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93" r:id="rId6"/>
    <p:sldId id="292" r:id="rId7"/>
    <p:sldId id="260" r:id="rId8"/>
    <p:sldId id="294" r:id="rId9"/>
    <p:sldId id="296" r:id="rId10"/>
    <p:sldId id="297" r:id="rId11"/>
    <p:sldId id="298" r:id="rId12"/>
    <p:sldId id="302" r:id="rId13"/>
    <p:sldId id="303" r:id="rId14"/>
    <p:sldId id="322" r:id="rId15"/>
    <p:sldId id="305" r:id="rId16"/>
    <p:sldId id="319" r:id="rId17"/>
    <p:sldId id="320" r:id="rId18"/>
    <p:sldId id="321" r:id="rId19"/>
    <p:sldId id="306" r:id="rId20"/>
    <p:sldId id="307" r:id="rId21"/>
    <p:sldId id="308" r:id="rId22"/>
    <p:sldId id="309" r:id="rId23"/>
    <p:sldId id="310" r:id="rId24"/>
    <p:sldId id="311" r:id="rId25"/>
    <p:sldId id="312" r:id="rId26"/>
    <p:sldId id="313" r:id="rId27"/>
    <p:sldId id="314" r:id="rId28"/>
    <p:sldId id="315" r:id="rId29"/>
    <p:sldId id="316" r:id="rId30"/>
    <p:sldId id="317" r:id="rId31"/>
    <p:sldId id="318" r:id="rId32"/>
    <p:sldId id="323" r:id="rId33"/>
    <p:sldId id="324" r:id="rId34"/>
    <p:sldId id="325" r:id="rId35"/>
    <p:sldId id="326" r:id="rId36"/>
    <p:sldId id="327" r:id="rId37"/>
    <p:sldId id="304" r:id="rId3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2" d="100"/>
          <a:sy n="92" d="100"/>
        </p:scale>
        <p:origin x="-336" y="-1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0194573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835338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6485891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26766822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34BDF86-2583-4EB0-A984-2958CC310DA1}" type="datetimeFigureOut">
              <a:rPr lang="en-US" smtClean="0"/>
              <a:t>8/17/2022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079631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34BDF86-2583-4EB0-A984-2958CC310DA1}"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35602057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34BDF86-2583-4EB0-A984-2958CC310DA1}" type="datetimeFigureOut">
              <a:rPr lang="en-US" smtClean="0"/>
              <a:t>8/17/2022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5171088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34BDF86-2583-4EB0-A984-2958CC310DA1}" type="datetimeFigureOut">
              <a:rPr lang="en-US" smtClean="0"/>
              <a:t>8/17/2022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8961669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4BDF86-2583-4EB0-A984-2958CC310DA1}" type="datetimeFigureOut">
              <a:rPr lang="en-US" smtClean="0"/>
              <a:t>8/17/2022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2856405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4BDF86-2583-4EB0-A984-2958CC310DA1}"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104150575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34BDF86-2583-4EB0-A984-2958CC310DA1}" type="datetimeFigureOut">
              <a:rPr lang="en-US" smtClean="0"/>
              <a:t>8/17/2022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F3A8ACC-5398-4D1F-B07C-42195E559E5E}" type="slidenum">
              <a:rPr lang="en-US" smtClean="0"/>
              <a:t>‹#›</a:t>
            </a:fld>
            <a:endParaRPr lang="en-US"/>
          </a:p>
        </p:txBody>
      </p:sp>
    </p:spTree>
    <p:extLst>
      <p:ext uri="{BB962C8B-B14F-4D97-AF65-F5344CB8AC3E}">
        <p14:creationId xmlns:p14="http://schemas.microsoft.com/office/powerpoint/2010/main" val="3449026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4BDF86-2583-4EB0-A984-2958CC310DA1}" type="datetimeFigureOut">
              <a:rPr lang="en-US" smtClean="0"/>
              <a:t>8/17/2022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A8ACC-5398-4D1F-B07C-42195E559E5E}" type="slidenum">
              <a:rPr lang="en-US" smtClean="0"/>
              <a:t>‹#›</a:t>
            </a:fld>
            <a:endParaRPr lang="en-US"/>
          </a:p>
        </p:txBody>
      </p:sp>
    </p:spTree>
    <p:extLst>
      <p:ext uri="{BB962C8B-B14F-4D97-AF65-F5344CB8AC3E}">
        <p14:creationId xmlns:p14="http://schemas.microsoft.com/office/powerpoint/2010/main" val="29357665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2"/>
          <a:tile tx="0" ty="0" sx="100000" sy="100000" flip="none" algn="tl"/>
        </a:blipFill>
        <a:effectLst/>
      </p:bgPr>
    </p:bg>
    <p:spTree>
      <p:nvGrpSpPr>
        <p:cNvPr id="1" name=""/>
        <p:cNvGrpSpPr/>
        <p:nvPr/>
      </p:nvGrpSpPr>
      <p:grpSpPr>
        <a:xfrm>
          <a:off x="0" y="0"/>
          <a:ext cx="0" cy="0"/>
          <a:chOff x="0" y="0"/>
          <a:chExt cx="0" cy="0"/>
        </a:xfrm>
      </p:grpSpPr>
      <p:sp>
        <p:nvSpPr>
          <p:cNvPr id="8" name="WordArt 40"/>
          <p:cNvSpPr>
            <a:spLocks noChangeArrowheads="1" noChangeShapeType="1" noTextEdit="1"/>
          </p:cNvSpPr>
          <p:nvPr/>
        </p:nvSpPr>
        <p:spPr bwMode="auto">
          <a:xfrm>
            <a:off x="442170" y="1514902"/>
            <a:ext cx="11496341" cy="4194612"/>
          </a:xfrm>
          <a:prstGeom prst="rect">
            <a:avLst/>
          </a:prstGeom>
        </p:spPr>
        <p:txBody>
          <a:bodyPr wrap="none" fromWordArt="1">
            <a:prstTxWarp prst="textPlain">
              <a:avLst>
                <a:gd name="adj" fmla="val 50000"/>
              </a:avLst>
            </a:prstTxWarp>
            <a:scene3d>
              <a:camera prst="isometricOffAxis1Right"/>
              <a:lightRig rig="threePt" dir="t"/>
            </a:scene3d>
          </a:bodyPr>
          <a:lstStyle/>
          <a:p>
            <a:pPr algn="ctr">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TÓM TẮT VĂN BẢN </a:t>
            </a:r>
          </a:p>
          <a:p>
            <a:pPr algn="ctr">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THEO NHỮNG YÊU CẦU KHÁC NHAU VỀ ĐỘ DÀI</a:t>
            </a:r>
          </a:p>
        </p:txBody>
      </p:sp>
      <p:pic>
        <p:nvPicPr>
          <p:cNvPr id="9" name="Picture 4"/>
          <p:cNvPicPr>
            <a:picLocks noChangeAspect="1"/>
          </p:cNvPicPr>
          <p:nvPr/>
        </p:nvPicPr>
        <p:blipFill>
          <a:blip r:embed="rId3"/>
          <a:srcRect r="52890" b="57091"/>
          <a:stretch>
            <a:fillRect/>
          </a:stretch>
        </p:blipFill>
        <p:spPr bwMode="auto">
          <a:xfrm>
            <a:off x="332988" y="222563"/>
            <a:ext cx="2652713" cy="1811338"/>
          </a:xfrm>
          <a:prstGeom prst="rect">
            <a:avLst/>
          </a:prstGeom>
          <a:noFill/>
          <a:ln w="9525">
            <a:noFill/>
            <a:miter lim="800000"/>
            <a:headEnd/>
            <a:tailEnd/>
          </a:ln>
        </p:spPr>
      </p:pic>
    </p:spTree>
    <p:extLst>
      <p:ext uri="{BB962C8B-B14F-4D97-AF65-F5344CB8AC3E}">
        <p14:creationId xmlns:p14="http://schemas.microsoft.com/office/powerpoint/2010/main" val="2293979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6000"/>
                                        <p:tgtEl>
                                          <p:spTgt spid="8"/>
                                        </p:tgtEl>
                                        <p:attrNameLst>
                                          <p:attrName>ppt_w</p:attrName>
                                        </p:attrNameLst>
                                      </p:cBhvr>
                                      <p:tavLst>
                                        <p:tav tm="0">
                                          <p:val>
                                            <p:strVal val="ppt_w"/>
                                          </p:val>
                                        </p:tav>
                                        <p:tav tm="100000">
                                          <p:val>
                                            <p:fltVal val="0"/>
                                          </p:val>
                                        </p:tav>
                                      </p:tavLst>
                                    </p:anim>
                                    <p:anim calcmode="lin" valueType="num">
                                      <p:cBhvr>
                                        <p:cTn id="7" dur="6000"/>
                                        <p:tgtEl>
                                          <p:spTgt spid="8"/>
                                        </p:tgtEl>
                                        <p:attrNameLst>
                                          <p:attrName>ppt_h</p:attrName>
                                        </p:attrNameLst>
                                      </p:cBhvr>
                                      <p:tavLst>
                                        <p:tav tm="0">
                                          <p:val>
                                            <p:strVal val="ppt_h"/>
                                          </p:val>
                                        </p:tav>
                                        <p:tav tm="100000">
                                          <p:val>
                                            <p:fltVal val="0"/>
                                          </p:val>
                                        </p:tav>
                                      </p:tavLst>
                                    </p:anim>
                                    <p:anim calcmode="lin" valueType="num">
                                      <p:cBhvr>
                                        <p:cTn id="8" dur="6000"/>
                                        <p:tgtEl>
                                          <p:spTgt spid="8"/>
                                        </p:tgtEl>
                                        <p:attrNameLst>
                                          <p:attrName>style.rotation</p:attrName>
                                        </p:attrNameLst>
                                      </p:cBhvr>
                                      <p:tavLst>
                                        <p:tav tm="0">
                                          <p:val>
                                            <p:fltVal val="0"/>
                                          </p:val>
                                        </p:tav>
                                        <p:tav tm="100000">
                                          <p:val>
                                            <p:fltVal val="90"/>
                                          </p:val>
                                        </p:tav>
                                      </p:tavLst>
                                    </p:anim>
                                    <p:animEffect transition="out" filter="fade">
                                      <p:cBhvr>
                                        <p:cTn id="9" dur="6000"/>
                                        <p:tgtEl>
                                          <p:spTgt spid="8"/>
                                        </p:tgtEl>
                                      </p:cBhvr>
                                    </p:animEffect>
                                    <p:set>
                                      <p:cBhvr>
                                        <p:cTn id="10" dur="1" fill="hold">
                                          <p:stCondLst>
                                            <p:cond delay="5999"/>
                                          </p:stCondLst>
                                        </p:cTn>
                                        <p:tgtEl>
                                          <p:spTgt spid="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6000"/>
                                        <p:tgtEl>
                                          <p:spTgt spid="9"/>
                                        </p:tgtEl>
                                        <p:attrNameLst>
                                          <p:attrName>ppt_w</p:attrName>
                                        </p:attrNameLst>
                                      </p:cBhvr>
                                      <p:tavLst>
                                        <p:tav tm="0">
                                          <p:val>
                                            <p:strVal val="ppt_w"/>
                                          </p:val>
                                        </p:tav>
                                        <p:tav tm="100000">
                                          <p:val>
                                            <p:fltVal val="0"/>
                                          </p:val>
                                        </p:tav>
                                      </p:tavLst>
                                    </p:anim>
                                    <p:anim calcmode="lin" valueType="num">
                                      <p:cBhvr>
                                        <p:cTn id="13" dur="6000"/>
                                        <p:tgtEl>
                                          <p:spTgt spid="9"/>
                                        </p:tgtEl>
                                        <p:attrNameLst>
                                          <p:attrName>ppt_h</p:attrName>
                                        </p:attrNameLst>
                                      </p:cBhvr>
                                      <p:tavLst>
                                        <p:tav tm="0">
                                          <p:val>
                                            <p:strVal val="ppt_h"/>
                                          </p:val>
                                        </p:tav>
                                        <p:tav tm="100000">
                                          <p:val>
                                            <p:fltVal val="0"/>
                                          </p:val>
                                        </p:tav>
                                      </p:tavLst>
                                    </p:anim>
                                    <p:anim calcmode="lin" valueType="num">
                                      <p:cBhvr>
                                        <p:cTn id="14" dur="6000"/>
                                        <p:tgtEl>
                                          <p:spTgt spid="9"/>
                                        </p:tgtEl>
                                        <p:attrNameLst>
                                          <p:attrName>style.rotation</p:attrName>
                                        </p:attrNameLst>
                                      </p:cBhvr>
                                      <p:tavLst>
                                        <p:tav tm="0">
                                          <p:val>
                                            <p:fltVal val="0"/>
                                          </p:val>
                                        </p:tav>
                                        <p:tav tm="100000">
                                          <p:val>
                                            <p:fltVal val="90"/>
                                          </p:val>
                                        </p:tav>
                                      </p:tavLst>
                                    </p:anim>
                                    <p:animEffect transition="out" filter="fade">
                                      <p:cBhvr>
                                        <p:cTn id="15" dur="6000"/>
                                        <p:tgtEl>
                                          <p:spTgt spid="9"/>
                                        </p:tgtEl>
                                      </p:cBhvr>
                                    </p:animEffect>
                                    <p:set>
                                      <p:cBhvr>
                                        <p:cTn id="16" dur="1" fill="hold">
                                          <p:stCondLst>
                                            <p:cond delay="5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302758" y="416255"/>
            <a:ext cx="5622878" cy="668741"/>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612441" y="489015"/>
            <a:ext cx="5130892" cy="523220"/>
          </a:xfrm>
          <a:prstGeom prst="rect">
            <a:avLst/>
          </a:prstGeom>
        </p:spPr>
        <p:txBody>
          <a:bodyPr wrap="none">
            <a:spAutoFit/>
          </a:bodyPr>
          <a:lstStyle/>
          <a:p>
            <a:pPr algn="ctr">
              <a:spcAft>
                <a:spcPts val="0"/>
              </a:spcAft>
            </a:pPr>
            <a:r>
              <a:rPr lang="en-US" sz="2800" b="1" dirty="0">
                <a:solidFill>
                  <a:srgbClr val="FF0000"/>
                </a:solidFill>
                <a:latin typeface="Times New Roman" panose="02020603050405020304" pitchFamily="18" charset="0"/>
                <a:ea typeface="MS Mincho"/>
                <a:cs typeface="Times New Roman" panose="02020603050405020304" pitchFamily="18" charset="0"/>
              </a:rPr>
              <a:t>PHIẾU CHỈNH SỬA BÀI VIẾT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438222279"/>
              </p:ext>
            </p:extLst>
          </p:nvPr>
        </p:nvGraphicFramePr>
        <p:xfrm>
          <a:off x="327546" y="1569073"/>
          <a:ext cx="11423176" cy="4940909"/>
        </p:xfrm>
        <a:graphic>
          <a:graphicData uri="http://schemas.openxmlformats.org/drawingml/2006/table">
            <a:tbl>
              <a:tblPr firstRow="1" firstCol="1" bandRow="1"/>
              <a:tblGrid>
                <a:gridCol w="928288">
                  <a:extLst>
                    <a:ext uri="{9D8B030D-6E8A-4147-A177-3AD203B41FA5}">
                      <a16:colId xmlns:a16="http://schemas.microsoft.com/office/drawing/2014/main" xmlns="" val="1224779696"/>
                    </a:ext>
                  </a:extLst>
                </a:gridCol>
                <a:gridCol w="6714459">
                  <a:extLst>
                    <a:ext uri="{9D8B030D-6E8A-4147-A177-3AD203B41FA5}">
                      <a16:colId xmlns:a16="http://schemas.microsoft.com/office/drawing/2014/main" xmlns="" val="1086328571"/>
                    </a:ext>
                  </a:extLst>
                </a:gridCol>
                <a:gridCol w="3780429">
                  <a:extLst>
                    <a:ext uri="{9D8B030D-6E8A-4147-A177-3AD203B41FA5}">
                      <a16:colId xmlns:a16="http://schemas.microsoft.com/office/drawing/2014/main" xmlns="" val="1182917554"/>
                    </a:ext>
                  </a:extLst>
                </a:gridCol>
              </a:tblGrid>
              <a:tr h="401151">
                <a:tc>
                  <a:txBody>
                    <a:bodyPr/>
                    <a:lstStyle/>
                    <a:p>
                      <a:pPr algn="ctr">
                        <a:spcAft>
                          <a:spcPts val="0"/>
                        </a:spcAft>
                      </a:pPr>
                      <a:r>
                        <a:rPr lang="en-US" sz="2400" b="1" dirty="0">
                          <a:solidFill>
                            <a:srgbClr val="0D0D0D"/>
                          </a:solidFill>
                          <a:effectLst/>
                          <a:latin typeface="Times New Roman" panose="02020603050405020304" pitchFamily="18" charset="0"/>
                          <a:ea typeface="MS Mincho"/>
                          <a:cs typeface="Times New Roman" panose="02020603050405020304" pitchFamily="18" charset="0"/>
                        </a:rPr>
                        <a:t>STT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400" b="1" dirty="0" err="1">
                          <a:solidFill>
                            <a:srgbClr val="0D0D0D"/>
                          </a:solidFill>
                          <a:effectLst/>
                          <a:latin typeface="Times New Roman" panose="02020603050405020304" pitchFamily="18" charset="0"/>
                          <a:ea typeface="MS Mincho"/>
                          <a:cs typeface="Times New Roman" panose="02020603050405020304" pitchFamily="18" charset="0"/>
                        </a:rPr>
                        <a:t>Nội</a:t>
                      </a:r>
                      <a:r>
                        <a:rPr lang="en-US" sz="2400" b="1" dirty="0">
                          <a:solidFill>
                            <a:srgbClr val="0D0D0D"/>
                          </a:solidFill>
                          <a:effectLst/>
                          <a:latin typeface="Times New Roman" panose="02020603050405020304" pitchFamily="18" charset="0"/>
                          <a:ea typeface="MS Mincho"/>
                          <a:cs typeface="Times New Roman" panose="02020603050405020304" pitchFamily="18" charset="0"/>
                        </a:rPr>
                        <a:t> dung</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spcAft>
                          <a:spcPts val="0"/>
                        </a:spcAft>
                      </a:pPr>
                      <a:r>
                        <a:rPr lang="en-US" sz="2400" b="1" dirty="0" err="1">
                          <a:solidFill>
                            <a:srgbClr val="0D0D0D"/>
                          </a:solidFill>
                          <a:effectLst/>
                          <a:latin typeface="Times New Roman" panose="02020603050405020304" pitchFamily="18" charset="0"/>
                          <a:ea typeface="MS Mincho"/>
                          <a:cs typeface="Times New Roman" panose="02020603050405020304" pitchFamily="18" charset="0"/>
                        </a:rPr>
                        <a:t>Chỉnh</a:t>
                      </a:r>
                      <a:r>
                        <a:rPr lang="en-US" sz="2400" b="1" dirty="0">
                          <a:solidFill>
                            <a:srgbClr val="0D0D0D"/>
                          </a:solidFill>
                          <a:effectLst/>
                          <a:latin typeface="Times New Roman" panose="02020603050405020304" pitchFamily="18" charset="0"/>
                          <a:ea typeface="MS Mincho"/>
                          <a:cs typeface="Times New Roman" panose="02020603050405020304" pitchFamily="18" charset="0"/>
                        </a:rPr>
                        <a:t> </a:t>
                      </a:r>
                      <a:r>
                        <a:rPr lang="en-US" sz="2400" b="1" dirty="0" err="1">
                          <a:solidFill>
                            <a:srgbClr val="0D0D0D"/>
                          </a:solidFill>
                          <a:effectLst/>
                          <a:latin typeface="Times New Roman" panose="02020603050405020304" pitchFamily="18" charset="0"/>
                          <a:ea typeface="MS Mincho"/>
                          <a:cs typeface="Times New Roman" panose="02020603050405020304" pitchFamily="18" charset="0"/>
                        </a:rPr>
                        <a:t>sửa</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664604909"/>
                  </a:ext>
                </a:extLst>
              </a:tr>
              <a:tr h="802302">
                <a:tc>
                  <a:txBody>
                    <a:bodyPr/>
                    <a:lstStyle/>
                    <a:p>
                      <a:pPr algn="ctr">
                        <a:spcAft>
                          <a:spcPts val="0"/>
                        </a:spcAft>
                      </a:pPr>
                      <a:r>
                        <a:rPr lang="en-US" sz="2400" b="1" dirty="0">
                          <a:solidFill>
                            <a:srgbClr val="0D0D0D"/>
                          </a:solidFill>
                          <a:effectLst/>
                          <a:latin typeface="Times New Roman" panose="02020603050405020304" pitchFamily="18" charset="0"/>
                          <a:ea typeface="MS Mincho"/>
                          <a:cs typeface="Times New Roman" panose="02020603050405020304" pitchFamily="18" charset="0"/>
                        </a:rPr>
                        <a:t>1.</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spcAft>
                          <a:spcPts val="0"/>
                        </a:spcAft>
                      </a:pPr>
                      <a:r>
                        <a:rPr lang="en-US" sz="2400" dirty="0" err="1">
                          <a:solidFill>
                            <a:srgbClr val="0D0D0D"/>
                          </a:solidFill>
                          <a:effectLst/>
                          <a:latin typeface="Times New Roman" panose="02020603050405020304" pitchFamily="18" charset="0"/>
                          <a:ea typeface="MS Mincho"/>
                          <a:cs typeface="Times New Roman" panose="02020603050405020304" pitchFamily="18" charset="0"/>
                        </a:rPr>
                        <a:t>Lược</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bỏ</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các</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thông</a:t>
                      </a:r>
                      <a:r>
                        <a:rPr lang="en-US" sz="2400" dirty="0">
                          <a:solidFill>
                            <a:srgbClr val="0D0D0D"/>
                          </a:solidFill>
                          <a:effectLst/>
                          <a:latin typeface="Times New Roman" panose="02020603050405020304" pitchFamily="18" charset="0"/>
                          <a:ea typeface="MS Mincho"/>
                          <a:cs typeface="Times New Roman" panose="02020603050405020304" pitchFamily="18" charset="0"/>
                        </a:rPr>
                        <a:t> tin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không</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có</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trong</a:t>
                      </a:r>
                      <a:r>
                        <a:rPr lang="en-US" sz="2400" dirty="0">
                          <a:solidFill>
                            <a:srgbClr val="0D0D0D"/>
                          </a:solidFill>
                          <a:effectLst/>
                          <a:latin typeface="Times New Roman" panose="02020603050405020304" pitchFamily="18" charset="0"/>
                          <a:ea typeface="MS Mincho"/>
                          <a:cs typeface="Times New Roman" panose="02020603050405020304" pitchFamily="18" charset="0"/>
                        </a:rPr>
                        <a:t> VB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gốc</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và</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những</a:t>
                      </a:r>
                      <a:r>
                        <a:rPr lang="en-US" sz="2400" dirty="0">
                          <a:solidFill>
                            <a:srgbClr val="0D0D0D"/>
                          </a:solidFill>
                          <a:effectLst/>
                          <a:latin typeface="Times New Roman" panose="02020603050405020304" pitchFamily="18" charset="0"/>
                          <a:ea typeface="MS Mincho"/>
                          <a:cs typeface="Times New Roman" panose="02020603050405020304" pitchFamily="18" charset="0"/>
                        </a:rPr>
                        <a:t> ý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kiến</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bình</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luận</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của</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người</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tóm</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tắt</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nếu</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có</a:t>
                      </a:r>
                      <a:r>
                        <a:rPr lang="en-US" sz="2400" dirty="0">
                          <a:solidFill>
                            <a:srgbClr val="0D0D0D"/>
                          </a:solidFill>
                          <a:effectLst/>
                          <a:latin typeface="Times New Roman" panose="02020603050405020304" pitchFamily="18" charset="0"/>
                          <a:ea typeface="MS Mincho"/>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400" b="1" i="1" dirty="0">
                          <a:solidFill>
                            <a:srgbClr val="0D0D0D"/>
                          </a:solidFill>
                          <a:effectLst/>
                          <a:latin typeface="Times New Roman" panose="02020603050405020304" pitchFamily="18" charset="0"/>
                          <a:ea typeface="MS Mincho"/>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3102995058"/>
                  </a:ext>
                </a:extLst>
              </a:tr>
              <a:tr h="528248">
                <a:tc>
                  <a:txBody>
                    <a:bodyPr/>
                    <a:lstStyle/>
                    <a:p>
                      <a:pPr algn="ctr">
                        <a:spcAft>
                          <a:spcPts val="0"/>
                        </a:spcAft>
                      </a:pPr>
                      <a:r>
                        <a:rPr lang="en-US" sz="2400" b="1">
                          <a:solidFill>
                            <a:srgbClr val="0D0D0D"/>
                          </a:solidFill>
                          <a:effectLst/>
                          <a:latin typeface="Times New Roman" panose="02020603050405020304" pitchFamily="18" charset="0"/>
                          <a:ea typeface="MS Mincho"/>
                          <a:cs typeface="Times New Roman" panose="02020603050405020304" pitchFamily="18" charset="0"/>
                        </a:rPr>
                        <a:t>2.</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400" dirty="0" err="1">
                          <a:solidFill>
                            <a:srgbClr val="0D0D0D"/>
                          </a:solidFill>
                          <a:effectLst/>
                          <a:latin typeface="Times New Roman" panose="02020603050405020304" pitchFamily="18" charset="0"/>
                          <a:ea typeface="MS Mincho"/>
                          <a:cs typeface="Times New Roman" panose="02020603050405020304" pitchFamily="18" charset="0"/>
                        </a:rPr>
                        <a:t>Lược</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bớt</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các</a:t>
                      </a:r>
                      <a:r>
                        <a:rPr lang="en-US" sz="2400" dirty="0">
                          <a:solidFill>
                            <a:srgbClr val="0D0D0D"/>
                          </a:solidFill>
                          <a:effectLst/>
                          <a:latin typeface="Times New Roman" panose="02020603050405020304" pitchFamily="18" charset="0"/>
                          <a:ea typeface="MS Mincho"/>
                          <a:cs typeface="Times New Roman" panose="02020603050405020304" pitchFamily="18" charset="0"/>
                        </a:rPr>
                        <a:t> chi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tiết</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thừa</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không</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quan</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trọng</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nếu</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có</a:t>
                      </a:r>
                      <a:r>
                        <a:rPr lang="en-US" sz="2400" dirty="0">
                          <a:solidFill>
                            <a:srgbClr val="0D0D0D"/>
                          </a:solidFill>
                          <a:effectLst/>
                          <a:latin typeface="Times New Roman" panose="02020603050405020304" pitchFamily="18" charset="0"/>
                          <a:ea typeface="MS Mincho"/>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400" b="1" i="1" dirty="0">
                          <a:solidFill>
                            <a:srgbClr val="0D0D0D"/>
                          </a:solidFill>
                          <a:effectLst/>
                          <a:latin typeface="Times New Roman" panose="02020603050405020304" pitchFamily="18" charset="0"/>
                          <a:ea typeface="MS Mincho"/>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64307268"/>
                  </a:ext>
                </a:extLst>
              </a:tr>
              <a:tr h="802302">
                <a:tc>
                  <a:txBody>
                    <a:bodyPr/>
                    <a:lstStyle/>
                    <a:p>
                      <a:pPr algn="ctr">
                        <a:spcAft>
                          <a:spcPts val="0"/>
                        </a:spcAft>
                      </a:pPr>
                      <a:r>
                        <a:rPr lang="en-US" sz="2400" b="1">
                          <a:solidFill>
                            <a:srgbClr val="0D0D0D"/>
                          </a:solidFill>
                          <a:effectLst/>
                          <a:latin typeface="Times New Roman" panose="02020603050405020304" pitchFamily="18" charset="0"/>
                          <a:ea typeface="MS Mincho"/>
                          <a:cs typeface="Times New Roman" panose="02020603050405020304" pitchFamily="18" charset="0"/>
                        </a:rPr>
                        <a:t>3.</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400" dirty="0" err="1">
                          <a:solidFill>
                            <a:srgbClr val="0D0D0D"/>
                          </a:solidFill>
                          <a:effectLst/>
                          <a:latin typeface="Times New Roman" panose="02020603050405020304" pitchFamily="18" charset="0"/>
                          <a:ea typeface="MS Mincho"/>
                          <a:cs typeface="Times New Roman" panose="02020603050405020304" pitchFamily="18" charset="0"/>
                        </a:rPr>
                        <a:t>Bổ</a:t>
                      </a:r>
                      <a:r>
                        <a:rPr lang="en-US" sz="2400" dirty="0">
                          <a:solidFill>
                            <a:srgbClr val="0D0D0D"/>
                          </a:solidFill>
                          <a:effectLst/>
                          <a:latin typeface="Times New Roman" panose="02020603050405020304" pitchFamily="18" charset="0"/>
                          <a:ea typeface="MS Mincho"/>
                          <a:cs typeface="Times New Roman" panose="02020603050405020304" pitchFamily="18" charset="0"/>
                        </a:rPr>
                        <a:t> sung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những</a:t>
                      </a:r>
                      <a:r>
                        <a:rPr lang="en-US" sz="2400" dirty="0">
                          <a:solidFill>
                            <a:srgbClr val="0D0D0D"/>
                          </a:solidFill>
                          <a:effectLst/>
                          <a:latin typeface="Times New Roman" panose="02020603050405020304" pitchFamily="18" charset="0"/>
                          <a:ea typeface="MS Mincho"/>
                          <a:cs typeface="Times New Roman" panose="02020603050405020304" pitchFamily="18" charset="0"/>
                        </a:rPr>
                        <a:t> ý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chính</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điểm</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quan</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trọng</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của</a:t>
                      </a:r>
                      <a:r>
                        <a:rPr lang="en-US" sz="2400" dirty="0">
                          <a:solidFill>
                            <a:srgbClr val="0D0D0D"/>
                          </a:solidFill>
                          <a:effectLst/>
                          <a:latin typeface="Times New Roman" panose="02020603050405020304" pitchFamily="18" charset="0"/>
                          <a:ea typeface="MS Mincho"/>
                          <a:cs typeface="Times New Roman" panose="02020603050405020304" pitchFamily="18" charset="0"/>
                        </a:rPr>
                        <a:t> VB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gốc</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nếu</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r>
                        <a:rPr lang="en-US" sz="2400" dirty="0" err="1">
                          <a:solidFill>
                            <a:srgbClr val="0D0D0D"/>
                          </a:solidFill>
                          <a:effectLst/>
                          <a:latin typeface="Times New Roman" panose="02020603050405020304" pitchFamily="18" charset="0"/>
                          <a:ea typeface="MS Mincho"/>
                          <a:cs typeface="Times New Roman" panose="02020603050405020304" pitchFamily="18" charset="0"/>
                        </a:rPr>
                        <a:t>thiếu</a:t>
                      </a:r>
                      <a:r>
                        <a:rPr lang="en-US" sz="2400" dirty="0">
                          <a:solidFill>
                            <a:srgbClr val="0D0D0D"/>
                          </a:solidFill>
                          <a:effectLst/>
                          <a:latin typeface="Times New Roman" panose="02020603050405020304" pitchFamily="18" charset="0"/>
                          <a:ea typeface="MS Mincho"/>
                          <a:cs typeface="Times New Roman" panose="02020603050405020304" pitchFamily="18" charset="0"/>
                        </a:rPr>
                        <a:t>); </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400" b="1" i="1"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99072239"/>
                  </a:ext>
                </a:extLst>
              </a:tr>
              <a:tr h="802302">
                <a:tc>
                  <a:txBody>
                    <a:bodyPr/>
                    <a:lstStyle/>
                    <a:p>
                      <a:pPr algn="ctr">
                        <a:spcAft>
                          <a:spcPts val="0"/>
                        </a:spcAft>
                      </a:pPr>
                      <a:r>
                        <a:rPr lang="en-US" sz="2400" b="1">
                          <a:solidFill>
                            <a:srgbClr val="0D0D0D"/>
                          </a:solidFill>
                          <a:effectLst/>
                          <a:latin typeface="Times New Roman" panose="02020603050405020304" pitchFamily="18" charset="0"/>
                          <a:ea typeface="MS Mincho"/>
                          <a:cs typeface="Times New Roman" panose="02020603050405020304" pitchFamily="18" charset="0"/>
                        </a:rPr>
                        <a:t>4.</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400">
                          <a:solidFill>
                            <a:srgbClr val="0D0D0D"/>
                          </a:solidFill>
                          <a:effectLst/>
                          <a:latin typeface="Times New Roman" panose="02020603050405020304" pitchFamily="18" charset="0"/>
                          <a:ea typeface="MS Mincho"/>
                          <a:cs typeface="Times New Roman" panose="02020603050405020304" pitchFamily="18" charset="0"/>
                        </a:rPr>
                        <a:t>Bổ sung những từ ngữ quan trọng có trong VB gốc (nếu thiếu)</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400" b="1" i="1" dirty="0">
                          <a:solidFill>
                            <a:srgbClr val="0D0D0D"/>
                          </a:solidFill>
                          <a:effectLst/>
                          <a:latin typeface="Times New Roman" panose="02020603050405020304" pitchFamily="18" charset="0"/>
                          <a:ea typeface="MS Mincho"/>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949421210"/>
                  </a:ext>
                </a:extLst>
              </a:tr>
              <a:tr h="802302">
                <a:tc>
                  <a:txBody>
                    <a:bodyPr/>
                    <a:lstStyle/>
                    <a:p>
                      <a:pPr algn="ctr">
                        <a:spcAft>
                          <a:spcPts val="0"/>
                        </a:spcAft>
                      </a:pPr>
                      <a:r>
                        <a:rPr lang="en-US" sz="2400" b="1">
                          <a:solidFill>
                            <a:srgbClr val="0D0D0D"/>
                          </a:solidFill>
                          <a:effectLst/>
                          <a:latin typeface="Times New Roman" panose="02020603050405020304" pitchFamily="18" charset="0"/>
                          <a:ea typeface="MS Mincho"/>
                          <a:cs typeface="Times New Roman" panose="02020603050405020304" pitchFamily="18" charset="0"/>
                        </a:rPr>
                        <a:t>5.</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400">
                          <a:solidFill>
                            <a:srgbClr val="0D0D0D"/>
                          </a:solidFill>
                          <a:effectLst/>
                          <a:latin typeface="Times New Roman" panose="02020603050405020304" pitchFamily="18" charset="0"/>
                          <a:ea typeface="MS Mincho"/>
                          <a:cs typeface="Times New Roman" panose="02020603050405020304" pitchFamily="18" charset="0"/>
                        </a:rPr>
                        <a:t>Rút gọn hoặc phát triển văn bản tóm tắt để bảo đảm yêu cầu về độ dài.</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400" b="1" i="1" dirty="0">
                          <a:solidFill>
                            <a:srgbClr val="0D0D0D"/>
                          </a:solidFill>
                          <a:effectLst/>
                          <a:latin typeface="Times New Roman" panose="02020603050405020304" pitchFamily="18" charset="0"/>
                          <a:ea typeface="MS Mincho"/>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773755138"/>
                  </a:ext>
                </a:extLst>
              </a:tr>
              <a:tr h="802302">
                <a:tc>
                  <a:txBody>
                    <a:bodyPr/>
                    <a:lstStyle/>
                    <a:p>
                      <a:pPr algn="ctr">
                        <a:spcAft>
                          <a:spcPts val="0"/>
                        </a:spcAft>
                      </a:pPr>
                      <a:r>
                        <a:rPr lang="en-US" sz="2400" b="1">
                          <a:solidFill>
                            <a:srgbClr val="0D0D0D"/>
                          </a:solidFill>
                          <a:effectLst/>
                          <a:latin typeface="Times New Roman" panose="02020603050405020304" pitchFamily="18" charset="0"/>
                          <a:ea typeface="MS Mincho"/>
                          <a:cs typeface="Times New Roman" panose="02020603050405020304" pitchFamily="18" charset="0"/>
                        </a:rPr>
                        <a:t>6.</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just">
                        <a:spcAft>
                          <a:spcPts val="0"/>
                        </a:spcAft>
                      </a:pPr>
                      <a:r>
                        <a:rPr lang="en-US" sz="2400">
                          <a:solidFill>
                            <a:srgbClr val="0D0D0D"/>
                          </a:solidFill>
                          <a:effectLst/>
                          <a:latin typeface="Times New Roman" panose="02020603050405020304" pitchFamily="18" charset="0"/>
                          <a:ea typeface="MS Mincho"/>
                          <a:cs typeface="Times New Roman" panose="02020603050405020304" pitchFamily="18" charset="0"/>
                        </a:rPr>
                        <a:t>Rà soát lỗi chính tả và diễn đạt (dùng từ, đặt câu,…). Nếu có, hãy viết rõ những lỗi cần sửa chữa.</a:t>
                      </a:r>
                      <a:endParaRPr lang="en-US" sz="24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spcAft>
                          <a:spcPts val="0"/>
                        </a:spcAft>
                      </a:pPr>
                      <a:r>
                        <a:rPr lang="en-US" sz="2400" b="1" i="1" dirty="0" smtClean="0">
                          <a:solidFill>
                            <a:srgbClr val="0D0D0D"/>
                          </a:solidFill>
                          <a:effectLst/>
                          <a:latin typeface="Times New Roman" panose="02020603050405020304" pitchFamily="18" charset="0"/>
                          <a:ea typeface="MS Mincho"/>
                          <a:cs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773366620"/>
                  </a:ext>
                </a:extLst>
              </a:tr>
            </a:tbl>
          </a:graphicData>
        </a:graphic>
      </p:graphicFrame>
    </p:spTree>
    <p:extLst>
      <p:ext uri="{BB962C8B-B14F-4D97-AF65-F5344CB8AC3E}">
        <p14:creationId xmlns:p14="http://schemas.microsoft.com/office/powerpoint/2010/main" val="37940831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299043" y="294984"/>
            <a:ext cx="3630305" cy="694996"/>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806785" y="350094"/>
            <a:ext cx="2614819" cy="584775"/>
          </a:xfrm>
          <a:prstGeom prst="rect">
            <a:avLst/>
          </a:prstGeom>
        </p:spPr>
        <p:txBody>
          <a:bodyPr wrap="none">
            <a:spAutoFit/>
          </a:bodyPr>
          <a:lstStyle/>
          <a:p>
            <a:pPr algn="ctr">
              <a:spcAft>
                <a:spcPts val="0"/>
              </a:spcAft>
            </a:pPr>
            <a:r>
              <a:rPr lang="en-US" sz="3200" b="1" dirty="0">
                <a:solidFill>
                  <a:srgbClr val="FF0000"/>
                </a:solidFill>
                <a:latin typeface="Times New Roman" panose="02020603050405020304" pitchFamily="18" charset="0"/>
                <a:ea typeface="Times New Roman" panose="02020603050405020304" pitchFamily="18" charset="0"/>
              </a:rPr>
              <a:t>BẢNG KIỂM</a:t>
            </a:r>
            <a:endParaRPr lang="en-US" sz="3200" dirty="0">
              <a:effectLst/>
              <a:latin typeface="Times New Roman" panose="02020603050405020304" pitchFamily="18" charset="0"/>
              <a:ea typeface="Times New Roman" panose="02020603050405020304" pitchFamily="18" charset="0"/>
            </a:endParaRPr>
          </a:p>
        </p:txBody>
      </p:sp>
      <p:graphicFrame>
        <p:nvGraphicFramePr>
          <p:cNvPr id="3" name="Table 2"/>
          <p:cNvGraphicFramePr>
            <a:graphicFrameLocks noGrp="1"/>
          </p:cNvGraphicFramePr>
          <p:nvPr>
            <p:extLst>
              <p:ext uri="{D42A27DB-BD31-4B8C-83A1-F6EECF244321}">
                <p14:modId xmlns:p14="http://schemas.microsoft.com/office/powerpoint/2010/main" val="3745395956"/>
              </p:ext>
            </p:extLst>
          </p:nvPr>
        </p:nvGraphicFramePr>
        <p:xfrm>
          <a:off x="470845" y="1255595"/>
          <a:ext cx="11286698" cy="5481395"/>
        </p:xfrm>
        <a:graphic>
          <a:graphicData uri="http://schemas.openxmlformats.org/drawingml/2006/table">
            <a:tbl>
              <a:tblPr firstRow="1" firstCol="1" bandRow="1"/>
              <a:tblGrid>
                <a:gridCol w="854650">
                  <a:extLst>
                    <a:ext uri="{9D8B030D-6E8A-4147-A177-3AD203B41FA5}">
                      <a16:colId xmlns:a16="http://schemas.microsoft.com/office/drawing/2014/main" xmlns="" val="2052733193"/>
                    </a:ext>
                  </a:extLst>
                </a:gridCol>
                <a:gridCol w="8050517">
                  <a:extLst>
                    <a:ext uri="{9D8B030D-6E8A-4147-A177-3AD203B41FA5}">
                      <a16:colId xmlns:a16="http://schemas.microsoft.com/office/drawing/2014/main" xmlns="" val="4082694746"/>
                    </a:ext>
                  </a:extLst>
                </a:gridCol>
                <a:gridCol w="1105469">
                  <a:extLst>
                    <a:ext uri="{9D8B030D-6E8A-4147-A177-3AD203B41FA5}">
                      <a16:colId xmlns:a16="http://schemas.microsoft.com/office/drawing/2014/main" xmlns="" val="251421475"/>
                    </a:ext>
                  </a:extLst>
                </a:gridCol>
                <a:gridCol w="1276062">
                  <a:extLst>
                    <a:ext uri="{9D8B030D-6E8A-4147-A177-3AD203B41FA5}">
                      <a16:colId xmlns:a16="http://schemas.microsoft.com/office/drawing/2014/main" xmlns="" val="2537579261"/>
                    </a:ext>
                  </a:extLst>
                </a:gridCol>
              </a:tblGrid>
              <a:tr h="474942">
                <a:tc>
                  <a:txBody>
                    <a:bodyPr/>
                    <a:lstStyle/>
                    <a:p>
                      <a:pPr algn="ctr">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STT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chí</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a:spcAft>
                          <a:spcPts val="0"/>
                        </a:spcAft>
                      </a:pP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đạt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extLst>
                  <a:ext uri="{0D108BD9-81ED-4DB2-BD59-A6C34878D82A}">
                    <a16:rowId xmlns:a16="http://schemas.microsoft.com/office/drawing/2014/main" xmlns="" val="3635685784"/>
                  </a:ext>
                </a:extLst>
              </a:tr>
              <a:tr h="807947">
                <a:tc>
                  <a:txBody>
                    <a:bodyPr/>
                    <a:lstStyle/>
                    <a:p>
                      <a:pPr>
                        <a:lnSpc>
                          <a:spcPct val="150000"/>
                        </a:lnSpc>
                        <a:spcAft>
                          <a:spcPts val="0"/>
                        </a:spcAft>
                      </a:pPr>
                      <a:r>
                        <a:rPr lang="en-US" sz="2800"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1</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50000"/>
                        </a:lnSpc>
                        <a:spcAft>
                          <a:spcPts val="0"/>
                        </a:spcAft>
                      </a:pP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kĩ</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gốc</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đúng</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đề</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VB.</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612920118"/>
                  </a:ext>
                </a:extLst>
              </a:tr>
              <a:tr h="474942">
                <a:tc>
                  <a:txBody>
                    <a:bodyPr/>
                    <a:lstStyle/>
                    <a:p>
                      <a:pPr>
                        <a:lnSpc>
                          <a:spcPct val="150000"/>
                        </a:lnSpc>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2</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50000"/>
                        </a:lnSpc>
                        <a:spcAft>
                          <a:spcPts val="0"/>
                        </a:spcAft>
                      </a:pP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i="1" dirty="0" smtClean="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1824760651"/>
                  </a:ext>
                </a:extLst>
              </a:tr>
              <a:tr h="949884">
                <a:tc>
                  <a:txBody>
                    <a:bodyPr/>
                    <a:lstStyle/>
                    <a:p>
                      <a:pPr>
                        <a:lnSpc>
                          <a:spcPct val="150000"/>
                        </a:lnSpc>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3</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50000"/>
                        </a:lnSpc>
                        <a:spcAft>
                          <a:spcPts val="0"/>
                        </a:spcAft>
                      </a:pP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smtClean="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các</a:t>
                      </a:r>
                      <a:r>
                        <a:rPr lang="en-US" sz="2800" i="1" dirty="0" smtClean="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hợp</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lí</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3825093929"/>
                  </a:ext>
                </a:extLst>
              </a:tr>
              <a:tr h="474942">
                <a:tc>
                  <a:txBody>
                    <a:bodyPr/>
                    <a:lstStyle/>
                    <a:p>
                      <a:pPr>
                        <a:lnSpc>
                          <a:spcPct val="150000"/>
                        </a:lnSpc>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4</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50000"/>
                        </a:lnSpc>
                        <a:spcAft>
                          <a:spcPts val="0"/>
                        </a:spcAft>
                      </a:pP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yêu</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về</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độ</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dài</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2684075"/>
                  </a:ext>
                </a:extLst>
              </a:tr>
              <a:tr h="949884">
                <a:tc>
                  <a:txBody>
                    <a:bodyPr/>
                    <a:lstStyle/>
                    <a:p>
                      <a:pPr>
                        <a:lnSpc>
                          <a:spcPct val="150000"/>
                        </a:lnSpc>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5</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50000"/>
                        </a:lnSpc>
                        <a:spcAft>
                          <a:spcPts val="0"/>
                        </a:spcAft>
                      </a:pP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Viết</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VB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theo</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trật</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tự</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nội</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dung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đã</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xác</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583810443"/>
                  </a:ext>
                </a:extLst>
              </a:tr>
              <a:tr h="474942">
                <a:tc>
                  <a:txBody>
                    <a:bodyPr/>
                    <a:lstStyle/>
                    <a:p>
                      <a:pPr>
                        <a:lnSpc>
                          <a:spcPct val="150000"/>
                        </a:lnSpc>
                        <a:spcAft>
                          <a:spcPts val="0"/>
                        </a:spcAft>
                      </a:pPr>
                      <a:r>
                        <a:rPr lang="en-US" sz="280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6</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nSpc>
                          <a:spcPct val="150000"/>
                        </a:lnSpc>
                        <a:spcAft>
                          <a:spcPts val="0"/>
                        </a:spcAft>
                      </a:pP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Đọc</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và</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chỉnh</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sửa</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tóm</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i="1" dirty="0">
                          <a:solidFill>
                            <a:srgbClr val="0D0D0D"/>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tc>
                  <a:txBody>
                    <a:bodyPr/>
                    <a:lstStyle/>
                    <a:p>
                      <a:pPr algn="ctr">
                        <a:lnSpc>
                          <a:spcPct val="150000"/>
                        </a:lnSpc>
                        <a:spcAft>
                          <a:spcPts val="0"/>
                        </a:spcAft>
                      </a:pPr>
                      <a:r>
                        <a:rPr lang="en-US" sz="2800" b="1"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4">
                        <a:lumMod val="40000"/>
                        <a:lumOff val="60000"/>
                      </a:schemeClr>
                    </a:solidFill>
                  </a:tcPr>
                </a:tc>
                <a:extLst>
                  <a:ext uri="{0D108BD9-81ED-4DB2-BD59-A6C34878D82A}">
                    <a16:rowId xmlns:a16="http://schemas.microsoft.com/office/drawing/2014/main" xmlns="" val="2014961951"/>
                  </a:ext>
                </a:extLst>
              </a:tr>
            </a:tbl>
          </a:graphicData>
        </a:graphic>
      </p:graphicFrame>
    </p:spTree>
    <p:extLst>
      <p:ext uri="{BB962C8B-B14F-4D97-AF65-F5344CB8AC3E}">
        <p14:creationId xmlns:p14="http://schemas.microsoft.com/office/powerpoint/2010/main" val="2922047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nodeType="click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98626" y="1501254"/>
            <a:ext cx="11383858" cy="433998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600501" y="1990914"/>
            <a:ext cx="10904562" cy="3496342"/>
          </a:xfrm>
          <a:prstGeom prst="rect">
            <a:avLst/>
          </a:prstGeom>
        </p:spPr>
        <p:txBody>
          <a:bodyPr wrap="square">
            <a:spAutoFit/>
          </a:bodyPr>
          <a:lstStyle/>
          <a:p>
            <a:pPr marL="342900" lvl="0" indent="-342900">
              <a:spcAft>
                <a:spcPts val="0"/>
              </a:spcAft>
              <a:buSzPts val="1400"/>
              <a:buFont typeface="Times New Roman" panose="02020603050405020304" pitchFamily="18" charset="0"/>
              <a:buChar char="-"/>
            </a:pPr>
            <a:r>
              <a:rPr lang="en-US" sz="2800" dirty="0" err="1" smtClean="0">
                <a:solidFill>
                  <a:srgbClr val="0D0D0D"/>
                </a:solidFill>
                <a:latin typeface="Times New Roman" panose="02020603050405020304" pitchFamily="18" charset="0"/>
                <a:ea typeface="Times New Roman" panose="02020603050405020304" pitchFamily="18" charset="0"/>
              </a:rPr>
              <a:t>Hoàn</a:t>
            </a:r>
            <a:r>
              <a:rPr lang="en-US" sz="2800" dirty="0" smtClean="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thiện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bài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tập</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vào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vở</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marL="342900" lvl="0" indent="-342900">
              <a:lnSpc>
                <a:spcPct val="115000"/>
              </a:lnSpc>
              <a:spcAft>
                <a:spcPts val="0"/>
              </a:spcAft>
              <a:buSzPts val="1400"/>
              <a:buFont typeface="Times New Roman" panose="02020603050405020304" pitchFamily="18" charset="0"/>
              <a:buChar char="-"/>
            </a:pPr>
            <a:r>
              <a:rPr lang="en-US" sz="2800" dirty="0" err="1">
                <a:solidFill>
                  <a:srgbClr val="0D0D0D"/>
                </a:solidFill>
                <a:latin typeface="Times New Roman" panose="02020603050405020304" pitchFamily="18" charset="0"/>
                <a:ea typeface="Times New Roman" panose="02020603050405020304" pitchFamily="18" charset="0"/>
              </a:rPr>
              <a:t>Chuẩn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bị</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cho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tiết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Nói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và</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nghe</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Trao</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đổi</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một</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vấn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đề</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em</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quan</a:t>
            </a:r>
            <a:r>
              <a:rPr lang="en-US" sz="2800" dirty="0">
                <a:solidFill>
                  <a:srgbClr val="0D0D0D"/>
                </a:solidFill>
                <a:latin typeface="Times New Roman" panose="02020603050405020304" pitchFamily="18" charset="0"/>
                <a:ea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rPr>
              <a:t>tâm</a:t>
            </a:r>
            <a:r>
              <a:rPr lang="en-US" sz="2800" dirty="0">
                <a:solidFill>
                  <a:srgbClr val="0D0D0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nSpc>
                <a:spcPct val="115000"/>
              </a:lnSpc>
              <a:spcAft>
                <a:spcPts val="0"/>
              </a:spcAft>
            </a:pPr>
            <a:r>
              <a:rPr lang="en-US" sz="2800" i="1" dirty="0" err="1">
                <a:solidFill>
                  <a:srgbClr val="00863D"/>
                </a:solidFill>
                <a:latin typeface="Times New Roman" panose="02020603050405020304" pitchFamily="18" charset="0"/>
                <a:ea typeface="Times New Roman" panose="02020603050405020304" pitchFamily="18" charset="0"/>
              </a:rPr>
              <a:t>Gợi</a:t>
            </a:r>
            <a:r>
              <a:rPr lang="en-US" sz="2800" i="1" dirty="0">
                <a:solidFill>
                  <a:srgbClr val="00863D"/>
                </a:solidFill>
                <a:latin typeface="Times New Roman" panose="02020603050405020304" pitchFamily="18" charset="0"/>
                <a:ea typeface="Times New Roman" panose="02020603050405020304" pitchFamily="18" charset="0"/>
              </a:rPr>
              <a:t> ý </a:t>
            </a:r>
            <a:r>
              <a:rPr lang="en-US" sz="2800" i="1" dirty="0" err="1">
                <a:solidFill>
                  <a:srgbClr val="00863D"/>
                </a:solidFill>
                <a:latin typeface="Times New Roman" panose="02020603050405020304" pitchFamily="18" charset="0"/>
                <a:ea typeface="Times New Roman" panose="02020603050405020304" pitchFamily="18" charset="0"/>
              </a:rPr>
              <a:t>đề</a:t>
            </a:r>
            <a:r>
              <a:rPr lang="en-US" sz="2800" i="1" dirty="0">
                <a:solidFill>
                  <a:srgbClr val="00863D"/>
                </a:solidFill>
                <a:latin typeface="Times New Roman" panose="02020603050405020304" pitchFamily="18" charset="0"/>
                <a:ea typeface="Times New Roman" panose="02020603050405020304" pitchFamily="18" charset="0"/>
              </a:rPr>
              <a:t> </a:t>
            </a:r>
            <a:r>
              <a:rPr lang="en-US" sz="2800" i="1" dirty="0" err="1">
                <a:solidFill>
                  <a:srgbClr val="00863D"/>
                </a:solidFill>
                <a:latin typeface="Times New Roman" panose="02020603050405020304" pitchFamily="18" charset="0"/>
                <a:ea typeface="Times New Roman" panose="02020603050405020304" pitchFamily="18" charset="0"/>
              </a:rPr>
              <a:t>tài</a:t>
            </a:r>
            <a:r>
              <a:rPr lang="en-US" sz="2800" i="1" dirty="0">
                <a:solidFill>
                  <a:srgbClr val="00863D"/>
                </a:solidFill>
                <a:latin typeface="Times New Roman" panose="02020603050405020304" pitchFamily="18" charset="0"/>
                <a:ea typeface="Times New Roman" panose="02020603050405020304" pitchFamily="18" charset="0"/>
              </a:rPr>
              <a:t> </a:t>
            </a:r>
            <a:r>
              <a:rPr lang="en-US" sz="2800" i="1" dirty="0" err="1">
                <a:solidFill>
                  <a:srgbClr val="00863D"/>
                </a:solidFill>
                <a:latin typeface="Times New Roman" panose="02020603050405020304" pitchFamily="18" charset="0"/>
                <a:ea typeface="Times New Roman" panose="02020603050405020304" pitchFamily="18" charset="0"/>
              </a:rPr>
              <a:t>chuẩn</a:t>
            </a:r>
            <a:r>
              <a:rPr lang="en-US" sz="2800" i="1" dirty="0">
                <a:solidFill>
                  <a:srgbClr val="00863D"/>
                </a:solidFill>
                <a:latin typeface="Times New Roman" panose="02020603050405020304" pitchFamily="18" charset="0"/>
                <a:ea typeface="Times New Roman" panose="02020603050405020304" pitchFamily="18" charset="0"/>
              </a:rPr>
              <a:t> </a:t>
            </a:r>
            <a:r>
              <a:rPr lang="en-US" sz="2800" i="1" dirty="0" err="1">
                <a:solidFill>
                  <a:srgbClr val="00863D"/>
                </a:solidFill>
                <a:latin typeface="Times New Roman" panose="02020603050405020304" pitchFamily="18" charset="0"/>
                <a:ea typeface="Times New Roman" panose="02020603050405020304" pitchFamily="18" charset="0"/>
              </a:rPr>
              <a:t>bị</a:t>
            </a:r>
            <a:r>
              <a:rPr lang="en-US" sz="2800" i="1" dirty="0">
                <a:solidFill>
                  <a:srgbClr val="00863D"/>
                </a:solidFill>
                <a:latin typeface="Times New Roman" panose="02020603050405020304" pitchFamily="18" charset="0"/>
                <a:ea typeface="Times New Roman" panose="02020603050405020304" pitchFamily="18" charset="0"/>
              </a:rPr>
              <a:t> </a:t>
            </a:r>
            <a:r>
              <a:rPr lang="en-US" sz="2800" i="1" dirty="0" err="1">
                <a:solidFill>
                  <a:srgbClr val="00863D"/>
                </a:solidFill>
                <a:latin typeface="Times New Roman" panose="02020603050405020304" pitchFamily="18" charset="0"/>
                <a:ea typeface="Times New Roman" panose="02020603050405020304" pitchFamily="18" charset="0"/>
              </a:rPr>
              <a:t>trao</a:t>
            </a:r>
            <a:r>
              <a:rPr lang="en-US" sz="2800" i="1" dirty="0">
                <a:solidFill>
                  <a:srgbClr val="00863D"/>
                </a:solidFill>
                <a:latin typeface="Times New Roman" panose="02020603050405020304" pitchFamily="18" charset="0"/>
                <a:ea typeface="Times New Roman" panose="02020603050405020304" pitchFamily="18" charset="0"/>
              </a:rPr>
              <a:t> </a:t>
            </a:r>
            <a:r>
              <a:rPr lang="en-US" sz="2800" i="1" dirty="0" err="1">
                <a:solidFill>
                  <a:srgbClr val="00863D"/>
                </a:solidFill>
                <a:latin typeface="Times New Roman" panose="02020603050405020304" pitchFamily="18" charset="0"/>
                <a:ea typeface="Times New Roman" panose="02020603050405020304" pitchFamily="18" charset="0"/>
              </a:rPr>
              <a:t>đổi</a:t>
            </a:r>
            <a:r>
              <a:rPr lang="en-US" sz="2800" i="1" dirty="0">
                <a:solidFill>
                  <a:srgbClr val="00863D"/>
                </a:solidFill>
                <a:latin typeface="Times New Roman" panose="02020603050405020304" pitchFamily="18" charset="0"/>
                <a:ea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endParaRPr>
          </a:p>
          <a:p>
            <a:pPr>
              <a:lnSpc>
                <a:spcPct val="115000"/>
              </a:lnSpc>
              <a:spcAft>
                <a:spcPts val="0"/>
              </a:spcAft>
            </a:pPr>
            <a:r>
              <a:rPr lang="en-US" sz="2800" b="1" dirty="0" err="1">
                <a:solidFill>
                  <a:srgbClr val="00863D"/>
                </a:solidFill>
                <a:latin typeface="Times New Roman" panose="02020603050405020304" pitchFamily="18" charset="0"/>
                <a:ea typeface="Times New Roman" panose="02020603050405020304" pitchFamily="18" charset="0"/>
              </a:rPr>
              <a:t>Đề</a:t>
            </a:r>
            <a:r>
              <a:rPr lang="en-US" sz="2800" b="1" dirty="0">
                <a:solidFill>
                  <a:srgbClr val="00863D"/>
                </a:solidFill>
                <a:latin typeface="Times New Roman" panose="02020603050405020304" pitchFamily="18" charset="0"/>
                <a:ea typeface="Times New Roman" panose="02020603050405020304" pitchFamily="18" charset="0"/>
              </a:rPr>
              <a:t> 1. </a:t>
            </a:r>
            <a:r>
              <a:rPr lang="en-US" sz="2800" b="1" dirty="0" err="1">
                <a:solidFill>
                  <a:srgbClr val="00863D"/>
                </a:solidFill>
                <a:latin typeface="Times New Roman" panose="02020603050405020304" pitchFamily="18" charset="0"/>
                <a:ea typeface="Times New Roman" panose="02020603050405020304" pitchFamily="18" charset="0"/>
              </a:rPr>
              <a:t>Sự</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tự</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lập</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trong</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cuộc</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sống</a:t>
            </a:r>
            <a:endParaRPr lang="en-US" sz="2800" dirty="0">
              <a:latin typeface="Times New Roman" panose="02020603050405020304" pitchFamily="18" charset="0"/>
              <a:ea typeface="Times New Roman" panose="02020603050405020304" pitchFamily="18" charset="0"/>
            </a:endParaRPr>
          </a:p>
          <a:p>
            <a:pPr>
              <a:lnSpc>
                <a:spcPct val="115000"/>
              </a:lnSpc>
              <a:spcAft>
                <a:spcPts val="0"/>
              </a:spcAft>
            </a:pPr>
            <a:r>
              <a:rPr lang="en-US" sz="2800" b="1" dirty="0" err="1">
                <a:solidFill>
                  <a:srgbClr val="00863D"/>
                </a:solidFill>
                <a:latin typeface="Times New Roman" panose="02020603050405020304" pitchFamily="18" charset="0"/>
                <a:ea typeface="Times New Roman" panose="02020603050405020304" pitchFamily="18" charset="0"/>
              </a:rPr>
              <a:t>Đề</a:t>
            </a:r>
            <a:r>
              <a:rPr lang="en-US" sz="2800" b="1" dirty="0">
                <a:solidFill>
                  <a:srgbClr val="00863D"/>
                </a:solidFill>
                <a:latin typeface="Times New Roman" panose="02020603050405020304" pitchFamily="18" charset="0"/>
                <a:ea typeface="Times New Roman" panose="02020603050405020304" pitchFamily="18" charset="0"/>
              </a:rPr>
              <a:t> 2. </a:t>
            </a:r>
            <a:r>
              <a:rPr lang="en-US" sz="2800" b="1" dirty="0" err="1">
                <a:solidFill>
                  <a:srgbClr val="00863D"/>
                </a:solidFill>
                <a:latin typeface="Times New Roman" panose="02020603050405020304" pitchFamily="18" charset="0"/>
                <a:ea typeface="Times New Roman" panose="02020603050405020304" pitchFamily="18" charset="0"/>
              </a:rPr>
              <a:t>Thói</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tự</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cao</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tự</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đại</a:t>
            </a:r>
            <a:endParaRPr lang="en-US" sz="2800" dirty="0">
              <a:latin typeface="Times New Roman" panose="02020603050405020304" pitchFamily="18" charset="0"/>
              <a:ea typeface="Times New Roman" panose="02020603050405020304" pitchFamily="18" charset="0"/>
            </a:endParaRPr>
          </a:p>
          <a:p>
            <a:pPr>
              <a:lnSpc>
                <a:spcPct val="115000"/>
              </a:lnSpc>
              <a:spcAft>
                <a:spcPts val="0"/>
              </a:spcAft>
            </a:pPr>
            <a:r>
              <a:rPr lang="en-US" sz="2800" b="1" dirty="0" err="1">
                <a:solidFill>
                  <a:srgbClr val="00863D"/>
                </a:solidFill>
                <a:latin typeface="Times New Roman" panose="02020603050405020304" pitchFamily="18" charset="0"/>
                <a:ea typeface="Times New Roman" panose="02020603050405020304" pitchFamily="18" charset="0"/>
              </a:rPr>
              <a:t>Đề</a:t>
            </a:r>
            <a:r>
              <a:rPr lang="en-US" sz="2800" b="1" dirty="0">
                <a:solidFill>
                  <a:srgbClr val="00863D"/>
                </a:solidFill>
                <a:latin typeface="Times New Roman" panose="02020603050405020304" pitchFamily="18" charset="0"/>
                <a:ea typeface="Times New Roman" panose="02020603050405020304" pitchFamily="18" charset="0"/>
              </a:rPr>
              <a:t> 3. </a:t>
            </a:r>
            <a:r>
              <a:rPr lang="en-US" sz="2800" b="1" dirty="0" err="1">
                <a:solidFill>
                  <a:srgbClr val="00863D"/>
                </a:solidFill>
                <a:latin typeface="Times New Roman" panose="02020603050405020304" pitchFamily="18" charset="0"/>
                <a:ea typeface="Times New Roman" panose="02020603050405020304" pitchFamily="18" charset="0"/>
              </a:rPr>
              <a:t>Thất</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bại</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là</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mẹ</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của</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thành</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công</a:t>
            </a:r>
            <a:endParaRPr lang="en-US" sz="2800" dirty="0">
              <a:latin typeface="Times New Roman" panose="02020603050405020304" pitchFamily="18" charset="0"/>
              <a:ea typeface="Times New Roman" panose="02020603050405020304" pitchFamily="18" charset="0"/>
            </a:endParaRPr>
          </a:p>
          <a:p>
            <a:pPr>
              <a:lnSpc>
                <a:spcPct val="115000"/>
              </a:lnSpc>
              <a:spcAft>
                <a:spcPts val="0"/>
              </a:spcAft>
            </a:pPr>
            <a:r>
              <a:rPr lang="en-US" sz="2800" b="1" dirty="0" err="1">
                <a:solidFill>
                  <a:srgbClr val="00863D"/>
                </a:solidFill>
                <a:latin typeface="Times New Roman" panose="02020603050405020304" pitchFamily="18" charset="0"/>
                <a:ea typeface="Times New Roman" panose="02020603050405020304" pitchFamily="18" charset="0"/>
              </a:rPr>
              <a:t>Đề</a:t>
            </a:r>
            <a:r>
              <a:rPr lang="en-US" sz="2800" b="1" dirty="0">
                <a:solidFill>
                  <a:srgbClr val="00863D"/>
                </a:solidFill>
                <a:latin typeface="Times New Roman" panose="02020603050405020304" pitchFamily="18" charset="0"/>
                <a:ea typeface="Times New Roman" panose="02020603050405020304" pitchFamily="18" charset="0"/>
              </a:rPr>
              <a:t> 4. </a:t>
            </a:r>
            <a:r>
              <a:rPr lang="en-US" sz="2800" b="1" dirty="0" err="1">
                <a:solidFill>
                  <a:srgbClr val="00863D"/>
                </a:solidFill>
                <a:latin typeface="Times New Roman" panose="02020603050405020304" pitchFamily="18" charset="0"/>
                <a:ea typeface="Times New Roman" panose="02020603050405020304" pitchFamily="18" charset="0"/>
              </a:rPr>
              <a:t>Rác</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thải</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nhựa</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và</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những</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tác</a:t>
            </a:r>
            <a:r>
              <a:rPr lang="en-US" sz="2800" b="1" dirty="0">
                <a:solidFill>
                  <a:srgbClr val="00863D"/>
                </a:solidFill>
                <a:latin typeface="Times New Roman" panose="02020603050405020304" pitchFamily="18" charset="0"/>
                <a:ea typeface="Times New Roman" panose="02020603050405020304" pitchFamily="18" charset="0"/>
              </a:rPr>
              <a:t> </a:t>
            </a:r>
            <a:r>
              <a:rPr lang="en-US" sz="2800" b="1" dirty="0" err="1">
                <a:solidFill>
                  <a:srgbClr val="00863D"/>
                </a:solidFill>
                <a:latin typeface="Times New Roman" panose="02020603050405020304" pitchFamily="18" charset="0"/>
                <a:ea typeface="Times New Roman" panose="02020603050405020304" pitchFamily="18" charset="0"/>
              </a:rPr>
              <a:t>hại</a:t>
            </a:r>
            <a:endParaRPr lang="en-US" sz="2800" dirty="0">
              <a:effectLst/>
              <a:latin typeface="Times New Roman" panose="02020603050405020304" pitchFamily="18" charset="0"/>
              <a:ea typeface="Times New Roman" panose="02020603050405020304" pitchFamily="18" charset="0"/>
            </a:endParaRPr>
          </a:p>
        </p:txBody>
      </p:sp>
      <p:sp>
        <p:nvSpPr>
          <p:cNvPr id="3" name="Rectangle 2"/>
          <p:cNvSpPr/>
          <p:nvPr/>
        </p:nvSpPr>
        <p:spPr>
          <a:xfrm>
            <a:off x="4120972" y="647427"/>
            <a:ext cx="3950056" cy="523220"/>
          </a:xfrm>
          <a:prstGeom prst="rect">
            <a:avLst/>
          </a:prstGeom>
        </p:spPr>
        <p:txBody>
          <a:bodyPr wrap="none">
            <a:spAutoFit/>
          </a:bodyPr>
          <a:lstStyle/>
          <a:p>
            <a:pPr algn="ctr">
              <a:spcAft>
                <a:spcPts val="0"/>
              </a:spcAft>
            </a:pPr>
            <a:r>
              <a:rPr lang="en-US" sz="2800" b="1" dirty="0">
                <a:solidFill>
                  <a:srgbClr val="7030A0"/>
                </a:solidFill>
                <a:latin typeface="Times New Roman" panose="02020603050405020304" pitchFamily="18" charset="0"/>
                <a:ea typeface="Times New Roman" panose="02020603050405020304" pitchFamily="18" charset="0"/>
              </a:rPr>
              <a:t>HƯỚNG DẪN TỰ HỌC</a:t>
            </a:r>
            <a:endParaRPr lang="en-US" sz="28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994740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8" name="WordArt 40"/>
          <p:cNvSpPr>
            <a:spLocks noChangeArrowheads="1" noChangeShapeType="1" noTextEdit="1"/>
          </p:cNvSpPr>
          <p:nvPr/>
        </p:nvSpPr>
        <p:spPr bwMode="auto">
          <a:xfrm>
            <a:off x="442170" y="1514902"/>
            <a:ext cx="11496341" cy="4194612"/>
          </a:xfrm>
          <a:prstGeom prst="rect">
            <a:avLst/>
          </a:prstGeom>
        </p:spPr>
        <p:txBody>
          <a:bodyPr wrap="none" fromWordArt="1">
            <a:prstTxWarp prst="textPlain">
              <a:avLst>
                <a:gd name="adj" fmla="val 50000"/>
              </a:avLst>
            </a:prstTxWarp>
            <a:scene3d>
              <a:camera prst="isometricOffAxis1Right"/>
              <a:lightRig rig="threePt" dir="t"/>
            </a:scene3d>
          </a:bodyPr>
          <a:lstStyle/>
          <a:p>
            <a:pPr algn="ctr">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NÓI VÀ NGHE</a:t>
            </a:r>
          </a:p>
          <a:p>
            <a:pPr algn="ctr">
              <a:spcBef>
                <a:spcPts val="600"/>
              </a:spcBef>
              <a:spcAft>
                <a:spcPts val="600"/>
              </a:spcAft>
              <a:tabLst>
                <a:tab pos="400050" algn="l"/>
              </a:tabLst>
            </a:pPr>
            <a:r>
              <a:rPr lang="en-US" sz="36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TRAO ĐỔI VỀ MỘT VẤN ĐỀ MÀ EM QUAN TÂM.</a:t>
            </a:r>
          </a:p>
        </p:txBody>
      </p:sp>
      <p:pic>
        <p:nvPicPr>
          <p:cNvPr id="9" name="Picture 4"/>
          <p:cNvPicPr>
            <a:picLocks noChangeAspect="1"/>
          </p:cNvPicPr>
          <p:nvPr/>
        </p:nvPicPr>
        <p:blipFill>
          <a:blip r:embed="rId2"/>
          <a:srcRect r="52890" b="57091"/>
          <a:stretch>
            <a:fillRect/>
          </a:stretch>
        </p:blipFill>
        <p:spPr bwMode="auto">
          <a:xfrm>
            <a:off x="332988" y="222563"/>
            <a:ext cx="2652713" cy="1811338"/>
          </a:xfrm>
          <a:prstGeom prst="rect">
            <a:avLst/>
          </a:prstGeom>
          <a:noFill/>
          <a:ln w="9525">
            <a:noFill/>
            <a:miter lim="800000"/>
            <a:headEnd/>
            <a:tailEnd/>
          </a:ln>
        </p:spPr>
      </p:pic>
    </p:spTree>
    <p:extLst>
      <p:ext uri="{BB962C8B-B14F-4D97-AF65-F5344CB8AC3E}">
        <p14:creationId xmlns:p14="http://schemas.microsoft.com/office/powerpoint/2010/main" val="37157036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xit" presetSubtype="0" fill="hold" grpId="0" nodeType="clickEffect">
                                  <p:stCondLst>
                                    <p:cond delay="0"/>
                                  </p:stCondLst>
                                  <p:childTnLst>
                                    <p:anim calcmode="lin" valueType="num">
                                      <p:cBhvr>
                                        <p:cTn id="6" dur="6000"/>
                                        <p:tgtEl>
                                          <p:spTgt spid="8"/>
                                        </p:tgtEl>
                                        <p:attrNameLst>
                                          <p:attrName>ppt_w</p:attrName>
                                        </p:attrNameLst>
                                      </p:cBhvr>
                                      <p:tavLst>
                                        <p:tav tm="0">
                                          <p:val>
                                            <p:strVal val="ppt_w"/>
                                          </p:val>
                                        </p:tav>
                                        <p:tav tm="100000">
                                          <p:val>
                                            <p:fltVal val="0"/>
                                          </p:val>
                                        </p:tav>
                                      </p:tavLst>
                                    </p:anim>
                                    <p:anim calcmode="lin" valueType="num">
                                      <p:cBhvr>
                                        <p:cTn id="7" dur="6000"/>
                                        <p:tgtEl>
                                          <p:spTgt spid="8"/>
                                        </p:tgtEl>
                                        <p:attrNameLst>
                                          <p:attrName>ppt_h</p:attrName>
                                        </p:attrNameLst>
                                      </p:cBhvr>
                                      <p:tavLst>
                                        <p:tav tm="0">
                                          <p:val>
                                            <p:strVal val="ppt_h"/>
                                          </p:val>
                                        </p:tav>
                                        <p:tav tm="100000">
                                          <p:val>
                                            <p:fltVal val="0"/>
                                          </p:val>
                                        </p:tav>
                                      </p:tavLst>
                                    </p:anim>
                                    <p:anim calcmode="lin" valueType="num">
                                      <p:cBhvr>
                                        <p:cTn id="8" dur="6000"/>
                                        <p:tgtEl>
                                          <p:spTgt spid="8"/>
                                        </p:tgtEl>
                                        <p:attrNameLst>
                                          <p:attrName>style.rotation</p:attrName>
                                        </p:attrNameLst>
                                      </p:cBhvr>
                                      <p:tavLst>
                                        <p:tav tm="0">
                                          <p:val>
                                            <p:fltVal val="0"/>
                                          </p:val>
                                        </p:tav>
                                        <p:tav tm="100000">
                                          <p:val>
                                            <p:fltVal val="90"/>
                                          </p:val>
                                        </p:tav>
                                      </p:tavLst>
                                    </p:anim>
                                    <p:animEffect transition="out" filter="fade">
                                      <p:cBhvr>
                                        <p:cTn id="9" dur="6000"/>
                                        <p:tgtEl>
                                          <p:spTgt spid="8"/>
                                        </p:tgtEl>
                                      </p:cBhvr>
                                    </p:animEffect>
                                    <p:set>
                                      <p:cBhvr>
                                        <p:cTn id="10" dur="1" fill="hold">
                                          <p:stCondLst>
                                            <p:cond delay="5999"/>
                                          </p:stCondLst>
                                        </p:cTn>
                                        <p:tgtEl>
                                          <p:spTgt spid="8"/>
                                        </p:tgtEl>
                                        <p:attrNameLst>
                                          <p:attrName>style.visibility</p:attrName>
                                        </p:attrNameLst>
                                      </p:cBhvr>
                                      <p:to>
                                        <p:strVal val="hidden"/>
                                      </p:to>
                                    </p:set>
                                  </p:childTnLst>
                                </p:cTn>
                              </p:par>
                              <p:par>
                                <p:cTn id="11" presetID="31" presetClass="exit" presetSubtype="0" fill="hold" nodeType="withEffect">
                                  <p:stCondLst>
                                    <p:cond delay="0"/>
                                  </p:stCondLst>
                                  <p:childTnLst>
                                    <p:anim calcmode="lin" valueType="num">
                                      <p:cBhvr>
                                        <p:cTn id="12" dur="6000"/>
                                        <p:tgtEl>
                                          <p:spTgt spid="9"/>
                                        </p:tgtEl>
                                        <p:attrNameLst>
                                          <p:attrName>ppt_w</p:attrName>
                                        </p:attrNameLst>
                                      </p:cBhvr>
                                      <p:tavLst>
                                        <p:tav tm="0">
                                          <p:val>
                                            <p:strVal val="ppt_w"/>
                                          </p:val>
                                        </p:tav>
                                        <p:tav tm="100000">
                                          <p:val>
                                            <p:fltVal val="0"/>
                                          </p:val>
                                        </p:tav>
                                      </p:tavLst>
                                    </p:anim>
                                    <p:anim calcmode="lin" valueType="num">
                                      <p:cBhvr>
                                        <p:cTn id="13" dur="6000"/>
                                        <p:tgtEl>
                                          <p:spTgt spid="9"/>
                                        </p:tgtEl>
                                        <p:attrNameLst>
                                          <p:attrName>ppt_h</p:attrName>
                                        </p:attrNameLst>
                                      </p:cBhvr>
                                      <p:tavLst>
                                        <p:tav tm="0">
                                          <p:val>
                                            <p:strVal val="ppt_h"/>
                                          </p:val>
                                        </p:tav>
                                        <p:tav tm="100000">
                                          <p:val>
                                            <p:fltVal val="0"/>
                                          </p:val>
                                        </p:tav>
                                      </p:tavLst>
                                    </p:anim>
                                    <p:anim calcmode="lin" valueType="num">
                                      <p:cBhvr>
                                        <p:cTn id="14" dur="6000"/>
                                        <p:tgtEl>
                                          <p:spTgt spid="9"/>
                                        </p:tgtEl>
                                        <p:attrNameLst>
                                          <p:attrName>style.rotation</p:attrName>
                                        </p:attrNameLst>
                                      </p:cBhvr>
                                      <p:tavLst>
                                        <p:tav tm="0">
                                          <p:val>
                                            <p:fltVal val="0"/>
                                          </p:val>
                                        </p:tav>
                                        <p:tav tm="100000">
                                          <p:val>
                                            <p:fltVal val="90"/>
                                          </p:val>
                                        </p:tav>
                                      </p:tavLst>
                                    </p:anim>
                                    <p:animEffect transition="out" filter="fade">
                                      <p:cBhvr>
                                        <p:cTn id="15" dur="6000"/>
                                        <p:tgtEl>
                                          <p:spTgt spid="9"/>
                                        </p:tgtEl>
                                      </p:cBhvr>
                                    </p:animEffect>
                                    <p:set>
                                      <p:cBhvr>
                                        <p:cTn id="16" dur="1" fill="hold">
                                          <p:stCondLst>
                                            <p:cond delay="59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18091" y="2565779"/>
            <a:ext cx="11640457" cy="1937982"/>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76355" y="1084668"/>
            <a:ext cx="4082306" cy="7204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494279" y="1111964"/>
            <a:ext cx="3518912" cy="658642"/>
          </a:xfrm>
          <a:prstGeom prst="rect">
            <a:avLst/>
          </a:prstGeom>
        </p:spPr>
        <p:txBody>
          <a:bodyPr wrap="none">
            <a:spAutoFit/>
          </a:bodyPr>
          <a:lstStyle/>
          <a:p>
            <a:pPr algn="just">
              <a:lnSpc>
                <a:spcPct val="115000"/>
              </a:lnSpc>
              <a:spcBef>
                <a:spcPts val="600"/>
              </a:spcBef>
              <a:spcAft>
                <a:spcPts val="600"/>
              </a:spcAft>
            </a:pP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32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Ôn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endParaRPr lang="en-US" sz="3200" dirty="0">
              <a:latin typeface="Times New Roman" panose="02020603050405020304" pitchFamily="18" charset="0"/>
              <a:cs typeface="Times New Roman" panose="02020603050405020304" pitchFamily="18" charset="0"/>
            </a:endParaRPr>
          </a:p>
        </p:txBody>
      </p:sp>
      <p:sp>
        <p:nvSpPr>
          <p:cNvPr id="2" name="Rectangle 1"/>
          <p:cNvSpPr/>
          <p:nvPr/>
        </p:nvSpPr>
        <p:spPr>
          <a:xfrm>
            <a:off x="269973" y="2872770"/>
            <a:ext cx="11588575" cy="1077218"/>
          </a:xfrm>
          <a:prstGeom prst="rect">
            <a:avLst/>
          </a:prstGeom>
        </p:spPr>
        <p:txBody>
          <a:bodyPr wrap="square">
            <a:spAutoFit/>
          </a:bodyPr>
          <a:lstStyle/>
          <a:p>
            <a:pPr algn="just">
              <a:spcAft>
                <a:spcPts val="0"/>
              </a:spcAft>
            </a:pPr>
            <a:r>
              <a:rPr lang="en-US" sz="3200" dirty="0" err="1" smtClean="0">
                <a:solidFill>
                  <a:srgbClr val="0D0D0D"/>
                </a:solidFill>
                <a:latin typeface="Times New Roman" panose="02020603050405020304" pitchFamily="18" charset="0"/>
                <a:ea typeface="Times New Roman" panose="02020603050405020304" pitchFamily="18" charset="0"/>
              </a:rPr>
              <a:t>Nhắc</a:t>
            </a:r>
            <a:r>
              <a:rPr lang="en-US" sz="3200" dirty="0" smtClean="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lại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kiến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thức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về</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kiểu</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nói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nghe</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trao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đổi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về</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một</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vấn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đề</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mà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em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quan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tâm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như</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bước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chuẩn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bị</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trước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trong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và</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sau</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khi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nói</a:t>
            </a:r>
            <a:r>
              <a:rPr lang="en-US" sz="3200" dirty="0">
                <a:solidFill>
                  <a:srgbClr val="0D0D0D"/>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87578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
                                        </p:tgtEl>
                                        <p:attrNameLst>
                                          <p:attrName>style.visibility</p:attrName>
                                        </p:attrNameLst>
                                      </p:cBhvr>
                                      <p:to>
                                        <p:strVal val="visible"/>
                                      </p:to>
                                    </p:set>
                                    <p:animEffect transition="in" filter="barn(inVertical)">
                                      <p:cBhvr>
                                        <p:cTn id="18"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5"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696037"/>
            <a:ext cx="11723427" cy="544545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6728" y="995487"/>
            <a:ext cx="11546006" cy="4832092"/>
          </a:xfrm>
          <a:prstGeom prst="rect">
            <a:avLst/>
          </a:prstGeom>
        </p:spPr>
        <p:txBody>
          <a:bodyPr wrap="square">
            <a:spAutoFit/>
          </a:bodyPr>
          <a:lstStyle/>
          <a:p>
            <a:pPr>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1. </a:t>
            </a:r>
            <a:r>
              <a:rPr lang="en-US" sz="2800" b="1" dirty="0" err="1">
                <a:solidFill>
                  <a:srgbClr val="0D0D0D"/>
                </a:solidFill>
                <a:latin typeface="Times New Roman" panose="02020603050405020304" pitchFamily="18" charset="0"/>
                <a:ea typeface="MS Mincho"/>
                <a:cs typeface="Times New Roman" panose="02020603050405020304" pitchFamily="18" charset="0"/>
              </a:rPr>
              <a:t>Trước</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khi</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spcAft>
                <a:spcPts val="0"/>
              </a:spcAft>
            </a:pPr>
            <a:r>
              <a:rPr lang="en-US" sz="2800" b="1" dirty="0" err="1">
                <a:solidFill>
                  <a:srgbClr val="0D0D0D"/>
                </a:solidFill>
                <a:latin typeface="Times New Roman" panose="02020603050405020304" pitchFamily="18" charset="0"/>
                <a:ea typeface="MS Mincho"/>
                <a:cs typeface="Times New Roman" panose="02020603050405020304" pitchFamily="18" charset="0"/>
              </a:rPr>
              <a:t>Chuẩn</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bị</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nội</a:t>
            </a:r>
            <a:r>
              <a:rPr lang="en-US" sz="2800" b="1" dirty="0">
                <a:solidFill>
                  <a:srgbClr val="0D0D0D"/>
                </a:solidFill>
                <a:latin typeface="Times New Roman" panose="02020603050405020304" pitchFamily="18" charset="0"/>
                <a:ea typeface="MS Mincho"/>
                <a:cs typeface="Times New Roman" panose="02020603050405020304" pitchFamily="18" charset="0"/>
              </a:rPr>
              <a:t> dung </a:t>
            </a:r>
            <a:r>
              <a:rPr lang="en-US" sz="2800" b="1" dirty="0" err="1">
                <a:solidFill>
                  <a:srgbClr val="0D0D0D"/>
                </a:solidFill>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Bước</a:t>
            </a:r>
            <a:r>
              <a:rPr lang="en-US" sz="2800" b="1" dirty="0">
                <a:solidFill>
                  <a:srgbClr val="0D0D0D"/>
                </a:solidFill>
                <a:latin typeface="Times New Roman" panose="02020603050405020304" pitchFamily="18" charset="0"/>
                <a:ea typeface="MS Mincho"/>
                <a:cs typeface="Times New Roman" panose="02020603050405020304" pitchFamily="18" charset="0"/>
              </a:rPr>
              <a:t> 1:</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định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tài</a:t>
            </a:r>
            <a:r>
              <a:rPr lang="en-US" sz="2800" dirty="0">
                <a:solidFill>
                  <a:srgbClr val="0D0D0D"/>
                </a:solidFill>
                <a:latin typeface="Times New Roman" panose="02020603050405020304" pitchFamily="18" charset="0"/>
                <a:ea typeface="MS Mincho"/>
                <a:cs typeface="Times New Roman" panose="02020603050405020304" pitchFamily="18" charset="0"/>
              </a:rPr>
              <a:t>/</a:t>
            </a:r>
            <a:r>
              <a:rPr lang="en-US" sz="2800" dirty="0" err="1">
                <a:solidFill>
                  <a:srgbClr val="0D0D0D"/>
                </a:solidFill>
                <a:latin typeface="Times New Roman" panose="02020603050405020304" pitchFamily="18" charset="0"/>
                <a:ea typeface="MS Mincho"/>
                <a:cs typeface="Times New Roman" panose="02020603050405020304" pitchFamily="18" charset="0"/>
              </a:rPr>
              <a:t>vấn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nghe</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mục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đích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nghe</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không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thực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hiện</a:t>
            </a:r>
            <a:r>
              <a:rPr lang="en-US" sz="2800" dirty="0">
                <a:solidFill>
                  <a:srgbClr val="0D0D0D"/>
                </a:solidFill>
                <a:latin typeface="Times New Roman" panose="02020603050405020304" pitchFamily="18" charset="0"/>
                <a:ea typeface="MS Mincho"/>
                <a:cs typeface="Times New Roman" panose="02020603050405020304" pitchFamily="18" charset="0"/>
              </a:rPr>
              <a:t>/</a:t>
            </a:r>
            <a:r>
              <a:rPr lang="en-US" sz="2800" dirty="0" err="1">
                <a:solidFill>
                  <a:srgbClr val="0D0D0D"/>
                </a:solidFill>
                <a:latin typeface="Times New Roman" panose="02020603050405020304" pitchFamily="18" charset="0"/>
                <a:ea typeface="MS Mincho"/>
                <a:cs typeface="Times New Roman" panose="02020603050405020304" pitchFamily="18" charset="0"/>
              </a:rPr>
              <a:t>trình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nói</a:t>
            </a:r>
            <a:r>
              <a:rPr lang="en-US" sz="2800" dirty="0">
                <a:solidFill>
                  <a:srgbClr val="0D0D0D"/>
                </a:solidFill>
                <a:latin typeface="Times New Roman" panose="02020603050405020304" pitchFamily="18" charset="0"/>
                <a:ea typeface="MS Mincho"/>
                <a:cs typeface="Times New Roman" panose="02020603050405020304" pitchFamily="18" charset="0"/>
              </a:rPr>
              <a:t>. (SGK, tr.30).</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Bước</a:t>
            </a:r>
            <a:r>
              <a:rPr lang="en-US" sz="2800" b="1" dirty="0">
                <a:solidFill>
                  <a:srgbClr val="0D0D0D"/>
                </a:solidFill>
                <a:latin typeface="Times New Roman" panose="02020603050405020304" pitchFamily="18" charset="0"/>
                <a:ea typeface="MS Mincho"/>
                <a:cs typeface="Times New Roman" panose="02020603050405020304" pitchFamily="18" charset="0"/>
              </a:rPr>
              <a:t> 2: </a:t>
            </a:r>
            <a:r>
              <a:rPr lang="en-US" sz="2800" dirty="0">
                <a:solidFill>
                  <a:srgbClr val="0D0D0D"/>
                </a:solidFill>
                <a:latin typeface="Times New Roman" panose="02020603050405020304" pitchFamily="18" charset="0"/>
                <a:ea typeface="MS Mincho"/>
                <a:cs typeface="Times New Roman" panose="02020603050405020304" pitchFamily="18" charset="0"/>
              </a:rPr>
              <a:t>Thu </a:t>
            </a:r>
            <a:r>
              <a:rPr lang="en-US" sz="2800" dirty="0" err="1">
                <a:solidFill>
                  <a:srgbClr val="0D0D0D"/>
                </a:solidFill>
                <a:latin typeface="Times New Roman" panose="02020603050405020304" pitchFamily="18" charset="0"/>
                <a:ea typeface="MS Mincho"/>
                <a:cs typeface="Times New Roman" panose="02020603050405020304" pitchFamily="18" charset="0"/>
              </a:rPr>
              <a:t>thập</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liệu</a:t>
            </a:r>
            <a:r>
              <a:rPr lang="en-US" sz="2800" dirty="0">
                <a:solidFill>
                  <a:srgbClr val="0D0D0D"/>
                </a:solidFill>
                <a:latin typeface="Times New Roman" panose="02020603050405020304" pitchFamily="18" charset="0"/>
                <a:ea typeface="MS Mincho"/>
                <a:cs typeface="Times New Roman" panose="02020603050405020304" pitchFamily="18" charset="0"/>
              </a:rPr>
              <a:t>. (SGK, tr.31)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Bước</a:t>
            </a:r>
            <a:r>
              <a:rPr lang="en-US" sz="2800" b="1" dirty="0">
                <a:solidFill>
                  <a:srgbClr val="0D0D0D"/>
                </a:solidFill>
                <a:latin typeface="Times New Roman" panose="02020603050405020304" pitchFamily="18" charset="0"/>
                <a:ea typeface="MS Mincho"/>
                <a:cs typeface="Times New Roman" panose="02020603050405020304" pitchFamily="18" charset="0"/>
              </a:rPr>
              <a:t> 3:</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Ghi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ngắn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gọn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một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số</a:t>
            </a:r>
            <a:r>
              <a:rPr lang="en-US" sz="2800" dirty="0">
                <a:solidFill>
                  <a:srgbClr val="0D0D0D"/>
                </a:solidFill>
                <a:latin typeface="Times New Roman" panose="02020603050405020304" pitchFamily="18" charset="0"/>
                <a:ea typeface="MS Mincho"/>
                <a:cs typeface="Times New Roman" panose="02020603050405020304" pitchFamily="18" charset="0"/>
              </a:rPr>
              <a:t> ý </a:t>
            </a:r>
            <a:r>
              <a:rPr lang="en-US" sz="2800" dirty="0" err="1">
                <a:solidFill>
                  <a:srgbClr val="0D0D0D"/>
                </a:solidFill>
                <a:latin typeface="Times New Roman" panose="02020603050405020304" pitchFamily="18" charset="0"/>
                <a:ea typeface="MS Mincho"/>
                <a:cs typeface="Times New Roman" panose="02020603050405020304" pitchFamily="18" charset="0"/>
              </a:rPr>
              <a:t>quan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trọng</a:t>
            </a:r>
            <a:r>
              <a:rPr lang="en-US" sz="2800" dirty="0">
                <a:solidFill>
                  <a:srgbClr val="0D0D0D"/>
                </a:solidFill>
                <a:latin typeface="Times New Roman" panose="02020603050405020304" pitchFamily="18" charset="0"/>
                <a:ea typeface="MS Mincho"/>
                <a:cs typeface="Times New Roman" panose="02020603050405020304" pitchFamily="18" charset="0"/>
              </a:rPr>
              <a:t>. (SGK, tr.31)</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MS Mincho"/>
                <a:cs typeface="Times New Roman" panose="02020603050405020304" pitchFamily="18" charset="0"/>
              </a:rPr>
              <a:t>+</a:t>
            </a:r>
            <a:r>
              <a:rPr lang="en-US" sz="2800" i="1" dirty="0" err="1">
                <a:solidFill>
                  <a:srgbClr val="0D0D0D"/>
                </a:solidFill>
                <a:latin typeface="Times New Roman" panose="02020603050405020304" pitchFamily="18" charset="0"/>
                <a:ea typeface="MS Mincho"/>
                <a:cs typeface="Times New Roman" panose="02020603050405020304" pitchFamily="18" charset="0"/>
              </a:rPr>
              <a:t>Nêu</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vấn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đề</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và</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biểu</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hiện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của</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vấn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đề</a:t>
            </a:r>
            <a:r>
              <a:rPr lang="en-US" sz="2800" i="1"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Nguyên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nhân</a:t>
            </a:r>
            <a:r>
              <a:rPr lang="en-US" sz="2800" i="1"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Tác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động</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Lợi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ích</a:t>
            </a:r>
            <a:r>
              <a:rPr lang="en-US" sz="2800" i="1" dirty="0">
                <a:solidFill>
                  <a:srgbClr val="0D0D0D"/>
                </a:solidFill>
                <a:latin typeface="Times New Roman" panose="02020603050405020304" pitchFamily="18" charset="0"/>
                <a:ea typeface="MS Mincho"/>
                <a:cs typeface="Times New Roman" panose="02020603050405020304" pitchFamily="18" charset="0"/>
              </a:rPr>
              <a:t>/</a:t>
            </a:r>
            <a:r>
              <a:rPr lang="en-US" sz="2800" i="1" dirty="0" err="1">
                <a:solidFill>
                  <a:srgbClr val="0D0D0D"/>
                </a:solidFill>
                <a:latin typeface="Times New Roman" panose="02020603050405020304" pitchFamily="18" charset="0"/>
                <a:ea typeface="MS Mincho"/>
                <a:cs typeface="Times New Roman" panose="02020603050405020304" pitchFamily="18" charset="0"/>
              </a:rPr>
              <a:t>tác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hại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mặt</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tốt</a:t>
            </a:r>
            <a:r>
              <a:rPr lang="en-US" sz="2800" i="1" dirty="0">
                <a:solidFill>
                  <a:srgbClr val="0D0D0D"/>
                </a:solidFill>
                <a:latin typeface="Times New Roman" panose="02020603050405020304" pitchFamily="18" charset="0"/>
                <a:ea typeface="MS Mincho"/>
                <a:cs typeface="Times New Roman" panose="02020603050405020304" pitchFamily="18" charset="0"/>
              </a:rPr>
              <a:t>/</a:t>
            </a:r>
            <a:r>
              <a:rPr lang="en-US" sz="2800" i="1" dirty="0" err="1">
                <a:solidFill>
                  <a:srgbClr val="0D0D0D"/>
                </a:solidFill>
                <a:latin typeface="Times New Roman" panose="02020603050405020304" pitchFamily="18" charset="0"/>
                <a:ea typeface="MS Mincho"/>
                <a:cs typeface="Times New Roman" panose="02020603050405020304" pitchFamily="18" charset="0"/>
              </a:rPr>
              <a:t>mặt</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xấu</a:t>
            </a:r>
            <a:r>
              <a:rPr lang="en-US" sz="2800" i="1"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Bài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học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Nhận</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thức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và</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hành</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động</a:t>
            </a:r>
            <a:r>
              <a:rPr lang="en-US" sz="2800" i="1"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Bước</a:t>
            </a:r>
            <a:r>
              <a:rPr lang="en-US" sz="2800" b="1" dirty="0">
                <a:solidFill>
                  <a:srgbClr val="0D0D0D"/>
                </a:solidFill>
                <a:latin typeface="Times New Roman" panose="02020603050405020304" pitchFamily="18" charset="0"/>
                <a:ea typeface="MS Mincho"/>
                <a:cs typeface="Times New Roman" panose="02020603050405020304" pitchFamily="18" charset="0"/>
              </a:rPr>
              <a:t> 4:</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Dự</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kiến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trao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đổi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các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nội</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mà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nghe</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phản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hồi</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97351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446664"/>
            <a:ext cx="11723427" cy="386231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09433" y="2060812"/>
            <a:ext cx="11464119" cy="2246769"/>
          </a:xfrm>
          <a:prstGeom prst="rect">
            <a:avLst/>
          </a:prstGeom>
        </p:spPr>
        <p:txBody>
          <a:bodyPr wrap="square">
            <a:spAutoFit/>
          </a:bodyPr>
          <a:lstStyle/>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2. </a:t>
            </a:r>
            <a:r>
              <a:rPr lang="en-US" sz="2800" b="1" dirty="0" err="1">
                <a:solidFill>
                  <a:srgbClr val="0D0D0D"/>
                </a:solidFill>
                <a:latin typeface="Times New Roman" panose="02020603050405020304" pitchFamily="18" charset="0"/>
                <a:ea typeface="MS Mincho"/>
                <a:cs typeface="Times New Roman" panose="02020603050405020304" pitchFamily="18" charset="0"/>
              </a:rPr>
              <a:t>Trình</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bày</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bài</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Tập</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trình</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bày</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lắng</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nghe</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nhận</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xét</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góp</a:t>
            </a:r>
            <a:r>
              <a:rPr lang="en-US" sz="2800" dirty="0">
                <a:latin typeface="Times New Roman" panose="02020603050405020304" pitchFamily="18" charset="0"/>
                <a:ea typeface="MS Mincho"/>
                <a:cs typeface="Times New Roman" panose="02020603050405020304" pitchFamily="18" charset="0"/>
              </a:rPr>
              <a:t> ý </a:t>
            </a:r>
            <a:r>
              <a:rPr lang="en-US" sz="2800" dirty="0" err="1">
                <a:latin typeface="Times New Roman" panose="02020603050405020304" pitchFamily="18" charset="0"/>
                <a:ea typeface="MS Mincho"/>
                <a:cs typeface="Times New Roman" panose="02020603050405020304" pitchFamily="18" charset="0"/>
              </a:rPr>
              <a:t>và</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hoàn</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thiện</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bài</a:t>
            </a:r>
            <a:r>
              <a:rPr lang="en-US" sz="2800" dirty="0">
                <a:latin typeface="Times New Roman" panose="02020603050405020304" pitchFamily="18" charset="0"/>
                <a:ea typeface="MS Mincho"/>
                <a:cs typeface="Times New Roman" panose="02020603050405020304" pitchFamily="18" charset="0"/>
              </a:rPr>
              <a:t> </a:t>
            </a:r>
            <a:r>
              <a:rPr lang="en-US" sz="2800" dirty="0" err="1">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latin typeface="Times New Roman" panose="02020603050405020304" pitchFamily="18" charset="0"/>
                <a:ea typeface="MS Mincho"/>
                <a:cs typeface="Times New Roman" panose="02020603050405020304" pitchFamily="18" charset="0"/>
              </a:rPr>
              <a:t>3. </a:t>
            </a:r>
            <a:r>
              <a:rPr lang="en-US" sz="2800" b="1" dirty="0" err="1">
                <a:latin typeface="Times New Roman" panose="02020603050405020304" pitchFamily="18" charset="0"/>
                <a:ea typeface="MS Mincho"/>
                <a:cs typeface="Times New Roman" panose="02020603050405020304" pitchFamily="18" charset="0"/>
              </a:rPr>
              <a:t>Sau</a:t>
            </a:r>
            <a:r>
              <a:rPr lang="en-US" sz="2800" b="1" dirty="0">
                <a:latin typeface="Times New Roman" panose="02020603050405020304" pitchFamily="18" charset="0"/>
                <a:ea typeface="MS Mincho"/>
                <a:cs typeface="Times New Roman" panose="02020603050405020304" pitchFamily="18" charset="0"/>
              </a:rPr>
              <a:t> </a:t>
            </a:r>
            <a:r>
              <a:rPr lang="en-US" sz="2800" b="1" dirty="0" err="1">
                <a:latin typeface="Times New Roman" panose="02020603050405020304" pitchFamily="18" charset="0"/>
                <a:ea typeface="MS Mincho"/>
                <a:cs typeface="Times New Roman" panose="02020603050405020304" pitchFamily="18" charset="0"/>
              </a:rPr>
              <a:t>khi</a:t>
            </a:r>
            <a:r>
              <a:rPr lang="en-US" sz="2800" b="1" dirty="0">
                <a:latin typeface="Times New Roman" panose="02020603050405020304" pitchFamily="18" charset="0"/>
                <a:ea typeface="MS Mincho"/>
                <a:cs typeface="Times New Roman" panose="02020603050405020304" pitchFamily="18" charset="0"/>
              </a:rPr>
              <a:t> </a:t>
            </a:r>
            <a:r>
              <a:rPr lang="en-US" sz="2800" b="1" dirty="0" err="1">
                <a:latin typeface="Times New Roman" panose="02020603050405020304" pitchFamily="18" charset="0"/>
                <a:ea typeface="MS Mincho"/>
                <a:cs typeface="Times New Roman" panose="02020603050405020304" pitchFamily="18" charset="0"/>
              </a:rPr>
              <a:t>nói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nghe</a:t>
            </a:r>
            <a:r>
              <a:rPr lang="en-US" sz="2800" b="1" dirty="0">
                <a:solidFill>
                  <a:srgbClr val="0D0D0D"/>
                </a:solidFill>
                <a:latin typeface="Times New Roman" panose="02020603050405020304" pitchFamily="18" charset="0"/>
                <a:ea typeface="MS Mincho"/>
                <a:cs typeface="Times New Roman" panose="02020603050405020304" pitchFamily="18" charset="0"/>
              </a:rPr>
              <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Trao</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đổi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về</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bài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nói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thần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xây</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dựng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và</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tôn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trọng</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Người</a:t>
            </a:r>
            <a:r>
              <a:rPr lang="en-US" sz="2800" b="1" dirty="0">
                <a:solidFill>
                  <a:srgbClr val="0D0D0D"/>
                </a:solidFill>
                <a:latin typeface="Times New Roman" panose="02020603050405020304" pitchFamily="18" charset="0"/>
                <a:ea typeface="MS Mincho"/>
                <a:cs typeface="Times New Roman" panose="02020603050405020304" pitchFamily="18" charset="0"/>
              </a:rPr>
              <a:t> </a:t>
            </a:r>
            <a:r>
              <a:rPr lang="en-US" sz="2800" b="1" dirty="0" err="1">
                <a:solidFill>
                  <a:srgbClr val="0D0D0D"/>
                </a:solidFill>
                <a:latin typeface="Times New Roman" panose="02020603050405020304" pitchFamily="18" charset="0"/>
                <a:ea typeface="MS Mincho"/>
                <a:cs typeface="Times New Roman" panose="02020603050405020304" pitchFamily="18" charset="0"/>
              </a:rPr>
              <a:t>nói</a:t>
            </a:r>
            <a:r>
              <a:rPr lang="en-US" sz="2800" b="1" dirty="0">
                <a:solidFill>
                  <a:srgbClr val="0D0D0D"/>
                </a:solidFill>
                <a:latin typeface="Times New Roman" panose="02020603050405020304" pitchFamily="18" charset="0"/>
                <a:ea typeface="MS Mincho"/>
                <a:cs typeface="Times New Roman" panose="02020603050405020304" pitchFamily="18" charset="0"/>
              </a:rPr>
              <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lắng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nghe</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phản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hồi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những</a:t>
            </a:r>
            <a:r>
              <a:rPr lang="en-US" sz="2800" dirty="0">
                <a:solidFill>
                  <a:srgbClr val="0D0D0D"/>
                </a:solidFill>
                <a:latin typeface="Times New Roman" panose="02020603050405020304" pitchFamily="18" charset="0"/>
                <a:ea typeface="MS Mincho"/>
                <a:cs typeface="Times New Roman" panose="02020603050405020304" pitchFamily="18" charset="0"/>
              </a:rPr>
              <a:t> ý </a:t>
            </a:r>
            <a:r>
              <a:rPr lang="en-US" sz="2800" dirty="0" err="1">
                <a:solidFill>
                  <a:srgbClr val="0D0D0D"/>
                </a:solidFill>
                <a:latin typeface="Times New Roman" panose="02020603050405020304" pitchFamily="18" charset="0"/>
                <a:ea typeface="MS Mincho"/>
                <a:cs typeface="Times New Roman" panose="02020603050405020304" pitchFamily="18" charset="0"/>
              </a:rPr>
              <a:t>kiến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trên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thần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cầu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thị</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28736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692322"/>
            <a:ext cx="11723427" cy="390326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717273" y="528429"/>
            <a:ext cx="4617546" cy="584775"/>
          </a:xfrm>
          <a:prstGeom prst="rect">
            <a:avLst/>
          </a:prstGeom>
        </p:spPr>
        <p:txBody>
          <a:bodyPr wrap="none">
            <a:spAutoFit/>
          </a:bodyPr>
          <a:lstStyle/>
          <a:p>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nghe</a:t>
            </a:r>
            <a:endParaRPr lang="en-US" sz="3200" dirty="0">
              <a:latin typeface="Times New Roman" panose="02020603050405020304" pitchFamily="18" charset="0"/>
              <a:cs typeface="Times New Roman" panose="02020603050405020304" pitchFamily="18" charset="0"/>
            </a:endParaRPr>
          </a:p>
        </p:txBody>
      </p:sp>
      <p:sp>
        <p:nvSpPr>
          <p:cNvPr id="3" name="Rectangle 2"/>
          <p:cNvSpPr/>
          <p:nvPr/>
        </p:nvSpPr>
        <p:spPr>
          <a:xfrm>
            <a:off x="409433" y="2442949"/>
            <a:ext cx="11573301" cy="2283702"/>
          </a:xfrm>
          <a:prstGeom prst="rect">
            <a:avLst/>
          </a:prstGeom>
        </p:spPr>
        <p:txBody>
          <a:bodyPr wrap="square">
            <a:spAutoFit/>
          </a:bodyPr>
          <a:lstStyle/>
          <a:p>
            <a:pPr algn="just">
              <a:lnSpc>
                <a:spcPct val="115000"/>
              </a:lnSpc>
              <a:spcAft>
                <a:spcPts val="0"/>
              </a:spcAft>
            </a:pPr>
            <a:r>
              <a:rPr lang="en-US" sz="3200" b="1" dirty="0" err="1">
                <a:solidFill>
                  <a:srgbClr val="0070C0"/>
                </a:solidFill>
                <a:latin typeface="Times New Roman" panose="02020603050405020304" pitchFamily="18" charset="0"/>
                <a:ea typeface="MS Mincho"/>
                <a:cs typeface="Times New Roman" panose="02020603050405020304" pitchFamily="18" charset="0"/>
              </a:rPr>
              <a:t>Đề</a:t>
            </a:r>
            <a:r>
              <a:rPr lang="en-US" sz="3200" b="1" dirty="0">
                <a:solidFill>
                  <a:srgbClr val="0070C0"/>
                </a:solidFill>
                <a:latin typeface="Times New Roman" panose="02020603050405020304" pitchFamily="18" charset="0"/>
                <a:ea typeface="MS Mincho"/>
                <a:cs typeface="Times New Roman" panose="02020603050405020304" pitchFamily="18" charset="0"/>
              </a:rPr>
              <a:t> 1. </a:t>
            </a:r>
            <a:r>
              <a:rPr lang="en-US" sz="3200" b="1" dirty="0" err="1">
                <a:solidFill>
                  <a:srgbClr val="0070C0"/>
                </a:solidFill>
                <a:latin typeface="Times New Roman" panose="02020603050405020304" pitchFamily="18" charset="0"/>
                <a:ea typeface="MS Mincho"/>
                <a:cs typeface="Times New Roman" panose="02020603050405020304" pitchFamily="18" charset="0"/>
              </a:rPr>
              <a:t>Sự</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tự</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lập</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trong</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cuộc</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sống</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3200" b="1" dirty="0" err="1">
                <a:solidFill>
                  <a:srgbClr val="0070C0"/>
                </a:solidFill>
                <a:latin typeface="Times New Roman" panose="02020603050405020304" pitchFamily="18" charset="0"/>
                <a:ea typeface="MS Mincho"/>
                <a:cs typeface="Times New Roman" panose="02020603050405020304" pitchFamily="18" charset="0"/>
              </a:rPr>
              <a:t>Đề</a:t>
            </a:r>
            <a:r>
              <a:rPr lang="en-US" sz="3200" b="1" dirty="0">
                <a:solidFill>
                  <a:srgbClr val="0070C0"/>
                </a:solidFill>
                <a:latin typeface="Times New Roman" panose="02020603050405020304" pitchFamily="18" charset="0"/>
                <a:ea typeface="MS Mincho"/>
                <a:cs typeface="Times New Roman" panose="02020603050405020304" pitchFamily="18" charset="0"/>
              </a:rPr>
              <a:t> 2. </a:t>
            </a:r>
            <a:r>
              <a:rPr lang="en-US" sz="3200" b="1" dirty="0" err="1">
                <a:solidFill>
                  <a:srgbClr val="0070C0"/>
                </a:solidFill>
                <a:latin typeface="Times New Roman" panose="02020603050405020304" pitchFamily="18" charset="0"/>
                <a:ea typeface="MS Mincho"/>
                <a:cs typeface="Times New Roman" panose="02020603050405020304" pitchFamily="18" charset="0"/>
              </a:rPr>
              <a:t>Thói</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tự</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cao</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tự</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đại</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15000"/>
              </a:lnSpc>
              <a:spcAft>
                <a:spcPts val="0"/>
              </a:spcAft>
            </a:pPr>
            <a:r>
              <a:rPr lang="en-US" sz="3200" b="1" dirty="0" err="1">
                <a:solidFill>
                  <a:srgbClr val="0070C0"/>
                </a:solidFill>
                <a:latin typeface="Times New Roman" panose="02020603050405020304" pitchFamily="18" charset="0"/>
                <a:ea typeface="MS Mincho"/>
                <a:cs typeface="Times New Roman" panose="02020603050405020304" pitchFamily="18" charset="0"/>
              </a:rPr>
              <a:t>Đề</a:t>
            </a:r>
            <a:r>
              <a:rPr lang="en-US" sz="3200" b="1" dirty="0">
                <a:solidFill>
                  <a:srgbClr val="0070C0"/>
                </a:solidFill>
                <a:latin typeface="Times New Roman" panose="02020603050405020304" pitchFamily="18" charset="0"/>
                <a:ea typeface="MS Mincho"/>
                <a:cs typeface="Times New Roman" panose="02020603050405020304" pitchFamily="18" charset="0"/>
              </a:rPr>
              <a:t> 3. </a:t>
            </a:r>
            <a:r>
              <a:rPr lang="en-US" sz="3200" b="1" dirty="0" err="1">
                <a:solidFill>
                  <a:srgbClr val="0070C0"/>
                </a:solidFill>
                <a:latin typeface="Times New Roman" panose="02020603050405020304" pitchFamily="18" charset="0"/>
                <a:ea typeface="MS Mincho"/>
                <a:cs typeface="Times New Roman" panose="02020603050405020304" pitchFamily="18" charset="0"/>
              </a:rPr>
              <a:t>Thất</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bại</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là</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mẹ</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của</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thành</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công</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b="1" dirty="0" err="1">
                <a:solidFill>
                  <a:srgbClr val="0070C0"/>
                </a:solidFill>
                <a:latin typeface="Times New Roman" panose="02020603050405020304" pitchFamily="18" charset="0"/>
                <a:ea typeface="MS Mincho"/>
                <a:cs typeface="Times New Roman" panose="02020603050405020304" pitchFamily="18" charset="0"/>
              </a:rPr>
              <a:t>Đề</a:t>
            </a:r>
            <a:r>
              <a:rPr lang="en-US" sz="3200" b="1" dirty="0">
                <a:solidFill>
                  <a:srgbClr val="0070C0"/>
                </a:solidFill>
                <a:latin typeface="Times New Roman" panose="02020603050405020304" pitchFamily="18" charset="0"/>
                <a:ea typeface="MS Mincho"/>
                <a:cs typeface="Times New Roman" panose="02020603050405020304" pitchFamily="18" charset="0"/>
              </a:rPr>
              <a:t> 4. </a:t>
            </a:r>
            <a:r>
              <a:rPr lang="en-US" sz="3200" b="1" dirty="0" err="1">
                <a:solidFill>
                  <a:srgbClr val="0070C0"/>
                </a:solidFill>
                <a:latin typeface="Times New Roman" panose="02020603050405020304" pitchFamily="18" charset="0"/>
                <a:ea typeface="MS Mincho"/>
                <a:cs typeface="Times New Roman" panose="02020603050405020304" pitchFamily="18" charset="0"/>
              </a:rPr>
              <a:t>Rác</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thải</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nhựa</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và</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những</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tác</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hại</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30995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11015" y="1561514"/>
            <a:ext cx="11771719" cy="4865439"/>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68099" y="763109"/>
            <a:ext cx="5382535" cy="587853"/>
          </a:xfrm>
          <a:prstGeom prst="rect">
            <a:avLst/>
          </a:prstGeom>
        </p:spPr>
        <p:txBody>
          <a:bodyPr wrap="square">
            <a:spAutoFit/>
          </a:bodyPr>
          <a:lstStyle/>
          <a:p>
            <a:pPr algn="ctr">
              <a:lnSpc>
                <a:spcPct val="115000"/>
              </a:lnSpc>
              <a:spcAft>
                <a:spcPts val="0"/>
              </a:spcAft>
            </a:pPr>
            <a:r>
              <a:rPr lang="en-US" sz="2800" b="1" dirty="0" err="1" smtClean="0">
                <a:solidFill>
                  <a:srgbClr val="0070C0"/>
                </a:solidFill>
                <a:latin typeface="Times New Roman" panose="02020603050405020304" pitchFamily="18" charset="0"/>
                <a:ea typeface="MS Mincho"/>
                <a:cs typeface="Times New Roman" panose="02020603050405020304" pitchFamily="18" charset="0"/>
              </a:rPr>
              <a:t>Đề</a:t>
            </a:r>
            <a:r>
              <a:rPr lang="en-US" sz="2800" b="1" dirty="0" smtClean="0">
                <a:solidFill>
                  <a:srgbClr val="0070C0"/>
                </a:solidFill>
                <a:latin typeface="Times New Roman" panose="02020603050405020304" pitchFamily="18" charset="0"/>
                <a:ea typeface="MS Mincho"/>
                <a:cs typeface="Times New Roman" panose="02020603050405020304" pitchFamily="18" charset="0"/>
              </a:rPr>
              <a:t> </a:t>
            </a:r>
            <a:r>
              <a:rPr lang="en-US" sz="2800" b="1" dirty="0">
                <a:solidFill>
                  <a:srgbClr val="0070C0"/>
                </a:solidFill>
                <a:latin typeface="Times New Roman" panose="02020603050405020304" pitchFamily="18" charset="0"/>
                <a:ea typeface="MS Mincho"/>
                <a:cs typeface="Times New Roman" panose="02020603050405020304" pitchFamily="18" charset="0"/>
              </a:rPr>
              <a:t>1. </a:t>
            </a:r>
            <a:r>
              <a:rPr lang="en-US" sz="2800" b="1" dirty="0" err="1">
                <a:solidFill>
                  <a:srgbClr val="0070C0"/>
                </a:solidFill>
                <a:latin typeface="Times New Roman" panose="02020603050405020304" pitchFamily="18" charset="0"/>
                <a:ea typeface="MS Mincho"/>
                <a:cs typeface="Times New Roman" panose="02020603050405020304" pitchFamily="18" charset="0"/>
              </a:rPr>
              <a:t>Sự</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tự</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lập</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trong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cuộc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sống</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4040257" y="128077"/>
            <a:ext cx="4161525" cy="548099"/>
          </a:xfrm>
          <a:prstGeom prst="rect">
            <a:avLst/>
          </a:prstGeom>
        </p:spPr>
        <p:txBody>
          <a:bodyPr wrap="none">
            <a:spAutoFit/>
          </a:bodyPr>
          <a:lstStyle/>
          <a:p>
            <a:pPr algn="ctr">
              <a:lnSpc>
                <a:spcPct val="115000"/>
              </a:lnSpc>
              <a:spcAft>
                <a:spcPts val="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BÀI VIẾT THAM KHẢO</a:t>
            </a:r>
            <a:endPar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316522" y="1793630"/>
            <a:ext cx="11560703" cy="4401205"/>
          </a:xfrm>
          <a:prstGeom prst="rect">
            <a:avLst/>
          </a:prstGeom>
        </p:spPr>
        <p:txBody>
          <a:bodyPr wrap="square">
            <a:spAutoFit/>
          </a:bodyPr>
          <a:lstStyle/>
          <a:p>
            <a:pPr algn="just"/>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qua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rèn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quyết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lai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dẫm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phụ</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họ</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đầu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nền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tảng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đuổi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bão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tài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ẩn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00107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barn(inVertical)">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5"/>
                                        </p:tgtEl>
                                        <p:attrNameLst>
                                          <p:attrName>style.visibility</p:attrName>
                                        </p:attrNameLst>
                                      </p:cBhvr>
                                      <p:to>
                                        <p:strVal val="visible"/>
                                      </p:to>
                                    </p:set>
                                    <p:animEffect transition="in" filter="barn(inVertical)">
                                      <p:cBhvr>
                                        <p:cTn id="20"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P spid="5"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40677" y="281355"/>
            <a:ext cx="11842057" cy="630232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93895" y="516969"/>
            <a:ext cx="11574771" cy="6038576"/>
          </a:xfrm>
          <a:prstGeom prst="rect">
            <a:avLst/>
          </a:prstGeom>
        </p:spPr>
        <p:txBody>
          <a:bodyPr wrap="square">
            <a:spAutoFit/>
          </a:bodyPr>
          <a:lstStyle/>
          <a:p>
            <a:pPr indent="55563" algn="just">
              <a:lnSpc>
                <a:spcPct val="115000"/>
              </a:lnSpc>
              <a:spcAft>
                <a:spcPts val="0"/>
              </a:spcAft>
            </a:pP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toàn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nhìn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bao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giúp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khẳng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định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mắt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Rèn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rèn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luyện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gọn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ý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phấn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vươn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mục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ỷ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xung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quanh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lánh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biết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nghe</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theo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xếp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hướng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riêng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cần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xem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xét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điều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sinh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chọn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Hãy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lập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giá</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trị</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tốt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đẹp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bản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hội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405188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98434" y="1405719"/>
            <a:ext cx="11640457" cy="1937982"/>
          </a:xfrm>
          <a:prstGeom prst="roundRect">
            <a:avLst>
              <a:gd name="adj" fmla="val 16667"/>
            </a:avLst>
          </a:prstGeom>
          <a:solidFill>
            <a:srgbClr val="FFFF00"/>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348741"/>
            <a:ext cx="5583560" cy="720436"/>
          </a:xfrm>
          <a:prstGeom prst="roundRect">
            <a:avLst>
              <a:gd name="adj" fmla="val 16667"/>
            </a:avLst>
          </a:prstGeom>
          <a:ln>
            <a:headEnd/>
            <a:tailEnd/>
          </a:ln>
        </p:spPr>
        <p:style>
          <a:lnRef idx="1">
            <a:schemeClr val="accent4"/>
          </a:lnRef>
          <a:fillRef idx="2">
            <a:schemeClr val="accent4"/>
          </a:fillRef>
          <a:effectRef idx="1">
            <a:schemeClr val="accent4"/>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5" name="Rectangle 4"/>
          <p:cNvSpPr/>
          <p:nvPr/>
        </p:nvSpPr>
        <p:spPr>
          <a:xfrm>
            <a:off x="547612" y="409071"/>
            <a:ext cx="4886209" cy="548099"/>
          </a:xfrm>
          <a:prstGeom prst="rect">
            <a:avLst/>
          </a:prstGeom>
        </p:spPr>
        <p:txBody>
          <a:bodyPr wrap="none">
            <a:spAutoFit/>
          </a:bodyPr>
          <a:lstStyle/>
          <a:p>
            <a:pPr algn="just">
              <a:lnSpc>
                <a:spcPct val="115000"/>
              </a:lnSpc>
              <a:spcBef>
                <a:spcPts val="600"/>
              </a:spcBef>
              <a:spcAft>
                <a:spcPts val="600"/>
              </a:spcAft>
            </a:pP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I</a:t>
            </a:r>
            <a:r>
              <a:rPr lang="en-US" sz="2800"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Ôn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tập</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b="1" dirty="0" smtClean="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VB</a:t>
            </a:r>
            <a:endParaRPr lang="en-US" sz="2800" dirty="0">
              <a:latin typeface="Times New Roman" panose="02020603050405020304" pitchFamily="18" charset="0"/>
              <a:cs typeface="Times New Roman" panose="02020603050405020304" pitchFamily="18" charset="0"/>
            </a:endParaRPr>
          </a:p>
        </p:txBody>
      </p:sp>
      <p:sp>
        <p:nvSpPr>
          <p:cNvPr id="7" name="Rectangle 6"/>
          <p:cNvSpPr/>
          <p:nvPr/>
        </p:nvSpPr>
        <p:spPr>
          <a:xfrm>
            <a:off x="655094" y="1669516"/>
            <a:ext cx="9880978" cy="1384995"/>
          </a:xfrm>
          <a:prstGeom prst="rect">
            <a:avLst/>
          </a:prstGeom>
        </p:spPr>
        <p:txBody>
          <a:bodyPr wrap="square">
            <a:spAutoFit/>
          </a:bodyPr>
          <a:lstStyle/>
          <a:p>
            <a:pPr algn="just">
              <a:spcAft>
                <a:spcPts val="0"/>
              </a:spcAft>
            </a:pP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a:t>
            </a:r>
            <a:r>
              <a:rPr lang="en-US" sz="2800" dirty="0" err="1"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hắc</a:t>
            </a:r>
            <a:r>
              <a:rPr lang="en-US" sz="2800" dirty="0" smtClean="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kiến</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VB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yêu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đối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VB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bước</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tắt</a:t>
            </a:r>
            <a:r>
              <a:rPr lang="en-US" sz="2800" dirty="0">
                <a:solidFill>
                  <a:srgbClr val="0D0D0D"/>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8"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98434" y="3680244"/>
            <a:ext cx="11640457" cy="2625022"/>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9" name="Rectangle 8"/>
          <p:cNvSpPr/>
          <p:nvPr/>
        </p:nvSpPr>
        <p:spPr>
          <a:xfrm>
            <a:off x="547612" y="3869370"/>
            <a:ext cx="11093928" cy="2246769"/>
          </a:xfrm>
          <a:prstGeom prst="rect">
            <a:avLst/>
          </a:prstGeom>
        </p:spPr>
        <p:txBody>
          <a:bodyPr wrap="square">
            <a:spAutoFit/>
          </a:bodyPr>
          <a:lstStyle/>
          <a:p>
            <a:pPr algn="just">
              <a:spcAft>
                <a:spcPts val="0"/>
              </a:spcAft>
              <a:tabLst>
                <a:tab pos="1386840"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1. </a:t>
            </a:r>
            <a:r>
              <a:rPr lang="en-US" sz="2800" b="1" dirty="0" err="1">
                <a:solidFill>
                  <a:srgbClr val="0070C0"/>
                </a:solidFill>
                <a:latin typeface="Times New Roman" panose="02020603050405020304" pitchFamily="18" charset="0"/>
                <a:ea typeface="MS Mincho"/>
                <a:cs typeface="Times New Roman" panose="02020603050405020304" pitchFamily="18" charset="0"/>
              </a:rPr>
              <a:t>Tìm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hiểu</a:t>
            </a:r>
            <a:r>
              <a:rPr lang="en-US" sz="2800"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các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yêu</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cầu</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đối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với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văn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bản</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tóm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tắt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Phản</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ánh</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đúng</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nội</a:t>
            </a:r>
            <a:r>
              <a:rPr lang="en-US" sz="2800" b="1" i="1" dirty="0">
                <a:solidFill>
                  <a:srgbClr val="0D0D0D"/>
                </a:solidFill>
                <a:latin typeface="Times New Roman" panose="02020603050405020304" pitchFamily="18" charset="0"/>
                <a:ea typeface="MS Mincho"/>
                <a:cs typeface="Times New Roman" panose="02020603050405020304" pitchFamily="18" charset="0"/>
              </a:rPr>
              <a:t> dung </a:t>
            </a:r>
            <a:r>
              <a:rPr lang="en-US" sz="2800" b="1" i="1" dirty="0" err="1">
                <a:solidFill>
                  <a:srgbClr val="0D0D0D"/>
                </a:solidFill>
                <a:latin typeface="Times New Roman" panose="02020603050405020304" pitchFamily="18" charset="0"/>
                <a:ea typeface="MS Mincho"/>
                <a:cs typeface="Times New Roman" panose="02020603050405020304" pitchFamily="18" charset="0"/>
              </a:rPr>
              <a:t>của</a:t>
            </a:r>
            <a:r>
              <a:rPr lang="en-US" sz="2800" b="1" i="1" dirty="0">
                <a:solidFill>
                  <a:srgbClr val="0D0D0D"/>
                </a:solidFill>
                <a:latin typeface="Times New Roman" panose="02020603050405020304" pitchFamily="18" charset="0"/>
                <a:ea typeface="MS Mincho"/>
                <a:cs typeface="Times New Roman" panose="02020603050405020304" pitchFamily="18" charset="0"/>
              </a:rPr>
              <a:t> VB </a:t>
            </a:r>
            <a:r>
              <a:rPr lang="en-US" sz="2800" b="1" i="1" dirty="0" err="1">
                <a:solidFill>
                  <a:srgbClr val="0D0D0D"/>
                </a:solidFill>
                <a:latin typeface="Times New Roman" panose="02020603050405020304" pitchFamily="18" charset="0"/>
                <a:ea typeface="MS Mincho"/>
                <a:cs typeface="Times New Roman" panose="02020603050405020304" pitchFamily="18" charset="0"/>
              </a:rPr>
              <a:t>gốc</a:t>
            </a:r>
            <a:r>
              <a:rPr lang="en-US" sz="2800" b="1" i="1" dirty="0">
                <a:solidFill>
                  <a:srgbClr val="0D0D0D"/>
                </a:solidFill>
                <a:latin typeface="Times New Roman" panose="02020603050405020304" pitchFamily="18" charset="0"/>
                <a:ea typeface="MS Mincho"/>
                <a:cs typeface="Times New Roman" panose="02020603050405020304" pitchFamily="18" charset="0"/>
              </a:rPr>
              <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tránh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đưa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nhận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xét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chủ</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hoặc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những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thông</a:t>
            </a:r>
            <a:r>
              <a:rPr lang="en-US" sz="2800" dirty="0">
                <a:solidFill>
                  <a:srgbClr val="0D0D0D"/>
                </a:solidFill>
                <a:latin typeface="Times New Roman" panose="02020603050405020304" pitchFamily="18" charset="0"/>
                <a:ea typeface="MS Mincho"/>
                <a:cs typeface="Times New Roman" panose="02020603050405020304" pitchFamily="18" charset="0"/>
              </a:rPr>
              <a:t> tin </a:t>
            </a:r>
            <a:r>
              <a:rPr lang="en-US" sz="2800" dirty="0" err="1">
                <a:solidFill>
                  <a:srgbClr val="0D0D0D"/>
                </a:solidFill>
                <a:latin typeface="Times New Roman" panose="02020603050405020304" pitchFamily="18" charset="0"/>
                <a:ea typeface="MS Mincho"/>
                <a:cs typeface="Times New Roman" panose="02020603050405020304" pitchFamily="18" charset="0"/>
              </a:rPr>
              <a:t>không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có</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trong</a:t>
            </a:r>
            <a:r>
              <a:rPr lang="en-US" sz="2800" dirty="0">
                <a:solidFill>
                  <a:srgbClr val="0D0D0D"/>
                </a:solidFill>
                <a:latin typeface="Times New Roman" panose="02020603050405020304" pitchFamily="18" charset="0"/>
                <a:ea typeface="MS Mincho"/>
                <a:cs typeface="Times New Roman" panose="02020603050405020304" pitchFamily="18" charset="0"/>
              </a:rPr>
              <a:t> VB </a:t>
            </a:r>
            <a:r>
              <a:rPr lang="en-US" sz="2800" dirty="0" err="1">
                <a:solidFill>
                  <a:srgbClr val="0D0D0D"/>
                </a:solidFill>
                <a:latin typeface="Times New Roman" panose="02020603050405020304" pitchFamily="18" charset="0"/>
                <a:ea typeface="MS Mincho"/>
                <a:cs typeface="Times New Roman" panose="02020603050405020304" pitchFamily="18" charset="0"/>
              </a:rPr>
              <a:t>gốc</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Trình</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bày</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được</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những</a:t>
            </a:r>
            <a:r>
              <a:rPr lang="en-US" sz="2800" b="1" i="1" dirty="0">
                <a:solidFill>
                  <a:srgbClr val="0D0D0D"/>
                </a:solidFill>
                <a:latin typeface="Times New Roman" panose="02020603050405020304" pitchFamily="18" charset="0"/>
                <a:ea typeface="MS Mincho"/>
                <a:cs typeface="Times New Roman" panose="02020603050405020304" pitchFamily="18" charset="0"/>
              </a:rPr>
              <a:t> ý </a:t>
            </a:r>
            <a:r>
              <a:rPr lang="en-US" sz="2800" b="1" i="1" dirty="0" err="1">
                <a:solidFill>
                  <a:srgbClr val="0D0D0D"/>
                </a:solidFill>
                <a:latin typeface="Times New Roman" panose="02020603050405020304" pitchFamily="18" charset="0"/>
                <a:ea typeface="MS Mincho"/>
                <a:cs typeface="Times New Roman" panose="02020603050405020304" pitchFamily="18" charset="0"/>
              </a:rPr>
              <a:t>chính</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những</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điểm</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quan</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trọng</a:t>
            </a:r>
            <a:r>
              <a:rPr lang="en-US" sz="2800" b="1" i="1" dirty="0">
                <a:solidFill>
                  <a:srgbClr val="0D0D0D"/>
                </a:solidFill>
                <a:latin typeface="Times New Roman" panose="02020603050405020304" pitchFamily="18" charset="0"/>
                <a:ea typeface="MS Mincho"/>
                <a:cs typeface="Times New Roman" panose="02020603050405020304" pitchFamily="18" charset="0"/>
              </a:rPr>
              <a:t> </a:t>
            </a:r>
            <a:r>
              <a:rPr lang="en-US" sz="2800" b="1" i="1" dirty="0" err="1">
                <a:solidFill>
                  <a:srgbClr val="0D0D0D"/>
                </a:solidFill>
                <a:latin typeface="Times New Roman" panose="02020603050405020304" pitchFamily="18" charset="0"/>
                <a:ea typeface="MS Mincho"/>
                <a:cs typeface="Times New Roman" panose="02020603050405020304" pitchFamily="18" charset="0"/>
              </a:rPr>
              <a:t>của</a:t>
            </a:r>
            <a:r>
              <a:rPr lang="en-US" sz="2800" b="1" i="1" dirty="0">
                <a:solidFill>
                  <a:srgbClr val="0D0D0D"/>
                </a:solidFill>
                <a:latin typeface="Times New Roman" panose="02020603050405020304" pitchFamily="18" charset="0"/>
                <a:ea typeface="MS Mincho"/>
                <a:cs typeface="Times New Roman" panose="02020603050405020304" pitchFamily="18" charset="0"/>
              </a:rPr>
              <a:t> VB </a:t>
            </a:r>
            <a:r>
              <a:rPr lang="en-US" sz="2800" b="1" i="1" dirty="0" err="1">
                <a:solidFill>
                  <a:srgbClr val="0D0D0D"/>
                </a:solidFill>
                <a:latin typeface="Times New Roman" panose="02020603050405020304" pitchFamily="18" charset="0"/>
                <a:ea typeface="MS Mincho"/>
                <a:cs typeface="Times New Roman" panose="02020603050405020304" pitchFamily="18" charset="0"/>
              </a:rPr>
              <a:t>gốc</a:t>
            </a:r>
            <a:r>
              <a:rPr lang="en-US" sz="2800" b="1" i="1" dirty="0">
                <a:solidFill>
                  <a:srgbClr val="0D0D0D"/>
                </a:solidFill>
                <a:latin typeface="Times New Roman" panose="02020603050405020304" pitchFamily="18" charset="0"/>
                <a:ea typeface="MS Mincho"/>
                <a:cs typeface="Times New Roman" panose="02020603050405020304" pitchFamily="18" charset="0"/>
              </a:rPr>
              <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cần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thâu</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tóm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được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nội</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không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thể</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lược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bỏ</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của</a:t>
            </a:r>
            <a:r>
              <a:rPr lang="en-US" sz="2800" dirty="0">
                <a:solidFill>
                  <a:srgbClr val="0D0D0D"/>
                </a:solidFill>
                <a:latin typeface="Times New Roman" panose="02020603050405020304" pitchFamily="18" charset="0"/>
                <a:ea typeface="MS Mincho"/>
                <a:cs typeface="Times New Roman" panose="02020603050405020304" pitchFamily="18" charset="0"/>
              </a:rPr>
              <a:t> VB </a:t>
            </a:r>
            <a:r>
              <a:rPr lang="en-US" sz="2800" dirty="0" err="1">
                <a:solidFill>
                  <a:srgbClr val="0D0D0D"/>
                </a:solidFill>
                <a:latin typeface="Times New Roman" panose="02020603050405020304" pitchFamily="18" charset="0"/>
                <a:ea typeface="MS Mincho"/>
                <a:cs typeface="Times New Roman" panose="02020603050405020304" pitchFamily="18" charset="0"/>
              </a:rPr>
              <a:t>gốc</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17894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barn(inVertical)">
                                      <p:cBhvr>
                                        <p:cTn id="15" dur="500"/>
                                        <p:tgtEl>
                                          <p:spTgt spid="4"/>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7"/>
                                        </p:tgtEl>
                                        <p:attrNameLst>
                                          <p:attrName>style.visibility</p:attrName>
                                        </p:attrNameLst>
                                      </p:cBhvr>
                                      <p:to>
                                        <p:strVal val="visible"/>
                                      </p:to>
                                    </p:set>
                                    <p:animEffect transition="in" filter="barn(inVertical)">
                                      <p:cBhvr>
                                        <p:cTn id="18" dur="500"/>
                                        <p:tgtEl>
                                          <p:spTgt spid="7"/>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arn(inVertical)">
                                      <p:cBhvr>
                                        <p:cTn id="23" dur="500"/>
                                        <p:tgtEl>
                                          <p:spTgt spid="8"/>
                                        </p:tgtEl>
                                      </p:cBhvr>
                                    </p:animEffect>
                                  </p:childTnLst>
                                </p:cTn>
                              </p:par>
                              <p:par>
                                <p:cTn id="24" presetID="16" presetClass="entr" presetSubtype="21" fill="hold" nodeType="withEffect">
                                  <p:stCondLst>
                                    <p:cond delay="0"/>
                                  </p:stCondLst>
                                  <p:childTnLst>
                                    <p:set>
                                      <p:cBhvr>
                                        <p:cTn id="25" dur="1" fill="hold">
                                          <p:stCondLst>
                                            <p:cond delay="0"/>
                                          </p:stCondLst>
                                        </p:cTn>
                                        <p:tgtEl>
                                          <p:spTgt spid="9">
                                            <p:txEl>
                                              <p:pRg st="0" end="0"/>
                                            </p:txEl>
                                          </p:spTgt>
                                        </p:tgtEl>
                                        <p:attrNameLst>
                                          <p:attrName>style.visibility</p:attrName>
                                        </p:attrNameLst>
                                      </p:cBhvr>
                                      <p:to>
                                        <p:strVal val="visible"/>
                                      </p:to>
                                    </p:set>
                                    <p:animEffect transition="in" filter="barn(inVertical)">
                                      <p:cBhvr>
                                        <p:cTn id="26" dur="500"/>
                                        <p:tgtEl>
                                          <p:spTgt spid="9">
                                            <p:txEl>
                                              <p:pRg st="0" end="0"/>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6" presetClass="entr" presetSubtype="21" fill="hold" nodeType="clickEffect">
                                  <p:stCondLst>
                                    <p:cond delay="0"/>
                                  </p:stCondLst>
                                  <p:childTnLst>
                                    <p:set>
                                      <p:cBhvr>
                                        <p:cTn id="30" dur="1" fill="hold">
                                          <p:stCondLst>
                                            <p:cond delay="0"/>
                                          </p:stCondLst>
                                        </p:cTn>
                                        <p:tgtEl>
                                          <p:spTgt spid="9">
                                            <p:txEl>
                                              <p:pRg st="1" end="1"/>
                                            </p:txEl>
                                          </p:spTgt>
                                        </p:tgtEl>
                                        <p:attrNameLst>
                                          <p:attrName>style.visibility</p:attrName>
                                        </p:attrNameLst>
                                      </p:cBhvr>
                                      <p:to>
                                        <p:strVal val="visible"/>
                                      </p:to>
                                    </p:set>
                                    <p:animEffect transition="in" filter="barn(inVertical)">
                                      <p:cBhvr>
                                        <p:cTn id="31" dur="500"/>
                                        <p:tgtEl>
                                          <p:spTgt spid="9">
                                            <p:txEl>
                                              <p:pRg st="1" end="1"/>
                                            </p:txEl>
                                          </p:spTgt>
                                        </p:tgtEl>
                                      </p:cBhvr>
                                    </p:animEffect>
                                  </p:childTnLst>
                                </p:cTn>
                              </p:par>
                              <p:par>
                                <p:cTn id="32" presetID="16" presetClass="entr" presetSubtype="21" fill="hold" nodeType="withEffect">
                                  <p:stCondLst>
                                    <p:cond delay="0"/>
                                  </p:stCondLst>
                                  <p:childTnLst>
                                    <p:set>
                                      <p:cBhvr>
                                        <p:cTn id="33" dur="1" fill="hold">
                                          <p:stCondLst>
                                            <p:cond delay="0"/>
                                          </p:stCondLst>
                                        </p:cTn>
                                        <p:tgtEl>
                                          <p:spTgt spid="9">
                                            <p:txEl>
                                              <p:pRg st="2" end="2"/>
                                            </p:txEl>
                                          </p:spTgt>
                                        </p:tgtEl>
                                        <p:attrNameLst>
                                          <p:attrName>style.visibility</p:attrName>
                                        </p:attrNameLst>
                                      </p:cBhvr>
                                      <p:to>
                                        <p:strVal val="visible"/>
                                      </p:to>
                                    </p:set>
                                    <p:animEffect transition="in" filter="barn(inVertical)">
                                      <p:cBhvr>
                                        <p:cTn id="34" dur="500"/>
                                        <p:tgtEl>
                                          <p:spTgt spid="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animBg="1"/>
      <p:bldP spid="5" grpId="0"/>
      <p:bldP spid="7" grpId="0"/>
      <p:bldP spid="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364565"/>
            <a:ext cx="11723427" cy="3826413"/>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416571" y="2223922"/>
            <a:ext cx="11183816" cy="2246769"/>
          </a:xfrm>
          <a:prstGeom prst="rect">
            <a:avLst/>
          </a:prstGeom>
        </p:spPr>
        <p:txBody>
          <a:bodyPr wrap="square">
            <a:spAutoFit/>
          </a:bodyPr>
          <a:lstStyle/>
          <a:p>
            <a:pPr indent="457200" algn="just">
              <a:spcAft>
                <a:spcPts val="0"/>
              </a:spcAft>
            </a:pPr>
            <a:r>
              <a:rPr lang="vi-VN"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 sống, biết tự tin vào bản thân là một điều tốt và cần phát huy. Tuy nhiên, có một vài người lại biến sự tự tin ấy trở thành sự tự cao, kiêu ngạo làm ảnh hướng tiêu cực đến bản thân cũng như những người xung quanh. Có lẽ vì vậy mà người xưa có câu: “Có 3 điều làm hỏng một con người là: Rượu, sự kiêu ngạo và sự giận dữ</a:t>
            </a:r>
            <a:r>
              <a:rPr lang="vi-VN"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599794" y="370228"/>
            <a:ext cx="3789755" cy="548099"/>
          </a:xfrm>
          <a:prstGeom prst="rect">
            <a:avLst/>
          </a:prstGeom>
        </p:spPr>
        <p:txBody>
          <a:bodyPr wrap="none">
            <a:spAutoFit/>
          </a:bodyPr>
          <a:lstStyle/>
          <a:p>
            <a:pPr algn="ctr">
              <a:lnSpc>
                <a:spcPct val="115000"/>
              </a:lnSpc>
              <a:spcAft>
                <a:spcPts val="0"/>
              </a:spcAft>
            </a:pPr>
            <a:r>
              <a:rPr lang="en-US" sz="2800" b="1" dirty="0" err="1">
                <a:solidFill>
                  <a:srgbClr val="0070C0"/>
                </a:solidFill>
                <a:latin typeface="Times New Roman" panose="02020603050405020304" pitchFamily="18" charset="0"/>
                <a:ea typeface="MS Mincho"/>
                <a:cs typeface="Times New Roman" panose="02020603050405020304" pitchFamily="18" charset="0"/>
              </a:rPr>
              <a:t>Đề</a:t>
            </a:r>
            <a:r>
              <a:rPr lang="en-US" sz="2800" b="1" dirty="0">
                <a:solidFill>
                  <a:srgbClr val="0070C0"/>
                </a:solidFill>
                <a:latin typeface="Times New Roman" panose="02020603050405020304" pitchFamily="18" charset="0"/>
                <a:ea typeface="MS Mincho"/>
                <a:cs typeface="Times New Roman" panose="02020603050405020304" pitchFamily="18" charset="0"/>
              </a:rPr>
              <a:t> 2. </a:t>
            </a:r>
            <a:r>
              <a:rPr lang="en-US" sz="2800" b="1" dirty="0" err="1">
                <a:solidFill>
                  <a:srgbClr val="0070C0"/>
                </a:solidFill>
                <a:latin typeface="Times New Roman" panose="02020603050405020304" pitchFamily="18" charset="0"/>
                <a:ea typeface="MS Mincho"/>
                <a:cs typeface="Times New Roman" panose="02020603050405020304" pitchFamily="18" charset="0"/>
              </a:rPr>
              <a:t>Thói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tự</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cao</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tự</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đại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1667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3"/>
                                        </p:tgtEl>
                                        <p:attrNameLst>
                                          <p:attrName>style.visibility</p:attrName>
                                        </p:attrNameLst>
                                      </p:cBhvr>
                                      <p:to>
                                        <p:strVal val="visible"/>
                                      </p:to>
                                    </p:set>
                                    <p:animEffect transition="in" filter="barn(inVertical)">
                                      <p:cBhvr>
                                        <p:cTn id="15"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P spid="5"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815926"/>
            <a:ext cx="11723427" cy="530351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59307" y="1267082"/>
            <a:ext cx="11437034" cy="4401205"/>
          </a:xfrm>
          <a:prstGeom prst="rect">
            <a:avLst/>
          </a:prstGeom>
        </p:spPr>
        <p:txBody>
          <a:bodyPr wrap="square">
            <a:spAutoFit/>
          </a:bodyPr>
          <a:lstStyle/>
          <a:p>
            <a:pPr indent="457200"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 cao, kiêu ngạo là từ dùng để ám chỉ những người tự tin một cách thái quá vào bản thân, luôn coi mình là nhất mà không coi người khác ra gì.</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Kiêu ngạo, tự cao được biểu hiện dưới nhiều dạng thức khác nhau trong cuộc sống. Điển hình như có những người luôn cho mình là nhất, thứ gì của mình cũng là số một mà không ai có được, không ai sánh bằng. Họ luôn bảo thủ bảo vệ những ý kiến của bản thân, luôn cho chúng là đúng mà không quan tâm đến ý kiến của những người xung quanh. Có những người lại thể hiện sự kiêu ngạo của bản thân bằng cách coi thường, thậm chí thù ghét tất cả những thứ thấp kém hơn mình về địa vị, tiền bạc… Một vài người thể hiện sự tự cao, kiêu ngạo ở chỗ thích những thứ hào quang hư ảo, ưa nịnh bợ, tâng bốc.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06121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187355"/>
            <a:ext cx="11723427" cy="4408227"/>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59307" y="1719618"/>
            <a:ext cx="11723427" cy="3539430"/>
          </a:xfrm>
          <a:prstGeom prst="rect">
            <a:avLst/>
          </a:prstGeom>
        </p:spPr>
        <p:txBody>
          <a:bodyPr wrap="square">
            <a:spAutoFit/>
          </a:bodyPr>
          <a:lstStyle/>
          <a:p>
            <a:pPr indent="457200" algn="just">
              <a:spcAft>
                <a:spcPts val="0"/>
              </a:spcAft>
            </a:pP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thực tế cuộc sống ta cũng có thể bắt gặp những trường hợp như vậy. Ví dụ như một vài người giàu có, đã quen sống trong cuộc sống nhung lụa, họ nhìn thấy những người nghèo khổ bằng thái độ khinh khỉnh, thậm chí có phần “e sợ” sự “nghèo khổ, hôi hám” kia sẽ làm vấy bẩn lên sự sang trọng của họ. Hoặc ngay trong trường học, có những học sinh học rất giỏi nhưng họ lại luôn tự phụ, coi thường những bạn khác trong lớp…</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79096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750627"/>
            <a:ext cx="11723427" cy="526803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59307" y="1343758"/>
            <a:ext cx="11341290" cy="3970318"/>
          </a:xfrm>
          <a:prstGeom prst="rect">
            <a:avLst/>
          </a:prstGeom>
        </p:spPr>
        <p:txBody>
          <a:bodyPr wrap="square">
            <a:spAutoFit/>
          </a:bodyPr>
          <a:lstStyle/>
          <a:p>
            <a:pPr indent="457200"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Kiêu ngạo, tự cao như một chất axit ăn mòn nhân cách và huỷ hoại cuộc sống của con người. Bởi sự kiêu ngạo, thói tự cao sẽ kéo theo những đức tính xấu khác như sự ích kỉ, bảo thủ. Chính vì luôn cho mình là đúng, luôn cho những thứ của mình là tốt nhất nên con người thường không muốn san sẻ những điều mình có cho bất cứ một ai khác. Bên cạnh đó, có thể thấy những người kiêu ngạo, tự cao lại chính là những người cô đơn, cô độc nhất. Vì chính thói tự cao, kiêu ngạo đã khiến những người xung quanh mất đi thiện cảm hay đúng hơn là chính những người đó đang tự tách bản thân mình ra khỏi khối cộng đồng chung. </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406792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191069" y="764275"/>
            <a:ext cx="11791666" cy="533627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95784" y="975422"/>
            <a:ext cx="11450472" cy="4832092"/>
          </a:xfrm>
          <a:prstGeom prst="rect">
            <a:avLst/>
          </a:prstGeom>
        </p:spPr>
        <p:txBody>
          <a:bodyPr wrap="square">
            <a:spAutoFit/>
          </a:bodyPr>
          <a:lstStyle/>
          <a:p>
            <a:pPr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Mặt khác, thói tự cao, kiêu ngạo cũng dẫn đến những hậu quả khó lường trong cuộc sống. Cứ tự huyễn hoặc vào khả năng của bản thân mà không cần tới sự góp ý và giúp đỡ của người khác, khi gặp phải những khó khan lại trở tay không kịp rồi trở thành kẻ thất bại. Hay đánh giá thấp người khác mà coi thường khả năng của họ để rồi nhận kết cục là kẻ bại trận. Chắc chúng ta vẫn còn nhớ những câu chuyện của tuổi thơ dạy chúng ta những bài học về sự kiêu ngạo, tự cao như: “Rùa và Thỏ”, “Voi và Kiến”,… Vì tự đắc vào khả năng của bản thân mà Thỏ trở thành kẻ bại trận trong cuộc đua tốc độ tưởng chừng như sẽ thắng mười mươi để rồi trở thành trò cười cho cả khu rừng. Hay chú voi to lớn, lực lưỡng vì tự mãn, coi thường người yếu thế mà trở thành kẻ thua cuộc trước chú kiến bé nhỏ….</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41424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368490" y="736979"/>
            <a:ext cx="11614244" cy="4858603"/>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32261" y="1096583"/>
            <a:ext cx="11150220" cy="3970318"/>
          </a:xfrm>
          <a:prstGeom prst="rect">
            <a:avLst/>
          </a:prstGeom>
        </p:spPr>
        <p:txBody>
          <a:bodyPr wrap="square">
            <a:spAutoFit/>
          </a:bodyPr>
          <a:lstStyle/>
          <a:p>
            <a:pPr indent="457200" algn="just">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Tuy nhiên, “căn bệnh” tự cao, kiêu ngạo không phải không có cách chữa trị. Bản thân mỗi con người hãy học cách sống chậm lại, suy nghĩ sâu sắc và nhìn nhận mọi thứ rộng hơn. Phải tự biết khả năng của bản thân tới đâu, khuyết điểm của mình là gì mà tiếp tục phát huy hay dần dần khắc phục. Phải biết cách nỗ lực, rèn luyện để không ngừng hoàn thiện bản thân. Bởi “núi này cao còn núi khác cao hơn”. Phải biết phần đấu tới những điều tốt đẹp, biết san sẻ, giúp đỡ những người xung quanh. Bởi “Kẻ mạnh không phải là kẻ giẫm lên vai kẻ khác để thoả mãn lòng ích kỉ. Kẻ mạnh chính là kẻ giúp đỡ kẻ khác trên đôi vai của chính mình” (Nam Cao</a:t>
            </a:r>
            <a:r>
              <a:rPr lang="vi-VN"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69411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187355"/>
            <a:ext cx="11723427" cy="4408227"/>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09433" y="1733266"/>
            <a:ext cx="11464119" cy="3046988"/>
          </a:xfrm>
          <a:prstGeom prst="rect">
            <a:avLst/>
          </a:prstGeom>
        </p:spPr>
        <p:txBody>
          <a:bodyPr wrap="square">
            <a:spAutoFit/>
          </a:bodyPr>
          <a:lstStyle/>
          <a:p>
            <a:pPr indent="457200" algn="just">
              <a:spcAft>
                <a:spcPts val="0"/>
              </a:spcAft>
            </a:pPr>
            <a:r>
              <a:rPr lang="vi-VN"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 cuộc sống, mỗi chúng ta phải biết không ngừng cố gắng để hoàn thiện bản thân. Chúng ta hoàn toàn có quyền tự hào về những gì bản thân mình gây dựng. Tuy nhiên, đừng để niềm tự hào đó trở nên thái quá, để tự biến mình thành những kẻ kiêu ngạo, tự cao và rỗng tuếch. Đừng để bản thân mình trở thành những con “ếch ngồi đáy giếng.”</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94724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296537"/>
            <a:ext cx="11723427" cy="5036024"/>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09016" y="1559355"/>
            <a:ext cx="11424008" cy="4401205"/>
          </a:xfrm>
          <a:prstGeom prst="rect">
            <a:avLst/>
          </a:prstGeom>
        </p:spPr>
        <p:txBody>
          <a:bodyPr wrap="square">
            <a:spAutoFit/>
          </a:bodyPr>
          <a:lstStyle/>
          <a:p>
            <a:pPr algn="just"/>
            <a:r>
              <a:rPr lang="vi-VN"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 </a:t>
            </a: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thơ Tố Hữu từng viết: “Ai chiến thắng mà chưa hề chiến bại/ Ai nên khôn mà chưa dại đôi lần”. Thật vậy, chẳng có chiến thắng nào lại tự dưng đến, nó chính là kết quả tổng hợp của những thất bại mà bạn đã trải qua. Đúng như câu nói “Thất bại là mẹ của thành công”. Thất bại là kết quả mà bạn không đạt được như điều mình mong muốn. Và “thất bại là mẹ của thành công” là nhấn mạnh đến những thứ bạn không đạt được ấy chính là kinh nghiệm, bài học quý báu để giúp bạn chinh phục được điều mình mong muốn. Xét về mặt khao khát của con người thì chẳng ai mong muốn mình thất bại cả. Vì thất bại thật đau đớn, bao nhiêu sự nỗ lực, công sức, tiền của, thậm chí cả sự giúp đỡ của gia đình và bè bạn nữa đều đổ sông đổ biển. </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599669" y="452651"/>
            <a:ext cx="5697330" cy="587853"/>
          </a:xfrm>
          <a:prstGeom prst="rect">
            <a:avLst/>
          </a:prstGeom>
        </p:spPr>
        <p:txBody>
          <a:bodyPr wrap="none">
            <a:spAutoFit/>
          </a:bodyPr>
          <a:lstStyle/>
          <a:p>
            <a:pPr algn="ctr">
              <a:lnSpc>
                <a:spcPct val="115000"/>
              </a:lnSpc>
              <a:spcAft>
                <a:spcPts val="0"/>
              </a:spcAft>
            </a:pPr>
            <a:r>
              <a:rPr lang="en-US" sz="2800" b="1" dirty="0" err="1">
                <a:solidFill>
                  <a:srgbClr val="0070C0"/>
                </a:solidFill>
                <a:latin typeface="Times New Roman" panose="02020603050405020304" pitchFamily="18" charset="0"/>
                <a:ea typeface="MS Mincho"/>
                <a:cs typeface="Times New Roman" panose="02020603050405020304" pitchFamily="18" charset="0"/>
              </a:rPr>
              <a:t>Đề</a:t>
            </a:r>
            <a:r>
              <a:rPr lang="en-US" sz="2800" b="1" dirty="0">
                <a:solidFill>
                  <a:srgbClr val="0070C0"/>
                </a:solidFill>
                <a:latin typeface="Times New Roman" panose="02020603050405020304" pitchFamily="18" charset="0"/>
                <a:ea typeface="MS Mincho"/>
                <a:cs typeface="Times New Roman" panose="02020603050405020304" pitchFamily="18" charset="0"/>
              </a:rPr>
              <a:t> 3. </a:t>
            </a:r>
            <a:r>
              <a:rPr lang="en-US" sz="2800" b="1" dirty="0" err="1">
                <a:solidFill>
                  <a:srgbClr val="0070C0"/>
                </a:solidFill>
                <a:latin typeface="Times New Roman" panose="02020603050405020304" pitchFamily="18" charset="0"/>
                <a:ea typeface="MS Mincho"/>
                <a:cs typeface="Times New Roman" panose="02020603050405020304" pitchFamily="18" charset="0"/>
              </a:rPr>
              <a:t>Thất</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bại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là</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mẹ</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của</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thành</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công</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522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04716" y="736979"/>
            <a:ext cx="11778019" cy="5486400"/>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82137" y="1048055"/>
            <a:ext cx="11273051" cy="4832092"/>
          </a:xfrm>
          <a:prstGeom prst="rect">
            <a:avLst/>
          </a:prstGeom>
        </p:spPr>
        <p:txBody>
          <a:bodyPr wrap="square">
            <a:spAutoFit/>
          </a:bodyPr>
          <a:lstStyle/>
          <a:p>
            <a:pPr algn="just"/>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 xét đường dài trong cuộc đời mỗi người, thất bại lại trở thành những điều thực sự quý báu. Bạn có thể chán nản, tuyệt vọng, cho phép mình khóc thật to khi thất bại… nhưng chắc chắn điều đó chỉ diễn ra trong chốc lát thôi. Nhìn nhận lại, bạn phải phát hiện ra bạn thất bại từ đâu, điều gì khiến bạn không đạt được thành công như mình mong ước. Trong đó quan trọng nhất là năng lực, ý chí của bản thân đã đủ chưa để làm được điều đó. Thất bại lúc ấy không phải điều nhục nhã như bạn tưởng, nó lại trở thành ánh sáng soi đường để bạn đứng dậy đi tiếp. Thiết nghĩ Walt Disney mà sớm bỏ cuộc vì sự gạt bỏ của chủ đầu tư thì ông sẽ không tạo ra những nhân vật hoạt hình để đời cho trẻ em trên toàn thế giới. Thomas Edison không dám chắc mình sẽ tạo ra bóng đèn nếu không lấy bài học từ 10.000 lần thử nghiệm thất bại.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51069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72955" y="368491"/>
            <a:ext cx="11709779" cy="629200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504966" y="515083"/>
            <a:ext cx="11245756" cy="5998822"/>
          </a:xfrm>
          <a:prstGeom prst="rect">
            <a:avLst/>
          </a:prstGeom>
        </p:spPr>
        <p:txBody>
          <a:bodyPr wrap="square">
            <a:spAutoFit/>
          </a:bodyPr>
          <a:lstStyle/>
          <a:p>
            <a:pPr algn="just">
              <a:lnSpc>
                <a:spcPct val="115000"/>
              </a:lnSpc>
              <a:spcAft>
                <a:spcPts val="0"/>
              </a:spcAft>
            </a:pPr>
            <a:r>
              <a:rPr lang="vi-VN"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Chân dung những “con cá mập” trong chương trình Shark Tank (Thương vụ bạc tỷ) chẳng dễ dàng gì ngồi vào ghế nóng để cho những bạn trẻ lập nghiệp kêu gọi vốn đầu tư. Có người trong số họ phải trả giá bằng máu và nước mắt. Ấy vậy mà ngoài kia, nhất là những bạn trẻ thất bại dù trong một chuyện cỏn con cũng cảm thấy yếu đuối, oán trách hết người này người nọ. Hay có những người vấp ngã một lần đã vội thu mình lại, sợ hãi chẳng dám dũng cảm đứng lên và bước tiếp. Thất bại là một phần của cuộc sống, nó chính là thứ sẽ xảy ra trong cuộc đời của các bạn dù ít hay nhiều. Nó có nhiều ý nghĩa tích cực hơn là những đau khổ mà chúng ta nghĩ. Vấn đề của bạn là sẽ đón nhận thất bại như thế nào? Có tỉnh táo và vững vàng để nhận ra nó là thử thách của bản thân mà mình phải cố gắng học tập và rèn luyện để vượt qua. Ai rồi cũng sẽ đi qua thất bại, tôi tin là thế!</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127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435103" y="1296537"/>
            <a:ext cx="11438241" cy="454470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103" y="2456597"/>
            <a:ext cx="11438241" cy="2554545"/>
          </a:xfrm>
          <a:prstGeom prst="rect">
            <a:avLst/>
          </a:prstGeom>
        </p:spPr>
        <p:txBody>
          <a:bodyPr wrap="square">
            <a:spAutoFit/>
          </a:bodyPr>
          <a:lstStyle/>
          <a:p>
            <a:pPr algn="just">
              <a:spcAft>
                <a:spcPts val="0"/>
              </a:spcAft>
              <a:tabLst>
                <a:tab pos="1386840" algn="l"/>
              </a:tabLs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Sử</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dụng</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các</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từ</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ngữ</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quan</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trọng</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của</a:t>
            </a:r>
            <a:r>
              <a:rPr lang="en-US" sz="3200" b="1" i="1" dirty="0">
                <a:solidFill>
                  <a:srgbClr val="0D0D0D"/>
                </a:solidFill>
                <a:latin typeface="Times New Roman" panose="02020603050405020304" pitchFamily="18" charset="0"/>
                <a:ea typeface="MS Mincho"/>
                <a:cs typeface="Times New Roman" panose="02020603050405020304" pitchFamily="18" charset="0"/>
              </a:rPr>
              <a:t> VB </a:t>
            </a:r>
            <a:r>
              <a:rPr lang="en-US" sz="3200" b="1" i="1" dirty="0" err="1">
                <a:solidFill>
                  <a:srgbClr val="0D0D0D"/>
                </a:solidFill>
                <a:latin typeface="Times New Roman" panose="02020603050405020304" pitchFamily="18" charset="0"/>
                <a:ea typeface="MS Mincho"/>
                <a:cs typeface="Times New Roman" panose="02020603050405020304" pitchFamily="18" charset="0"/>
              </a:rPr>
              <a:t>gốc</a:t>
            </a:r>
            <a:r>
              <a:rPr lang="en-US" sz="3200" b="1" i="1" dirty="0">
                <a:solidFill>
                  <a:srgbClr val="0D0D0D"/>
                </a:solidFill>
                <a:latin typeface="Times New Roman" panose="02020603050405020304" pitchFamily="18" charset="0"/>
                <a:ea typeface="MS Mincho"/>
                <a:cs typeface="Times New Roman" panose="02020603050405020304" pitchFamily="18" charset="0"/>
              </a:rPr>
              <a: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đó</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là</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các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từ</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khoá</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từ</a:t>
            </a:r>
            <a:r>
              <a:rPr lang="en-US" sz="3200" dirty="0">
                <a:solidFill>
                  <a:srgbClr val="0D0D0D"/>
                </a:solidFill>
                <a:latin typeface="Times New Roman" panose="02020603050405020304" pitchFamily="18" charset="0"/>
                <a:ea typeface="MS Mincho"/>
                <a:cs typeface="Times New Roman" panose="02020603050405020304" pitchFamily="18" charset="0"/>
              </a:rPr>
              <a:t> then </a:t>
            </a:r>
            <a:r>
              <a:rPr lang="en-US" sz="3200" dirty="0" err="1">
                <a:solidFill>
                  <a:srgbClr val="0D0D0D"/>
                </a:solidFill>
                <a:latin typeface="Times New Roman" panose="02020603050405020304" pitchFamily="18" charset="0"/>
                <a:ea typeface="MS Mincho"/>
                <a:cs typeface="Times New Roman" panose="02020603050405020304" pitchFamily="18" charset="0"/>
              </a:rPr>
              <a:t>chốt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xuất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hiện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nhiều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chứa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đựng</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nhiều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tông</a:t>
            </a:r>
            <a:r>
              <a:rPr lang="en-US" sz="3200" dirty="0">
                <a:solidFill>
                  <a:srgbClr val="0D0D0D"/>
                </a:solidFill>
                <a:latin typeface="Times New Roman" panose="02020603050405020304" pitchFamily="18" charset="0"/>
                <a:ea typeface="MS Mincho"/>
                <a:cs typeface="Times New Roman" panose="02020603050405020304" pitchFamily="18" charset="0"/>
              </a:rPr>
              <a:t> tin;</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tabLst>
                <a:tab pos="1386840" algn="l"/>
              </a:tabLs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Đáp</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ứng</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được</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những</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yêu</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cầu</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khác</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nhau</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về</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độ</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dài</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của</a:t>
            </a:r>
            <a:r>
              <a:rPr lang="en-US" sz="3200" b="1" i="1" dirty="0">
                <a:solidFill>
                  <a:srgbClr val="0D0D0D"/>
                </a:solidFill>
                <a:latin typeface="Times New Roman" panose="02020603050405020304" pitchFamily="18" charset="0"/>
                <a:ea typeface="MS Mincho"/>
                <a:cs typeface="Times New Roman" panose="02020603050405020304" pitchFamily="18" charset="0"/>
              </a:rPr>
              <a:t> VB </a:t>
            </a:r>
            <a:r>
              <a:rPr lang="en-US" sz="3200" b="1" i="1" dirty="0" err="1">
                <a:solidFill>
                  <a:srgbClr val="0D0D0D"/>
                </a:solidFill>
                <a:latin typeface="Times New Roman" panose="02020603050405020304" pitchFamily="18" charset="0"/>
                <a:ea typeface="MS Mincho"/>
                <a:cs typeface="Times New Roman" panose="02020603050405020304" pitchFamily="18" charset="0"/>
              </a:rPr>
              <a:t>tóm</a:t>
            </a:r>
            <a:r>
              <a:rPr lang="en-US" sz="3200" b="1" i="1" dirty="0">
                <a:solidFill>
                  <a:srgbClr val="0D0D0D"/>
                </a:solidFill>
                <a:latin typeface="Times New Roman" panose="02020603050405020304" pitchFamily="18" charset="0"/>
                <a:ea typeface="MS Mincho"/>
                <a:cs typeface="Times New Roman" panose="02020603050405020304" pitchFamily="18" charset="0"/>
              </a:rPr>
              <a:t> </a:t>
            </a:r>
            <a:r>
              <a:rPr lang="en-US" sz="3200" b="1" i="1" dirty="0" err="1">
                <a:solidFill>
                  <a:srgbClr val="0D0D0D"/>
                </a:solidFill>
                <a:latin typeface="Times New Roman" panose="02020603050405020304" pitchFamily="18" charset="0"/>
                <a:ea typeface="MS Mincho"/>
                <a:cs typeface="Times New Roman" panose="02020603050405020304" pitchFamily="18" charset="0"/>
              </a:rPr>
              <a:t>tắt</a:t>
            </a:r>
            <a:r>
              <a:rPr lang="en-US" sz="3200" b="1" i="1" dirty="0">
                <a:solidFill>
                  <a:srgbClr val="0D0D0D"/>
                </a:solidFill>
                <a:latin typeface="Times New Roman" panose="02020603050405020304" pitchFamily="18" charset="0"/>
                <a:ea typeface="MS Mincho"/>
                <a:cs typeface="Times New Roman" panose="02020603050405020304" pitchFamily="18" charset="0"/>
              </a:rPr>
              <a:t>:</a:t>
            </a:r>
            <a:r>
              <a:rPr lang="en-US" sz="3200" dirty="0">
                <a:solidFill>
                  <a:srgbClr val="0D0D0D"/>
                </a:solidFill>
                <a:latin typeface="Times New Roman" panose="02020603050405020304" pitchFamily="18" charset="0"/>
                <a:ea typeface="MS Mincho"/>
                <a:cs typeface="Times New Roman" panose="02020603050405020304" pitchFamily="18" charset="0"/>
              </a:rPr>
              <a:t> VB </a:t>
            </a:r>
            <a:r>
              <a:rPr lang="en-US" sz="3200" dirty="0" err="1">
                <a:solidFill>
                  <a:srgbClr val="0D0D0D"/>
                </a:solidFill>
                <a:latin typeface="Times New Roman" panose="02020603050405020304" pitchFamily="18" charset="0"/>
                <a:ea typeface="MS Mincho"/>
                <a:cs typeface="Times New Roman" panose="02020603050405020304" pitchFamily="18" charset="0"/>
              </a:rPr>
              <a:t>tóm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tắt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phải</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luôn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ngắn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hơn</a:t>
            </a:r>
            <a:r>
              <a:rPr lang="en-US" sz="3200" dirty="0">
                <a:solidFill>
                  <a:srgbClr val="0D0D0D"/>
                </a:solidFill>
                <a:latin typeface="Times New Roman" panose="02020603050405020304" pitchFamily="18" charset="0"/>
                <a:ea typeface="MS Mincho"/>
                <a:cs typeface="Times New Roman" panose="02020603050405020304" pitchFamily="18" charset="0"/>
              </a:rPr>
              <a:t> VB </a:t>
            </a:r>
            <a:r>
              <a:rPr lang="en-US" sz="3200" dirty="0" err="1">
                <a:solidFill>
                  <a:srgbClr val="0D0D0D"/>
                </a:solidFill>
                <a:latin typeface="Times New Roman" panose="02020603050405020304" pitchFamily="18" charset="0"/>
                <a:ea typeface="MS Mincho"/>
                <a:cs typeface="Times New Roman" panose="02020603050405020304" pitchFamily="18" charset="0"/>
              </a:rPr>
              <a:t>gốc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Tuỳ</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mục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đích</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cách</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thức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hoàn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cảnh</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tóm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tắt</a:t>
            </a:r>
            <a:r>
              <a:rPr lang="en-US" sz="3200" dirty="0">
                <a:solidFill>
                  <a:srgbClr val="0D0D0D"/>
                </a:solidFill>
                <a:latin typeface="Times New Roman" panose="02020603050405020304" pitchFamily="18" charset="0"/>
                <a:ea typeface="MS Mincho"/>
                <a:cs typeface="Times New Roman" panose="02020603050405020304" pitchFamily="18" charset="0"/>
              </a:rPr>
              <a:t>,…</a:t>
            </a:r>
            <a:r>
              <a:rPr lang="en-US" sz="3200" dirty="0" err="1">
                <a:solidFill>
                  <a:srgbClr val="0D0D0D"/>
                </a:solidFill>
                <a:latin typeface="Times New Roman" panose="02020603050405020304" pitchFamily="18" charset="0"/>
                <a:ea typeface="MS Mincho"/>
                <a:cs typeface="Times New Roman" panose="02020603050405020304" pitchFamily="18" charset="0"/>
              </a:rPr>
              <a:t>để</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điều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chỉnh</a:t>
            </a:r>
            <a:r>
              <a:rPr lang="en-US" sz="3200" dirty="0">
                <a:solidFill>
                  <a:srgbClr val="0D0D0D"/>
                </a:solidFill>
                <a:latin typeface="Times New Roman" panose="02020603050405020304" pitchFamily="18" charset="0"/>
                <a:ea typeface="MS Mincho"/>
                <a:cs typeface="Times New Roman" panose="02020603050405020304" pitchFamily="18" charset="0"/>
              </a:rPr>
              <a:t> dung </a:t>
            </a:r>
            <a:r>
              <a:rPr lang="en-US" sz="3200" dirty="0" err="1">
                <a:solidFill>
                  <a:srgbClr val="0D0D0D"/>
                </a:solidFill>
                <a:latin typeface="Times New Roman" panose="02020603050405020304" pitchFamily="18" charset="0"/>
                <a:ea typeface="MS Mincho"/>
                <a:cs typeface="Times New Roman" panose="02020603050405020304" pitchFamily="18" charset="0"/>
              </a:rPr>
              <a:t>lượng</a:t>
            </a:r>
            <a:r>
              <a:rPr lang="en-US" sz="3200"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9951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434905"/>
            <a:ext cx="11723427" cy="462827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09433" y="1941157"/>
            <a:ext cx="11327642" cy="3539430"/>
          </a:xfrm>
          <a:prstGeom prst="rect">
            <a:avLst/>
          </a:prstGeom>
        </p:spPr>
        <p:txBody>
          <a:bodyPr wrap="square">
            <a:spAutoFit/>
          </a:bodyPr>
          <a:lstStyle/>
          <a:p>
            <a:pPr indent="457200" algn="just">
              <a:spcAft>
                <a:spcPts val="1200"/>
              </a:spcAft>
            </a:pPr>
            <a:r>
              <a:rPr lang="vi-VN" sz="2800" dirty="0" smtClean="0">
                <a:latin typeface="Times New Roman" panose="02020603050405020304" pitchFamily="18" charset="0"/>
                <a:ea typeface="Times New Roman" panose="02020603050405020304" pitchFamily="18" charset="0"/>
                <a:cs typeface="Times New Roman" panose="02020603050405020304" pitchFamily="18" charset="0"/>
              </a:rPr>
              <a:t>Rác </a:t>
            </a:r>
            <a:r>
              <a:rPr lang="vi-VN" sz="2800" dirty="0">
                <a:latin typeface="Times New Roman" panose="02020603050405020304" pitchFamily="18" charset="0"/>
                <a:ea typeface="Times New Roman" panose="02020603050405020304" pitchFamily="18" charset="0"/>
                <a:cs typeface="Times New Roman" panose="02020603050405020304" pitchFamily="18" charset="0"/>
              </a:rPr>
              <a:t>thải nhựa hay còn được gọi là "Ô nhiễm trắng" là hiểm họa đang rình rập và sẵn sàng giết chết môi trường toàn cầu. Còn gì đáng sợ hơn khi các đồ nhựa được ưa chuộng, được ưu tiên sử dụng thế nhưng khi không còn sử dụng nữa chúng lại đeo bám trong môi trường sống của chúng ta hàng trăm thậm chí hàng nghìn năm. Vấn đề rác thải nhựa cho đến bây giờ vẫn chưa thể giải quyết được, và cũng có thể mất rất lâu nữa để có thể giải quyết triệt để. Mỗi người cần phải nhìn nhận thật rõ về bản chất của nhựa và tác hại của chúng đến môi trường, sức khỏe của chính mình.</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3" name="Rectangle 2"/>
          <p:cNvSpPr/>
          <p:nvPr/>
        </p:nvSpPr>
        <p:spPr>
          <a:xfrm>
            <a:off x="580588" y="287234"/>
            <a:ext cx="5875326" cy="523220"/>
          </a:xfrm>
          <a:prstGeom prst="rect">
            <a:avLst/>
          </a:prstGeom>
        </p:spPr>
        <p:txBody>
          <a:bodyPr wrap="none">
            <a:spAutoFit/>
          </a:bodyPr>
          <a:lstStyle/>
          <a:p>
            <a:pPr algn="ctr">
              <a:spcAft>
                <a:spcPts val="0"/>
              </a:spcAft>
            </a:pPr>
            <a:r>
              <a:rPr lang="en-US" sz="2800" b="1" dirty="0" err="1">
                <a:solidFill>
                  <a:srgbClr val="0070C0"/>
                </a:solidFill>
                <a:latin typeface="Times New Roman" panose="02020603050405020304" pitchFamily="18" charset="0"/>
                <a:ea typeface="MS Mincho"/>
                <a:cs typeface="Times New Roman" panose="02020603050405020304" pitchFamily="18" charset="0"/>
              </a:rPr>
              <a:t>Đề</a:t>
            </a:r>
            <a:r>
              <a:rPr lang="en-US" sz="2800" b="1" dirty="0">
                <a:solidFill>
                  <a:srgbClr val="0070C0"/>
                </a:solidFill>
                <a:latin typeface="Times New Roman" panose="02020603050405020304" pitchFamily="18" charset="0"/>
                <a:ea typeface="MS Mincho"/>
                <a:cs typeface="Times New Roman" panose="02020603050405020304" pitchFamily="18" charset="0"/>
              </a:rPr>
              <a:t> 4. </a:t>
            </a:r>
            <a:r>
              <a:rPr lang="en-US" sz="2800" b="1" dirty="0" err="1">
                <a:solidFill>
                  <a:srgbClr val="0070C0"/>
                </a:solidFill>
                <a:latin typeface="Times New Roman" panose="02020603050405020304" pitchFamily="18" charset="0"/>
                <a:ea typeface="MS Mincho"/>
                <a:cs typeface="Times New Roman" panose="02020603050405020304" pitchFamily="18" charset="0"/>
              </a:rPr>
              <a:t>Rác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thải</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nhựa</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và</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những</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tác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hại</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872622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914400"/>
            <a:ext cx="11723427" cy="5247249"/>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86909" y="1275866"/>
            <a:ext cx="11268222" cy="4524315"/>
          </a:xfrm>
          <a:prstGeom prst="rect">
            <a:avLst/>
          </a:prstGeom>
        </p:spPr>
        <p:txBody>
          <a:bodyPr wrap="square">
            <a:spAutoFit/>
          </a:bodyPr>
          <a:lstStyle/>
          <a:p>
            <a:pPr algn="just"/>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latin typeface="Times New Roman" panose="02020603050405020304" pitchFamily="18" charset="0"/>
                <a:ea typeface="Times New Roman" panose="02020603050405020304" pitchFamily="18" charset="0"/>
                <a:cs typeface="Times New Roman" panose="02020603050405020304" pitchFamily="18" charset="0"/>
              </a:rPr>
              <a:t>Rác</a:t>
            </a:r>
            <a:r>
              <a:rPr lang="en-US" sz="3200" dirty="0" smtClean="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gì</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mà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sản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đang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gọi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sản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sản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nữa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phải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bỏ</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chính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uống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chai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bạn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uống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hết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bỏ</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chai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lúc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chai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đựng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thành</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sử</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chế</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phẩm</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đồng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nghĩa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việc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ngoài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chai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nhiều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túi</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nilon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ca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cốc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ống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hút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những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vật</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dụng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quá</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quen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thuộc</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thiếu</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latin typeface="Times New Roman" panose="02020603050405020304" pitchFamily="18" charset="0"/>
                <a:ea typeface="Times New Roman" panose="02020603050405020304" pitchFamily="18" charset="0"/>
                <a:cs typeface="Times New Roman" panose="02020603050405020304" pitchFamily="18" charset="0"/>
              </a:rPr>
              <a:t>chúng</a:t>
            </a:r>
            <a:r>
              <a:rPr lang="en-US" sz="3200" dirty="0">
                <a:latin typeface="Times New Roman" panose="02020603050405020304" pitchFamily="18" charset="0"/>
                <a:ea typeface="Times New Roman" panose="02020603050405020304" pitchFamily="18" charset="0"/>
                <a:cs typeface="Times New Roman" panose="02020603050405020304" pitchFamily="18" charset="0"/>
              </a:rPr>
              <a:t> ta. </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9705385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633046"/>
            <a:ext cx="11723427" cy="585215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14107" y="1050746"/>
            <a:ext cx="11613825" cy="5016758"/>
          </a:xfrm>
          <a:prstGeom prst="rect">
            <a:avLst/>
          </a:prstGeom>
        </p:spPr>
        <p:txBody>
          <a:bodyPr wrap="square">
            <a:spAutoFit/>
          </a:bodyPr>
          <a:lstStyle/>
          <a:p>
            <a:pPr algn="just">
              <a:spcAft>
                <a:spcPts val="120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Rác thải nhựa trở thành vấn đề nan giải chính bởi tính chất khó phân hủy, chúng ta dễ dàng tạo ra nhựa nhưng để nhựa tự phân hủy thì phải mất hàng trăm, nghìn năm. Rác thải nhựa còn có khả năng phát tán vi nhựa ra môi trường. Các quốc gia trên thế giới nói chung và ở Việt Nam nói riêng đang rất đau đầu về tình trạng gia tăng rác thải nhựa và vấn đề xử lý cũng như tái chế rác thải nhựa. Nhu cầu sử dụng càng lớn, nhựa sản xuất ra càng nhiều dẫn đến không thể kiểm soát rác thải nhựa. Trên thế giới mỗi phút có 1 triệu chai nhựa được tiêu thụ thì ở Việt Nam một gia đình sử dụng khoảng 1kg túi nilon/tháng, hàng năm có đến 8 triệu tấn rác thải nhựa thải ra môi trường.</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7707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886265"/>
            <a:ext cx="11723427" cy="5401993"/>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just"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7672" y="1386658"/>
            <a:ext cx="11366695" cy="4401205"/>
          </a:xfrm>
          <a:prstGeom prst="rect">
            <a:avLst/>
          </a:prstGeom>
        </p:spPr>
        <p:txBody>
          <a:bodyPr wrap="square">
            <a:spAutoFit/>
          </a:bodyPr>
          <a:lstStyle/>
          <a:p>
            <a:pPr algn="just"/>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cứ</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đâu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hoạt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động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đều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mặt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khắp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mọi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bừa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rõ</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ràng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Bởi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hiện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nay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giới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thói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quen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phân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loại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4,8 - 12,7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triệu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tấn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đổ</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dương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năm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Ở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Việt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Nam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lĩnh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vực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chưa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phát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triển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chế</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chậm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tiến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bộ</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chủ</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yếu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chôn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lấp</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vẫn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gây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ô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nhiễm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ty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nghệ</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lỗi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thời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thể</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xử</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trên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quy</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mô</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lớn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Hậu</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quả</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từ</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là</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nghiêm</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trọng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sự</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tồn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tại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của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rác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thải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nhựa</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trong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sẽ</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ảnh</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hưởng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đến</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các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khác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đất</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môi</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trường</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ea typeface="Times New Roman" panose="02020603050405020304" pitchFamily="18" charset="0"/>
                <a:cs typeface="Times New Roman" panose="02020603050405020304" pitchFamily="18" charset="0"/>
              </a:rPr>
              <a:t>nước</a:t>
            </a:r>
            <a:r>
              <a:rPr lang="en-US" sz="2800" dirty="0">
                <a:latin typeface="Times New Roman" panose="02020603050405020304" pitchFamily="18" charset="0"/>
                <a:ea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39494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703385"/>
            <a:ext cx="11723427" cy="5542670"/>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44706" y="1195753"/>
            <a:ext cx="11352627" cy="4832092"/>
          </a:xfrm>
          <a:prstGeom prst="rect">
            <a:avLst/>
          </a:prstGeom>
        </p:spPr>
        <p:txBody>
          <a:bodyPr wrap="square">
            <a:spAutoFit/>
          </a:bodyPr>
          <a:lstStyle/>
          <a:p>
            <a:pPr algn="just">
              <a:spcAft>
                <a:spcPts val="120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Ví dụ như túi nilon trong đất làm cho đất không giữ được nước, ngăn cản quá trình hấp thụ dưỡng chất của cây cối; túi nilon vứt xuống ao hồ làm tắc nghẽn, ứ đọng sinh ra nhiều vi khuẩn. Môi trường đất nước ô nhiễm bởi túi nilon ảnh hưởng nghiêm trọng đến sức khỏe con người, nếu đem túi nilon để đốt chúng sẽ sinh ra chất khí độc dioxin và furan rất có hại cho con người khi hít phải như ảnh hưởng tuyến nội tiết, giảm khả năng miễn dịch. Hàng ngày, hàng giờ rác thải vẫn đang được thải ra, đe dọa đến sinh thái, sức khỏe con người và xa hơn là sự phát triển bền vững trên toàn cầu. Rác thải nhựa tồn tại hàng trăm nghìn năm nếu không xử lý kịp thời Trái Đất sẽ ngập trong rác thải nhựa, mọi môi trường đều bị ô nhiễm bởi rác thải nhựa và con người không thể sinh sống được.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93716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545910"/>
            <a:ext cx="11723427" cy="5609229"/>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82139" y="934478"/>
            <a:ext cx="11436824" cy="4832092"/>
          </a:xfrm>
          <a:prstGeom prst="rect">
            <a:avLst/>
          </a:prstGeom>
        </p:spPr>
        <p:txBody>
          <a:bodyPr wrap="square">
            <a:spAutoFit/>
          </a:bodyPr>
          <a:lstStyle/>
          <a:p>
            <a:pPr indent="457200" algn="just">
              <a:spcAft>
                <a:spcPts val="1200"/>
              </a:spcAft>
            </a:pPr>
            <a:r>
              <a:rPr lang="vi-VN" sz="2800" dirty="0">
                <a:latin typeface="Times New Roman" panose="02020603050405020304" pitchFamily="18" charset="0"/>
                <a:ea typeface="Times New Roman" panose="02020603050405020304" pitchFamily="18" charset="0"/>
                <a:cs typeface="Times New Roman" panose="02020603050405020304" pitchFamily="18" charset="0"/>
              </a:rPr>
              <a:t>Để giải quyết được vấn đề rác thải nhựa, chúng ta phải đi từ căn nguyên, khởi đầu của rác thải nhựa, nếu không dùng các sản phẩm từ nhựa nữa thì chắc chắn sẽ không thải ra rác thải nhựa. Vì thế mọi người cần thay đổi thói quen sử dụng chế phẩm từ nhựa đặc biệt là các sản phẩm nhựa dùng một lần, thay vào đó hãy dùng sản phẩm từ thủy tinh, sứ, gốm, hợp kim,... Bên cạnh đó nhất định phải phân loại rác thải nhựa với các loại rác thải khác để giúp cho quá trình xử lý rác được tốt hơn. Cần thiết phải tuyên truyền, giáo dục nhận thức về nguy hại của rác thải nhựa, lên án những hành vi xử lý rác thải nhựa không đúng cách, ví dụ như phát động những chiến dịch thu gom rác thải nhựa trên bờ biển. Nhìn ra xa chúng ta cần phải tìm ra được vật liệu thay thế nhựa, có thể là nhựa từ sinh học thay cho nhựa plastic như bây giờ.</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25603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009934"/>
            <a:ext cx="11723427" cy="4258102"/>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59306" y="1187355"/>
            <a:ext cx="11559655" cy="3539430"/>
          </a:xfrm>
          <a:prstGeom prst="rect">
            <a:avLst/>
          </a:prstGeom>
        </p:spPr>
        <p:txBody>
          <a:bodyPr wrap="square">
            <a:spAutoFit/>
          </a:bodyPr>
          <a:lstStyle/>
          <a:p>
            <a:pPr indent="457200" algn="just">
              <a:spcAft>
                <a:spcPts val="1200"/>
              </a:spcAft>
            </a:pPr>
            <a:r>
              <a:rPr lang="vi-VN" sz="3200" dirty="0">
                <a:latin typeface="Times New Roman" panose="02020603050405020304" pitchFamily="18" charset="0"/>
                <a:ea typeface="Times New Roman" panose="02020603050405020304" pitchFamily="18" charset="0"/>
                <a:cs typeface="Times New Roman" panose="02020603050405020304" pitchFamily="18" charset="0"/>
              </a:rPr>
              <a:t>Cần chung tay hành động vì một môi trường sống trong lành, bảo vệ môi trường trái đất tránh khỏi những ô nhiễm do rác thải nhựa gây ra. Vấn đề rác thải nhựa có thể giải quyết được hay không tùy thuộc vào ý thức, hành vi và thói quen sử dụng sản phẩm nhựa của bạn. Hãy dừng lại ngay việc sử dụng sản phẩm nhựa một lần, hãy lan tỏa thông điệp này đến bạn bè ở trường lớp, những người xung quanh để bảo vệ chính cuộc sống của chúng ta.</a:t>
            </a:r>
            <a:endParaRPr lang="en-US" sz="3200" dirty="0">
              <a:effectLst/>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6880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1323833"/>
            <a:ext cx="11723427" cy="4271749"/>
          </a:xfrm>
          <a:prstGeom prst="roundRect">
            <a:avLst>
              <a:gd name="adj" fmla="val 16667"/>
            </a:avLst>
          </a:prstGeom>
          <a:solidFill>
            <a:schemeClr val="accent4">
              <a:lumMod val="40000"/>
              <a:lumOff val="60000"/>
            </a:schemeClr>
          </a:solidFill>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3" name="Rectangle 2"/>
          <p:cNvSpPr/>
          <p:nvPr/>
        </p:nvSpPr>
        <p:spPr>
          <a:xfrm>
            <a:off x="661915" y="1867974"/>
            <a:ext cx="10542897" cy="3046988"/>
          </a:xfrm>
          <a:prstGeom prst="rect">
            <a:avLst/>
          </a:prstGeom>
        </p:spPr>
        <p:txBody>
          <a:bodyPr wrap="square">
            <a:spAutoFit/>
          </a:bodyPr>
          <a:lstStyle/>
          <a:p>
            <a:pPr algn="ctr">
              <a:lnSpc>
                <a:spcPct val="150000"/>
              </a:lnSpc>
              <a:spcAft>
                <a:spcPts val="0"/>
              </a:spcAft>
            </a:pPr>
            <a:r>
              <a:rPr lang="en-US" sz="3200" b="1" dirty="0">
                <a:solidFill>
                  <a:srgbClr val="7030A0"/>
                </a:solidFill>
                <a:latin typeface="Times New Roman" panose="02020603050405020304" pitchFamily="18" charset="0"/>
                <a:ea typeface="Times New Roman" panose="02020603050405020304" pitchFamily="18" charset="0"/>
              </a:rPr>
              <a:t>HƯỚNG DẪN TỰ HỌC</a:t>
            </a:r>
            <a:endParaRPr lang="en-US" sz="3200" dirty="0">
              <a:latin typeface="Times New Roman" panose="02020603050405020304" pitchFamily="18" charset="0"/>
              <a:ea typeface="Times New Roman" panose="02020603050405020304" pitchFamily="18" charset="0"/>
            </a:endParaRPr>
          </a:p>
          <a:p>
            <a:pPr lvl="0">
              <a:lnSpc>
                <a:spcPct val="150000"/>
              </a:lnSpc>
              <a:spcAft>
                <a:spcPts val="0"/>
              </a:spcAft>
              <a:buSzPts val="1400"/>
            </a:pPr>
            <a:r>
              <a:rPr lang="en-US" sz="3200" dirty="0" smtClean="0">
                <a:solidFill>
                  <a:srgbClr val="0D0D0D"/>
                </a:solidFill>
                <a:latin typeface="Times New Roman" panose="02020603050405020304" pitchFamily="18" charset="0"/>
                <a:ea typeface="Times New Roman" panose="02020603050405020304" pitchFamily="18" charset="0"/>
              </a:rPr>
              <a:t>- </a:t>
            </a:r>
            <a:r>
              <a:rPr lang="en-US" sz="3200" dirty="0" err="1" smtClean="0">
                <a:solidFill>
                  <a:srgbClr val="0D0D0D"/>
                </a:solidFill>
                <a:latin typeface="Times New Roman" panose="02020603050405020304" pitchFamily="18" charset="0"/>
                <a:ea typeface="Times New Roman" panose="02020603050405020304" pitchFamily="18" charset="0"/>
              </a:rPr>
              <a:t>Hoàn</a:t>
            </a:r>
            <a:r>
              <a:rPr lang="en-US" sz="3200" dirty="0" smtClean="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thiện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nói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nghe</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vào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vở</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tự</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luyện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tập</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theo</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nhóm</a:t>
            </a:r>
            <a:r>
              <a:rPr lang="en-US" sz="3200" dirty="0">
                <a:solidFill>
                  <a:srgbClr val="0D0D0D"/>
                </a:solidFill>
                <a:latin typeface="Times New Roman" panose="02020603050405020304" pitchFamily="18" charset="0"/>
                <a:ea typeface="Times New Roman" panose="02020603050405020304" pitchFamily="18" charset="0"/>
              </a:rPr>
              <a:t> ở </a:t>
            </a:r>
            <a:r>
              <a:rPr lang="en-US" sz="3200" dirty="0" err="1">
                <a:solidFill>
                  <a:srgbClr val="0D0D0D"/>
                </a:solidFill>
                <a:latin typeface="Times New Roman" panose="02020603050405020304" pitchFamily="18" charset="0"/>
                <a:ea typeface="Times New Roman" panose="02020603050405020304" pitchFamily="18" charset="0"/>
              </a:rPr>
              <a:t>nhà</a:t>
            </a:r>
            <a:r>
              <a:rPr lang="en-US" sz="3200" dirty="0">
                <a:solidFill>
                  <a:srgbClr val="0D0D0D"/>
                </a:solidFill>
                <a:latin typeface="Times New Roman" panose="02020603050405020304" pitchFamily="18" charset="0"/>
                <a:ea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endParaRPr>
          </a:p>
          <a:p>
            <a:pPr algn="just">
              <a:lnSpc>
                <a:spcPct val="150000"/>
              </a:lnSpc>
              <a:spcAft>
                <a:spcPts val="0"/>
              </a:spcAft>
              <a:tabLst>
                <a:tab pos="1386840" algn="l"/>
              </a:tabLst>
            </a:pP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Chuẩn</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bị</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các</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nội</a:t>
            </a:r>
            <a:r>
              <a:rPr lang="en-US" sz="3200" dirty="0">
                <a:solidFill>
                  <a:srgbClr val="0D0D0D"/>
                </a:solidFill>
                <a:latin typeface="Times New Roman" panose="02020603050405020304" pitchFamily="18" charset="0"/>
                <a:ea typeface="Times New Roman" panose="02020603050405020304" pitchFamily="18" charset="0"/>
              </a:rPr>
              <a:t> dung </a:t>
            </a:r>
            <a:r>
              <a:rPr lang="en-US" sz="3200" dirty="0" err="1">
                <a:solidFill>
                  <a:srgbClr val="0D0D0D"/>
                </a:solidFill>
                <a:latin typeface="Times New Roman" panose="02020603050405020304" pitchFamily="18" charset="0"/>
                <a:ea typeface="Times New Roman" panose="02020603050405020304" pitchFamily="18" charset="0"/>
              </a:rPr>
              <a:t>của</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rPr>
              <a:t> 1 </a:t>
            </a:r>
            <a:r>
              <a:rPr lang="en-US" sz="3200" dirty="0" err="1">
                <a:solidFill>
                  <a:srgbClr val="0D0D0D"/>
                </a:solidFill>
                <a:latin typeface="Times New Roman" panose="02020603050405020304" pitchFamily="18" charset="0"/>
                <a:ea typeface="Times New Roman" panose="02020603050405020304" pitchFamily="18" charset="0"/>
              </a:rPr>
              <a:t>để</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làm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bài</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kiểm</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tra</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tổng</a:t>
            </a:r>
            <a:r>
              <a:rPr lang="en-US" sz="3200" dirty="0">
                <a:solidFill>
                  <a:srgbClr val="0D0D0D"/>
                </a:solidFill>
                <a:latin typeface="Times New Roman" panose="02020603050405020304" pitchFamily="18" charset="0"/>
                <a:ea typeface="Times New Roman" panose="02020603050405020304" pitchFamily="18" charset="0"/>
              </a:rPr>
              <a:t> </a:t>
            </a:r>
            <a:r>
              <a:rPr lang="en-US" sz="3200" dirty="0" err="1">
                <a:solidFill>
                  <a:srgbClr val="0D0D0D"/>
                </a:solidFill>
                <a:latin typeface="Times New Roman" panose="02020603050405020304" pitchFamily="18" charset="0"/>
                <a:ea typeface="Times New Roman" panose="02020603050405020304" pitchFamily="18" charset="0"/>
              </a:rPr>
              <a:t>hợp</a:t>
            </a:r>
            <a:r>
              <a:rPr lang="en-US" sz="3200" dirty="0">
                <a:solidFill>
                  <a:srgbClr val="0D0D0D"/>
                </a:solidFill>
                <a:latin typeface="Times New Roman" panose="02020603050405020304" pitchFamily="18" charset="0"/>
                <a:ea typeface="Times New Roman" panose="02020603050405020304" pitchFamily="18" charset="0"/>
              </a:rPr>
              <a:t>.</a:t>
            </a:r>
            <a:endParaRPr lang="en-US" sz="3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53361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tgtEl>
                                        <p:attrNameLst>
                                          <p:attrName>style.visibility</p:attrName>
                                        </p:attrNameLst>
                                      </p:cBhvr>
                                      <p:to>
                                        <p:strVal val="visible"/>
                                      </p:to>
                                    </p:set>
                                    <p:animEffect transition="in" filter="barn(inVertical)">
                                      <p:cBhvr>
                                        <p:cTn id="10"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32012" y="777922"/>
            <a:ext cx="11641333" cy="536598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0848" y="1742703"/>
            <a:ext cx="11163660" cy="4401205"/>
          </a:xfrm>
          <a:prstGeom prst="rect">
            <a:avLst/>
          </a:prstGeom>
        </p:spPr>
        <p:txBody>
          <a:bodyPr wrap="square">
            <a:spAutoFit/>
          </a:bodyPr>
          <a:lstStyle/>
          <a:p>
            <a:pPr algn="just">
              <a:spcAft>
                <a:spcPts val="0"/>
              </a:spcAft>
            </a:pPr>
            <a:r>
              <a:rPr lang="en-US" sz="2800" i="1" dirty="0" smtClean="0">
                <a:solidFill>
                  <a:srgbClr val="0D0D0D"/>
                </a:solidFill>
                <a:latin typeface="Times New Roman" panose="02020603050405020304" pitchFamily="18" charset="0"/>
                <a:ea typeface="MS Mincho"/>
                <a:cs typeface="Times New Roman" panose="02020603050405020304" pitchFamily="18" charset="0"/>
              </a:rPr>
              <a:t>1</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Trước</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khi</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tóm</a:t>
            </a:r>
            <a:r>
              <a:rPr lang="en-US" sz="2800" i="1" dirty="0">
                <a:solidFill>
                  <a:srgbClr val="0D0D0D"/>
                </a:solidFill>
                <a:latin typeface="Times New Roman" panose="02020603050405020304" pitchFamily="18" charset="0"/>
                <a:ea typeface="MS Mincho"/>
                <a:cs typeface="Times New Roman" panose="02020603050405020304" pitchFamily="18" charset="0"/>
              </a:rPr>
              <a:t> </a:t>
            </a:r>
            <a:r>
              <a:rPr lang="en-US" sz="2800" i="1" dirty="0" err="1">
                <a:solidFill>
                  <a:srgbClr val="0D0D0D"/>
                </a:solidFill>
                <a:latin typeface="Times New Roman" panose="02020603050405020304" pitchFamily="18" charset="0"/>
                <a:ea typeface="MS Mincho"/>
                <a:cs typeface="Times New Roman" panose="02020603050405020304" pitchFamily="18" charset="0"/>
              </a:rPr>
              <a:t>tắt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Đọc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ki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gốc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nội</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chính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tóm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tắt</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nội</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khái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cốt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lõi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của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toàn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bản</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Tìm</a:t>
            </a:r>
            <a:r>
              <a:rPr lang="en-US" sz="2800" dirty="0">
                <a:solidFill>
                  <a:srgbClr val="0D0D0D"/>
                </a:solidFill>
                <a:latin typeface="Times New Roman" panose="02020603050405020304" pitchFamily="18" charset="0"/>
                <a:ea typeface="MS Mincho"/>
                <a:cs typeface="Times New Roman" panose="02020603050405020304" pitchFamily="18" charset="0"/>
              </a:rPr>
              <a:t> ý </a:t>
            </a:r>
            <a:r>
              <a:rPr lang="en-US" sz="2800" dirty="0" err="1">
                <a:solidFill>
                  <a:srgbClr val="0D0D0D"/>
                </a:solidFill>
                <a:latin typeface="Times New Roman" panose="02020603050405020304" pitchFamily="18" charset="0"/>
                <a:ea typeface="MS Mincho"/>
                <a:cs typeface="Times New Roman" panose="02020603050405020304" pitchFamily="18" charset="0"/>
              </a:rPr>
              <a:t>chính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của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phần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hoặc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đoạn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hê</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giữa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phần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hoặc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đoạn</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Tìm</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tư</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ngư</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quan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trọng</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định</a:t>
            </a:r>
            <a:r>
              <a:rPr lang="en-US" sz="2800" dirty="0">
                <a:solidFill>
                  <a:srgbClr val="0D0D0D"/>
                </a:solidFill>
                <a:latin typeface="Times New Roman" panose="02020603050405020304" pitchFamily="18" charset="0"/>
                <a:ea typeface="MS Mincho"/>
                <a:cs typeface="Times New Roman" panose="02020603050405020304" pitchFamily="18" charset="0"/>
              </a:rPr>
              <a:t> ý </a:t>
            </a:r>
            <a:r>
              <a:rPr lang="en-US" sz="2800" dirty="0" err="1">
                <a:solidFill>
                  <a:srgbClr val="0D0D0D"/>
                </a:solidFill>
                <a:latin typeface="Times New Roman" panose="02020603050405020304" pitchFamily="18" charset="0"/>
                <a:ea typeface="MS Mincho"/>
                <a:cs typeface="Times New Roman" panose="02020603050405020304" pitchFamily="18" charset="0"/>
              </a:rPr>
              <a:t>chính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của</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bản</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đúng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nội</a:t>
            </a:r>
            <a:r>
              <a:rPr lang="en-US" sz="2800" dirty="0">
                <a:solidFill>
                  <a:srgbClr val="0D0D0D"/>
                </a:solidFill>
                <a:latin typeface="Times New Roman" panose="02020603050405020304" pitchFamily="18" charset="0"/>
                <a:ea typeface="MS Mincho"/>
                <a:cs typeface="Times New Roman" panose="02020603050405020304" pitchFamily="18" charset="0"/>
              </a:rPr>
              <a:t> dung </a:t>
            </a:r>
            <a:r>
              <a:rPr lang="en-US" sz="2800" dirty="0" err="1">
                <a:solidFill>
                  <a:srgbClr val="0D0D0D"/>
                </a:solidFill>
                <a:latin typeface="Times New Roman" panose="02020603050405020304" pitchFamily="18" charset="0"/>
                <a:ea typeface="MS Mincho"/>
                <a:cs typeface="Times New Roman" panose="02020603050405020304" pitchFamily="18" charset="0"/>
              </a:rPr>
              <a:t>khái</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quát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cốt</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lõi</a:t>
            </a:r>
            <a:r>
              <a:rPr lang="en-US" sz="2800" dirty="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Xác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định</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các</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phần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trong</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văn</a:t>
            </a:r>
            <a:r>
              <a:rPr lang="en-US" sz="2800" dirty="0">
                <a:solidFill>
                  <a:srgbClr val="0D0D0D"/>
                </a:solidFill>
                <a:latin typeface="Times New Roman" panose="02020603050405020304" pitchFamily="18" charset="0"/>
                <a:ea typeface="MS Mincho"/>
                <a:cs typeface="Times New Roman" panose="02020603050405020304" pitchFamily="18" charset="0"/>
              </a:rPr>
              <a:t> </a:t>
            </a:r>
            <a:r>
              <a:rPr lang="en-US" sz="2800" dirty="0" err="1">
                <a:solidFill>
                  <a:srgbClr val="0D0D0D"/>
                </a:solidFill>
                <a:latin typeface="Times New Roman" panose="02020603050405020304" pitchFamily="18" charset="0"/>
                <a:ea typeface="MS Mincho"/>
                <a:cs typeface="Times New Roman" panose="02020603050405020304" pitchFamily="18" charset="0"/>
              </a:rPr>
              <a:t>bản</a:t>
            </a:r>
            <a:r>
              <a:rPr lang="en-US" sz="2800" dirty="0" smtClean="0">
                <a:solidFill>
                  <a:srgbClr val="0D0D0D"/>
                </a:solidFill>
                <a:latin typeface="Times New Roman" panose="02020603050405020304" pitchFamily="18" charset="0"/>
                <a:ea typeface="MS Mincho"/>
                <a:cs typeface="Times New Roman" panose="02020603050405020304" pitchFamily="18" charset="0"/>
              </a:rPr>
              <a: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5" name="Rectangle 4"/>
          <p:cNvSpPr/>
          <p:nvPr/>
        </p:nvSpPr>
        <p:spPr>
          <a:xfrm>
            <a:off x="470848" y="1101371"/>
            <a:ext cx="3203121" cy="523220"/>
          </a:xfrm>
          <a:prstGeom prst="rect">
            <a:avLst/>
          </a:prstGeom>
        </p:spPr>
        <p:txBody>
          <a:bodyPr wrap="none">
            <a:spAutoFit/>
          </a:bodyPr>
          <a:lstStyle/>
          <a:p>
            <a:pPr algn="just">
              <a:spcAft>
                <a:spcPts val="0"/>
              </a:spcAft>
              <a:tabLst>
                <a:tab pos="1386840" algn="l"/>
              </a:tabLst>
            </a:pPr>
            <a:r>
              <a:rPr lang="en-US" sz="2800" b="1" dirty="0">
                <a:solidFill>
                  <a:srgbClr val="0070C0"/>
                </a:solidFill>
                <a:latin typeface="Times New Roman" panose="02020603050405020304" pitchFamily="18" charset="0"/>
                <a:ea typeface="MS Mincho"/>
                <a:cs typeface="Times New Roman" panose="02020603050405020304" pitchFamily="18" charset="0"/>
              </a:rPr>
              <a:t>2. </a:t>
            </a:r>
            <a:r>
              <a:rPr lang="en-US" sz="2800" b="1" dirty="0" err="1">
                <a:solidFill>
                  <a:srgbClr val="0070C0"/>
                </a:solidFill>
                <a:latin typeface="Times New Roman" panose="02020603050405020304" pitchFamily="18" charset="0"/>
                <a:ea typeface="MS Mincho"/>
                <a:cs typeface="Times New Roman" panose="02020603050405020304" pitchFamily="18" charset="0"/>
              </a:rPr>
              <a:t>Các</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bước</a:t>
            </a:r>
            <a:r>
              <a:rPr lang="en-US" sz="2800" b="1" dirty="0">
                <a:solidFill>
                  <a:srgbClr val="FF000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tóm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tắt</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6607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arn(inVertical)">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98626" y="1282890"/>
            <a:ext cx="11602222" cy="465388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298626" y="1746913"/>
            <a:ext cx="11383858" cy="3697166"/>
          </a:xfrm>
          <a:prstGeom prst="rect">
            <a:avLst/>
          </a:prstGeom>
        </p:spPr>
        <p:txBody>
          <a:bodyPr wrap="square">
            <a:spAutoFit/>
          </a:bodyPr>
          <a:lstStyle/>
          <a:p>
            <a:pPr algn="just">
              <a:lnSpc>
                <a:spcPct val="150000"/>
              </a:lnSpc>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Tìm</a:t>
            </a:r>
            <a:r>
              <a:rPr lang="en-US" sz="3200" dirty="0">
                <a:solidFill>
                  <a:srgbClr val="0D0D0D"/>
                </a:solidFill>
                <a:latin typeface="Times New Roman" panose="02020603050405020304" pitchFamily="18" charset="0"/>
                <a:ea typeface="MS Mincho"/>
                <a:cs typeface="Times New Roman" panose="02020603050405020304" pitchFamily="18" charset="0"/>
              </a:rPr>
              <a:t> ý </a:t>
            </a:r>
            <a:r>
              <a:rPr lang="en-US" sz="3200" dirty="0" err="1">
                <a:solidFill>
                  <a:srgbClr val="0D0D0D"/>
                </a:solidFill>
                <a:latin typeface="Times New Roman" panose="02020603050405020304" pitchFamily="18" charset="0"/>
                <a:ea typeface="MS Mincho"/>
                <a:cs typeface="Times New Roman" panose="02020603050405020304" pitchFamily="18" charset="0"/>
              </a:rPr>
              <a:t>chính</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của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từng</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phần</a:t>
            </a:r>
            <a:r>
              <a:rPr lang="en-US" sz="3200"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Xác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định</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yêu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cầu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vê</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đô</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dài</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của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tóm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tắt</a:t>
            </a:r>
            <a:r>
              <a:rPr lang="en-US" sz="3200"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Xác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định</a:t>
            </a:r>
            <a:r>
              <a:rPr lang="en-US" sz="3200" dirty="0">
                <a:solidFill>
                  <a:srgbClr val="0D0D0D"/>
                </a:solidFill>
                <a:latin typeface="Times New Roman" panose="02020603050405020304" pitchFamily="18" charset="0"/>
                <a:ea typeface="MS Mincho"/>
                <a:cs typeface="Times New Roman" panose="02020603050405020304" pitchFamily="18" charset="0"/>
              </a:rPr>
              <a:t> ý </a:t>
            </a:r>
            <a:r>
              <a:rPr lang="en-US" sz="3200" dirty="0" err="1">
                <a:solidFill>
                  <a:srgbClr val="0D0D0D"/>
                </a:solidFill>
                <a:latin typeface="Times New Roman" panose="02020603050405020304" pitchFamily="18" charset="0"/>
                <a:ea typeface="MS Mincho"/>
                <a:cs typeface="Times New Roman" panose="02020603050405020304" pitchFamily="18" charset="0"/>
              </a:rPr>
              <a:t>lớn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va</a:t>
            </a:r>
            <a:r>
              <a:rPr lang="en-US" sz="3200" dirty="0">
                <a:solidFill>
                  <a:srgbClr val="0D0D0D"/>
                </a:solidFill>
                <a:latin typeface="Times New Roman" panose="02020603050405020304" pitchFamily="18" charset="0"/>
                <a:ea typeface="MS Mincho"/>
                <a:cs typeface="Times New Roman" panose="02020603050405020304" pitchFamily="18" charset="0"/>
              </a:rPr>
              <a:t>̀ ý </a:t>
            </a:r>
            <a:r>
              <a:rPr lang="en-US" sz="3200" dirty="0" err="1">
                <a:solidFill>
                  <a:srgbClr val="0D0D0D"/>
                </a:solidFill>
                <a:latin typeface="Times New Roman" panose="02020603050405020304" pitchFamily="18" charset="0"/>
                <a:ea typeface="MS Mincho"/>
                <a:cs typeface="Times New Roman" panose="02020603050405020304" pitchFamily="18" charset="0"/>
              </a:rPr>
              <a:t>nho</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của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gốc</a:t>
            </a:r>
            <a:r>
              <a:rPr lang="en-US" sz="3200"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ct val="150000"/>
              </a:lnSpc>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Tùy</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theo</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yêu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cầu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vê</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đô</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dài</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của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tóm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tắt</a:t>
            </a:r>
            <a:r>
              <a:rPr lang="en-US" sz="3200" dirty="0">
                <a:solidFill>
                  <a:srgbClr val="0D0D0D"/>
                </a:solidFill>
                <a:latin typeface="Times New Roman" panose="02020603050405020304" pitchFamily="18" charset="0"/>
                <a:ea typeface="MS Mincho"/>
                <a:cs typeface="Times New Roman" panose="02020603050405020304" pitchFamily="18" charset="0"/>
              </a:rPr>
              <a:t> mà </a:t>
            </a:r>
            <a:r>
              <a:rPr lang="en-US" sz="3200" dirty="0" err="1">
                <a:solidFill>
                  <a:srgbClr val="0D0D0D"/>
                </a:solidFill>
                <a:latin typeface="Times New Roman" panose="02020603050405020304" pitchFamily="18" charset="0"/>
                <a:ea typeface="MS Mincho"/>
                <a:cs typeface="Times New Roman" panose="02020603050405020304" pitchFamily="18" charset="0"/>
              </a:rPr>
              <a:t>lựa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chọn</a:t>
            </a:r>
            <a:r>
              <a:rPr lang="en-US" sz="3200" dirty="0">
                <a:solidFill>
                  <a:srgbClr val="0D0D0D"/>
                </a:solidFill>
                <a:latin typeface="Times New Roman" panose="02020603050405020304" pitchFamily="18" charset="0"/>
                <a:ea typeface="MS Mincho"/>
                <a:cs typeface="Times New Roman" panose="02020603050405020304" pitchFamily="18" charset="0"/>
              </a:rPr>
              <a:t> ý </a:t>
            </a:r>
            <a:r>
              <a:rPr lang="en-US" sz="3200" dirty="0" err="1">
                <a:solidFill>
                  <a:srgbClr val="0D0D0D"/>
                </a:solidFill>
                <a:latin typeface="Times New Roman" panose="02020603050405020304" pitchFamily="18" charset="0"/>
                <a:ea typeface="MS Mincho"/>
                <a:cs typeface="Times New Roman" panose="02020603050405020304" pitchFamily="18" charset="0"/>
              </a:rPr>
              <a:t>lớn</a:t>
            </a:r>
            <a:r>
              <a:rPr lang="en-US" sz="3200" dirty="0">
                <a:solidFill>
                  <a:srgbClr val="0D0D0D"/>
                </a:solidFill>
                <a:latin typeface="Times New Roman" panose="02020603050405020304" pitchFamily="18" charset="0"/>
                <a:ea typeface="MS Mincho"/>
                <a:cs typeface="Times New Roman" panose="02020603050405020304" pitchFamily="18" charset="0"/>
              </a:rPr>
              <a:t> hay ý </a:t>
            </a:r>
            <a:r>
              <a:rPr lang="en-US" sz="3200" dirty="0" err="1">
                <a:solidFill>
                  <a:srgbClr val="0D0D0D"/>
                </a:solidFill>
                <a:latin typeface="Times New Roman" panose="02020603050405020304" pitchFamily="18" charset="0"/>
                <a:ea typeface="MS Mincho"/>
                <a:cs typeface="Times New Roman" panose="02020603050405020304" pitchFamily="18" charset="0"/>
              </a:rPr>
              <a:t>nho</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tư</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gốc</a:t>
            </a:r>
            <a:r>
              <a:rPr lang="en-US" sz="3200"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6415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98626" y="1282890"/>
            <a:ext cx="11602222" cy="4653886"/>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lnSpc>
                <a:spcPct val="150000"/>
              </a:lnSpc>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360853" y="1719618"/>
            <a:ext cx="11477767" cy="3539430"/>
          </a:xfrm>
          <a:prstGeom prst="rect">
            <a:avLst/>
          </a:prstGeom>
        </p:spPr>
        <p:txBody>
          <a:bodyPr wrap="square">
            <a:spAutoFit/>
          </a:bodyPr>
          <a:lstStyle/>
          <a:p>
            <a:pPr algn="just">
              <a:spcAft>
                <a:spcPts val="0"/>
              </a:spcAft>
            </a:pPr>
            <a:r>
              <a:rPr lang="en-US" sz="3200" i="1" dirty="0">
                <a:solidFill>
                  <a:srgbClr val="0D0D0D"/>
                </a:solidFill>
                <a:latin typeface="Times New Roman" panose="02020603050405020304" pitchFamily="18" charset="0"/>
                <a:ea typeface="MS Mincho"/>
                <a:cs typeface="Times New Roman" panose="02020603050405020304" pitchFamily="18" charset="0"/>
              </a:rPr>
              <a:t>2. </a:t>
            </a:r>
            <a:r>
              <a:rPr lang="en-US" sz="3200" i="1" dirty="0" err="1">
                <a:solidFill>
                  <a:srgbClr val="0D0D0D"/>
                </a:solidFill>
                <a:latin typeface="Times New Roman" panose="02020603050405020304" pitchFamily="18" charset="0"/>
                <a:ea typeface="MS Mincho"/>
                <a:cs typeface="Times New Roman" panose="02020603050405020304" pitchFamily="18" charset="0"/>
              </a:rPr>
              <a:t>Viết</a:t>
            </a:r>
            <a:r>
              <a:rPr lang="en-US" sz="3200" i="1" dirty="0">
                <a:solidFill>
                  <a:srgbClr val="0D0D0D"/>
                </a:solidFill>
                <a:latin typeface="Times New Roman" panose="02020603050405020304" pitchFamily="18" charset="0"/>
                <a:ea typeface="MS Mincho"/>
                <a:cs typeface="Times New Roman" panose="02020603050405020304" pitchFamily="18" charset="0"/>
              </a:rPr>
              <a:t> </a:t>
            </a:r>
            <a:r>
              <a:rPr lang="en-US" sz="3200" i="1" dirty="0" err="1">
                <a:solidFill>
                  <a:srgbClr val="0D0D0D"/>
                </a:solidFill>
                <a:latin typeface="Times New Roman" panose="02020603050405020304" pitchFamily="18" charset="0"/>
                <a:ea typeface="MS Mincho"/>
                <a:cs typeface="Times New Roman" panose="02020603050405020304" pitchFamily="18" charset="0"/>
              </a:rPr>
              <a:t>văn</a:t>
            </a:r>
            <a:r>
              <a:rPr lang="en-US" sz="3200" i="1" dirty="0">
                <a:solidFill>
                  <a:srgbClr val="0D0D0D"/>
                </a:solidFill>
                <a:latin typeface="Times New Roman" panose="02020603050405020304" pitchFamily="18" charset="0"/>
                <a:ea typeface="MS Mincho"/>
                <a:cs typeface="Times New Roman" panose="02020603050405020304" pitchFamily="18" charset="0"/>
              </a:rPr>
              <a:t> </a:t>
            </a:r>
            <a:r>
              <a:rPr lang="en-US" sz="3200" i="1" dirty="0" err="1">
                <a:solidFill>
                  <a:srgbClr val="0D0D0D"/>
                </a:solidFill>
                <a:latin typeface="Times New Roman" panose="02020603050405020304" pitchFamily="18" charset="0"/>
                <a:ea typeface="MS Mincho"/>
                <a:cs typeface="Times New Roman" panose="02020603050405020304" pitchFamily="18" charset="0"/>
              </a:rPr>
              <a:t>bản</a:t>
            </a:r>
            <a:r>
              <a:rPr lang="en-US" sz="3200" i="1" dirty="0">
                <a:solidFill>
                  <a:srgbClr val="0D0D0D"/>
                </a:solidFill>
                <a:latin typeface="Times New Roman" panose="02020603050405020304" pitchFamily="18" charset="0"/>
                <a:ea typeface="MS Mincho"/>
                <a:cs typeface="Times New Roman" panose="02020603050405020304" pitchFamily="18" charset="0"/>
              </a:rPr>
              <a:t> </a:t>
            </a:r>
            <a:r>
              <a:rPr lang="en-US" sz="3200" i="1" dirty="0" err="1">
                <a:solidFill>
                  <a:srgbClr val="0D0D0D"/>
                </a:solidFill>
                <a:latin typeface="Times New Roman" panose="02020603050405020304" pitchFamily="18" charset="0"/>
                <a:ea typeface="MS Mincho"/>
                <a:cs typeface="Times New Roman" panose="02020603050405020304" pitchFamily="18" charset="0"/>
              </a:rPr>
              <a:t>tóm</a:t>
            </a:r>
            <a:r>
              <a:rPr lang="en-US" sz="3200" i="1" dirty="0">
                <a:solidFill>
                  <a:srgbClr val="0D0D0D"/>
                </a:solidFill>
                <a:latin typeface="Times New Roman" panose="02020603050405020304" pitchFamily="18" charset="0"/>
                <a:ea typeface="MS Mincho"/>
                <a:cs typeface="Times New Roman" panose="02020603050405020304" pitchFamily="18" charset="0"/>
              </a:rPr>
              <a:t> </a:t>
            </a:r>
            <a:r>
              <a:rPr lang="en-US" sz="3200" i="1" dirty="0" err="1">
                <a:solidFill>
                  <a:srgbClr val="0D0D0D"/>
                </a:solidFill>
                <a:latin typeface="Times New Roman" panose="02020603050405020304" pitchFamily="18" charset="0"/>
                <a:ea typeface="MS Mincho"/>
                <a:cs typeface="Times New Roman" panose="02020603050405020304" pitchFamily="18" charset="0"/>
              </a:rPr>
              <a:t>tắt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Sắp</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xếp</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các</a:t>
            </a:r>
            <a:r>
              <a:rPr lang="en-US" sz="3200" dirty="0">
                <a:solidFill>
                  <a:srgbClr val="0D0D0D"/>
                </a:solidFill>
                <a:latin typeface="Times New Roman" panose="02020603050405020304" pitchFamily="18" charset="0"/>
                <a:ea typeface="MS Mincho"/>
                <a:cs typeface="Times New Roman" panose="02020603050405020304" pitchFamily="18" charset="0"/>
              </a:rPr>
              <a:t> ý </a:t>
            </a:r>
            <a:r>
              <a:rPr lang="en-US" sz="3200" dirty="0" err="1">
                <a:solidFill>
                  <a:srgbClr val="0D0D0D"/>
                </a:solidFill>
                <a:latin typeface="Times New Roman" panose="02020603050405020304" pitchFamily="18" charset="0"/>
                <a:ea typeface="MS Mincho"/>
                <a:cs typeface="Times New Roman" panose="02020603050405020304" pitchFamily="18" charset="0"/>
              </a:rPr>
              <a:t>chính</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của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gốc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theo</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một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trình</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tư</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hợp</a:t>
            </a:r>
            <a:r>
              <a:rPr lang="en-US" sz="3200" dirty="0">
                <a:solidFill>
                  <a:srgbClr val="0D0D0D"/>
                </a:solidFill>
                <a:latin typeface="Times New Roman" panose="02020603050405020304" pitchFamily="18" charset="0"/>
                <a:ea typeface="MS Mincho"/>
                <a:cs typeface="Times New Roman" panose="02020603050405020304" pitchFamily="18" charset="0"/>
              </a:rPr>
              <a:t> lí.</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Dùng</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lời</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của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em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kết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hợp</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với</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những</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tư</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ngư</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quan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trọng</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trong</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gốc</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đê</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viết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tóm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tắt</a:t>
            </a:r>
            <a:r>
              <a:rPr lang="en-US" sz="3200"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dirty="0">
                <a:solidFill>
                  <a:srgbClr val="0D0D0D"/>
                </a:solidFill>
                <a:latin typeface="Times New Roman" panose="02020603050405020304" pitchFamily="18" charset="0"/>
                <a:ea typeface="MS Mincho"/>
                <a:cs typeface="Times New Roman" panose="02020603050405020304" pitchFamily="18" charset="0"/>
              </a:rPr>
              <a:t>- Chú ý </a:t>
            </a:r>
            <a:r>
              <a:rPr lang="en-US" sz="3200" dirty="0" err="1">
                <a:solidFill>
                  <a:srgbClr val="0D0D0D"/>
                </a:solidFill>
                <a:latin typeface="Times New Roman" panose="02020603050405020304" pitchFamily="18" charset="0"/>
                <a:ea typeface="MS Mincho"/>
                <a:cs typeface="Times New Roman" panose="02020603050405020304" pitchFamily="18" charset="0"/>
              </a:rPr>
              <a:t>bảo</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đảm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yêu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cầu</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vê</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đô</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dài</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của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tóm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tắt</a:t>
            </a:r>
            <a:r>
              <a:rPr lang="en-US" sz="3200"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pPr algn="just">
              <a:spcAft>
                <a:spcPts val="0"/>
              </a:spcAft>
            </a:pPr>
            <a:r>
              <a:rPr lang="en-US" sz="3200" i="1" dirty="0">
                <a:solidFill>
                  <a:srgbClr val="0D0D0D"/>
                </a:solidFill>
                <a:latin typeface="Times New Roman" panose="02020603050405020304" pitchFamily="18" charset="0"/>
                <a:ea typeface="MS Mincho"/>
                <a:cs typeface="Times New Roman" panose="02020603050405020304" pitchFamily="18" charset="0"/>
              </a:rPr>
              <a:t>3. </a:t>
            </a:r>
            <a:r>
              <a:rPr lang="en-US" sz="3200" i="1" dirty="0" err="1">
                <a:solidFill>
                  <a:srgbClr val="0D0D0D"/>
                </a:solidFill>
                <a:latin typeface="Times New Roman" panose="02020603050405020304" pitchFamily="18" charset="0"/>
                <a:ea typeface="MS Mincho"/>
                <a:cs typeface="Times New Roman" panose="02020603050405020304" pitchFamily="18" charset="0"/>
              </a:rPr>
              <a:t>Chỉnh</a:t>
            </a:r>
            <a:r>
              <a:rPr lang="en-US" sz="3200" i="1" dirty="0">
                <a:solidFill>
                  <a:srgbClr val="0D0D0D"/>
                </a:solidFill>
                <a:latin typeface="Times New Roman" panose="02020603050405020304" pitchFamily="18" charset="0"/>
                <a:ea typeface="MS Mincho"/>
                <a:cs typeface="Times New Roman" panose="02020603050405020304" pitchFamily="18" charset="0"/>
              </a:rPr>
              <a:t> </a:t>
            </a:r>
            <a:r>
              <a:rPr lang="en-US" sz="3200" i="1" dirty="0" err="1">
                <a:solidFill>
                  <a:srgbClr val="0D0D0D"/>
                </a:solidFill>
                <a:latin typeface="Times New Roman" panose="02020603050405020304" pitchFamily="18" charset="0"/>
                <a:ea typeface="MS Mincho"/>
                <a:cs typeface="Times New Roman" panose="02020603050405020304" pitchFamily="18" charset="0"/>
              </a:rPr>
              <a:t>sửa</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a:p>
            <a:r>
              <a:rPr lang="en-US" sz="3200" dirty="0">
                <a:solidFill>
                  <a:srgbClr val="0D0D0D"/>
                </a:solidFill>
                <a:latin typeface="Times New Roman" panose="02020603050405020304" pitchFamily="18" charset="0"/>
                <a:ea typeface="MS Mincho"/>
                <a:cs typeface="Times New Roman" panose="02020603050405020304" pitchFamily="18" charset="0"/>
              </a:rPr>
              <a:t>Rà </a:t>
            </a:r>
            <a:r>
              <a:rPr lang="en-US" sz="3200" dirty="0" err="1">
                <a:solidFill>
                  <a:srgbClr val="0D0D0D"/>
                </a:solidFill>
                <a:latin typeface="Times New Roman" panose="02020603050405020304" pitchFamily="18" charset="0"/>
                <a:ea typeface="MS Mincho"/>
                <a:cs typeface="Times New Roman" panose="02020603050405020304" pitchFamily="18" charset="0"/>
              </a:rPr>
              <a:t>soát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tư</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chỉnh</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sửa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văn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bản</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tóm</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tắt</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của</a:t>
            </a:r>
            <a:r>
              <a:rPr lang="en-US" sz="3200" dirty="0">
                <a:solidFill>
                  <a:srgbClr val="0D0D0D"/>
                </a:solidFill>
                <a:latin typeface="Times New Roman" panose="02020603050405020304" pitchFamily="18" charset="0"/>
                <a:ea typeface="MS Mincho"/>
                <a:cs typeface="Times New Roman" panose="02020603050405020304" pitchFamily="18" charset="0"/>
              </a:rPr>
              <a:t> </a:t>
            </a:r>
            <a:r>
              <a:rPr lang="en-US" sz="3200" dirty="0" err="1">
                <a:solidFill>
                  <a:srgbClr val="0D0D0D"/>
                </a:solidFill>
                <a:latin typeface="Times New Roman" panose="02020603050405020304" pitchFamily="18" charset="0"/>
                <a:ea typeface="MS Mincho"/>
                <a:cs typeface="Times New Roman" panose="02020603050405020304" pitchFamily="18" charset="0"/>
              </a:rPr>
              <a:t>em</a:t>
            </a:r>
            <a:r>
              <a:rPr lang="en-US" sz="3200" dirty="0">
                <a:solidFill>
                  <a:srgbClr val="0D0D0D"/>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9719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04717" y="1719617"/>
            <a:ext cx="11627892" cy="4895438"/>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35230" y="210755"/>
            <a:ext cx="5378973" cy="584775"/>
          </a:xfrm>
          <a:prstGeom prst="rect">
            <a:avLst/>
          </a:prstGeom>
        </p:spPr>
        <p:txBody>
          <a:bodyPr wrap="none">
            <a:spAutoFit/>
          </a:bodyPr>
          <a:lstStyle/>
          <a:p>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2.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Thực</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hành</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tóm</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tắt</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văn</a:t>
            </a:r>
            <a:r>
              <a:rPr lang="en-US" sz="3200" b="1" dirty="0">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b="1" dirty="0" err="1">
                <a:solidFill>
                  <a:srgbClr val="FF0000"/>
                </a:solidFill>
                <a:latin typeface="Times New Roman" panose="02020603050405020304" pitchFamily="18" charset="0"/>
                <a:ea typeface="Times New Roman" panose="02020603050405020304" pitchFamily="18" charset="0"/>
                <a:cs typeface="Times New Roman" panose="02020603050405020304" pitchFamily="18" charset="0"/>
              </a:rPr>
              <a:t>bản</a:t>
            </a:r>
            <a:endParaRPr lang="en-US" sz="3200" dirty="0">
              <a:latin typeface="Times New Roman" panose="02020603050405020304" pitchFamily="18" charset="0"/>
              <a:cs typeface="Times New Roman" panose="02020603050405020304" pitchFamily="18" charset="0"/>
            </a:endParaRPr>
          </a:p>
        </p:txBody>
      </p:sp>
      <p:sp>
        <p:nvSpPr>
          <p:cNvPr id="5" name="Rectangle 4"/>
          <p:cNvSpPr/>
          <p:nvPr/>
        </p:nvSpPr>
        <p:spPr>
          <a:xfrm>
            <a:off x="843666" y="1008305"/>
            <a:ext cx="8487773" cy="658642"/>
          </a:xfrm>
          <a:prstGeom prst="rect">
            <a:avLst/>
          </a:prstGeom>
        </p:spPr>
        <p:txBody>
          <a:bodyPr wrap="none">
            <a:spAutoFit/>
          </a:bodyPr>
          <a:lstStyle/>
          <a:p>
            <a:pPr algn="just">
              <a:lnSpc>
                <a:spcPct val="115000"/>
              </a:lnSpc>
              <a:spcAft>
                <a:spcPts val="0"/>
              </a:spcAft>
            </a:pPr>
            <a:r>
              <a:rPr lang="en-US" sz="3200" b="1" dirty="0" err="1">
                <a:solidFill>
                  <a:srgbClr val="0070C0"/>
                </a:solidFill>
                <a:latin typeface="Times New Roman" panose="02020603050405020304" pitchFamily="18" charset="0"/>
                <a:ea typeface="MS Mincho"/>
                <a:cs typeface="Times New Roman" panose="02020603050405020304" pitchFamily="18" charset="0"/>
              </a:rPr>
              <a:t>Đề</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bài</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Tóm</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tắt</a:t>
            </a:r>
            <a:r>
              <a:rPr lang="en-US" sz="3200" b="1" dirty="0">
                <a:solidFill>
                  <a:srgbClr val="0070C0"/>
                </a:solidFill>
                <a:latin typeface="Times New Roman" panose="02020603050405020304" pitchFamily="18" charset="0"/>
                <a:ea typeface="MS Mincho"/>
                <a:cs typeface="Times New Roman" panose="02020603050405020304" pitchFamily="18" charset="0"/>
              </a:rPr>
              <a:t> VB </a:t>
            </a:r>
            <a:r>
              <a:rPr lang="en-US" sz="3200" b="1" i="1" dirty="0" err="1">
                <a:solidFill>
                  <a:srgbClr val="0070C0"/>
                </a:solidFill>
                <a:latin typeface="Times New Roman" panose="02020603050405020304" pitchFamily="18" charset="0"/>
                <a:ea typeface="MS Mincho"/>
                <a:cs typeface="Times New Roman" panose="02020603050405020304" pitchFamily="18" charset="0"/>
              </a:rPr>
              <a:t>Chiếc</a:t>
            </a:r>
            <a:r>
              <a:rPr lang="en-US" sz="3200" b="1" i="1" dirty="0">
                <a:solidFill>
                  <a:srgbClr val="0070C0"/>
                </a:solidFill>
                <a:latin typeface="Times New Roman" panose="02020603050405020304" pitchFamily="18" charset="0"/>
                <a:ea typeface="MS Mincho"/>
                <a:cs typeface="Times New Roman" panose="02020603050405020304" pitchFamily="18" charset="0"/>
              </a:rPr>
              <a:t> </a:t>
            </a:r>
            <a:r>
              <a:rPr lang="en-US" sz="3200" b="1" i="1" dirty="0" err="1">
                <a:solidFill>
                  <a:srgbClr val="0070C0"/>
                </a:solidFill>
                <a:latin typeface="Times New Roman" panose="02020603050405020304" pitchFamily="18" charset="0"/>
                <a:ea typeface="MS Mincho"/>
                <a:cs typeface="Times New Roman" panose="02020603050405020304" pitchFamily="18" charset="0"/>
              </a:rPr>
              <a:t>lược</a:t>
            </a:r>
            <a:r>
              <a:rPr lang="en-US" sz="3200" b="1" i="1" dirty="0">
                <a:solidFill>
                  <a:srgbClr val="0070C0"/>
                </a:solidFill>
                <a:latin typeface="Times New Roman" panose="02020603050405020304" pitchFamily="18" charset="0"/>
                <a:ea typeface="MS Mincho"/>
                <a:cs typeface="Times New Roman" panose="02020603050405020304" pitchFamily="18" charset="0"/>
              </a:rPr>
              <a:t> </a:t>
            </a:r>
            <a:r>
              <a:rPr lang="en-US" sz="3200" b="1" i="1" dirty="0" err="1">
                <a:solidFill>
                  <a:srgbClr val="0070C0"/>
                </a:solidFill>
                <a:latin typeface="Times New Roman" panose="02020603050405020304" pitchFamily="18" charset="0"/>
                <a:ea typeface="MS Mincho"/>
                <a:cs typeface="Times New Roman" panose="02020603050405020304" pitchFamily="18" charset="0"/>
              </a:rPr>
              <a:t>ngà</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và</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i="1" dirty="0" err="1">
                <a:solidFill>
                  <a:srgbClr val="0070C0"/>
                </a:solidFill>
                <a:latin typeface="Times New Roman" panose="02020603050405020304" pitchFamily="18" charset="0"/>
                <a:ea typeface="MS Mincho"/>
                <a:cs typeface="Times New Roman" panose="02020603050405020304" pitchFamily="18" charset="0"/>
              </a:rPr>
              <a:t>Lão</a:t>
            </a:r>
            <a:r>
              <a:rPr lang="en-US" sz="3200" b="1" i="1" dirty="0">
                <a:solidFill>
                  <a:srgbClr val="0070C0"/>
                </a:solidFill>
                <a:latin typeface="Times New Roman" panose="02020603050405020304" pitchFamily="18" charset="0"/>
                <a:ea typeface="MS Mincho"/>
                <a:cs typeface="Times New Roman" panose="02020603050405020304" pitchFamily="18" charset="0"/>
              </a:rPr>
              <a:t> </a:t>
            </a:r>
            <a:r>
              <a:rPr lang="en-US" sz="3200" b="1" i="1" dirty="0" err="1">
                <a:solidFill>
                  <a:srgbClr val="0070C0"/>
                </a:solidFill>
                <a:latin typeface="Times New Roman" panose="02020603050405020304" pitchFamily="18" charset="0"/>
                <a:ea typeface="MS Mincho"/>
                <a:cs typeface="Times New Roman" panose="02020603050405020304" pitchFamily="18" charset="0"/>
              </a:rPr>
              <a:t>Hạc</a:t>
            </a:r>
            <a:r>
              <a:rPr lang="en-US" sz="3200" b="1" dirty="0">
                <a:solidFill>
                  <a:srgbClr val="0070C0"/>
                </a:solidFill>
                <a:latin typeface="Times New Roman" panose="02020603050405020304" pitchFamily="18" charset="0"/>
                <a:ea typeface="MS Mincho"/>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6" name="Rectangle 5"/>
          <p:cNvSpPr/>
          <p:nvPr/>
        </p:nvSpPr>
        <p:spPr>
          <a:xfrm>
            <a:off x="435230" y="2435728"/>
            <a:ext cx="11248750" cy="4056495"/>
          </a:xfrm>
          <a:prstGeom prst="rect">
            <a:avLst/>
          </a:prstGeom>
        </p:spPr>
        <p:txBody>
          <a:bodyPr wrap="square">
            <a:spAutoFit/>
          </a:bodyPr>
          <a:lstStyle/>
          <a:p>
            <a:pPr algn="just">
              <a:lnSpc>
                <a:spcPct val="115000"/>
              </a:lnSpc>
              <a:spcAft>
                <a:spcPts val="0"/>
              </a:spcAft>
            </a:pPr>
            <a:r>
              <a:rPr lang="en-US" sz="32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lính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từ</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 con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vẫn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nhỏ</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Tám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năm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dịp</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trở</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thăm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gặp</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Ngỡ</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tưởng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rằng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sẽ</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nhận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giống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ảnh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hét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lên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gọi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má</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gần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Con".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suốt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ở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bên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thường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trống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nhạt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
        <p:nvSpPr>
          <p:cNvPr id="7" name="Rectangle 6"/>
          <p:cNvSpPr/>
          <p:nvPr/>
        </p:nvSpPr>
        <p:spPr>
          <a:xfrm>
            <a:off x="3589730" y="1884235"/>
            <a:ext cx="4939750" cy="658642"/>
          </a:xfrm>
          <a:prstGeom prst="rect">
            <a:avLst/>
          </a:prstGeom>
        </p:spPr>
        <p:txBody>
          <a:bodyPr wrap="none">
            <a:spAutoFit/>
          </a:bodyPr>
          <a:lstStyle/>
          <a:p>
            <a:pPr algn="ctr">
              <a:lnSpc>
                <a:spcPct val="115000"/>
              </a:lnSpc>
              <a:spcAft>
                <a:spcPts val="0"/>
              </a:spcAft>
            </a:pPr>
            <a:r>
              <a:rPr lang="en-US" sz="3200" b="1" dirty="0" err="1">
                <a:solidFill>
                  <a:srgbClr val="0070C0"/>
                </a:solidFill>
                <a:latin typeface="Times New Roman" panose="02020603050405020304" pitchFamily="18" charset="0"/>
                <a:ea typeface="MS Mincho"/>
                <a:cs typeface="Times New Roman" panose="02020603050405020304" pitchFamily="18" charset="0"/>
              </a:rPr>
              <a:t>Tóm</a:t>
            </a:r>
            <a:r>
              <a:rPr lang="en-US" sz="3200" b="1" dirty="0">
                <a:solidFill>
                  <a:srgbClr val="0070C0"/>
                </a:solidFill>
                <a:latin typeface="Times New Roman" panose="02020603050405020304" pitchFamily="18" charset="0"/>
                <a:ea typeface="MS Mincho"/>
                <a:cs typeface="Times New Roman" panose="02020603050405020304" pitchFamily="18" charset="0"/>
              </a:rPr>
              <a:t> </a:t>
            </a:r>
            <a:r>
              <a:rPr lang="en-US" sz="3200" b="1" dirty="0" err="1">
                <a:solidFill>
                  <a:srgbClr val="0070C0"/>
                </a:solidFill>
                <a:latin typeface="Times New Roman" panose="02020603050405020304" pitchFamily="18" charset="0"/>
                <a:ea typeface="MS Mincho"/>
                <a:cs typeface="Times New Roman" panose="02020603050405020304" pitchFamily="18" charset="0"/>
              </a:rPr>
              <a:t>tắt</a:t>
            </a:r>
            <a:r>
              <a:rPr lang="en-US" sz="3200" b="1" dirty="0">
                <a:solidFill>
                  <a:srgbClr val="0070C0"/>
                </a:solidFill>
                <a:latin typeface="Times New Roman" panose="02020603050405020304" pitchFamily="18" charset="0"/>
                <a:ea typeface="MS Mincho"/>
                <a:cs typeface="Times New Roman" panose="02020603050405020304" pitchFamily="18" charset="0"/>
              </a:rPr>
              <a:t> VB </a:t>
            </a:r>
            <a:r>
              <a:rPr lang="en-US" sz="3200" b="1" i="1" dirty="0" err="1">
                <a:solidFill>
                  <a:srgbClr val="0070C0"/>
                </a:solidFill>
                <a:latin typeface="Times New Roman" panose="02020603050405020304" pitchFamily="18" charset="0"/>
                <a:ea typeface="MS Mincho"/>
                <a:cs typeface="Times New Roman" panose="02020603050405020304" pitchFamily="18" charset="0"/>
              </a:rPr>
              <a:t>Chiếc</a:t>
            </a:r>
            <a:r>
              <a:rPr lang="en-US" sz="3200" b="1" i="1" dirty="0">
                <a:solidFill>
                  <a:srgbClr val="0070C0"/>
                </a:solidFill>
                <a:latin typeface="Times New Roman" panose="02020603050405020304" pitchFamily="18" charset="0"/>
                <a:ea typeface="MS Mincho"/>
                <a:cs typeface="Times New Roman" panose="02020603050405020304" pitchFamily="18" charset="0"/>
              </a:rPr>
              <a:t> </a:t>
            </a:r>
            <a:r>
              <a:rPr lang="en-US" sz="3200" b="1" i="1" dirty="0" err="1">
                <a:solidFill>
                  <a:srgbClr val="0070C0"/>
                </a:solidFill>
                <a:latin typeface="Times New Roman" panose="02020603050405020304" pitchFamily="18" charset="0"/>
                <a:ea typeface="MS Mincho"/>
                <a:cs typeface="Times New Roman" panose="02020603050405020304" pitchFamily="18" charset="0"/>
              </a:rPr>
              <a:t>lược</a:t>
            </a:r>
            <a:r>
              <a:rPr lang="en-US" sz="3200" b="1" i="1" dirty="0">
                <a:solidFill>
                  <a:srgbClr val="0070C0"/>
                </a:solidFill>
                <a:latin typeface="Times New Roman" panose="02020603050405020304" pitchFamily="18" charset="0"/>
                <a:ea typeface="MS Mincho"/>
                <a:cs typeface="Times New Roman" panose="02020603050405020304" pitchFamily="18" charset="0"/>
              </a:rPr>
              <a:t> </a:t>
            </a:r>
            <a:r>
              <a:rPr lang="en-US" sz="3200" b="1" i="1" dirty="0" err="1">
                <a:solidFill>
                  <a:srgbClr val="0070C0"/>
                </a:solidFill>
                <a:latin typeface="Times New Roman" panose="02020603050405020304" pitchFamily="18" charset="0"/>
                <a:ea typeface="MS Mincho"/>
                <a:cs typeface="Times New Roman" panose="02020603050405020304" pitchFamily="18" charset="0"/>
              </a:rPr>
              <a:t>ngà</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8331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barn(inVertical)">
                                      <p:cBhvr>
                                        <p:cTn id="17" dur="500"/>
                                        <p:tgtEl>
                                          <p:spTgt spid="4"/>
                                        </p:tgtEl>
                                      </p:cBhvr>
                                    </p:animEffect>
                                  </p:childTnLst>
                                </p:cTn>
                              </p:par>
                              <p:par>
                                <p:cTn id="18" presetID="16" presetClass="entr" presetSubtype="21" fill="hold" grpId="0" nodeType="withEffect">
                                  <p:stCondLst>
                                    <p:cond delay="0"/>
                                  </p:stCondLst>
                                  <p:childTnLst>
                                    <p:set>
                                      <p:cBhvr>
                                        <p:cTn id="19" dur="1" fill="hold">
                                          <p:stCondLst>
                                            <p:cond delay="0"/>
                                          </p:stCondLst>
                                        </p:cTn>
                                        <p:tgtEl>
                                          <p:spTgt spid="7"/>
                                        </p:tgtEl>
                                        <p:attrNameLst>
                                          <p:attrName>style.visibility</p:attrName>
                                        </p:attrNameLst>
                                      </p:cBhvr>
                                      <p:to>
                                        <p:strVal val="visible"/>
                                      </p:to>
                                    </p:set>
                                    <p:animEffect transition="in" filter="barn(inVertical)">
                                      <p:cBhvr>
                                        <p:cTn id="20" dur="500"/>
                                        <p:tgtEl>
                                          <p:spTgt spid="7"/>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barn(inVertical)">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5" grpId="0"/>
      <p:bldP spid="6" grpId="0"/>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59307" y="545910"/>
            <a:ext cx="11723427" cy="5704765"/>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32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32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76047" y="846160"/>
            <a:ext cx="11506687" cy="5143716"/>
          </a:xfrm>
          <a:prstGeom prst="rect">
            <a:avLst/>
          </a:prstGeom>
        </p:spPr>
        <p:txBody>
          <a:bodyPr wrap="square">
            <a:spAutoFit/>
          </a:bodyPr>
          <a:lstStyle/>
          <a:p>
            <a:pPr algn="just">
              <a:lnSpc>
                <a:spcPct val="115000"/>
              </a:lnSpc>
              <a:spcAft>
                <a:spcPts val="0"/>
              </a:spcAft>
            </a:pPr>
            <a:r>
              <a:rPr lang="en-US" sz="32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Đỉnh</a:t>
            </a:r>
            <a:r>
              <a:rPr lang="en-US" sz="32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điểm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bữa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ăn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gắp</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trứng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hất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văng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khiến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giận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dữ</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đánh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Tối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nghe</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vết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sẹo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trên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gương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mặt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cư</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xử</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đúng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chạy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gọi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khiến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mọi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đều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thấy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động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chia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tay</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tỉ</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mẩn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khắc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tặng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gái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trong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trận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càn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giặc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Sáu</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đã</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hi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sinh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Trước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Ba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chiếc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lược</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nhờ</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anh</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Ba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bé</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Thu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mới</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yên</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tâm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nhắm</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32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mắt</a:t>
            </a:r>
            <a:r>
              <a:rPr lang="en-US" sz="32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65612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2"/>
                                        </p:tgtEl>
                                        <p:attrNameLst>
                                          <p:attrName>style.visibility</p:attrName>
                                        </p:attrNameLst>
                                      </p:cBhvr>
                                      <p:to>
                                        <p:strVal val="visible"/>
                                      </p:to>
                                    </p:set>
                                    <p:animEffect transition="in" filter="barn(inVertical)">
                                      <p:cBhvr>
                                        <p:cTn id="10"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10">
            <a:extLst>
              <a:ext uri="{FF2B5EF4-FFF2-40B4-BE49-F238E27FC236}">
                <a16:creationId xmlns:a16="http://schemas.microsoft.com/office/drawing/2014/main" xmlns="" id="{FBE9B10B-A69A-47D2-AE30-7FF5932E597E}"/>
              </a:ext>
            </a:extLst>
          </p:cNvPr>
          <p:cNvSpPr>
            <a:spLocks noChangeArrowheads="1"/>
          </p:cNvSpPr>
          <p:nvPr/>
        </p:nvSpPr>
        <p:spPr bwMode="auto">
          <a:xfrm>
            <a:off x="298626" y="1264627"/>
            <a:ext cx="11383858" cy="4995081"/>
          </a:xfrm>
          <a:prstGeom prst="roundRect">
            <a:avLst>
              <a:gd name="adj" fmla="val 16667"/>
            </a:avLst>
          </a:prstGeom>
          <a:ln>
            <a:headEnd/>
            <a:tailEnd/>
          </a:ln>
        </p:spPr>
        <p:style>
          <a:lnRef idx="1">
            <a:schemeClr val="accent6"/>
          </a:lnRef>
          <a:fillRef idx="2">
            <a:schemeClr val="accent6"/>
          </a:fillRef>
          <a:effectRef idx="1">
            <a:schemeClr val="accent6"/>
          </a:effectRef>
          <a:fontRef idx="minor">
            <a:schemeClr val="dk1"/>
          </a:fontRef>
        </p:style>
        <p:txBody>
          <a:bodyPr vert="horz" wrap="square" lIns="91440" tIns="45720" rIns="91440" bIns="45720" numCol="1" anchor="ctr" anchorCtr="0" compatLnSpc="1">
            <a:prstTxWarp prst="textNoShape">
              <a:avLst/>
            </a:prstTxWarp>
          </a:bodyPr>
          <a:lstStyle/>
          <a:p>
            <a:pPr marL="0" marR="0" lvl="0" indent="0" algn="l" defTabSz="914400" rtl="0" eaLnBrk="0" fontAlgn="base" latinLnBrk="0" hangingPunct="0">
              <a:spcBef>
                <a:spcPct val="0"/>
              </a:spcBef>
              <a:spcAft>
                <a:spcPts val="800"/>
              </a:spcAft>
              <a:buClrTx/>
              <a:buSzTx/>
              <a:buFontTx/>
              <a:buNone/>
              <a:tabLst/>
              <a:defRPr/>
            </a:pPr>
            <a:endParaRPr kumimoji="0" lang="en-US" sz="2800" b="1"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a:p>
            <a:pPr marL="0" marR="0" lvl="0" indent="0" algn="ctr" defTabSz="914400" rtl="0" eaLnBrk="0" fontAlgn="base" latinLnBrk="0" hangingPunct="0">
              <a:spcBef>
                <a:spcPct val="0"/>
              </a:spcBef>
              <a:spcAft>
                <a:spcPct val="0"/>
              </a:spcAft>
              <a:buClrTx/>
              <a:buSzTx/>
              <a:buFontTx/>
              <a:buNone/>
              <a:tabLst/>
              <a:defRPr/>
            </a:pPr>
            <a:endParaRPr kumimoji="0" lang="en-US" altLang="en-US" sz="2800" b="0" i="0" u="none" strike="noStrike" kern="1200" cap="none" spc="0" normalizeH="0" baseline="0" noProof="0" dirty="0">
              <a:ln>
                <a:noFill/>
              </a:ln>
              <a:solidFill>
                <a:srgbClr val="000000"/>
              </a:solidFill>
              <a:effectLst/>
              <a:uLnTx/>
              <a:uFillTx/>
              <a:latin typeface="Times New Roman" panose="02020603050405020304" pitchFamily="18" charset="0"/>
              <a:cs typeface="Times New Roman" panose="02020603050405020304" pitchFamily="18" charset="0"/>
            </a:endParaRPr>
          </a:p>
        </p:txBody>
      </p:sp>
      <p:sp>
        <p:nvSpPr>
          <p:cNvPr id="2" name="Rectangle 1"/>
          <p:cNvSpPr/>
          <p:nvPr/>
        </p:nvSpPr>
        <p:spPr>
          <a:xfrm>
            <a:off x="450376" y="1561566"/>
            <a:ext cx="11232108" cy="4401205"/>
          </a:xfrm>
          <a:prstGeom prst="rect">
            <a:avLst/>
          </a:prstGeom>
        </p:spPr>
        <p:txBody>
          <a:bodyPr wrap="square">
            <a:spAutoFit/>
          </a:bodyPr>
          <a:lstStyle/>
          <a:p>
            <a:r>
              <a:rPr lang="en-US" sz="2800" dirty="0" err="1"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smtClean="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Hạc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mất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sớm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người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trai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đồn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điền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cao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chỉ</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còn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cậu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quý</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đứa</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cầu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tự</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Do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đói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kém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bị</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ốm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tiêu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tiền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dành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dụm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muốn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để</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lại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phải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vô</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cùng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ân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hận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khổ</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về</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việc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nhờ</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hộ</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mảnh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vườn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gửi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tiền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lo ma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chay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mình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Cuộc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sống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ngày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khăn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hơn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kiếm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được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gì</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ăn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nấy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thì</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mớ</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rau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con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ốc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củ</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chuối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Rồi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thức</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ăn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cũng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hết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Một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hôm</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xin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ít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chó</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rất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buồn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nghe</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kể</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chuyện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này</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bỗng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nhiên</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cái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thật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dữ</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dội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Cả</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làng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không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ai</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hiểu</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vì</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sao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lão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chết</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trừ</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Binh</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Tư</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và</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ông</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a:t>
            </a:r>
            <a:r>
              <a:rPr lang="en-US" sz="2800" dirty="0" err="1">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giáo</a:t>
            </a:r>
            <a:r>
              <a:rPr lang="en-US" sz="2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p:txBody>
      </p:sp>
      <p:sp>
        <p:nvSpPr>
          <p:cNvPr id="3" name="Rectangle 2"/>
          <p:cNvSpPr/>
          <p:nvPr/>
        </p:nvSpPr>
        <p:spPr>
          <a:xfrm>
            <a:off x="589743" y="419591"/>
            <a:ext cx="3369769" cy="548099"/>
          </a:xfrm>
          <a:prstGeom prst="rect">
            <a:avLst/>
          </a:prstGeom>
        </p:spPr>
        <p:txBody>
          <a:bodyPr wrap="none">
            <a:spAutoFit/>
          </a:bodyPr>
          <a:lstStyle/>
          <a:p>
            <a:pPr algn="ctr">
              <a:lnSpc>
                <a:spcPct val="115000"/>
              </a:lnSpc>
              <a:spcAft>
                <a:spcPts val="0"/>
              </a:spcAft>
            </a:pPr>
            <a:r>
              <a:rPr lang="en-US" sz="2800" b="1" dirty="0" err="1">
                <a:solidFill>
                  <a:srgbClr val="0070C0"/>
                </a:solidFill>
                <a:latin typeface="Times New Roman" panose="02020603050405020304" pitchFamily="18" charset="0"/>
                <a:ea typeface="MS Mincho"/>
                <a:cs typeface="Times New Roman" panose="02020603050405020304" pitchFamily="18" charset="0"/>
              </a:rPr>
              <a:t>Tóm</a:t>
            </a:r>
            <a:r>
              <a:rPr lang="en-US" sz="2800" b="1" dirty="0">
                <a:solidFill>
                  <a:srgbClr val="0070C0"/>
                </a:solidFill>
                <a:latin typeface="Times New Roman" panose="02020603050405020304" pitchFamily="18" charset="0"/>
                <a:ea typeface="MS Mincho"/>
                <a:cs typeface="Times New Roman" panose="02020603050405020304" pitchFamily="18" charset="0"/>
              </a:rPr>
              <a:t> </a:t>
            </a:r>
            <a:r>
              <a:rPr lang="en-US" sz="2800" b="1" dirty="0" err="1">
                <a:solidFill>
                  <a:srgbClr val="0070C0"/>
                </a:solidFill>
                <a:latin typeface="Times New Roman" panose="02020603050405020304" pitchFamily="18" charset="0"/>
                <a:ea typeface="MS Mincho"/>
                <a:cs typeface="Times New Roman" panose="02020603050405020304" pitchFamily="18" charset="0"/>
              </a:rPr>
              <a:t>tắt</a:t>
            </a:r>
            <a:r>
              <a:rPr lang="en-US" sz="2800" b="1" dirty="0">
                <a:solidFill>
                  <a:srgbClr val="0070C0"/>
                </a:solidFill>
                <a:latin typeface="Times New Roman" panose="02020603050405020304" pitchFamily="18" charset="0"/>
                <a:ea typeface="MS Mincho"/>
                <a:cs typeface="Times New Roman" panose="02020603050405020304" pitchFamily="18" charset="0"/>
              </a:rPr>
              <a:t> VB </a:t>
            </a:r>
            <a:r>
              <a:rPr lang="en-US" sz="2800" b="1" i="1" dirty="0" err="1">
                <a:solidFill>
                  <a:srgbClr val="0070C0"/>
                </a:solidFill>
                <a:latin typeface="Times New Roman" panose="02020603050405020304" pitchFamily="18" charset="0"/>
                <a:ea typeface="MS Mincho"/>
                <a:cs typeface="Times New Roman" panose="02020603050405020304" pitchFamily="18" charset="0"/>
              </a:rPr>
              <a:t>Lão</a:t>
            </a:r>
            <a:r>
              <a:rPr lang="en-US" sz="2800" b="1" i="1" dirty="0">
                <a:solidFill>
                  <a:srgbClr val="0070C0"/>
                </a:solidFill>
                <a:latin typeface="Times New Roman" panose="02020603050405020304" pitchFamily="18" charset="0"/>
                <a:ea typeface="MS Mincho"/>
                <a:cs typeface="Times New Roman" panose="02020603050405020304" pitchFamily="18" charset="0"/>
              </a:rPr>
              <a:t> </a:t>
            </a:r>
            <a:r>
              <a:rPr lang="en-US" sz="2800" b="1" i="1" dirty="0" err="1">
                <a:solidFill>
                  <a:srgbClr val="0070C0"/>
                </a:solidFill>
                <a:latin typeface="Times New Roman" panose="02020603050405020304" pitchFamily="18" charset="0"/>
                <a:ea typeface="MS Mincho"/>
                <a:cs typeface="Times New Roman" panose="02020603050405020304" pitchFamily="18" charset="0"/>
              </a:rPr>
              <a:t>Hạc</a:t>
            </a:r>
            <a:endParaRPr lang="en-US" sz="2800" dirty="0">
              <a:latin typeface="Times New Roman" panose="02020603050405020304" pitchFamily="18"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422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
                                        </p:tgtEl>
                                        <p:attrNameLst>
                                          <p:attrName>style.visibility</p:attrName>
                                        </p:attrNameLst>
                                      </p:cBhvr>
                                      <p:to>
                                        <p:strVal val="visible"/>
                                      </p:to>
                                    </p:set>
                                    <p:animEffect transition="in" filter="barn(inVertical)">
                                      <p:cBhvr>
                                        <p:cTn id="15"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2" grpId="0"/>
      <p:bldP spid="3"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TotalTime>
  <Words>4640</Words>
  <PresentationFormat>Custom</PresentationFormat>
  <Paragraphs>149</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2022-06-20T03:29:20Z</dcterms:created>
  <dcterms:modified xsi:type="dcterms:W3CDTF">2022-08-17T09:42:18Z</dcterms:modified>
</cp:coreProperties>
</file>