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1" r:id="rId2"/>
    <p:sldId id="257" r:id="rId3"/>
    <p:sldId id="263" r:id="rId4"/>
    <p:sldId id="264" r:id="rId5"/>
    <p:sldId id="261" r:id="rId6"/>
    <p:sldId id="260" r:id="rId7"/>
    <p:sldId id="266" r:id="rId8"/>
    <p:sldId id="268" r:id="rId9"/>
    <p:sldId id="269" r:id="rId10"/>
    <p:sldId id="270" r:id="rId11"/>
  </p:sldIdLst>
  <p:sldSz cx="12192000" cy="6858000"/>
  <p:notesSz cx="6858000" cy="9144000"/>
  <p:custDataLst>
    <p:tags r:id="rId1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F82"/>
    <a:srgbClr val="6189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0"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FEF80-0636-41BB-9E48-3C867272D978}" type="datetimeFigureOut">
              <a:rPr lang="vi-VN" smtClean="0"/>
              <a:t>18/08/2022</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4C0EC-3575-4466-AC2C-215ABDE35B1B}" type="slidenum">
              <a:rPr lang="vi-VN" smtClean="0"/>
              <a:t>‹#›</a:t>
            </a:fld>
            <a:endParaRPr lang="vi-VN"/>
          </a:p>
        </p:txBody>
      </p:sp>
    </p:spTree>
    <p:extLst>
      <p:ext uri="{BB962C8B-B14F-4D97-AF65-F5344CB8AC3E}">
        <p14:creationId xmlns:p14="http://schemas.microsoft.com/office/powerpoint/2010/main" val="17377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70601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81E1920-3643-E1E7-E9EF-EFB664F69928}"/>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F2D80A1D-5118-508D-F111-1151CBEA8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95FE5481-239E-EA01-8CD8-0986BF676755}"/>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931B185-E1C5-9369-AF1E-EAB29AAF6D9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9676B17-4F0B-3419-0324-47CBD775164C}"/>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178090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12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71BE2-FA39-00F6-12F8-3F9D785118F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4272E33-6E5A-6A55-99A9-2D489224479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8894652-B091-3375-EA14-F56FCD60618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2A15825-5516-DD8D-D5B1-B8E43810067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6E8F2B-5514-6E12-2E83-6D16B805492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112736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11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71BE2-FA39-00F6-12F8-3F9D785118F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4272E33-6E5A-6A55-99A9-2D489224479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8894652-B091-3375-EA14-F56FCD60618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2A15825-5516-DD8D-D5B1-B8E43810067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6E8F2B-5514-6E12-2E83-6D16B805492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313347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5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71BE2-FA39-00F6-12F8-3F9D785118F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4272E33-6E5A-6A55-99A9-2D489224479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8894652-B091-3375-EA14-F56FCD60618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2A15825-5516-DD8D-D5B1-B8E43810067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6E8F2B-5514-6E12-2E83-6D16B805492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3185302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4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71BE2-FA39-00F6-12F8-3F9D785118F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4272E33-6E5A-6A55-99A9-2D489224479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8894652-B091-3375-EA14-F56FCD60618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2A15825-5516-DD8D-D5B1-B8E43810067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6E8F2B-5514-6E12-2E83-6D16B805492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3044845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3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71BE2-FA39-00F6-12F8-3F9D785118F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4272E33-6E5A-6A55-99A9-2D489224479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8894652-B091-3375-EA14-F56FCD60618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2A15825-5516-DD8D-D5B1-B8E43810067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6E8F2B-5514-6E12-2E83-6D16B805492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2433052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71BE2-FA39-00F6-12F8-3F9D785118F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4272E33-6E5A-6A55-99A9-2D489224479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8894652-B091-3375-EA14-F56FCD60618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2A15825-5516-DD8D-D5B1-B8E43810067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6E8F2B-5514-6E12-2E83-6D16B805492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3036075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E73E47E-D2AE-EE3E-8AC9-4F1D6467CDD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33564FDA-B900-5428-2200-B7B0E02B6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C4706C19-E9EA-7644-126C-4824F9F79839}"/>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780BB40-610D-2F81-7135-BE3AEC7F977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60F263BC-C266-2567-AA68-5FA56BEE11F3}"/>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677812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BDF-0B05-5F82-B7BE-4CB641731C1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ECD0D5D-7AE1-B6FD-1B0D-433A3537CD9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9722CC4-7D38-200C-A85C-7D712C0DD7E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5D1D2D7C-4443-A0B4-3DEC-BFECE0F7783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6" name="Chỗ dành sẵn cho Chân trang 5">
            <a:extLst>
              <a:ext uri="{FF2B5EF4-FFF2-40B4-BE49-F238E27FC236}">
                <a16:creationId xmlns:a16="http://schemas.microsoft.com/office/drawing/2014/main" id="{46006377-42C0-F90E-CBB3-515803E62FC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5170C3D-77F3-3646-53B7-F09F47248541}"/>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3856923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6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BDF-0B05-5F82-B7BE-4CB641731C1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ECD0D5D-7AE1-B6FD-1B0D-433A3537CD9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9722CC4-7D38-200C-A85C-7D712C0DD7E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5D1D2D7C-4443-A0B4-3DEC-BFECE0F7783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6" name="Chỗ dành sẵn cho Chân trang 5">
            <a:extLst>
              <a:ext uri="{FF2B5EF4-FFF2-40B4-BE49-F238E27FC236}">
                <a16:creationId xmlns:a16="http://schemas.microsoft.com/office/drawing/2014/main" id="{46006377-42C0-F90E-CBB3-515803E62FC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5170C3D-77F3-3646-53B7-F09F47248541}"/>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4142113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5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BDF-0B05-5F82-B7BE-4CB641731C1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ECD0D5D-7AE1-B6FD-1B0D-433A3537CD9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9722CC4-7D38-200C-A85C-7D712C0DD7E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5D1D2D7C-4443-A0B4-3DEC-BFECE0F7783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6" name="Chỗ dành sẵn cho Chân trang 5">
            <a:extLst>
              <a:ext uri="{FF2B5EF4-FFF2-40B4-BE49-F238E27FC236}">
                <a16:creationId xmlns:a16="http://schemas.microsoft.com/office/drawing/2014/main" id="{46006377-42C0-F90E-CBB3-515803E62FC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5170C3D-77F3-3646-53B7-F09F47248541}"/>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166773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71BE2-FA39-00F6-12F8-3F9D785118F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4272E33-6E5A-6A55-99A9-2D489224479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8894652-B091-3375-EA14-F56FCD60618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2A15825-5516-DD8D-D5B1-B8E43810067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6E8F2B-5514-6E12-2E83-6D16B805492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3597191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4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BDF-0B05-5F82-B7BE-4CB641731C1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ECD0D5D-7AE1-B6FD-1B0D-433A3537CD9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9722CC4-7D38-200C-A85C-7D712C0DD7E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5D1D2D7C-4443-A0B4-3DEC-BFECE0F7783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6" name="Chỗ dành sẵn cho Chân trang 5">
            <a:extLst>
              <a:ext uri="{FF2B5EF4-FFF2-40B4-BE49-F238E27FC236}">
                <a16:creationId xmlns:a16="http://schemas.microsoft.com/office/drawing/2014/main" id="{46006377-42C0-F90E-CBB3-515803E62FC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5170C3D-77F3-3646-53B7-F09F47248541}"/>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3002511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3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BDF-0B05-5F82-B7BE-4CB641731C1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ECD0D5D-7AE1-B6FD-1B0D-433A3537CD9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9722CC4-7D38-200C-A85C-7D712C0DD7E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5D1D2D7C-4443-A0B4-3DEC-BFECE0F7783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6" name="Chỗ dành sẵn cho Chân trang 5">
            <a:extLst>
              <a:ext uri="{FF2B5EF4-FFF2-40B4-BE49-F238E27FC236}">
                <a16:creationId xmlns:a16="http://schemas.microsoft.com/office/drawing/2014/main" id="{46006377-42C0-F90E-CBB3-515803E62FC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5170C3D-77F3-3646-53B7-F09F47248541}"/>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3659827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2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BDF-0B05-5F82-B7BE-4CB641731C1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ECD0D5D-7AE1-B6FD-1B0D-433A3537CD9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9722CC4-7D38-200C-A85C-7D712C0DD7E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5D1D2D7C-4443-A0B4-3DEC-BFECE0F7783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6" name="Chỗ dành sẵn cho Chân trang 5">
            <a:extLst>
              <a:ext uri="{FF2B5EF4-FFF2-40B4-BE49-F238E27FC236}">
                <a16:creationId xmlns:a16="http://schemas.microsoft.com/office/drawing/2014/main" id="{46006377-42C0-F90E-CBB3-515803E62FC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5170C3D-77F3-3646-53B7-F09F47248541}"/>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838181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1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BDF-0B05-5F82-B7BE-4CB641731C1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ECD0D5D-7AE1-B6FD-1B0D-433A3537CD9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9722CC4-7D38-200C-A85C-7D712C0DD7E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5D1D2D7C-4443-A0B4-3DEC-BFECE0F7783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6" name="Chỗ dành sẵn cho Chân trang 5">
            <a:extLst>
              <a:ext uri="{FF2B5EF4-FFF2-40B4-BE49-F238E27FC236}">
                <a16:creationId xmlns:a16="http://schemas.microsoft.com/office/drawing/2014/main" id="{46006377-42C0-F90E-CBB3-515803E62FC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5170C3D-77F3-3646-53B7-F09F47248541}"/>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2498942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8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BDF-0B05-5F82-B7BE-4CB641731C1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ECD0D5D-7AE1-B6FD-1B0D-433A3537CD9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9722CC4-7D38-200C-A85C-7D712C0DD7E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5D1D2D7C-4443-A0B4-3DEC-BFECE0F7783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6" name="Chỗ dành sẵn cho Chân trang 5">
            <a:extLst>
              <a:ext uri="{FF2B5EF4-FFF2-40B4-BE49-F238E27FC236}">
                <a16:creationId xmlns:a16="http://schemas.microsoft.com/office/drawing/2014/main" id="{46006377-42C0-F90E-CBB3-515803E62FC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5170C3D-77F3-3646-53B7-F09F47248541}"/>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1501872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7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BDF-0B05-5F82-B7BE-4CB641731C1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ECD0D5D-7AE1-B6FD-1B0D-433A3537CD9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9722CC4-7D38-200C-A85C-7D712C0DD7E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5D1D2D7C-4443-A0B4-3DEC-BFECE0F7783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6" name="Chỗ dành sẵn cho Chân trang 5">
            <a:extLst>
              <a:ext uri="{FF2B5EF4-FFF2-40B4-BE49-F238E27FC236}">
                <a16:creationId xmlns:a16="http://schemas.microsoft.com/office/drawing/2014/main" id="{46006377-42C0-F90E-CBB3-515803E62FC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5170C3D-77F3-3646-53B7-F09F47248541}"/>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1836567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06FA1C-6E15-91D9-3DE0-E6E0C4376C82}"/>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80352474-AC84-E17B-102A-407CFD171C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BA996CC-C702-3354-D49E-FD284768AC88}"/>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5F28112B-71F5-6C62-8C01-B3945B9839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DB2BD7E3-215B-0A04-14CC-64DD5D583F73}"/>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3103000-8823-1986-E1BD-DA0E3835649A}"/>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8" name="Chỗ dành sẵn cho Chân trang 7">
            <a:extLst>
              <a:ext uri="{FF2B5EF4-FFF2-40B4-BE49-F238E27FC236}">
                <a16:creationId xmlns:a16="http://schemas.microsoft.com/office/drawing/2014/main" id="{940864CB-08E7-55EB-6E35-94CF3D95FF31}"/>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926D9615-AEDA-5899-1066-46D39E8FA8A1}"/>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3086310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599F7DF-41D4-2C87-29F5-9F025F7A60A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B622E765-338E-A8A6-B8B8-BCEA9BD41A77}"/>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4" name="Chỗ dành sẵn cho Chân trang 3">
            <a:extLst>
              <a:ext uri="{FF2B5EF4-FFF2-40B4-BE49-F238E27FC236}">
                <a16:creationId xmlns:a16="http://schemas.microsoft.com/office/drawing/2014/main" id="{1CC0B061-23D0-D837-9E64-CEF886E870CD}"/>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22F5B63B-026F-70B4-CCD4-92EDB985F145}"/>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1889223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5AB77C4-7A34-3818-91D7-4A99BA264B1A}"/>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3" name="Chỗ dành sẵn cho Chân trang 2">
            <a:extLst>
              <a:ext uri="{FF2B5EF4-FFF2-40B4-BE49-F238E27FC236}">
                <a16:creationId xmlns:a16="http://schemas.microsoft.com/office/drawing/2014/main" id="{774191ED-0190-07DF-0179-76C60333515B}"/>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CF531B02-DB89-320F-9F0D-3EAFEB06B99B}"/>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76437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DC333BC-8F20-C971-63EF-EB78F4DD5AD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84EDA686-65A0-24F2-A788-EF35A6415F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ADDBDBCD-F281-63C8-6B2F-85CE9948B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60A0B34-802A-04A7-7CAC-F7F62C9FCFE3}"/>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6" name="Chỗ dành sẵn cho Chân trang 5">
            <a:extLst>
              <a:ext uri="{FF2B5EF4-FFF2-40B4-BE49-F238E27FC236}">
                <a16:creationId xmlns:a16="http://schemas.microsoft.com/office/drawing/2014/main" id="{DD7FBBEE-F851-F81D-033D-481BAE3B77D2}"/>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152D6367-134C-69FE-D7A9-8646D499606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201262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0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71BE2-FA39-00F6-12F8-3F9D785118F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4272E33-6E5A-6A55-99A9-2D489224479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8894652-B091-3375-EA14-F56FCD60618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2A15825-5516-DD8D-D5B1-B8E43810067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6E8F2B-5514-6E12-2E83-6D16B805492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1548745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753047A-FF7E-9B61-6487-7F2BE5D57D8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123DE8E0-9360-20DC-F681-44A5DDBF79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7A3A838-2496-6CE5-EA75-0BFF29846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558E8F2-657D-4779-E3C2-85C80C335460}"/>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6" name="Chỗ dành sẵn cho Chân trang 5">
            <a:extLst>
              <a:ext uri="{FF2B5EF4-FFF2-40B4-BE49-F238E27FC236}">
                <a16:creationId xmlns:a16="http://schemas.microsoft.com/office/drawing/2014/main" id="{9F5C5068-E0FD-93D0-E7AE-67833D862B3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DD37D09D-0F2F-C683-BFA0-57B105BBBA71}"/>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1126658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6FBD39A-68FC-2898-C9A9-D3AF3C4C15F7}"/>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C518F0C4-28ED-20EF-6610-8B016CC636AD}"/>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F6A3851-2A3F-698F-42CE-AEFDB6588324}"/>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890EACED-FC31-E142-09D5-6830DDEC4D5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82D82B3A-23B8-D605-781C-07D24345E09F}"/>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4019801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8A6DFD22-C802-1EC5-39BD-60BBAA1F30A1}"/>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E27A0A07-3246-A0DF-9EFA-4907AEF147DB}"/>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9F05FF3-D0EF-27FD-2A17-ED0068DEA89B}"/>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9F0F5F73-9788-7EC5-2C09-4A4ADD2AC7B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66E517C-17F8-408F-7435-5C380D373FCC}"/>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1022122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91426" tIns="45713" rIns="91426" bIns="45713"/>
          <a:lstStyle/>
          <a:p>
            <a:fld id="{D15044BE-B3F3-4258-B55D-9238C2EBFDF1}" type="datetimeFigureOut">
              <a:rPr lang="en-US" smtClean="0"/>
              <a:pPr/>
              <a:t>8/18/2022</a:t>
            </a:fld>
            <a:endParaRPr lang="en-US"/>
          </a:p>
        </p:txBody>
      </p:sp>
      <p:sp>
        <p:nvSpPr>
          <p:cNvPr id="5" name="Footer Placeholder 4"/>
          <p:cNvSpPr>
            <a:spLocks noGrp="1"/>
          </p:cNvSpPr>
          <p:nvPr>
            <p:ph type="ftr" sz="quarter" idx="11"/>
          </p:nvPr>
        </p:nvSpPr>
        <p:spPr>
          <a:xfrm>
            <a:off x="4165603" y="6356353"/>
            <a:ext cx="3860801" cy="365125"/>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1552591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91426" tIns="45713" rIns="91426" bIns="45713"/>
          <a:lstStyle/>
          <a:p>
            <a:fld id="{D15044BE-B3F3-4258-B55D-9238C2EBFDF1}" type="datetimeFigureOut">
              <a:rPr lang="en-US" smtClean="0"/>
              <a:pPr/>
              <a:t>8/18/2022</a:t>
            </a:fld>
            <a:endParaRPr lang="en-US"/>
          </a:p>
        </p:txBody>
      </p:sp>
      <p:sp>
        <p:nvSpPr>
          <p:cNvPr id="5" name="Footer Placeholder 4"/>
          <p:cNvSpPr>
            <a:spLocks noGrp="1"/>
          </p:cNvSpPr>
          <p:nvPr>
            <p:ph type="ftr" sz="quarter" idx="11"/>
          </p:nvPr>
        </p:nvSpPr>
        <p:spPr>
          <a:xfrm>
            <a:off x="4165603" y="6356353"/>
            <a:ext cx="3860801" cy="365125"/>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3432791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91426" tIns="45713" rIns="91426" bIns="45713"/>
          <a:lstStyle/>
          <a:p>
            <a:fld id="{D15044BE-B3F3-4258-B55D-9238C2EBFDF1}" type="datetimeFigureOut">
              <a:rPr lang="en-US" smtClean="0"/>
              <a:pPr/>
              <a:t>8/18/2022</a:t>
            </a:fld>
            <a:endParaRPr lang="en-US"/>
          </a:p>
        </p:txBody>
      </p:sp>
      <p:sp>
        <p:nvSpPr>
          <p:cNvPr id="5" name="Footer Placeholder 4"/>
          <p:cNvSpPr>
            <a:spLocks noGrp="1"/>
          </p:cNvSpPr>
          <p:nvPr>
            <p:ph type="ftr" sz="quarter" idx="11"/>
          </p:nvPr>
        </p:nvSpPr>
        <p:spPr>
          <a:xfrm>
            <a:off x="4165603" y="6356353"/>
            <a:ext cx="3860801" cy="365125"/>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4033065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91426" tIns="45713" rIns="91426" bIns="45713"/>
          <a:lstStyle/>
          <a:p>
            <a:fld id="{D15044BE-B3F3-4258-B55D-9238C2EBFDF1}" type="datetimeFigureOut">
              <a:rPr lang="en-US" smtClean="0"/>
              <a:pPr/>
              <a:t>8/18/2022</a:t>
            </a:fld>
            <a:endParaRPr lang="en-US"/>
          </a:p>
        </p:txBody>
      </p:sp>
      <p:sp>
        <p:nvSpPr>
          <p:cNvPr id="5" name="Footer Placeholder 4"/>
          <p:cNvSpPr>
            <a:spLocks noGrp="1"/>
          </p:cNvSpPr>
          <p:nvPr>
            <p:ph type="ftr" sz="quarter" idx="11"/>
          </p:nvPr>
        </p:nvSpPr>
        <p:spPr>
          <a:xfrm>
            <a:off x="4165603" y="6356353"/>
            <a:ext cx="3860801" cy="365125"/>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611317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91426" tIns="45713" rIns="91426" bIns="45713"/>
          <a:lstStyle/>
          <a:p>
            <a:fld id="{D15044BE-B3F3-4258-B55D-9238C2EBFDF1}" type="datetimeFigureOut">
              <a:rPr lang="en-US" smtClean="0"/>
              <a:pPr/>
              <a:t>8/18/2022</a:t>
            </a:fld>
            <a:endParaRPr lang="en-US"/>
          </a:p>
        </p:txBody>
      </p:sp>
      <p:sp>
        <p:nvSpPr>
          <p:cNvPr id="5" name="Footer Placeholder 4"/>
          <p:cNvSpPr>
            <a:spLocks noGrp="1"/>
          </p:cNvSpPr>
          <p:nvPr>
            <p:ph type="ftr" sz="quarter" idx="11"/>
          </p:nvPr>
        </p:nvSpPr>
        <p:spPr>
          <a:xfrm>
            <a:off x="4165603" y="6356353"/>
            <a:ext cx="3860801" cy="365125"/>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1768427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91426" tIns="45713" rIns="91426" bIns="45713"/>
          <a:lstStyle/>
          <a:p>
            <a:fld id="{D15044BE-B3F3-4258-B55D-9238C2EBFDF1}" type="datetimeFigureOut">
              <a:rPr lang="en-US" smtClean="0"/>
              <a:pPr/>
              <a:t>8/18/2022</a:t>
            </a:fld>
            <a:endParaRPr lang="en-US"/>
          </a:p>
        </p:txBody>
      </p:sp>
      <p:sp>
        <p:nvSpPr>
          <p:cNvPr id="5" name="Footer Placeholder 4"/>
          <p:cNvSpPr>
            <a:spLocks noGrp="1"/>
          </p:cNvSpPr>
          <p:nvPr>
            <p:ph type="ftr" sz="quarter" idx="11"/>
          </p:nvPr>
        </p:nvSpPr>
        <p:spPr>
          <a:xfrm>
            <a:off x="4165603" y="6356353"/>
            <a:ext cx="3860801" cy="365125"/>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1964932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91426" tIns="45713" rIns="91426" bIns="45713"/>
          <a:lstStyle/>
          <a:p>
            <a:fld id="{D15044BE-B3F3-4258-B55D-9238C2EBFDF1}" type="datetimeFigureOut">
              <a:rPr lang="en-US" smtClean="0"/>
              <a:pPr/>
              <a:t>8/18/2022</a:t>
            </a:fld>
            <a:endParaRPr lang="en-US"/>
          </a:p>
        </p:txBody>
      </p:sp>
      <p:sp>
        <p:nvSpPr>
          <p:cNvPr id="5" name="Footer Placeholder 4"/>
          <p:cNvSpPr>
            <a:spLocks noGrp="1"/>
          </p:cNvSpPr>
          <p:nvPr>
            <p:ph type="ftr" sz="quarter" idx="11"/>
          </p:nvPr>
        </p:nvSpPr>
        <p:spPr>
          <a:xfrm>
            <a:off x="4165603" y="6356353"/>
            <a:ext cx="3860801" cy="365125"/>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138686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9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71BE2-FA39-00F6-12F8-3F9D785118F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4272E33-6E5A-6A55-99A9-2D489224479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8894652-B091-3375-EA14-F56FCD60618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2A15825-5516-DD8D-D5B1-B8E43810067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6E8F2B-5514-6E12-2E83-6D16B805492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44978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8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71BE2-FA39-00F6-12F8-3F9D785118F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4272E33-6E5A-6A55-99A9-2D489224479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8894652-B091-3375-EA14-F56FCD60618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2A15825-5516-DD8D-D5B1-B8E43810067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6E8F2B-5514-6E12-2E83-6D16B805492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427082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7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71BE2-FA39-00F6-12F8-3F9D785118F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4272E33-6E5A-6A55-99A9-2D489224479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8894652-B091-3375-EA14-F56FCD60618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2A15825-5516-DD8D-D5B1-B8E43810067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6E8F2B-5514-6E12-2E83-6D16B805492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31284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6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71BE2-FA39-00F6-12F8-3F9D785118F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4272E33-6E5A-6A55-99A9-2D489224479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8894652-B091-3375-EA14-F56FCD60618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2A15825-5516-DD8D-D5B1-B8E43810067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6E8F2B-5514-6E12-2E83-6D16B805492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102336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2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71BE2-FA39-00F6-12F8-3F9D785118F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4272E33-6E5A-6A55-99A9-2D489224479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8894652-B091-3375-EA14-F56FCD60618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2A15825-5516-DD8D-D5B1-B8E43810067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6E8F2B-5514-6E12-2E83-6D16B805492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386546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3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71BE2-FA39-00F6-12F8-3F9D785118F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4272E33-6E5A-6A55-99A9-2D489224479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8894652-B091-3375-EA14-F56FCD60618C}"/>
              </a:ext>
            </a:extLst>
          </p:cNvPr>
          <p:cNvSpPr>
            <a:spLocks noGrp="1"/>
          </p:cNvSpPr>
          <p:nvPr>
            <p:ph type="dt" sz="half" idx="10"/>
          </p:nvPr>
        </p:nvSpPr>
        <p:spPr/>
        <p:txBody>
          <a:body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A2A15825-5516-DD8D-D5B1-B8E43810067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6E8F2B-5514-6E12-2E83-6D16B8054924}"/>
              </a:ext>
            </a:extLst>
          </p:cNvPr>
          <p:cNvSpPr>
            <a:spLocks noGrp="1"/>
          </p:cNvSpPr>
          <p:nvPr>
            <p:ph type="sldNum" sz="quarter" idx="12"/>
          </p:nvPr>
        </p:nvSpPr>
        <p:spPr/>
        <p:txBody>
          <a:bodyPr/>
          <a:lstStyle/>
          <a:p>
            <a:fld id="{3A19DD2F-F964-4A0B-9BAB-6E0303A2924B}" type="slidenum">
              <a:rPr lang="vi-VN" smtClean="0"/>
              <a:t>‹#›</a:t>
            </a:fld>
            <a:endParaRPr lang="vi-VN"/>
          </a:p>
        </p:txBody>
      </p:sp>
    </p:spTree>
    <p:extLst>
      <p:ext uri="{BB962C8B-B14F-4D97-AF65-F5344CB8AC3E}">
        <p14:creationId xmlns:p14="http://schemas.microsoft.com/office/powerpoint/2010/main" val="20100993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E890B1F8-560D-CF01-277F-EAC46CA11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D530A39F-AF98-D624-DC3C-2D21D44913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1DB4836-1484-E648-F9C6-8DA583C1A7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573F2-6222-4A2D-A2E8-0E43D8BF8A3E}" type="datetimeFigureOut">
              <a:rPr lang="vi-VN" smtClean="0"/>
              <a:t>17/08/2022</a:t>
            </a:fld>
            <a:endParaRPr lang="vi-VN"/>
          </a:p>
        </p:txBody>
      </p:sp>
      <p:sp>
        <p:nvSpPr>
          <p:cNvPr id="5" name="Chỗ dành sẵn cho Chân trang 4">
            <a:extLst>
              <a:ext uri="{FF2B5EF4-FFF2-40B4-BE49-F238E27FC236}">
                <a16:creationId xmlns:a16="http://schemas.microsoft.com/office/drawing/2014/main" id="{9C811D09-A3E0-6AFC-73CC-63D825131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E85BAC0A-F6CC-4DFE-CACB-4E1A8A819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9DD2F-F964-4A0B-9BAB-6E0303A2924B}" type="slidenum">
              <a:rPr lang="vi-VN" smtClean="0"/>
              <a:t>‹#›</a:t>
            </a:fld>
            <a:endParaRPr lang="vi-VN"/>
          </a:p>
        </p:txBody>
      </p:sp>
    </p:spTree>
    <p:extLst>
      <p:ext uri="{BB962C8B-B14F-4D97-AF65-F5344CB8AC3E}">
        <p14:creationId xmlns:p14="http://schemas.microsoft.com/office/powerpoint/2010/main" val="149528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681" r:id="rId4"/>
    <p:sldLayoutId id="2147483680" r:id="rId5"/>
    <p:sldLayoutId id="2147483675" r:id="rId6"/>
    <p:sldLayoutId id="2147483669" r:id="rId7"/>
    <p:sldLayoutId id="2147483661" r:id="rId8"/>
    <p:sldLayoutId id="2147483687" r:id="rId9"/>
    <p:sldLayoutId id="2147483686" r:id="rId10"/>
    <p:sldLayoutId id="2147483685" r:id="rId11"/>
    <p:sldLayoutId id="2147483665" r:id="rId12"/>
    <p:sldLayoutId id="2147483664" r:id="rId13"/>
    <p:sldLayoutId id="2147483663" r:id="rId14"/>
    <p:sldLayoutId id="2147483660" r:id="rId15"/>
    <p:sldLayoutId id="2147483651" r:id="rId16"/>
    <p:sldLayoutId id="2147483652" r:id="rId17"/>
    <p:sldLayoutId id="2147483679" r:id="rId18"/>
    <p:sldLayoutId id="2147483678" r:id="rId19"/>
    <p:sldLayoutId id="2147483677" r:id="rId20"/>
    <p:sldLayoutId id="2147483676" r:id="rId21"/>
    <p:sldLayoutId id="2147483667" r:id="rId22"/>
    <p:sldLayoutId id="2147483662" r:id="rId23"/>
    <p:sldLayoutId id="2147483684" r:id="rId24"/>
    <p:sldLayoutId id="2147483682" r:id="rId25"/>
    <p:sldLayoutId id="2147483653" r:id="rId26"/>
    <p:sldLayoutId id="2147483654" r:id="rId27"/>
    <p:sldLayoutId id="2147483655" r:id="rId28"/>
    <p:sldLayoutId id="2147483656" r:id="rId29"/>
    <p:sldLayoutId id="2147483657" r:id="rId30"/>
    <p:sldLayoutId id="2147483658" r:id="rId31"/>
    <p:sldLayoutId id="2147483659" r:id="rId32"/>
    <p:sldLayoutId id="2147483666" r:id="rId33"/>
    <p:sldLayoutId id="2147483674" r:id="rId34"/>
    <p:sldLayoutId id="2147483673" r:id="rId35"/>
    <p:sldLayoutId id="2147483672" r:id="rId36"/>
    <p:sldLayoutId id="2147483671" r:id="rId37"/>
    <p:sldLayoutId id="2147483670" r:id="rId38"/>
    <p:sldLayoutId id="2147483668"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1508861" y="818181"/>
            <a:ext cx="9506542" cy="4420505"/>
          </a:xfrm>
          <a:prstGeom prst="roundRect">
            <a:avLst>
              <a:gd name="adj" fmla="val 4570"/>
            </a:avLst>
          </a:prstGeom>
          <a:solidFill>
            <a:schemeClr val="accent6">
              <a:lumMod val="20000"/>
              <a:lumOff val="80000"/>
            </a:schemeClr>
          </a:solid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45699" tIns="22850" rIns="45699" bIns="22850" rtlCol="0" anchor="ctr"/>
          <a:lstStyle/>
          <a:p>
            <a:pPr algn="ctr"/>
            <a:endParaRPr lang="en-US" sz="2200" b="1" dirty="0">
              <a:latin typeface="Tahoma" panose="020B0604030504040204" pitchFamily="34" charset="0"/>
              <a:ea typeface="Tahoma" panose="020B0604030504040204" pitchFamily="34" charset="0"/>
              <a:cs typeface="Tahoma" panose="020B0604030504040204" pitchFamily="34" charset="0"/>
            </a:endParaRPr>
          </a:p>
        </p:txBody>
      </p:sp>
      <p:grpSp>
        <p:nvGrpSpPr>
          <p:cNvPr id="2" name="Group 26"/>
          <p:cNvGrpSpPr/>
          <p:nvPr/>
        </p:nvGrpSpPr>
        <p:grpSpPr>
          <a:xfrm>
            <a:off x="1423049" y="3129043"/>
            <a:ext cx="8544227" cy="499761"/>
            <a:chOff x="7483861" y="7543801"/>
            <a:chExt cx="17012919" cy="999652"/>
          </a:xfrm>
        </p:grpSpPr>
        <p:sp>
          <p:nvSpPr>
            <p:cNvPr id="44" name="TextBox 43"/>
            <p:cNvSpPr txBox="1"/>
            <p:nvPr/>
          </p:nvSpPr>
          <p:spPr>
            <a:xfrm>
              <a:off x="8993188" y="7620003"/>
              <a:ext cx="15503592" cy="923450"/>
            </a:xfrm>
            <a:prstGeom prst="rect">
              <a:avLst/>
            </a:prstGeom>
            <a:noFill/>
          </p:spPr>
          <p:txBody>
            <a:bodyPr wrap="square" rtlCol="0">
              <a:spAutoFit/>
            </a:bodyPr>
            <a:lstStyle/>
            <a:p>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Ứng</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dụng</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trong</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giải</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bài</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toán</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vật</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lí</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Hoá</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học</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Sinh</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học</a:t>
              </a:r>
              <a:endParaRPr lang="en-US" sz="22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oup 27"/>
            <p:cNvGrpSpPr/>
            <p:nvPr/>
          </p:nvGrpSpPr>
          <p:grpSpPr>
            <a:xfrm>
              <a:off x="7483861" y="7543801"/>
              <a:ext cx="1251657" cy="964557"/>
              <a:chOff x="7483860" y="7543801"/>
              <a:chExt cx="1251657" cy="964557"/>
            </a:xfrm>
          </p:grpSpPr>
          <p:sp>
            <p:nvSpPr>
              <p:cNvPr id="46" name="Isosceles Triangle 44"/>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Tahoma" panose="020B0604030504040204" pitchFamily="34" charset="0"/>
                  <a:ea typeface="Tahoma" panose="020B0604030504040204" pitchFamily="34" charset="0"/>
                  <a:cs typeface="Tahoma" panose="020B0604030504040204" pitchFamily="34" charset="0"/>
                </a:endParaRPr>
              </a:p>
            </p:txBody>
          </p:sp>
          <p:grpSp>
            <p:nvGrpSpPr>
              <p:cNvPr id="4" name="Group 29"/>
              <p:cNvGrpSpPr/>
              <p:nvPr/>
            </p:nvGrpSpPr>
            <p:grpSpPr>
              <a:xfrm>
                <a:off x="7493378" y="7646473"/>
                <a:ext cx="1242139" cy="861885"/>
                <a:chOff x="7493378" y="7646473"/>
                <a:chExt cx="1242139" cy="861885"/>
              </a:xfrm>
            </p:grpSpPr>
            <p:sp>
              <p:nvSpPr>
                <p:cNvPr id="48" name="Round Same Side Corner Rectangle 47"/>
                <p:cNvSpPr/>
                <p:nvPr/>
              </p:nvSpPr>
              <p:spPr>
                <a:xfrm rot="5400000">
                  <a:off x="7748688" y="7429818"/>
                  <a:ext cx="731520" cy="12421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Tahoma" panose="020B0604030504040204" pitchFamily="34" charset="0"/>
                    <a:ea typeface="Tahoma" panose="020B0604030504040204" pitchFamily="34" charset="0"/>
                    <a:cs typeface="Tahoma" panose="020B0604030504040204" pitchFamily="34" charset="0"/>
                  </a:endParaRPr>
                </a:p>
              </p:txBody>
            </p:sp>
            <p:sp>
              <p:nvSpPr>
                <p:cNvPr id="49" name="TextBox 48"/>
                <p:cNvSpPr txBox="1"/>
                <p:nvPr/>
              </p:nvSpPr>
              <p:spPr>
                <a:xfrm>
                  <a:off x="7867063" y="7646473"/>
                  <a:ext cx="725186" cy="861885"/>
                </a:xfrm>
                <a:prstGeom prst="rect">
                  <a:avLst/>
                </a:prstGeom>
                <a:noFill/>
              </p:spPr>
              <p:txBody>
                <a:bodyPr wrap="none" rtlCol="0">
                  <a:spAutoFit/>
                </a:bodyPr>
                <a:lstStyle/>
                <a:p>
                  <a:pPr algn="ctr"/>
                  <a:r>
                    <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6" name="Group 26"/>
          <p:cNvGrpSpPr/>
          <p:nvPr/>
        </p:nvGrpSpPr>
        <p:grpSpPr>
          <a:xfrm>
            <a:off x="1423049" y="2473730"/>
            <a:ext cx="7424570" cy="499763"/>
            <a:chOff x="7459670" y="7543799"/>
            <a:chExt cx="14851072" cy="999656"/>
          </a:xfrm>
        </p:grpSpPr>
        <p:sp>
          <p:nvSpPr>
            <p:cNvPr id="28" name="TextBox 27"/>
            <p:cNvSpPr txBox="1"/>
            <p:nvPr/>
          </p:nvSpPr>
          <p:spPr>
            <a:xfrm>
              <a:off x="8993187" y="7620005"/>
              <a:ext cx="13317555" cy="923450"/>
            </a:xfrm>
            <a:prstGeom prst="rect">
              <a:avLst/>
            </a:prstGeom>
            <a:noFill/>
          </p:spPr>
          <p:txBody>
            <a:bodyPr wrap="square" rtlCol="0">
              <a:spAutoFit/>
            </a:bodyPr>
            <a:lstStyle/>
            <a:p>
              <a:pPr marL="0" indent="0">
                <a:buNone/>
              </a:pP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Giải</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bài</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toán</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bằng</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cách</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lập</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hệ</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phương</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trình</a:t>
              </a:r>
              <a:endParaRPr lang="vi-VN" sz="2400" dirty="0">
                <a:solidFill>
                  <a:srgbClr val="145F82"/>
                </a:solidFill>
                <a:effectLst/>
                <a:latin typeface="Calibri" panose="020F0502020204030204" pitchFamily="34" charset="0"/>
                <a:ea typeface="Malgun Gothic" panose="020B0503020000020004" pitchFamily="34" charset="-127"/>
                <a:cs typeface="Cordia New" panose="020B0304020202020204" pitchFamily="34" charset="-34"/>
              </a:endParaRPr>
            </a:p>
          </p:txBody>
        </p:sp>
        <p:grpSp>
          <p:nvGrpSpPr>
            <p:cNvPr id="7" name="Group 27"/>
            <p:cNvGrpSpPr/>
            <p:nvPr/>
          </p:nvGrpSpPr>
          <p:grpSpPr>
            <a:xfrm>
              <a:off x="7459670" y="7543799"/>
              <a:ext cx="1257333" cy="958139"/>
              <a:chOff x="7459669" y="7543800"/>
              <a:chExt cx="1257333" cy="958139"/>
            </a:xfrm>
          </p:grpSpPr>
          <p:sp>
            <p:nvSpPr>
              <p:cNvPr id="3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latin typeface="Tahoma" panose="020B0604030504040204" pitchFamily="34" charset="0"/>
                  <a:ea typeface="Tahoma" panose="020B0604030504040204" pitchFamily="34" charset="0"/>
                  <a:cs typeface="Tahoma" panose="020B0604030504040204" pitchFamily="34" charset="0"/>
                </a:endParaRPr>
              </a:p>
            </p:txBody>
          </p:sp>
          <p:grpSp>
            <p:nvGrpSpPr>
              <p:cNvPr id="8" name="Group 29"/>
              <p:cNvGrpSpPr/>
              <p:nvPr/>
            </p:nvGrpSpPr>
            <p:grpSpPr>
              <a:xfrm>
                <a:off x="7469186" y="7640053"/>
                <a:ext cx="1247816" cy="861886"/>
                <a:chOff x="7469186" y="7640053"/>
                <a:chExt cx="1247816" cy="861886"/>
              </a:xfrm>
            </p:grpSpPr>
            <p:sp>
              <p:nvSpPr>
                <p:cNvPr id="32" name="Round Same Side Corner Rectangle 31"/>
                <p:cNvSpPr/>
                <p:nvPr/>
              </p:nvSpPr>
              <p:spPr>
                <a:xfrm rot="5400000">
                  <a:off x="7727334" y="7426978"/>
                  <a:ext cx="731520" cy="1247816"/>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7798961" y="7640053"/>
                  <a:ext cx="728501" cy="861886"/>
                </a:xfrm>
                <a:prstGeom prst="rect">
                  <a:avLst/>
                </a:prstGeom>
                <a:noFill/>
              </p:spPr>
              <p:txBody>
                <a:bodyPr wrap="none" rtlCol="0">
                  <a:spAutoFit/>
                </a:bodyPr>
                <a:lstStyle/>
                <a:p>
                  <a:pPr algn="ctr"/>
                  <a:r>
                    <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grpSp>
      <p:sp>
        <p:nvSpPr>
          <p:cNvPr id="23" name="TextBox 22"/>
          <p:cNvSpPr txBox="1"/>
          <p:nvPr/>
        </p:nvSpPr>
        <p:spPr>
          <a:xfrm>
            <a:off x="1711680" y="1052651"/>
            <a:ext cx="8768640" cy="907921"/>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lIns="45699" tIns="22850" rIns="45699" bIns="22850" rtlCol="0">
            <a:spAutoFit/>
          </a:bodyPr>
          <a:lstStyle/>
          <a:p>
            <a:pPr algn="ctr"/>
            <a:r>
              <a:rPr lang="en-US" sz="2800" b="1" dirty="0" err="1">
                <a:solidFill>
                  <a:srgbClr val="00B050"/>
                </a:solidFill>
                <a:effectLst/>
                <a:latin typeface="Times New Roman" panose="02020603050405020304" pitchFamily="18" charset="0"/>
                <a:ea typeface="Malgun Gothic" panose="020B0503020000020004" pitchFamily="34" charset="-127"/>
                <a:cs typeface="Cordia New" panose="020B0304020202020204" pitchFamily="34" charset="-34"/>
              </a:rPr>
              <a:t>Bài</a:t>
            </a:r>
            <a:r>
              <a:rPr lang="en-US" sz="2800" b="1" dirty="0">
                <a:solidFill>
                  <a:srgbClr val="00B050"/>
                </a:solidFill>
                <a:effectLst/>
                <a:latin typeface="Times New Roman" panose="02020603050405020304" pitchFamily="18" charset="0"/>
                <a:ea typeface="Malgun Gothic" panose="020B0503020000020004" pitchFamily="34" charset="-127"/>
                <a:cs typeface="Cordia New" panose="020B0304020202020204" pitchFamily="34" charset="-34"/>
              </a:rPr>
              <a:t> 2. </a:t>
            </a:r>
          </a:p>
          <a:p>
            <a:pPr algn="ctr"/>
            <a:r>
              <a:rPr lang="en-US" sz="2800" b="1" dirty="0">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t>ỨNG DỤNG HỆ PHƯƠNG TRÌNH BẬC NHẤT BA ẨN</a:t>
            </a:r>
            <a:endParaRPr lang="vi-VN" sz="2800" dirty="0">
              <a:solidFill>
                <a:srgbClr val="FF0000"/>
              </a:solidFill>
            </a:endParaRPr>
          </a:p>
        </p:txBody>
      </p:sp>
      <p:grpSp>
        <p:nvGrpSpPr>
          <p:cNvPr id="131" name="Group 67">
            <a:extLst>
              <a:ext uri="{FF2B5EF4-FFF2-40B4-BE49-F238E27FC236}">
                <a16:creationId xmlns:a16="http://schemas.microsoft.com/office/drawing/2014/main" id="{34DD8015-2181-45AC-9E79-B9CAE6EF9245}"/>
              </a:ext>
            </a:extLst>
          </p:cNvPr>
          <p:cNvGrpSpPr/>
          <p:nvPr/>
        </p:nvGrpSpPr>
        <p:grpSpPr>
          <a:xfrm>
            <a:off x="1423933" y="3784361"/>
            <a:ext cx="5786150" cy="512497"/>
            <a:chOff x="7390078" y="8524495"/>
            <a:chExt cx="14962030" cy="1025112"/>
          </a:xfrm>
        </p:grpSpPr>
        <p:sp>
          <p:nvSpPr>
            <p:cNvPr id="132" name="Rectangle 131">
              <a:extLst>
                <a:ext uri="{FF2B5EF4-FFF2-40B4-BE49-F238E27FC236}">
                  <a16:creationId xmlns:a16="http://schemas.microsoft.com/office/drawing/2014/main" id="{EB882263-0737-4893-A603-D8485E11EA03}"/>
                </a:ext>
              </a:extLst>
            </p:cNvPr>
            <p:cNvSpPr/>
            <p:nvPr/>
          </p:nvSpPr>
          <p:spPr>
            <a:xfrm>
              <a:off x="9451723" y="8626171"/>
              <a:ext cx="12900385" cy="923436"/>
            </a:xfrm>
            <a:prstGeom prst="rect">
              <a:avLst/>
            </a:prstGeom>
          </p:spPr>
          <p:txBody>
            <a:bodyPr wrap="none">
              <a:spAutoFit/>
            </a:bodyPr>
            <a:lstStyle/>
            <a:p>
              <a:pPr>
                <a:lnSpc>
                  <a:spcPct val="100000"/>
                </a:lnSpc>
                <a:spcBef>
                  <a:spcPct val="0"/>
                </a:spcBef>
                <a:buNone/>
                <a:defRPr/>
              </a:pP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Ứng</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dụng</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trong</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giải</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bài</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toán</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kinh</a:t>
              </a:r>
              <a:r>
                <a:rPr lang="en-US" sz="2400" b="1" dirty="0">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145F82"/>
                  </a:solidFill>
                  <a:effectLst/>
                  <a:latin typeface="Times New Roman" panose="02020603050405020304" pitchFamily="18" charset="0"/>
                  <a:ea typeface="Malgun Gothic" panose="020B0503020000020004" pitchFamily="34" charset="-127"/>
                  <a:cs typeface="Cordia New" panose="020B0304020202020204" pitchFamily="34" charset="-34"/>
                </a:rPr>
                <a:t>tế</a:t>
              </a:r>
              <a:endParaRPr lang="en-US" sz="2200" b="1" spc="-75"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133" name="Group 32">
              <a:extLst>
                <a:ext uri="{FF2B5EF4-FFF2-40B4-BE49-F238E27FC236}">
                  <a16:creationId xmlns:a16="http://schemas.microsoft.com/office/drawing/2014/main" id="{4D67630F-EC20-4C87-97A1-D8804B9AFCC5}"/>
                </a:ext>
              </a:extLst>
            </p:cNvPr>
            <p:cNvGrpSpPr/>
            <p:nvPr/>
          </p:nvGrpSpPr>
          <p:grpSpPr>
            <a:xfrm>
              <a:off x="7390078" y="8524495"/>
              <a:ext cx="1623188" cy="945270"/>
              <a:chOff x="7390649" y="7543800"/>
              <a:chExt cx="1609787" cy="945270"/>
            </a:xfrm>
          </p:grpSpPr>
          <p:sp>
            <p:nvSpPr>
              <p:cNvPr id="134" name="Isosceles Triangle 44">
                <a:extLst>
                  <a:ext uri="{FF2B5EF4-FFF2-40B4-BE49-F238E27FC236}">
                    <a16:creationId xmlns:a16="http://schemas.microsoft.com/office/drawing/2014/main" id="{6DE685BE-A822-4040-9857-1C96ABC3CF72}"/>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35" name="Group 41">
                <a:extLst>
                  <a:ext uri="{FF2B5EF4-FFF2-40B4-BE49-F238E27FC236}">
                    <a16:creationId xmlns:a16="http://schemas.microsoft.com/office/drawing/2014/main" id="{B346304A-53F1-4545-AC1D-185C83CCF806}"/>
                  </a:ext>
                </a:extLst>
              </p:cNvPr>
              <p:cNvGrpSpPr/>
              <p:nvPr/>
            </p:nvGrpSpPr>
            <p:grpSpPr>
              <a:xfrm>
                <a:off x="7390649" y="7687188"/>
                <a:ext cx="1609787" cy="801882"/>
                <a:chOff x="7390649" y="7687188"/>
                <a:chExt cx="1609787" cy="801882"/>
              </a:xfrm>
            </p:grpSpPr>
            <p:sp>
              <p:nvSpPr>
                <p:cNvPr id="136" name="Round Same Side Corner Rectangle 51">
                  <a:extLst>
                    <a:ext uri="{FF2B5EF4-FFF2-40B4-BE49-F238E27FC236}">
                      <a16:creationId xmlns:a16="http://schemas.microsoft.com/office/drawing/2014/main" id="{AB6F90A1-3303-47AF-8BB6-EF45FA1C21F6}"/>
                    </a:ext>
                  </a:extLst>
                </p:cNvPr>
                <p:cNvSpPr/>
                <p:nvPr/>
              </p:nvSpPr>
              <p:spPr>
                <a:xfrm rot="5400000">
                  <a:off x="7801264" y="7276573"/>
                  <a:ext cx="788557" cy="1609787"/>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7" name="TextBox 136">
                  <a:extLst>
                    <a:ext uri="{FF2B5EF4-FFF2-40B4-BE49-F238E27FC236}">
                      <a16:creationId xmlns:a16="http://schemas.microsoft.com/office/drawing/2014/main" id="{E1AA1C1C-B36A-4E0E-BB04-5F0479E92451}"/>
                    </a:ext>
                  </a:extLst>
                </p:cNvPr>
                <p:cNvSpPr txBox="1"/>
                <p:nvPr/>
              </p:nvSpPr>
              <p:spPr>
                <a:xfrm>
                  <a:off x="7766121" y="7688758"/>
                  <a:ext cx="892882" cy="800312"/>
                </a:xfrm>
                <a:prstGeom prst="rect">
                  <a:avLst/>
                </a:prstGeom>
                <a:noFill/>
              </p:spPr>
              <p:txBody>
                <a:bodyPr wrap="none" rtlCol="0">
                  <a:spAutoFit/>
                </a:bodyP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Tree>
    <p:extLst>
      <p:ext uri="{BB962C8B-B14F-4D97-AF65-F5344CB8AC3E}">
        <p14:creationId xmlns:p14="http://schemas.microsoft.com/office/powerpoint/2010/main" val="128308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1"/>
                                        </p:tgtEl>
                                        <p:attrNameLst>
                                          <p:attrName>style.visibility</p:attrName>
                                        </p:attrNameLst>
                                      </p:cBhvr>
                                      <p:to>
                                        <p:strVal val="visible"/>
                                      </p:to>
                                    </p:set>
                                    <p:anim calcmode="lin" valueType="num">
                                      <p:cBhvr additive="base">
                                        <p:cTn id="25" dur="500" fill="hold"/>
                                        <p:tgtEl>
                                          <p:spTgt spid="131"/>
                                        </p:tgtEl>
                                        <p:attrNameLst>
                                          <p:attrName>ppt_x</p:attrName>
                                        </p:attrNameLst>
                                      </p:cBhvr>
                                      <p:tavLst>
                                        <p:tav tm="0">
                                          <p:val>
                                            <p:strVal val="#ppt_x"/>
                                          </p:val>
                                        </p:tav>
                                        <p:tav tm="100000">
                                          <p:val>
                                            <p:strVal val="#ppt_x"/>
                                          </p:val>
                                        </p:tav>
                                      </p:tavLst>
                                    </p:anim>
                                    <p:anim calcmode="lin" valueType="num">
                                      <p:cBhvr additive="base">
                                        <p:cTn id="26"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217B4D8-1169-91C1-0524-4B6E5BB15872}"/>
              </a:ext>
            </a:extLst>
          </p:cNvPr>
          <p:cNvSpPr>
            <a:spLocks noGrp="1"/>
          </p:cNvSpPr>
          <p:nvPr>
            <p:ph type="title"/>
          </p:nvPr>
        </p:nvSpPr>
        <p:spPr>
          <a:xfrm>
            <a:off x="282633" y="592368"/>
            <a:ext cx="11742026" cy="1457932"/>
          </a:xfrm>
          <a:solidFill>
            <a:schemeClr val="accent2">
              <a:lumMod val="40000"/>
              <a:lumOff val="60000"/>
            </a:schemeClr>
          </a:solidFill>
        </p:spPr>
        <p:txBody>
          <a:bodyPr>
            <a:noAutofit/>
          </a:bodyPr>
          <a:lstStyle/>
          <a:p>
            <a:pPr algn="just"/>
            <a:r>
              <a:rPr lang="en-US" sz="1800" b="1" i="1" dirty="0" err="1">
                <a:solidFill>
                  <a:srgbClr val="FF0000"/>
                </a:solidFill>
                <a:latin typeface="Arial" panose="020B0604020202020204" pitchFamily="34" charset="0"/>
                <a:cs typeface="Arial" panose="020B0604020202020204" pitchFamily="34" charset="0"/>
              </a:rPr>
              <a:t>Ví</a:t>
            </a:r>
            <a:r>
              <a:rPr lang="en-US" sz="1800" b="1" i="1" dirty="0">
                <a:solidFill>
                  <a:srgbClr val="FF0000"/>
                </a:solidFill>
                <a:latin typeface="Arial" panose="020B0604020202020204" pitchFamily="34" charset="0"/>
                <a:cs typeface="Arial" panose="020B0604020202020204" pitchFamily="34" charset="0"/>
              </a:rPr>
              <a:t> </a:t>
            </a:r>
            <a:r>
              <a:rPr lang="en-US" sz="1800" b="1" i="1" dirty="0" err="1">
                <a:solidFill>
                  <a:srgbClr val="FF0000"/>
                </a:solidFill>
                <a:latin typeface="Arial" panose="020B0604020202020204" pitchFamily="34" charset="0"/>
                <a:cs typeface="Arial" panose="020B0604020202020204" pitchFamily="34" charset="0"/>
              </a:rPr>
              <a:t>dụ</a:t>
            </a:r>
            <a:r>
              <a:rPr lang="en-US" sz="1800" b="1" i="1" dirty="0">
                <a:solidFill>
                  <a:srgbClr val="FF0000"/>
                </a:solidFill>
                <a:latin typeface="Arial" panose="020B0604020202020204" pitchFamily="34" charset="0"/>
                <a:cs typeface="Arial" panose="020B0604020202020204" pitchFamily="34" charset="0"/>
              </a:rPr>
              <a:t> 6</a:t>
            </a:r>
            <a:r>
              <a:rPr lang="vi-VN" sz="1800" b="1" i="1" dirty="0">
                <a:solidFill>
                  <a:srgbClr val="FF0000"/>
                </a:solidFill>
                <a:latin typeface="Arial" panose="020B0604020202020204" pitchFamily="34" charset="0"/>
                <a:cs typeface="Arial" panose="020B0604020202020204" pitchFamily="34" charset="0"/>
              </a:rPr>
              <a:t>:</a:t>
            </a:r>
            <a:r>
              <a:rPr lang="en-US" sz="1800" b="1" i="1" dirty="0">
                <a:solidFill>
                  <a:srgbClr val="FF0000"/>
                </a:solidFill>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chủ</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trang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24 ha </a:t>
            </a:r>
            <a:r>
              <a:rPr lang="en-US" sz="1800" dirty="0" err="1">
                <a:latin typeface="Arial" panose="020B0604020202020204" pitchFamily="34" charset="0"/>
                <a:cs typeface="Arial" panose="020B0604020202020204" pitchFamily="34" charset="0"/>
              </a:rPr>
              <a:t>đất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canh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sử</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dụng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khoai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bắp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hào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với</a:t>
            </a:r>
            <a:r>
              <a:rPr lang="en-US" sz="1800" dirty="0">
                <a:latin typeface="Arial" panose="020B0604020202020204" pitchFamily="34" charset="0"/>
                <a:cs typeface="Arial" panose="020B0604020202020204" pitchFamily="34" charset="0"/>
              </a:rPr>
              <a:t> chi </a:t>
            </a:r>
            <a:r>
              <a:rPr lang="en-US" sz="1800" dirty="0" err="1">
                <a:latin typeface="Arial" panose="020B0604020202020204" pitchFamily="34" charset="0"/>
                <a:cs typeface="Arial" panose="020B0604020202020204" pitchFamily="34" charset="0"/>
              </a:rPr>
              <a:t>phí</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đầu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tư</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mỗi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hecta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lượt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28 </a:t>
            </a:r>
            <a:r>
              <a:rPr lang="en-US" sz="1800" dirty="0" err="1">
                <a:latin typeface="Arial" panose="020B0604020202020204" pitchFamily="34" charset="0"/>
                <a:cs typeface="Arial" panose="020B0604020202020204" pitchFamily="34" charset="0"/>
              </a:rPr>
              <a:t>triệu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đồng</a:t>
            </a:r>
            <a:r>
              <a:rPr lang="en-US" sz="1800" dirty="0">
                <a:latin typeface="Arial" panose="020B0604020202020204" pitchFamily="34" charset="0"/>
                <a:cs typeface="Arial" panose="020B0604020202020204" pitchFamily="34" charset="0"/>
              </a:rPr>
              <a:t>, 24 </a:t>
            </a:r>
            <a:r>
              <a:rPr lang="en-US" sz="1800" dirty="0" err="1">
                <a:latin typeface="Arial" panose="020B0604020202020204" pitchFamily="34" charset="0"/>
                <a:cs typeface="Arial" panose="020B0604020202020204" pitchFamily="34" charset="0"/>
              </a:rPr>
              <a:t>triệu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32 </a:t>
            </a:r>
            <a:r>
              <a:rPr lang="en-US" sz="1800" dirty="0" err="1">
                <a:latin typeface="Arial" panose="020B0604020202020204" pitchFamily="34" charset="0"/>
                <a:cs typeface="Arial" panose="020B0604020202020204" pitchFamily="34" charset="0"/>
              </a:rPr>
              <a:t>tiệu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đồng</a:t>
            </a:r>
            <a:r>
              <a:rPr lang="en-US" sz="1800" dirty="0">
                <a:latin typeface="Arial" panose="020B0604020202020204" pitchFamily="34" charset="0"/>
                <a:cs typeface="Arial" panose="020B0604020202020204" pitchFamily="34" charset="0"/>
              </a:rPr>
              <a:t>. Qua </a:t>
            </a:r>
            <a:r>
              <a:rPr lang="en-US" sz="1800" dirty="0" err="1">
                <a:latin typeface="Arial" panose="020B0604020202020204" pitchFamily="34" charset="0"/>
                <a:cs typeface="Arial" panose="020B0604020202020204" pitchFamily="34" charset="0"/>
              </a:rPr>
              <a:t>thăm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dò</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trường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toán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khoa </a:t>
            </a:r>
            <a:r>
              <a:rPr lang="en-US" sz="1800" dirty="0" err="1">
                <a:latin typeface="Arial" panose="020B0604020202020204" pitchFamily="34" charset="0"/>
                <a:cs typeface="Arial" panose="020B0604020202020204" pitchFamily="34" charset="0"/>
              </a:rPr>
              <a:t>tây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gấp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bắp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rằng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tổng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nguồn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vốn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sử</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dụng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loại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688 </a:t>
            </a:r>
            <a:r>
              <a:rPr lang="en-US" sz="1800" dirty="0" err="1">
                <a:latin typeface="Arial" panose="020B0604020202020204" pitchFamily="34" charset="0"/>
                <a:cs typeface="Arial" panose="020B0604020202020204" pitchFamily="34" charset="0"/>
              </a:rPr>
              <a:t>triệu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sử</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dụng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mỗi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loại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cây</a:t>
            </a:r>
            <a:r>
              <a:rPr lang="en-US" sz="1800" dirty="0">
                <a:latin typeface="Arial" panose="020B0604020202020204" pitchFamily="34" charset="0"/>
                <a:cs typeface="Arial" panose="020B0604020202020204" pitchFamily="34" charset="0"/>
              </a:rPr>
              <a:t>.</a:t>
            </a:r>
            <a:endParaRPr lang="vi-VN" sz="18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Chỗ dành sẵn cho Nội dung 2">
                <a:extLst>
                  <a:ext uri="{FF2B5EF4-FFF2-40B4-BE49-F238E27FC236}">
                    <a16:creationId xmlns:a16="http://schemas.microsoft.com/office/drawing/2014/main" id="{953E4802-0CDC-1D8E-BD8C-9B33184F2542}"/>
                  </a:ext>
                </a:extLst>
              </p:cNvPr>
              <p:cNvSpPr>
                <a:spLocks noGrp="1"/>
              </p:cNvSpPr>
              <p:nvPr>
                <p:ph idx="1"/>
              </p:nvPr>
            </p:nvSpPr>
            <p:spPr>
              <a:xfrm>
                <a:off x="282633" y="2460979"/>
                <a:ext cx="11742026" cy="4351338"/>
              </a:xfrm>
              <a:solidFill>
                <a:schemeClr val="accent5">
                  <a:lumMod val="20000"/>
                  <a:lumOff val="80000"/>
                </a:schemeClr>
              </a:solidFill>
            </p:spPr>
            <p:txBody>
              <a:bodyPr>
                <a:normAutofit/>
              </a:bodyPr>
              <a:lstStyle/>
              <a:p>
                <a:pPr marL="0" indent="0">
                  <a:buNone/>
                </a:pPr>
                <a:r>
                  <a:rPr lang="en-US" sz="1800" dirty="0" err="1">
                    <a:latin typeface="Arial" panose="020B0604020202020204" pitchFamily="34" charset="0"/>
                    <a:cs typeface="Arial" panose="020B0604020202020204" pitchFamily="34" charset="0"/>
                  </a:rPr>
                  <a:t>Gọi</a:t>
                </a:r>
                <a:r>
                  <a:rPr lang="en-US" sz="1800" dirty="0">
                    <a:latin typeface="Arial" panose="020B0604020202020204" pitchFamily="34" charset="0"/>
                    <a:cs typeface="Arial" panose="020B0604020202020204" pitchFamily="34" charset="0"/>
                  </a:rPr>
                  <a:t> x, y, z </a:t>
                </a:r>
                <a:r>
                  <a:rPr lang="en-US" sz="1800" dirty="0" err="1">
                    <a:latin typeface="Arial" panose="020B0604020202020204" pitchFamily="34" charset="0"/>
                    <a:cs typeface="Arial" panose="020B0604020202020204" pitchFamily="34" charset="0"/>
                  </a:rPr>
                  <a:t>lần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lượt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sử</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dụng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khoai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bắp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hào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hecta</a:t>
                </a:r>
                <a:r>
                  <a:rPr lang="en-US" sz="1800" dirty="0">
                    <a:latin typeface="Arial" panose="020B0604020202020204" pitchFamily="34" charset="0"/>
                    <a:cs typeface="Arial" panose="020B0604020202020204" pitchFamily="34" charset="0"/>
                  </a:rPr>
                  <a:t>, x </a:t>
                </a:r>
                <a14:m>
                  <m:oMath xmlns:m="http://schemas.openxmlformats.org/officeDocument/2006/math">
                    <m:r>
                      <a:rPr lang="en-US" sz="1800" b="0" i="1"/>
                      <m:t>≥</m:t>
                    </m:r>
                  </m:oMath>
                </a14:m>
                <a:r>
                  <a:rPr lang="en-US" sz="1800" dirty="0">
                    <a:latin typeface="Arial" panose="020B0604020202020204" pitchFamily="34" charset="0"/>
                    <a:cs typeface="Arial" panose="020B0604020202020204" pitchFamily="34" charset="0"/>
                  </a:rPr>
                  <a:t> 0, y </a:t>
                </a:r>
                <a14:m>
                  <m:oMath xmlns:m="http://schemas.openxmlformats.org/officeDocument/2006/math">
                    <m:r>
                      <a:rPr lang="en-US" sz="1800" b="0" i="1"/>
                      <m:t>≥</m:t>
                    </m:r>
                  </m:oMath>
                </a14:m>
                <a:r>
                  <a:rPr lang="en-US" sz="1800" dirty="0">
                    <a:latin typeface="Arial" panose="020B0604020202020204" pitchFamily="34" charset="0"/>
                    <a:cs typeface="Arial" panose="020B0604020202020204" pitchFamily="34" charset="0"/>
                  </a:rPr>
                  <a:t> 0, z </a:t>
                </a:r>
                <a14:m>
                  <m:oMath xmlns:m="http://schemas.openxmlformats.org/officeDocument/2006/math">
                    <m:r>
                      <a:rPr lang="en-US" sz="1800" b="0" i="1"/>
                      <m:t>≥</m:t>
                    </m:r>
                  </m:oMath>
                </a14:m>
                <a:r>
                  <a:rPr lang="en-US" sz="1800" dirty="0">
                    <a:latin typeface="Arial" panose="020B0604020202020204" pitchFamily="34" charset="0"/>
                    <a:cs typeface="Arial" panose="020B0604020202020204" pitchFamily="34" charset="0"/>
                  </a:rPr>
                  <a:t> 0).</a:t>
                </a:r>
                <a:endParaRPr lang="vi-VN" sz="1800" dirty="0">
                  <a:latin typeface="Arial" panose="020B0604020202020204" pitchFamily="34" charset="0"/>
                  <a:cs typeface="Arial" panose="020B0604020202020204" pitchFamily="34" charset="0"/>
                </a:endParaRPr>
              </a:p>
              <a:p>
                <a:pPr marL="0" indent="0">
                  <a:buNone/>
                </a:pPr>
                <a:r>
                  <a:rPr lang="en-US" sz="1800" dirty="0" err="1">
                    <a:latin typeface="Arial" panose="020B0604020202020204" pitchFamily="34" charset="0"/>
                    <a:cs typeface="Arial" panose="020B0604020202020204" pitchFamily="34" charset="0"/>
                  </a:rPr>
                  <a:t>Tổng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sử</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dụng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loại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24 ha, ta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x + y + z = 24.</a:t>
                </a:r>
                <a:endParaRPr lang="vi-VN" sz="1800" dirty="0">
                  <a:latin typeface="Arial" panose="020B0604020202020204" pitchFamily="34" charset="0"/>
                  <a:cs typeface="Arial" panose="020B0604020202020204" pitchFamily="34" charset="0"/>
                </a:endParaRPr>
              </a:p>
              <a:p>
                <a:pPr marL="0" indent="0">
                  <a:buNone/>
                </a:pPr>
                <a:r>
                  <a:rPr lang="en-US" sz="1800" dirty="0" err="1">
                    <a:latin typeface="Arial" panose="020B0604020202020204" pitchFamily="34" charset="0"/>
                    <a:cs typeface="Arial" panose="020B0604020202020204" pitchFamily="34" charset="0"/>
                  </a:rPr>
                  <a:t>Tổng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nguồn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vốn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sử</a:t>
                </a:r>
                <a:r>
                  <a:rPr lang="en-US" sz="1800" dirty="0">
                    <a:latin typeface="Arial" panose="020B0604020202020204" pitchFamily="34" charset="0"/>
                    <a:cs typeface="Arial" panose="020B0604020202020204" pitchFamily="34" charset="0"/>
                  </a:rPr>
                  <a:t> dung </a:t>
                </a:r>
                <a:r>
                  <a:rPr lang="en-US" sz="1800" dirty="0" err="1">
                    <a:latin typeface="Arial" panose="020B0604020202020204" pitchFamily="34" charset="0"/>
                    <a:cs typeface="Arial" panose="020B0604020202020204" pitchFamily="34" charset="0"/>
                  </a:rPr>
                  <a:t>để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loại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688 </a:t>
                </a:r>
                <a:r>
                  <a:rPr lang="en-US" sz="1800" dirty="0" err="1">
                    <a:latin typeface="Arial" panose="020B0604020202020204" pitchFamily="34" charset="0"/>
                    <a:cs typeface="Arial" panose="020B0604020202020204" pitchFamily="34" charset="0"/>
                  </a:rPr>
                  <a:t>triệu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đồng</a:t>
                </a:r>
                <a:r>
                  <a:rPr lang="en-US" sz="1800" dirty="0">
                    <a:latin typeface="Arial" panose="020B0604020202020204" pitchFamily="34" charset="0"/>
                    <a:cs typeface="Arial" panose="020B0604020202020204" pitchFamily="34" charset="0"/>
                  </a:rPr>
                  <a:t>, ta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a:t>
                </a:r>
                <a:endParaRPr lang="vi-VN" sz="1800" dirty="0">
                  <a:latin typeface="Arial" panose="020B0604020202020204" pitchFamily="34" charset="0"/>
                  <a:cs typeface="Arial" panose="020B0604020202020204" pitchFamily="34" charset="0"/>
                </a:endParaRPr>
              </a:p>
              <a:p>
                <a:pPr marL="0" indent="0" algn="ctr">
                  <a:buNone/>
                </a:pPr>
                <a:r>
                  <a:rPr lang="en-US" sz="1800" dirty="0">
                    <a:latin typeface="Arial" panose="020B0604020202020204" pitchFamily="34" charset="0"/>
                    <a:cs typeface="Arial" panose="020B0604020202020204" pitchFamily="34" charset="0"/>
                  </a:rPr>
                  <a:t>28x + 24y + 32z = 688 hay 7x + 6y + 8z = 172.</a:t>
                </a:r>
                <a:endParaRPr lang="vi-VN" sz="1800" dirty="0">
                  <a:latin typeface="Arial" panose="020B0604020202020204" pitchFamily="34" charset="0"/>
                  <a:cs typeface="Arial" panose="020B0604020202020204" pitchFamily="34" charset="0"/>
                </a:endParaRPr>
              </a:p>
              <a:p>
                <a:pPr marL="0" indent="0">
                  <a:buNone/>
                </a:pPr>
                <a:r>
                  <a:rPr lang="en-US" sz="1800" dirty="0" err="1">
                    <a:latin typeface="Arial" panose="020B0604020202020204" pitchFamily="34" charset="0"/>
                    <a:cs typeface="Arial" panose="020B0604020202020204" pitchFamily="34" charset="0"/>
                  </a:rPr>
                  <a:t>Diện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khoai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gấp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bắp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cải</a:t>
                </a:r>
                <a:r>
                  <a:rPr lang="en-US" sz="1800" dirty="0">
                    <a:latin typeface="Arial" panose="020B0604020202020204" pitchFamily="34" charset="0"/>
                    <a:cs typeface="Arial" panose="020B0604020202020204" pitchFamily="34" charset="0"/>
                  </a:rPr>
                  <a:t>, ta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p>
              <a:p>
                <a:pPr marL="0" indent="0" algn="ctr">
                  <a:buNone/>
                </a:pPr>
                <a:r>
                  <a:rPr lang="en-US" sz="1800" dirty="0">
                    <a:latin typeface="Arial" panose="020B0604020202020204" pitchFamily="34" charset="0"/>
                    <a:cs typeface="Arial" panose="020B0604020202020204" pitchFamily="34" charset="0"/>
                  </a:rPr>
                  <a:t>x = 3y hay x - 3y = 0.</a:t>
                </a:r>
                <a:endParaRPr lang="vi-VN" sz="1800" dirty="0">
                  <a:latin typeface="Arial" panose="020B0604020202020204" pitchFamily="34" charset="0"/>
                  <a:cs typeface="Arial" panose="020B0604020202020204" pitchFamily="34" charset="0"/>
                </a:endParaRPr>
              </a:p>
              <a:p>
                <a:pPr marL="0" indent="0">
                  <a:buNone/>
                </a:pPr>
                <a:r>
                  <a:rPr lang="en-US" sz="1800" dirty="0" err="1">
                    <a:latin typeface="Arial" panose="020B0604020202020204" pitchFamily="34" charset="0"/>
                    <a:cs typeface="Arial" panose="020B0604020202020204" pitchFamily="34" charset="0"/>
                  </a:rPr>
                  <a:t>Từ</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đó</a:t>
                </a:r>
                <a:r>
                  <a:rPr lang="en-US" sz="1800" dirty="0">
                    <a:latin typeface="Arial" panose="020B0604020202020204" pitchFamily="34" charset="0"/>
                    <a:cs typeface="Arial" panose="020B0604020202020204" pitchFamily="34" charset="0"/>
                  </a:rPr>
                  <a:t>, ta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hệ</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phương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trinh</a:t>
                </a:r>
                <a:r>
                  <a:rPr lang="vi-VN" sz="1800" dirty="0">
                    <a:latin typeface="Arial" panose="020B0604020202020204" pitchFamily="34" charset="0"/>
                    <a:cs typeface="Arial" panose="020B0604020202020204" pitchFamily="34" charset="0"/>
                  </a:rPr>
                  <a:t>:</a:t>
                </a:r>
                <a14:m>
                  <m:oMath xmlns:m="http://schemas.openxmlformats.org/officeDocument/2006/math">
                    <m:d>
                      <m:dPr>
                        <m:begChr m:val="{"/>
                        <m:endChr m:val=""/>
                        <m:ctrlPr>
                          <a:rPr lang="vi-VN" sz="1800" i="1"/>
                        </m:ctrlPr>
                      </m:dPr>
                      <m:e>
                        <m:eqArr>
                          <m:eqArrPr>
                            <m:ctrlPr>
                              <a:rPr lang="vi-VN" sz="1800" i="1"/>
                            </m:ctrlPr>
                          </m:eqArrPr>
                          <m:e>
                            <m:r>
                              <a:rPr lang="en-US" sz="1800" b="0" i="1"/>
                              <m:t>𝑥</m:t>
                            </m:r>
                            <m:r>
                              <a:rPr lang="en-US" sz="1800" b="0" i="1"/>
                              <m:t>+</m:t>
                            </m:r>
                            <m:r>
                              <a:rPr lang="en-US" sz="1800" b="0" i="1"/>
                              <m:t>𝑦</m:t>
                            </m:r>
                            <m:r>
                              <a:rPr lang="en-US" sz="1800" b="0" i="1"/>
                              <m:t>+</m:t>
                            </m:r>
                            <m:r>
                              <a:rPr lang="en-US" sz="1800" b="0" i="1"/>
                              <m:t>𝑧</m:t>
                            </m:r>
                            <m:r>
                              <a:rPr lang="en-US" sz="1800" b="0" i="1"/>
                              <m:t>=</m:t>
                            </m:r>
                            <m:r>
                              <a:rPr lang="en-US" sz="1800" b="0" i="1"/>
                              <m:t>24</m:t>
                            </m:r>
                          </m:e>
                          <m:e>
                            <m:r>
                              <a:rPr lang="en-US" sz="1800" b="0" i="1"/>
                              <m:t>7</m:t>
                            </m:r>
                            <m:r>
                              <a:rPr lang="en-US" sz="1800" b="0" i="1"/>
                              <m:t>𝑥</m:t>
                            </m:r>
                            <m:r>
                              <a:rPr lang="en-US" sz="1800" b="0" i="1"/>
                              <m:t>+</m:t>
                            </m:r>
                            <m:r>
                              <a:rPr lang="en-US" sz="1800" b="0" i="1"/>
                              <m:t>6</m:t>
                            </m:r>
                            <m:r>
                              <a:rPr lang="en-US" sz="1800" b="0" i="1"/>
                              <m:t>𝑦</m:t>
                            </m:r>
                            <m:r>
                              <a:rPr lang="en-US" sz="1800" b="0" i="1"/>
                              <m:t>+</m:t>
                            </m:r>
                            <m:r>
                              <a:rPr lang="en-US" sz="1800" b="0" i="1"/>
                              <m:t>8</m:t>
                            </m:r>
                            <m:r>
                              <a:rPr lang="en-US" sz="1800" b="0" i="1"/>
                              <m:t>𝑧</m:t>
                            </m:r>
                            <m:r>
                              <a:rPr lang="en-US" sz="1800" b="0" i="1"/>
                              <m:t>=</m:t>
                            </m:r>
                            <m:r>
                              <a:rPr lang="en-US" sz="1800" b="0" i="1"/>
                              <m:t>172</m:t>
                            </m:r>
                          </m:e>
                          <m:e>
                            <m:r>
                              <a:rPr lang="en-US" sz="1800" b="0" i="1"/>
                              <m:t>𝑥</m:t>
                            </m:r>
                            <m:r>
                              <a:rPr lang="en-US" sz="1800" b="0" i="1"/>
                              <m:t>−</m:t>
                            </m:r>
                            <m:r>
                              <a:rPr lang="en-US" sz="1800" b="0" i="1"/>
                              <m:t>3</m:t>
                            </m:r>
                            <m:r>
                              <a:rPr lang="en-US" sz="1800" b="0" i="1"/>
                              <m:t>𝑦</m:t>
                            </m:r>
                            <m:r>
                              <a:rPr lang="en-US" sz="1800" b="0" i="1"/>
                              <m:t>+</m:t>
                            </m:r>
                            <m:r>
                              <a:rPr lang="en-US" sz="1800" b="0" i="1"/>
                              <m:t>0</m:t>
                            </m:r>
                            <m:r>
                              <a:rPr lang="en-US" sz="1800" b="0" i="1"/>
                              <m:t>.</m:t>
                            </m:r>
                          </m:e>
                        </m:eqArr>
                      </m:e>
                    </m:d>
                  </m:oMath>
                </a14:m>
                <a:endParaRPr lang="vi-VN" sz="1800" dirty="0">
                  <a:latin typeface="Arial" panose="020B0604020202020204" pitchFamily="34" charset="0"/>
                  <a:cs typeface="Arial" panose="020B0604020202020204" pitchFamily="34" charset="0"/>
                </a:endParaRPr>
              </a:p>
              <a:p>
                <a:pPr marL="0" indent="0">
                  <a:buNone/>
                </a:pPr>
                <a:r>
                  <a:rPr lang="en-US" sz="1800" dirty="0" err="1">
                    <a:latin typeface="Arial" panose="020B0604020202020204" pitchFamily="34" charset="0"/>
                    <a:cs typeface="Arial" panose="020B0604020202020204" pitchFamily="34" charset="0"/>
                  </a:rPr>
                  <a:t>Sử</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dụng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máy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cầm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tay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hệ</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phương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trình</a:t>
                </a:r>
                <a:r>
                  <a:rPr lang="en-US" sz="1800" dirty="0">
                    <a:latin typeface="Arial" panose="020B0604020202020204" pitchFamily="34" charset="0"/>
                    <a:cs typeface="Arial" panose="020B0604020202020204" pitchFamily="34" charset="0"/>
                  </a:rPr>
                  <a:t>, ta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x = 12,y = 4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z = 8.</a:t>
                </a:r>
                <a:endParaRPr lang="vi-VN" sz="1800" dirty="0">
                  <a:latin typeface="Arial" panose="020B0604020202020204" pitchFamily="34" charset="0"/>
                  <a:cs typeface="Arial" panose="020B0604020202020204" pitchFamily="34" charset="0"/>
                </a:endParaRPr>
              </a:p>
              <a:p>
                <a:pPr marL="0" indent="0">
                  <a:buNone/>
                </a:pPr>
                <a:r>
                  <a:rPr lang="en-US" sz="1800" dirty="0" err="1">
                    <a:latin typeface="Arial" panose="020B0604020202020204" pitchFamily="34" charset="0"/>
                    <a:cs typeface="Arial" panose="020B0604020202020204" pitchFamily="34" charset="0"/>
                  </a:rPr>
                  <a:t>Vây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diện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khoai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12 ha,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bắp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4 ha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hào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8 ha.</a:t>
                </a:r>
                <a:endParaRPr lang="vi-VN" sz="1800" dirty="0">
                  <a:latin typeface="Arial" panose="020B0604020202020204" pitchFamily="34" charset="0"/>
                  <a:cs typeface="Arial" panose="020B0604020202020204" pitchFamily="34" charset="0"/>
                </a:endParaRPr>
              </a:p>
            </p:txBody>
          </p:sp>
        </mc:Choice>
        <mc:Fallback>
          <p:sp>
            <p:nvSpPr>
              <p:cNvPr id="3" name="Chỗ dành sẵn cho Nội dung 2">
                <a:extLst>
                  <a:ext uri="{FF2B5EF4-FFF2-40B4-BE49-F238E27FC236}">
                    <a16:creationId xmlns:a16="http://schemas.microsoft.com/office/drawing/2014/main" id="{953E4802-0CDC-1D8E-BD8C-9B33184F2542}"/>
                  </a:ext>
                </a:extLst>
              </p:cNvPr>
              <p:cNvSpPr>
                <a:spLocks noGrp="1" noRot="1" noChangeAspect="1" noMove="1" noResize="1" noEditPoints="1" noAdjustHandles="1" noChangeArrowheads="1" noChangeShapeType="1" noTextEdit="1"/>
              </p:cNvSpPr>
              <p:nvPr>
                <p:ph idx="1"/>
              </p:nvPr>
            </p:nvSpPr>
            <p:spPr>
              <a:xfrm>
                <a:off x="282633" y="2460979"/>
                <a:ext cx="11742026" cy="4351338"/>
              </a:xfrm>
              <a:blipFill>
                <a:blip r:embed="rId2"/>
                <a:stretch>
                  <a:fillRect l="-415" t="-1401" r="-830"/>
                </a:stretch>
              </a:blipFill>
            </p:spPr>
            <p:txBody>
              <a:bodyPr/>
              <a:lstStyle/>
              <a:p>
                <a:r>
                  <a:rPr lang="vi-VN">
                    <a:noFill/>
                  </a:rPr>
                  <a:t> </a:t>
                </a:r>
              </a:p>
            </p:txBody>
          </p:sp>
        </mc:Fallback>
      </mc:AlternateContent>
      <p:sp>
        <p:nvSpPr>
          <p:cNvPr id="6" name="Hộp Văn bản 5">
            <a:extLst>
              <a:ext uri="{FF2B5EF4-FFF2-40B4-BE49-F238E27FC236}">
                <a16:creationId xmlns:a16="http://schemas.microsoft.com/office/drawing/2014/main" id="{2D7377E0-497B-72B3-183B-1EF9298F7E81}"/>
              </a:ext>
            </a:extLst>
          </p:cNvPr>
          <p:cNvSpPr txBox="1"/>
          <p:nvPr/>
        </p:nvSpPr>
        <p:spPr>
          <a:xfrm>
            <a:off x="838200" y="129611"/>
            <a:ext cx="6343996" cy="390684"/>
          </a:xfrm>
          <a:prstGeom prst="rect">
            <a:avLst/>
          </a:prstGeom>
          <a:noFill/>
        </p:spPr>
        <p:txBody>
          <a:bodyPr wrap="square">
            <a:spAutoFit/>
          </a:bodyPr>
          <a:lstStyle/>
          <a:p>
            <a:pPr>
              <a:lnSpc>
                <a:spcPct val="115000"/>
              </a:lnSpc>
              <a:spcAft>
                <a:spcPts val="1000"/>
              </a:spcAft>
            </a:pP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3.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Ứng</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dụng</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trong</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giải</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bài</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toán</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kinh</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tế</a:t>
            </a:r>
            <a:endParaRPr lang="vi-VN" sz="1400" dirty="0">
              <a:effectLst/>
              <a:latin typeface="Calibri" panose="020F0502020204030204" pitchFamily="34" charset="0"/>
              <a:ea typeface="Malgun Gothic" panose="020B0503020000020004" pitchFamily="34" charset="-127"/>
              <a:cs typeface="Cordia New" panose="020B0304020202020204" pitchFamily="34" charset="-34"/>
            </a:endParaRPr>
          </a:p>
        </p:txBody>
      </p:sp>
      <p:sp>
        <p:nvSpPr>
          <p:cNvPr id="8" name="Hộp Văn bản 7">
            <a:extLst>
              <a:ext uri="{FF2B5EF4-FFF2-40B4-BE49-F238E27FC236}">
                <a16:creationId xmlns:a16="http://schemas.microsoft.com/office/drawing/2014/main" id="{A33771D8-D536-8D0F-6E10-1810DE072C8A}"/>
              </a:ext>
            </a:extLst>
          </p:cNvPr>
          <p:cNvSpPr txBox="1"/>
          <p:nvPr/>
        </p:nvSpPr>
        <p:spPr>
          <a:xfrm>
            <a:off x="3048000" y="2008221"/>
            <a:ext cx="6096000" cy="369332"/>
          </a:xfrm>
          <a:prstGeom prst="rect">
            <a:avLst/>
          </a:prstGeom>
          <a:noFill/>
        </p:spPr>
        <p:txBody>
          <a:bodyPr wrap="square">
            <a:spAutoFit/>
          </a:bodyPr>
          <a:lstStyle/>
          <a:p>
            <a:pPr marL="0" indent="0" algn="ctr">
              <a:buNone/>
            </a:pPr>
            <a:r>
              <a:rPr lang="vi-VN" sz="1800" b="1" dirty="0" err="1">
                <a:solidFill>
                  <a:srgbClr val="FF0000"/>
                </a:solidFill>
              </a:rPr>
              <a:t>Giải</a:t>
            </a:r>
            <a:endParaRPr lang="vi-VN" sz="1800" b="1" dirty="0">
              <a:solidFill>
                <a:srgbClr val="FF0000"/>
              </a:solidFill>
            </a:endParaRPr>
          </a:p>
        </p:txBody>
      </p:sp>
    </p:spTree>
    <p:extLst>
      <p:ext uri="{BB962C8B-B14F-4D97-AF65-F5344CB8AC3E}">
        <p14:creationId xmlns:p14="http://schemas.microsoft.com/office/powerpoint/2010/main" val="40496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9ABBACE-DFDD-0E1C-45F9-FA67DA847E7F}"/>
              </a:ext>
            </a:extLst>
          </p:cNvPr>
          <p:cNvSpPr>
            <a:spLocks noGrp="1"/>
          </p:cNvSpPr>
          <p:nvPr>
            <p:ph type="title"/>
          </p:nvPr>
        </p:nvSpPr>
        <p:spPr>
          <a:xfrm>
            <a:off x="838200" y="841814"/>
            <a:ext cx="10977282" cy="933393"/>
          </a:xfrm>
          <a:solidFill>
            <a:schemeClr val="accent2">
              <a:lumMod val="40000"/>
              <a:lumOff val="60000"/>
            </a:schemeClr>
          </a:solidFill>
        </p:spPr>
        <p:txBody>
          <a:bodyPr>
            <a:noAutofit/>
          </a:bodyPr>
          <a:lstStyle/>
          <a:p>
            <a:pPr algn="ctr"/>
            <a:r>
              <a:rPr lang="en-US" sz="2400" dirty="0" err="1">
                <a:solidFill>
                  <a:srgbClr val="7030A0"/>
                </a:solidFill>
                <a:latin typeface="Arial" panose="020B0604020202020204" pitchFamily="34" charset="0"/>
                <a:ea typeface="Times New Roman" panose="02020603050405020304" pitchFamily="18" charset="0"/>
              </a:rPr>
              <a:t>Em</a:t>
            </a:r>
            <a:r>
              <a:rPr lang="en-US" sz="2400" dirty="0">
                <a:solidFill>
                  <a:srgbClr val="7030A0"/>
                </a:solidFill>
                <a:latin typeface="Arial" panose="020B0604020202020204" pitchFamily="34" charset="0"/>
                <a:ea typeface="Times New Roman" panose="02020603050405020304" pitchFamily="18" charset="0"/>
              </a:rPr>
              <a:t> </a:t>
            </a:r>
            <a:r>
              <a:rPr lang="en-US" sz="2400" dirty="0" err="1">
                <a:solidFill>
                  <a:srgbClr val="7030A0"/>
                </a:solidFill>
                <a:latin typeface="Arial" panose="020B0604020202020204" pitchFamily="34" charset="0"/>
                <a:ea typeface="Times New Roman" panose="02020603050405020304" pitchFamily="18" charset="0"/>
              </a:rPr>
              <a:t>hãy</a:t>
            </a:r>
            <a:r>
              <a:rPr lang="en-US" sz="2400" dirty="0">
                <a:solidFill>
                  <a:srgbClr val="7030A0"/>
                </a:solidFill>
                <a:latin typeface="Arial" panose="020B0604020202020204" pitchFamily="34" charset="0"/>
                <a:ea typeface="Times New Roman" panose="02020603050405020304" pitchFamily="18" charset="0"/>
              </a:rPr>
              <a:t> </a:t>
            </a:r>
            <a:r>
              <a:rPr lang="en-US" sz="2400" dirty="0" err="1">
                <a:solidFill>
                  <a:srgbClr val="7030A0"/>
                </a:solidFill>
                <a:effectLst/>
                <a:latin typeface="Arial" panose="020B0604020202020204" pitchFamily="34" charset="0"/>
                <a:ea typeface="Times New Roman" panose="02020603050405020304" pitchFamily="18" charset="0"/>
              </a:rPr>
              <a:t>nhắc</a:t>
            </a:r>
            <a:r>
              <a:rPr lang="en-US" sz="2400" dirty="0">
                <a:solidFill>
                  <a:srgbClr val="7030A0"/>
                </a:solidFill>
                <a:effectLst/>
                <a:latin typeface="Arial" panose="020B0604020202020204" pitchFamily="34" charset="0"/>
                <a:ea typeface="Times New Roman" panose="02020603050405020304" pitchFamily="18" charset="0"/>
              </a:rPr>
              <a:t> </a:t>
            </a:r>
            <a:r>
              <a:rPr lang="en-US" sz="2400" dirty="0" err="1">
                <a:solidFill>
                  <a:srgbClr val="7030A0"/>
                </a:solidFill>
                <a:effectLst/>
                <a:latin typeface="Arial" panose="020B0604020202020204" pitchFamily="34" charset="0"/>
                <a:ea typeface="Times New Roman" panose="02020603050405020304" pitchFamily="18" charset="0"/>
              </a:rPr>
              <a:t>lại</a:t>
            </a:r>
            <a:r>
              <a:rPr lang="en-US" sz="2400" dirty="0">
                <a:solidFill>
                  <a:srgbClr val="7030A0"/>
                </a:solidFill>
                <a:effectLst/>
                <a:latin typeface="Arial" panose="020B0604020202020204" pitchFamily="34" charset="0"/>
                <a:ea typeface="Times New Roman" panose="02020603050405020304" pitchFamily="18" charset="0"/>
              </a:rPr>
              <a:t> </a:t>
            </a:r>
            <a:br>
              <a:rPr lang="en-US" sz="2400" dirty="0">
                <a:solidFill>
                  <a:srgbClr val="7030A0"/>
                </a:solidFill>
                <a:effectLst/>
                <a:latin typeface="Arial" panose="020B0604020202020204" pitchFamily="34" charset="0"/>
                <a:ea typeface="Times New Roman" panose="02020603050405020304" pitchFamily="18" charset="0"/>
              </a:rPr>
            </a:br>
            <a:r>
              <a:rPr lang="en-US" sz="2400" dirty="0" err="1">
                <a:solidFill>
                  <a:srgbClr val="7030A0"/>
                </a:solidFill>
                <a:effectLst/>
                <a:latin typeface="Arial" panose="020B0604020202020204" pitchFamily="34" charset="0"/>
                <a:ea typeface="Times New Roman" panose="02020603050405020304" pitchFamily="18" charset="0"/>
              </a:rPr>
              <a:t>các</a:t>
            </a:r>
            <a:r>
              <a:rPr lang="en-US" sz="2400" dirty="0">
                <a:solidFill>
                  <a:srgbClr val="7030A0"/>
                </a:solidFill>
                <a:effectLst/>
                <a:latin typeface="Arial" panose="020B0604020202020204" pitchFamily="34" charset="0"/>
                <a:ea typeface="Times New Roman" panose="02020603050405020304" pitchFamily="18" charset="0"/>
              </a:rPr>
              <a:t> </a:t>
            </a:r>
            <a:r>
              <a:rPr lang="en-US" sz="2400" dirty="0" err="1">
                <a:solidFill>
                  <a:srgbClr val="7030A0"/>
                </a:solidFill>
                <a:effectLst/>
                <a:latin typeface="Arial" panose="020B0604020202020204" pitchFamily="34" charset="0"/>
                <a:ea typeface="Times New Roman" panose="02020603050405020304" pitchFamily="18" charset="0"/>
              </a:rPr>
              <a:t>bước</a:t>
            </a:r>
            <a:r>
              <a:rPr lang="en-US" sz="2400" dirty="0">
                <a:solidFill>
                  <a:srgbClr val="7030A0"/>
                </a:solidFill>
                <a:effectLst/>
                <a:latin typeface="Arial" panose="020B0604020202020204" pitchFamily="34" charset="0"/>
                <a:ea typeface="Times New Roman" panose="02020603050405020304" pitchFamily="18" charset="0"/>
              </a:rPr>
              <a:t> </a:t>
            </a:r>
            <a:r>
              <a:rPr lang="en-US" sz="2400" dirty="0" err="1">
                <a:solidFill>
                  <a:srgbClr val="7030A0"/>
                </a:solidFill>
                <a:effectLst/>
                <a:latin typeface="Arial" panose="020B0604020202020204" pitchFamily="34" charset="0"/>
                <a:ea typeface="Times New Roman" panose="02020603050405020304" pitchFamily="18" charset="0"/>
              </a:rPr>
              <a:t>giải</a:t>
            </a:r>
            <a:r>
              <a:rPr lang="en-US" sz="2400" dirty="0">
                <a:solidFill>
                  <a:srgbClr val="7030A0"/>
                </a:solidFill>
                <a:effectLst/>
                <a:latin typeface="Arial" panose="020B0604020202020204" pitchFamily="34" charset="0"/>
                <a:ea typeface="Times New Roman" panose="02020603050405020304" pitchFamily="18" charset="0"/>
              </a:rPr>
              <a:t> </a:t>
            </a:r>
            <a:r>
              <a:rPr lang="en-US" sz="2400" dirty="0" err="1">
                <a:solidFill>
                  <a:srgbClr val="7030A0"/>
                </a:solidFill>
                <a:effectLst/>
                <a:latin typeface="Arial" panose="020B0604020202020204" pitchFamily="34" charset="0"/>
                <a:ea typeface="Times New Roman" panose="02020603050405020304" pitchFamily="18" charset="0"/>
              </a:rPr>
              <a:t>bài</a:t>
            </a:r>
            <a:r>
              <a:rPr lang="en-US" sz="2400" dirty="0">
                <a:solidFill>
                  <a:srgbClr val="7030A0"/>
                </a:solidFill>
                <a:effectLst/>
                <a:latin typeface="Arial" panose="020B0604020202020204" pitchFamily="34" charset="0"/>
                <a:ea typeface="Times New Roman" panose="02020603050405020304" pitchFamily="18" charset="0"/>
              </a:rPr>
              <a:t> </a:t>
            </a:r>
            <a:r>
              <a:rPr lang="en-US" sz="2400" dirty="0" err="1">
                <a:solidFill>
                  <a:srgbClr val="7030A0"/>
                </a:solidFill>
                <a:effectLst/>
                <a:latin typeface="Arial" panose="020B0604020202020204" pitchFamily="34" charset="0"/>
                <a:ea typeface="Times New Roman" panose="02020603050405020304" pitchFamily="18" charset="0"/>
              </a:rPr>
              <a:t>toán</a:t>
            </a:r>
            <a:r>
              <a:rPr lang="en-US" sz="2400" dirty="0">
                <a:solidFill>
                  <a:srgbClr val="7030A0"/>
                </a:solidFill>
                <a:effectLst/>
                <a:latin typeface="Arial" panose="020B0604020202020204" pitchFamily="34" charset="0"/>
                <a:ea typeface="Times New Roman" panose="02020603050405020304" pitchFamily="18" charset="0"/>
              </a:rPr>
              <a:t> </a:t>
            </a:r>
            <a:r>
              <a:rPr lang="en-US" sz="2400" dirty="0" err="1">
                <a:solidFill>
                  <a:srgbClr val="7030A0"/>
                </a:solidFill>
                <a:effectLst/>
                <a:latin typeface="Arial" panose="020B0604020202020204" pitchFamily="34" charset="0"/>
                <a:ea typeface="Times New Roman" panose="02020603050405020304" pitchFamily="18" charset="0"/>
              </a:rPr>
              <a:t>bằng</a:t>
            </a:r>
            <a:r>
              <a:rPr lang="en-US" sz="2400" dirty="0">
                <a:solidFill>
                  <a:srgbClr val="7030A0"/>
                </a:solidFill>
                <a:effectLst/>
                <a:latin typeface="Arial" panose="020B0604020202020204" pitchFamily="34" charset="0"/>
                <a:ea typeface="Times New Roman" panose="02020603050405020304" pitchFamily="18" charset="0"/>
              </a:rPr>
              <a:t> </a:t>
            </a:r>
            <a:r>
              <a:rPr lang="en-US" sz="2400" dirty="0" err="1">
                <a:solidFill>
                  <a:srgbClr val="7030A0"/>
                </a:solidFill>
                <a:effectLst/>
                <a:latin typeface="Arial" panose="020B0604020202020204" pitchFamily="34" charset="0"/>
                <a:ea typeface="Times New Roman" panose="02020603050405020304" pitchFamily="18" charset="0"/>
              </a:rPr>
              <a:t>cách</a:t>
            </a:r>
            <a:r>
              <a:rPr lang="en-US" sz="2400" dirty="0">
                <a:solidFill>
                  <a:srgbClr val="7030A0"/>
                </a:solidFill>
                <a:effectLst/>
                <a:latin typeface="Arial" panose="020B0604020202020204" pitchFamily="34" charset="0"/>
                <a:ea typeface="Times New Roman" panose="02020603050405020304" pitchFamily="18" charset="0"/>
              </a:rPr>
              <a:t> </a:t>
            </a:r>
            <a:r>
              <a:rPr lang="en-US" sz="2400" dirty="0" err="1">
                <a:solidFill>
                  <a:srgbClr val="7030A0"/>
                </a:solidFill>
                <a:effectLst/>
                <a:latin typeface="Arial" panose="020B0604020202020204" pitchFamily="34" charset="0"/>
                <a:ea typeface="Times New Roman" panose="02020603050405020304" pitchFamily="18" charset="0"/>
              </a:rPr>
              <a:t>lập</a:t>
            </a:r>
            <a:r>
              <a:rPr lang="en-US" sz="2400" dirty="0">
                <a:solidFill>
                  <a:srgbClr val="7030A0"/>
                </a:solidFill>
                <a:effectLst/>
                <a:latin typeface="Arial" panose="020B0604020202020204" pitchFamily="34" charset="0"/>
                <a:ea typeface="Times New Roman" panose="02020603050405020304" pitchFamily="18" charset="0"/>
              </a:rPr>
              <a:t> </a:t>
            </a:r>
            <a:r>
              <a:rPr lang="en-US" sz="2400" dirty="0" err="1">
                <a:solidFill>
                  <a:srgbClr val="7030A0"/>
                </a:solidFill>
                <a:effectLst/>
                <a:latin typeface="Arial" panose="020B0604020202020204" pitchFamily="34" charset="0"/>
                <a:ea typeface="Times New Roman" panose="02020603050405020304" pitchFamily="18" charset="0"/>
              </a:rPr>
              <a:t>hệ</a:t>
            </a:r>
            <a:r>
              <a:rPr lang="en-US" sz="2400" dirty="0">
                <a:solidFill>
                  <a:srgbClr val="7030A0"/>
                </a:solidFill>
                <a:effectLst/>
                <a:latin typeface="Arial" panose="020B0604020202020204" pitchFamily="34" charset="0"/>
                <a:ea typeface="Times New Roman" panose="02020603050405020304" pitchFamily="18" charset="0"/>
              </a:rPr>
              <a:t> </a:t>
            </a:r>
            <a:r>
              <a:rPr lang="en-US" sz="2400" dirty="0" err="1">
                <a:solidFill>
                  <a:srgbClr val="7030A0"/>
                </a:solidFill>
                <a:effectLst/>
                <a:latin typeface="Arial" panose="020B0604020202020204" pitchFamily="34" charset="0"/>
                <a:ea typeface="Times New Roman" panose="02020603050405020304" pitchFamily="18" charset="0"/>
              </a:rPr>
              <a:t>phương</a:t>
            </a:r>
            <a:r>
              <a:rPr lang="en-US" sz="2400" dirty="0">
                <a:solidFill>
                  <a:srgbClr val="7030A0"/>
                </a:solidFill>
                <a:effectLst/>
                <a:latin typeface="Arial" panose="020B0604020202020204" pitchFamily="34" charset="0"/>
                <a:ea typeface="Times New Roman" panose="02020603050405020304" pitchFamily="18" charset="0"/>
              </a:rPr>
              <a:t> </a:t>
            </a:r>
            <a:r>
              <a:rPr lang="en-US" sz="2400" dirty="0" err="1">
                <a:solidFill>
                  <a:srgbClr val="7030A0"/>
                </a:solidFill>
                <a:effectLst/>
                <a:latin typeface="Arial" panose="020B0604020202020204" pitchFamily="34" charset="0"/>
                <a:ea typeface="Times New Roman" panose="02020603050405020304" pitchFamily="18" charset="0"/>
              </a:rPr>
              <a:t>trình</a:t>
            </a:r>
            <a:r>
              <a:rPr lang="en-US" sz="2400" dirty="0">
                <a:solidFill>
                  <a:srgbClr val="7030A0"/>
                </a:solidFill>
                <a:effectLst/>
                <a:latin typeface="Arial" panose="020B0604020202020204" pitchFamily="34" charset="0"/>
                <a:ea typeface="Times New Roman" panose="02020603050405020304" pitchFamily="18" charset="0"/>
              </a:rPr>
              <a:t> </a:t>
            </a:r>
            <a:r>
              <a:rPr lang="en-US" sz="2400" dirty="0" err="1">
                <a:solidFill>
                  <a:srgbClr val="7030A0"/>
                </a:solidFill>
                <a:effectLst/>
                <a:latin typeface="Arial" panose="020B0604020202020204" pitchFamily="34" charset="0"/>
                <a:ea typeface="Times New Roman" panose="02020603050405020304" pitchFamily="18" charset="0"/>
              </a:rPr>
              <a:t>bậc</a:t>
            </a:r>
            <a:r>
              <a:rPr lang="en-US" sz="2400" dirty="0">
                <a:solidFill>
                  <a:srgbClr val="7030A0"/>
                </a:solidFill>
                <a:effectLst/>
                <a:latin typeface="Arial" panose="020B0604020202020204" pitchFamily="34" charset="0"/>
                <a:ea typeface="Times New Roman" panose="02020603050405020304" pitchFamily="18" charset="0"/>
              </a:rPr>
              <a:t> </a:t>
            </a:r>
            <a:r>
              <a:rPr lang="en-US" sz="2400" dirty="0" err="1">
                <a:solidFill>
                  <a:srgbClr val="7030A0"/>
                </a:solidFill>
                <a:effectLst/>
                <a:latin typeface="Arial" panose="020B0604020202020204" pitchFamily="34" charset="0"/>
                <a:ea typeface="Times New Roman" panose="02020603050405020304" pitchFamily="18" charset="0"/>
              </a:rPr>
              <a:t>nhất</a:t>
            </a:r>
            <a:r>
              <a:rPr lang="en-US" sz="2400" dirty="0">
                <a:solidFill>
                  <a:srgbClr val="7030A0"/>
                </a:solidFill>
                <a:effectLst/>
                <a:latin typeface="Arial" panose="020B0604020202020204" pitchFamily="34" charset="0"/>
                <a:ea typeface="Times New Roman" panose="02020603050405020304" pitchFamily="18" charset="0"/>
              </a:rPr>
              <a:t> 2 </a:t>
            </a:r>
            <a:r>
              <a:rPr lang="en-US" sz="2400" dirty="0" err="1">
                <a:solidFill>
                  <a:srgbClr val="7030A0"/>
                </a:solidFill>
                <a:effectLst/>
                <a:latin typeface="Arial" panose="020B0604020202020204" pitchFamily="34" charset="0"/>
                <a:ea typeface="Times New Roman" panose="02020603050405020304" pitchFamily="18" charset="0"/>
              </a:rPr>
              <a:t>ẩn</a:t>
            </a:r>
            <a:r>
              <a:rPr lang="en-US" sz="2400" dirty="0">
                <a:solidFill>
                  <a:srgbClr val="7030A0"/>
                </a:solidFill>
                <a:effectLst/>
                <a:latin typeface="Arial" panose="020B0604020202020204" pitchFamily="34" charset="0"/>
                <a:ea typeface="Times New Roman" panose="02020603050405020304" pitchFamily="18" charset="0"/>
              </a:rPr>
              <a:t> ?</a:t>
            </a:r>
            <a:endParaRPr lang="vi-VN" sz="2400" dirty="0">
              <a:solidFill>
                <a:srgbClr val="7030A0"/>
              </a:solidFill>
            </a:endParaRPr>
          </a:p>
        </p:txBody>
      </p:sp>
      <p:sp>
        <p:nvSpPr>
          <p:cNvPr id="3" name="Chỗ dành sẵn cho Nội dung 2">
            <a:extLst>
              <a:ext uri="{FF2B5EF4-FFF2-40B4-BE49-F238E27FC236}">
                <a16:creationId xmlns:a16="http://schemas.microsoft.com/office/drawing/2014/main" id="{61C95B50-48F3-5057-6CFB-CD7BFD518305}"/>
              </a:ext>
            </a:extLst>
          </p:cNvPr>
          <p:cNvSpPr>
            <a:spLocks noGrp="1"/>
          </p:cNvSpPr>
          <p:nvPr>
            <p:ph idx="1"/>
          </p:nvPr>
        </p:nvSpPr>
        <p:spPr>
          <a:xfrm>
            <a:off x="838200" y="2052731"/>
            <a:ext cx="10977282" cy="4351338"/>
          </a:xfrm>
          <a:solidFill>
            <a:schemeClr val="accent6">
              <a:lumMod val="40000"/>
              <a:lumOff val="60000"/>
            </a:schemeClr>
          </a:solidFill>
        </p:spPr>
        <p:txBody>
          <a:bodyPr>
            <a:normAutofit/>
          </a:bodyPr>
          <a:lstStyle/>
          <a:p>
            <a:pPr marL="0" indent="0" algn="ctr">
              <a:buNone/>
            </a:pPr>
            <a:r>
              <a:rPr lang="en-US" sz="2400" b="1" dirty="0" err="1">
                <a:solidFill>
                  <a:srgbClr val="0070C0"/>
                </a:solidFill>
                <a:latin typeface="Arial" panose="020B0604020202020204" pitchFamily="34" charset="0"/>
                <a:ea typeface="Times New Roman" panose="02020603050405020304" pitchFamily="18" charset="0"/>
              </a:rPr>
              <a:t>Các</a:t>
            </a:r>
            <a:r>
              <a:rPr lang="en-US" sz="2400" b="1" dirty="0">
                <a:solidFill>
                  <a:srgbClr val="0070C0"/>
                </a:solidFill>
                <a:latin typeface="Arial" panose="020B0604020202020204" pitchFamily="34" charset="0"/>
                <a:ea typeface="Times New Roman" panose="02020603050405020304" pitchFamily="18" charset="0"/>
              </a:rPr>
              <a:t> </a:t>
            </a:r>
            <a:r>
              <a:rPr lang="en-US" sz="2400" b="1" dirty="0" err="1">
                <a:solidFill>
                  <a:srgbClr val="0070C0"/>
                </a:solidFill>
                <a:latin typeface="Arial" panose="020B0604020202020204" pitchFamily="34" charset="0"/>
                <a:ea typeface="Times New Roman" panose="02020603050405020304" pitchFamily="18" charset="0"/>
              </a:rPr>
              <a:t>bước</a:t>
            </a:r>
            <a:r>
              <a:rPr lang="en-US" sz="2400" b="1" dirty="0">
                <a:solidFill>
                  <a:srgbClr val="0070C0"/>
                </a:solidFill>
                <a:latin typeface="Arial" panose="020B0604020202020204" pitchFamily="34" charset="0"/>
                <a:ea typeface="Times New Roman" panose="02020603050405020304" pitchFamily="18" charset="0"/>
              </a:rPr>
              <a:t> </a:t>
            </a:r>
            <a:r>
              <a:rPr lang="en-US" sz="2400" b="1" dirty="0" err="1">
                <a:solidFill>
                  <a:srgbClr val="0070C0"/>
                </a:solidFill>
                <a:latin typeface="Arial" panose="020B0604020202020204" pitchFamily="34" charset="0"/>
                <a:ea typeface="Times New Roman" panose="02020603050405020304" pitchFamily="18" charset="0"/>
              </a:rPr>
              <a:t>giải</a:t>
            </a:r>
            <a:r>
              <a:rPr lang="en-US" sz="2400" b="1" dirty="0">
                <a:solidFill>
                  <a:srgbClr val="0070C0"/>
                </a:solidFill>
                <a:latin typeface="Arial" panose="020B0604020202020204" pitchFamily="34" charset="0"/>
                <a:ea typeface="Times New Roman" panose="02020603050405020304" pitchFamily="18" charset="0"/>
              </a:rPr>
              <a:t> </a:t>
            </a:r>
            <a:r>
              <a:rPr lang="en-US" sz="2400" b="1" dirty="0" err="1">
                <a:solidFill>
                  <a:srgbClr val="0070C0"/>
                </a:solidFill>
                <a:latin typeface="Arial" panose="020B0604020202020204" pitchFamily="34" charset="0"/>
                <a:ea typeface="Times New Roman" panose="02020603050405020304" pitchFamily="18" charset="0"/>
              </a:rPr>
              <a:t>bài</a:t>
            </a:r>
            <a:r>
              <a:rPr lang="en-US" sz="2400" b="1" dirty="0">
                <a:solidFill>
                  <a:srgbClr val="0070C0"/>
                </a:solidFill>
                <a:latin typeface="Arial" panose="020B0604020202020204" pitchFamily="34" charset="0"/>
                <a:ea typeface="Times New Roman" panose="02020603050405020304" pitchFamily="18" charset="0"/>
              </a:rPr>
              <a:t> </a:t>
            </a:r>
            <a:r>
              <a:rPr lang="en-US" sz="2400" b="1" dirty="0" err="1">
                <a:solidFill>
                  <a:srgbClr val="0070C0"/>
                </a:solidFill>
                <a:latin typeface="Arial" panose="020B0604020202020204" pitchFamily="34" charset="0"/>
                <a:ea typeface="Times New Roman" panose="02020603050405020304" pitchFamily="18" charset="0"/>
              </a:rPr>
              <a:t>toán</a:t>
            </a:r>
            <a:r>
              <a:rPr lang="en-US" sz="2400" b="1" dirty="0">
                <a:solidFill>
                  <a:srgbClr val="0070C0"/>
                </a:solidFill>
                <a:latin typeface="Arial" panose="020B0604020202020204" pitchFamily="34" charset="0"/>
                <a:ea typeface="Times New Roman" panose="02020603050405020304" pitchFamily="18" charset="0"/>
              </a:rPr>
              <a:t> </a:t>
            </a:r>
            <a:r>
              <a:rPr lang="en-US" sz="2400" b="1" dirty="0" err="1">
                <a:solidFill>
                  <a:srgbClr val="0070C0"/>
                </a:solidFill>
                <a:latin typeface="Arial" panose="020B0604020202020204" pitchFamily="34" charset="0"/>
                <a:ea typeface="Times New Roman" panose="02020603050405020304" pitchFamily="18" charset="0"/>
              </a:rPr>
              <a:t>bằng</a:t>
            </a:r>
            <a:r>
              <a:rPr lang="en-US" sz="2400" b="1" dirty="0">
                <a:solidFill>
                  <a:srgbClr val="0070C0"/>
                </a:solidFill>
                <a:latin typeface="Arial" panose="020B0604020202020204" pitchFamily="34" charset="0"/>
                <a:ea typeface="Times New Roman" panose="02020603050405020304" pitchFamily="18" charset="0"/>
              </a:rPr>
              <a:t> </a:t>
            </a:r>
            <a:r>
              <a:rPr lang="en-US" sz="2400" b="1" dirty="0" err="1">
                <a:solidFill>
                  <a:srgbClr val="0070C0"/>
                </a:solidFill>
                <a:latin typeface="Arial" panose="020B0604020202020204" pitchFamily="34" charset="0"/>
                <a:ea typeface="Times New Roman" panose="02020603050405020304" pitchFamily="18" charset="0"/>
              </a:rPr>
              <a:t>cách</a:t>
            </a:r>
            <a:r>
              <a:rPr lang="en-US" sz="2400" b="1" dirty="0">
                <a:solidFill>
                  <a:srgbClr val="0070C0"/>
                </a:solidFill>
                <a:latin typeface="Arial" panose="020B0604020202020204" pitchFamily="34" charset="0"/>
                <a:ea typeface="Times New Roman" panose="02020603050405020304" pitchFamily="18" charset="0"/>
              </a:rPr>
              <a:t> </a:t>
            </a:r>
            <a:r>
              <a:rPr lang="en-US" sz="2400" b="1" dirty="0" err="1">
                <a:solidFill>
                  <a:srgbClr val="0070C0"/>
                </a:solidFill>
                <a:latin typeface="Arial" panose="020B0604020202020204" pitchFamily="34" charset="0"/>
                <a:ea typeface="Times New Roman" panose="02020603050405020304" pitchFamily="18" charset="0"/>
              </a:rPr>
              <a:t>lập</a:t>
            </a:r>
            <a:r>
              <a:rPr lang="en-US" sz="2400" b="1" dirty="0">
                <a:solidFill>
                  <a:srgbClr val="0070C0"/>
                </a:solidFill>
                <a:latin typeface="Arial" panose="020B0604020202020204" pitchFamily="34" charset="0"/>
                <a:ea typeface="Times New Roman" panose="02020603050405020304" pitchFamily="18" charset="0"/>
              </a:rPr>
              <a:t> </a:t>
            </a:r>
            <a:r>
              <a:rPr lang="en-US" sz="2400" b="1" dirty="0" err="1">
                <a:solidFill>
                  <a:srgbClr val="0070C0"/>
                </a:solidFill>
                <a:latin typeface="Arial" panose="020B0604020202020204" pitchFamily="34" charset="0"/>
                <a:ea typeface="Times New Roman" panose="02020603050405020304" pitchFamily="18" charset="0"/>
              </a:rPr>
              <a:t>hệ</a:t>
            </a:r>
            <a:r>
              <a:rPr lang="en-US" sz="2400" b="1" dirty="0">
                <a:solidFill>
                  <a:srgbClr val="0070C0"/>
                </a:solidFill>
                <a:latin typeface="Arial" panose="020B0604020202020204" pitchFamily="34" charset="0"/>
                <a:ea typeface="Times New Roman" panose="02020603050405020304" pitchFamily="18" charset="0"/>
              </a:rPr>
              <a:t> </a:t>
            </a:r>
            <a:r>
              <a:rPr lang="en-US" sz="2400" b="1" dirty="0" err="1">
                <a:solidFill>
                  <a:srgbClr val="0070C0"/>
                </a:solidFill>
                <a:latin typeface="Arial" panose="020B0604020202020204" pitchFamily="34" charset="0"/>
                <a:ea typeface="Times New Roman" panose="02020603050405020304" pitchFamily="18" charset="0"/>
              </a:rPr>
              <a:t>phương</a:t>
            </a:r>
            <a:r>
              <a:rPr lang="en-US" sz="2400" b="1" dirty="0">
                <a:solidFill>
                  <a:srgbClr val="0070C0"/>
                </a:solidFill>
                <a:latin typeface="Arial" panose="020B0604020202020204" pitchFamily="34" charset="0"/>
                <a:ea typeface="Times New Roman" panose="02020603050405020304" pitchFamily="18" charset="0"/>
              </a:rPr>
              <a:t> </a:t>
            </a:r>
            <a:r>
              <a:rPr lang="en-US" sz="2400" b="1" dirty="0" err="1">
                <a:solidFill>
                  <a:srgbClr val="0070C0"/>
                </a:solidFill>
                <a:latin typeface="Arial" panose="020B0604020202020204" pitchFamily="34" charset="0"/>
                <a:ea typeface="Times New Roman" panose="02020603050405020304" pitchFamily="18" charset="0"/>
              </a:rPr>
              <a:t>trình</a:t>
            </a:r>
            <a:r>
              <a:rPr lang="en-US" sz="2400" b="1" dirty="0">
                <a:solidFill>
                  <a:srgbClr val="0070C0"/>
                </a:solidFill>
                <a:latin typeface="Arial" panose="020B0604020202020204" pitchFamily="34" charset="0"/>
                <a:ea typeface="Times New Roman" panose="02020603050405020304" pitchFamily="18" charset="0"/>
              </a:rPr>
              <a:t> </a:t>
            </a:r>
            <a:r>
              <a:rPr lang="en-US" sz="2400" b="1" dirty="0" err="1">
                <a:solidFill>
                  <a:srgbClr val="0070C0"/>
                </a:solidFill>
                <a:latin typeface="Arial" panose="020B0604020202020204" pitchFamily="34" charset="0"/>
                <a:ea typeface="Times New Roman" panose="02020603050405020304" pitchFamily="18" charset="0"/>
              </a:rPr>
              <a:t>bậc</a:t>
            </a:r>
            <a:r>
              <a:rPr lang="en-US" sz="2400" b="1" dirty="0">
                <a:solidFill>
                  <a:srgbClr val="0070C0"/>
                </a:solidFill>
                <a:latin typeface="Arial" panose="020B0604020202020204" pitchFamily="34" charset="0"/>
                <a:ea typeface="Times New Roman" panose="02020603050405020304" pitchFamily="18" charset="0"/>
              </a:rPr>
              <a:t> </a:t>
            </a:r>
            <a:r>
              <a:rPr lang="en-US" sz="2400" b="1" dirty="0" err="1">
                <a:solidFill>
                  <a:srgbClr val="0070C0"/>
                </a:solidFill>
                <a:latin typeface="Arial" panose="020B0604020202020204" pitchFamily="34" charset="0"/>
                <a:ea typeface="Times New Roman" panose="02020603050405020304" pitchFamily="18" charset="0"/>
              </a:rPr>
              <a:t>nhất</a:t>
            </a:r>
            <a:r>
              <a:rPr lang="en-US" sz="2400" b="1" dirty="0">
                <a:solidFill>
                  <a:srgbClr val="0070C0"/>
                </a:solidFill>
                <a:latin typeface="Arial" panose="020B0604020202020204" pitchFamily="34" charset="0"/>
                <a:ea typeface="Times New Roman" panose="02020603050405020304" pitchFamily="18" charset="0"/>
              </a:rPr>
              <a:t> 2 </a:t>
            </a:r>
            <a:r>
              <a:rPr lang="en-US" sz="2400" b="1" dirty="0" err="1">
                <a:solidFill>
                  <a:srgbClr val="0070C0"/>
                </a:solidFill>
                <a:latin typeface="Arial" panose="020B0604020202020204" pitchFamily="34" charset="0"/>
                <a:ea typeface="Times New Roman" panose="02020603050405020304" pitchFamily="18" charset="0"/>
              </a:rPr>
              <a:t>ẩn</a:t>
            </a:r>
            <a:r>
              <a:rPr lang="en-US" sz="2400" b="1" dirty="0">
                <a:solidFill>
                  <a:srgbClr val="0070C0"/>
                </a:solidFill>
                <a:latin typeface="Arial" panose="020B0604020202020204" pitchFamily="34" charset="0"/>
                <a:ea typeface="Times New Roman" panose="02020603050405020304" pitchFamily="18" charset="0"/>
              </a:rPr>
              <a:t> :</a:t>
            </a:r>
          </a:p>
          <a:p>
            <a:pPr marL="0" indent="0">
              <a:buNone/>
            </a:pPr>
            <a:r>
              <a:rPr lang="en-US" sz="2400" b="1" i="1" dirty="0" err="1">
                <a:effectLst/>
                <a:latin typeface="Arial" panose="020B0604020202020204" pitchFamily="34" charset="0"/>
                <a:ea typeface="Times New Roman" panose="02020603050405020304" pitchFamily="18" charset="0"/>
              </a:rPr>
              <a:t>Bước</a:t>
            </a:r>
            <a:r>
              <a:rPr lang="en-US" sz="2400" b="1" i="1" dirty="0">
                <a:effectLst/>
                <a:latin typeface="Arial" panose="020B0604020202020204" pitchFamily="34" charset="0"/>
                <a:ea typeface="Times New Roman" panose="02020603050405020304" pitchFamily="18" charset="0"/>
              </a:rPr>
              <a:t> 1</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Lập</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hệ</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phương</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trình</a:t>
            </a:r>
            <a:r>
              <a:rPr lang="en-US" sz="2400" b="1" dirty="0">
                <a:effectLst/>
                <a:latin typeface="Arial" panose="020B0604020202020204" pitchFamily="34"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r>
              <a:rPr lang="en-US" sz="2400" dirty="0" err="1">
                <a:effectLst/>
                <a:latin typeface="Arial" panose="020B0604020202020204" pitchFamily="34" charset="0"/>
                <a:ea typeface="Times New Roman" panose="02020603050405020304" pitchFamily="18" charset="0"/>
              </a:rPr>
              <a:t>Chọn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ẩn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là</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những</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đại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lượng</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chưa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biết</a:t>
            </a:r>
            <a:r>
              <a:rPr lang="en-US" sz="2400" dirty="0">
                <a:effectLst/>
                <a:latin typeface="Arial" panose="020B0604020202020204" pitchFamily="34"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r>
              <a:rPr lang="en-US" sz="2400" dirty="0" err="1">
                <a:effectLst/>
                <a:latin typeface="Arial" panose="020B0604020202020204" pitchFamily="34" charset="0"/>
                <a:ea typeface="Times New Roman" panose="02020603050405020304" pitchFamily="18" charset="0"/>
              </a:rPr>
              <a:t>Dựa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trên</a:t>
            </a:r>
            <a:r>
              <a:rPr lang="en-US" sz="2400" dirty="0">
                <a:effectLst/>
                <a:latin typeface="Arial" panose="020B0604020202020204" pitchFamily="34" charset="0"/>
                <a:ea typeface="Times New Roman" panose="02020603050405020304" pitchFamily="18" charset="0"/>
              </a:rPr>
              <a:t> ý </a:t>
            </a:r>
            <a:r>
              <a:rPr lang="en-US" sz="2400" dirty="0" err="1">
                <a:effectLst/>
                <a:latin typeface="Arial" panose="020B0604020202020204" pitchFamily="34" charset="0"/>
                <a:ea typeface="Times New Roman" panose="02020603050405020304" pitchFamily="18" charset="0"/>
              </a:rPr>
              <a:t>nghĩa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của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các</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đại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lượng</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chưa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biết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đặt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điều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kiện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cho</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ẩn</a:t>
            </a:r>
            <a:r>
              <a:rPr lang="en-US" sz="2400" dirty="0">
                <a:effectLst/>
                <a:latin typeface="Arial" panose="020B0604020202020204" pitchFamily="34"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r>
              <a:rPr lang="en-US" sz="2400" dirty="0" err="1">
                <a:effectLst/>
                <a:latin typeface="Arial" panose="020B0604020202020204" pitchFamily="34" charset="0"/>
                <a:ea typeface="Times New Roman" panose="02020603050405020304" pitchFamily="18" charset="0"/>
              </a:rPr>
              <a:t>Dựa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vào</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dữ</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kiện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của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bài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toán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lập</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hệ</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phương</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trình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với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các</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ẩn</a:t>
            </a:r>
            <a:r>
              <a:rPr lang="en-US" sz="2400" dirty="0">
                <a:effectLst/>
                <a:latin typeface="Arial" panose="020B0604020202020204" pitchFamily="34"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r>
              <a:rPr lang="en-US" sz="2400" b="1" i="1" dirty="0" err="1">
                <a:effectLst/>
                <a:latin typeface="Arial" panose="020B0604020202020204" pitchFamily="34" charset="0"/>
                <a:ea typeface="Times New Roman" panose="02020603050405020304" pitchFamily="18" charset="0"/>
              </a:rPr>
              <a:t>Bước</a:t>
            </a:r>
            <a:r>
              <a:rPr lang="en-US" sz="2400" b="1" i="1" dirty="0">
                <a:effectLst/>
                <a:latin typeface="Arial" panose="020B0604020202020204" pitchFamily="34" charset="0"/>
                <a:ea typeface="Times New Roman" panose="02020603050405020304" pitchFamily="18" charset="0"/>
              </a:rPr>
              <a:t> 2</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Giải</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hệ</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phương</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trình</a:t>
            </a:r>
            <a:r>
              <a:rPr lang="en-US" sz="2400" b="1" dirty="0">
                <a:effectLst/>
                <a:latin typeface="Arial" panose="020B0604020202020204" pitchFamily="34"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r>
              <a:rPr lang="en-US" sz="2400" b="1" i="1" dirty="0" err="1">
                <a:effectLst/>
                <a:latin typeface="Arial" panose="020B0604020202020204" pitchFamily="34" charset="0"/>
                <a:ea typeface="Times New Roman" panose="02020603050405020304" pitchFamily="18" charset="0"/>
              </a:rPr>
              <a:t>Bước</a:t>
            </a:r>
            <a:r>
              <a:rPr lang="en-US" sz="2400" b="1" i="1" dirty="0">
                <a:effectLst/>
                <a:latin typeface="Arial" panose="020B0604020202020204" pitchFamily="34" charset="0"/>
                <a:ea typeface="Times New Roman" panose="02020603050405020304" pitchFamily="18" charset="0"/>
              </a:rPr>
              <a:t> 3</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Kiểm</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tra</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điều</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kiện</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của</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nghiệm</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và</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kết</a:t>
            </a:r>
            <a:r>
              <a:rPr lang="en-US" sz="2400" b="1" dirty="0">
                <a:effectLst/>
                <a:latin typeface="Arial" panose="020B0604020202020204" pitchFamily="34" charset="0"/>
                <a:ea typeface="Times New Roman" panose="02020603050405020304" pitchFamily="18" charset="0"/>
              </a:rPr>
              <a:t> </a:t>
            </a:r>
            <a:r>
              <a:rPr lang="en-US" sz="2400" b="1" dirty="0" err="1">
                <a:effectLst/>
                <a:latin typeface="Arial" panose="020B0604020202020204" pitchFamily="34" charset="0"/>
                <a:ea typeface="Times New Roman" panose="02020603050405020304" pitchFamily="18" charset="0"/>
              </a:rPr>
              <a:t>luận</a:t>
            </a:r>
            <a:r>
              <a:rPr lang="en-US" sz="2400" b="1" dirty="0">
                <a:effectLst/>
                <a:latin typeface="Arial" panose="020B0604020202020204" pitchFamily="34"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786DB1B0-D57B-38FC-7F2A-B6717569B597}"/>
              </a:ext>
            </a:extLst>
          </p:cNvPr>
          <p:cNvSpPr txBox="1"/>
          <p:nvPr/>
        </p:nvSpPr>
        <p:spPr>
          <a:xfrm>
            <a:off x="742950" y="234962"/>
            <a:ext cx="8144250" cy="490199"/>
          </a:xfrm>
          <a:prstGeom prst="rect">
            <a:avLst/>
          </a:prstGeom>
          <a:noFill/>
        </p:spPr>
        <p:txBody>
          <a:bodyPr wrap="square">
            <a:spAutoFit/>
          </a:bodyPr>
          <a:lstStyle/>
          <a:p>
            <a:pPr>
              <a:lnSpc>
                <a:spcPct val="115000"/>
              </a:lnSpc>
              <a:spcAft>
                <a:spcPts val="1000"/>
              </a:spcAft>
            </a:pPr>
            <a:r>
              <a:rPr lang="en-US" sz="24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1. </a:t>
            </a:r>
            <a:r>
              <a:rPr lang="en-US" sz="24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Giải</a:t>
            </a:r>
            <a:r>
              <a:rPr lang="en-US" sz="24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bài</a:t>
            </a:r>
            <a:r>
              <a:rPr lang="en-US" sz="24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toán</a:t>
            </a:r>
            <a:r>
              <a:rPr lang="en-US" sz="24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bằng</a:t>
            </a:r>
            <a:r>
              <a:rPr lang="en-US" sz="24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cách</a:t>
            </a:r>
            <a:r>
              <a:rPr lang="en-US" sz="24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lập</a:t>
            </a:r>
            <a:r>
              <a:rPr lang="en-US" sz="24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hệ</a:t>
            </a:r>
            <a:r>
              <a:rPr lang="en-US" sz="24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phương</a:t>
            </a:r>
            <a:r>
              <a:rPr lang="en-US" sz="24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4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trình</a:t>
            </a:r>
            <a:endParaRPr lang="vi-VN" sz="2400" dirty="0">
              <a:effectLst/>
              <a:latin typeface="Calibri" panose="020F0502020204030204" pitchFamily="34" charset="0"/>
              <a:ea typeface="Malgun Gothic" panose="020B0503020000020004" pitchFamily="34" charset="-127"/>
              <a:cs typeface="Cordia New" panose="020B0304020202020204" pitchFamily="34" charset="-34"/>
            </a:endParaRPr>
          </a:p>
        </p:txBody>
      </p:sp>
    </p:spTree>
    <p:extLst>
      <p:ext uri="{BB962C8B-B14F-4D97-AF65-F5344CB8AC3E}">
        <p14:creationId xmlns:p14="http://schemas.microsoft.com/office/powerpoint/2010/main" val="134930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3">
            <a:extLst>
              <a:ext uri="{FF2B5EF4-FFF2-40B4-BE49-F238E27FC236}">
                <a16:creationId xmlns:a16="http://schemas.microsoft.com/office/drawing/2014/main" id="{98F19A38-F97B-6EF1-D5D4-1260B002902E}"/>
              </a:ext>
            </a:extLst>
          </p:cNvPr>
          <p:cNvSpPr>
            <a:spLocks noGrp="1"/>
          </p:cNvSpPr>
          <p:nvPr>
            <p:ph type="title"/>
          </p:nvPr>
        </p:nvSpPr>
        <p:spPr>
          <a:xfrm>
            <a:off x="227105" y="204413"/>
            <a:ext cx="11678023" cy="1325563"/>
          </a:xfrm>
          <a:solidFill>
            <a:schemeClr val="accent2">
              <a:lumMod val="40000"/>
              <a:lumOff val="60000"/>
            </a:schemeClr>
          </a:solidFill>
        </p:spPr>
        <p:txBody>
          <a:bodyPr>
            <a:noAutofit/>
          </a:bodyPr>
          <a:lstStyle/>
          <a:p>
            <a:r>
              <a:rPr lang="en-US" sz="1600" b="1" dirty="0">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t>VD1</a:t>
            </a:r>
            <a:r>
              <a:rPr lang="en-US" sz="16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Giá</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vào</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xem</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một</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buổi</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biểu</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diễn</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xiếc</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gồm</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ba</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loại</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40 000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đồng</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dành</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cho</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trẻ</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em</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dưới</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6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tuổi</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60 000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đồng</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dành</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cho</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học</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sinh</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80 000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đồng</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dành</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cho</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người</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lớn.Tại</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buổi</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biểu</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diễn</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900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đã</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bán</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ra</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tổng</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tiền</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thu</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là</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50 600 000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đồng</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Người</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đã</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bán</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bao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nhiêu</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trẻ</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em</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bao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nhiêu</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học</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sinh</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bao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nhiêu</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người</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lớn</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cho</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buổi</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biểu</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diễn</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đó</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Biết</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rằng</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người</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lớn</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bằng</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một</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nửa</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trẻ</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em</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học</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sinh</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cộng</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600" b="1" dirty="0" err="1">
                <a:effectLst/>
                <a:latin typeface="Times New Roman" panose="02020603050405020304" pitchFamily="18" charset="0"/>
                <a:ea typeface="Malgun Gothic" panose="020B0503020000020004" pitchFamily="34" charset="-127"/>
                <a:cs typeface="Cordia New" panose="020B0304020202020204" pitchFamily="34" charset="-34"/>
              </a:rPr>
              <a:t>lại</a:t>
            </a:r>
            <a:r>
              <a:rPr lang="en-US" sz="1600" b="1" dirty="0">
                <a:effectLst/>
                <a:latin typeface="Times New Roman" panose="02020603050405020304" pitchFamily="18" charset="0"/>
                <a:ea typeface="Malgun Gothic" panose="020B0503020000020004" pitchFamily="34" charset="-127"/>
                <a:cs typeface="Cordia New" panose="020B0304020202020204" pitchFamily="34" charset="-34"/>
              </a:rPr>
              <a:t>.</a:t>
            </a:r>
            <a:endParaRPr lang="vi-VN" sz="1600" dirty="0"/>
          </a:p>
        </p:txBody>
      </p:sp>
      <p:sp>
        <p:nvSpPr>
          <p:cNvPr id="5" name="Chỗ dành sẵn cho Nội dung 4">
            <a:extLst>
              <a:ext uri="{FF2B5EF4-FFF2-40B4-BE49-F238E27FC236}">
                <a16:creationId xmlns:a16="http://schemas.microsoft.com/office/drawing/2014/main" id="{C6B67C42-570C-A008-F5D0-F7BF3857A344}"/>
              </a:ext>
            </a:extLst>
          </p:cNvPr>
          <p:cNvSpPr>
            <a:spLocks noGrp="1"/>
          </p:cNvSpPr>
          <p:nvPr>
            <p:ph sz="half" idx="1"/>
          </p:nvPr>
        </p:nvSpPr>
        <p:spPr>
          <a:xfrm>
            <a:off x="227105" y="1602886"/>
            <a:ext cx="4566024" cy="5156501"/>
          </a:xfrm>
          <a:solidFill>
            <a:schemeClr val="accent6">
              <a:lumMod val="20000"/>
              <a:lumOff val="80000"/>
            </a:schemeClr>
          </a:solidFill>
        </p:spPr>
        <p:txBody>
          <a:bodyPr>
            <a:noAutofit/>
          </a:bodyPr>
          <a:lstStyle/>
          <a:p>
            <a:pPr marL="0" indent="0" algn="ctr">
              <a:lnSpc>
                <a:spcPct val="100000"/>
              </a:lnSpc>
              <a:spcAft>
                <a:spcPts val="800"/>
              </a:spcAft>
              <a:buNone/>
            </a:pPr>
            <a:r>
              <a:rPr lang="en-US" sz="1800" b="1" dirty="0" err="1">
                <a:solidFill>
                  <a:srgbClr val="FF0000"/>
                </a:solidFill>
                <a:latin typeface="Arial" panose="020B0604020202020204" pitchFamily="34" charset="0"/>
                <a:ea typeface="Times New Roman" panose="02020603050405020304" pitchFamily="18" charset="0"/>
              </a:rPr>
              <a:t>Hướng</a:t>
            </a:r>
            <a:r>
              <a:rPr lang="en-US" sz="1800" b="1" dirty="0">
                <a:solidFill>
                  <a:srgbClr val="FF0000"/>
                </a:solidFill>
                <a:latin typeface="Arial" panose="020B0604020202020204" pitchFamily="34" charset="0"/>
                <a:ea typeface="Times New Roman" panose="02020603050405020304" pitchFamily="18" charset="0"/>
              </a:rPr>
              <a:t> </a:t>
            </a:r>
            <a:r>
              <a:rPr lang="en-US" sz="1800" b="1" dirty="0" err="1">
                <a:solidFill>
                  <a:srgbClr val="FF0000"/>
                </a:solidFill>
                <a:latin typeface="Arial" panose="020B0604020202020204" pitchFamily="34" charset="0"/>
                <a:ea typeface="Times New Roman" panose="02020603050405020304" pitchFamily="18" charset="0"/>
              </a:rPr>
              <a:t>dẫn</a:t>
            </a:r>
            <a:endParaRPr lang="en-US" sz="1800" b="1" dirty="0">
              <a:solidFill>
                <a:srgbClr val="FF0000"/>
              </a:solidFill>
              <a:latin typeface="Arial" panose="020B0604020202020204" pitchFamily="34" charset="0"/>
              <a:ea typeface="Times New Roman" panose="02020603050405020304" pitchFamily="18" charset="0"/>
            </a:endParaRPr>
          </a:p>
          <a:p>
            <a:pPr marL="0" indent="0">
              <a:lnSpc>
                <a:spcPct val="100000"/>
              </a:lnSpc>
              <a:spcAft>
                <a:spcPts val="800"/>
              </a:spcAft>
              <a:buNone/>
            </a:pPr>
            <a:r>
              <a:rPr lang="en-US" sz="1800" dirty="0" err="1">
                <a:latin typeface="Arial" panose="020B0604020202020204" pitchFamily="34" charset="0"/>
                <a:ea typeface="Times New Roman" panose="02020603050405020304" pitchFamily="18" charset="0"/>
              </a:rPr>
              <a:t>Xác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định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những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đại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lượng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đề</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bài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yêu</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cầu</a:t>
            </a:r>
            <a:r>
              <a:rPr lang="en-US" sz="1800" dirty="0">
                <a:latin typeface="Arial" panose="020B0604020202020204" pitchFamily="34" charset="0"/>
                <a:ea typeface="Times New Roman" panose="02020603050405020304" pitchFamily="18" charset="0"/>
              </a:rPr>
              <a:t>?</a:t>
            </a:r>
          </a:p>
          <a:p>
            <a:pPr marL="0" indent="0">
              <a:lnSpc>
                <a:spcPct val="100000"/>
              </a:lnSpc>
              <a:spcAft>
                <a:spcPts val="800"/>
              </a:spcAft>
              <a:buNone/>
            </a:pPr>
            <a:r>
              <a:rPr lang="en-US" sz="1800" dirty="0" err="1">
                <a:effectLst/>
                <a:latin typeface="Arial" panose="020B0604020202020204" pitchFamily="34" charset="0"/>
                <a:ea typeface="Times New Roman" panose="02020603050405020304" pitchFamily="18" charset="0"/>
              </a:rPr>
              <a:t>Tr</a:t>
            </a:r>
            <a:r>
              <a:rPr lang="en-US" sz="1800" dirty="0" err="1">
                <a:latin typeface="Arial" panose="020B0604020202020204" pitchFamily="34" charset="0"/>
                <a:ea typeface="Times New Roman" panose="02020603050405020304" pitchFamily="18" charset="0"/>
              </a:rPr>
              <a:t>ả</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lời</a:t>
            </a:r>
            <a:r>
              <a:rPr lang="en-US" sz="1800" dirty="0">
                <a:latin typeface="Arial" panose="020B0604020202020204" pitchFamily="34" charset="0"/>
                <a:ea typeface="Times New Roman" panose="02020603050405020304" pitchFamily="18" charset="0"/>
              </a:rPr>
              <a:t>: 	+ </a:t>
            </a:r>
            <a:r>
              <a:rPr lang="en-US" sz="1800" dirty="0" err="1">
                <a:latin typeface="Arial" panose="020B0604020202020204" pitchFamily="34" charset="0"/>
                <a:ea typeface="Times New Roman" panose="02020603050405020304" pitchFamily="18" charset="0"/>
              </a:rPr>
              <a:t>Số</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vé</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bán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cho</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trẻ</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em</a:t>
            </a:r>
            <a:endParaRPr lang="en-US" sz="1800" dirty="0">
              <a:latin typeface="Arial" panose="020B0604020202020204" pitchFamily="34" charset="0"/>
              <a:ea typeface="Times New Roman" panose="02020603050405020304" pitchFamily="18" charset="0"/>
            </a:endParaRPr>
          </a:p>
          <a:p>
            <a:pPr marL="0" indent="0">
              <a:lnSpc>
                <a:spcPct val="100000"/>
              </a:lnSpc>
              <a:spcAft>
                <a:spcPts val="800"/>
              </a:spcAft>
              <a:buNone/>
            </a:pPr>
            <a:r>
              <a:rPr lang="en-US" sz="1800" dirty="0">
                <a:effectLst/>
                <a:latin typeface="Arial" panose="020B0604020202020204" pitchFamily="34" charset="0"/>
                <a:ea typeface="Times New Roman" panose="02020603050405020304" pitchFamily="18" charset="0"/>
              </a:rPr>
              <a:t>	+ </a:t>
            </a:r>
            <a:r>
              <a:rPr lang="en-US" sz="1800" dirty="0" err="1">
                <a:effectLst/>
                <a:latin typeface="Arial" panose="020B0604020202020204" pitchFamily="34" charset="0"/>
                <a:ea typeface="Times New Roman" panose="02020603050405020304" pitchFamily="18" charset="0"/>
              </a:rPr>
              <a:t>Số</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vé</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bán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cho</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sinh</a:t>
            </a:r>
            <a:endParaRPr lang="en-US" sz="1800" dirty="0">
              <a:effectLst/>
              <a:latin typeface="Arial" panose="020B0604020202020204" pitchFamily="34" charset="0"/>
              <a:ea typeface="Times New Roman" panose="02020603050405020304" pitchFamily="18" charset="0"/>
            </a:endParaRPr>
          </a:p>
          <a:p>
            <a:pPr marL="0" indent="0">
              <a:lnSpc>
                <a:spcPct val="100000"/>
              </a:lnSpc>
              <a:spcAft>
                <a:spcPts val="800"/>
              </a:spcAft>
              <a:buNone/>
            </a:pPr>
            <a:r>
              <a:rPr lang="en-US" sz="1800" dirty="0">
                <a:latin typeface="Arial" panose="020B0604020202020204" pitchFamily="34" charset="0"/>
                <a:ea typeface="Times New Roman" panose="02020603050405020304" pitchFamily="18" charset="0"/>
              </a:rPr>
              <a:t>	+ </a:t>
            </a:r>
            <a:r>
              <a:rPr lang="en-US" sz="1800" dirty="0" err="1">
                <a:latin typeface="Arial" panose="020B0604020202020204" pitchFamily="34" charset="0"/>
                <a:ea typeface="Times New Roman" panose="02020603050405020304" pitchFamily="18" charset="0"/>
              </a:rPr>
              <a:t>Số</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vé</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bán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cho</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người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lớn</a:t>
            </a:r>
            <a:r>
              <a:rPr lang="en-US" sz="1800" dirty="0">
                <a:latin typeface="Arial" panose="020B0604020202020204" pitchFamily="34" charset="0"/>
                <a:ea typeface="Times New Roman" panose="02020603050405020304" pitchFamily="18" charset="0"/>
              </a:rPr>
              <a:t>.</a:t>
            </a:r>
          </a:p>
          <a:p>
            <a:pPr>
              <a:lnSpc>
                <a:spcPct val="100000"/>
              </a:lnSpc>
              <a:spcAft>
                <a:spcPts val="800"/>
              </a:spcAft>
              <a:buFont typeface="Wingdings" panose="05000000000000000000" pitchFamily="2" charset="2"/>
              <a:buChar char="è"/>
            </a:pPr>
            <a:r>
              <a:rPr lang="en-US" sz="1800" dirty="0" err="1">
                <a:effectLst/>
                <a:latin typeface="Arial" panose="020B0604020202020204" pitchFamily="34" charset="0"/>
                <a:ea typeface="Times New Roman" panose="02020603050405020304" pitchFamily="18" charset="0"/>
                <a:sym typeface="Wingdings" panose="05000000000000000000" pitchFamily="2" charset="2"/>
              </a:rPr>
              <a:t>Gọi</a:t>
            </a:r>
            <a:r>
              <a:rPr lang="en-US" sz="1800" dirty="0">
                <a:effectLst/>
                <a:latin typeface="Arial" panose="020B0604020202020204" pitchFamily="34" charset="0"/>
                <a:ea typeface="Times New Roman" panose="02020603050405020304" pitchFamily="18" charset="0"/>
                <a:sym typeface="Wingdings" panose="05000000000000000000" pitchFamily="2" charset="2"/>
              </a:rPr>
              <a:t> x, y, z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lần</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lượt</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là</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số</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vé</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bán</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cho</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trẻ</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em</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học</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sinh</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người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lớn</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p>
          <a:p>
            <a:pPr marL="0" indent="0">
              <a:lnSpc>
                <a:spcPct val="100000"/>
              </a:lnSpc>
              <a:spcAft>
                <a:spcPts val="800"/>
              </a:spcAft>
              <a:buNone/>
            </a:pPr>
            <a:r>
              <a:rPr lang="en-US" sz="1800" dirty="0" err="1">
                <a:effectLst/>
                <a:latin typeface="Arial" panose="020B0604020202020204" pitchFamily="34" charset="0"/>
                <a:ea typeface="Times New Roman" panose="02020603050405020304" pitchFamily="18" charset="0"/>
              </a:rPr>
              <a:t>Điều</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kiện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cho</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các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ẩn</a:t>
            </a:r>
            <a:r>
              <a:rPr lang="en-US" sz="1800" dirty="0">
                <a:effectLst/>
                <a:latin typeface="Arial" panose="020B0604020202020204" pitchFamily="34" charset="0"/>
                <a:ea typeface="Times New Roman" panose="02020603050405020304" pitchFamily="18" charset="0"/>
              </a:rPr>
              <a:t> ?</a:t>
            </a:r>
          </a:p>
          <a:p>
            <a:pPr marL="0" indent="0">
              <a:lnSpc>
                <a:spcPct val="100000"/>
              </a:lnSpc>
              <a:spcAft>
                <a:spcPts val="800"/>
              </a:spcAft>
              <a:buNone/>
            </a:pP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x,y,z</a:t>
            </a:r>
            <a:r>
              <a:rPr lang="en-US" sz="1800" dirty="0">
                <a:effectLst/>
                <a:latin typeface="Arial" panose="020B0604020202020204" pitchFamily="34" charset="0"/>
                <a:ea typeface="Times New Roman" panose="02020603050405020304" pitchFamily="18" charset="0"/>
                <a:sym typeface="Wingdings" panose="05000000000000000000" pitchFamily="2" charset="2"/>
              </a:rPr>
              <a:t> :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nguyên</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dương</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p>
          <a:p>
            <a:pPr marL="0" indent="0">
              <a:lnSpc>
                <a:spcPct val="100000"/>
              </a:lnSpc>
              <a:spcAft>
                <a:spcPts val="800"/>
              </a:spcAft>
              <a:buNone/>
            </a:pP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Dựa</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vào</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dữ</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kiện</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bài</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toán</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hãy</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lập</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hệ</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phương</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trình</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với</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các</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ẩn</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x,y,z</a:t>
            </a:r>
            <a:r>
              <a:rPr lang="en-US" sz="1800" dirty="0">
                <a:latin typeface="Arial" panose="020B0604020202020204" pitchFamily="34" charset="0"/>
                <a:ea typeface="Times New Roman" panose="02020603050405020304" pitchFamily="18" charset="0"/>
                <a:sym typeface="Wingdings" panose="05000000000000000000" pitchFamily="2" charset="2"/>
              </a:rPr>
              <a:t>?</a:t>
            </a:r>
            <a:endParaRPr lang="en-US" sz="1800" dirty="0">
              <a:effectLst/>
              <a:latin typeface="Arial" panose="020B0604020202020204" pitchFamily="34" charset="0"/>
              <a:ea typeface="Times New Roman" panose="02020603050405020304" pitchFamily="18" charset="0"/>
            </a:endParaRPr>
          </a:p>
          <a:p>
            <a:pPr>
              <a:lnSpc>
                <a:spcPct val="100000"/>
              </a:lnSpc>
              <a:spcAft>
                <a:spcPts val="800"/>
              </a:spcAft>
            </a:pPr>
            <a:endParaRPr lang="vi-VN" sz="1800" dirty="0">
              <a:effectLst/>
              <a:latin typeface="Times New Roman" panose="02020603050405020304" pitchFamily="18" charset="0"/>
              <a:ea typeface="Times New Roman" panose="02020603050405020304" pitchFamily="18" charset="0"/>
            </a:endParaRPr>
          </a:p>
          <a:p>
            <a:pPr>
              <a:lnSpc>
                <a:spcPct val="100000"/>
              </a:lnSpc>
            </a:pPr>
            <a:endParaRPr lang="vi-VN" sz="1800" dirty="0"/>
          </a:p>
        </p:txBody>
      </p:sp>
      <mc:AlternateContent xmlns:mc="http://schemas.openxmlformats.org/markup-compatibility/2006">
        <mc:Choice xmlns:a14="http://schemas.microsoft.com/office/drawing/2010/main" Requires="a14">
          <p:sp>
            <p:nvSpPr>
              <p:cNvPr id="6" name="Chỗ dành sẵn cho Nội dung 5">
                <a:extLst>
                  <a:ext uri="{FF2B5EF4-FFF2-40B4-BE49-F238E27FC236}">
                    <a16:creationId xmlns:a16="http://schemas.microsoft.com/office/drawing/2014/main" id="{B0838FD3-EBAD-6C37-B7CD-47F6FA77DB32}"/>
                  </a:ext>
                </a:extLst>
              </p:cNvPr>
              <p:cNvSpPr>
                <a:spLocks noGrp="1"/>
              </p:cNvSpPr>
              <p:nvPr>
                <p:ph sz="half" idx="2"/>
              </p:nvPr>
            </p:nvSpPr>
            <p:spPr>
              <a:xfrm>
                <a:off x="4906682" y="1602886"/>
                <a:ext cx="6998446" cy="5156501"/>
              </a:xfrm>
              <a:solidFill>
                <a:schemeClr val="accent1">
                  <a:lumMod val="20000"/>
                  <a:lumOff val="80000"/>
                </a:schemeClr>
              </a:solidFill>
            </p:spPr>
            <p:txBody>
              <a:bodyPr>
                <a:noAutofit/>
              </a:bodyPr>
              <a:lstStyle/>
              <a:p>
                <a:pPr marL="0" indent="0" algn="ctr">
                  <a:lnSpc>
                    <a:spcPct val="100000"/>
                  </a:lnSpc>
                  <a:spcBef>
                    <a:spcPts val="0"/>
                  </a:spcBef>
                  <a:spcAft>
                    <a:spcPts val="800"/>
                  </a:spcAft>
                  <a:buNone/>
                </a:pPr>
                <a:r>
                  <a:rPr lang="en-US" sz="1800" b="1" dirty="0" err="1">
                    <a:solidFill>
                      <a:srgbClr val="FF0000"/>
                    </a:solidFill>
                    <a:latin typeface="Arial" panose="020B0604020202020204" pitchFamily="34" charset="0"/>
                    <a:ea typeface="Times New Roman" panose="02020603050405020304" pitchFamily="18" charset="0"/>
                  </a:rPr>
                  <a:t>Giải</a:t>
                </a:r>
                <a:endParaRPr lang="en-US" sz="1800" b="1" dirty="0">
                  <a:solidFill>
                    <a:srgbClr val="FF0000"/>
                  </a:solidFill>
                  <a:latin typeface="Arial" panose="020B0604020202020204" pitchFamily="34" charset="0"/>
                  <a:ea typeface="Times New Roman" panose="02020603050405020304" pitchFamily="18" charset="0"/>
                </a:endParaRPr>
              </a:p>
              <a:p>
                <a:pPr marL="0" indent="0">
                  <a:lnSpc>
                    <a:spcPct val="100000"/>
                  </a:lnSpc>
                  <a:spcBef>
                    <a:spcPts val="0"/>
                  </a:spcBef>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Gọi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x, y, z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lần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lượt</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trẻ</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em</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học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sinh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người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lớn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đã</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bán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ra</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(x, y, z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N).</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00000"/>
                  </a:lnSpc>
                  <a:spcBef>
                    <a:spcPts val="0"/>
                  </a:spcBef>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900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đã</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bán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ra</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có:x</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y + z = 900.</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00000"/>
                  </a:lnSpc>
                  <a:spcBef>
                    <a:spcPts val="0"/>
                  </a:spcBef>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Tổng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tiền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thu</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trong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buổi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biểu</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diễn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này</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50 600 000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đồng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00000"/>
                  </a:lnSpc>
                  <a:spcBef>
                    <a:spcPts val="0"/>
                  </a:spcBef>
                  <a:spcAft>
                    <a:spcPts val="1000"/>
                  </a:spcAft>
                  <a:buNone/>
                </a:pP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40 000x + 60 000y + 80 000z = 50 600 000 hay 2x + 3y + 4z = 2530.</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00000"/>
                  </a:lnSpc>
                  <a:spcBef>
                    <a:spcPts val="0"/>
                  </a:spcBef>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người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lớn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bằng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một</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nửa</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trẻ</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em</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học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sinh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cộng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lại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00000"/>
                  </a:lnSpc>
                  <a:spcBef>
                    <a:spcPts val="0"/>
                  </a:spcBef>
                  <a:spcAft>
                    <a:spcPts val="1000"/>
                  </a:spcAft>
                  <a:buNone/>
                </a:pP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z = </a:t>
                </a:r>
                <a14:m>
                  <m:oMath xmlns:m="http://schemas.openxmlformats.org/officeDocument/2006/math">
                    <m:f>
                      <m:fPr>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den>
                    </m:f>
                  </m:oMath>
                </a14:m>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hay x + y – 2z = 0</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00000"/>
                  </a:lnSpc>
                  <a:spcBef>
                    <a:spcPts val="0"/>
                  </a:spcBef>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Từ</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hệ</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phương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trình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14:m>
                  <m:oMath xmlns:m="http://schemas.openxmlformats.org/officeDocument/2006/math">
                    <m:d>
                      <m:dPr>
                        <m:begChr m:val="{"/>
                        <m:endChr m:val=""/>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=900</m:t>
                            </m:r>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=2530</m:t>
                            </m:r>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r>
                      <a:rPr lang="en-US" sz="1800" i="1" smtClean="0">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1800" i="1" smtClean="0">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𝑥</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=470</m:t>
                            </m:r>
                          </m:e>
                          <m:e>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𝑦</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=130</m:t>
                            </m:r>
                          </m:e>
                          <m:e>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𝑧</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=300</m:t>
                            </m:r>
                          </m:e>
                        </m:eqArr>
                      </m:e>
                    </m:d>
                  </m:oMath>
                </a14:m>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00000"/>
                  </a:lnSpc>
                  <a:spcBef>
                    <a:spcPts val="0"/>
                  </a:spcBef>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Vậy</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470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trẻ</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em</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130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học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sinh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300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vé</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người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lớn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đã</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bán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ra.</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a:lnSpc>
                    <a:spcPct val="100000"/>
                  </a:lnSpc>
                  <a:spcBef>
                    <a:spcPts val="0"/>
                  </a:spcBef>
                  <a:spcAft>
                    <a:spcPts val="800"/>
                  </a:spcAft>
                </a:pPr>
                <a:endParaRPr lang="vi-VN" sz="1800" dirty="0">
                  <a:effectLst/>
                  <a:latin typeface="Times New Roman" panose="02020603050405020304" pitchFamily="18" charset="0"/>
                  <a:ea typeface="Times New Roman" panose="02020603050405020304" pitchFamily="18" charset="0"/>
                </a:endParaRPr>
              </a:p>
              <a:p>
                <a:pPr>
                  <a:lnSpc>
                    <a:spcPct val="100000"/>
                  </a:lnSpc>
                  <a:spcBef>
                    <a:spcPts val="0"/>
                  </a:spcBef>
                </a:pPr>
                <a:endParaRPr lang="vi-VN" sz="1800" dirty="0"/>
              </a:p>
            </p:txBody>
          </p:sp>
        </mc:Choice>
        <mc:Fallback>
          <p:sp>
            <p:nvSpPr>
              <p:cNvPr id="6" name="Chỗ dành sẵn cho Nội dung 5">
                <a:extLst>
                  <a:ext uri="{FF2B5EF4-FFF2-40B4-BE49-F238E27FC236}">
                    <a16:creationId xmlns:a16="http://schemas.microsoft.com/office/drawing/2014/main" id="{B0838FD3-EBAD-6C37-B7CD-47F6FA77DB32}"/>
                  </a:ext>
                </a:extLst>
              </p:cNvPr>
              <p:cNvSpPr>
                <a:spLocks noGrp="1" noRot="1" noChangeAspect="1" noMove="1" noResize="1" noEditPoints="1" noAdjustHandles="1" noChangeArrowheads="1" noChangeShapeType="1" noTextEdit="1"/>
              </p:cNvSpPr>
              <p:nvPr>
                <p:ph sz="half" idx="2"/>
              </p:nvPr>
            </p:nvSpPr>
            <p:spPr>
              <a:xfrm>
                <a:off x="4906682" y="1602886"/>
                <a:ext cx="6998446" cy="5156501"/>
              </a:xfrm>
              <a:blipFill>
                <a:blip r:embed="rId2"/>
                <a:stretch>
                  <a:fillRect l="-784" t="-709"/>
                </a:stretch>
              </a:blipFill>
            </p:spPr>
            <p:txBody>
              <a:bodyPr/>
              <a:lstStyle/>
              <a:p>
                <a:r>
                  <a:rPr lang="vi-VN">
                    <a:noFill/>
                  </a:rPr>
                  <a:t> </a:t>
                </a:r>
              </a:p>
            </p:txBody>
          </p:sp>
        </mc:Fallback>
      </mc:AlternateContent>
    </p:spTree>
    <p:extLst>
      <p:ext uri="{BB962C8B-B14F-4D97-AF65-F5344CB8AC3E}">
        <p14:creationId xmlns:p14="http://schemas.microsoft.com/office/powerpoint/2010/main" val="239863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 calcmode="lin" valueType="num">
                                      <p:cBhvr additive="base">
                                        <p:cTn id="14"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additive="base">
                                        <p:cTn id="3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 calcmode="lin" valueType="num">
                                      <p:cBhvr additive="base">
                                        <p:cTn id="4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 calcmode="lin" valueType="num">
                                      <p:cBhvr additive="base">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 calcmode="lin" valueType="num">
                                      <p:cBhvr additive="base">
                                        <p:cTn id="5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 calcmode="lin" valueType="num">
                                      <p:cBhvr additive="base">
                                        <p:cTn id="6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
                                            <p:txEl>
                                              <p:pRg st="8" end="8"/>
                                            </p:txEl>
                                          </p:spTgt>
                                        </p:tgtEl>
                                        <p:attrNameLst>
                                          <p:attrName>style.visibility</p:attrName>
                                        </p:attrNameLst>
                                      </p:cBhvr>
                                      <p:to>
                                        <p:strVal val="visible"/>
                                      </p:to>
                                    </p:set>
                                    <p:anim calcmode="lin" valueType="num">
                                      <p:cBhvr additive="base">
                                        <p:cTn id="6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6">
                                            <p:bg/>
                                          </p:spTgt>
                                        </p:tgtEl>
                                        <p:attrNameLst>
                                          <p:attrName>style.visibility</p:attrName>
                                        </p:attrNameLst>
                                      </p:cBhvr>
                                      <p:to>
                                        <p:strVal val="visible"/>
                                      </p:to>
                                    </p:set>
                                    <p:anim calcmode="lin" valueType="num">
                                      <p:cBhvr additive="base">
                                        <p:cTn id="74" dur="500" fill="hold"/>
                                        <p:tgtEl>
                                          <p:spTgt spid="6">
                                            <p:bg/>
                                          </p:spTgt>
                                        </p:tgtEl>
                                        <p:attrNameLst>
                                          <p:attrName>ppt_x</p:attrName>
                                        </p:attrNameLst>
                                      </p:cBhvr>
                                      <p:tavLst>
                                        <p:tav tm="0">
                                          <p:val>
                                            <p:strVal val="#ppt_x"/>
                                          </p:val>
                                        </p:tav>
                                        <p:tav tm="100000">
                                          <p:val>
                                            <p:strVal val="#ppt_x"/>
                                          </p:val>
                                        </p:tav>
                                      </p:tavLst>
                                    </p:anim>
                                    <p:anim calcmode="lin" valueType="num">
                                      <p:cBhvr additive="base">
                                        <p:cTn id="75"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6">
                                            <p:txEl>
                                              <p:pRg st="0" end="0"/>
                                            </p:txEl>
                                          </p:spTgt>
                                        </p:tgtEl>
                                        <p:attrNameLst>
                                          <p:attrName>style.visibility</p:attrName>
                                        </p:attrNameLst>
                                      </p:cBhvr>
                                      <p:to>
                                        <p:strVal val="visible"/>
                                      </p:to>
                                    </p:set>
                                    <p:anim calcmode="lin" valueType="num">
                                      <p:cBhvr additive="base">
                                        <p:cTn id="8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6">
                                            <p:txEl>
                                              <p:pRg st="1" end="1"/>
                                            </p:txEl>
                                          </p:spTgt>
                                        </p:tgtEl>
                                        <p:attrNameLst>
                                          <p:attrName>style.visibility</p:attrName>
                                        </p:attrNameLst>
                                      </p:cBhvr>
                                      <p:to>
                                        <p:strVal val="visible"/>
                                      </p:to>
                                    </p:set>
                                    <p:anim calcmode="lin" valueType="num">
                                      <p:cBhvr additive="base">
                                        <p:cTn id="8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6">
                                            <p:txEl>
                                              <p:pRg st="2" end="2"/>
                                            </p:txEl>
                                          </p:spTgt>
                                        </p:tgtEl>
                                        <p:attrNameLst>
                                          <p:attrName>style.visibility</p:attrName>
                                        </p:attrNameLst>
                                      </p:cBhvr>
                                      <p:to>
                                        <p:strVal val="visible"/>
                                      </p:to>
                                    </p:set>
                                    <p:anim calcmode="lin" valueType="num">
                                      <p:cBhvr additive="base">
                                        <p:cTn id="9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6">
                                            <p:txEl>
                                              <p:pRg st="3" end="3"/>
                                            </p:txEl>
                                          </p:spTgt>
                                        </p:tgtEl>
                                        <p:attrNameLst>
                                          <p:attrName>style.visibility</p:attrName>
                                        </p:attrNameLst>
                                      </p:cBhvr>
                                      <p:to>
                                        <p:strVal val="visible"/>
                                      </p:to>
                                    </p:set>
                                    <p:anim calcmode="lin" valueType="num">
                                      <p:cBhvr additive="base">
                                        <p:cTn id="9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6">
                                            <p:txEl>
                                              <p:pRg st="4" end="4"/>
                                            </p:txEl>
                                          </p:spTgt>
                                        </p:tgtEl>
                                        <p:attrNameLst>
                                          <p:attrName>style.visibility</p:attrName>
                                        </p:attrNameLst>
                                      </p:cBhvr>
                                      <p:to>
                                        <p:strVal val="visible"/>
                                      </p:to>
                                    </p:set>
                                    <p:anim calcmode="lin" valueType="num">
                                      <p:cBhvr additive="base">
                                        <p:cTn id="10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6">
                                            <p:txEl>
                                              <p:pRg st="5" end="5"/>
                                            </p:txEl>
                                          </p:spTgt>
                                        </p:tgtEl>
                                        <p:attrNameLst>
                                          <p:attrName>style.visibility</p:attrName>
                                        </p:attrNameLst>
                                      </p:cBhvr>
                                      <p:to>
                                        <p:strVal val="visible"/>
                                      </p:to>
                                    </p:set>
                                    <p:anim calcmode="lin" valueType="num">
                                      <p:cBhvr additive="base">
                                        <p:cTn id="11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6">
                                            <p:txEl>
                                              <p:pRg st="6" end="6"/>
                                            </p:txEl>
                                          </p:spTgt>
                                        </p:tgtEl>
                                        <p:attrNameLst>
                                          <p:attrName>style.visibility</p:attrName>
                                        </p:attrNameLst>
                                      </p:cBhvr>
                                      <p:to>
                                        <p:strVal val="visible"/>
                                      </p:to>
                                    </p:set>
                                    <p:anim calcmode="lin" valueType="num">
                                      <p:cBhvr additive="base">
                                        <p:cTn id="116"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6">
                                            <p:txEl>
                                              <p:pRg st="7" end="7"/>
                                            </p:txEl>
                                          </p:spTgt>
                                        </p:tgtEl>
                                        <p:attrNameLst>
                                          <p:attrName>style.visibility</p:attrName>
                                        </p:attrNameLst>
                                      </p:cBhvr>
                                      <p:to>
                                        <p:strVal val="visible"/>
                                      </p:to>
                                    </p:set>
                                    <p:anim calcmode="lin" valueType="num">
                                      <p:cBhvr additive="base">
                                        <p:cTn id="122"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6">
                                            <p:txEl>
                                              <p:pRg st="8" end="8"/>
                                            </p:txEl>
                                          </p:spTgt>
                                        </p:tgtEl>
                                        <p:attrNameLst>
                                          <p:attrName>style.visibility</p:attrName>
                                        </p:attrNameLst>
                                      </p:cBhvr>
                                      <p:to>
                                        <p:strVal val="visible"/>
                                      </p:to>
                                    </p:set>
                                    <p:anim calcmode="lin" valueType="num">
                                      <p:cBhvr additive="base">
                                        <p:cTn id="128"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nimBg="1"/>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hỗ dành sẵn cho Nội dung 9">
            <a:extLst>
              <a:ext uri="{FF2B5EF4-FFF2-40B4-BE49-F238E27FC236}">
                <a16:creationId xmlns:a16="http://schemas.microsoft.com/office/drawing/2014/main" id="{80265CE5-7B43-5CBD-6163-A9156780537B}"/>
              </a:ext>
            </a:extLst>
          </p:cNvPr>
          <p:cNvSpPr>
            <a:spLocks noGrp="1"/>
          </p:cNvSpPr>
          <p:nvPr>
            <p:ph sz="half" idx="1"/>
          </p:nvPr>
        </p:nvSpPr>
        <p:spPr>
          <a:xfrm>
            <a:off x="732117" y="2446308"/>
            <a:ext cx="5181600" cy="4303527"/>
          </a:xfrm>
          <a:solidFill>
            <a:schemeClr val="accent6">
              <a:lumMod val="20000"/>
              <a:lumOff val="80000"/>
            </a:schemeClr>
          </a:solidFill>
        </p:spPr>
        <p:txBody>
          <a:bodyPr>
            <a:noAutofit/>
          </a:bodyPr>
          <a:lstStyle/>
          <a:p>
            <a:pPr marL="0" indent="0">
              <a:spcAft>
                <a:spcPts val="800"/>
              </a:spcAft>
              <a:buNone/>
            </a:pPr>
            <a:r>
              <a:rPr lang="en-US" sz="1800" dirty="0" err="1">
                <a:latin typeface="Arial" panose="020B0604020202020204" pitchFamily="34" charset="0"/>
                <a:ea typeface="Times New Roman" panose="02020603050405020304" pitchFamily="18" charset="0"/>
              </a:rPr>
              <a:t>Xác</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định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những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đại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lượng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đề</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bài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yêu</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cầu</a:t>
            </a:r>
            <a:r>
              <a:rPr lang="en-US" sz="1800" dirty="0">
                <a:latin typeface="Arial" panose="020B0604020202020204" pitchFamily="34" charset="0"/>
                <a:ea typeface="Times New Roman" panose="02020603050405020304" pitchFamily="18" charset="0"/>
              </a:rPr>
              <a:t>?</a:t>
            </a:r>
          </a:p>
          <a:p>
            <a:pPr marL="0" indent="0">
              <a:spcAft>
                <a:spcPts val="800"/>
              </a:spcAft>
              <a:buNone/>
            </a:pPr>
            <a:r>
              <a:rPr lang="en-US" sz="1800" dirty="0" err="1">
                <a:effectLst/>
                <a:latin typeface="Arial" panose="020B0604020202020204" pitchFamily="34" charset="0"/>
                <a:ea typeface="Times New Roman" panose="02020603050405020304" pitchFamily="18" charset="0"/>
              </a:rPr>
              <a:t>Tr</a:t>
            </a:r>
            <a:r>
              <a:rPr lang="en-US" sz="1800" dirty="0" err="1">
                <a:latin typeface="Arial" panose="020B0604020202020204" pitchFamily="34" charset="0"/>
                <a:ea typeface="Times New Roman" panose="02020603050405020304" pitchFamily="18" charset="0"/>
              </a:rPr>
              <a:t>ả</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lời</a:t>
            </a:r>
            <a:r>
              <a:rPr lang="en-US" sz="1800" dirty="0">
                <a:latin typeface="Arial" panose="020B0604020202020204" pitchFamily="34" charset="0"/>
                <a:ea typeface="Times New Roman" panose="02020603050405020304" pitchFamily="18" charset="0"/>
              </a:rPr>
              <a:t>: + </a:t>
            </a:r>
            <a:r>
              <a:rPr lang="en-US" sz="1800" dirty="0" err="1">
                <a:latin typeface="Arial" panose="020B0604020202020204" pitchFamily="34" charset="0"/>
                <a:ea typeface="Times New Roman" panose="02020603050405020304" pitchFamily="18" charset="0"/>
              </a:rPr>
              <a:t>Cự</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ly</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môn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chạy</a:t>
            </a:r>
            <a:endParaRPr lang="en-US" sz="1800" dirty="0">
              <a:latin typeface="Arial" panose="020B0604020202020204" pitchFamily="34" charset="0"/>
              <a:ea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rPr>
              <a:t>	 + </a:t>
            </a:r>
            <a:r>
              <a:rPr lang="en-US" sz="1800" dirty="0" err="1">
                <a:effectLst/>
                <a:latin typeface="Arial" panose="020B0604020202020204" pitchFamily="34" charset="0"/>
                <a:ea typeface="Times New Roman" panose="02020603050405020304" pitchFamily="18" charset="0"/>
              </a:rPr>
              <a:t>Cự</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ly</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môn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bơi</a:t>
            </a:r>
            <a:endParaRPr lang="en-US" sz="1800" dirty="0">
              <a:effectLst/>
              <a:latin typeface="Arial" panose="020B0604020202020204" pitchFamily="34" charset="0"/>
              <a:ea typeface="Times New Roman" panose="02020603050405020304" pitchFamily="18" charset="0"/>
            </a:endParaRPr>
          </a:p>
          <a:p>
            <a:pPr marL="0" indent="0">
              <a:spcAft>
                <a:spcPts val="800"/>
              </a:spcAft>
              <a:buNone/>
            </a:pPr>
            <a:r>
              <a:rPr lang="en-US" sz="1800" dirty="0">
                <a:latin typeface="Arial" panose="020B0604020202020204" pitchFamily="34" charset="0"/>
                <a:ea typeface="Times New Roman" panose="02020603050405020304" pitchFamily="18" charset="0"/>
              </a:rPr>
              <a:t>	 + </a:t>
            </a:r>
            <a:r>
              <a:rPr lang="en-US" sz="1800" dirty="0" err="1">
                <a:latin typeface="Arial" panose="020B0604020202020204" pitchFamily="34" charset="0"/>
                <a:ea typeface="Times New Roman" panose="02020603050405020304" pitchFamily="18" charset="0"/>
              </a:rPr>
              <a:t>Cự</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ly</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môn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xe</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đạp</a:t>
            </a:r>
            <a:r>
              <a:rPr lang="en-US" sz="1800" dirty="0">
                <a:latin typeface="Arial" panose="020B0604020202020204" pitchFamily="34" charset="0"/>
                <a:ea typeface="Times New Roman" panose="02020603050405020304" pitchFamily="18" charset="0"/>
              </a:rPr>
              <a:t>.</a:t>
            </a:r>
          </a:p>
          <a:p>
            <a:pPr marL="285750" indent="-285750">
              <a:spcAft>
                <a:spcPts val="800"/>
              </a:spcAft>
              <a:buFont typeface="Wingdings" panose="05000000000000000000" pitchFamily="2" charset="2"/>
              <a:buChar char="è"/>
            </a:pPr>
            <a:r>
              <a:rPr lang="en-US" sz="1800" dirty="0" err="1">
                <a:effectLst/>
                <a:latin typeface="Arial" panose="020B0604020202020204" pitchFamily="34" charset="0"/>
                <a:ea typeface="Times New Roman" panose="02020603050405020304" pitchFamily="18" charset="0"/>
                <a:sym typeface="Wingdings" panose="05000000000000000000" pitchFamily="2" charset="2"/>
              </a:rPr>
              <a:t>Gọi</a:t>
            </a:r>
            <a:r>
              <a:rPr lang="en-US" sz="1800" dirty="0">
                <a:effectLst/>
                <a:latin typeface="Arial" panose="020B0604020202020204" pitchFamily="34" charset="0"/>
                <a:ea typeface="Times New Roman" panose="02020603050405020304" pitchFamily="18" charset="0"/>
                <a:sym typeface="Wingdings" panose="05000000000000000000" pitchFamily="2" charset="2"/>
              </a:rPr>
              <a:t> x, y, z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lần</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lượt</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là</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cự</a:t>
            </a:r>
            <a:r>
              <a:rPr lang="en-US" sz="1800" dirty="0">
                <a:effectLst/>
                <a:latin typeface="Arial" panose="020B0604020202020204" pitchFamily="34" charset="0"/>
                <a:ea typeface="Times New Roman" panose="02020603050405020304" pitchFamily="18" charset="0"/>
                <a:sym typeface="Wingdings" panose="05000000000000000000" pitchFamily="2" charset="2"/>
              </a:rPr>
              <a:t> li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của</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các</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môn</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chạy</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bơi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và</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xe</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đạp</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p>
          <a:p>
            <a:pPr marL="0" indent="0">
              <a:spcAft>
                <a:spcPts val="800"/>
              </a:spcAft>
              <a:buNone/>
            </a:pPr>
            <a:r>
              <a:rPr lang="en-US" sz="1800" dirty="0" err="1">
                <a:latin typeface="Arial" panose="020B0604020202020204" pitchFamily="34" charset="0"/>
                <a:ea typeface="Times New Roman" panose="02020603050405020304" pitchFamily="18" charset="0"/>
                <a:sym typeface="Wingdings" panose="05000000000000000000" pitchFamily="2" charset="2"/>
              </a:rPr>
              <a:t>Nêu</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điều</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kiện</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cho</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các</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ẩn</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x,y,z</a:t>
            </a:r>
            <a:endParaRPr lang="en-US" sz="1800" dirty="0">
              <a:effectLst/>
              <a:latin typeface="Arial" panose="020B0604020202020204" pitchFamily="34" charset="0"/>
              <a:ea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x,y,z</a:t>
            </a:r>
            <a:r>
              <a:rPr lang="en-US" sz="1800" dirty="0">
                <a:effectLst/>
                <a:latin typeface="Arial" panose="020B0604020202020204" pitchFamily="34" charset="0"/>
                <a:ea typeface="Times New Roman" panose="02020603050405020304" pitchFamily="18" charset="0"/>
                <a:sym typeface="Wingdings" panose="05000000000000000000" pitchFamily="2" charset="2"/>
              </a:rPr>
              <a:t> &gt; 0 )</a:t>
            </a:r>
            <a:endParaRPr lang="vi-VN" sz="1800" dirty="0"/>
          </a:p>
        </p:txBody>
      </p:sp>
      <mc:AlternateContent xmlns:mc="http://schemas.openxmlformats.org/markup-compatibility/2006">
        <mc:Choice xmlns:a14="http://schemas.microsoft.com/office/drawing/2010/main" Requires="a14">
          <p:sp>
            <p:nvSpPr>
              <p:cNvPr id="11" name="Chỗ dành sẵn cho Nội dung 10">
                <a:extLst>
                  <a:ext uri="{FF2B5EF4-FFF2-40B4-BE49-F238E27FC236}">
                    <a16:creationId xmlns:a16="http://schemas.microsoft.com/office/drawing/2014/main" id="{3FF91A6D-BC59-A4BF-C743-E05A7A9992E4}"/>
                  </a:ext>
                </a:extLst>
              </p:cNvPr>
              <p:cNvSpPr>
                <a:spLocks noGrp="1"/>
              </p:cNvSpPr>
              <p:nvPr>
                <p:ph sz="half" idx="2"/>
              </p:nvPr>
            </p:nvSpPr>
            <p:spPr>
              <a:xfrm>
                <a:off x="5958541" y="2446308"/>
                <a:ext cx="6096000" cy="4303527"/>
              </a:xfrm>
              <a:solidFill>
                <a:schemeClr val="accent4">
                  <a:lumMod val="20000"/>
                  <a:lumOff val="80000"/>
                </a:schemeClr>
              </a:solidFill>
            </p:spPr>
            <p:txBody>
              <a:bodyPr>
                <a:normAutofit/>
              </a:bodyPr>
              <a:lstStyle/>
              <a:p>
                <a:pPr marL="0" indent="0">
                  <a:spcAft>
                    <a:spcPts val="800"/>
                  </a:spcAft>
                  <a:buNone/>
                </a:pPr>
                <a:r>
                  <a:rPr lang="en-US" sz="1800" dirty="0">
                    <a:effectLst/>
                    <a:latin typeface="Arial" panose="020B0604020202020204" pitchFamily="34" charset="0"/>
                    <a:ea typeface="Times New Roman" panose="02020603050405020304" pitchFamily="18" charset="0"/>
                    <a:sym typeface="Wingdings" panose="05000000000000000000" pitchFamily="2" charset="2"/>
                  </a:rPr>
                  <a:t>Dựa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vào</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tổng</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thời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gian</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thi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đấu</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của</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Hùng</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là</a:t>
                </a:r>
                <a:r>
                  <a:rPr lang="en-US" sz="1800" dirty="0">
                    <a:effectLst/>
                    <a:latin typeface="Arial" panose="020B0604020202020204" pitchFamily="34" charset="0"/>
                    <a:ea typeface="Times New Roman" panose="02020603050405020304" pitchFamily="18" charset="0"/>
                    <a:sym typeface="Wingdings" panose="05000000000000000000" pitchFamily="2" charset="2"/>
                  </a:rPr>
                  <a:t> 1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giờ</a:t>
                </a:r>
                <a:r>
                  <a:rPr lang="en-US" sz="1800" dirty="0">
                    <a:effectLst/>
                    <a:latin typeface="Arial" panose="020B0604020202020204" pitchFamily="34" charset="0"/>
                    <a:ea typeface="Times New Roman" panose="02020603050405020304" pitchFamily="18" charset="0"/>
                    <a:sym typeface="Wingdings" panose="05000000000000000000" pitchFamily="2" charset="2"/>
                  </a:rPr>
                  <a:t> 1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phút</a:t>
                </a:r>
                <a:r>
                  <a:rPr lang="en-US" sz="1800" dirty="0">
                    <a:effectLst/>
                    <a:latin typeface="Arial" panose="020B0604020202020204" pitchFamily="34" charset="0"/>
                    <a:ea typeface="Times New Roman" panose="02020603050405020304" pitchFamily="18" charset="0"/>
                    <a:sym typeface="Wingdings" panose="05000000000000000000" pitchFamily="2" charset="2"/>
                  </a:rPr>
                  <a:t> 30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giây</a:t>
                </a:r>
                <a:r>
                  <a:rPr lang="en-US" sz="1800" dirty="0">
                    <a:latin typeface="Arial" panose="020B0604020202020204" pitchFamily="34" charset="0"/>
                    <a:ea typeface="Times New Roman" panose="02020603050405020304" pitchFamily="18" charset="0"/>
                    <a:sym typeface="Wingdings" panose="05000000000000000000" pitchFamily="2" charset="2"/>
                  </a:rPr>
                  <a:t>, ta </a:t>
                </a:r>
                <a:r>
                  <a:rPr lang="en-US" sz="1800" dirty="0" err="1">
                    <a:latin typeface="Arial" panose="020B0604020202020204" pitchFamily="34" charset="0"/>
                    <a:ea typeface="Times New Roman" panose="02020603050405020304" pitchFamily="18" charset="0"/>
                    <a:sym typeface="Wingdings" panose="05000000000000000000" pitchFamily="2" charset="2"/>
                  </a:rPr>
                  <a:t>có</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phương</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trình</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gì</a:t>
                </a:r>
                <a:r>
                  <a:rPr lang="en-US" sz="1800" dirty="0">
                    <a:latin typeface="Arial" panose="020B0604020202020204" pitchFamily="34" charset="0"/>
                    <a:ea typeface="Times New Roman" panose="02020603050405020304" pitchFamily="18" charset="0"/>
                    <a:sym typeface="Wingdings" panose="05000000000000000000" pitchFamily="2" charset="2"/>
                  </a:rPr>
                  <a:t>?</a:t>
                </a:r>
              </a:p>
              <a:p>
                <a:pPr marL="0" indent="0">
                  <a:spcAft>
                    <a:spcPts val="800"/>
                  </a:spcAft>
                  <a:buNone/>
                </a:pPr>
                <a:r>
                  <a:rPr lang="en-US" sz="1800" dirty="0">
                    <a:effectLst/>
                    <a:latin typeface="Arial" panose="020B0604020202020204" pitchFamily="34" charset="0"/>
                    <a:ea typeface="Times New Roman" panose="02020603050405020304" pitchFamily="18" charset="0"/>
                    <a:sym typeface="Wingdings" panose="05000000000000000000" pitchFamily="2" charset="2"/>
                  </a:rPr>
                  <a:t></a:t>
                </a:r>
                <a14:m>
                  <m:oMath xmlns:m="http://schemas.openxmlformats.org/officeDocument/2006/math">
                    <m:f>
                      <m:fPr>
                        <m:ctrlPr>
                          <a:rPr lang="en-US" sz="180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𝑥</m:t>
                        </m:r>
                      </m:num>
                      <m:den>
                        <m:r>
                          <a:rPr lang="en-US" sz="1800" b="0" i="1" smtClean="0">
                            <a:effectLst/>
                            <a:latin typeface="Cambria Math" panose="02040503050406030204" pitchFamily="18" charset="0"/>
                            <a:sym typeface="Wingdings" panose="05000000000000000000" pitchFamily="2" charset="2"/>
                          </a:rPr>
                          <m:t>12,5</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𝑦</m:t>
                        </m:r>
                      </m:num>
                      <m:den>
                        <m:r>
                          <a:rPr lang="en-US" sz="1800" b="0" i="1" smtClean="0">
                            <a:effectLst/>
                            <a:latin typeface="Cambria Math" panose="02040503050406030204" pitchFamily="18" charset="0"/>
                            <a:sym typeface="Wingdings" panose="05000000000000000000" pitchFamily="2" charset="2"/>
                          </a:rPr>
                          <m:t>3,6</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𝑧</m:t>
                        </m:r>
                      </m:num>
                      <m:den>
                        <m:r>
                          <a:rPr lang="en-US" sz="1800" b="0" i="1" smtClean="0">
                            <a:effectLst/>
                            <a:latin typeface="Cambria Math" panose="02040503050406030204" pitchFamily="18" charset="0"/>
                            <a:sym typeface="Wingdings" panose="05000000000000000000" pitchFamily="2" charset="2"/>
                          </a:rPr>
                          <m:t>48</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41</m:t>
                        </m:r>
                      </m:num>
                      <m:den>
                        <m:r>
                          <a:rPr lang="en-US" sz="1800" b="0" i="1" smtClean="0">
                            <a:effectLst/>
                            <a:latin typeface="Cambria Math" panose="02040503050406030204" pitchFamily="18" charset="0"/>
                            <a:sym typeface="Wingdings" panose="05000000000000000000" pitchFamily="2" charset="2"/>
                          </a:rPr>
                          <m:t>40</m:t>
                        </m:r>
                      </m:den>
                    </m:f>
                  </m:oMath>
                </a14:m>
                <a:endParaRPr lang="en-US" sz="1800" dirty="0">
                  <a:effectLst/>
                  <a:latin typeface="Arial" panose="020B0604020202020204" pitchFamily="34" charset="0"/>
                  <a:ea typeface="Times New Roman" panose="02020603050405020304" pitchFamily="18" charset="0"/>
                </a:endParaRPr>
              </a:p>
              <a:p>
                <a:pPr marL="0" indent="0">
                  <a:spcAft>
                    <a:spcPts val="800"/>
                  </a:spcAft>
                  <a:buNone/>
                </a:pPr>
                <a:r>
                  <a:rPr lang="en-US" sz="1800" dirty="0" err="1">
                    <a:effectLst/>
                    <a:latin typeface="Arial" panose="020B0604020202020204" pitchFamily="34" charset="0"/>
                    <a:ea typeface="Times New Roman" panose="02020603050405020304" pitchFamily="18" charset="0"/>
                    <a:sym typeface="Wingdings" panose="05000000000000000000" pitchFamily="2" charset="2"/>
                  </a:rPr>
                  <a:t>Dựa</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vào</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tổng</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thời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gian</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thi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đấu</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của</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Dũng</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là</a:t>
                </a:r>
                <a:r>
                  <a:rPr lang="en-US" sz="1800" dirty="0">
                    <a:latin typeface="Arial" panose="020B0604020202020204" pitchFamily="34" charset="0"/>
                    <a:ea typeface="Times New Roman" panose="02020603050405020304" pitchFamily="18" charset="0"/>
                    <a:sym typeface="Wingdings" panose="05000000000000000000" pitchFamily="2" charset="2"/>
                  </a:rPr>
                  <a:t> 1 </a:t>
                </a:r>
                <a:r>
                  <a:rPr lang="en-US" sz="1800" dirty="0" err="1">
                    <a:latin typeface="Arial" panose="020B0604020202020204" pitchFamily="34" charset="0"/>
                    <a:ea typeface="Times New Roman" panose="02020603050405020304" pitchFamily="18" charset="0"/>
                    <a:sym typeface="Wingdings" panose="05000000000000000000" pitchFamily="2" charset="2"/>
                  </a:rPr>
                  <a:t>giờ</a:t>
                </a:r>
                <a:r>
                  <a:rPr lang="en-US" sz="1800" dirty="0">
                    <a:latin typeface="Arial" panose="020B0604020202020204" pitchFamily="34" charset="0"/>
                    <a:ea typeface="Times New Roman" panose="02020603050405020304" pitchFamily="18" charset="0"/>
                    <a:sym typeface="Wingdings" panose="05000000000000000000" pitchFamily="2" charset="2"/>
                  </a:rPr>
                  <a:t> 3 </a:t>
                </a:r>
                <a:r>
                  <a:rPr lang="en-US" sz="1800" dirty="0" err="1">
                    <a:latin typeface="Arial" panose="020B0604020202020204" pitchFamily="34" charset="0"/>
                    <a:ea typeface="Times New Roman" panose="02020603050405020304" pitchFamily="18" charset="0"/>
                    <a:sym typeface="Wingdings" panose="05000000000000000000" pitchFamily="2" charset="2"/>
                  </a:rPr>
                  <a:t>phút</a:t>
                </a:r>
                <a:r>
                  <a:rPr lang="en-US" sz="1800" dirty="0">
                    <a:latin typeface="Arial" panose="020B0604020202020204" pitchFamily="34" charset="0"/>
                    <a:ea typeface="Times New Roman" panose="02020603050405020304" pitchFamily="18" charset="0"/>
                    <a:sym typeface="Wingdings" panose="05000000000000000000" pitchFamily="2" charset="2"/>
                  </a:rPr>
                  <a:t> 40 </a:t>
                </a:r>
                <a:r>
                  <a:rPr lang="en-US" sz="1800" dirty="0" err="1">
                    <a:latin typeface="Arial" panose="020B0604020202020204" pitchFamily="34" charset="0"/>
                    <a:ea typeface="Times New Roman" panose="02020603050405020304" pitchFamily="18" charset="0"/>
                    <a:sym typeface="Wingdings" panose="05000000000000000000" pitchFamily="2" charset="2"/>
                  </a:rPr>
                  <a:t>giây</a:t>
                </a:r>
                <a:r>
                  <a:rPr lang="en-US" sz="1800" dirty="0">
                    <a:latin typeface="Arial" panose="020B0604020202020204" pitchFamily="34" charset="0"/>
                    <a:ea typeface="Times New Roman" panose="02020603050405020304" pitchFamily="18" charset="0"/>
                    <a:sym typeface="Wingdings" panose="05000000000000000000" pitchFamily="2" charset="2"/>
                  </a:rPr>
                  <a:t>, ta </a:t>
                </a:r>
                <a:r>
                  <a:rPr lang="en-US" sz="1800" dirty="0" err="1">
                    <a:latin typeface="Arial" panose="020B0604020202020204" pitchFamily="34" charset="0"/>
                    <a:ea typeface="Times New Roman" panose="02020603050405020304" pitchFamily="18" charset="0"/>
                    <a:sym typeface="Wingdings" panose="05000000000000000000" pitchFamily="2" charset="2"/>
                  </a:rPr>
                  <a:t>có</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phương</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trình</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nào</a:t>
                </a:r>
                <a:r>
                  <a:rPr lang="en-US" sz="1800" dirty="0">
                    <a:latin typeface="Arial" panose="020B0604020202020204" pitchFamily="34" charset="0"/>
                    <a:ea typeface="Times New Roman" panose="02020603050405020304" pitchFamily="18" charset="0"/>
                    <a:sym typeface="Wingdings" panose="05000000000000000000" pitchFamily="2" charset="2"/>
                  </a:rPr>
                  <a:t>?</a:t>
                </a:r>
              </a:p>
              <a:p>
                <a:pPr marL="0" indent="0">
                  <a:spcAft>
                    <a:spcPts val="800"/>
                  </a:spcAft>
                  <a:buNone/>
                </a:pPr>
                <a:r>
                  <a:rPr lang="en-US" sz="1800" dirty="0">
                    <a:effectLst/>
                    <a:latin typeface="Arial" panose="020B0604020202020204" pitchFamily="34" charset="0"/>
                    <a:ea typeface="Times New Roman" panose="02020603050405020304" pitchFamily="18" charset="0"/>
                    <a:sym typeface="Wingdings" panose="05000000000000000000" pitchFamily="2" charset="2"/>
                  </a:rPr>
                  <a:t></a:t>
                </a:r>
                <a14:m>
                  <m:oMath xmlns:m="http://schemas.openxmlformats.org/officeDocument/2006/math">
                    <m:f>
                      <m:fPr>
                        <m:ctrlPr>
                          <a:rPr lang="en-US" sz="180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𝑥</m:t>
                        </m:r>
                      </m:num>
                      <m:den>
                        <m:r>
                          <a:rPr lang="en-US" sz="1800" b="0" i="1" smtClean="0">
                            <a:effectLst/>
                            <a:latin typeface="Cambria Math" panose="02040503050406030204" pitchFamily="18" charset="0"/>
                            <a:sym typeface="Wingdings" panose="05000000000000000000" pitchFamily="2" charset="2"/>
                          </a:rPr>
                          <m:t>12</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𝑦</m:t>
                        </m:r>
                      </m:num>
                      <m:den>
                        <m:r>
                          <a:rPr lang="en-US" sz="1800" b="0" i="1" smtClean="0">
                            <a:effectLst/>
                            <a:latin typeface="Cambria Math" panose="02040503050406030204" pitchFamily="18" charset="0"/>
                            <a:sym typeface="Wingdings" panose="05000000000000000000" pitchFamily="2" charset="2"/>
                          </a:rPr>
                          <m:t>3,75</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𝑧</m:t>
                        </m:r>
                      </m:num>
                      <m:den>
                        <m:r>
                          <a:rPr lang="en-US" sz="1800" b="0" i="1" smtClean="0">
                            <a:effectLst/>
                            <a:latin typeface="Cambria Math" panose="02040503050406030204" pitchFamily="18" charset="0"/>
                            <a:sym typeface="Wingdings" panose="05000000000000000000" pitchFamily="2" charset="2"/>
                          </a:rPr>
                          <m:t>45</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191</m:t>
                        </m:r>
                      </m:num>
                      <m:den>
                        <m:r>
                          <a:rPr lang="en-US" sz="1800" b="0" i="1" smtClean="0">
                            <a:effectLst/>
                            <a:latin typeface="Cambria Math" panose="02040503050406030204" pitchFamily="18" charset="0"/>
                            <a:sym typeface="Wingdings" panose="05000000000000000000" pitchFamily="2" charset="2"/>
                          </a:rPr>
                          <m:t>180</m:t>
                        </m:r>
                      </m:den>
                    </m:f>
                  </m:oMath>
                </a14:m>
                <a:endParaRPr lang="en-US" sz="1800" dirty="0">
                  <a:latin typeface="Arial" panose="020B0604020202020204" pitchFamily="34" charset="0"/>
                  <a:ea typeface="Times New Roman" panose="02020603050405020304" pitchFamily="18" charset="0"/>
                  <a:sym typeface="Wingdings" panose="05000000000000000000" pitchFamily="2" charset="2"/>
                </a:endParaRPr>
              </a:p>
              <a:p>
                <a:pPr marL="0" indent="0">
                  <a:spcAft>
                    <a:spcPts val="800"/>
                  </a:spcAft>
                  <a:buNone/>
                </a:pPr>
                <a:r>
                  <a:rPr lang="en-US" sz="1800" dirty="0" err="1">
                    <a:effectLst/>
                    <a:latin typeface="Arial" panose="020B0604020202020204" pitchFamily="34" charset="0"/>
                    <a:ea typeface="Times New Roman" panose="02020603050405020304" pitchFamily="18" charset="0"/>
                    <a:sym typeface="Wingdings" panose="05000000000000000000" pitchFamily="2" charset="2"/>
                  </a:rPr>
                  <a:t>Dựa</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vào</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tổng</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thời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gian</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thi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đấu</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của</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Mạnh</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là</a:t>
                </a:r>
                <a:r>
                  <a:rPr lang="en-US" sz="1800" dirty="0">
                    <a:latin typeface="Arial" panose="020B0604020202020204" pitchFamily="34" charset="0"/>
                    <a:ea typeface="Times New Roman" panose="02020603050405020304" pitchFamily="18" charset="0"/>
                    <a:sym typeface="Wingdings" panose="05000000000000000000" pitchFamily="2" charset="2"/>
                  </a:rPr>
                  <a:t> 1 </a:t>
                </a:r>
                <a:r>
                  <a:rPr lang="en-US" sz="1800" dirty="0" err="1">
                    <a:latin typeface="Arial" panose="020B0604020202020204" pitchFamily="34" charset="0"/>
                    <a:ea typeface="Times New Roman" panose="02020603050405020304" pitchFamily="18" charset="0"/>
                    <a:sym typeface="Wingdings" panose="05000000000000000000" pitchFamily="2" charset="2"/>
                  </a:rPr>
                  <a:t>giờ</a:t>
                </a:r>
                <a:r>
                  <a:rPr lang="en-US" sz="1800" dirty="0">
                    <a:latin typeface="Arial" panose="020B0604020202020204" pitchFamily="34" charset="0"/>
                    <a:ea typeface="Times New Roman" panose="02020603050405020304" pitchFamily="18" charset="0"/>
                    <a:sym typeface="Wingdings" panose="05000000000000000000" pitchFamily="2" charset="2"/>
                  </a:rPr>
                  <a:t> 1 </a:t>
                </a:r>
                <a:r>
                  <a:rPr lang="en-US" sz="1800" dirty="0" err="1">
                    <a:latin typeface="Arial" panose="020B0604020202020204" pitchFamily="34" charset="0"/>
                    <a:ea typeface="Times New Roman" panose="02020603050405020304" pitchFamily="18" charset="0"/>
                    <a:sym typeface="Wingdings" panose="05000000000000000000" pitchFamily="2" charset="2"/>
                  </a:rPr>
                  <a:t>phút</a:t>
                </a:r>
                <a:r>
                  <a:rPr lang="en-US" sz="1800" dirty="0">
                    <a:latin typeface="Arial" panose="020B0604020202020204" pitchFamily="34" charset="0"/>
                    <a:ea typeface="Times New Roman" panose="02020603050405020304" pitchFamily="18" charset="0"/>
                    <a:sym typeface="Wingdings" panose="05000000000000000000" pitchFamily="2" charset="2"/>
                  </a:rPr>
                  <a:t> 55 </a:t>
                </a:r>
                <a:r>
                  <a:rPr lang="en-US" sz="1800" dirty="0" err="1">
                    <a:latin typeface="Arial" panose="020B0604020202020204" pitchFamily="34" charset="0"/>
                    <a:ea typeface="Times New Roman" panose="02020603050405020304" pitchFamily="18" charset="0"/>
                    <a:sym typeface="Wingdings" panose="05000000000000000000" pitchFamily="2" charset="2"/>
                  </a:rPr>
                  <a:t>giây</a:t>
                </a:r>
                <a:r>
                  <a:rPr lang="en-US" sz="1800" dirty="0">
                    <a:latin typeface="Arial" panose="020B0604020202020204" pitchFamily="34" charset="0"/>
                    <a:ea typeface="Times New Roman" panose="02020603050405020304" pitchFamily="18" charset="0"/>
                    <a:sym typeface="Wingdings" panose="05000000000000000000" pitchFamily="2" charset="2"/>
                  </a:rPr>
                  <a:t>, ta </a:t>
                </a:r>
                <a:r>
                  <a:rPr lang="en-US" sz="1800" dirty="0" err="1">
                    <a:latin typeface="Arial" panose="020B0604020202020204" pitchFamily="34" charset="0"/>
                    <a:ea typeface="Times New Roman" panose="02020603050405020304" pitchFamily="18" charset="0"/>
                    <a:sym typeface="Wingdings" panose="05000000000000000000" pitchFamily="2" charset="2"/>
                  </a:rPr>
                  <a:t>có</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phương</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trình</a:t>
                </a:r>
                <a:r>
                  <a:rPr lang="en-US" sz="1800" dirty="0">
                    <a:latin typeface="Arial" panose="020B0604020202020204" pitchFamily="34" charset="0"/>
                    <a:ea typeface="Times New Roman" panose="02020603050405020304" pitchFamily="18" charset="0"/>
                    <a:sym typeface="Wingdings" panose="05000000000000000000" pitchFamily="2" charset="2"/>
                  </a:rPr>
                  <a:t> </a:t>
                </a:r>
                <a:r>
                  <a:rPr lang="en-US" sz="1800" dirty="0" err="1">
                    <a:latin typeface="Arial" panose="020B0604020202020204" pitchFamily="34" charset="0"/>
                    <a:ea typeface="Times New Roman" panose="02020603050405020304" pitchFamily="18" charset="0"/>
                    <a:sym typeface="Wingdings" panose="05000000000000000000" pitchFamily="2" charset="2"/>
                  </a:rPr>
                  <a:t>nào</a:t>
                </a:r>
                <a:r>
                  <a:rPr lang="en-US" sz="1800" dirty="0">
                    <a:latin typeface="Arial" panose="020B0604020202020204" pitchFamily="34" charset="0"/>
                    <a:ea typeface="Times New Roman" panose="02020603050405020304" pitchFamily="18" charset="0"/>
                    <a:sym typeface="Wingdings" panose="05000000000000000000" pitchFamily="2" charset="2"/>
                  </a:rPr>
                  <a:t>?</a:t>
                </a:r>
              </a:p>
              <a:p>
                <a:pPr marL="0" indent="0">
                  <a:spcAft>
                    <a:spcPts val="800"/>
                  </a:spcAft>
                  <a:buNone/>
                </a:pPr>
                <a:r>
                  <a:rPr lang="en-US" sz="1800" dirty="0">
                    <a:effectLst/>
                    <a:latin typeface="Arial" panose="020B0604020202020204" pitchFamily="34" charset="0"/>
                    <a:ea typeface="Times New Roman" panose="02020603050405020304" pitchFamily="18" charset="0"/>
                    <a:sym typeface="Wingdings" panose="05000000000000000000" pitchFamily="2" charset="2"/>
                  </a:rPr>
                  <a:t></a:t>
                </a:r>
                <a14:m>
                  <m:oMath xmlns:m="http://schemas.openxmlformats.org/officeDocument/2006/math">
                    <m:f>
                      <m:fPr>
                        <m:ctrlPr>
                          <a:rPr lang="en-US" sz="180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𝑥</m:t>
                        </m:r>
                      </m:num>
                      <m:den>
                        <m:r>
                          <a:rPr lang="en-US" sz="1800" b="0" i="1" smtClean="0">
                            <a:effectLst/>
                            <a:latin typeface="Cambria Math" panose="02040503050406030204" pitchFamily="18" charset="0"/>
                            <a:sym typeface="Wingdings" panose="05000000000000000000" pitchFamily="2" charset="2"/>
                          </a:rPr>
                          <m:t>12,5</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𝑦</m:t>
                        </m:r>
                      </m:num>
                      <m:den>
                        <m:r>
                          <a:rPr lang="en-US" sz="1800" b="0" i="1" smtClean="0">
                            <a:effectLst/>
                            <a:latin typeface="Cambria Math" panose="02040503050406030204" pitchFamily="18" charset="0"/>
                            <a:sym typeface="Wingdings" panose="05000000000000000000" pitchFamily="2" charset="2"/>
                          </a:rPr>
                          <m:t>4</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𝑧</m:t>
                        </m:r>
                      </m:num>
                      <m:den>
                        <m:r>
                          <a:rPr lang="en-US" sz="1800" b="0" i="1" smtClean="0">
                            <a:effectLst/>
                            <a:latin typeface="Cambria Math" panose="02040503050406030204" pitchFamily="18" charset="0"/>
                            <a:sym typeface="Wingdings" panose="05000000000000000000" pitchFamily="2" charset="2"/>
                          </a:rPr>
                          <m:t>45</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743</m:t>
                        </m:r>
                      </m:num>
                      <m:den>
                        <m:r>
                          <a:rPr lang="en-US" sz="1800" b="0" i="1" smtClean="0">
                            <a:effectLst/>
                            <a:latin typeface="Cambria Math" panose="02040503050406030204" pitchFamily="18" charset="0"/>
                            <a:sym typeface="Wingdings" panose="05000000000000000000" pitchFamily="2" charset="2"/>
                          </a:rPr>
                          <m:t>720</m:t>
                        </m:r>
                      </m:den>
                    </m:f>
                  </m:oMath>
                </a14:m>
                <a:endParaRPr lang="vi-VN" sz="1800" dirty="0"/>
              </a:p>
            </p:txBody>
          </p:sp>
        </mc:Choice>
        <mc:Fallback>
          <p:sp>
            <p:nvSpPr>
              <p:cNvPr id="11" name="Chỗ dành sẵn cho Nội dung 10">
                <a:extLst>
                  <a:ext uri="{FF2B5EF4-FFF2-40B4-BE49-F238E27FC236}">
                    <a16:creationId xmlns:a16="http://schemas.microsoft.com/office/drawing/2014/main" id="{3FF91A6D-BC59-A4BF-C743-E05A7A9992E4}"/>
                  </a:ext>
                </a:extLst>
              </p:cNvPr>
              <p:cNvSpPr>
                <a:spLocks noGrp="1" noRot="1" noChangeAspect="1" noMove="1" noResize="1" noEditPoints="1" noAdjustHandles="1" noChangeArrowheads="1" noChangeShapeType="1" noTextEdit="1"/>
              </p:cNvSpPr>
              <p:nvPr>
                <p:ph sz="half" idx="2"/>
              </p:nvPr>
            </p:nvSpPr>
            <p:spPr>
              <a:xfrm>
                <a:off x="5958541" y="2446308"/>
                <a:ext cx="6096000" cy="4303527"/>
              </a:xfrm>
              <a:blipFill>
                <a:blip r:embed="rId2"/>
                <a:stretch>
                  <a:fillRect l="-800" t="-1275"/>
                </a:stretch>
              </a:blipFill>
            </p:spPr>
            <p:txBody>
              <a:bodyPr/>
              <a:lstStyle/>
              <a:p>
                <a:r>
                  <a:rPr lang="vi-VN">
                    <a:noFill/>
                  </a:rPr>
                  <a:t> </a:t>
                </a:r>
              </a:p>
            </p:txBody>
          </p:sp>
        </mc:Fallback>
      </mc:AlternateContent>
      <p:pic>
        <p:nvPicPr>
          <p:cNvPr id="13" name="Hình ảnh 12">
            <a:extLst>
              <a:ext uri="{FF2B5EF4-FFF2-40B4-BE49-F238E27FC236}">
                <a16:creationId xmlns:a16="http://schemas.microsoft.com/office/drawing/2014/main" id="{7A358F58-BDF7-1C1E-4A4F-058CD2104D31}"/>
              </a:ext>
            </a:extLst>
          </p:cNvPr>
          <p:cNvPicPr>
            <a:picLocks noChangeAspect="1"/>
          </p:cNvPicPr>
          <p:nvPr/>
        </p:nvPicPr>
        <p:blipFill>
          <a:blip r:embed="rId3"/>
          <a:stretch>
            <a:fillRect/>
          </a:stretch>
        </p:blipFill>
        <p:spPr>
          <a:xfrm>
            <a:off x="64477" y="0"/>
            <a:ext cx="11990064" cy="2104938"/>
          </a:xfrm>
          <a:prstGeom prst="rect">
            <a:avLst/>
          </a:prstGeom>
        </p:spPr>
      </p:pic>
      <p:sp>
        <p:nvSpPr>
          <p:cNvPr id="15" name="Hộp Văn bản 14">
            <a:extLst>
              <a:ext uri="{FF2B5EF4-FFF2-40B4-BE49-F238E27FC236}">
                <a16:creationId xmlns:a16="http://schemas.microsoft.com/office/drawing/2014/main" id="{50ACED36-99D0-2A74-E607-1E007DBA6B05}"/>
              </a:ext>
            </a:extLst>
          </p:cNvPr>
          <p:cNvSpPr txBox="1"/>
          <p:nvPr/>
        </p:nvSpPr>
        <p:spPr>
          <a:xfrm>
            <a:off x="2865717" y="1980288"/>
            <a:ext cx="6096000" cy="369332"/>
          </a:xfrm>
          <a:prstGeom prst="rect">
            <a:avLst/>
          </a:prstGeom>
          <a:noFill/>
        </p:spPr>
        <p:txBody>
          <a:bodyPr wrap="square">
            <a:spAutoFit/>
          </a:bodyPr>
          <a:lstStyle/>
          <a:p>
            <a:pPr marL="0" indent="0" algn="ctr">
              <a:buNone/>
            </a:pPr>
            <a:r>
              <a:rPr lang="en-US" b="1" dirty="0" err="1">
                <a:solidFill>
                  <a:srgbClr val="FF0000"/>
                </a:solidFill>
                <a:latin typeface="Arial" panose="020B0604020202020204" pitchFamily="34" charset="0"/>
                <a:cs typeface="Arial" panose="020B0604020202020204" pitchFamily="34" charset="0"/>
              </a:rPr>
              <a:t>Hướng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dẫn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giải</a:t>
            </a:r>
            <a:endPar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3346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 calcmode="lin" valueType="num">
                                      <p:cBhvr additive="base">
                                        <p:cTn id="5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xEl>
                                              <p:pRg st="2" end="2"/>
                                            </p:txEl>
                                          </p:spTgt>
                                        </p:tgtEl>
                                        <p:attrNameLst>
                                          <p:attrName>style.visibility</p:attrName>
                                        </p:attrNameLst>
                                      </p:cBhvr>
                                      <p:to>
                                        <p:strVal val="visible"/>
                                      </p:to>
                                    </p:set>
                                    <p:anim calcmode="lin" valueType="num">
                                      <p:cBhvr additive="base">
                                        <p:cTn id="6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xEl>
                                              <p:pRg st="3" end="3"/>
                                            </p:txEl>
                                          </p:spTgt>
                                        </p:tgtEl>
                                        <p:attrNameLst>
                                          <p:attrName>style.visibility</p:attrName>
                                        </p:attrNameLst>
                                      </p:cBhvr>
                                      <p:to>
                                        <p:strVal val="visible"/>
                                      </p:to>
                                    </p:set>
                                    <p:anim calcmode="lin" valueType="num">
                                      <p:cBhvr additive="base">
                                        <p:cTn id="6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xEl>
                                              <p:pRg st="4" end="4"/>
                                            </p:txEl>
                                          </p:spTgt>
                                        </p:tgtEl>
                                        <p:attrNameLst>
                                          <p:attrName>style.visibility</p:attrName>
                                        </p:attrNameLst>
                                      </p:cBhvr>
                                      <p:to>
                                        <p:strVal val="visible"/>
                                      </p:to>
                                    </p:set>
                                    <p:anim calcmode="lin" valueType="num">
                                      <p:cBhvr additive="base">
                                        <p:cTn id="7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
                                            <p:txEl>
                                              <p:pRg st="5" end="5"/>
                                            </p:txEl>
                                          </p:spTgt>
                                        </p:tgtEl>
                                        <p:attrNameLst>
                                          <p:attrName>style.visibility</p:attrName>
                                        </p:attrNameLst>
                                      </p:cBhvr>
                                      <p:to>
                                        <p:strVal val="visible"/>
                                      </p:to>
                                    </p:set>
                                    <p:anim calcmode="lin" valueType="num">
                                      <p:cBhvr additive="base">
                                        <p:cTn id="79"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B1095E7A-BFFE-1BF6-E600-CA2EB2241543}"/>
              </a:ext>
            </a:extLst>
          </p:cNvPr>
          <p:cNvSpPr/>
          <p:nvPr/>
        </p:nvSpPr>
        <p:spPr>
          <a:xfrm>
            <a:off x="1" y="44334"/>
            <a:ext cx="5821082" cy="68136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êu đề 1">
            <a:extLst>
              <a:ext uri="{FF2B5EF4-FFF2-40B4-BE49-F238E27FC236}">
                <a16:creationId xmlns:a16="http://schemas.microsoft.com/office/drawing/2014/main" id="{835F7E23-3C0B-F0B8-1B00-347CC5910C89}"/>
              </a:ext>
            </a:extLst>
          </p:cNvPr>
          <p:cNvSpPr>
            <a:spLocks noGrp="1"/>
          </p:cNvSpPr>
          <p:nvPr>
            <p:ph type="title"/>
          </p:nvPr>
        </p:nvSpPr>
        <p:spPr>
          <a:xfrm>
            <a:off x="838201" y="1"/>
            <a:ext cx="5069378" cy="1337146"/>
          </a:xfrm>
        </p:spPr>
        <p:txBody>
          <a:bodyPr/>
          <a:lstStyle/>
          <a:p>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Ba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vận</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động</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viên</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Hùng</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Dũng</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Mạnh</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tham</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gia</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thi</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đấu</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nội</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dung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ba</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môn</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phối</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hợp</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chạy</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bơi</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đạp</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xe</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trong</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đó</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tốc</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độ</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trung</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bình</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của</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họ</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trên</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mỗi</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chặng</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đua</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cho</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ở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bảng</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dưới</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đây</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a:t>
            </a:r>
            <a:endParaRPr lang="vi-VN" dirty="0"/>
          </a:p>
        </p:txBody>
      </p:sp>
      <p:pic>
        <p:nvPicPr>
          <p:cNvPr id="12" name="Chỗ dành sẵn cho Nội dung 11">
            <a:extLst>
              <a:ext uri="{FF2B5EF4-FFF2-40B4-BE49-F238E27FC236}">
                <a16:creationId xmlns:a16="http://schemas.microsoft.com/office/drawing/2014/main" id="{3146FC77-70C8-E61C-A434-1A98A3D8E90E}"/>
              </a:ext>
            </a:extLst>
          </p:cNvPr>
          <p:cNvPicPr>
            <a:picLocks noGrp="1" noChangeAspect="1"/>
          </p:cNvPicPr>
          <p:nvPr>
            <p:ph idx="1"/>
          </p:nvPr>
        </p:nvPicPr>
        <p:blipFill>
          <a:blip r:embed="rId2"/>
          <a:stretch>
            <a:fillRect/>
          </a:stretch>
        </p:blipFill>
        <p:spPr>
          <a:xfrm>
            <a:off x="867381" y="1303105"/>
            <a:ext cx="4868401" cy="2098911"/>
          </a:xfrm>
          <a:prstGeom prst="rect">
            <a:avLst/>
          </a:prstGeom>
        </p:spPr>
      </p:pic>
      <p:sp>
        <p:nvSpPr>
          <p:cNvPr id="15" name="Hộp Văn bản 14">
            <a:extLst>
              <a:ext uri="{FF2B5EF4-FFF2-40B4-BE49-F238E27FC236}">
                <a16:creationId xmlns:a16="http://schemas.microsoft.com/office/drawing/2014/main" id="{3473DF9B-054A-DB1A-B387-39A440C64E0D}"/>
              </a:ext>
            </a:extLst>
          </p:cNvPr>
          <p:cNvSpPr txBox="1"/>
          <p:nvPr/>
        </p:nvSpPr>
        <p:spPr>
          <a:xfrm>
            <a:off x="838199" y="3611636"/>
            <a:ext cx="4868401" cy="1346331"/>
          </a:xfrm>
          <a:prstGeom prst="rect">
            <a:avLst/>
          </a:prstGeom>
          <a:noFill/>
        </p:spPr>
        <p:txBody>
          <a:bodyPr wrap="square">
            <a:spAutoFit/>
          </a:bodyPr>
          <a:lstStyle/>
          <a:p>
            <a:pPr>
              <a:lnSpc>
                <a:spcPct val="115000"/>
              </a:lnSpc>
              <a:spcAft>
                <a:spcPts val="1000"/>
              </a:spcAft>
            </a:pP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Biết</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tổng</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thời</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gian</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thi</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đấu</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ba</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môn</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phối</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hợp</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của</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Hùng</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là</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1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giờ</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1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phút</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30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giây</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của</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Dũng</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là</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1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giờ</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3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phút</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40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giây</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của</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Mạnh</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là</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1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giờ</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1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phút</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55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giây</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Tính</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cự</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li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của</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mỗi</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chặng</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đua</a:t>
            </a:r>
            <a:r>
              <a:rPr lang="en-US" sz="1800" dirty="0">
                <a:solidFill>
                  <a:srgbClr val="002060"/>
                </a:solidFill>
                <a:effectLst/>
                <a:latin typeface="Times New Roman" panose="02020603050405020304" pitchFamily="18" charset="0"/>
                <a:ea typeface="Malgun Gothic" panose="020B0503020000020004" pitchFamily="34" charset="-127"/>
                <a:cs typeface="Cordia New" panose="020B0304020202020204" pitchFamily="34" charset="-34"/>
              </a:rPr>
              <a:t>.</a:t>
            </a:r>
            <a:endParaRPr lang="vi-VN" sz="1600" dirty="0">
              <a:effectLst/>
              <a:latin typeface="Calibri" panose="020F0502020204030204" pitchFamily="34" charset="0"/>
              <a:ea typeface="Malgun Gothic" panose="020B0503020000020004" pitchFamily="34" charset="-127"/>
              <a:cs typeface="Cordia New" panose="020B0304020202020204" pitchFamily="34" charset="-34"/>
            </a:endParaRPr>
          </a:p>
        </p:txBody>
      </p:sp>
      <p:pic>
        <p:nvPicPr>
          <p:cNvPr id="16" name="Hình ảnh 15">
            <a:extLst>
              <a:ext uri="{FF2B5EF4-FFF2-40B4-BE49-F238E27FC236}">
                <a16:creationId xmlns:a16="http://schemas.microsoft.com/office/drawing/2014/main" id="{4D984B6D-7AA7-DCE6-EDE2-6528AC4A69F7}"/>
              </a:ext>
            </a:extLst>
          </p:cNvPr>
          <p:cNvPicPr>
            <a:picLocks noChangeAspect="1"/>
          </p:cNvPicPr>
          <p:nvPr/>
        </p:nvPicPr>
        <p:blipFill>
          <a:blip r:embed="rId3"/>
          <a:stretch>
            <a:fillRect/>
          </a:stretch>
        </p:blipFill>
        <p:spPr>
          <a:xfrm>
            <a:off x="229567" y="253212"/>
            <a:ext cx="608632" cy="714901"/>
          </a:xfrm>
          <a:prstGeom prst="rect">
            <a:avLst/>
          </a:prstGeom>
        </p:spPr>
      </p:pic>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8EDFC5F0-2875-B863-5211-192DE5D0F2E8}"/>
                  </a:ext>
                </a:extLst>
              </p:cNvPr>
              <p:cNvSpPr txBox="1"/>
              <p:nvPr/>
            </p:nvSpPr>
            <p:spPr>
              <a:xfrm>
                <a:off x="5907579" y="44334"/>
                <a:ext cx="6664453" cy="6927409"/>
              </a:xfrm>
              <a:prstGeom prst="rect">
                <a:avLst/>
              </a:prstGeom>
              <a:solidFill>
                <a:schemeClr val="accent2">
                  <a:lumMod val="20000"/>
                  <a:lumOff val="80000"/>
                </a:schemeClr>
              </a:solidFill>
            </p:spPr>
            <p:txBody>
              <a:bodyPr wrap="square">
                <a:spAutoFit/>
              </a:bodyPr>
              <a:lstStyle/>
              <a:p>
                <a:pPr algn="ctr">
                  <a:spcAft>
                    <a:spcPts val="800"/>
                  </a:spcAft>
                </a:pPr>
                <a:r>
                  <a:rPr lang="en-US" b="1" dirty="0" err="1">
                    <a:solidFill>
                      <a:srgbClr val="FF0000"/>
                    </a:solidFill>
                    <a:latin typeface="Arial" panose="020B0604020202020204" pitchFamily="34" charset="0"/>
                    <a:ea typeface="Times New Roman" panose="02020603050405020304" pitchFamily="18" charset="0"/>
                  </a:rPr>
                  <a:t>Giải</a:t>
                </a:r>
                <a:endParaRPr lang="en-US" b="1" dirty="0">
                  <a:solidFill>
                    <a:srgbClr val="FF0000"/>
                  </a:solidFill>
                  <a:latin typeface="Arial" panose="020B0604020202020204" pitchFamily="34" charset="0"/>
                  <a:ea typeface="Times New Roman" panose="02020603050405020304" pitchFamily="18" charset="0"/>
                </a:endParaRPr>
              </a:p>
              <a:p>
                <a:pPr>
                  <a:spcAft>
                    <a:spcPts val="800"/>
                  </a:spcAft>
                </a:pPr>
                <a:r>
                  <a:rPr lang="en-US" sz="1800" dirty="0" err="1">
                    <a:effectLst/>
                    <a:latin typeface="Arial" panose="020B0604020202020204" pitchFamily="34" charset="0"/>
                    <a:ea typeface="Times New Roman" panose="02020603050405020304" pitchFamily="18" charset="0"/>
                    <a:sym typeface="Wingdings" panose="05000000000000000000" pitchFamily="2" charset="2"/>
                  </a:rPr>
                  <a:t>Gọi</a:t>
                </a:r>
                <a:r>
                  <a:rPr lang="en-US" sz="1800" dirty="0">
                    <a:effectLst/>
                    <a:latin typeface="Arial" panose="020B0604020202020204" pitchFamily="34" charset="0"/>
                    <a:ea typeface="Times New Roman" panose="02020603050405020304" pitchFamily="18" charset="0"/>
                    <a:sym typeface="Wingdings" panose="05000000000000000000" pitchFamily="2" charset="2"/>
                  </a:rPr>
                  <a:t> x, y, z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lần</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lượt</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là</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cự</a:t>
                </a:r>
                <a:r>
                  <a:rPr lang="en-US" sz="1800" dirty="0">
                    <a:effectLst/>
                    <a:latin typeface="Arial" panose="020B0604020202020204" pitchFamily="34" charset="0"/>
                    <a:ea typeface="Times New Roman" panose="02020603050405020304" pitchFamily="18" charset="0"/>
                    <a:sym typeface="Wingdings" panose="05000000000000000000" pitchFamily="2" charset="2"/>
                  </a:rPr>
                  <a:t> li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của</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các</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môn</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chạy</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bơi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và</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xe</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đạp</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p>
              <a:p>
                <a:pPr>
                  <a:spcAft>
                    <a:spcPts val="800"/>
                  </a:spcAft>
                </a:pP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x,y,z</a:t>
                </a:r>
                <a:r>
                  <a:rPr lang="en-US" sz="1800" dirty="0">
                    <a:effectLst/>
                    <a:latin typeface="Arial" panose="020B0604020202020204" pitchFamily="34" charset="0"/>
                    <a:ea typeface="Times New Roman" panose="02020603050405020304" pitchFamily="18" charset="0"/>
                    <a:sym typeface="Wingdings" panose="05000000000000000000" pitchFamily="2" charset="2"/>
                  </a:rPr>
                  <a:t> &gt; 0 )</a:t>
                </a:r>
              </a:p>
              <a:p>
                <a:pPr>
                  <a:spcAft>
                    <a:spcPts val="800"/>
                  </a:spcAft>
                </a:pPr>
                <a:r>
                  <a:rPr lang="en-US" dirty="0" err="1">
                    <a:latin typeface="Arial" panose="020B0604020202020204" pitchFamily="34" charset="0"/>
                    <a:ea typeface="Times New Roman" panose="02020603050405020304" pitchFamily="18" charset="0"/>
                    <a:sym typeface="Wingdings" panose="05000000000000000000" pitchFamily="2" charset="2"/>
                  </a:rPr>
                  <a:t>T</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ổng</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thời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gian</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thi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đấu</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của</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Hùng</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là</a:t>
                </a:r>
                <a:r>
                  <a:rPr lang="en-US" sz="1800" dirty="0">
                    <a:effectLst/>
                    <a:latin typeface="Arial" panose="020B0604020202020204" pitchFamily="34" charset="0"/>
                    <a:ea typeface="Times New Roman" panose="02020603050405020304" pitchFamily="18" charset="0"/>
                    <a:sym typeface="Wingdings" panose="05000000000000000000" pitchFamily="2" charset="2"/>
                  </a:rPr>
                  <a:t> 1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giờ</a:t>
                </a:r>
                <a:r>
                  <a:rPr lang="en-US" sz="1800" dirty="0">
                    <a:effectLst/>
                    <a:latin typeface="Arial" panose="020B0604020202020204" pitchFamily="34" charset="0"/>
                    <a:ea typeface="Times New Roman" panose="02020603050405020304" pitchFamily="18" charset="0"/>
                    <a:sym typeface="Wingdings" panose="05000000000000000000" pitchFamily="2" charset="2"/>
                  </a:rPr>
                  <a:t> 1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phút</a:t>
                </a:r>
                <a:r>
                  <a:rPr lang="en-US" sz="1800" dirty="0">
                    <a:effectLst/>
                    <a:latin typeface="Arial" panose="020B0604020202020204" pitchFamily="34" charset="0"/>
                    <a:ea typeface="Times New Roman" panose="02020603050405020304" pitchFamily="18" charset="0"/>
                    <a:sym typeface="Wingdings" panose="05000000000000000000" pitchFamily="2" charset="2"/>
                  </a:rPr>
                  <a:t> 30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giây</a:t>
                </a:r>
                <a:r>
                  <a:rPr lang="en-US" dirty="0">
                    <a:latin typeface="Arial" panose="020B0604020202020204" pitchFamily="34" charset="0"/>
                    <a:ea typeface="Times New Roman" panose="02020603050405020304" pitchFamily="18" charset="0"/>
                    <a:sym typeface="Wingdings" panose="05000000000000000000" pitchFamily="2" charset="2"/>
                  </a:rPr>
                  <a:t>, ta </a:t>
                </a:r>
                <a:r>
                  <a:rPr lang="en-US" dirty="0" err="1">
                    <a:latin typeface="Arial" panose="020B0604020202020204" pitchFamily="34" charset="0"/>
                    <a:ea typeface="Times New Roman" panose="02020603050405020304" pitchFamily="18" charset="0"/>
                    <a:sym typeface="Wingdings" panose="05000000000000000000" pitchFamily="2" charset="2"/>
                  </a:rPr>
                  <a:t>có</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phương</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trình</a:t>
                </a:r>
                <a:r>
                  <a:rPr lang="en-US" dirty="0">
                    <a:latin typeface="Arial" panose="020B0604020202020204" pitchFamily="34" charset="0"/>
                    <a:ea typeface="Times New Roman" panose="02020603050405020304" pitchFamily="18" charset="0"/>
                    <a:sym typeface="Wingdings" panose="05000000000000000000" pitchFamily="2" charset="2"/>
                  </a:rPr>
                  <a:t> :</a:t>
                </a:r>
                <a:endParaRPr lang="en-US" sz="1800" i="1" dirty="0">
                  <a:effectLst/>
                  <a:latin typeface="Cambria Math" panose="02040503050406030204" pitchFamily="18" charset="0"/>
                  <a:sym typeface="Wingdings" panose="05000000000000000000" pitchFamily="2" charset="2"/>
                </a:endParaRPr>
              </a:p>
              <a:p>
                <a:pPr>
                  <a:spcAft>
                    <a:spcPts val="800"/>
                  </a:spcAft>
                </a:pPr>
                <a14:m>
                  <m:oMathPara xmlns:m="http://schemas.openxmlformats.org/officeDocument/2006/math">
                    <m:oMathParaPr>
                      <m:jc m:val="centerGroup"/>
                    </m:oMathParaPr>
                    <m:oMath xmlns:m="http://schemas.openxmlformats.org/officeDocument/2006/math">
                      <m:f>
                        <m:fPr>
                          <m:ctrlPr>
                            <a:rPr lang="en-US" sz="180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𝑥</m:t>
                          </m:r>
                        </m:num>
                        <m:den>
                          <m:r>
                            <a:rPr lang="en-US" sz="1800" b="0" i="1" smtClean="0">
                              <a:effectLst/>
                              <a:latin typeface="Cambria Math" panose="02040503050406030204" pitchFamily="18" charset="0"/>
                              <a:sym typeface="Wingdings" panose="05000000000000000000" pitchFamily="2" charset="2"/>
                            </a:rPr>
                            <m:t>12</m:t>
                          </m:r>
                          <m:r>
                            <a:rPr lang="en-US" sz="1800" b="0" i="1" smtClean="0">
                              <a:effectLst/>
                              <a:latin typeface="Cambria Math" panose="02040503050406030204" pitchFamily="18" charset="0"/>
                              <a:sym typeface="Wingdings" panose="05000000000000000000" pitchFamily="2" charset="2"/>
                            </a:rPr>
                            <m:t>,</m:t>
                          </m:r>
                          <m:r>
                            <a:rPr lang="en-US" sz="1800" b="0" i="1" smtClean="0">
                              <a:effectLst/>
                              <a:latin typeface="Cambria Math" panose="02040503050406030204" pitchFamily="18" charset="0"/>
                              <a:sym typeface="Wingdings" panose="05000000000000000000" pitchFamily="2" charset="2"/>
                            </a:rPr>
                            <m:t>5</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𝑦</m:t>
                          </m:r>
                        </m:num>
                        <m:den>
                          <m:r>
                            <a:rPr lang="en-US" sz="1800" b="0" i="1" smtClean="0">
                              <a:effectLst/>
                              <a:latin typeface="Cambria Math" panose="02040503050406030204" pitchFamily="18" charset="0"/>
                              <a:sym typeface="Wingdings" panose="05000000000000000000" pitchFamily="2" charset="2"/>
                            </a:rPr>
                            <m:t>3</m:t>
                          </m:r>
                          <m:r>
                            <a:rPr lang="en-US" sz="1800" b="0" i="1" smtClean="0">
                              <a:effectLst/>
                              <a:latin typeface="Cambria Math" panose="02040503050406030204" pitchFamily="18" charset="0"/>
                              <a:sym typeface="Wingdings" panose="05000000000000000000" pitchFamily="2" charset="2"/>
                            </a:rPr>
                            <m:t>,</m:t>
                          </m:r>
                          <m:r>
                            <a:rPr lang="en-US" sz="1800" b="0" i="1" smtClean="0">
                              <a:effectLst/>
                              <a:latin typeface="Cambria Math" panose="02040503050406030204" pitchFamily="18" charset="0"/>
                              <a:sym typeface="Wingdings" panose="05000000000000000000" pitchFamily="2" charset="2"/>
                            </a:rPr>
                            <m:t>6</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𝑧</m:t>
                          </m:r>
                        </m:num>
                        <m:den>
                          <m:r>
                            <a:rPr lang="en-US" sz="1800" b="0" i="1" smtClean="0">
                              <a:effectLst/>
                              <a:latin typeface="Cambria Math" panose="02040503050406030204" pitchFamily="18" charset="0"/>
                              <a:sym typeface="Wingdings" panose="05000000000000000000" pitchFamily="2" charset="2"/>
                            </a:rPr>
                            <m:t>48</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41</m:t>
                          </m:r>
                        </m:num>
                        <m:den>
                          <m:r>
                            <a:rPr lang="en-US" sz="1800" b="0" i="1" smtClean="0">
                              <a:effectLst/>
                              <a:latin typeface="Cambria Math" panose="02040503050406030204" pitchFamily="18" charset="0"/>
                              <a:sym typeface="Wingdings" panose="05000000000000000000" pitchFamily="2" charset="2"/>
                            </a:rPr>
                            <m:t>40</m:t>
                          </m:r>
                        </m:den>
                      </m:f>
                      <m:r>
                        <a:rPr lang="en-US" sz="1800" b="0" i="1" smtClean="0">
                          <a:effectLst/>
                          <a:latin typeface="Cambria Math" panose="02040503050406030204" pitchFamily="18" charset="0"/>
                          <a:sym typeface="Wingdings" panose="05000000000000000000" pitchFamily="2" charset="2"/>
                        </a:rPr>
                        <m:t>               (</m:t>
                      </m:r>
                      <m:r>
                        <a:rPr lang="en-US" sz="1800" b="0" i="1" smtClean="0">
                          <a:effectLst/>
                          <a:latin typeface="Cambria Math" panose="02040503050406030204" pitchFamily="18" charset="0"/>
                          <a:sym typeface="Wingdings" panose="05000000000000000000" pitchFamily="2" charset="2"/>
                        </a:rPr>
                        <m:t>1</m:t>
                      </m:r>
                      <m:r>
                        <a:rPr lang="en-US" sz="1800" b="0" i="1" smtClean="0">
                          <a:effectLst/>
                          <a:latin typeface="Cambria Math" panose="02040503050406030204" pitchFamily="18" charset="0"/>
                          <a:sym typeface="Wingdings" panose="05000000000000000000" pitchFamily="2" charset="2"/>
                        </a:rPr>
                        <m:t>)</m:t>
                      </m:r>
                    </m:oMath>
                  </m:oMathPara>
                </a14:m>
                <a:endParaRPr lang="en-US" sz="1800" dirty="0">
                  <a:effectLst/>
                  <a:latin typeface="Arial" panose="020B0604020202020204" pitchFamily="34" charset="0"/>
                  <a:ea typeface="Times New Roman" panose="02020603050405020304" pitchFamily="18" charset="0"/>
                </a:endParaRPr>
              </a:p>
              <a:p>
                <a:pPr>
                  <a:spcAft>
                    <a:spcPts val="800"/>
                  </a:spcAft>
                </a:pPr>
                <a:r>
                  <a:rPr lang="en-US" sz="1800" dirty="0" err="1">
                    <a:effectLst/>
                    <a:latin typeface="Arial" panose="020B0604020202020204" pitchFamily="34" charset="0"/>
                    <a:ea typeface="Times New Roman" panose="02020603050405020304" pitchFamily="18" charset="0"/>
                    <a:sym typeface="Wingdings" panose="05000000000000000000" pitchFamily="2" charset="2"/>
                  </a:rPr>
                  <a:t>Tổng</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thời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gian</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thi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đấu</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của</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Dũng</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là</a:t>
                </a:r>
                <a:r>
                  <a:rPr lang="en-US" dirty="0">
                    <a:latin typeface="Arial" panose="020B0604020202020204" pitchFamily="34" charset="0"/>
                    <a:ea typeface="Times New Roman" panose="02020603050405020304" pitchFamily="18" charset="0"/>
                    <a:sym typeface="Wingdings" panose="05000000000000000000" pitchFamily="2" charset="2"/>
                  </a:rPr>
                  <a:t> 1 </a:t>
                </a:r>
                <a:r>
                  <a:rPr lang="en-US" dirty="0" err="1">
                    <a:latin typeface="Arial" panose="020B0604020202020204" pitchFamily="34" charset="0"/>
                    <a:ea typeface="Times New Roman" panose="02020603050405020304" pitchFamily="18" charset="0"/>
                    <a:sym typeface="Wingdings" panose="05000000000000000000" pitchFamily="2" charset="2"/>
                  </a:rPr>
                  <a:t>giờ</a:t>
                </a:r>
                <a:r>
                  <a:rPr lang="en-US" dirty="0">
                    <a:latin typeface="Arial" panose="020B0604020202020204" pitchFamily="34" charset="0"/>
                    <a:ea typeface="Times New Roman" panose="02020603050405020304" pitchFamily="18" charset="0"/>
                    <a:sym typeface="Wingdings" panose="05000000000000000000" pitchFamily="2" charset="2"/>
                  </a:rPr>
                  <a:t> 3 </a:t>
                </a:r>
                <a:r>
                  <a:rPr lang="en-US" dirty="0" err="1">
                    <a:latin typeface="Arial" panose="020B0604020202020204" pitchFamily="34" charset="0"/>
                    <a:ea typeface="Times New Roman" panose="02020603050405020304" pitchFamily="18" charset="0"/>
                    <a:sym typeface="Wingdings" panose="05000000000000000000" pitchFamily="2" charset="2"/>
                  </a:rPr>
                  <a:t>phút</a:t>
                </a:r>
                <a:r>
                  <a:rPr lang="en-US" dirty="0">
                    <a:latin typeface="Arial" panose="020B0604020202020204" pitchFamily="34" charset="0"/>
                    <a:ea typeface="Times New Roman" panose="02020603050405020304" pitchFamily="18" charset="0"/>
                    <a:sym typeface="Wingdings" panose="05000000000000000000" pitchFamily="2" charset="2"/>
                  </a:rPr>
                  <a:t> 40 </a:t>
                </a:r>
                <a:r>
                  <a:rPr lang="en-US" dirty="0" err="1">
                    <a:latin typeface="Arial" panose="020B0604020202020204" pitchFamily="34" charset="0"/>
                    <a:ea typeface="Times New Roman" panose="02020603050405020304" pitchFamily="18" charset="0"/>
                    <a:sym typeface="Wingdings" panose="05000000000000000000" pitchFamily="2" charset="2"/>
                  </a:rPr>
                  <a:t>giây</a:t>
                </a:r>
                <a:r>
                  <a:rPr lang="en-US" dirty="0">
                    <a:latin typeface="Arial" panose="020B0604020202020204" pitchFamily="34" charset="0"/>
                    <a:ea typeface="Times New Roman" panose="02020603050405020304" pitchFamily="18" charset="0"/>
                    <a:sym typeface="Wingdings" panose="05000000000000000000" pitchFamily="2" charset="2"/>
                  </a:rPr>
                  <a:t>, ta </a:t>
                </a:r>
                <a:r>
                  <a:rPr lang="en-US" dirty="0" err="1">
                    <a:latin typeface="Arial" panose="020B0604020202020204" pitchFamily="34" charset="0"/>
                    <a:ea typeface="Times New Roman" panose="02020603050405020304" pitchFamily="18" charset="0"/>
                    <a:sym typeface="Wingdings" panose="05000000000000000000" pitchFamily="2" charset="2"/>
                  </a:rPr>
                  <a:t>có</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phương</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trình</a:t>
                </a:r>
                <a:r>
                  <a:rPr lang="en-US" dirty="0">
                    <a:latin typeface="Arial" panose="020B0604020202020204" pitchFamily="34" charset="0"/>
                    <a:ea typeface="Times New Roman" panose="02020603050405020304" pitchFamily="18" charset="0"/>
                    <a:sym typeface="Wingdings" panose="05000000000000000000" pitchFamily="2" charset="2"/>
                  </a:rPr>
                  <a:t>:</a:t>
                </a:r>
              </a:p>
              <a:p>
                <a:pPr>
                  <a:spcAft>
                    <a:spcPts val="800"/>
                  </a:spcAft>
                </a:pPr>
                <a14:m>
                  <m:oMathPara xmlns:m="http://schemas.openxmlformats.org/officeDocument/2006/math">
                    <m:oMathParaPr>
                      <m:jc m:val="centerGroup"/>
                    </m:oMathParaPr>
                    <m:oMath xmlns:m="http://schemas.openxmlformats.org/officeDocument/2006/math">
                      <m:f>
                        <m:fPr>
                          <m:ctrlPr>
                            <a:rPr lang="en-US" sz="180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𝑥</m:t>
                          </m:r>
                        </m:num>
                        <m:den>
                          <m:r>
                            <a:rPr lang="en-US" sz="1800" b="0" i="1" smtClean="0">
                              <a:effectLst/>
                              <a:latin typeface="Cambria Math" panose="02040503050406030204" pitchFamily="18" charset="0"/>
                              <a:sym typeface="Wingdings" panose="05000000000000000000" pitchFamily="2" charset="2"/>
                            </a:rPr>
                            <m:t>12</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𝑦</m:t>
                          </m:r>
                        </m:num>
                        <m:den>
                          <m:r>
                            <a:rPr lang="en-US" sz="1800" b="0" i="1" smtClean="0">
                              <a:effectLst/>
                              <a:latin typeface="Cambria Math" panose="02040503050406030204" pitchFamily="18" charset="0"/>
                              <a:sym typeface="Wingdings" panose="05000000000000000000" pitchFamily="2" charset="2"/>
                            </a:rPr>
                            <m:t>3</m:t>
                          </m:r>
                          <m:r>
                            <a:rPr lang="en-US" sz="1800" b="0" i="1" smtClean="0">
                              <a:effectLst/>
                              <a:latin typeface="Cambria Math" panose="02040503050406030204" pitchFamily="18" charset="0"/>
                              <a:sym typeface="Wingdings" panose="05000000000000000000" pitchFamily="2" charset="2"/>
                            </a:rPr>
                            <m:t>,</m:t>
                          </m:r>
                          <m:r>
                            <a:rPr lang="en-US" sz="1800" b="0" i="1" smtClean="0">
                              <a:effectLst/>
                              <a:latin typeface="Cambria Math" panose="02040503050406030204" pitchFamily="18" charset="0"/>
                              <a:sym typeface="Wingdings" panose="05000000000000000000" pitchFamily="2" charset="2"/>
                            </a:rPr>
                            <m:t>75</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𝑧</m:t>
                          </m:r>
                        </m:num>
                        <m:den>
                          <m:r>
                            <a:rPr lang="en-US" sz="1800" b="0" i="1" smtClean="0">
                              <a:effectLst/>
                              <a:latin typeface="Cambria Math" panose="02040503050406030204" pitchFamily="18" charset="0"/>
                              <a:sym typeface="Wingdings" panose="05000000000000000000" pitchFamily="2" charset="2"/>
                            </a:rPr>
                            <m:t>4</m:t>
                          </m:r>
                          <m:r>
                            <a:rPr lang="en-US" sz="1800" b="0" i="1" smtClean="0">
                              <a:effectLst/>
                              <a:latin typeface="Cambria Math" panose="02040503050406030204" pitchFamily="18" charset="0"/>
                              <a:sym typeface="Wingdings" panose="05000000000000000000" pitchFamily="2" charset="2"/>
                            </a:rPr>
                            <m:t>5</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19</m:t>
                          </m:r>
                          <m:r>
                            <a:rPr lang="en-US" sz="1800" b="0" i="1" smtClean="0">
                              <a:effectLst/>
                              <a:latin typeface="Cambria Math" panose="02040503050406030204" pitchFamily="18" charset="0"/>
                              <a:sym typeface="Wingdings" panose="05000000000000000000" pitchFamily="2" charset="2"/>
                            </a:rPr>
                            <m:t>1</m:t>
                          </m:r>
                        </m:num>
                        <m:den>
                          <m:r>
                            <a:rPr lang="en-US" sz="1800" b="0" i="1" smtClean="0">
                              <a:effectLst/>
                              <a:latin typeface="Cambria Math" panose="02040503050406030204" pitchFamily="18" charset="0"/>
                              <a:sym typeface="Wingdings" panose="05000000000000000000" pitchFamily="2" charset="2"/>
                            </a:rPr>
                            <m:t>18</m:t>
                          </m:r>
                          <m:r>
                            <a:rPr lang="en-US" sz="1800" b="0" i="1" smtClean="0">
                              <a:effectLst/>
                              <a:latin typeface="Cambria Math" panose="02040503050406030204" pitchFamily="18" charset="0"/>
                              <a:sym typeface="Wingdings" panose="05000000000000000000" pitchFamily="2" charset="2"/>
                            </a:rPr>
                            <m:t>0</m:t>
                          </m:r>
                        </m:den>
                      </m:f>
                      <m:r>
                        <a:rPr lang="en-US" sz="1800" b="0" i="1" smtClean="0">
                          <a:effectLst/>
                          <a:latin typeface="Cambria Math" panose="02040503050406030204" pitchFamily="18" charset="0"/>
                          <a:sym typeface="Wingdings" panose="05000000000000000000" pitchFamily="2" charset="2"/>
                        </a:rPr>
                        <m:t>           (</m:t>
                      </m:r>
                      <m:r>
                        <a:rPr lang="en-US" sz="1800" b="0" i="1" smtClean="0">
                          <a:effectLst/>
                          <a:latin typeface="Cambria Math" panose="02040503050406030204" pitchFamily="18" charset="0"/>
                          <a:sym typeface="Wingdings" panose="05000000000000000000" pitchFamily="2" charset="2"/>
                        </a:rPr>
                        <m:t>2</m:t>
                      </m:r>
                      <m:r>
                        <a:rPr lang="en-US" sz="1800" b="0" i="1" smtClean="0">
                          <a:effectLst/>
                          <a:latin typeface="Cambria Math" panose="02040503050406030204" pitchFamily="18" charset="0"/>
                          <a:sym typeface="Wingdings" panose="05000000000000000000" pitchFamily="2" charset="2"/>
                        </a:rPr>
                        <m:t>)</m:t>
                      </m:r>
                    </m:oMath>
                  </m:oMathPara>
                </a14:m>
                <a:endParaRPr lang="en-US" dirty="0">
                  <a:latin typeface="Arial" panose="020B0604020202020204" pitchFamily="34" charset="0"/>
                  <a:ea typeface="Times New Roman" panose="02020603050405020304" pitchFamily="18" charset="0"/>
                  <a:sym typeface="Wingdings" panose="05000000000000000000" pitchFamily="2" charset="2"/>
                </a:endParaRPr>
              </a:p>
              <a:p>
                <a:pPr>
                  <a:spcAft>
                    <a:spcPts val="800"/>
                  </a:spcAft>
                </a:pPr>
                <a:r>
                  <a:rPr lang="en-US" sz="1800" dirty="0" err="1">
                    <a:effectLst/>
                    <a:latin typeface="Arial" panose="020B0604020202020204" pitchFamily="34" charset="0"/>
                    <a:ea typeface="Times New Roman" panose="02020603050405020304" pitchFamily="18" charset="0"/>
                    <a:sym typeface="Wingdings" panose="05000000000000000000" pitchFamily="2" charset="2"/>
                  </a:rPr>
                  <a:t>Tổng</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thời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gian</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thi</a:t>
                </a:r>
                <a:r>
                  <a:rPr lang="en-US" sz="1800" dirty="0">
                    <a:effectLst/>
                    <a:latin typeface="Arial" panose="020B0604020202020204" pitchFamily="34" charset="0"/>
                    <a:ea typeface="Times New Roman" panose="02020603050405020304" pitchFamily="18" charset="0"/>
                    <a:sym typeface="Wingdings" panose="05000000000000000000" pitchFamily="2" charset="2"/>
                  </a:rPr>
                  <a:t> </a:t>
                </a:r>
                <a:r>
                  <a:rPr lang="en-US" sz="1800" dirty="0" err="1">
                    <a:effectLst/>
                    <a:latin typeface="Arial" panose="020B0604020202020204" pitchFamily="34" charset="0"/>
                    <a:ea typeface="Times New Roman" panose="02020603050405020304" pitchFamily="18" charset="0"/>
                    <a:sym typeface="Wingdings" panose="05000000000000000000" pitchFamily="2" charset="2"/>
                  </a:rPr>
                  <a:t>đấu</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của</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Mạnh</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là</a:t>
                </a:r>
                <a:r>
                  <a:rPr lang="en-US" dirty="0">
                    <a:latin typeface="Arial" panose="020B0604020202020204" pitchFamily="34" charset="0"/>
                    <a:ea typeface="Times New Roman" panose="02020603050405020304" pitchFamily="18" charset="0"/>
                    <a:sym typeface="Wingdings" panose="05000000000000000000" pitchFamily="2" charset="2"/>
                  </a:rPr>
                  <a:t> 1 </a:t>
                </a:r>
                <a:r>
                  <a:rPr lang="en-US" dirty="0" err="1">
                    <a:latin typeface="Arial" panose="020B0604020202020204" pitchFamily="34" charset="0"/>
                    <a:ea typeface="Times New Roman" panose="02020603050405020304" pitchFamily="18" charset="0"/>
                    <a:sym typeface="Wingdings" panose="05000000000000000000" pitchFamily="2" charset="2"/>
                  </a:rPr>
                  <a:t>giờ</a:t>
                </a:r>
                <a:r>
                  <a:rPr lang="en-US" dirty="0">
                    <a:latin typeface="Arial" panose="020B0604020202020204" pitchFamily="34" charset="0"/>
                    <a:ea typeface="Times New Roman" panose="02020603050405020304" pitchFamily="18" charset="0"/>
                    <a:sym typeface="Wingdings" panose="05000000000000000000" pitchFamily="2" charset="2"/>
                  </a:rPr>
                  <a:t> 1 </a:t>
                </a:r>
                <a:r>
                  <a:rPr lang="en-US" dirty="0" err="1">
                    <a:latin typeface="Arial" panose="020B0604020202020204" pitchFamily="34" charset="0"/>
                    <a:ea typeface="Times New Roman" panose="02020603050405020304" pitchFamily="18" charset="0"/>
                    <a:sym typeface="Wingdings" panose="05000000000000000000" pitchFamily="2" charset="2"/>
                  </a:rPr>
                  <a:t>phút</a:t>
                </a:r>
                <a:r>
                  <a:rPr lang="en-US" dirty="0">
                    <a:latin typeface="Arial" panose="020B0604020202020204" pitchFamily="34" charset="0"/>
                    <a:ea typeface="Times New Roman" panose="02020603050405020304" pitchFamily="18" charset="0"/>
                    <a:sym typeface="Wingdings" panose="05000000000000000000" pitchFamily="2" charset="2"/>
                  </a:rPr>
                  <a:t> 55 </a:t>
                </a:r>
                <a:r>
                  <a:rPr lang="en-US" dirty="0" err="1">
                    <a:latin typeface="Arial" panose="020B0604020202020204" pitchFamily="34" charset="0"/>
                    <a:ea typeface="Times New Roman" panose="02020603050405020304" pitchFamily="18" charset="0"/>
                    <a:sym typeface="Wingdings" panose="05000000000000000000" pitchFamily="2" charset="2"/>
                  </a:rPr>
                  <a:t>giây</a:t>
                </a:r>
                <a:r>
                  <a:rPr lang="en-US" dirty="0">
                    <a:latin typeface="Arial" panose="020B0604020202020204" pitchFamily="34" charset="0"/>
                    <a:ea typeface="Times New Roman" panose="02020603050405020304" pitchFamily="18" charset="0"/>
                    <a:sym typeface="Wingdings" panose="05000000000000000000" pitchFamily="2" charset="2"/>
                  </a:rPr>
                  <a:t>, ta </a:t>
                </a:r>
                <a:r>
                  <a:rPr lang="en-US" dirty="0" err="1">
                    <a:latin typeface="Arial" panose="020B0604020202020204" pitchFamily="34" charset="0"/>
                    <a:ea typeface="Times New Roman" panose="02020603050405020304" pitchFamily="18" charset="0"/>
                    <a:sym typeface="Wingdings" panose="05000000000000000000" pitchFamily="2" charset="2"/>
                  </a:rPr>
                  <a:t>có</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phương</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trình</a:t>
                </a:r>
                <a:r>
                  <a:rPr lang="en-US" dirty="0">
                    <a:latin typeface="Arial" panose="020B0604020202020204" pitchFamily="34" charset="0"/>
                    <a:ea typeface="Times New Roman" panose="02020603050405020304" pitchFamily="18" charset="0"/>
                    <a:sym typeface="Wingdings" panose="05000000000000000000" pitchFamily="2" charset="2"/>
                  </a:rPr>
                  <a:t>:</a:t>
                </a:r>
              </a:p>
              <a:p>
                <a:pPr>
                  <a:spcAft>
                    <a:spcPts val="800"/>
                  </a:spcAft>
                </a:pPr>
                <a14:m>
                  <m:oMathPara xmlns:m="http://schemas.openxmlformats.org/officeDocument/2006/math">
                    <m:oMathParaPr>
                      <m:jc m:val="centerGroup"/>
                    </m:oMathParaPr>
                    <m:oMath xmlns:m="http://schemas.openxmlformats.org/officeDocument/2006/math">
                      <m:f>
                        <m:fPr>
                          <m:ctrlPr>
                            <a:rPr lang="en-US" sz="180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𝑥</m:t>
                          </m:r>
                        </m:num>
                        <m:den>
                          <m:r>
                            <a:rPr lang="en-US" sz="1800" b="0" i="1" smtClean="0">
                              <a:effectLst/>
                              <a:latin typeface="Cambria Math" panose="02040503050406030204" pitchFamily="18" charset="0"/>
                              <a:sym typeface="Wingdings" panose="05000000000000000000" pitchFamily="2" charset="2"/>
                            </a:rPr>
                            <m:t>12</m:t>
                          </m:r>
                          <m:r>
                            <a:rPr lang="en-US" sz="1800" b="0" i="1" smtClean="0">
                              <a:effectLst/>
                              <a:latin typeface="Cambria Math" panose="02040503050406030204" pitchFamily="18" charset="0"/>
                              <a:sym typeface="Wingdings" panose="05000000000000000000" pitchFamily="2" charset="2"/>
                            </a:rPr>
                            <m:t>,</m:t>
                          </m:r>
                          <m:r>
                            <a:rPr lang="en-US" sz="1800" b="0" i="1" smtClean="0">
                              <a:effectLst/>
                              <a:latin typeface="Cambria Math" panose="02040503050406030204" pitchFamily="18" charset="0"/>
                              <a:sym typeface="Wingdings" panose="05000000000000000000" pitchFamily="2" charset="2"/>
                            </a:rPr>
                            <m:t>5</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𝑦</m:t>
                          </m:r>
                        </m:num>
                        <m:den>
                          <m:r>
                            <a:rPr lang="en-US" sz="1800" b="0" i="1" smtClean="0">
                              <a:effectLst/>
                              <a:latin typeface="Cambria Math" panose="02040503050406030204" pitchFamily="18" charset="0"/>
                              <a:sym typeface="Wingdings" panose="05000000000000000000" pitchFamily="2" charset="2"/>
                            </a:rPr>
                            <m:t>4</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𝑧</m:t>
                          </m:r>
                        </m:num>
                        <m:den>
                          <m:r>
                            <a:rPr lang="en-US" sz="1800" b="0" i="1" smtClean="0">
                              <a:effectLst/>
                              <a:latin typeface="Cambria Math" panose="02040503050406030204" pitchFamily="18" charset="0"/>
                              <a:sym typeface="Wingdings" panose="05000000000000000000" pitchFamily="2" charset="2"/>
                            </a:rPr>
                            <m:t>45</m:t>
                          </m:r>
                        </m:den>
                      </m:f>
                      <m:r>
                        <a:rPr lang="en-US" sz="1800" b="0" i="1" smtClean="0">
                          <a:effectLst/>
                          <a:latin typeface="Cambria Math" panose="02040503050406030204" pitchFamily="18" charset="0"/>
                          <a:sym typeface="Wingdings" panose="05000000000000000000" pitchFamily="2" charset="2"/>
                        </a:rPr>
                        <m:t>=</m:t>
                      </m:r>
                      <m:f>
                        <m:fPr>
                          <m:ctrlPr>
                            <a:rPr lang="en-US" sz="1800" b="0" i="1" smtClean="0">
                              <a:effectLst/>
                              <a:latin typeface="Cambria Math" panose="02040503050406030204" pitchFamily="18" charset="0"/>
                              <a:sym typeface="Wingdings" panose="05000000000000000000" pitchFamily="2" charset="2"/>
                            </a:rPr>
                          </m:ctrlPr>
                        </m:fPr>
                        <m:num>
                          <m:r>
                            <a:rPr lang="en-US" sz="1800" b="0" i="1" smtClean="0">
                              <a:effectLst/>
                              <a:latin typeface="Cambria Math" panose="02040503050406030204" pitchFamily="18" charset="0"/>
                              <a:sym typeface="Wingdings" panose="05000000000000000000" pitchFamily="2" charset="2"/>
                            </a:rPr>
                            <m:t>743</m:t>
                          </m:r>
                        </m:num>
                        <m:den>
                          <m:r>
                            <a:rPr lang="en-US" sz="1800" b="0" i="1" smtClean="0">
                              <a:effectLst/>
                              <a:latin typeface="Cambria Math" panose="02040503050406030204" pitchFamily="18" charset="0"/>
                              <a:sym typeface="Wingdings" panose="05000000000000000000" pitchFamily="2" charset="2"/>
                            </a:rPr>
                            <m:t>720</m:t>
                          </m:r>
                        </m:den>
                      </m:f>
                      <m:r>
                        <a:rPr lang="en-US" sz="1800" b="0" i="1" smtClean="0">
                          <a:effectLst/>
                          <a:latin typeface="Cambria Math" panose="02040503050406030204" pitchFamily="18" charset="0"/>
                          <a:sym typeface="Wingdings" panose="05000000000000000000" pitchFamily="2" charset="2"/>
                        </a:rPr>
                        <m:t>           (</m:t>
                      </m:r>
                      <m:r>
                        <a:rPr lang="en-US" sz="1800" b="0" i="1" smtClean="0">
                          <a:effectLst/>
                          <a:latin typeface="Cambria Math" panose="02040503050406030204" pitchFamily="18" charset="0"/>
                          <a:sym typeface="Wingdings" panose="05000000000000000000" pitchFamily="2" charset="2"/>
                        </a:rPr>
                        <m:t>3</m:t>
                      </m:r>
                      <m:r>
                        <a:rPr lang="en-US" sz="1800" b="0" i="1" smtClean="0">
                          <a:effectLst/>
                          <a:latin typeface="Cambria Math" panose="02040503050406030204" pitchFamily="18" charset="0"/>
                          <a:sym typeface="Wingdings" panose="05000000000000000000" pitchFamily="2" charset="2"/>
                        </a:rPr>
                        <m:t>)</m:t>
                      </m:r>
                    </m:oMath>
                  </m:oMathPara>
                </a14:m>
                <a:endParaRPr lang="en-US" dirty="0">
                  <a:latin typeface="Arial" panose="020B0604020202020204" pitchFamily="34" charset="0"/>
                  <a:ea typeface="Times New Roman" panose="02020603050405020304" pitchFamily="18" charset="0"/>
                  <a:sym typeface="Wingdings" panose="05000000000000000000" pitchFamily="2" charset="2"/>
                </a:endParaRPr>
              </a:p>
              <a:p>
                <a:pPr>
                  <a:lnSpc>
                    <a:spcPct val="107000"/>
                  </a:lnSpc>
                  <a:spcAft>
                    <a:spcPts val="800"/>
                  </a:spcAft>
                </a:pPr>
                <a:r>
                  <a:rPr lang="en-US" dirty="0" err="1">
                    <a:latin typeface="Arial" panose="020B0604020202020204" pitchFamily="34" charset="0"/>
                    <a:ea typeface="Times New Roman" panose="02020603050405020304" pitchFamily="18" charset="0"/>
                    <a:sym typeface="Wingdings" panose="05000000000000000000" pitchFamily="2" charset="2"/>
                  </a:rPr>
                  <a:t>Từ</a:t>
                </a:r>
                <a:r>
                  <a:rPr lang="en-US" dirty="0">
                    <a:latin typeface="Arial" panose="020B0604020202020204" pitchFamily="34" charset="0"/>
                    <a:ea typeface="Times New Roman" panose="02020603050405020304" pitchFamily="18" charset="0"/>
                    <a:sym typeface="Wingdings" panose="05000000000000000000" pitchFamily="2" charset="2"/>
                  </a:rPr>
                  <a:t> (1);(2);(3) </a:t>
                </a:r>
                <a:r>
                  <a:rPr lang="en-US" dirty="0" err="1">
                    <a:latin typeface="Arial" panose="020B0604020202020204" pitchFamily="34" charset="0"/>
                    <a:ea typeface="Times New Roman" panose="02020603050405020304" pitchFamily="18" charset="0"/>
                    <a:sym typeface="Wingdings" panose="05000000000000000000" pitchFamily="2" charset="2"/>
                  </a:rPr>
                  <a:t>suy</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ra</a:t>
                </a:r>
                <a:r>
                  <a:rPr lang="en-US" dirty="0">
                    <a:latin typeface="Arial" panose="020B0604020202020204" pitchFamily="34" charset="0"/>
                    <a:ea typeface="Times New Roman" panose="02020603050405020304" pitchFamily="18" charset="0"/>
                    <a:sym typeface="Wingdings" panose="05000000000000000000" pitchFamily="2" charset="2"/>
                  </a:rPr>
                  <a:t>: x = 5 ; y=0,75; z=20.</a:t>
                </a:r>
              </a:p>
              <a:p>
                <a:pPr>
                  <a:lnSpc>
                    <a:spcPct val="107000"/>
                  </a:lnSpc>
                  <a:spcAft>
                    <a:spcPts val="800"/>
                  </a:spcAft>
                </a:pPr>
                <a:r>
                  <a:rPr lang="en-US" dirty="0" err="1">
                    <a:latin typeface="Arial" panose="020B0604020202020204" pitchFamily="34" charset="0"/>
                    <a:ea typeface="Times New Roman" panose="02020603050405020304" pitchFamily="18" charset="0"/>
                    <a:sym typeface="Wingdings" panose="05000000000000000000" pitchFamily="2" charset="2"/>
                  </a:rPr>
                  <a:t>Vậy</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cự</a:t>
                </a:r>
                <a:r>
                  <a:rPr lang="en-US" dirty="0">
                    <a:latin typeface="Arial" panose="020B0604020202020204" pitchFamily="34" charset="0"/>
                    <a:ea typeface="Times New Roman" panose="02020603050405020304" pitchFamily="18" charset="0"/>
                    <a:sym typeface="Wingdings" panose="05000000000000000000" pitchFamily="2" charset="2"/>
                  </a:rPr>
                  <a:t> li </a:t>
                </a:r>
                <a:r>
                  <a:rPr lang="en-US" dirty="0" err="1">
                    <a:latin typeface="Arial" panose="020B0604020202020204" pitchFamily="34" charset="0"/>
                    <a:ea typeface="Times New Roman" panose="02020603050405020304" pitchFamily="18" charset="0"/>
                    <a:sym typeface="Wingdings" panose="05000000000000000000" pitchFamily="2" charset="2"/>
                  </a:rPr>
                  <a:t>mỗi</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môn</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chạy</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bơi</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đạp</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xe</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lần</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lượt</a:t>
                </a:r>
                <a:r>
                  <a:rPr lang="en-US" dirty="0">
                    <a:latin typeface="Arial" panose="020B0604020202020204" pitchFamily="34" charset="0"/>
                    <a:ea typeface="Times New Roman" panose="02020603050405020304" pitchFamily="18" charset="0"/>
                    <a:sym typeface="Wingdings" panose="05000000000000000000" pitchFamily="2" charset="2"/>
                  </a:rPr>
                  <a:t> </a:t>
                </a:r>
                <a:r>
                  <a:rPr lang="en-US" dirty="0" err="1">
                    <a:latin typeface="Arial" panose="020B0604020202020204" pitchFamily="34" charset="0"/>
                    <a:ea typeface="Times New Roman" panose="02020603050405020304" pitchFamily="18" charset="0"/>
                    <a:sym typeface="Wingdings" panose="05000000000000000000" pitchFamily="2" charset="2"/>
                  </a:rPr>
                  <a:t>là</a:t>
                </a:r>
                <a:r>
                  <a:rPr lang="en-US" dirty="0">
                    <a:latin typeface="Arial" panose="020B0604020202020204" pitchFamily="34" charset="0"/>
                    <a:ea typeface="Times New Roman" panose="02020603050405020304" pitchFamily="18" charset="0"/>
                    <a:sym typeface="Wingdings" panose="05000000000000000000" pitchFamily="2" charset="2"/>
                  </a:rPr>
                  <a:t> 5 km, 0,75 km, 20 km.</a:t>
                </a:r>
              </a:p>
              <a:p>
                <a:pPr>
                  <a:lnSpc>
                    <a:spcPct val="107000"/>
                  </a:lnSpc>
                  <a:spcAft>
                    <a:spcPts val="800"/>
                  </a:spcAft>
                </a:pPr>
                <a:endParaRPr lang="en-US" sz="1800" dirty="0">
                  <a:effectLst/>
                  <a:latin typeface="Arial" panose="020B0604020202020204" pitchFamily="34" charset="0"/>
                  <a:ea typeface="Times New Roman" panose="02020603050405020304" pitchFamily="18" charset="0"/>
                </a:endParaRPr>
              </a:p>
              <a:p>
                <a:pPr>
                  <a:lnSpc>
                    <a:spcPct val="107000"/>
                  </a:lnSpc>
                  <a:spcAft>
                    <a:spcPts val="800"/>
                  </a:spcAft>
                </a:pPr>
                <a:endParaRPr lang="vi-VN" sz="1800" dirty="0">
                  <a:effectLst/>
                  <a:latin typeface="Times New Roman" panose="02020603050405020304" pitchFamily="18" charset="0"/>
                  <a:ea typeface="Times New Roman" panose="02020603050405020304" pitchFamily="18" charset="0"/>
                </a:endParaRPr>
              </a:p>
            </p:txBody>
          </p:sp>
        </mc:Choice>
        <mc:Fallback>
          <p:sp>
            <p:nvSpPr>
              <p:cNvPr id="18" name="Hộp Văn bản 17">
                <a:extLst>
                  <a:ext uri="{FF2B5EF4-FFF2-40B4-BE49-F238E27FC236}">
                    <a16:creationId xmlns:a16="http://schemas.microsoft.com/office/drawing/2014/main" id="{8EDFC5F0-2875-B863-5211-192DE5D0F2E8}"/>
                  </a:ext>
                </a:extLst>
              </p:cNvPr>
              <p:cNvSpPr txBox="1">
                <a:spLocks noRot="1" noChangeAspect="1" noMove="1" noResize="1" noEditPoints="1" noAdjustHandles="1" noChangeArrowheads="1" noChangeShapeType="1" noTextEdit="1"/>
              </p:cNvSpPr>
              <p:nvPr/>
            </p:nvSpPr>
            <p:spPr>
              <a:xfrm>
                <a:off x="5907579" y="44334"/>
                <a:ext cx="6664453" cy="6927409"/>
              </a:xfrm>
              <a:prstGeom prst="rect">
                <a:avLst/>
              </a:prstGeom>
              <a:blipFill>
                <a:blip r:embed="rId4"/>
                <a:stretch>
                  <a:fillRect l="-732" t="-440"/>
                </a:stretch>
              </a:blipFill>
            </p:spPr>
            <p:txBody>
              <a:bodyPr/>
              <a:lstStyle/>
              <a:p>
                <a:r>
                  <a:rPr lang="vi-VN">
                    <a:noFill/>
                  </a:rPr>
                  <a:t> </a:t>
                </a:r>
              </a:p>
            </p:txBody>
          </p:sp>
        </mc:Fallback>
      </mc:AlternateContent>
    </p:spTree>
    <p:extLst>
      <p:ext uri="{BB962C8B-B14F-4D97-AF65-F5344CB8AC3E}">
        <p14:creationId xmlns:p14="http://schemas.microsoft.com/office/powerpoint/2010/main" val="216572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991691-4F0F-F50F-186E-939616E693ED}"/>
              </a:ext>
            </a:extLst>
          </p:cNvPr>
          <p:cNvSpPr>
            <a:spLocks noGrp="1"/>
          </p:cNvSpPr>
          <p:nvPr>
            <p:ph type="title"/>
          </p:nvPr>
        </p:nvSpPr>
        <p:spPr>
          <a:xfrm>
            <a:off x="838200" y="277514"/>
            <a:ext cx="5878484" cy="443980"/>
          </a:xfrm>
        </p:spPr>
        <p:txBody>
          <a:bodyPr/>
          <a:lstStyle/>
          <a:p>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2.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Ứng</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dụng</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trong</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giải</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bài</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toán</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vật</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lí</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Hoá</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học</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Sinh</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học</a:t>
            </a:r>
            <a:r>
              <a:rPr lang="en-US" sz="1800" b="1" dirty="0">
                <a:solidFill>
                  <a:srgbClr val="A50021"/>
                </a:solidFill>
                <a:effectLst/>
                <a:latin typeface="Times New Roman" panose="02020603050405020304" pitchFamily="18" charset="0"/>
                <a:ea typeface="Malgun Gothic" panose="020B0503020000020004" pitchFamily="34" charset="-127"/>
                <a:cs typeface="Cordia New" panose="020B0304020202020204" pitchFamily="34" charset="-34"/>
              </a:rPr>
              <a:t> </a:t>
            </a:r>
            <a:endParaRPr lang="vi-VN" dirty="0"/>
          </a:p>
        </p:txBody>
      </p:sp>
      <p:sp>
        <p:nvSpPr>
          <p:cNvPr id="3" name="Chỗ dành sẵn cho Nội dung 2">
            <a:extLst>
              <a:ext uri="{FF2B5EF4-FFF2-40B4-BE49-F238E27FC236}">
                <a16:creationId xmlns:a16="http://schemas.microsoft.com/office/drawing/2014/main" id="{6D3D9D6A-4FCC-EC39-038A-4D889A03BCE7}"/>
              </a:ext>
            </a:extLst>
          </p:cNvPr>
          <p:cNvSpPr>
            <a:spLocks noGrp="1"/>
          </p:cNvSpPr>
          <p:nvPr>
            <p:ph idx="1"/>
          </p:nvPr>
        </p:nvSpPr>
        <p:spPr>
          <a:xfrm>
            <a:off x="975561" y="1738539"/>
            <a:ext cx="10515600" cy="1212850"/>
          </a:xfrm>
        </p:spPr>
        <p:txBody>
          <a:bodyPr/>
          <a:lstStyle/>
          <a:p>
            <a:pPr marL="0" indent="0">
              <a:lnSpc>
                <a:spcPct val="115000"/>
              </a:lnSpc>
              <a:spcAft>
                <a:spcPts val="1000"/>
              </a:spcAft>
              <a:buNone/>
            </a:pPr>
            <a:r>
              <a:rPr lang="en-US" sz="1800" b="1" dirty="0" err="1">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t>Ví</a:t>
            </a:r>
            <a:r>
              <a:rPr lang="en-US" sz="1800" b="1" dirty="0">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t>dụ</a:t>
            </a:r>
            <a:r>
              <a:rPr lang="en-US" sz="1800" b="1" dirty="0">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t> 3: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Đề</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nghiên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cứu</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tác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dụng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của</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ba</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loại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vitamin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kết</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hợp</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với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nhau</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một</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nhà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sinh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vật</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học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muốn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mỗi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con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thỏ</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trong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phòng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thí</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nghiệm</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chế</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độ</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ăn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uống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hằng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ngày</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chứa</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chính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xác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15 mg thiamine (B1), 40 mg riboflavin (B2)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10 mg niacin (B3).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ba</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loại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thức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ăn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với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hàm</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lượng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vitamin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cho</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bởi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bảng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dưới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đây</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endParaRPr lang="vi-VN" dirty="0"/>
          </a:p>
        </p:txBody>
      </p:sp>
      <p:pic>
        <p:nvPicPr>
          <p:cNvPr id="7" name="Hình ảnh 6">
            <a:extLst>
              <a:ext uri="{FF2B5EF4-FFF2-40B4-BE49-F238E27FC236}">
                <a16:creationId xmlns:a16="http://schemas.microsoft.com/office/drawing/2014/main" id="{37EFCAC3-A789-45FA-8E55-2B95A55286FA}"/>
              </a:ext>
            </a:extLst>
          </p:cNvPr>
          <p:cNvPicPr>
            <a:picLocks noChangeAspect="1"/>
          </p:cNvPicPr>
          <p:nvPr/>
        </p:nvPicPr>
        <p:blipFill>
          <a:blip r:embed="rId2"/>
          <a:stretch>
            <a:fillRect/>
          </a:stretch>
        </p:blipFill>
        <p:spPr>
          <a:xfrm>
            <a:off x="975561" y="2951389"/>
            <a:ext cx="10515600" cy="2607561"/>
          </a:xfrm>
          <a:prstGeom prst="rect">
            <a:avLst/>
          </a:prstGeom>
        </p:spPr>
      </p:pic>
      <p:sp>
        <p:nvSpPr>
          <p:cNvPr id="10" name="Hộp Văn bản 9">
            <a:extLst>
              <a:ext uri="{FF2B5EF4-FFF2-40B4-BE49-F238E27FC236}">
                <a16:creationId xmlns:a16="http://schemas.microsoft.com/office/drawing/2014/main" id="{5F5AA2CB-F0FF-7C08-EE1A-56B594E71639}"/>
              </a:ext>
            </a:extLst>
          </p:cNvPr>
          <p:cNvSpPr txBox="1"/>
          <p:nvPr/>
        </p:nvSpPr>
        <p:spPr>
          <a:xfrm>
            <a:off x="975561" y="5733509"/>
            <a:ext cx="9453380" cy="390684"/>
          </a:xfrm>
          <a:prstGeom prst="rect">
            <a:avLst/>
          </a:prstGeom>
          <a:noFill/>
        </p:spPr>
        <p:txBody>
          <a:bodyPr wrap="square">
            <a:spAutoFit/>
          </a:bodyPr>
          <a:lstStyle/>
          <a:p>
            <a:pPr>
              <a:lnSpc>
                <a:spcPct val="115000"/>
              </a:lnSpc>
              <a:spcAft>
                <a:spcPts val="1000"/>
              </a:spcAft>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Mỗi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con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thỏ</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cần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phải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cung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cấp</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bao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nhiêu</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gam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thức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ăn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mỗi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loại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trong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một</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ngày</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a:t>
            </a:r>
            <a:endParaRPr lang="vi-VN" sz="1600" dirty="0">
              <a:effectLst/>
              <a:latin typeface="Calibri" panose="020F0502020204030204" pitchFamily="34" charset="0"/>
              <a:ea typeface="Malgun Gothic" panose="020B0503020000020004" pitchFamily="34" charset="-127"/>
              <a:cs typeface="Cordia New" panose="020B0304020202020204" pitchFamily="34" charset="-34"/>
            </a:endParaRPr>
          </a:p>
        </p:txBody>
      </p:sp>
      <p:sp>
        <p:nvSpPr>
          <p:cNvPr id="11" name="Tiêu đề 1">
            <a:extLst>
              <a:ext uri="{FF2B5EF4-FFF2-40B4-BE49-F238E27FC236}">
                <a16:creationId xmlns:a16="http://schemas.microsoft.com/office/drawing/2014/main" id="{2BC52632-8C14-F71E-B659-67ED8A7CECFF}"/>
              </a:ext>
            </a:extLst>
          </p:cNvPr>
          <p:cNvSpPr txBox="1">
            <a:spLocks/>
          </p:cNvSpPr>
          <p:nvPr/>
        </p:nvSpPr>
        <p:spPr>
          <a:xfrm>
            <a:off x="3011209" y="719364"/>
            <a:ext cx="7017872" cy="905051"/>
          </a:xfrm>
          <a:prstGeom prst="rect">
            <a:avLst/>
          </a:prstGeom>
          <a:solidFill>
            <a:schemeClr val="accent4">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err="1">
                <a:latin typeface="Times New Roman" panose="02020603050405020304" pitchFamily="18" charset="0"/>
                <a:ea typeface="Malgun Gothic" panose="020B0503020000020004" pitchFamily="34" charset="-127"/>
                <a:cs typeface="Cordia New" panose="020B0304020202020204" pitchFamily="34" charset="-34"/>
              </a:rPr>
              <a:t>Hoạt</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động</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nhóm</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p>
          <a:p>
            <a:pPr marL="285750" indent="-285750">
              <a:buFontTx/>
              <a:buChar char="-"/>
            </a:pPr>
            <a:r>
              <a:rPr lang="en-US" sz="1800" dirty="0" err="1">
                <a:latin typeface="Times New Roman" panose="02020603050405020304" pitchFamily="18" charset="0"/>
                <a:ea typeface="Malgun Gothic" panose="020B0503020000020004" pitchFamily="34" charset="-127"/>
                <a:cs typeface="Cordia New" panose="020B0304020202020204" pitchFamily="34" charset="-34"/>
              </a:rPr>
              <a:t>Thảo</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luận</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và</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trình</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bày</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các</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ví</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dụ</a:t>
            </a:r>
            <a:r>
              <a:rPr lang="en-US" sz="1800" dirty="0">
                <a:latin typeface="Times New Roman" panose="02020603050405020304" pitchFamily="18" charset="0"/>
                <a:ea typeface="Malgun Gothic" panose="020B0503020000020004" pitchFamily="34" charset="-127"/>
                <a:cs typeface="Cordia New" panose="020B0304020202020204" pitchFamily="34" charset="-34"/>
              </a:rPr>
              <a:t> 3,4,5,6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trang</a:t>
            </a:r>
            <a:r>
              <a:rPr lang="en-US" sz="1800" dirty="0">
                <a:latin typeface="Times New Roman" panose="02020603050405020304" pitchFamily="18" charset="0"/>
                <a:ea typeface="Malgun Gothic" panose="020B0503020000020004" pitchFamily="34" charset="-127"/>
                <a:cs typeface="Cordia New" panose="020B0304020202020204" pitchFamily="34" charset="-34"/>
              </a:rPr>
              <a:t> 15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vào</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bảng</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phụ</a:t>
            </a:r>
            <a:endParaRPr lang="en-US" sz="1800" dirty="0">
              <a:latin typeface="Times New Roman" panose="02020603050405020304" pitchFamily="18" charset="0"/>
              <a:ea typeface="Malgun Gothic" panose="020B0503020000020004" pitchFamily="34" charset="-127"/>
              <a:cs typeface="Cordia New" panose="020B0304020202020204" pitchFamily="34" charset="-34"/>
            </a:endParaRPr>
          </a:p>
          <a:p>
            <a:pPr marL="285750" indent="-285750">
              <a:buFontTx/>
              <a:buChar char="-"/>
            </a:pPr>
            <a:r>
              <a:rPr lang="en-US" sz="1800" dirty="0" err="1">
                <a:latin typeface="Times New Roman" panose="02020603050405020304" pitchFamily="18" charset="0"/>
                <a:ea typeface="Malgun Gothic" panose="020B0503020000020004" pitchFamily="34" charset="-127"/>
                <a:cs typeface="Cordia New" panose="020B0304020202020204" pitchFamily="34" charset="-34"/>
              </a:rPr>
              <a:t>Các</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nhóm</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lên</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trình</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bày</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lần</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lượt</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từng</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ví</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dụ</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và</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các</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nhóm</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khác</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phản</a:t>
            </a:r>
            <a:r>
              <a:rPr lang="en-US" sz="1800" dirty="0">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latin typeface="Times New Roman" panose="02020603050405020304" pitchFamily="18" charset="0"/>
                <a:ea typeface="Malgun Gothic" panose="020B0503020000020004" pitchFamily="34" charset="-127"/>
                <a:cs typeface="Cordia New" panose="020B0304020202020204" pitchFamily="34" charset="-34"/>
              </a:rPr>
              <a:t>biện</a:t>
            </a:r>
            <a:endParaRPr lang="en-US" sz="1800" dirty="0">
              <a:latin typeface="Times New Roman" panose="02020603050405020304" pitchFamily="18" charset="0"/>
              <a:ea typeface="Malgun Gothic" panose="020B0503020000020004" pitchFamily="34" charset="-127"/>
              <a:cs typeface="Cordia New" panose="020B0304020202020204" pitchFamily="34" charset="-34"/>
            </a:endParaRPr>
          </a:p>
        </p:txBody>
      </p:sp>
    </p:spTree>
    <p:extLst>
      <p:ext uri="{BB962C8B-B14F-4D97-AF65-F5344CB8AC3E}">
        <p14:creationId xmlns:p14="http://schemas.microsoft.com/office/powerpoint/2010/main" val="914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Chỗ dành sẵn cho Nội dung 4">
                <a:extLst>
                  <a:ext uri="{FF2B5EF4-FFF2-40B4-BE49-F238E27FC236}">
                    <a16:creationId xmlns:a16="http://schemas.microsoft.com/office/drawing/2014/main" id="{D5678ED7-9889-270C-63CB-3F85052E1BDB}"/>
                  </a:ext>
                </a:extLst>
              </p:cNvPr>
              <p:cNvSpPr>
                <a:spLocks noGrp="1"/>
              </p:cNvSpPr>
              <p:nvPr>
                <p:ph sz="half" idx="1"/>
              </p:nvPr>
            </p:nvSpPr>
            <p:spPr>
              <a:xfrm>
                <a:off x="293716" y="545464"/>
                <a:ext cx="11784731" cy="5694623"/>
              </a:xfrm>
              <a:solidFill>
                <a:schemeClr val="accent2">
                  <a:lumMod val="20000"/>
                  <a:lumOff val="80000"/>
                </a:schemeClr>
              </a:solidFill>
            </p:spPr>
            <p:txBody>
              <a:bodyPr>
                <a:noAutofit/>
              </a:bodyPr>
              <a:lstStyle/>
              <a:p>
                <a:pPr marL="0" indent="0">
                  <a:buNone/>
                </a:pPr>
                <a:r>
                  <a:rPr lang="en-US" sz="2000" b="1" dirty="0" err="1">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t>Ví</a:t>
                </a:r>
                <a:r>
                  <a:rPr lang="en-US" sz="2000" b="1" dirty="0">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b="1" dirty="0" err="1">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t>dụ</a:t>
                </a:r>
                <a:r>
                  <a:rPr lang="en-US" sz="2000" b="1" dirty="0">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t> 3</a:t>
                </a:r>
                <a:endParaRPr lang="en-US" sz="2000" b="1" dirty="0">
                  <a:solidFill>
                    <a:srgbClr val="FF0000"/>
                  </a:solidFill>
                </a:endParaRPr>
              </a:p>
              <a:p>
                <a:pPr marL="0" indent="0" algn="ctr">
                  <a:buNone/>
                </a:pPr>
                <a:r>
                  <a:rPr lang="en-US" sz="2000" b="1" dirty="0" err="1">
                    <a:solidFill>
                      <a:srgbClr val="FF0000"/>
                    </a:solidFill>
                  </a:rPr>
                  <a:t>Giải</a:t>
                </a:r>
                <a:r>
                  <a:rPr lang="en-US" sz="2000" b="1" dirty="0">
                    <a:solidFill>
                      <a:srgbClr val="FF0000"/>
                    </a:solidFill>
                  </a:rPr>
                  <a:t>  </a:t>
                </a:r>
              </a:p>
              <a:p>
                <a:pPr marL="0" indent="0">
                  <a:lnSpc>
                    <a:spcPct val="115000"/>
                  </a:lnSpc>
                  <a:spcAft>
                    <a:spcPts val="1000"/>
                  </a:spcAft>
                  <a:buNone/>
                </a:pP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Gọi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x, y, z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lần</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lượt</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là</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gam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thức</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ăn</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loại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i="1" dirty="0">
                    <a:effectLst/>
                    <a:latin typeface="Times New Roman" panose="02020603050405020304" pitchFamily="18" charset="0"/>
                    <a:ea typeface="Malgun Gothic" panose="020B0503020000020004" pitchFamily="34" charset="-127"/>
                    <a:cs typeface="Cordia New" panose="020B0304020202020204" pitchFamily="34" charset="-34"/>
                  </a:rPr>
                  <a:t>II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i="1" dirty="0">
                    <a:effectLst/>
                    <a:latin typeface="Times New Roman" panose="02020603050405020304" pitchFamily="18" charset="0"/>
                    <a:ea typeface="Malgun Gothic" panose="020B0503020000020004" pitchFamily="34" charset="-127"/>
                    <a:cs typeface="Cordia New" panose="020B0304020202020204" pitchFamily="34" charset="-34"/>
                  </a:rPr>
                  <a:t>III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mà</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mỗi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con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thỏ</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ăn</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trong</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một</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ngày</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(x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0, y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0, z </a:t>
                </a:r>
                <a14:m>
                  <m:oMath xmlns:m="http://schemas.openxmlformats.org/officeDocument/2006/math">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0).</a:t>
                </a:r>
                <a:endParaRPr lang="vi-VN" sz="20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Mỗi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con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thỏ</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một</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chế</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độ</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ăn</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uống</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hằng</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ngày</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chứa</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chính</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xác</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15 mg B1, ta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0,03x + 0,02y + 0,02z = 15.</a:t>
                </a:r>
                <a:endParaRPr lang="vi-VN" sz="20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Mỗi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con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thỏ</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một</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chế</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độ</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ăn</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uống</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hằng</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ngày</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chứa</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chính</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xác</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40 mg B2, ta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0,07x + 0,05y + 0,07z = 40.</a:t>
                </a:r>
              </a:p>
              <a:p>
                <a:pPr marL="0" indent="0">
                  <a:lnSpc>
                    <a:spcPct val="115000"/>
                  </a:lnSpc>
                  <a:spcAft>
                    <a:spcPts val="1000"/>
                  </a:spcAft>
                  <a:buNone/>
                </a:pP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Mỗi con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thỏ</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một</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chế</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độ</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ăn</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uống</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hằng</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ngày</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chứa</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chính</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xác</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10 mg B3, ta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0,02x + 0,02y + 0,01z = 10.</a:t>
                </a:r>
                <a:endParaRPr lang="vi-VN" sz="20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Từ</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đó</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hệ</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phương</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trình</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a:t>
                </a:r>
                <a14:m>
                  <m:oMath xmlns:m="http://schemas.openxmlformats.org/officeDocument/2006/math">
                    <m:r>
                      <a:rPr lang="en-US" sz="2000" b="0" i="0" smtClean="0">
                        <a:effectLst/>
                        <a:latin typeface="Cambria Math" panose="02040503050406030204" pitchFamily="18" charset="0"/>
                        <a:ea typeface="Malgun Gothic" panose="020B0503020000020004" pitchFamily="34" charset="-127"/>
                        <a:cs typeface="Times New Roman" panose="02020603050405020304" pitchFamily="18" charset="0"/>
                      </a:rPr>
                      <m:t> </m:t>
                    </m:r>
                    <m:d>
                      <m:dPr>
                        <m:begChr m:val="{"/>
                        <m:endChr m:val=""/>
                        <m:ctrlPr>
                          <a:rPr lang="vi-VN" sz="20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vi-VN" sz="20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0,03</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+0,02</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+0,02</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=15</m:t>
                            </m:r>
                          </m:e>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0,07</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+0,05</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+0,07</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=40</m:t>
                            </m:r>
                          </m:e>
                          <m:e>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0,02</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+0,02</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+0,01</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𝑧</m:t>
                            </m:r>
                            <m:r>
                              <a:rPr lang="en-US" sz="2000" i="1">
                                <a:effectLst/>
                                <a:latin typeface="Cambria Math" panose="02040503050406030204" pitchFamily="18" charset="0"/>
                                <a:ea typeface="Malgun Gothic" panose="020B0503020000020004" pitchFamily="34" charset="-127"/>
                                <a:cs typeface="Times New Roman" panose="02020603050405020304" pitchFamily="18" charset="0"/>
                              </a:rPr>
                              <m:t>=10.</m:t>
                            </m:r>
                          </m:e>
                        </m:eqArr>
                      </m:e>
                    </m:d>
                  </m:oMath>
                </a14:m>
                <a:endParaRPr lang="vi-VN" sz="20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Sử</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dụng</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máy</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tính</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cầm</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tay</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giải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hệ</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phương</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trình</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x = 300, y = 100, z = 200.</a:t>
                </a:r>
                <a:endParaRPr lang="vi-VN" sz="20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Vậy</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một</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ngày</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mỗi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con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thỏ</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cần</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cung</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cấp</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300 g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thức</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ăn</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loại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100g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thức</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ăn</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loại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i="1" dirty="0">
                    <a:effectLst/>
                    <a:latin typeface="Times New Roman" panose="02020603050405020304" pitchFamily="18" charset="0"/>
                    <a:ea typeface="Malgun Gothic" panose="020B0503020000020004" pitchFamily="34" charset="-127"/>
                    <a:cs typeface="Cordia New" panose="020B0304020202020204" pitchFamily="34" charset="-34"/>
                  </a:rPr>
                  <a:t>II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200 g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thức</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ăn</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dirty="0" err="1">
                    <a:effectLst/>
                    <a:latin typeface="Times New Roman" panose="02020603050405020304" pitchFamily="18" charset="0"/>
                    <a:ea typeface="Malgun Gothic" panose="020B0503020000020004" pitchFamily="34" charset="-127"/>
                    <a:cs typeface="Cordia New" panose="020B0304020202020204" pitchFamily="34" charset="-34"/>
                  </a:rPr>
                  <a:t>loại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2000" i="1" dirty="0">
                    <a:effectLst/>
                    <a:latin typeface="Times New Roman" panose="02020603050405020304" pitchFamily="18" charset="0"/>
                    <a:ea typeface="Malgun Gothic" panose="020B0503020000020004" pitchFamily="34" charset="-127"/>
                    <a:cs typeface="Cordia New" panose="020B0304020202020204" pitchFamily="34" charset="-34"/>
                  </a:rPr>
                  <a:t>III</a:t>
                </a:r>
                <a:r>
                  <a:rPr lang="en-US" sz="2000" dirty="0">
                    <a:effectLst/>
                    <a:latin typeface="Times New Roman" panose="02020603050405020304" pitchFamily="18" charset="0"/>
                    <a:ea typeface="Malgun Gothic" panose="020B0503020000020004" pitchFamily="34" charset="-127"/>
                    <a:cs typeface="Cordia New" panose="020B0304020202020204" pitchFamily="34" charset="-34"/>
                  </a:rPr>
                  <a:t>.</a:t>
                </a:r>
                <a:endParaRPr lang="vi-VN" sz="20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endParaRPr lang="vi-VN" sz="20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buNone/>
                </a:pPr>
                <a:endParaRPr lang="vi-VN" sz="2000" dirty="0"/>
              </a:p>
              <a:p>
                <a:endParaRPr lang="vi-VN" sz="2000" dirty="0"/>
              </a:p>
            </p:txBody>
          </p:sp>
        </mc:Choice>
        <mc:Fallback>
          <p:sp>
            <p:nvSpPr>
              <p:cNvPr id="5" name="Chỗ dành sẵn cho Nội dung 4">
                <a:extLst>
                  <a:ext uri="{FF2B5EF4-FFF2-40B4-BE49-F238E27FC236}">
                    <a16:creationId xmlns:a16="http://schemas.microsoft.com/office/drawing/2014/main" id="{D5678ED7-9889-270C-63CB-3F85052E1BDB}"/>
                  </a:ext>
                </a:extLst>
              </p:cNvPr>
              <p:cNvSpPr>
                <a:spLocks noGrp="1" noRot="1" noChangeAspect="1" noMove="1" noResize="1" noEditPoints="1" noAdjustHandles="1" noChangeArrowheads="1" noChangeShapeType="1" noTextEdit="1"/>
              </p:cNvSpPr>
              <p:nvPr>
                <p:ph sz="half" idx="1"/>
              </p:nvPr>
            </p:nvSpPr>
            <p:spPr>
              <a:xfrm>
                <a:off x="293716" y="545464"/>
                <a:ext cx="11784731" cy="5694623"/>
              </a:xfrm>
              <a:blipFill>
                <a:blip r:embed="rId2"/>
                <a:stretch>
                  <a:fillRect l="-517" t="-1176" b="-428"/>
                </a:stretch>
              </a:blipFill>
            </p:spPr>
            <p:txBody>
              <a:bodyPr/>
              <a:lstStyle/>
              <a:p>
                <a:r>
                  <a:rPr lang="vi-VN">
                    <a:noFill/>
                  </a:rPr>
                  <a:t> </a:t>
                </a:r>
              </a:p>
            </p:txBody>
          </p:sp>
        </mc:Fallback>
      </mc:AlternateContent>
      <p:sp>
        <p:nvSpPr>
          <p:cNvPr id="6" name="Chỗ dành sẵn cho Nội dung 5">
            <a:extLst>
              <a:ext uri="{FF2B5EF4-FFF2-40B4-BE49-F238E27FC236}">
                <a16:creationId xmlns:a16="http://schemas.microsoft.com/office/drawing/2014/main" id="{5F4C41C6-F3A0-7C75-B880-13EAC42C14C5}"/>
              </a:ext>
            </a:extLst>
          </p:cNvPr>
          <p:cNvSpPr>
            <a:spLocks noGrp="1"/>
          </p:cNvSpPr>
          <p:nvPr>
            <p:ph sz="half" idx="2"/>
          </p:nvPr>
        </p:nvSpPr>
        <p:spPr>
          <a:xfrm>
            <a:off x="6388331" y="684010"/>
            <a:ext cx="5454534" cy="4503132"/>
          </a:xfrm>
        </p:spPr>
        <p:txBody>
          <a:bodyPr>
            <a:normAutofit fontScale="62500" lnSpcReduction="20000"/>
          </a:bodyPr>
          <a:lstStyle/>
          <a:p>
            <a:endParaRPr lang="en-US" sz="2800" dirty="0"/>
          </a:p>
          <a:p>
            <a:endParaRPr lang="vi-VN" dirty="0"/>
          </a:p>
        </p:txBody>
      </p:sp>
    </p:spTree>
    <p:extLst>
      <p:ext uri="{BB962C8B-B14F-4D97-AF65-F5344CB8AC3E}">
        <p14:creationId xmlns:p14="http://schemas.microsoft.com/office/powerpoint/2010/main" val="40972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2C5D72-EA79-5DF8-221B-0321BF656722}"/>
              </a:ext>
            </a:extLst>
          </p:cNvPr>
          <p:cNvSpPr>
            <a:spLocks noGrp="1"/>
          </p:cNvSpPr>
          <p:nvPr>
            <p:ph type="title"/>
          </p:nvPr>
        </p:nvSpPr>
        <p:spPr>
          <a:xfrm>
            <a:off x="838198" y="365125"/>
            <a:ext cx="7929283" cy="1374028"/>
          </a:xfrm>
          <a:solidFill>
            <a:schemeClr val="accent2">
              <a:lumMod val="40000"/>
              <a:lumOff val="60000"/>
            </a:schemeClr>
          </a:solidFill>
        </p:spPr>
        <p:txBody>
          <a:bodyPr>
            <a:noAutofit/>
          </a:bodyPr>
          <a:lstStyle/>
          <a:p>
            <a:pPr marL="0" indent="0">
              <a:lnSpc>
                <a:spcPct val="115000"/>
              </a:lnSpc>
              <a:spcAft>
                <a:spcPts val="1000"/>
              </a:spcAft>
            </a:pPr>
            <a:br>
              <a:rPr lang="en-US" sz="1800" b="1" dirty="0">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br>
            <a:r>
              <a:rPr lang="en-US" sz="1800" b="1" dirty="0" err="1">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t>Ví</a:t>
            </a:r>
            <a:r>
              <a:rPr lang="en-US" sz="1800" b="1" dirty="0">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dirty="0" err="1">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t>dụ</a:t>
            </a:r>
            <a:r>
              <a:rPr lang="en-US" sz="1800" b="1" dirty="0">
                <a:solidFill>
                  <a:srgbClr val="FF0000"/>
                </a:solidFill>
                <a:effectLst/>
                <a:latin typeface="Times New Roman" panose="02020603050405020304" pitchFamily="18" charset="0"/>
                <a:ea typeface="Malgun Gothic" panose="020B0503020000020004" pitchFamily="34" charset="-127"/>
                <a:cs typeface="Cordia New" panose="020B0304020202020204" pitchFamily="34" charset="-34"/>
              </a:rPr>
              <a:t> 4: </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Cho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sơ</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đồ</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mạch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điện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như</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Hình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1.Các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điện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trở</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đo</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lần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lượt</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R</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1</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6Ω,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R</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2</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4Ω,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vi-VN"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R</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3</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3Ω.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Tính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các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cường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độ</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dòng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điện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1</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2</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3</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a:t>
            </a:r>
            <a:br>
              <a:rPr lang="vi-VN" sz="1800" dirty="0">
                <a:effectLst/>
                <a:latin typeface="Calibri" panose="020F0502020204030204" pitchFamily="34" charset="0"/>
                <a:ea typeface="Malgun Gothic" panose="020B0503020000020004" pitchFamily="34" charset="-127"/>
                <a:cs typeface="Cordia New" panose="020B0304020202020204" pitchFamily="34" charset="-34"/>
              </a:rPr>
            </a:br>
            <a:br>
              <a:rPr lang="vi-VN" sz="1800" dirty="0"/>
            </a:br>
            <a:endParaRPr lang="vi-VN" sz="1800" dirty="0"/>
          </a:p>
        </p:txBody>
      </p:sp>
      <mc:AlternateContent xmlns:mc="http://schemas.openxmlformats.org/markup-compatibility/2006">
        <mc:Choice xmlns:a14="http://schemas.microsoft.com/office/drawing/2010/main" Requires="a14">
          <p:sp>
            <p:nvSpPr>
              <p:cNvPr id="3" name="Chỗ dành sẵn cho Nội dung 2">
                <a:extLst>
                  <a:ext uri="{FF2B5EF4-FFF2-40B4-BE49-F238E27FC236}">
                    <a16:creationId xmlns:a16="http://schemas.microsoft.com/office/drawing/2014/main" id="{9E704E05-6663-995D-15C6-653378397FBD}"/>
                  </a:ext>
                </a:extLst>
              </p:cNvPr>
              <p:cNvSpPr>
                <a:spLocks noGrp="1"/>
              </p:cNvSpPr>
              <p:nvPr>
                <p:ph idx="1"/>
              </p:nvPr>
            </p:nvSpPr>
            <p:spPr>
              <a:xfrm>
                <a:off x="886012" y="2073649"/>
                <a:ext cx="11025093" cy="4784351"/>
              </a:xfrm>
              <a:solidFill>
                <a:schemeClr val="accent5">
                  <a:lumMod val="20000"/>
                  <a:lumOff val="80000"/>
                </a:schemeClr>
              </a:solidFill>
            </p:spPr>
            <p:txBody>
              <a:bodyPr>
                <a:noAutofit/>
              </a:bodyPr>
              <a:lstStyle/>
              <a:p>
                <a:pPr marL="0" indent="0">
                  <a:lnSpc>
                    <a:spcPct val="115000"/>
                  </a:lnSpc>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Tổng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cường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độ</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dòng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điện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vào</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ra</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tại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điểm</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B</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bằng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nhau</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nên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1</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2</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3</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Hiệu</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điện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thế</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giữa</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hai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điểm</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B</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tính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bởi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U</a:t>
                </a:r>
                <a:r>
                  <a:rPr lang="en-US" sz="1800" i="1" baseline="-25000" dirty="0">
                    <a:effectLst/>
                    <a:latin typeface="Times New Roman" panose="02020603050405020304" pitchFamily="18" charset="0"/>
                    <a:ea typeface="Malgun Gothic" panose="020B0503020000020004" pitchFamily="34" charset="-127"/>
                    <a:cs typeface="Cordia New" panose="020B0304020202020204" pitchFamily="34" charset="-34"/>
                  </a:rPr>
                  <a:t>BC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2</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R</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2</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4</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2</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hoặc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U</a:t>
                </a:r>
                <a:r>
                  <a:rPr lang="en-US" sz="1800" i="1" baseline="-25000" dirty="0">
                    <a:effectLst/>
                    <a:latin typeface="Times New Roman" panose="02020603050405020304" pitchFamily="18" charset="0"/>
                    <a:ea typeface="Malgun Gothic" panose="020B0503020000020004" pitchFamily="34" charset="-127"/>
                    <a:cs typeface="Cordia New" panose="020B0304020202020204" pitchFamily="34" charset="-34"/>
                  </a:rPr>
                  <a:t>BC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3</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R</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3</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3</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3</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nên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4</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2</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3</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3</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Hiệu</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điện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thế</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giữa</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hai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điểm</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A</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tính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bởi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U</a:t>
                </a:r>
                <a:r>
                  <a:rPr lang="en-US" sz="1800" i="1" baseline="-25000" dirty="0">
                    <a:effectLst/>
                    <a:latin typeface="Times New Roman" panose="02020603050405020304" pitchFamily="18" charset="0"/>
                    <a:ea typeface="Malgun Gothic" panose="020B0503020000020004" pitchFamily="34" charset="-127"/>
                    <a:cs typeface="Cordia New" panose="020B0304020202020204" pitchFamily="34" charset="-34"/>
                  </a:rPr>
                  <a:t>AC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1</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R</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1</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3</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R</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3</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6</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1</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+ 3</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3</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hay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U</a:t>
                </a:r>
                <a:r>
                  <a:rPr lang="en-US" sz="1800" i="1" baseline="-25000" dirty="0">
                    <a:effectLst/>
                    <a:latin typeface="Times New Roman" panose="02020603050405020304" pitchFamily="18" charset="0"/>
                    <a:ea typeface="Malgun Gothic" panose="020B0503020000020004" pitchFamily="34" charset="-127"/>
                    <a:cs typeface="Cordia New" panose="020B0304020202020204" pitchFamily="34" charset="-34"/>
                  </a:rPr>
                  <a:t>AC</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6,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nên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6</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1</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+ 3</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3</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6 hay 2</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1</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3</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2.</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Từ</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hệ</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phương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trinh</a:t>
                </a:r>
                <a:r>
                  <a:rPr lang="vi-VN" sz="1800" dirty="0">
                    <a:effectLst/>
                    <a:latin typeface="Times New Roman" panose="02020603050405020304" pitchFamily="18" charset="0"/>
                    <a:ea typeface="Malgun Gothic" panose="020B0503020000020004" pitchFamily="34" charset="-127"/>
                    <a:cs typeface="Cordia New" panose="020B0304020202020204" pitchFamily="34" charset="-34"/>
                  </a:rPr>
                  <a:t>: </a:t>
                </a:r>
                <a14:m>
                  <m:oMath xmlns:m="http://schemas.openxmlformats.org/officeDocument/2006/math">
                    <m:d>
                      <m:dPr>
                        <m:begChr m:val="{"/>
                        <m:endChr m:val=""/>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sSub>
                              <m:sSubPr>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𝐼</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𝐼</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𝐼</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sub>
                            </m:s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e>
                          <m:e>
                            <m:sSub>
                              <m:sSubPr>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𝐼</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𝐼</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sub>
                            </m:s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e>
                          <m:e>
                            <m:sSub>
                              <m:sSubPr>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𝐼</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𝐼</m:t>
                                </m:r>
                              </m:e>
                              <m: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sub>
                            </m:sSub>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a14:m>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Sử</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dụng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máy</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tính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cầm</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tay</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giải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hệ</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phương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trình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được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1</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a:t>
                </a:r>
                <a14:m>
                  <m:oMath xmlns:m="http://schemas.openxmlformats.org/officeDocument/2006/math">
                    <m:f>
                      <m:fPr>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7</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den>
                    </m:f>
                  </m:oMath>
                </a14:m>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A,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2</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a:t>
                </a:r>
                <a14:m>
                  <m:oMath xmlns:m="http://schemas.openxmlformats.org/officeDocument/2006/math">
                    <m:f>
                      <m:fPr>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oMath>
                </a14:m>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A, </a:t>
                </a:r>
                <a:r>
                  <a:rPr lang="en-US" sz="1800" i="1" dirty="0">
                    <a:effectLst/>
                    <a:latin typeface="Times New Roman" panose="02020603050405020304" pitchFamily="18" charset="0"/>
                    <a:ea typeface="Malgun Gothic" panose="020B0503020000020004" pitchFamily="34" charset="-127"/>
                    <a:cs typeface="Cordia New" panose="020B0304020202020204" pitchFamily="34" charset="-34"/>
                  </a:rPr>
                  <a:t>I</a:t>
                </a:r>
                <a:r>
                  <a:rPr lang="en-US" sz="1800" baseline="-25000" dirty="0">
                    <a:effectLst/>
                    <a:latin typeface="Times New Roman" panose="02020603050405020304" pitchFamily="18" charset="0"/>
                    <a:ea typeface="Malgun Gothic" panose="020B0503020000020004" pitchFamily="34" charset="-127"/>
                    <a:cs typeface="Cordia New" panose="020B0304020202020204" pitchFamily="34" charset="-34"/>
                  </a:rPr>
                  <a:t>3</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 </a:t>
                </a:r>
                <a14:m>
                  <m:oMath xmlns:m="http://schemas.openxmlformats.org/officeDocument/2006/math">
                    <m:f>
                      <m:fPr>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den>
                    </m:f>
                  </m:oMath>
                </a14:m>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A.</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gn="ctr">
                  <a:buNone/>
                </a:pPr>
                <a:endParaRPr lang="vi-VN" sz="1800" dirty="0">
                  <a:solidFill>
                    <a:srgbClr val="FF0000"/>
                  </a:solidFill>
                </a:endParaRPr>
              </a:p>
            </p:txBody>
          </p:sp>
        </mc:Choice>
        <mc:Fallback>
          <p:sp>
            <p:nvSpPr>
              <p:cNvPr id="3" name="Chỗ dành sẵn cho Nội dung 2">
                <a:extLst>
                  <a:ext uri="{FF2B5EF4-FFF2-40B4-BE49-F238E27FC236}">
                    <a16:creationId xmlns:a16="http://schemas.microsoft.com/office/drawing/2014/main" id="{9E704E05-6663-995D-15C6-653378397FBD}"/>
                  </a:ext>
                </a:extLst>
              </p:cNvPr>
              <p:cNvSpPr>
                <a:spLocks noGrp="1" noRot="1" noChangeAspect="1" noMove="1" noResize="1" noEditPoints="1" noAdjustHandles="1" noChangeArrowheads="1" noChangeShapeType="1" noTextEdit="1"/>
              </p:cNvSpPr>
              <p:nvPr>
                <p:ph idx="1"/>
              </p:nvPr>
            </p:nvSpPr>
            <p:spPr>
              <a:xfrm>
                <a:off x="886012" y="2073649"/>
                <a:ext cx="11025093" cy="4784351"/>
              </a:xfrm>
              <a:blipFill>
                <a:blip r:embed="rId2"/>
                <a:stretch>
                  <a:fillRect l="-442" t="-255"/>
                </a:stretch>
              </a:blipFill>
            </p:spPr>
            <p:txBody>
              <a:bodyPr/>
              <a:lstStyle/>
              <a:p>
                <a:r>
                  <a:rPr lang="vi-VN">
                    <a:noFill/>
                  </a:rPr>
                  <a:t> </a:t>
                </a:r>
              </a:p>
            </p:txBody>
          </p:sp>
        </mc:Fallback>
      </mc:AlternateContent>
      <p:pic>
        <p:nvPicPr>
          <p:cNvPr id="4" name="Picture 1">
            <a:extLst>
              <a:ext uri="{FF2B5EF4-FFF2-40B4-BE49-F238E27FC236}">
                <a16:creationId xmlns:a16="http://schemas.microsoft.com/office/drawing/2014/main" id="{D10C989A-E4C4-FAC9-8D81-060168597459}"/>
              </a:ext>
            </a:extLst>
          </p:cNvPr>
          <p:cNvPicPr>
            <a:picLocks/>
          </p:cNvPicPr>
          <p:nvPr/>
        </p:nvPicPr>
        <p:blipFill rotWithShape="1">
          <a:blip r:embed="rId3"/>
          <a:srcRect l="40385" t="37914" r="38622" b="38141"/>
          <a:stretch/>
        </p:blipFill>
        <p:spPr bwMode="auto">
          <a:xfrm>
            <a:off x="8767481" y="209738"/>
            <a:ext cx="3302298" cy="1786966"/>
          </a:xfrm>
          <a:prstGeom prst="rect">
            <a:avLst/>
          </a:prstGeom>
          <a:ln>
            <a:noFill/>
          </a:ln>
          <a:extLst>
            <a:ext uri="{53640926-AAD7-44D8-BBD7-CCE9431645EC}">
              <a14:shadowObscured xmlns:a14="http://schemas.microsoft.com/office/drawing/2010/main"/>
            </a:ext>
          </a:extLst>
        </p:spPr>
      </p:pic>
      <p:sp>
        <p:nvSpPr>
          <p:cNvPr id="7" name="Hộp Văn bản 6">
            <a:extLst>
              <a:ext uri="{FF2B5EF4-FFF2-40B4-BE49-F238E27FC236}">
                <a16:creationId xmlns:a16="http://schemas.microsoft.com/office/drawing/2014/main" id="{186A55E2-EDF2-08EB-5FC8-0E0C040769AB}"/>
              </a:ext>
            </a:extLst>
          </p:cNvPr>
          <p:cNvSpPr txBox="1"/>
          <p:nvPr/>
        </p:nvSpPr>
        <p:spPr>
          <a:xfrm>
            <a:off x="3095813" y="1699601"/>
            <a:ext cx="6096000" cy="369332"/>
          </a:xfrm>
          <a:prstGeom prst="rect">
            <a:avLst/>
          </a:prstGeom>
          <a:noFill/>
        </p:spPr>
        <p:txBody>
          <a:bodyPr wrap="square">
            <a:spAutoFit/>
          </a:bodyPr>
          <a:lstStyle/>
          <a:p>
            <a:pPr marL="0" indent="0" algn="ctr">
              <a:buNone/>
            </a:pPr>
            <a:r>
              <a:rPr lang="vi-VN" sz="1800" b="1" dirty="0" err="1">
                <a:solidFill>
                  <a:srgbClr val="FF0000"/>
                </a:solidFill>
              </a:rPr>
              <a:t>Giải</a:t>
            </a:r>
            <a:endParaRPr lang="vi-VN" sz="1800" b="1" dirty="0">
              <a:solidFill>
                <a:srgbClr val="FF0000"/>
              </a:solidFill>
            </a:endParaRPr>
          </a:p>
        </p:txBody>
      </p:sp>
    </p:spTree>
    <p:extLst>
      <p:ext uri="{BB962C8B-B14F-4D97-AF65-F5344CB8AC3E}">
        <p14:creationId xmlns:p14="http://schemas.microsoft.com/office/powerpoint/2010/main" val="27704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1CC0773-B694-FF52-3987-3F0634AD8A44}"/>
              </a:ext>
            </a:extLst>
          </p:cNvPr>
          <p:cNvSpPr>
            <a:spLocks noGrp="1"/>
          </p:cNvSpPr>
          <p:nvPr>
            <p:ph type="title"/>
          </p:nvPr>
        </p:nvSpPr>
        <p:spPr>
          <a:xfrm>
            <a:off x="838200" y="252651"/>
            <a:ext cx="10515600" cy="960573"/>
          </a:xfrm>
          <a:solidFill>
            <a:schemeClr val="accent2">
              <a:lumMod val="40000"/>
              <a:lumOff val="60000"/>
            </a:schemeClr>
          </a:solidFill>
        </p:spPr>
        <p:txBody>
          <a:bodyPr>
            <a:noAutofit/>
          </a:bodyPr>
          <a:lstStyle/>
          <a:p>
            <a:pPr>
              <a:lnSpc>
                <a:spcPct val="115000"/>
              </a:lnSpc>
              <a:spcAft>
                <a:spcPts val="1000"/>
              </a:spcAft>
            </a:pPr>
            <a:r>
              <a:rPr lang="en-US" sz="1800" b="1" i="1" dirty="0" err="1">
                <a:solidFill>
                  <a:srgbClr val="C00000"/>
                </a:solidFill>
                <a:effectLst/>
                <a:latin typeface="Times New Roman" panose="02020603050405020304" pitchFamily="18" charset="0"/>
                <a:ea typeface="Malgun Gothic" panose="020B0503020000020004" pitchFamily="34" charset="-127"/>
                <a:cs typeface="Cordia New" panose="020B0304020202020204" pitchFamily="34" charset="-34"/>
              </a:rPr>
              <a:t>Ví</a:t>
            </a:r>
            <a:r>
              <a:rPr lang="en-US" sz="1800" b="1" i="1" dirty="0">
                <a:solidFill>
                  <a:srgbClr val="C00000"/>
                </a:solidFill>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b="1" i="1" dirty="0" err="1">
                <a:solidFill>
                  <a:srgbClr val="C00000"/>
                </a:solidFill>
                <a:effectLst/>
                <a:latin typeface="Times New Roman" panose="02020603050405020304" pitchFamily="18" charset="0"/>
                <a:ea typeface="Malgun Gothic" panose="020B0503020000020004" pitchFamily="34" charset="-127"/>
                <a:cs typeface="Cordia New" panose="020B0304020202020204" pitchFamily="34" charset="-34"/>
              </a:rPr>
              <a:t>dụ</a:t>
            </a:r>
            <a:r>
              <a:rPr lang="en-US" sz="1800" b="1" i="1" dirty="0">
                <a:solidFill>
                  <a:srgbClr val="C00000"/>
                </a:solidFill>
                <a:effectLst/>
                <a:latin typeface="Times New Roman" panose="02020603050405020304" pitchFamily="18" charset="0"/>
                <a:ea typeface="Malgun Gothic" panose="020B0503020000020004" pitchFamily="34" charset="-127"/>
                <a:cs typeface="Cordia New" panose="020B0304020202020204" pitchFamily="34" charset="-34"/>
              </a:rPr>
              <a:t> 5</a:t>
            </a:r>
            <a:br>
              <a:rPr lang="vi-VN" sz="1800" dirty="0">
                <a:effectLst/>
                <a:latin typeface="Calibri" panose="020F0502020204030204" pitchFamily="34" charset="0"/>
                <a:ea typeface="Malgun Gothic" panose="020B0503020000020004" pitchFamily="34" charset="-127"/>
                <a:cs typeface="Cordia New" panose="020B0304020202020204" pitchFamily="34" charset="-34"/>
              </a:rPr>
            </a:b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Cân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bằng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phương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trình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phản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ứng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hoá</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học</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khi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đốt</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cháy</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nhôm</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trong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oxygen:</a:t>
            </a:r>
            <a:br>
              <a:rPr lang="vi-VN" sz="1800" dirty="0">
                <a:effectLst/>
                <a:latin typeface="Calibri" panose="020F0502020204030204" pitchFamily="34" charset="0"/>
                <a:ea typeface="Malgun Gothic" panose="020B0503020000020004" pitchFamily="34" charset="-127"/>
                <a:cs typeface="Cordia New" panose="020B0304020202020204" pitchFamily="34" charset="-34"/>
              </a:rPr>
            </a:br>
            <a:endParaRPr lang="vi-VN" sz="1800" dirty="0"/>
          </a:p>
        </p:txBody>
      </p:sp>
      <mc:AlternateContent xmlns:mc="http://schemas.openxmlformats.org/markup-compatibility/2006">
        <mc:Choice xmlns:a14="http://schemas.microsoft.com/office/drawing/2010/main" Requires="a14">
          <p:sp>
            <p:nvSpPr>
              <p:cNvPr id="3" name="Chỗ dành sẵn cho Nội dung 2">
                <a:extLst>
                  <a:ext uri="{FF2B5EF4-FFF2-40B4-BE49-F238E27FC236}">
                    <a16:creationId xmlns:a16="http://schemas.microsoft.com/office/drawing/2014/main" id="{928088E6-5A40-9C2A-2F75-06B6A0887EF7}"/>
                  </a:ext>
                </a:extLst>
              </p:cNvPr>
              <p:cNvSpPr>
                <a:spLocks noGrp="1"/>
              </p:cNvSpPr>
              <p:nvPr>
                <p:ph idx="1"/>
              </p:nvPr>
            </p:nvSpPr>
            <p:spPr>
              <a:xfrm>
                <a:off x="888077" y="1578212"/>
                <a:ext cx="10515600" cy="5279787"/>
              </a:xfrm>
              <a:solidFill>
                <a:schemeClr val="accent5">
                  <a:lumMod val="20000"/>
                  <a:lumOff val="80000"/>
                </a:schemeClr>
              </a:solidFill>
            </p:spPr>
            <p:txBody>
              <a:bodyPr>
                <a:noAutofit/>
              </a:bodyPr>
              <a:lstStyle/>
              <a:p>
                <a:pPr marL="0" indent="0">
                  <a:buNone/>
                </a:pPr>
                <a:r>
                  <a:rPr lang="en-US" sz="1800" dirty="0">
                    <a:effectLst/>
                    <a:latin typeface="Times New Roman" panose="02020603050405020304" pitchFamily="18" charset="0"/>
                    <a:ea typeface="Malgun Gothic" panose="020B0503020000020004" pitchFamily="34" charset="-127"/>
                  </a:rPr>
                  <a:t>Giả </a:t>
                </a:r>
                <a:r>
                  <a:rPr lang="en-US" sz="1800" dirty="0" err="1">
                    <a:effectLst/>
                    <a:latin typeface="Times New Roman" panose="02020603050405020304" pitchFamily="18" charset="0"/>
                    <a:ea typeface="Malgun Gothic" panose="020B0503020000020004" pitchFamily="34" charset="-127"/>
                  </a:rPr>
                  <a:t>sử</a:t>
                </a:r>
                <a:r>
                  <a:rPr lang="en-US" sz="1800" dirty="0">
                    <a:effectLst/>
                    <a:latin typeface="Times New Roman" panose="02020603050405020304" pitchFamily="18" charset="0"/>
                    <a:ea typeface="Malgun Gothic" panose="020B0503020000020004" pitchFamily="34" charset="-127"/>
                  </a:rPr>
                  <a:t> x, y, z </a:t>
                </a:r>
                <a:r>
                  <a:rPr lang="en-US" sz="1800" dirty="0" err="1">
                    <a:effectLst/>
                    <a:latin typeface="Times New Roman" panose="02020603050405020304" pitchFamily="18" charset="0"/>
                    <a:ea typeface="Malgun Gothic" panose="020B0503020000020004" pitchFamily="34" charset="-127"/>
                  </a:rPr>
                  <a:t>là</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ba</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số</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nguyên</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dương</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thoả</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mãn</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cân</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bằng</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phương</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trình</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phản</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ứng</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hoá</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học</a:t>
                </a:r>
                <a:r>
                  <a:rPr lang="en-US" sz="1800" dirty="0">
                    <a:effectLst/>
                    <a:latin typeface="Times New Roman" panose="02020603050405020304" pitchFamily="18" charset="0"/>
                    <a:ea typeface="Malgun Gothic" panose="020B0503020000020004" pitchFamily="34" charset="-127"/>
                  </a:rPr>
                  <a:t>:</a:t>
                </a:r>
                <a:endParaRPr lang="vi-VN" sz="1800" dirty="0">
                  <a:effectLst/>
                  <a:latin typeface="Times New Roman" panose="02020603050405020304" pitchFamily="18" charset="0"/>
                  <a:ea typeface="Malgun Gothic" panose="020B0503020000020004" pitchFamily="34" charset="-127"/>
                </a:endParaRPr>
              </a:p>
              <a:p>
                <a:pPr marL="0" indent="0">
                  <a:buNone/>
                </a:pPr>
                <a14:m>
                  <m:oMathPara xmlns:m="http://schemas.openxmlformats.org/officeDocument/2006/math">
                    <m:oMathParaPr>
                      <m:jc m:val="centerGroup"/>
                    </m:oMathParaPr>
                    <m:oMath xmlns:m="http://schemas.openxmlformats.org/officeDocument/2006/math">
                      <m:r>
                        <a:rPr lang="vi-VN" sz="1800" b="0" i="1" smtClean="0">
                          <a:latin typeface="Cambria Math" panose="02040503050406030204" pitchFamily="18" charset="0"/>
                        </a:rPr>
                        <m:t>𝑥𝐴𝑙</m:t>
                      </m:r>
                      <m:r>
                        <a:rPr lang="vi-VN" sz="1800" b="0" i="1" smtClean="0">
                          <a:latin typeface="Cambria Math" panose="02040503050406030204" pitchFamily="18" charset="0"/>
                        </a:rPr>
                        <m:t>+</m:t>
                      </m:r>
                      <m:sSub>
                        <m:sSubPr>
                          <m:ctrlPr>
                            <a:rPr lang="vi-VN" sz="1800" b="0" i="1" smtClean="0">
                              <a:latin typeface="Cambria Math" panose="02040503050406030204" pitchFamily="18" charset="0"/>
                            </a:rPr>
                          </m:ctrlPr>
                        </m:sSubPr>
                        <m:e>
                          <m:r>
                            <a:rPr lang="vi-VN" sz="1800" b="0" i="1" smtClean="0">
                              <a:latin typeface="Cambria Math" panose="02040503050406030204" pitchFamily="18" charset="0"/>
                            </a:rPr>
                            <m:t>𝑦𝑂</m:t>
                          </m:r>
                        </m:e>
                        <m:sub>
                          <m:r>
                            <a:rPr lang="vi-VN" sz="1800" b="0" i="1" smtClean="0">
                              <a:latin typeface="Cambria Math" panose="02040503050406030204" pitchFamily="18" charset="0"/>
                            </a:rPr>
                            <m:t>2</m:t>
                          </m:r>
                        </m:sub>
                      </m:sSub>
                      <m:groupChr>
                        <m:groupChrPr>
                          <m:chr m:val="→"/>
                          <m:vertJc m:val="bot"/>
                          <m:ctrlPr>
                            <a:rPr lang="vi-VN" sz="1800" b="0" i="1" smtClean="0">
                              <a:latin typeface="Cambria Math" panose="02040503050406030204" pitchFamily="18" charset="0"/>
                            </a:rPr>
                          </m:ctrlPr>
                        </m:groupChrPr>
                        <m:e>
                          <m:sSup>
                            <m:sSupPr>
                              <m:ctrlPr>
                                <a:rPr lang="vi-VN" sz="1800" b="0" i="1" smtClean="0">
                                  <a:latin typeface="Cambria Math" panose="02040503050406030204" pitchFamily="18" charset="0"/>
                                </a:rPr>
                              </m:ctrlPr>
                            </m:sSupPr>
                            <m:e>
                              <m:r>
                                <a:rPr lang="vi-VN" sz="1800" b="0" i="1" smtClean="0">
                                  <a:latin typeface="Cambria Math" panose="02040503050406030204" pitchFamily="18" charset="0"/>
                                </a:rPr>
                                <m:t>𝑡</m:t>
                              </m:r>
                            </m:e>
                            <m:sup>
                              <m:r>
                                <a:rPr lang="vi-VN" sz="1800" b="0" i="1" smtClean="0">
                                  <a:latin typeface="Cambria Math" panose="02040503050406030204" pitchFamily="18" charset="0"/>
                                </a:rPr>
                                <m:t>𝑜</m:t>
                              </m:r>
                            </m:sup>
                          </m:sSup>
                        </m:e>
                      </m:groupChr>
                      <m:sSub>
                        <m:sSubPr>
                          <m:ctrlPr>
                            <a:rPr lang="vi-VN" sz="1800" b="0" i="1" smtClean="0">
                              <a:latin typeface="Cambria Math" panose="02040503050406030204" pitchFamily="18" charset="0"/>
                              <a:ea typeface="Cambria Math" panose="02040503050406030204" pitchFamily="18" charset="0"/>
                            </a:rPr>
                          </m:ctrlPr>
                        </m:sSubPr>
                        <m:e>
                          <m:r>
                            <a:rPr lang="vi-VN" sz="1800" b="0" i="1" smtClean="0">
                              <a:latin typeface="Cambria Math" panose="02040503050406030204" pitchFamily="18" charset="0"/>
                              <a:ea typeface="Cambria Math" panose="02040503050406030204" pitchFamily="18" charset="0"/>
                            </a:rPr>
                            <m:t>𝑧𝐴𝑙</m:t>
                          </m:r>
                        </m:e>
                        <m:sub>
                          <m:r>
                            <a:rPr lang="vi-VN" sz="1800" b="0" i="1" smtClean="0">
                              <a:latin typeface="Cambria Math" panose="02040503050406030204" pitchFamily="18" charset="0"/>
                              <a:ea typeface="Cambria Math" panose="02040503050406030204" pitchFamily="18" charset="0"/>
                            </a:rPr>
                            <m:t>2</m:t>
                          </m:r>
                        </m:sub>
                      </m:sSub>
                      <m:sSub>
                        <m:sSubPr>
                          <m:ctrlPr>
                            <a:rPr lang="vi-VN" sz="1800" b="0" i="1" smtClean="0">
                              <a:latin typeface="Cambria Math" panose="02040503050406030204" pitchFamily="18" charset="0"/>
                              <a:ea typeface="Cambria Math" panose="02040503050406030204" pitchFamily="18" charset="0"/>
                            </a:rPr>
                          </m:ctrlPr>
                        </m:sSubPr>
                        <m:e>
                          <m:r>
                            <a:rPr lang="vi-VN" sz="1800" b="0" i="1" smtClean="0">
                              <a:latin typeface="Cambria Math" panose="02040503050406030204" pitchFamily="18" charset="0"/>
                              <a:ea typeface="Cambria Math" panose="02040503050406030204" pitchFamily="18" charset="0"/>
                            </a:rPr>
                            <m:t>𝑂</m:t>
                          </m:r>
                        </m:e>
                        <m:sub>
                          <m:r>
                            <a:rPr lang="vi-VN" sz="1800" b="0" i="1" smtClean="0">
                              <a:latin typeface="Cambria Math" panose="02040503050406030204" pitchFamily="18" charset="0"/>
                              <a:ea typeface="Cambria Math" panose="02040503050406030204" pitchFamily="18" charset="0"/>
                            </a:rPr>
                            <m:t>3</m:t>
                          </m:r>
                        </m:sub>
                      </m:sSub>
                    </m:oMath>
                  </m:oMathPara>
                </a14:m>
                <a:endParaRPr lang="vi-VN" sz="1800" dirty="0"/>
              </a:p>
              <a:p>
                <a:pPr marL="0" indent="0">
                  <a:lnSpc>
                    <a:spcPct val="115000"/>
                  </a:lnSpc>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nguyên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tử</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nhôm</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ở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hai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vế</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bằng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nhau</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x = 2z.</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nguyên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tử</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oxygen ở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hai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vế</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bằng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nhau</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2y = 3z.</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Từ</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hệ</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phương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trình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14:m>
                  <m:oMath xmlns:m="http://schemas.openxmlformats.org/officeDocument/2006/math">
                    <m:d>
                      <m:dPr>
                        <m:begChr m:val="{"/>
                        <m:endChr m:val=""/>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vi-VN"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𝑧</m:t>
                            </m:r>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𝑧</m:t>
                            </m:r>
                          </m:e>
                        </m:eqArr>
                      </m:e>
                    </m:d>
                  </m:oMath>
                </a14:m>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Vì</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y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nguyên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dương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nên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chọn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z = 2n,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với</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n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nguyên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dương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Hệ</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phương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trình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vô</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nghiệm</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dạng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(4n; 3n; 2n),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trong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n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là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nguyên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dương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a:t>
                </a:r>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lnSpc>
                    <a:spcPct val="115000"/>
                  </a:lnSpc>
                  <a:spcAft>
                    <a:spcPts val="1000"/>
                  </a:spcAft>
                  <a:buNone/>
                </a:pP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Để</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phương</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trình</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hệ</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số</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đơn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giản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chọn</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n = 1, ta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có</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x = 4, y = 3 </a:t>
                </a:r>
                <a:r>
                  <a:rPr lang="en-US" sz="1800" dirty="0" err="1">
                    <a:effectLst/>
                    <a:latin typeface="Times New Roman" panose="02020603050405020304" pitchFamily="18" charset="0"/>
                    <a:ea typeface="Malgun Gothic" panose="020B0503020000020004" pitchFamily="34" charset="-127"/>
                    <a:cs typeface="Cordia New" panose="020B0304020202020204" pitchFamily="34" charset="-34"/>
                  </a:rPr>
                  <a:t>và</a:t>
                </a:r>
                <a:r>
                  <a:rPr lang="en-US" sz="1800" dirty="0">
                    <a:effectLst/>
                    <a:latin typeface="Times New Roman" panose="02020603050405020304" pitchFamily="18" charset="0"/>
                    <a:ea typeface="Malgun Gothic" panose="020B0503020000020004" pitchFamily="34" charset="-127"/>
                    <a:cs typeface="Cordia New" panose="020B0304020202020204" pitchFamily="34" charset="-34"/>
                  </a:rPr>
                  <a:t> z = 2.</a:t>
                </a:r>
              </a:p>
              <a:p>
                <a:pPr marL="0" indent="0">
                  <a:lnSpc>
                    <a:spcPct val="115000"/>
                  </a:lnSpc>
                  <a:spcAft>
                    <a:spcPts val="1000"/>
                  </a:spcAft>
                  <a:buNone/>
                </a:pPr>
                <a:r>
                  <a:rPr lang="en-US" sz="1800" dirty="0" err="1">
                    <a:effectLst/>
                    <a:latin typeface="Times New Roman" panose="02020603050405020304" pitchFamily="18" charset="0"/>
                    <a:ea typeface="Malgun Gothic" panose="020B0503020000020004" pitchFamily="34" charset="-127"/>
                  </a:rPr>
                  <a:t>Vậy</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phương</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trình</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cân</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bằng</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phản</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ứng</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hoá</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học</a:t>
                </a:r>
                <a:r>
                  <a:rPr lang="en-US" sz="1800" dirty="0">
                    <a:effectLst/>
                    <a:latin typeface="Times New Roman" panose="02020603050405020304" pitchFamily="18" charset="0"/>
                    <a:ea typeface="Malgun Gothic" panose="020B0503020000020004" pitchFamily="34" charset="-127"/>
                  </a:rPr>
                  <a:t> </a:t>
                </a:r>
                <a:r>
                  <a:rPr lang="en-US" sz="1800" dirty="0" err="1">
                    <a:effectLst/>
                    <a:latin typeface="Times New Roman" panose="02020603050405020304" pitchFamily="18" charset="0"/>
                    <a:ea typeface="Malgun Gothic" panose="020B0503020000020004" pitchFamily="34" charset="-127"/>
                  </a:rPr>
                  <a:t>là</a:t>
                </a:r>
                <a:r>
                  <a:rPr lang="en-US" sz="1800" dirty="0">
                    <a:effectLst/>
                    <a:latin typeface="Times New Roman" panose="02020603050405020304" pitchFamily="18" charset="0"/>
                    <a:ea typeface="Malgun Gothic" panose="020B0503020000020004" pitchFamily="34" charset="-127"/>
                  </a:rPr>
                  <a:t> </a:t>
                </a:r>
                <a14:m>
                  <m:oMath xmlns:m="http://schemas.openxmlformats.org/officeDocument/2006/math">
                    <m:r>
                      <a:rPr lang="vi-VN" sz="1800" b="0" i="0" smtClean="0">
                        <a:latin typeface="Cambria Math" panose="02040503050406030204" pitchFamily="18" charset="0"/>
                      </a:rPr>
                      <m:t>4</m:t>
                    </m:r>
                    <m:r>
                      <a:rPr lang="vi-VN" sz="1800" b="0" i="1" smtClean="0">
                        <a:latin typeface="Cambria Math" panose="02040503050406030204" pitchFamily="18" charset="0"/>
                      </a:rPr>
                      <m:t>𝐴𝑙</m:t>
                    </m:r>
                    <m:r>
                      <a:rPr lang="vi-VN" sz="1800" b="0" i="1" smtClean="0">
                        <a:latin typeface="Cambria Math" panose="02040503050406030204" pitchFamily="18" charset="0"/>
                      </a:rPr>
                      <m:t>+</m:t>
                    </m:r>
                    <m:sSub>
                      <m:sSubPr>
                        <m:ctrlPr>
                          <a:rPr lang="vi-VN" sz="1800" b="0" i="1" smtClean="0">
                            <a:latin typeface="Cambria Math" panose="02040503050406030204" pitchFamily="18" charset="0"/>
                          </a:rPr>
                        </m:ctrlPr>
                      </m:sSubPr>
                      <m:e>
                        <m:r>
                          <a:rPr lang="vi-VN" sz="1800" b="0" i="1" smtClean="0">
                            <a:latin typeface="Cambria Math" panose="02040503050406030204" pitchFamily="18" charset="0"/>
                          </a:rPr>
                          <m:t>3</m:t>
                        </m:r>
                        <m:r>
                          <a:rPr lang="vi-VN" sz="1800" b="0" i="1" smtClean="0">
                            <a:latin typeface="Cambria Math" panose="02040503050406030204" pitchFamily="18" charset="0"/>
                          </a:rPr>
                          <m:t>𝑂</m:t>
                        </m:r>
                      </m:e>
                      <m:sub>
                        <m:r>
                          <a:rPr lang="vi-VN" sz="1800" b="0" i="1" smtClean="0">
                            <a:latin typeface="Cambria Math" panose="02040503050406030204" pitchFamily="18" charset="0"/>
                          </a:rPr>
                          <m:t>2</m:t>
                        </m:r>
                      </m:sub>
                    </m:sSub>
                    <m:groupChr>
                      <m:groupChrPr>
                        <m:chr m:val="→"/>
                        <m:vertJc m:val="bot"/>
                        <m:ctrlPr>
                          <a:rPr lang="vi-VN" sz="1800" b="0" i="1" smtClean="0">
                            <a:latin typeface="Cambria Math" panose="02040503050406030204" pitchFamily="18" charset="0"/>
                          </a:rPr>
                        </m:ctrlPr>
                      </m:groupChrPr>
                      <m:e>
                        <m:sSup>
                          <m:sSupPr>
                            <m:ctrlPr>
                              <a:rPr lang="vi-VN" sz="1800" b="0" i="1" smtClean="0">
                                <a:latin typeface="Cambria Math" panose="02040503050406030204" pitchFamily="18" charset="0"/>
                              </a:rPr>
                            </m:ctrlPr>
                          </m:sSupPr>
                          <m:e>
                            <m:r>
                              <a:rPr lang="vi-VN" sz="1800" b="0" i="1" smtClean="0">
                                <a:latin typeface="Cambria Math" panose="02040503050406030204" pitchFamily="18" charset="0"/>
                              </a:rPr>
                              <m:t>𝑡</m:t>
                            </m:r>
                          </m:e>
                          <m:sup>
                            <m:r>
                              <a:rPr lang="vi-VN" sz="1800" b="0" i="1" smtClean="0">
                                <a:latin typeface="Cambria Math" panose="02040503050406030204" pitchFamily="18" charset="0"/>
                              </a:rPr>
                              <m:t>𝑜</m:t>
                            </m:r>
                          </m:sup>
                        </m:sSup>
                      </m:e>
                    </m:groupChr>
                    <m:sSub>
                      <m:sSubPr>
                        <m:ctrlPr>
                          <a:rPr lang="vi-VN" sz="1800" b="0" i="1" smtClean="0">
                            <a:latin typeface="Cambria Math" panose="02040503050406030204" pitchFamily="18" charset="0"/>
                            <a:ea typeface="Cambria Math" panose="02040503050406030204" pitchFamily="18" charset="0"/>
                          </a:rPr>
                        </m:ctrlPr>
                      </m:sSubPr>
                      <m:e>
                        <m:r>
                          <a:rPr lang="vi-VN" sz="1800" b="0" i="1" smtClean="0">
                            <a:latin typeface="Cambria Math" panose="02040503050406030204" pitchFamily="18" charset="0"/>
                            <a:ea typeface="Cambria Math" panose="02040503050406030204" pitchFamily="18" charset="0"/>
                          </a:rPr>
                          <m:t>2</m:t>
                        </m:r>
                        <m:r>
                          <a:rPr lang="vi-VN" sz="1800" b="0" i="1" smtClean="0">
                            <a:latin typeface="Cambria Math" panose="02040503050406030204" pitchFamily="18" charset="0"/>
                            <a:ea typeface="Cambria Math" panose="02040503050406030204" pitchFamily="18" charset="0"/>
                          </a:rPr>
                          <m:t>𝐴𝑙</m:t>
                        </m:r>
                      </m:e>
                      <m:sub>
                        <m:r>
                          <a:rPr lang="vi-VN" sz="1800" b="0" i="1" smtClean="0">
                            <a:latin typeface="Cambria Math" panose="02040503050406030204" pitchFamily="18" charset="0"/>
                            <a:ea typeface="Cambria Math" panose="02040503050406030204" pitchFamily="18" charset="0"/>
                          </a:rPr>
                          <m:t>2</m:t>
                        </m:r>
                      </m:sub>
                    </m:sSub>
                    <m:sSub>
                      <m:sSubPr>
                        <m:ctrlPr>
                          <a:rPr lang="vi-VN" sz="1800" b="0" i="1" smtClean="0">
                            <a:latin typeface="Cambria Math" panose="02040503050406030204" pitchFamily="18" charset="0"/>
                            <a:ea typeface="Cambria Math" panose="02040503050406030204" pitchFamily="18" charset="0"/>
                          </a:rPr>
                        </m:ctrlPr>
                      </m:sSubPr>
                      <m:e>
                        <m:r>
                          <a:rPr lang="vi-VN" sz="1800" b="0" i="1" smtClean="0">
                            <a:latin typeface="Cambria Math" panose="02040503050406030204" pitchFamily="18" charset="0"/>
                            <a:ea typeface="Cambria Math" panose="02040503050406030204" pitchFamily="18" charset="0"/>
                          </a:rPr>
                          <m:t>𝑂</m:t>
                        </m:r>
                      </m:e>
                      <m:sub>
                        <m:r>
                          <a:rPr lang="vi-VN" sz="1800" b="0" i="1" smtClean="0">
                            <a:latin typeface="Cambria Math" panose="02040503050406030204" pitchFamily="18" charset="0"/>
                            <a:ea typeface="Cambria Math" panose="02040503050406030204" pitchFamily="18" charset="0"/>
                          </a:rPr>
                          <m:t>3</m:t>
                        </m:r>
                      </m:sub>
                    </m:sSub>
                  </m:oMath>
                </a14:m>
                <a:endParaRPr lang="vi-VN" sz="1800" dirty="0">
                  <a:effectLst/>
                  <a:latin typeface="Calibri" panose="020F0502020204030204" pitchFamily="34" charset="0"/>
                  <a:ea typeface="Malgun Gothic" panose="020B0503020000020004" pitchFamily="34" charset="-127"/>
                  <a:cs typeface="Cordia New" panose="020B0304020202020204" pitchFamily="34" charset="-34"/>
                </a:endParaRPr>
              </a:p>
              <a:p>
                <a:pPr marL="0" indent="0">
                  <a:buNone/>
                </a:pPr>
                <a:endParaRPr lang="vi-VN" sz="1800" dirty="0"/>
              </a:p>
            </p:txBody>
          </p:sp>
        </mc:Choice>
        <mc:Fallback>
          <p:sp>
            <p:nvSpPr>
              <p:cNvPr id="3" name="Chỗ dành sẵn cho Nội dung 2">
                <a:extLst>
                  <a:ext uri="{FF2B5EF4-FFF2-40B4-BE49-F238E27FC236}">
                    <a16:creationId xmlns:a16="http://schemas.microsoft.com/office/drawing/2014/main" id="{928088E6-5A40-9C2A-2F75-06B6A0887EF7}"/>
                  </a:ext>
                </a:extLst>
              </p:cNvPr>
              <p:cNvSpPr>
                <a:spLocks noGrp="1" noRot="1" noChangeAspect="1" noMove="1" noResize="1" noEditPoints="1" noAdjustHandles="1" noChangeArrowheads="1" noChangeShapeType="1" noTextEdit="1"/>
              </p:cNvSpPr>
              <p:nvPr>
                <p:ph idx="1"/>
              </p:nvPr>
            </p:nvSpPr>
            <p:spPr>
              <a:xfrm>
                <a:off x="888077" y="1578212"/>
                <a:ext cx="10515600" cy="5279787"/>
              </a:xfrm>
              <a:blipFill>
                <a:blip r:embed="rId2"/>
                <a:stretch>
                  <a:fillRect l="-522" t="-1155"/>
                </a:stretch>
              </a:blipFill>
            </p:spPr>
            <p:txBody>
              <a:bodyPr/>
              <a:lstStyle/>
              <a:p>
                <a:r>
                  <a:rPr lang="vi-VN">
                    <a:noFill/>
                  </a:rPr>
                  <a:t> </a:t>
                </a:r>
              </a:p>
            </p:txBody>
          </p:sp>
        </mc:Fallback>
      </mc:AlternateContent>
      <p:pic>
        <p:nvPicPr>
          <p:cNvPr id="5" name="Picture 2">
            <a:extLst>
              <a:ext uri="{FF2B5EF4-FFF2-40B4-BE49-F238E27FC236}">
                <a16:creationId xmlns:a16="http://schemas.microsoft.com/office/drawing/2014/main" id="{3392933D-31AE-67FF-C246-9FEC7B29A2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6845" y="486535"/>
            <a:ext cx="2610036" cy="492804"/>
          </a:xfrm>
          <a:prstGeom prst="rect">
            <a:avLst/>
          </a:prstGeom>
          <a:noFill/>
          <a:ln>
            <a:noFill/>
          </a:ln>
        </p:spPr>
      </p:pic>
      <p:sp>
        <p:nvSpPr>
          <p:cNvPr id="6" name="Hộp Văn bản 5">
            <a:extLst>
              <a:ext uri="{FF2B5EF4-FFF2-40B4-BE49-F238E27FC236}">
                <a16:creationId xmlns:a16="http://schemas.microsoft.com/office/drawing/2014/main" id="{229ECF5A-647D-99F5-987B-0F22C879ACF2}"/>
              </a:ext>
            </a:extLst>
          </p:cNvPr>
          <p:cNvSpPr txBox="1"/>
          <p:nvPr/>
        </p:nvSpPr>
        <p:spPr>
          <a:xfrm>
            <a:off x="3297580" y="1208880"/>
            <a:ext cx="6096000" cy="369332"/>
          </a:xfrm>
          <a:prstGeom prst="rect">
            <a:avLst/>
          </a:prstGeom>
          <a:noFill/>
        </p:spPr>
        <p:txBody>
          <a:bodyPr wrap="square">
            <a:spAutoFit/>
          </a:bodyPr>
          <a:lstStyle/>
          <a:p>
            <a:pPr marL="0" indent="0" algn="ctr">
              <a:buNone/>
            </a:pPr>
            <a:r>
              <a:rPr lang="vi-VN" sz="1800" b="1" dirty="0" err="1">
                <a:solidFill>
                  <a:srgbClr val="FF0000"/>
                </a:solidFill>
              </a:rPr>
              <a:t>Giải</a:t>
            </a:r>
            <a:endParaRPr lang="vi-VN" sz="1800" b="1" dirty="0">
              <a:solidFill>
                <a:srgbClr val="FF0000"/>
              </a:solidFill>
            </a:endParaRPr>
          </a:p>
        </p:txBody>
      </p:sp>
    </p:spTree>
    <p:extLst>
      <p:ext uri="{BB962C8B-B14F-4D97-AF65-F5344CB8AC3E}">
        <p14:creationId xmlns:p14="http://schemas.microsoft.com/office/powerpoint/2010/main" val="364808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40897547"/>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1187</TotalTime>
  <Words>1990</Words>
  <Application>Microsoft Office PowerPoint</Application>
  <PresentationFormat>Màn hình rộng</PresentationFormat>
  <Paragraphs>112</Paragraphs>
  <Slides>10</Slides>
  <Notes>1</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10</vt:i4>
      </vt:variant>
    </vt:vector>
  </HeadingPairs>
  <TitlesOfParts>
    <vt:vector size="17" baseType="lpstr">
      <vt:lpstr>Arial</vt:lpstr>
      <vt:lpstr>Calibri</vt:lpstr>
      <vt:lpstr>Cambria Math</vt:lpstr>
      <vt:lpstr>Tahoma</vt:lpstr>
      <vt:lpstr>Times New Roman</vt:lpstr>
      <vt:lpstr>Wingdings</vt:lpstr>
      <vt:lpstr>Chủ đề Office</vt:lpstr>
      <vt:lpstr>Bản trình bày PowerPoint</vt:lpstr>
      <vt:lpstr>Em hãy nhắc lại  các bước giải bài toán bằng cách lập hệ phương trình bậc nhất 2 ẩn ?</vt:lpstr>
      <vt:lpstr>VD1: Giá vé vào xem một buổi biểu diễn xiếc gồm ba loại: 40 000 đồng dành cho trẻ em (dưới 6 tuổi), 60 000 đồng dành cho học sinh và 80 000 đồng dành cho người lớn.Tại buổi biểu diễn, 900 vé đã được bán ra và tổng số tiền thu được là 50 600 000 đồng. Người ta đã bán được bao nhiêu vé trẻ em, bao nhiêu vé học sinh và bao nhiêu vé người lớn cho buổi biểu diễn đó? Biết rằng số vé người lớn bằng một nửa số vé trẻ em và học sinh cộng lại.</vt:lpstr>
      <vt:lpstr>Bản trình bày PowerPoint</vt:lpstr>
      <vt:lpstr>Ba vận động viên Hùng, Dũng và Mạnh tham gia thi đấu nội dung ba môn phối hợp: chạy, bơi và đạp xe, trong đó tốc độ trung bình của họ trên mỗi chặng đua được cho ở bảng dưới đây.</vt:lpstr>
      <vt:lpstr>2. Ứng dụng trong giải bài toán vật lí, Hoá học, Sinh học </vt:lpstr>
      <vt:lpstr>Bản trình bày PowerPoint</vt:lpstr>
      <vt:lpstr> Ví dụ 4: Cho sơ đồ mạch điện như Hình 1.Các điện trở có số đo lần lượt là R1 = 6Ω, R2 = 4Ω, và R3 = 3Ω. Tính các cường độ dòng điện I1, I2, và I3.  </vt:lpstr>
      <vt:lpstr>Ví dụ 5 Cân bằng phương trình phản ứng hoá học khi đốt cháy nhôm trong oxygen: </vt:lpstr>
      <vt:lpstr>Ví dụ 6: Một ông chủ trang trại có 24 ha đất canh tác dự định sử dụng để trồng khoai tây, bắp cải và su hào với chi phí đầu tư cho mỗi hecta lần lượt là 28 triệu đồng, 24 triệu đồng và 32 tiệu đồng. Qua thăm dò thị trường, ông đã tính toán được diện tích đất trồng khoa tây cần gấp ba diện tích đất trồng bắp cải. Biết rằng ông có tổng nguồn vốn sử dụng để trồng ba loại cây trên là 688 triệu đồng .Tính diện tích đất cần sử dụng để trồng mỗi loại cây.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ỨNG DỤNG HỆ PHƯƠNG TRÌNH BẬT NHẤT BA ẨN</dc:title>
  <dc:creator>Ngo Thanh Phong</dc:creator>
  <cp:lastModifiedBy>Ngo Thanh Phong</cp:lastModifiedBy>
  <cp:revision>24</cp:revision>
  <dcterms:created xsi:type="dcterms:W3CDTF">2022-08-17T07:28:58Z</dcterms:created>
  <dcterms:modified xsi:type="dcterms:W3CDTF">2022-08-18T03:16:47Z</dcterms:modified>
</cp:coreProperties>
</file>