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9" r:id="rId2"/>
    <p:sldId id="367" r:id="rId3"/>
    <p:sldId id="369" r:id="rId4"/>
    <p:sldId id="371" r:id="rId5"/>
    <p:sldId id="372" r:id="rId6"/>
    <p:sldId id="400" r:id="rId7"/>
    <p:sldId id="382" r:id="rId8"/>
    <p:sldId id="374" r:id="rId9"/>
    <p:sldId id="392" r:id="rId10"/>
    <p:sldId id="380" r:id="rId11"/>
    <p:sldId id="376" r:id="rId12"/>
    <p:sldId id="375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0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A09EB5A-2272-4789-9964-8A286C74BFD6}" type="datetimeFigureOut">
              <a:rPr lang="en-US" smtClean="0"/>
              <a:t>15/8/2023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Avo" pitchFamily="2" charset="0"/>
              </a:rPr>
              <a:t>NGHEÄ THUAÄT HIEÄN ĐAÏI VIỆT NAM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55" y="1480185"/>
            <a:ext cx="1656080" cy="1656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0695" y="2364740"/>
            <a:ext cx="11231245" cy="5848985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6: TƯỢNG CHÂN DUNG NHÂN VẬT 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9680" y="6148070"/>
            <a:ext cx="2885440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THỜI LƯỢNG: 2 TIẾT </a:t>
            </a:r>
          </a:p>
        </p:txBody>
      </p:sp>
      <p:pic>
        <p:nvPicPr>
          <p:cNvPr id="10" name="Picture 7" descr="signature_1">
            <a:extLst>
              <a:ext uri="{FF2B5EF4-FFF2-40B4-BE49-F238E27FC236}">
                <a16:creationId xmlns:a16="http://schemas.microsoft.com/office/drawing/2014/main" id="{4337FAD0-E79D-48BF-947C-338E5C9E8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30" y="5942330"/>
            <a:ext cx="31242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66370" y="-160655"/>
            <a:ext cx="1560195" cy="1560195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1196975" y="189865"/>
            <a:ext cx="10385425" cy="859155"/>
          </a:xfrm>
          <a:prstGeom prst="cloudCallout">
            <a:avLst>
              <a:gd name="adj1" fmla="val -53479"/>
              <a:gd name="adj2" fmla="val 53791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Trưng bày sản phẩm và chia sẻ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46710" y="670560"/>
            <a:ext cx="11499215" cy="6406515"/>
          </a:xfrm>
          <a:prstGeom prst="horizontalScroll">
            <a:avLst/>
          </a:prstGeom>
          <a:blipFill rotWithShape="0">
            <a:blip r:embed="rId4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st="50800" dir="5400000" sy="-100000" algn="bl" rotWithShape="0"/>
          </a:effectLst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Nêu cảm nhận và phân tích về: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Sản phẩm tượng chân dung em yêu thích.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khối, tỉ lệ các bộ phận trên gương mặt của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 vật.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 cảm của tượng chân dung.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Kĩ thuật thể hiện tượng nhân vật.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tưởng điều chỉnh để sản phẩm hoàn thiện hơn.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Chia sẻ về một số tượng chân dung nhân vật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 em biết 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270" y="1458595"/>
            <a:ext cx="1009650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831215" y="71755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4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1155700" y="894715"/>
            <a:ext cx="10363200" cy="590359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35" y="-81915"/>
            <a:ext cx="12191365" cy="7910195"/>
          </a:xfrm>
          <a:prstGeom prst="horizontalScroll">
            <a:avLst/>
          </a:prstGeom>
          <a:blipFill rotWithShape="0">
            <a:blip r:embed="rId3"/>
          </a:blip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1215" y="81280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4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48000"/>
          </a:blip>
          <a:srcRect l="-164" r="164"/>
          <a:stretch>
            <a:fillRect/>
          </a:stretch>
        </p:blipFill>
        <p:spPr>
          <a:xfrm>
            <a:off x="1139190" y="1019810"/>
            <a:ext cx="10869295" cy="570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831215" y="-241935"/>
            <a:ext cx="10733405" cy="2593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16449" y="1314556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800" b="1" kern="10" dirty="0">
                <a:ln w="38100" cmpd="sng">
                  <a:solidFill>
                    <a:srgbClr val="FFFF00"/>
                  </a:solidFill>
                  <a:prstDash val="solid"/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6 ĐẾN ĐÂY LÀ HẾT HẸN GẶP LẠI TIẾT HỌC SAU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5025"/>
            <a:ext cx="976630" cy="9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70" y="5010785"/>
            <a:ext cx="1097280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585" y="4145280"/>
            <a:ext cx="976630" cy="9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635" y="4566285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710" y="3829685"/>
            <a:ext cx="815340" cy="815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795" y="4566285"/>
            <a:ext cx="976630" cy="9766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210820" y="526415"/>
            <a:ext cx="11770995" cy="5948045"/>
          </a:xfrm>
          <a:prstGeom prst="wedgeRoundRectCallout">
            <a:avLst>
              <a:gd name="adj1" fmla="val -44022"/>
              <a:gd name="adj2" fmla="val -57601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blipFill>
                <a:blip r:embed="rId2"/>
              </a:blip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contrast="36000"/>
          </a:blip>
          <a:stretch>
            <a:fillRect/>
          </a:stretch>
        </p:blipFill>
        <p:spPr>
          <a:xfrm>
            <a:off x="759460" y="794385"/>
            <a:ext cx="10808335" cy="5425440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10" y="-227330"/>
            <a:ext cx="1178560" cy="1178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5850" y="861695"/>
            <a:ext cx="3614420" cy="80645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YÊU CẦU CẦN ĐẠT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937260" y="3183255"/>
            <a:ext cx="8049895" cy="962660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Tạo được tượng chân dung nhân vật có tỉ lệ hài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hòa với hình mẫu bằng đất nặng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962660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76700" y="226695"/>
            <a:ext cx="4964430" cy="783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45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Cấu trúc bài học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656080" y="1118235"/>
            <a:ext cx="10311130" cy="965835"/>
          </a:xfrm>
          <a:prstGeom prst="wedgeRoundRectCallout">
            <a:avLst>
              <a:gd name="adj1" fmla="val -58843"/>
              <a:gd name="adj2" fmla="val 15351"/>
              <a:gd name="adj3" fmla="val 16667"/>
            </a:avLst>
          </a:prstGeom>
          <a:blipFill>
            <a:blip r:embed="rId4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Quan sát – nhận thức về tượng chân dung của </a:t>
            </a:r>
          </a:p>
          <a:p>
            <a:pPr algn="ctr"/>
            <a:r>
              <a:rPr lang="en-US" sz="3200" b="1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điêu khắc hiện đại Việt Nam.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71" y="33034"/>
            <a:ext cx="977153" cy="977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2085354"/>
            <a:ext cx="977153" cy="977153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1343025" y="2190115"/>
            <a:ext cx="10723880" cy="1179830"/>
          </a:xfrm>
          <a:prstGeom prst="wedgeEllipseCallout">
            <a:avLst>
              <a:gd name="adj1" fmla="val -54893"/>
              <a:gd name="adj2" fmla="val 17046"/>
            </a:avLst>
          </a:prstGeom>
          <a:blipFill>
            <a:blip r:embed="rId5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Cách tạo tượng chân dung bằng đất nặn.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6" y="3331859"/>
            <a:ext cx="977153" cy="977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4537724"/>
            <a:ext cx="977153" cy="97715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824990" y="3460115"/>
            <a:ext cx="8691245" cy="1000125"/>
          </a:xfrm>
          <a:prstGeom prst="wedgeRectCallout">
            <a:avLst>
              <a:gd name="adj1" fmla="val -56220"/>
              <a:gd name="adj2" fmla="val 24174"/>
            </a:avLst>
          </a:prstGeom>
          <a:blipFill>
            <a:blip r:embed="rId6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1512570" y="4549775"/>
            <a:ext cx="10385425" cy="1021715"/>
          </a:xfrm>
          <a:prstGeom prst="cloudCallout">
            <a:avLst>
              <a:gd name="adj1" fmla="val -56707"/>
              <a:gd name="adj2" fmla="val 24021"/>
            </a:avLst>
          </a:prstGeom>
          <a:blipFill>
            <a:blip r:embed="rId7"/>
          </a:blip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 Trưng bày sản phẩm và chia sẻ.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824990" y="5746115"/>
            <a:ext cx="10142220" cy="966470"/>
          </a:xfrm>
          <a:prstGeom prst="wedgeRoundRectCallout">
            <a:avLst>
              <a:gd name="adj1" fmla="val -56519"/>
              <a:gd name="adj2" fmla="val 18002"/>
              <a:gd name="adj3" fmla="val 16667"/>
            </a:avLst>
          </a:prstGeom>
          <a:blipFill>
            <a:blip r:embed="rId8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1" y="5514989"/>
            <a:ext cx="977153" cy="97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bldLvl="0" animBg="1"/>
      <p:bldP spid="3" grpId="1" animBg="1"/>
      <p:bldP spid="22" grpId="0" bldLvl="0" animBg="1"/>
      <p:bldP spid="22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322705" y="160655"/>
            <a:ext cx="10745470" cy="671195"/>
          </a:xfrm>
          <a:prstGeom prst="wedgeRoundRectCallout">
            <a:avLst>
              <a:gd name="adj1" fmla="val -57286"/>
              <a:gd name="adj2" fmla="val 25685"/>
              <a:gd name="adj3" fmla="val 16667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75" y="-144780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845" y="5646420"/>
            <a:ext cx="1118870" cy="1118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730" y="1383030"/>
            <a:ext cx="1067435" cy="1067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65" y="1054735"/>
            <a:ext cx="3634105" cy="5391150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320" y="1054735"/>
            <a:ext cx="3474085" cy="538035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sp>
        <p:nvSpPr>
          <p:cNvPr id="14" name="Right Arrow Callout 13"/>
          <p:cNvSpPr/>
          <p:nvPr/>
        </p:nvSpPr>
        <p:spPr>
          <a:xfrm>
            <a:off x="154940" y="1286510"/>
            <a:ext cx="4533900" cy="501396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Quan sát hình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ảnh tượng và chỉ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ra: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thức thể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hiện, đặc tính của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 dung nhân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Cấu trúc, tỉ lệ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khối các bộ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phận trên chân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dung. 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 cảm của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 dung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475" y="3107690"/>
            <a:ext cx="1118870" cy="111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65" y="0"/>
            <a:ext cx="1077595" cy="11963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496695" y="1461770"/>
            <a:ext cx="9529445" cy="4582160"/>
          </a:xfrm>
          <a:prstGeom prst="wedgeRoundRectCallout">
            <a:avLst>
              <a:gd name="adj1" fmla="val -59842"/>
              <a:gd name="adj2" fmla="val -58924"/>
              <a:gd name="adj3" fmla="val 16667"/>
            </a:avLst>
          </a:prstGeom>
          <a:blipFill rotWithShape="0">
            <a:blip r:embed="rId3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   Tượng chân dung trong điêu khắc hiện đại Việt Nam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 được thể hiện theo hình thức tượng chân dung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phần đầu  hoặc  tượng bán thân với các chất liệu khác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nhau như: đồng, đá, gỗ,...Tượng chân dung thời kỳ này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 tôn vinh các nhân vật tiêu biểu có những nét đặc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trưng và ấn tượng.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93470" y="160655"/>
            <a:ext cx="10974705" cy="671195"/>
          </a:xfrm>
          <a:prstGeom prst="wedgeRoundRectCallout">
            <a:avLst>
              <a:gd name="adj1" fmla="val -55016"/>
              <a:gd name="adj2" fmla="val 77625"/>
              <a:gd name="adj3" fmla="val 16667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67005" y="-222250"/>
            <a:ext cx="1065530" cy="106553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8315" y="918210"/>
            <a:ext cx="5882640" cy="586486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contrast="66000"/>
          </a:blip>
          <a:stretch>
            <a:fillRect/>
          </a:stretch>
        </p:blipFill>
        <p:spPr>
          <a:xfrm>
            <a:off x="6991350" y="918210"/>
            <a:ext cx="5033010" cy="5864860"/>
          </a:xfrm>
          <a:prstGeom prst="foldedCorner">
            <a:avLst/>
          </a:prstGeom>
          <a:ln w="57150">
            <a:solidFill>
              <a:srgbClr val="996633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6323330" y="1998980"/>
            <a:ext cx="668020" cy="3703320"/>
          </a:xfrm>
          <a:prstGeom prst="leftArrow">
            <a:avLst>
              <a:gd name="adj1" fmla="val 50000"/>
              <a:gd name="adj2" fmla="val 554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571615" y="3139440"/>
            <a:ext cx="439420" cy="133858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24205" y="1058545"/>
            <a:ext cx="10953750" cy="5517515"/>
          </a:xfrm>
          <a:prstGeom prst="wedgeEllipseCallout">
            <a:avLst>
              <a:gd name="adj1" fmla="val -51260"/>
              <a:gd name="adj2" fmla="val -55621"/>
            </a:avLst>
          </a:prstGeom>
          <a:blipFill rotWithShape="0">
            <a:blip r:embed="rId3"/>
          </a:blipFill>
          <a:ln w="762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4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78000"/>
          </a:blip>
          <a:srcRect/>
          <a:stretch>
            <a:fillRect/>
          </a:stretch>
        </p:blipFill>
        <p:spPr>
          <a:xfrm>
            <a:off x="3296285" y="1598930"/>
            <a:ext cx="5741670" cy="443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0" y="-81915"/>
            <a:ext cx="976630" cy="976630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206500" y="188595"/>
            <a:ext cx="7613015" cy="612775"/>
          </a:xfrm>
          <a:prstGeom prst="wedgeRectCallout">
            <a:avLst>
              <a:gd name="adj1" fmla="val -59133"/>
              <a:gd name="adj2" fmla="val 35699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41705" y="1248410"/>
            <a:ext cx="1499235" cy="5078095"/>
          </a:xfrm>
          <a:blipFill>
            <a:blip r:embed="rId4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sz="2800" b="1">
                <a:ln/>
                <a:solidFill>
                  <a:schemeClr val="bg1"/>
                </a:solidFill>
                <a:effectLst/>
              </a:rPr>
            </a:br>
            <a:r>
              <a:rPr lang="en-US" sz="2800" b="1">
                <a:ln/>
                <a:solidFill>
                  <a:schemeClr val="bg1"/>
                </a:solidFill>
                <a:effectLst/>
              </a:rPr>
              <a:t>-Lựa chọn nhân vật và tạo hình theo hướng dẫn.</a:t>
            </a:r>
            <a:br>
              <a:rPr lang="en-US" sz="2800" b="1">
                <a:ln/>
                <a:solidFill>
                  <a:schemeClr val="bg1"/>
                </a:solidFill>
                <a:effectLst/>
              </a:rPr>
            </a:br>
            <a:r>
              <a:rPr lang="en-US" sz="2800" b="1">
                <a:ln/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48000"/>
          </a:blip>
          <a:stretch>
            <a:fillRect/>
          </a:stretch>
        </p:blipFill>
        <p:spPr>
          <a:xfrm>
            <a:off x="3731260" y="894715"/>
            <a:ext cx="7728585" cy="5872480"/>
          </a:xfrm>
          <a:prstGeom prst="foldedCorner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63751" y="1671320"/>
            <a:ext cx="9211733" cy="108267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1233805" y="288925"/>
            <a:ext cx="7613015" cy="631825"/>
          </a:xfrm>
          <a:prstGeom prst="wedgeRectCallout">
            <a:avLst>
              <a:gd name="adj1" fmla="val -59617"/>
              <a:gd name="adj2" fmla="val 22244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233805" y="1104265"/>
            <a:ext cx="9350375" cy="549338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441</Words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SimSun</vt:lpstr>
      <vt:lpstr>Arial</vt:lpstr>
      <vt:lpstr>Calibri</vt:lpstr>
      <vt:lpstr>Tahoma</vt:lpstr>
      <vt:lpstr>Times New Roman</vt:lpstr>
      <vt:lpstr>VNI-Avo</vt:lpstr>
      <vt:lpstr>Wingdings</vt:lpstr>
      <vt:lpstr>Blue Waves</vt:lpstr>
      <vt:lpstr>Bài 6: TƯỢNG CHÂN DUNG NHÂN VẬT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-Lựa chọn nhân vật và tạo hình theo hướng dẫn.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2023-05-10T06:45:00Z</dcterms:created>
  <dcterms:modified xsi:type="dcterms:W3CDTF">2023-08-15T12:02:12Z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1A7141A87F6F410F96D02414F5919C31</vt:lpwstr>
  </property>
  <property fmtid="{D5CDD505-2E9C-101B-9397-08002B2CF9AE}" pid="3" name="KSOProductBuildVer">
    <vt:lpwstr>1033-11.2.0.11537</vt:lpwstr>
  </property>
</Properties>
</file>