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2" r:id="rId3"/>
    <p:sldMasterId id="2147483704" r:id="rId4"/>
    <p:sldMasterId id="2147483716" r:id="rId5"/>
    <p:sldMasterId id="2147483728" r:id="rId6"/>
  </p:sldMasterIdLst>
  <p:sldIdLst>
    <p:sldId id="331" r:id="rId7"/>
    <p:sldId id="332" r:id="rId8"/>
    <p:sldId id="258" r:id="rId9"/>
    <p:sldId id="256" r:id="rId10"/>
    <p:sldId id="272" r:id="rId11"/>
    <p:sldId id="333" r:id="rId12"/>
    <p:sldId id="334" r:id="rId13"/>
    <p:sldId id="335" r:id="rId14"/>
    <p:sldId id="336" r:id="rId15"/>
    <p:sldId id="337" r:id="rId16"/>
    <p:sldId id="338" r:id="rId17"/>
    <p:sldId id="339" r:id="rId18"/>
    <p:sldId id="273" r:id="rId19"/>
    <p:sldId id="340" r:id="rId20"/>
    <p:sldId id="342" r:id="rId21"/>
    <p:sldId id="282" r:id="rId22"/>
    <p:sldId id="287" r:id="rId23"/>
    <p:sldId id="274" r:id="rId24"/>
    <p:sldId id="343" r:id="rId25"/>
    <p:sldId id="262" r:id="rId26"/>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FEC91-B3A2-46E5-AD4D-7CCC14A12979}" v="703" dt="2021-07-10T15:58:4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BA1F552-D362-4EED-ABD4-E5E6C274E6E3}"/>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5" name="Footer Placeholder 4">
            <a:extLst>
              <a:ext uri="{FF2B5EF4-FFF2-40B4-BE49-F238E27FC236}">
                <a16:creationId xmlns="" xmlns:a16="http://schemas.microsoft.com/office/drawing/2014/main" id="{9081436C-AAEA-499C-9DDC-E2C696DE4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72198ED-95C7-402E-B63D-C29003B8329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9292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3D926E-8E83-4E3E-B889-52365699D35A}"/>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5" name="Footer Placeholder 4">
            <a:extLst>
              <a:ext uri="{FF2B5EF4-FFF2-40B4-BE49-F238E27FC236}">
                <a16:creationId xmlns="" xmlns:a16="http://schemas.microsoft.com/office/drawing/2014/main" id="{5F713BCF-E579-4603-94A5-B422B33D8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B0FFEF-48E0-437F-B53F-8EDF460A847B}"/>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029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9E22B6-6EED-4B8D-9186-8CA63EDEBB58}"/>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5" name="Footer Placeholder 4">
            <a:extLst>
              <a:ext uri="{FF2B5EF4-FFF2-40B4-BE49-F238E27FC236}">
                <a16:creationId xmlns="" xmlns:a16="http://schemas.microsoft.com/office/drawing/2014/main" id="{06ED4018-FCA7-415A-9CF2-57474445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A16AA57-E47F-4827-B192-1D8A6ABEB87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07899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1FE8F2-1CBC-44E1-883B-A8793ADE7F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1123984"/>
      </p:ext>
    </p:extLst>
  </p:cSld>
  <p:clrMapOvr>
    <a:masterClrMapping/>
  </p:clrMapOvr>
  <p:transition spd="med">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D81EC6-D97B-48BF-A2A0-FC169A1E49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3830478"/>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1327E-9BA9-4491-BBF4-4505FE0801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9382620"/>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F98AB5-FB6A-41F4-B1CB-0FFA60DAEA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105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AEACF1-9D9E-4B06-8E91-EF0B7FBE86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4285053"/>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F20641-4304-455C-985A-DA995E9A84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5678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A8BA103-E206-442C-A08F-B00F60DAD6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2721793"/>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607913-1331-4137-B9F6-7B108500D9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994753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EEA276-F946-43B5-89F6-44EEE4C51CFB}"/>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5" name="Footer Placeholder 4">
            <a:extLst>
              <a:ext uri="{FF2B5EF4-FFF2-40B4-BE49-F238E27FC236}">
                <a16:creationId xmlns="" xmlns:a16="http://schemas.microsoft.com/office/drawing/2014/main" id="{60409617-4921-44B8-B379-8B85FFD6F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D0DBAC7-521F-4B17-A21D-29D003103B40}"/>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4597596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06D8A9-A988-42BA-952F-1F03AFA2A0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791166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761A3E-0ECB-40FC-9087-661108907A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0282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F630C4-E06F-43F5-8953-B8EFAD74EF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607170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914400" y="1981200"/>
            <a:ext cx="508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6197600" y="1981200"/>
            <a:ext cx="508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914400" y="4114800"/>
            <a:ext cx="508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6197600" y="4114800"/>
            <a:ext cx="508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8EEF5B1-FD4B-4E3E-9DF2-3E1ACC1B53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014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FD8DAB6-2201-4C05-B382-9A0913CC1F36}" type="datetime11">
              <a:rPr lang="en-US">
                <a:solidFill>
                  <a:prstClr val="black">
                    <a:tint val="75000"/>
                  </a:prstClr>
                </a:solidFill>
              </a:rPr>
              <a:pPr>
                <a:defRPr/>
              </a:pPr>
              <a:t>08:08:53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2209E0BC-3719-4521-AA57-F79466738C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589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BA1F552-D362-4EED-ABD4-E5E6C274E6E3}"/>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081436C-AAEA-499C-9DDC-E2C696DE4ED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2198ED-95C7-402E-B63D-C29003B83296}"/>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3539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EEA276-F946-43B5-89F6-44EEE4C51CFB}"/>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409617-4921-44B8-B379-8B85FFD6FD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D0DBAC7-521F-4B17-A21D-29D003103B40}"/>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1381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CB464A2-11B1-4E02-96DC-8BDD65FC0573}"/>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0ECE868-8821-4065-8541-7C1395E160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7C9449-C95D-427F-8C97-982E6FCE8151}"/>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894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DBEB9EC-7BD0-49BE-B146-38FFE41DBACE}"/>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B0EE5A-941E-4455-B237-7693653B2FC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6DF740B-AF3F-411D-96DF-3A4CF846671A}"/>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303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9151D6F-ADA8-4DF0-9CD3-7C7F88F372AD}"/>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B28137D-C6BF-46B1-B164-C79793A3996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5170D69-1739-4A86-A533-08BC54DFBB4F}"/>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90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CB464A2-11B1-4E02-96DC-8BDD65FC0573}"/>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5" name="Footer Placeholder 4">
            <a:extLst>
              <a:ext uri="{FF2B5EF4-FFF2-40B4-BE49-F238E27FC236}">
                <a16:creationId xmlns="" xmlns:a16="http://schemas.microsoft.com/office/drawing/2014/main" id="{10ECE868-8821-4065-8541-7C1395E16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77C9449-C95D-427F-8C97-982E6FCE8151}"/>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721996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2FFAA97-6DAC-464E-92C7-6D28E1D0B4CC}"/>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C6458FE-5B95-4DBE-A694-208A4EDD1E8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3FA0241-BD66-4263-A6E2-49F546C0CA64}"/>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124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059E6A2-8363-4E80-B16D-25FE850E58D7}"/>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BEFC577-8531-4FDC-B1C5-4442597746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3D29A9B-60A2-48AC-905E-0CA404CEEE0C}"/>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679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83B0C14-79A5-4658-9F35-F3678C2F740A}"/>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0701E50-825D-4C2B-979C-FF68BB4C06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1E18C43-9A13-4C63-9D9E-0B9D868DD136}"/>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217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FED14C7-4526-44DF-BEAA-EC6909069BA4}"/>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EB9D58-D39D-4DD5-8F38-F626BF1990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A1AF7F2-0CA5-4E09-A118-C3AA02703553}"/>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955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3D926E-8E83-4E3E-B889-52365699D35A}"/>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F713BCF-E579-4603-94A5-B422B33D88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B0FFEF-48E0-437F-B53F-8EDF460A847B}"/>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966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9E22B6-6EED-4B8D-9186-8CA63EDEBB58}"/>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ED4018-FCA7-415A-9CF2-574744455D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A16AA57-E47F-4827-B192-1D8A6ABEB871}"/>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475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BA1F552-D362-4EED-ABD4-E5E6C274E6E3}"/>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081436C-AAEA-499C-9DDC-E2C696DE4ED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2198ED-95C7-402E-B63D-C29003B83296}"/>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7608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EEA276-F946-43B5-89F6-44EEE4C51CFB}"/>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409617-4921-44B8-B379-8B85FFD6FD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D0DBAC7-521F-4B17-A21D-29D003103B40}"/>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12927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CB464A2-11B1-4E02-96DC-8BDD65FC0573}"/>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0ECE868-8821-4065-8541-7C1395E160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7C9449-C95D-427F-8C97-982E6FCE8151}"/>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346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DBEB9EC-7BD0-49BE-B146-38FFE41DBACE}"/>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B0EE5A-941E-4455-B237-7693653B2FC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6DF740B-AF3F-411D-96DF-3A4CF846671A}"/>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44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DBEB9EC-7BD0-49BE-B146-38FFE41DBACE}"/>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6" name="Footer Placeholder 5">
            <a:extLst>
              <a:ext uri="{FF2B5EF4-FFF2-40B4-BE49-F238E27FC236}">
                <a16:creationId xmlns="" xmlns:a16="http://schemas.microsoft.com/office/drawing/2014/main" id="{18B0EE5A-941E-4455-B237-7693653B2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6DF740B-AF3F-411D-96DF-3A4CF846671A}"/>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3915349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9151D6F-ADA8-4DF0-9CD3-7C7F88F372AD}"/>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B28137D-C6BF-46B1-B164-C79793A3996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5170D69-1739-4A86-A533-08BC54DFBB4F}"/>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69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2FFAA97-6DAC-464E-92C7-6D28E1D0B4CC}"/>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C6458FE-5B95-4DBE-A694-208A4EDD1E8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3FA0241-BD66-4263-A6E2-49F546C0CA64}"/>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767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059E6A2-8363-4E80-B16D-25FE850E58D7}"/>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BEFC577-8531-4FDC-B1C5-4442597746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3D29A9B-60A2-48AC-905E-0CA404CEEE0C}"/>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028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83B0C14-79A5-4658-9F35-F3678C2F740A}"/>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0701E50-825D-4C2B-979C-FF68BB4C06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1E18C43-9A13-4C63-9D9E-0B9D868DD136}"/>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92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FED14C7-4526-44DF-BEAA-EC6909069BA4}"/>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EB9D58-D39D-4DD5-8F38-F626BF1990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A1AF7F2-0CA5-4E09-A118-C3AA02703553}"/>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546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3D926E-8E83-4E3E-B889-52365699D35A}"/>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F713BCF-E579-4603-94A5-B422B33D88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B0FFEF-48E0-437F-B53F-8EDF460A847B}"/>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313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9E22B6-6EED-4B8D-9186-8CA63EDEBB58}"/>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ED4018-FCA7-415A-9CF2-574744455D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A16AA57-E47F-4827-B192-1D8A6ABEB871}"/>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58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BA1F552-D362-4EED-ABD4-E5E6C274E6E3}"/>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081436C-AAEA-499C-9DDC-E2C696DE4ED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2198ED-95C7-402E-B63D-C29003B83296}"/>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1632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EEA276-F946-43B5-89F6-44EEE4C51CFB}"/>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409617-4921-44B8-B379-8B85FFD6FD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D0DBAC7-521F-4B17-A21D-29D003103B40}"/>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0299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CB464A2-11B1-4E02-96DC-8BDD65FC0573}"/>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0ECE868-8821-4065-8541-7C1395E160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7C9449-C95D-427F-8C97-982E6FCE8151}"/>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8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9151D6F-ADA8-4DF0-9CD3-7C7F88F372AD}"/>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8" name="Footer Placeholder 7">
            <a:extLst>
              <a:ext uri="{FF2B5EF4-FFF2-40B4-BE49-F238E27FC236}">
                <a16:creationId xmlns="" xmlns:a16="http://schemas.microsoft.com/office/drawing/2014/main" id="{4B28137D-C6BF-46B1-B164-C79793A399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5170D69-1739-4A86-A533-08BC54DFBB4F}"/>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523984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DBEB9EC-7BD0-49BE-B146-38FFE41DBACE}"/>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B0EE5A-941E-4455-B237-7693653B2FC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6DF740B-AF3F-411D-96DF-3A4CF846671A}"/>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76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9151D6F-ADA8-4DF0-9CD3-7C7F88F372AD}"/>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B28137D-C6BF-46B1-B164-C79793A3996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5170D69-1739-4A86-A533-08BC54DFBB4F}"/>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953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2FFAA97-6DAC-464E-92C7-6D28E1D0B4CC}"/>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C6458FE-5B95-4DBE-A694-208A4EDD1E8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3FA0241-BD66-4263-A6E2-49F546C0CA64}"/>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559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059E6A2-8363-4E80-B16D-25FE850E58D7}"/>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BEFC577-8531-4FDC-B1C5-4442597746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3D29A9B-60A2-48AC-905E-0CA404CEEE0C}"/>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59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83B0C14-79A5-4658-9F35-F3678C2F740A}"/>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0701E50-825D-4C2B-979C-FF68BB4C06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1E18C43-9A13-4C63-9D9E-0B9D868DD136}"/>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353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FED14C7-4526-44DF-BEAA-EC6909069BA4}"/>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EB9D58-D39D-4DD5-8F38-F626BF1990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A1AF7F2-0CA5-4E09-A118-C3AA02703553}"/>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70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3D926E-8E83-4E3E-B889-52365699D35A}"/>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F713BCF-E579-4603-94A5-B422B33D88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B0FFEF-48E0-437F-B53F-8EDF460A847B}"/>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767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9E22B6-6EED-4B8D-9186-8CA63EDEBB58}"/>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ED4018-FCA7-415A-9CF2-574744455D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A16AA57-E47F-4827-B192-1D8A6ABEB871}"/>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891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976E9-10D3-41C8-A987-0BB3DF23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979798F-8A2A-47B0-BF74-58E84438F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BA1F552-D362-4EED-ABD4-E5E6C274E6E3}"/>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081436C-AAEA-499C-9DDC-E2C696DE4ED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2198ED-95C7-402E-B63D-C29003B83296}"/>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89551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C835B-6844-4843-9045-16276A713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2FD536-F4F2-46E8-B305-3B9D86CD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EEA276-F946-43B5-89F6-44EEE4C51CFB}"/>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409617-4921-44B8-B379-8B85FFD6FD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D0DBAC7-521F-4B17-A21D-29D003103B40}"/>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1772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2FFAA97-6DAC-464E-92C7-6D28E1D0B4CC}"/>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4" name="Footer Placeholder 3">
            <a:extLst>
              <a:ext uri="{FF2B5EF4-FFF2-40B4-BE49-F238E27FC236}">
                <a16:creationId xmlns="" xmlns:a16="http://schemas.microsoft.com/office/drawing/2014/main" id="{6C6458FE-5B95-4DBE-A694-208A4EDD1E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3FA0241-BD66-4263-A6E2-49F546C0CA64}"/>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4244546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3CB997-020E-4D48-85C5-694A977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10CF14E-8761-424B-98D2-8643AC57A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CB464A2-11B1-4E02-96DC-8BDD65FC0573}"/>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0ECE868-8821-4065-8541-7C1395E160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7C9449-C95D-427F-8C97-982E6FCE8151}"/>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731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D0373-DCFE-472F-A7B1-C5E76E34C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421F99-B5E5-4397-B837-F6FB4F042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CEAA72E-8CF0-4AC0-B3D1-BD755BE1F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DBEB9EC-7BD0-49BE-B146-38FFE41DBACE}"/>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B0EE5A-941E-4455-B237-7693653B2FC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6DF740B-AF3F-411D-96DF-3A4CF846671A}"/>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3051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162B2F-535F-4891-9662-789CD28CD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40721BD-9CFA-41E8-BDF1-BCF203DE5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F841AD7-5C04-486D-874F-015197885A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E33C5E7-7318-457E-A0BC-DDB1DFCC4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C9973B1-218F-45A5-8B6A-E03171FA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9151D6F-ADA8-4DF0-9CD3-7C7F88F372AD}"/>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B28137D-C6BF-46B1-B164-C79793A3996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5170D69-1739-4A86-A533-08BC54DFBB4F}"/>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0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E87213-B7E1-4C72-B368-3DD764DD3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2FFAA97-6DAC-464E-92C7-6D28E1D0B4CC}"/>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C6458FE-5B95-4DBE-A694-208A4EDD1E8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3FA0241-BD66-4263-A6E2-49F546C0CA64}"/>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351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059E6A2-8363-4E80-B16D-25FE850E58D7}"/>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BEFC577-8531-4FDC-B1C5-44425977469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3D29A9B-60A2-48AC-905E-0CA404CEEE0C}"/>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736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83B0C14-79A5-4658-9F35-F3678C2F740A}"/>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0701E50-825D-4C2B-979C-FF68BB4C06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1E18C43-9A13-4C63-9D9E-0B9D868DD136}"/>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43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FED14C7-4526-44DF-BEAA-EC6909069BA4}"/>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EB9D58-D39D-4DD5-8F38-F626BF1990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A1AF7F2-0CA5-4E09-A118-C3AA02703553}"/>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98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78A79-2D71-4307-8876-1D38076E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71CD348-AFDD-42D1-B450-04CC34694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3D926E-8E83-4E3E-B889-52365699D35A}"/>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F713BCF-E579-4603-94A5-B422B33D880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B0FFEF-48E0-437F-B53F-8EDF460A847B}"/>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4608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E600E8-1582-41C3-951A-6EF812D57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2AFF3E-D20E-4129-921B-80DE449C7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9E22B6-6EED-4B8D-9186-8CA63EDEBB58}"/>
              </a:ext>
            </a:extLst>
          </p:cNvPr>
          <p:cNvSpPr>
            <a:spLocks noGrp="1"/>
          </p:cNvSpPr>
          <p:nvPr>
            <p:ph type="dt" sz="half" idx="10"/>
          </p:nvPr>
        </p:nvSpPr>
        <p:spPr/>
        <p:txBody>
          <a:body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ED4018-FCA7-415A-9CF2-574744455D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A16AA57-E47F-4827-B192-1D8A6ABEB871}"/>
              </a:ext>
            </a:extLst>
          </p:cNvPr>
          <p:cNvSpPr>
            <a:spLocks noGrp="1"/>
          </p:cNvSpPr>
          <p:nvPr>
            <p:ph type="sldNum" sz="quarter" idx="12"/>
          </p:nvPr>
        </p:nvSpPr>
        <p:spPr/>
        <p:txBody>
          <a:body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64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059E6A2-8363-4E80-B16D-25FE850E58D7}"/>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3" name="Footer Placeholder 2">
            <a:extLst>
              <a:ext uri="{FF2B5EF4-FFF2-40B4-BE49-F238E27FC236}">
                <a16:creationId xmlns="" xmlns:a16="http://schemas.microsoft.com/office/drawing/2014/main" id="{0BEFC577-8531-4FDC-B1C5-444259774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D29A9B-60A2-48AC-905E-0CA404CEEE0C}"/>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163134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9B3610-212A-4ABB-A212-816384DB0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F2B7115-7AB9-4A77-AAC1-BF95EEC4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0AB89C-C6E5-45A8-B545-FA4FC3472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83B0C14-79A5-4658-9F35-F3678C2F740A}"/>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6" name="Footer Placeholder 5">
            <a:extLst>
              <a:ext uri="{FF2B5EF4-FFF2-40B4-BE49-F238E27FC236}">
                <a16:creationId xmlns="" xmlns:a16="http://schemas.microsoft.com/office/drawing/2014/main" id="{A0701E50-825D-4C2B-979C-FF68BB4C0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1E18C43-9A13-4C63-9D9E-0B9D868DD136}"/>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257511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5ED767-3B6C-4807-BB32-2F6066406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CBCAD8D-96DC-494C-B0F4-86F77D126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E77DA7F-AABA-4FDA-A8B5-919FC6B87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FED14C7-4526-44DF-BEAA-EC6909069BA4}"/>
              </a:ext>
            </a:extLst>
          </p:cNvPr>
          <p:cNvSpPr>
            <a:spLocks noGrp="1"/>
          </p:cNvSpPr>
          <p:nvPr>
            <p:ph type="dt" sz="half" idx="10"/>
          </p:nvPr>
        </p:nvSpPr>
        <p:spPr/>
        <p:txBody>
          <a:bodyPr/>
          <a:lstStyle/>
          <a:p>
            <a:fld id="{307F1B57-E16A-4CA6-9FE6-844233FFA08F}" type="datetimeFigureOut">
              <a:rPr lang="en-US" smtClean="0"/>
              <a:t>6/21/2023</a:t>
            </a:fld>
            <a:endParaRPr lang="en-US"/>
          </a:p>
        </p:txBody>
      </p:sp>
      <p:sp>
        <p:nvSpPr>
          <p:cNvPr id="6" name="Footer Placeholder 5">
            <a:extLst>
              <a:ext uri="{FF2B5EF4-FFF2-40B4-BE49-F238E27FC236}">
                <a16:creationId xmlns="" xmlns:a16="http://schemas.microsoft.com/office/drawing/2014/main" id="{18EB9D58-D39D-4DD5-8F38-F626BF199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A1AF7F2-0CA5-4E09-A118-C3AA02703553}"/>
              </a:ext>
            </a:extLst>
          </p:cNvPr>
          <p:cNvSpPr>
            <a:spLocks noGrp="1"/>
          </p:cNvSpPr>
          <p:nvPr>
            <p:ph type="sldNum" sz="quarter" idx="12"/>
          </p:nvPr>
        </p:nvSpPr>
        <p:spPr/>
        <p:txBody>
          <a:bodyPr/>
          <a:lstStyle/>
          <a:p>
            <a:fld id="{1464AD66-0911-4166-87A7-724A5C88CCD5}" type="slidenum">
              <a:rPr lang="en-US" smtClean="0"/>
              <a:t>‹#›</a:t>
            </a:fld>
            <a:endParaRPr lang="en-US"/>
          </a:p>
        </p:txBody>
      </p:sp>
    </p:spTree>
    <p:extLst>
      <p:ext uri="{BB962C8B-B14F-4D97-AF65-F5344CB8AC3E}">
        <p14:creationId xmlns:p14="http://schemas.microsoft.com/office/powerpoint/2010/main" val="6545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t>6/21/2023</a:t>
            </a:fld>
            <a:endParaRPr lang="en-US"/>
          </a:p>
        </p:txBody>
      </p:sp>
      <p:sp>
        <p:nvSpPr>
          <p:cNvPr id="5" name="Footer Placeholder 4">
            <a:extLst>
              <a:ext uri="{FF2B5EF4-FFF2-40B4-BE49-F238E27FC236}">
                <a16:creationId xmlns="" xmlns:a16="http://schemas.microsoft.com/office/drawing/2014/main"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t>‹#›</a:t>
            </a:fld>
            <a:endParaRPr lang="en-US"/>
          </a:p>
        </p:txBody>
      </p:sp>
    </p:spTree>
    <p:extLst>
      <p:ext uri="{BB962C8B-B14F-4D97-AF65-F5344CB8AC3E}">
        <p14:creationId xmlns:p14="http://schemas.microsoft.com/office/powerpoint/2010/main" val="268026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331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B37425CF-A2D0-489A-BB6E-4E4946F7408B}" type="slidenum">
              <a:rPr lang="en-US">
                <a:solidFill>
                  <a:prstClr val="black">
                    <a:tint val="75000"/>
                  </a:prstClr>
                </a:solidFill>
                <a:latin typeface=".VnTime" pitchFamily="34" charset="0"/>
              </a:rPr>
              <a:pPr eaLnBrk="0" fontAlgn="base" hangingPunct="0">
                <a:spcBef>
                  <a:spcPct val="0"/>
                </a:spcBef>
                <a:spcAft>
                  <a:spcPct val="0"/>
                </a:spcAft>
                <a:defRPr/>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15660244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41983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33434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68217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E475F49-10B4-432C-94CA-12D59A560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7E516E9-8148-46B2-A07E-FB95C7769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A703C5-9373-4983-84A5-ABE93073D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1B57-E16A-4CA6-9FE6-844233FFA08F}"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6E9D445-0E5E-4C08-A53D-E02295E5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44957CA-E0C0-467A-9BB3-885989E46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4AD66-0911-4166-87A7-724A5C88C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6035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12284" y="4219578"/>
            <a:ext cx="1082674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algn="ctr" eaLnBrk="0" fontAlgn="base" hangingPunct="0">
              <a:spcBef>
                <a:spcPct val="0"/>
              </a:spcBef>
              <a:spcAft>
                <a:spcPct val="0"/>
              </a:spcAft>
            </a:pPr>
            <a:r>
              <a:rPr lang="en-US" sz="3600" b="1" smtClean="0">
                <a:solidFill>
                  <a:srgbClr val="0000CC"/>
                </a:solidFill>
                <a:latin typeface="Times New Roman" pitchFamily="18" charset="0"/>
              </a:rPr>
              <a:t>GIÁO VIÊN: PHẠM THỊ HÀ</a:t>
            </a:r>
          </a:p>
        </p:txBody>
      </p:sp>
      <p:sp>
        <p:nvSpPr>
          <p:cNvPr id="15363" name="WordArt 3"/>
          <p:cNvSpPr>
            <a:spLocks noChangeArrowheads="1" noChangeShapeType="1" noTextEdit="1"/>
          </p:cNvSpPr>
          <p:nvPr/>
        </p:nvSpPr>
        <p:spPr bwMode="auto">
          <a:xfrm>
            <a:off x="0" y="-4692"/>
            <a:ext cx="12192000" cy="6681788"/>
          </a:xfrm>
          <a:prstGeom prst="rect">
            <a:avLst/>
          </a:prstGeom>
        </p:spPr>
        <p:style>
          <a:lnRef idx="2">
            <a:schemeClr val="accent3"/>
          </a:lnRef>
          <a:fillRef idx="1">
            <a:schemeClr val="lt1"/>
          </a:fillRef>
          <a:effectRef idx="0">
            <a:schemeClr val="accent3"/>
          </a:effectRef>
          <a:fontRef idx="minor">
            <a:schemeClr val="dk1"/>
          </a:fontRef>
        </p:style>
        <p:txBody>
          <a:bodyPr spcFirstLastPara="1" wrap="none" fromWordArt="1">
            <a:prstTxWarp prst="textArchUp">
              <a:avLst>
                <a:gd name="adj" fmla="val 12026740"/>
              </a:avLst>
            </a:prstTxWarp>
          </a:bodyPr>
          <a:lstStyle/>
          <a:p>
            <a:pPr algn="ctr" eaLnBrk="0" fontAlgn="base" hangingPunct="0">
              <a:spcBef>
                <a:spcPct val="0"/>
              </a:spcBef>
              <a:spcAft>
                <a:spcPct val="0"/>
              </a:spcAft>
            </a:pPr>
            <a:endParaRPr lang="vi-VN" sz="2400" b="1" i="1" kern="10" smtClean="0">
              <a:ln w="9525">
                <a:solidFill>
                  <a:srgbClr val="FF6600"/>
                </a:solidFill>
                <a:prstDash val="lgDashDotDot"/>
                <a:round/>
                <a:headEnd/>
                <a:tailEnd/>
              </a:ln>
              <a:solidFill>
                <a:srgbClr val="FF0000"/>
              </a:solidFill>
              <a:latin typeface="Times New Roman"/>
              <a:cs typeface="Times New Roman"/>
            </a:endParaRPr>
          </a:p>
        </p:txBody>
      </p:sp>
      <p:sp>
        <p:nvSpPr>
          <p:cNvPr id="15364" name="Text Box 4"/>
          <p:cNvSpPr txBox="1">
            <a:spLocks noChangeArrowheads="1"/>
          </p:cNvSpPr>
          <p:nvPr/>
        </p:nvSpPr>
        <p:spPr bwMode="auto">
          <a:xfrm>
            <a:off x="1223433" y="5497513"/>
            <a:ext cx="6540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fontAlgn="base">
              <a:spcBef>
                <a:spcPct val="50000"/>
              </a:spcBef>
              <a:spcAft>
                <a:spcPct val="0"/>
              </a:spcAft>
            </a:pPr>
            <a:endParaRPr lang="vi-VN" sz="1600" smtClean="0">
              <a:solidFill>
                <a:srgbClr val="1F497D"/>
              </a:solidFill>
            </a:endParaRPr>
          </a:p>
        </p:txBody>
      </p:sp>
      <p:sp>
        <p:nvSpPr>
          <p:cNvPr id="15365" name="Text Box 5"/>
          <p:cNvSpPr txBox="1">
            <a:spLocks noChangeArrowheads="1"/>
          </p:cNvSpPr>
          <p:nvPr/>
        </p:nvSpPr>
        <p:spPr bwMode="auto">
          <a:xfrm>
            <a:off x="11971867" y="6737350"/>
            <a:ext cx="50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fontAlgn="base">
              <a:spcBef>
                <a:spcPct val="50000"/>
              </a:spcBef>
              <a:spcAft>
                <a:spcPct val="0"/>
              </a:spcAft>
            </a:pPr>
            <a:r>
              <a:rPr lang="en-US" sz="1600" smtClean="0">
                <a:solidFill>
                  <a:srgbClr val="1F497D"/>
                </a:solidFill>
              </a:rPr>
              <a:t>1</a:t>
            </a:r>
          </a:p>
        </p:txBody>
      </p:sp>
      <p:pic>
        <p:nvPicPr>
          <p:cNvPr id="15366" name="Picture 6" descr="buom hoa dong"/>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24489"/>
            <a:ext cx="1223433" cy="93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AD22"/>
          <p:cNvPicPr>
            <a:picLocks noChangeAspect="1" noChangeArrowheads="1" noCrop="1"/>
          </p:cNvPicPr>
          <p:nvPr/>
        </p:nvPicPr>
        <p:blipFill>
          <a:blip r:embed="rId3"/>
          <a:srcRect/>
          <a:stretch>
            <a:fillRect/>
          </a:stretch>
        </p:blipFill>
        <p:spPr bwMode="auto">
          <a:xfrm>
            <a:off x="10856890" y="5834063"/>
            <a:ext cx="1368978" cy="1022351"/>
          </a:xfrm>
          <a:prstGeom prst="rect">
            <a:avLst/>
          </a:prstGeom>
          <a:solidFill>
            <a:schemeClr val="accent1">
              <a:lumMod val="40000"/>
              <a:lumOff val="60000"/>
            </a:schemeClr>
          </a:solidFill>
          <a:ln w="9525">
            <a:noFill/>
            <a:miter lim="800000"/>
            <a:headEnd/>
            <a:tailEnd/>
          </a:ln>
        </p:spPr>
      </p:pic>
      <p:sp>
        <p:nvSpPr>
          <p:cNvPr id="12" name="Text Box 8"/>
          <p:cNvSpPr txBox="1">
            <a:spLocks noChangeArrowheads="1"/>
          </p:cNvSpPr>
          <p:nvPr/>
        </p:nvSpPr>
        <p:spPr bwMode="auto">
          <a:xfrm>
            <a:off x="2528710" y="1561744"/>
            <a:ext cx="71606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algn="ctr" fontAlgn="base">
              <a:spcBef>
                <a:spcPct val="50000"/>
              </a:spcBef>
              <a:spcAft>
                <a:spcPct val="0"/>
              </a:spcAft>
            </a:pPr>
            <a:r>
              <a:rPr lang="en-US" sz="3200" b="1" smtClean="0">
                <a:solidFill>
                  <a:srgbClr val="FF0000"/>
                </a:solidFill>
                <a:latin typeface="Times New Roman" pitchFamily="18" charset="0"/>
              </a:rPr>
              <a:t>CHÀO MỪNG QUÝ THẦY, CÔ VỀ DỰ GIỜ THĂM LỚP </a:t>
            </a:r>
          </a:p>
        </p:txBody>
      </p:sp>
      <p:sp>
        <p:nvSpPr>
          <p:cNvPr id="13" name="Text Box 8"/>
          <p:cNvSpPr txBox="1">
            <a:spLocks noChangeArrowheads="1"/>
          </p:cNvSpPr>
          <p:nvPr/>
        </p:nvSpPr>
        <p:spPr bwMode="auto">
          <a:xfrm>
            <a:off x="3540448" y="2776708"/>
            <a:ext cx="4881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VnTime" pitchFamily="34" charset="0"/>
              </a:defRPr>
            </a:lvl1pPr>
            <a:lvl2pPr marL="742950" indent="-285750">
              <a:defRPr sz="2400">
                <a:solidFill>
                  <a:schemeClr val="tx2"/>
                </a:solidFill>
                <a:latin typeface=".VnTime" pitchFamily="34" charset="0"/>
              </a:defRPr>
            </a:lvl2pPr>
            <a:lvl3pPr marL="1143000" indent="-228600">
              <a:defRPr sz="2400">
                <a:solidFill>
                  <a:schemeClr val="tx2"/>
                </a:solidFill>
                <a:latin typeface=".VnTime" pitchFamily="34" charset="0"/>
              </a:defRPr>
            </a:lvl3pPr>
            <a:lvl4pPr marL="1600200" indent="-228600">
              <a:defRPr sz="2400">
                <a:solidFill>
                  <a:schemeClr val="tx2"/>
                </a:solidFill>
                <a:latin typeface=".VnTime" pitchFamily="34" charset="0"/>
              </a:defRPr>
            </a:lvl4pPr>
            <a:lvl5pPr marL="2057400" indent="-228600">
              <a:defRPr sz="2400">
                <a:solidFill>
                  <a:schemeClr val="tx2"/>
                </a:solidFill>
                <a:latin typeface=".VnTime" pitchFamily="34" charset="0"/>
              </a:defRPr>
            </a:lvl5pPr>
            <a:lvl6pPr marL="2514600" indent="-228600" eaLnBrk="0" fontAlgn="base" hangingPunct="0">
              <a:spcBef>
                <a:spcPct val="0"/>
              </a:spcBef>
              <a:spcAft>
                <a:spcPct val="0"/>
              </a:spcAft>
              <a:defRPr sz="2400">
                <a:solidFill>
                  <a:schemeClr val="tx2"/>
                </a:solidFill>
                <a:latin typeface=".VnTime" pitchFamily="34" charset="0"/>
              </a:defRPr>
            </a:lvl6pPr>
            <a:lvl7pPr marL="2971800" indent="-228600" eaLnBrk="0" fontAlgn="base" hangingPunct="0">
              <a:spcBef>
                <a:spcPct val="0"/>
              </a:spcBef>
              <a:spcAft>
                <a:spcPct val="0"/>
              </a:spcAft>
              <a:defRPr sz="2400">
                <a:solidFill>
                  <a:schemeClr val="tx2"/>
                </a:solidFill>
                <a:latin typeface=".VnTime" pitchFamily="34" charset="0"/>
              </a:defRPr>
            </a:lvl7pPr>
            <a:lvl8pPr marL="3429000" indent="-228600" eaLnBrk="0" fontAlgn="base" hangingPunct="0">
              <a:spcBef>
                <a:spcPct val="0"/>
              </a:spcBef>
              <a:spcAft>
                <a:spcPct val="0"/>
              </a:spcAft>
              <a:defRPr sz="2400">
                <a:solidFill>
                  <a:schemeClr val="tx2"/>
                </a:solidFill>
                <a:latin typeface=".VnTime" pitchFamily="34" charset="0"/>
              </a:defRPr>
            </a:lvl8pPr>
            <a:lvl9pPr marL="3886200" indent="-228600" eaLnBrk="0" fontAlgn="base" hangingPunct="0">
              <a:spcBef>
                <a:spcPct val="0"/>
              </a:spcBef>
              <a:spcAft>
                <a:spcPct val="0"/>
              </a:spcAft>
              <a:defRPr sz="2400">
                <a:solidFill>
                  <a:schemeClr val="tx2"/>
                </a:solidFill>
                <a:latin typeface=".VnTime" pitchFamily="34" charset="0"/>
              </a:defRPr>
            </a:lvl9pPr>
          </a:lstStyle>
          <a:p>
            <a:pPr algn="ctr" fontAlgn="base">
              <a:spcBef>
                <a:spcPct val="50000"/>
              </a:spcBef>
              <a:spcAft>
                <a:spcPct val="0"/>
              </a:spcAft>
            </a:pPr>
            <a:r>
              <a:rPr lang="en-US" sz="3600" b="1" smtClean="0">
                <a:solidFill>
                  <a:srgbClr val="0000CC"/>
                </a:solidFill>
                <a:latin typeface="Times New Roman" pitchFamily="18" charset="0"/>
              </a:rPr>
              <a:t>Môn: </a:t>
            </a:r>
            <a:r>
              <a:rPr lang="en-US" sz="3600" b="1" smtClean="0">
                <a:solidFill>
                  <a:srgbClr val="0000CC"/>
                </a:solidFill>
                <a:latin typeface="Times New Roman" pitchFamily="18" charset="0"/>
              </a:rPr>
              <a:t>Toán </a:t>
            </a:r>
            <a:r>
              <a:rPr lang="en-US" sz="3600" b="1" smtClean="0">
                <a:solidFill>
                  <a:srgbClr val="0000CC"/>
                </a:solidFill>
                <a:latin typeface="Times New Roman" pitchFamily="18" charset="0"/>
              </a:rPr>
              <a:t>8</a:t>
            </a:r>
            <a:endParaRPr lang="en-US" sz="3600" b="1" smtClean="0">
              <a:solidFill>
                <a:srgbClr val="0000CC"/>
              </a:solidFill>
              <a:latin typeface="Times New Roman" pitchFamily="18" charset="0"/>
            </a:endParaRPr>
          </a:p>
        </p:txBody>
      </p:sp>
    </p:spTree>
    <p:extLst>
      <p:ext uri="{BB962C8B-B14F-4D97-AF65-F5344CB8AC3E}">
        <p14:creationId xmlns:p14="http://schemas.microsoft.com/office/powerpoint/2010/main" val="117717904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6349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 xmlns:a16="http://schemas.microsoft.com/office/drawing/2014/main" id="{CAFC9699-2FEB-A580-90FA-0379C3E2067A}"/>
              </a:ext>
            </a:extLst>
          </p:cNvPr>
          <p:cNvGrpSpPr>
            <a:grpSpLocks/>
          </p:cNvGrpSpPr>
          <p:nvPr/>
        </p:nvGrpSpPr>
        <p:grpSpPr bwMode="auto">
          <a:xfrm>
            <a:off x="-782198" y="152400"/>
            <a:ext cx="12003354" cy="4214454"/>
            <a:chOff x="-7257" y="100066"/>
            <a:chExt cx="9063298" cy="4214377"/>
          </a:xfrm>
        </p:grpSpPr>
        <p:sp>
          <p:nvSpPr>
            <p:cNvPr id="13" name="Hình chữ nhật 12">
              <a:extLst>
                <a:ext uri="{FF2B5EF4-FFF2-40B4-BE49-F238E27FC236}">
                  <a16:creationId xmlns=""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 xmlns:a16="http://schemas.microsoft.com/office/drawing/2014/main" id="{012B196D-88AA-EA74-7E19-A092B1A11E49}"/>
              </a:ext>
            </a:extLst>
          </p:cNvPr>
          <p:cNvGrpSpPr>
            <a:grpSpLocks/>
          </p:cNvGrpSpPr>
          <p:nvPr/>
        </p:nvGrpSpPr>
        <p:grpSpPr bwMode="auto">
          <a:xfrm>
            <a:off x="-112889" y="4190955"/>
            <a:ext cx="5898443" cy="2375031"/>
            <a:chOff x="-7257" y="100066"/>
            <a:chExt cx="4828075" cy="2374989"/>
          </a:xfrm>
        </p:grpSpPr>
        <p:sp>
          <p:nvSpPr>
            <p:cNvPr id="16" name="Hình chữ nhật 15">
              <a:extLst>
                <a:ext uri="{FF2B5EF4-FFF2-40B4-BE49-F238E27FC236}">
                  <a16:creationId xmlns=""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2843" y="827425"/>
            <a:ext cx="10645423" cy="3046988"/>
          </a:xfrm>
          <a:prstGeom prst="rect">
            <a:avLst/>
          </a:prstGeom>
        </p:spPr>
        <p:txBody>
          <a:bodyPr wrap="square">
            <a:spAutoFit/>
          </a:bodyPr>
          <a:lstStyle/>
          <a:p>
            <a:r>
              <a:rPr lang="vi-VN" sz="3200">
                <a:solidFill>
                  <a:prstClr val="black"/>
                </a:solidFill>
                <a:latin typeface="Times New Roman"/>
              </a:rPr>
              <a:t>Bài </a:t>
            </a:r>
            <a:r>
              <a:rPr lang="vi-VN" sz="3200">
                <a:solidFill>
                  <a:prstClr val="black"/>
                </a:solidFill>
                <a:latin typeface="Times New Roman"/>
              </a:rPr>
              <a:t>4: Hình chóp tam giác đều có diện tích đáy </a:t>
            </a:r>
            <a:r>
              <a:rPr lang="vi-VN" sz="3200">
                <a:solidFill>
                  <a:prstClr val="black"/>
                </a:solidFill>
                <a:latin typeface="Times New Roman"/>
              </a:rPr>
              <a:t>30 </a:t>
            </a:r>
            <a:r>
              <a:rPr lang="vi-VN" sz="3200" smtClean="0">
                <a:solidFill>
                  <a:prstClr val="black"/>
                </a:solidFill>
                <a:latin typeface="Times New Roman"/>
              </a:rPr>
              <a:t>cm</a:t>
            </a:r>
            <a:r>
              <a:rPr lang="vi-VN" sz="3200" baseline="30000" smtClean="0">
                <a:solidFill>
                  <a:prstClr val="black"/>
                </a:solidFill>
                <a:latin typeface="Times New Roman"/>
              </a:rPr>
              <a:t>2</a:t>
            </a:r>
            <a:r>
              <a:rPr lang="vi-VN" sz="3200" smtClean="0">
                <a:solidFill>
                  <a:prstClr val="black"/>
                </a:solidFill>
                <a:latin typeface="Times New Roman"/>
              </a:rPr>
              <a:t>, </a:t>
            </a:r>
            <a:r>
              <a:rPr lang="vi-VN" sz="3200">
                <a:solidFill>
                  <a:prstClr val="black"/>
                </a:solidFill>
                <a:latin typeface="Times New Roman"/>
              </a:rPr>
              <a:t>mỗi mặt bên có diện tích </a:t>
            </a:r>
            <a:r>
              <a:rPr lang="vi-VN" sz="3200">
                <a:solidFill>
                  <a:prstClr val="black"/>
                </a:solidFill>
                <a:latin typeface="Times New Roman"/>
              </a:rPr>
              <a:t>42 </a:t>
            </a:r>
            <a:r>
              <a:rPr lang="vi-VN" sz="3200" smtClean="0">
                <a:solidFill>
                  <a:prstClr val="black"/>
                </a:solidFill>
                <a:latin typeface="Times New Roman"/>
              </a:rPr>
              <a:t>cm</a:t>
            </a:r>
            <a:r>
              <a:rPr lang="vi-VN" sz="3200" baseline="30000" smtClean="0">
                <a:solidFill>
                  <a:prstClr val="black"/>
                </a:solidFill>
                <a:latin typeface="Times New Roman"/>
              </a:rPr>
              <a:t>2</a:t>
            </a:r>
            <a:r>
              <a:rPr lang="vi-VN" sz="3200" smtClean="0">
                <a:solidFill>
                  <a:prstClr val="black"/>
                </a:solidFill>
                <a:latin typeface="Times New Roman"/>
              </a:rPr>
              <a:t>, </a:t>
            </a:r>
            <a:r>
              <a:rPr lang="vi-VN" sz="3200">
                <a:solidFill>
                  <a:prstClr val="black"/>
                </a:solidFill>
                <a:latin typeface="Times New Roman"/>
              </a:rPr>
              <a:t>có diện tích toàn phần là</a:t>
            </a:r>
          </a:p>
          <a:p>
            <a:r>
              <a:rPr lang="vi-VN" sz="3200">
                <a:solidFill>
                  <a:prstClr val="black"/>
                </a:solidFill>
                <a:latin typeface="Times New Roman"/>
              </a:rPr>
              <a:t>A</a:t>
            </a:r>
            <a:r>
              <a:rPr lang="vi-VN" sz="3200">
                <a:solidFill>
                  <a:prstClr val="black"/>
                </a:solidFill>
                <a:latin typeface="Times New Roman"/>
              </a:rPr>
              <a:t>. </a:t>
            </a:r>
            <a:r>
              <a:rPr lang="vi-VN" sz="3200" smtClean="0">
                <a:solidFill>
                  <a:prstClr val="black"/>
                </a:solidFill>
                <a:latin typeface="Times New Roman"/>
              </a:rPr>
              <a:t>126 cm</a:t>
            </a:r>
            <a:r>
              <a:rPr lang="vi-VN" sz="3200" baseline="30000" smtClean="0">
                <a:solidFill>
                  <a:prstClr val="black"/>
                </a:solidFill>
                <a:latin typeface="Times New Roman"/>
              </a:rPr>
              <a:t>2</a:t>
            </a:r>
            <a:r>
              <a:rPr lang="vi-VN" sz="3200" smtClean="0">
                <a:solidFill>
                  <a:prstClr val="black"/>
                </a:solidFill>
                <a:latin typeface="Times New Roman"/>
              </a:rPr>
              <a:t>.</a:t>
            </a:r>
            <a:endParaRPr lang="vi-VN" sz="3200">
              <a:solidFill>
                <a:prstClr val="black"/>
              </a:solidFill>
              <a:latin typeface="Times New Roman"/>
            </a:endParaRPr>
          </a:p>
          <a:p>
            <a:r>
              <a:rPr lang="vi-VN" sz="3200">
                <a:solidFill>
                  <a:prstClr val="black"/>
                </a:solidFill>
                <a:latin typeface="Times New Roman"/>
              </a:rPr>
              <a:t>B. </a:t>
            </a:r>
            <a:r>
              <a:rPr lang="vi-VN" sz="3200">
                <a:solidFill>
                  <a:prstClr val="black"/>
                </a:solidFill>
                <a:latin typeface="Times New Roman"/>
              </a:rPr>
              <a:t>132 </a:t>
            </a:r>
            <a:r>
              <a:rPr lang="vi-VN" sz="3200" smtClean="0">
                <a:solidFill>
                  <a:prstClr val="black"/>
                </a:solidFill>
                <a:latin typeface="Times New Roman"/>
              </a:rPr>
              <a:t>cm</a:t>
            </a:r>
            <a:r>
              <a:rPr lang="vi-VN" sz="3200" baseline="30000" smtClean="0">
                <a:solidFill>
                  <a:prstClr val="black"/>
                </a:solidFill>
                <a:latin typeface="Times New Roman"/>
              </a:rPr>
              <a:t>2</a:t>
            </a:r>
            <a:r>
              <a:rPr lang="vi-VN" sz="3200" smtClean="0">
                <a:solidFill>
                  <a:prstClr val="black"/>
                </a:solidFill>
                <a:latin typeface="Times New Roman"/>
              </a:rPr>
              <a:t>.</a:t>
            </a:r>
            <a:endParaRPr lang="vi-VN" sz="3200">
              <a:solidFill>
                <a:prstClr val="black"/>
              </a:solidFill>
              <a:latin typeface="Times New Roman"/>
            </a:endParaRPr>
          </a:p>
          <a:p>
            <a:r>
              <a:rPr lang="vi-VN" sz="3200">
                <a:solidFill>
                  <a:prstClr val="black"/>
                </a:solidFill>
                <a:latin typeface="Times New Roman"/>
              </a:rPr>
              <a:t>C. </a:t>
            </a:r>
            <a:r>
              <a:rPr lang="vi-VN" sz="3200">
                <a:solidFill>
                  <a:prstClr val="black"/>
                </a:solidFill>
                <a:latin typeface="Times New Roman"/>
              </a:rPr>
              <a:t>90 </a:t>
            </a:r>
            <a:r>
              <a:rPr lang="vi-VN" sz="3200" smtClean="0">
                <a:solidFill>
                  <a:prstClr val="black"/>
                </a:solidFill>
                <a:latin typeface="Times New Roman"/>
              </a:rPr>
              <a:t>cm</a:t>
            </a:r>
            <a:r>
              <a:rPr lang="vi-VN" sz="3200" baseline="30000" smtClean="0">
                <a:solidFill>
                  <a:prstClr val="black"/>
                </a:solidFill>
                <a:latin typeface="Times New Roman"/>
              </a:rPr>
              <a:t>2</a:t>
            </a:r>
            <a:r>
              <a:rPr lang="vi-VN" sz="3200" smtClean="0">
                <a:solidFill>
                  <a:prstClr val="black"/>
                </a:solidFill>
                <a:latin typeface="Times New Roman"/>
              </a:rPr>
              <a:t>.</a:t>
            </a:r>
            <a:endParaRPr lang="vi-VN" sz="3200">
              <a:solidFill>
                <a:prstClr val="black"/>
              </a:solidFill>
              <a:latin typeface="Times New Roman"/>
            </a:endParaRPr>
          </a:p>
          <a:p>
            <a:r>
              <a:rPr lang="vi-VN" sz="3200">
                <a:solidFill>
                  <a:prstClr val="black"/>
                </a:solidFill>
                <a:latin typeface="Times New Roman"/>
              </a:rPr>
              <a:t>D. </a:t>
            </a:r>
            <a:r>
              <a:rPr lang="vi-VN" sz="3200">
                <a:solidFill>
                  <a:prstClr val="black"/>
                </a:solidFill>
                <a:latin typeface="Times New Roman"/>
              </a:rPr>
              <a:t>156 </a:t>
            </a:r>
            <a:r>
              <a:rPr lang="vi-VN" sz="3200" smtClean="0">
                <a:solidFill>
                  <a:prstClr val="black"/>
                </a:solidFill>
                <a:latin typeface="Times New Roman"/>
              </a:rPr>
              <a:t>cm</a:t>
            </a:r>
            <a:r>
              <a:rPr lang="vi-VN" sz="3200" baseline="30000" smtClean="0">
                <a:solidFill>
                  <a:prstClr val="black"/>
                </a:solidFill>
                <a:latin typeface="Times New Roman"/>
              </a:rPr>
              <a:t>2</a:t>
            </a:r>
            <a:r>
              <a:rPr lang="vi-VN" sz="3200" smtClean="0">
                <a:solidFill>
                  <a:prstClr val="black"/>
                </a:solidFill>
                <a:latin typeface="Times New Roman"/>
              </a:rPr>
              <a:t>.</a:t>
            </a:r>
            <a:endParaRPr lang="vi-VN" sz="3200">
              <a:solidFill>
                <a:prstClr val="black"/>
              </a:solidFill>
              <a:latin typeface="Times New Roman"/>
            </a:endParaRPr>
          </a:p>
        </p:txBody>
      </p:sp>
    </p:spTree>
    <p:extLst>
      <p:ext uri="{BB962C8B-B14F-4D97-AF65-F5344CB8AC3E}">
        <p14:creationId xmlns:p14="http://schemas.microsoft.com/office/powerpoint/2010/main" val="3612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 xmlns:a16="http://schemas.microsoft.com/office/drawing/2014/main" id="{CAFC9699-2FEB-A580-90FA-0379C3E2067A}"/>
              </a:ext>
            </a:extLst>
          </p:cNvPr>
          <p:cNvGrpSpPr>
            <a:grpSpLocks/>
          </p:cNvGrpSpPr>
          <p:nvPr/>
        </p:nvGrpSpPr>
        <p:grpSpPr bwMode="auto">
          <a:xfrm>
            <a:off x="-782198" y="152400"/>
            <a:ext cx="12003354" cy="4214454"/>
            <a:chOff x="-7257" y="100066"/>
            <a:chExt cx="9063298" cy="4214377"/>
          </a:xfrm>
        </p:grpSpPr>
        <p:sp>
          <p:nvSpPr>
            <p:cNvPr id="13" name="Hình chữ nhật 12">
              <a:extLst>
                <a:ext uri="{FF2B5EF4-FFF2-40B4-BE49-F238E27FC236}">
                  <a16:creationId xmlns=""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 xmlns:a16="http://schemas.microsoft.com/office/drawing/2014/main" id="{012B196D-88AA-EA74-7E19-A092B1A11E49}"/>
              </a:ext>
            </a:extLst>
          </p:cNvPr>
          <p:cNvGrpSpPr>
            <a:grpSpLocks/>
          </p:cNvGrpSpPr>
          <p:nvPr/>
        </p:nvGrpSpPr>
        <p:grpSpPr bwMode="auto">
          <a:xfrm>
            <a:off x="-112889" y="4190955"/>
            <a:ext cx="5898443" cy="2375031"/>
            <a:chOff x="-7257" y="100066"/>
            <a:chExt cx="4828075" cy="2374989"/>
          </a:xfrm>
        </p:grpSpPr>
        <p:sp>
          <p:nvSpPr>
            <p:cNvPr id="16" name="Hình chữ nhật 15">
              <a:extLst>
                <a:ext uri="{FF2B5EF4-FFF2-40B4-BE49-F238E27FC236}">
                  <a16:creationId xmlns=""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2843" y="827425"/>
            <a:ext cx="10645423" cy="3046988"/>
          </a:xfrm>
          <a:prstGeom prst="rect">
            <a:avLst/>
          </a:prstGeom>
        </p:spPr>
        <p:txBody>
          <a:bodyPr wrap="square">
            <a:spAutoFit/>
          </a:bodyPr>
          <a:lstStyle/>
          <a:p>
            <a:r>
              <a:rPr lang="vi-VN" sz="3200">
                <a:solidFill>
                  <a:prstClr val="black"/>
                </a:solidFill>
                <a:latin typeface="Times New Roman"/>
              </a:rPr>
              <a:t>Bài </a:t>
            </a:r>
            <a:r>
              <a:rPr lang="vi-VN" sz="3200">
                <a:solidFill>
                  <a:prstClr val="black"/>
                </a:solidFill>
                <a:latin typeface="Times New Roman"/>
              </a:rPr>
              <a:t>5: Hình chóp tứ giác đều có diện tích </a:t>
            </a:r>
            <a:r>
              <a:rPr lang="vi-VN" sz="3200">
                <a:solidFill>
                  <a:prstClr val="black"/>
                </a:solidFill>
                <a:latin typeface="Times New Roman"/>
              </a:rPr>
              <a:t>đáy </a:t>
            </a:r>
            <a:r>
              <a:rPr lang="vi-VN" sz="3200" smtClean="0">
                <a:solidFill>
                  <a:prstClr val="black"/>
                </a:solidFill>
                <a:latin typeface="Times New Roman"/>
              </a:rPr>
              <a:t>30m</a:t>
            </a:r>
            <a:r>
              <a:rPr lang="vi-VN" sz="3200" baseline="30000" smtClean="0">
                <a:solidFill>
                  <a:prstClr val="black"/>
                </a:solidFill>
                <a:latin typeface="Times New Roman"/>
              </a:rPr>
              <a:t>2</a:t>
            </a:r>
            <a:r>
              <a:rPr lang="vi-VN" sz="3200" smtClean="0">
                <a:solidFill>
                  <a:prstClr val="black"/>
                </a:solidFill>
                <a:latin typeface="Times New Roman"/>
              </a:rPr>
              <a:t>, </a:t>
            </a:r>
            <a:r>
              <a:rPr lang="vi-VN" sz="3200">
                <a:solidFill>
                  <a:prstClr val="black"/>
                </a:solidFill>
                <a:latin typeface="Times New Roman"/>
              </a:rPr>
              <a:t>chiều </a:t>
            </a:r>
            <a:r>
              <a:rPr lang="vi-VN" sz="3200">
                <a:solidFill>
                  <a:prstClr val="black"/>
                </a:solidFill>
                <a:latin typeface="Times New Roman"/>
              </a:rPr>
              <a:t>cao </a:t>
            </a:r>
            <a:r>
              <a:rPr lang="vi-VN" sz="3200" smtClean="0">
                <a:solidFill>
                  <a:prstClr val="black"/>
                </a:solidFill>
                <a:latin typeface="Times New Roman"/>
              </a:rPr>
              <a:t>100dm</a:t>
            </a:r>
            <a:r>
              <a:rPr lang="vi-VN" sz="3200">
                <a:solidFill>
                  <a:prstClr val="black"/>
                </a:solidFill>
                <a:latin typeface="Times New Roman"/>
              </a:rPr>
              <a:t>, có thể tích là</a:t>
            </a:r>
          </a:p>
          <a:p>
            <a:r>
              <a:rPr lang="vi-VN" sz="3200">
                <a:solidFill>
                  <a:prstClr val="black"/>
                </a:solidFill>
                <a:latin typeface="Times New Roman"/>
              </a:rPr>
              <a:t>A. </a:t>
            </a:r>
            <a:r>
              <a:rPr lang="vi-VN" sz="3200">
                <a:solidFill>
                  <a:prstClr val="black"/>
                </a:solidFill>
                <a:latin typeface="Times New Roman"/>
              </a:rPr>
              <a:t>100 </a:t>
            </a:r>
            <a:r>
              <a:rPr lang="vi-VN" sz="3200" smtClean="0">
                <a:solidFill>
                  <a:prstClr val="black"/>
                </a:solidFill>
                <a:latin typeface="Times New Roman"/>
              </a:rPr>
              <a:t>m</a:t>
            </a:r>
            <a:r>
              <a:rPr lang="vi-VN" sz="3200" baseline="30000" smtClean="0">
                <a:solidFill>
                  <a:prstClr val="black"/>
                </a:solidFill>
                <a:latin typeface="Times New Roman"/>
              </a:rPr>
              <a:t>3</a:t>
            </a:r>
            <a:r>
              <a:rPr lang="vi-VN" sz="3200" smtClean="0">
                <a:solidFill>
                  <a:prstClr val="black"/>
                </a:solidFill>
                <a:latin typeface="Times New Roman"/>
              </a:rPr>
              <a:t>.</a:t>
            </a:r>
            <a:endParaRPr lang="vi-VN" sz="3200">
              <a:solidFill>
                <a:prstClr val="black"/>
              </a:solidFill>
              <a:latin typeface="Times New Roman"/>
            </a:endParaRPr>
          </a:p>
          <a:p>
            <a:r>
              <a:rPr lang="vi-VN" sz="3200">
                <a:solidFill>
                  <a:prstClr val="black"/>
                </a:solidFill>
                <a:latin typeface="Times New Roman"/>
              </a:rPr>
              <a:t>B. </a:t>
            </a:r>
            <a:r>
              <a:rPr lang="vi-VN" sz="3200">
                <a:solidFill>
                  <a:prstClr val="black"/>
                </a:solidFill>
                <a:latin typeface="Times New Roman"/>
              </a:rPr>
              <a:t>300 </a:t>
            </a:r>
            <a:r>
              <a:rPr lang="vi-VN" sz="3200" smtClean="0">
                <a:solidFill>
                  <a:prstClr val="black"/>
                </a:solidFill>
                <a:latin typeface="Times New Roman"/>
              </a:rPr>
              <a:t>m</a:t>
            </a:r>
            <a:r>
              <a:rPr lang="vi-VN" sz="3200" baseline="30000" smtClean="0">
                <a:solidFill>
                  <a:prstClr val="black"/>
                </a:solidFill>
                <a:latin typeface="Times New Roman"/>
              </a:rPr>
              <a:t>3</a:t>
            </a:r>
            <a:r>
              <a:rPr lang="vi-VN" sz="3200" smtClean="0">
                <a:solidFill>
                  <a:prstClr val="black"/>
                </a:solidFill>
                <a:latin typeface="Times New Roman"/>
              </a:rPr>
              <a:t>.</a:t>
            </a:r>
            <a:endParaRPr lang="vi-VN" sz="3200">
              <a:solidFill>
                <a:prstClr val="black"/>
              </a:solidFill>
              <a:latin typeface="Times New Roman"/>
            </a:endParaRPr>
          </a:p>
          <a:p>
            <a:r>
              <a:rPr lang="vi-VN" sz="3200">
                <a:solidFill>
                  <a:prstClr val="black"/>
                </a:solidFill>
                <a:latin typeface="Times New Roman"/>
              </a:rPr>
              <a:t>C. 1 </a:t>
            </a:r>
            <a:r>
              <a:rPr lang="vi-VN" sz="3200">
                <a:solidFill>
                  <a:prstClr val="black"/>
                </a:solidFill>
                <a:latin typeface="Times New Roman"/>
              </a:rPr>
              <a:t>000 </a:t>
            </a:r>
            <a:r>
              <a:rPr lang="vi-VN" sz="3200" smtClean="0">
                <a:solidFill>
                  <a:prstClr val="black"/>
                </a:solidFill>
                <a:latin typeface="Times New Roman"/>
              </a:rPr>
              <a:t>m</a:t>
            </a:r>
            <a:r>
              <a:rPr lang="vi-VN" sz="3200" baseline="30000" smtClean="0">
                <a:solidFill>
                  <a:prstClr val="black"/>
                </a:solidFill>
                <a:latin typeface="Times New Roman"/>
              </a:rPr>
              <a:t>3</a:t>
            </a:r>
            <a:r>
              <a:rPr lang="vi-VN" sz="3200" smtClean="0">
                <a:solidFill>
                  <a:prstClr val="black"/>
                </a:solidFill>
                <a:latin typeface="Times New Roman"/>
              </a:rPr>
              <a:t>.</a:t>
            </a:r>
            <a:endParaRPr lang="vi-VN" sz="3200">
              <a:solidFill>
                <a:prstClr val="black"/>
              </a:solidFill>
              <a:latin typeface="Times New Roman"/>
            </a:endParaRPr>
          </a:p>
          <a:p>
            <a:r>
              <a:rPr lang="vi-VN" sz="3200">
                <a:solidFill>
                  <a:prstClr val="black"/>
                </a:solidFill>
                <a:latin typeface="Times New Roman"/>
              </a:rPr>
              <a:t>D. </a:t>
            </a:r>
            <a:r>
              <a:rPr lang="vi-VN" sz="3200">
                <a:solidFill>
                  <a:prstClr val="black"/>
                </a:solidFill>
                <a:latin typeface="Times New Roman"/>
              </a:rPr>
              <a:t>300 </a:t>
            </a:r>
            <a:r>
              <a:rPr lang="vi-VN" sz="3200" smtClean="0">
                <a:solidFill>
                  <a:prstClr val="black"/>
                </a:solidFill>
                <a:latin typeface="Times New Roman"/>
              </a:rPr>
              <a:t>dm</a:t>
            </a:r>
            <a:r>
              <a:rPr lang="vi-VN" sz="3200" baseline="30000" smtClean="0">
                <a:solidFill>
                  <a:prstClr val="black"/>
                </a:solidFill>
                <a:latin typeface="Times New Roman"/>
              </a:rPr>
              <a:t>3</a:t>
            </a:r>
            <a:r>
              <a:rPr lang="vi-VN" sz="3200" smtClean="0">
                <a:solidFill>
                  <a:prstClr val="black"/>
                </a:solidFill>
                <a:latin typeface="Times New Roman"/>
              </a:rPr>
              <a:t>.</a:t>
            </a:r>
            <a:endParaRPr lang="vi-VN" sz="3200">
              <a:solidFill>
                <a:prstClr val="black"/>
              </a:solidFill>
              <a:latin typeface="Times New Roman"/>
            </a:endParaRPr>
          </a:p>
        </p:txBody>
      </p:sp>
    </p:spTree>
    <p:extLst>
      <p:ext uri="{BB962C8B-B14F-4D97-AF65-F5344CB8AC3E}">
        <p14:creationId xmlns:p14="http://schemas.microsoft.com/office/powerpoint/2010/main" val="3612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 xmlns:a16="http://schemas.microsoft.com/office/drawing/2014/main" id="{CAFC9699-2FEB-A580-90FA-0379C3E2067A}"/>
              </a:ext>
            </a:extLst>
          </p:cNvPr>
          <p:cNvGrpSpPr>
            <a:grpSpLocks/>
          </p:cNvGrpSpPr>
          <p:nvPr/>
        </p:nvGrpSpPr>
        <p:grpSpPr bwMode="auto">
          <a:xfrm>
            <a:off x="-624154" y="-265289"/>
            <a:ext cx="11890464" cy="3445756"/>
            <a:chOff x="-7257" y="100066"/>
            <a:chExt cx="9063298" cy="4214377"/>
          </a:xfrm>
        </p:grpSpPr>
        <p:sp>
          <p:nvSpPr>
            <p:cNvPr id="13" name="Hình chữ nhật 12">
              <a:extLst>
                <a:ext uri="{FF2B5EF4-FFF2-40B4-BE49-F238E27FC236}">
                  <a16:creationId xmlns=""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6" name="Hình chữ nhật 15">
            <a:extLst>
              <a:ext uri="{FF2B5EF4-FFF2-40B4-BE49-F238E27FC236}">
                <a16:creationId xmlns="" xmlns:a16="http://schemas.microsoft.com/office/drawing/2014/main" id="{D7BE8D7C-0049-C85E-25BF-B058E1770CF7}"/>
              </a:ext>
            </a:extLst>
          </p:cNvPr>
          <p:cNvSpPr/>
          <p:nvPr/>
        </p:nvSpPr>
        <p:spPr bwMode="auto">
          <a:xfrm>
            <a:off x="146752" y="3282067"/>
            <a:ext cx="11108266" cy="1858519"/>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vi-VN"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Tấm bìa ở Hình a gấp được hình chóp tam giác đều vì có đáy là tam giác đều, 3 mặt bên là các tam giác cân</a:t>
            </a:r>
            <a:r>
              <a:rPr lang="en-US"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569" name="Ảnh 30">
            <a:hlinkClick r:id="rId4" action="ppaction://hlinksldjump"/>
            <a:extLst>
              <a:ext uri="{FF2B5EF4-FFF2-40B4-BE49-F238E27FC236}">
                <a16:creationId xmlns=""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597" y="365919"/>
            <a:ext cx="10645423" cy="1569660"/>
          </a:xfrm>
          <a:prstGeom prst="rect">
            <a:avLst/>
          </a:prstGeom>
        </p:spPr>
        <p:txBody>
          <a:bodyPr wrap="square">
            <a:spAutoFit/>
          </a:bodyPr>
          <a:lstStyle/>
          <a:p>
            <a:r>
              <a:rPr lang="vi-VN" sz="3200">
                <a:solidFill>
                  <a:prstClr val="black"/>
                </a:solidFill>
                <a:latin typeface="Times New Roman"/>
              </a:rPr>
              <a:t>Bài </a:t>
            </a:r>
            <a:r>
              <a:rPr lang="vi-VN" sz="3200">
                <a:solidFill>
                  <a:prstClr val="black"/>
                </a:solidFill>
                <a:latin typeface="Times New Roman"/>
              </a:rPr>
              <a:t>6:Trong các tấm bìa ở Hình 1, tấm bìa nào gấp được hình chóp tam giác đều, tấm bìa nào gấp được hình chóp tứ giác đều?</a:t>
            </a:r>
          </a:p>
        </p:txBody>
      </p:sp>
      <p:pic>
        <p:nvPicPr>
          <p:cNvPr id="614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1601" y="1413403"/>
            <a:ext cx="9685866"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Hình chữ nhật 15">
            <a:extLst>
              <a:ext uri="{FF2B5EF4-FFF2-40B4-BE49-F238E27FC236}">
                <a16:creationId xmlns="" xmlns:a16="http://schemas.microsoft.com/office/drawing/2014/main" id="{D7BE8D7C-0049-C85E-25BF-B058E1770CF7}"/>
              </a:ext>
            </a:extLst>
          </p:cNvPr>
          <p:cNvSpPr/>
          <p:nvPr/>
        </p:nvSpPr>
        <p:spPr bwMode="auto">
          <a:xfrm>
            <a:off x="146752" y="4999481"/>
            <a:ext cx="11108266" cy="1858519"/>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vi-VN"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Tấm bìa ở Hình c gấp được hình chóp tứ giác đều vì có đáy là tứ giác đều (hình vuông) và 4 mặt bên là các tam </a:t>
            </a:r>
            <a:r>
              <a:rPr lang="vi-VN"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giác </a:t>
            </a:r>
            <a:r>
              <a:rPr lang="vi-VN"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3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wheel(1)">
                                      <p:cBhvr>
                                        <p:cTn id="7" dur="2000"/>
                                        <p:tgtEl>
                                          <p:spTgt spid="614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1AD92A5-BFA4-4400-BC2C-95E03344873D}"/>
              </a:ext>
            </a:extLst>
          </p:cNvPr>
          <p:cNvSpPr/>
          <p:nvPr/>
        </p:nvSpPr>
        <p:spPr>
          <a:xfrm>
            <a:off x="4153359"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LUYỆN TẬP</a:t>
            </a:r>
            <a:endParaRPr lang="en-US" sz="3200" dirty="0">
              <a:solidFill>
                <a:schemeClr val="tx1"/>
              </a:solidFill>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5DFFE868-FAB1-4164-A184-45B19F54C80E}"/>
              </a:ext>
            </a:extLst>
          </p:cNvPr>
          <p:cNvSpPr/>
          <p:nvPr/>
        </p:nvSpPr>
        <p:spPr>
          <a:xfrm>
            <a:off x="657225" y="1514476"/>
            <a:ext cx="11072813" cy="4829174"/>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chemeClr val="tx1"/>
                </a:solidFill>
                <a:latin typeface="Times New Roman" panose="02020603050405020304" pitchFamily="18" charset="0"/>
                <a:cs typeface="Times New Roman" panose="02020603050405020304" pitchFamily="18" charset="0"/>
              </a:rPr>
              <a:t>Bài 7: SGK trang 55</a:t>
            </a:r>
          </a:p>
          <a:p>
            <a:r>
              <a:rPr lang="vi-VN" sz="3200" b="1">
                <a:solidFill>
                  <a:schemeClr val="tx1"/>
                </a:solidFill>
                <a:latin typeface="Times New Roman" panose="02020603050405020304" pitchFamily="18" charset="0"/>
                <a:cs typeface="Times New Roman" panose="02020603050405020304" pitchFamily="18" charset="0"/>
              </a:rPr>
              <a:t>Quan sát hình chóp tam giác đều ở Hình 2 và cho biết:</a:t>
            </a:r>
          </a:p>
          <a:p>
            <a:r>
              <a:rPr lang="vi-VN" sz="3200" b="1">
                <a:solidFill>
                  <a:schemeClr val="tx1"/>
                </a:solidFill>
                <a:latin typeface="Times New Roman" panose="02020603050405020304" pitchFamily="18" charset="0"/>
                <a:cs typeface="Times New Roman" panose="02020603050405020304" pitchFamily="18" charset="0"/>
              </a:rPr>
              <a:t>a) Đỉnh, mặt đáy và các mặt bên của hình đó</a:t>
            </a:r>
          </a:p>
          <a:p>
            <a:r>
              <a:rPr lang="vi-VN" sz="3200" b="1">
                <a:solidFill>
                  <a:schemeClr val="tx1"/>
                </a:solidFill>
                <a:latin typeface="Times New Roman" panose="02020603050405020304" pitchFamily="18" charset="0"/>
                <a:cs typeface="Times New Roman" panose="02020603050405020304" pitchFamily="18" charset="0"/>
              </a:rPr>
              <a:t>b) Độ dài cạnh MA và cạnh BC.</a:t>
            </a:r>
          </a:p>
          <a:p>
            <a:r>
              <a:rPr lang="vi-VN" sz="3200" b="1">
                <a:solidFill>
                  <a:schemeClr val="tx1"/>
                </a:solidFill>
                <a:latin typeface="Times New Roman" panose="02020603050405020304" pitchFamily="18" charset="0"/>
                <a:cs typeface="Times New Roman" panose="02020603050405020304" pitchFamily="18" charset="0"/>
              </a:rPr>
              <a:t>c) Đoạn thẳng nào là đường cao của hình đó.</a:t>
            </a:r>
          </a:p>
          <a:p>
            <a:pPr algn="ctr"/>
            <a:endParaRPr lang="vi-VN" sz="5400" b="1">
              <a:solidFill>
                <a:schemeClr val="tx1"/>
              </a:solidFill>
              <a:latin typeface="Times New Roman" panose="02020603050405020304" pitchFamily="18" charset="0"/>
              <a:cs typeface="Times New Roman" panose="02020603050405020304" pitchFamily="18" charset="0"/>
            </a:endParaRPr>
          </a:p>
          <a:p>
            <a:pPr algn="ctr"/>
            <a:r>
              <a:rPr lang="vi-VN" sz="5400" b="1">
                <a:solidFill>
                  <a:schemeClr val="tx1"/>
                </a:solidFill>
                <a:latin typeface="Times New Roman" panose="02020603050405020304" pitchFamily="18" charset="0"/>
                <a:cs typeface="Times New Roman" panose="02020603050405020304" pitchFamily="18" charset="0"/>
              </a:rPr>
              <a:t> </a:t>
            </a:r>
            <a:endParaRPr lang="vi-VN" sz="5400" b="1" dirty="0">
              <a:solidFill>
                <a:schemeClr val="tx1"/>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580" y="4514181"/>
            <a:ext cx="799055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56081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1AD92A5-BFA4-4400-BC2C-95E03344873D}"/>
              </a:ext>
            </a:extLst>
          </p:cNvPr>
          <p:cNvSpPr/>
          <p:nvPr/>
        </p:nvSpPr>
        <p:spPr>
          <a:xfrm>
            <a:off x="3344737" y="-2436"/>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solidFill>
                  <a:prstClr val="black"/>
                </a:solidFill>
                <a:latin typeface="Times New Roman" pitchFamily="18" charset="0"/>
                <a:cs typeface="Times New Roman" pitchFamily="18" charset="0"/>
              </a:rPr>
              <a:t>LUYỆN TẬP</a:t>
            </a:r>
            <a:endParaRPr lang="en-US" sz="3200" dirty="0">
              <a:solidFill>
                <a:prstClr val="black"/>
              </a:solidFill>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5DFFE868-FAB1-4164-A184-45B19F54C80E}"/>
              </a:ext>
            </a:extLst>
          </p:cNvPr>
          <p:cNvSpPr/>
          <p:nvPr/>
        </p:nvSpPr>
        <p:spPr>
          <a:xfrm>
            <a:off x="326719" y="963982"/>
            <a:ext cx="11072813" cy="3809116"/>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prstClr val="black"/>
                </a:solidFill>
                <a:latin typeface="Times New Roman" panose="02020603050405020304" pitchFamily="18" charset="0"/>
                <a:cs typeface="Times New Roman" panose="02020603050405020304" pitchFamily="18" charset="0"/>
              </a:rPr>
              <a:t>Bài 8: SGK trang 55</a:t>
            </a:r>
          </a:p>
          <a:p>
            <a:r>
              <a:rPr lang="vi-VN" sz="3200" b="1">
                <a:solidFill>
                  <a:prstClr val="black"/>
                </a:solidFill>
                <a:latin typeface="Times New Roman" panose="02020603050405020304" pitchFamily="18" charset="0"/>
                <a:cs typeface="Times New Roman" panose="02020603050405020304" pitchFamily="18" charset="0"/>
              </a:rPr>
              <a:t>Quan sát hình chóp tứ giác đều ở Hình 3 và cho biết:</a:t>
            </a:r>
          </a:p>
          <a:p>
            <a:r>
              <a:rPr lang="vi-VN" sz="3200" b="1">
                <a:solidFill>
                  <a:prstClr val="black"/>
                </a:solidFill>
                <a:latin typeface="Times New Roman" panose="02020603050405020304" pitchFamily="18" charset="0"/>
                <a:cs typeface="Times New Roman" panose="02020603050405020304" pitchFamily="18" charset="0"/>
              </a:rPr>
              <a:t>a) Mặt đáy và các mặt bên của hình đó.</a:t>
            </a:r>
          </a:p>
          <a:p>
            <a:r>
              <a:rPr lang="vi-VN" sz="3200" b="1">
                <a:solidFill>
                  <a:prstClr val="black"/>
                </a:solidFill>
                <a:latin typeface="Times New Roman" panose="02020603050405020304" pitchFamily="18" charset="0"/>
                <a:cs typeface="Times New Roman" panose="02020603050405020304" pitchFamily="18" charset="0"/>
              </a:rPr>
              <a:t>b) Độ dài cạnh IB và cạnh BC</a:t>
            </a:r>
          </a:p>
          <a:p>
            <a:r>
              <a:rPr lang="vi-VN" sz="3200" b="1">
                <a:solidFill>
                  <a:prstClr val="black"/>
                </a:solidFill>
                <a:latin typeface="Times New Roman" panose="02020603050405020304" pitchFamily="18" charset="0"/>
                <a:cs typeface="Times New Roman" panose="02020603050405020304" pitchFamily="18" charset="0"/>
              </a:rPr>
              <a:t>c) Đoạn thẳng nào là đường cao của hình đó</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0533" y="2569650"/>
            <a:ext cx="5328357"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56094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1AD92A5-BFA4-4400-BC2C-95E03344873D}"/>
              </a:ext>
            </a:extLst>
          </p:cNvPr>
          <p:cNvSpPr/>
          <p:nvPr/>
        </p:nvSpPr>
        <p:spPr>
          <a:xfrm>
            <a:off x="3723701" y="0"/>
            <a:ext cx="285931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solidFill>
                  <a:prstClr val="black"/>
                </a:solidFill>
                <a:latin typeface="Times New Roman" pitchFamily="18" charset="0"/>
                <a:cs typeface="Times New Roman" pitchFamily="18" charset="0"/>
              </a:rPr>
              <a:t>LUYỆN TẬP</a:t>
            </a:r>
            <a:endParaRPr lang="en-US" sz="3200" dirty="0">
              <a:solidFill>
                <a:prstClr val="black"/>
              </a:solidFill>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5DFFE868-FAB1-4164-A184-45B19F54C80E}"/>
              </a:ext>
            </a:extLst>
          </p:cNvPr>
          <p:cNvSpPr/>
          <p:nvPr/>
        </p:nvSpPr>
        <p:spPr>
          <a:xfrm>
            <a:off x="170215" y="993423"/>
            <a:ext cx="11583283" cy="5565422"/>
          </a:xfrm>
          <a:prstGeom prst="rect">
            <a:avLst/>
          </a:prstGeom>
          <a:solidFill>
            <a:schemeClr val="accent4">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prstClr val="black"/>
                </a:solidFill>
                <a:latin typeface="Times New Roman" panose="02020603050405020304" pitchFamily="18" charset="0"/>
                <a:cs typeface="Times New Roman" panose="02020603050405020304" pitchFamily="18" charset="0"/>
              </a:rPr>
              <a:t>Bài </a:t>
            </a:r>
            <a:r>
              <a:rPr lang="vi-VN" sz="3200" b="1">
                <a:solidFill>
                  <a:prstClr val="black"/>
                </a:solidFill>
                <a:latin typeface="Times New Roman" panose="02020603050405020304" pitchFamily="18" charset="0"/>
                <a:cs typeface="Times New Roman" panose="02020603050405020304" pitchFamily="18" charset="0"/>
              </a:rPr>
              <a:t>9: Bài 9: SGK trang 55</a:t>
            </a:r>
          </a:p>
          <a:p>
            <a:r>
              <a:rPr lang="vi-VN" sz="3200" b="1">
                <a:solidFill>
                  <a:prstClr val="black"/>
                </a:solidFill>
                <a:latin typeface="Times New Roman" panose="02020603050405020304" pitchFamily="18" charset="0"/>
                <a:cs typeface="Times New Roman" panose="02020603050405020304" pitchFamily="18" charset="0"/>
              </a:rPr>
              <a:t>Tính diện tích xung quanh, diện tích toàn phần và thể tích của:</a:t>
            </a:r>
          </a:p>
          <a:p>
            <a:r>
              <a:rPr lang="vi-VN" sz="3200" b="1">
                <a:solidFill>
                  <a:prstClr val="black"/>
                </a:solidFill>
                <a:latin typeface="Times New Roman" panose="02020603050405020304" pitchFamily="18" charset="0"/>
                <a:cs typeface="Times New Roman" panose="02020603050405020304" pitchFamily="18" charset="0"/>
              </a:rPr>
              <a:t>a) Hình chóp tam giác đều có chiều cao là 98,3cm; tam giác đáy có độ dài cạnh là 40cm và chiều cao là 34,6m; chiều cao mặt bên xuất phát từ đỉnh của hình chóp tam giác đều là 99cm.</a:t>
            </a:r>
          </a:p>
          <a:p>
            <a:r>
              <a:rPr lang="vi-VN" sz="3200" b="1">
                <a:solidFill>
                  <a:prstClr val="black"/>
                </a:solidFill>
                <a:latin typeface="Times New Roman" panose="02020603050405020304" pitchFamily="18" charset="0"/>
                <a:cs typeface="Times New Roman" panose="02020603050405020304" pitchFamily="18" charset="0"/>
              </a:rPr>
              <a:t>b) Hình chóp tứ giác đều có độ dài cạnh đáy là 120cm, chiều cao là 68,4cm, chiều cao mặt bên xuất phát từ đỉnh của hình chóp tứ giác đều là 91cm.</a:t>
            </a:r>
          </a:p>
          <a:p>
            <a:pPr algn="ctr"/>
            <a:endParaRPr lang="vi-VN" sz="5400" b="1">
              <a:solidFill>
                <a:prstClr val="black"/>
              </a:solidFill>
              <a:latin typeface="Times New Roman" panose="02020603050405020304" pitchFamily="18" charset="0"/>
              <a:cs typeface="Times New Roman" panose="02020603050405020304" pitchFamily="18" charset="0"/>
            </a:endParaRPr>
          </a:p>
          <a:p>
            <a:pPr algn="ctr"/>
            <a:r>
              <a:rPr lang="vi-VN" sz="5400" b="1">
                <a:solidFill>
                  <a:prstClr val="black"/>
                </a:solidFill>
                <a:latin typeface="Times New Roman" panose="02020603050405020304" pitchFamily="18" charset="0"/>
                <a:cs typeface="Times New Roman" panose="02020603050405020304" pitchFamily="18" charset="0"/>
              </a:rPr>
              <a:t> </a:t>
            </a:r>
            <a:endParaRPr lang="vi-VN" sz="5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70489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5C86F8A-A0AB-51C2-A2AF-B4E7D31F6FE5}"/>
              </a:ext>
            </a:extLst>
          </p:cNvPr>
          <p:cNvSpPr txBox="1"/>
          <p:nvPr/>
        </p:nvSpPr>
        <p:spPr>
          <a:xfrm>
            <a:off x="445294" y="1312753"/>
            <a:ext cx="11301411" cy="2339102"/>
          </a:xfrm>
          <a:prstGeom prst="rect">
            <a:avLst/>
          </a:prstGeom>
          <a:noFill/>
        </p:spPr>
        <p:txBody>
          <a:bodyPr wrap="square">
            <a:spAutoFit/>
          </a:bodyPr>
          <a:lstStyle/>
          <a:p>
            <a:r>
              <a:rPr lang="vi-VN" sz="3200" b="1">
                <a:latin typeface="Times New Roman" panose="02020603050405020304" pitchFamily="18" charset="0"/>
                <a:ea typeface="Times New Roman" panose="02020603050405020304" pitchFamily="18" charset="0"/>
              </a:rPr>
              <a:t>Bài 10: SGK trang 55</a:t>
            </a:r>
          </a:p>
          <a:p>
            <a:r>
              <a:rPr lang="vi-VN" sz="3200">
                <a:latin typeface="Times New Roman" panose="02020603050405020304" pitchFamily="18" charset="0"/>
                <a:ea typeface="Times New Roman" panose="02020603050405020304" pitchFamily="18" charset="0"/>
              </a:rPr>
              <a:t>Tính thể tích khối rubik có dạng hình chóp tam giác đều (hình 4). Biết khối rubik này có bốn mặt là các tam giác đều bằng nhau cạnh 4,7cm và chiều cao 4,1cm; chiều cao của khối rubik bằng 3,9cm.</a:t>
            </a:r>
          </a:p>
          <a:p>
            <a:endParaRPr lang="vi-VN">
              <a:latin typeface="Times New Roman" panose="02020603050405020304" pitchFamily="18" charset="0"/>
              <a:ea typeface="Times New Roman" panose="02020603050405020304" pitchFamily="18" charset="0"/>
            </a:endParaRPr>
          </a:p>
        </p:txBody>
      </p:sp>
      <p:sp>
        <p:nvSpPr>
          <p:cNvPr id="13" name="Rectangle: Rounded Corners 12">
            <a:extLst>
              <a:ext uri="{FF2B5EF4-FFF2-40B4-BE49-F238E27FC236}">
                <a16:creationId xmlns="" xmlns:a16="http://schemas.microsoft.com/office/drawing/2014/main" id="{06CC85F6-45C0-D688-A533-A5B672CB3A28}"/>
              </a:ext>
            </a:extLst>
          </p:cNvPr>
          <p:cNvSpPr/>
          <p:nvPr/>
        </p:nvSpPr>
        <p:spPr>
          <a:xfrm>
            <a:off x="3769343" y="143219"/>
            <a:ext cx="3285067"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smtClean="0">
                <a:solidFill>
                  <a:srgbClr val="FFFF00"/>
                </a:solidFill>
                <a:latin typeface="Times New Roman" pitchFamily="18" charset="0"/>
                <a:cs typeface="Times New Roman" pitchFamily="18" charset="0"/>
              </a:rPr>
              <a:t>VẬN DỤNG</a:t>
            </a:r>
            <a:endParaRPr lang="en-US" sz="3200" b="1">
              <a:solidFill>
                <a:srgbClr val="FFFF00"/>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068" y="3578377"/>
            <a:ext cx="8317618"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61196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933" y="130940"/>
            <a:ext cx="32861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985" y="2349241"/>
            <a:ext cx="390043" cy="114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6288" y="2349241"/>
            <a:ext cx="39052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85572" y="1073878"/>
            <a:ext cx="3106756" cy="584775"/>
          </a:xfrm>
          <a:prstGeom prst="rect">
            <a:avLst/>
          </a:prstGeom>
        </p:spPr>
        <p:txBody>
          <a:bodyPr wrap="square">
            <a:spAutoFit/>
          </a:bodyPr>
          <a:lstStyle/>
          <a:p>
            <a:r>
              <a:rPr lang="vi-VN" sz="3200" b="1">
                <a:latin typeface="+mj-lt"/>
              </a:rPr>
              <a:t>Lời giải</a:t>
            </a:r>
          </a:p>
        </p:txBody>
      </p:sp>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9947" y="1614585"/>
            <a:ext cx="36512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2788" y="1066083"/>
            <a:ext cx="52070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3007" y="1501834"/>
            <a:ext cx="3048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1764" y="2406975"/>
            <a:ext cx="532765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2788" y="2391197"/>
            <a:ext cx="4913312"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11027" y="3729076"/>
            <a:ext cx="2659702" cy="584775"/>
          </a:xfrm>
          <a:prstGeom prst="rect">
            <a:avLst/>
          </a:prstGeom>
        </p:spPr>
        <p:txBody>
          <a:bodyPr wrap="none">
            <a:spAutoFit/>
          </a:bodyPr>
          <a:lstStyle/>
          <a:p>
            <a:r>
              <a:rPr lang="vi-VN" sz="3200" b="1">
                <a:latin typeface="+mj-lt"/>
              </a:rPr>
              <a:t>=</a:t>
            </a:r>
            <a:r>
              <a:rPr lang="vi-VN" sz="3200" b="1" smtClean="0">
                <a:latin typeface="+mj-lt"/>
              </a:rPr>
              <a:t>12,5255(cm</a:t>
            </a:r>
            <a:r>
              <a:rPr lang="vi-VN" sz="3200" b="1" baseline="30000" smtClean="0">
                <a:latin typeface="+mj-lt"/>
              </a:rPr>
              <a:t>3</a:t>
            </a:r>
            <a:r>
              <a:rPr lang="vi-VN" sz="3200" b="1" smtClean="0">
                <a:latin typeface="+mj-lt"/>
              </a:rPr>
              <a:t>)</a:t>
            </a:r>
            <a:endParaRPr lang="vi-VN" sz="3200" b="1">
              <a:latin typeface="+mj-lt"/>
            </a:endParaRPr>
          </a:p>
        </p:txBody>
      </p:sp>
    </p:spTree>
    <p:extLst>
      <p:ext uri="{BB962C8B-B14F-4D97-AF65-F5344CB8AC3E}">
        <p14:creationId xmlns:p14="http://schemas.microsoft.com/office/powerpoint/2010/main" val="114447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heel(1)">
                                      <p:cBhvr>
                                        <p:cTn id="7" dur="20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circle(in)">
                                      <p:cBhvr>
                                        <p:cTn id="12" dur="2000"/>
                                        <p:tgtEl>
                                          <p:spTgt spid="14343"/>
                                        </p:tgtEl>
                                      </p:cBhvr>
                                    </p:animEffect>
                                  </p:childTnLst>
                                </p:cTn>
                              </p:par>
                              <p:par>
                                <p:cTn id="13" presetID="6" presetClass="entr" presetSubtype="16" fill="hold" nodeType="withEffect">
                                  <p:stCondLst>
                                    <p:cond delay="0"/>
                                  </p:stCondLst>
                                  <p:childTnLst>
                                    <p:set>
                                      <p:cBhvr>
                                        <p:cTn id="14" dur="1" fill="hold">
                                          <p:stCondLst>
                                            <p:cond delay="0"/>
                                          </p:stCondLst>
                                        </p:cTn>
                                        <p:tgtEl>
                                          <p:spTgt spid="14344"/>
                                        </p:tgtEl>
                                        <p:attrNameLst>
                                          <p:attrName>style.visibility</p:attrName>
                                        </p:attrNameLst>
                                      </p:cBhvr>
                                      <p:to>
                                        <p:strVal val="visible"/>
                                      </p:to>
                                    </p:set>
                                    <p:animEffect transition="in" filter="circle(in)">
                                      <p:cBhvr>
                                        <p:cTn id="15" dur="2000"/>
                                        <p:tgtEl>
                                          <p:spTgt spid="143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345"/>
                                        </p:tgtEl>
                                        <p:attrNameLst>
                                          <p:attrName>style.visibility</p:attrName>
                                        </p:attrNameLst>
                                      </p:cBhvr>
                                      <p:to>
                                        <p:strVal val="visible"/>
                                      </p:to>
                                    </p:set>
                                    <p:animEffect transition="in" filter="wipe(down)">
                                      <p:cBhvr>
                                        <p:cTn id="20" dur="500"/>
                                        <p:tgtEl>
                                          <p:spTgt spid="1434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346"/>
                                        </p:tgtEl>
                                        <p:attrNameLst>
                                          <p:attrName>style.visibility</p:attrName>
                                        </p:attrNameLst>
                                      </p:cBhvr>
                                      <p:to>
                                        <p:strVal val="visible"/>
                                      </p:to>
                                    </p:set>
                                    <p:animEffect transition="in" filter="circle(in)">
                                      <p:cBhvr>
                                        <p:cTn id="25" dur="2000"/>
                                        <p:tgtEl>
                                          <p:spTgt spid="14346"/>
                                        </p:tgtEl>
                                      </p:cBhvr>
                                    </p:animEffect>
                                  </p:childTnLst>
                                </p:cTn>
                              </p:par>
                              <p:par>
                                <p:cTn id="26" presetID="6" presetClass="entr" presetSubtype="16" fill="hold" nodeType="withEffect">
                                  <p:stCondLst>
                                    <p:cond delay="0"/>
                                  </p:stCondLst>
                                  <p:childTnLst>
                                    <p:set>
                                      <p:cBhvr>
                                        <p:cTn id="27" dur="1" fill="hold">
                                          <p:stCondLst>
                                            <p:cond delay="0"/>
                                          </p:stCondLst>
                                        </p:cTn>
                                        <p:tgtEl>
                                          <p:spTgt spid="14340"/>
                                        </p:tgtEl>
                                        <p:attrNameLst>
                                          <p:attrName>style.visibility</p:attrName>
                                        </p:attrNameLst>
                                      </p:cBhvr>
                                      <p:to>
                                        <p:strVal val="visible"/>
                                      </p:to>
                                    </p:set>
                                    <p:animEffect transition="in" filter="circle(in)">
                                      <p:cBhvr>
                                        <p:cTn id="28" dur="2000"/>
                                        <p:tgtEl>
                                          <p:spTgt spid="14340"/>
                                        </p:tgtEl>
                                      </p:cBhvr>
                                    </p:animEffect>
                                  </p:childTnLst>
                                </p:cTn>
                              </p:par>
                              <p:par>
                                <p:cTn id="29" presetID="6" presetClass="entr" presetSubtype="16" fill="hold" nodeType="withEffect">
                                  <p:stCondLst>
                                    <p:cond delay="0"/>
                                  </p:stCondLst>
                                  <p:childTnLst>
                                    <p:set>
                                      <p:cBhvr>
                                        <p:cTn id="30" dur="1" fill="hold">
                                          <p:stCondLst>
                                            <p:cond delay="0"/>
                                          </p:stCondLst>
                                        </p:cTn>
                                        <p:tgtEl>
                                          <p:spTgt spid="14341"/>
                                        </p:tgtEl>
                                        <p:attrNameLst>
                                          <p:attrName>style.visibility</p:attrName>
                                        </p:attrNameLst>
                                      </p:cBhvr>
                                      <p:to>
                                        <p:strVal val="visible"/>
                                      </p:to>
                                    </p:set>
                                    <p:animEffect transition="in" filter="circle(in)">
                                      <p:cBhvr>
                                        <p:cTn id="31" dur="2000"/>
                                        <p:tgtEl>
                                          <p:spTgt spid="1434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F397D1B-4C65-F2DB-CD15-83C77110FC9C}"/>
              </a:ext>
            </a:extLst>
          </p:cNvPr>
          <p:cNvSpPr txBox="1"/>
          <p:nvPr/>
        </p:nvSpPr>
        <p:spPr>
          <a:xfrm>
            <a:off x="316088" y="914400"/>
            <a:ext cx="11796889" cy="3046988"/>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Bài 11 trang 56: </a:t>
            </a:r>
            <a:r>
              <a:rPr lang="vi-VN" sz="3200">
                <a:latin typeface="Times New Roman" panose="02020603050405020304" pitchFamily="18" charset="0"/>
                <a:cs typeface="Times New Roman" panose="02020603050405020304" pitchFamily="18" charset="0"/>
              </a:rPr>
              <a:t>Lớp bạn Na dự định gấp 100 hộp đựng quà dạng hình chóp tam giác đều có tất cả các mặt đều là hình tam giác đều cạnh 5 cm để đựng các món quà gửi tặng cho học sinh khó khăn dịp Tết Trung thu. Cho biết chiều cao của mỗi mặt là 4,3 cm. Tính diện tích giấy cần để làm hộp, biết rằng phải tốn 20% diện tích giấy cho các mép giấy và các phần giấy bị bỏ </a:t>
            </a:r>
            <a:r>
              <a:rPr lang="vi-VN" sz="3200">
                <a:latin typeface="Times New Roman" panose="02020603050405020304" pitchFamily="18" charset="0"/>
                <a:cs typeface="Times New Roman" panose="02020603050405020304" pitchFamily="18" charset="0"/>
              </a:rPr>
              <a:t>đi</a:t>
            </a:r>
            <a:r>
              <a:rPr lang="vi-VN" sz="320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44941619-5BFA-8512-3D23-5E35C9CDFEB4}"/>
              </a:ext>
            </a:extLst>
          </p:cNvPr>
          <p:cNvSpPr/>
          <p:nvPr/>
        </p:nvSpPr>
        <p:spPr>
          <a:xfrm>
            <a:off x="3454809" y="0"/>
            <a:ext cx="4379680"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latin typeface="Times New Roman" pitchFamily="18" charset="0"/>
                <a:cs typeface="Times New Roman" pitchFamily="18" charset="0"/>
              </a:rPr>
              <a:t>VẬN DỤNG</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336" y="4116035"/>
            <a:ext cx="17335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6042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F397D1B-4C65-F2DB-CD15-83C77110FC9C}"/>
              </a:ext>
            </a:extLst>
          </p:cNvPr>
          <p:cNvSpPr txBox="1"/>
          <p:nvPr/>
        </p:nvSpPr>
        <p:spPr>
          <a:xfrm>
            <a:off x="316088" y="914400"/>
            <a:ext cx="11796889" cy="3539430"/>
          </a:xfrm>
          <a:prstGeom prst="rect">
            <a:avLst/>
          </a:prstGeom>
          <a:noFill/>
        </p:spPr>
        <p:txBody>
          <a:bodyPr wrap="square" rtlCol="0">
            <a:spAutoFit/>
          </a:bodyPr>
          <a:lstStyle/>
          <a:p>
            <a:r>
              <a:rPr lang="vi-VN" sz="3200" b="1">
                <a:solidFill>
                  <a:prstClr val="black"/>
                </a:solidFill>
                <a:latin typeface="Times New Roman" panose="02020603050405020304" pitchFamily="18" charset="0"/>
                <a:cs typeface="Times New Roman" panose="02020603050405020304" pitchFamily="18" charset="0"/>
              </a:rPr>
              <a:t>Bài 12 trang 56: </a:t>
            </a:r>
            <a:r>
              <a:rPr lang="vi-VN" sz="3200">
                <a:solidFill>
                  <a:prstClr val="black"/>
                </a:solidFill>
                <a:latin typeface="Times New Roman" panose="02020603050405020304" pitchFamily="18" charset="0"/>
                <a:cs typeface="Times New Roman" panose="02020603050405020304" pitchFamily="18" charset="0"/>
              </a:rPr>
              <a:t>Một bể kính hình hộp chữ nhật chứa nước có hai cạnh đáy là 50 cm và 40 cm, khoảng cách từ mực nước tới miệng bể là 15 cm. Người ta dự định đặt vào bể một khối đá hình chóp tứ giác đều cạnh đáy là 20 cm, chiều cao 15 cm. Khi đó khoảng cách mực nước tới miệng bể là bao nhiêu? Biết rằng bể dày của đáy bể và thành bể không đáng kể, sau khi đặt khối đá vào, nước ngập khối đá và không tràn ra </a:t>
            </a:r>
            <a:r>
              <a:rPr lang="vi-VN" sz="3200">
                <a:solidFill>
                  <a:prstClr val="black"/>
                </a:solidFill>
                <a:latin typeface="Times New Roman" panose="02020603050405020304" pitchFamily="18" charset="0"/>
                <a:cs typeface="Times New Roman" panose="02020603050405020304" pitchFamily="18" charset="0"/>
              </a:rPr>
              <a:t>ngoài</a:t>
            </a:r>
            <a:r>
              <a:rPr lang="vi-VN" sz="3200" smtClean="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44941619-5BFA-8512-3D23-5E35C9CDFEB4}"/>
              </a:ext>
            </a:extLst>
          </p:cNvPr>
          <p:cNvSpPr/>
          <p:nvPr/>
        </p:nvSpPr>
        <p:spPr>
          <a:xfrm>
            <a:off x="3454809" y="0"/>
            <a:ext cx="4379680"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latin typeface="Times New Roman" pitchFamily="18" charset="0"/>
                <a:cs typeface="Times New Roman" pitchFamily="18" charset="0"/>
              </a:rPr>
              <a:t>VẬN DỤNG</a:t>
            </a: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957" y="4453830"/>
            <a:ext cx="8895644" cy="208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3586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CFBDF858-01CB-4C0A-890F-DBEB2EF4B407}"/>
              </a:ext>
            </a:extLst>
          </p:cNvPr>
          <p:cNvSpPr/>
          <p:nvPr/>
        </p:nvSpPr>
        <p:spPr>
          <a:xfrm>
            <a:off x="3690651" y="172615"/>
            <a:ext cx="3415229"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latin typeface="Times New Roman" pitchFamily="18" charset="0"/>
                <a:cs typeface="Times New Roman" pitchFamily="18" charset="0"/>
              </a:rPr>
              <a:t>KHỞI ĐỘNG</a:t>
            </a:r>
          </a:p>
        </p:txBody>
      </p:sp>
      <p:pic>
        <p:nvPicPr>
          <p:cNvPr id="8" name="Picture 7" descr="A picture containing text, clipart&#10;&#10;Description automatically generated">
            <a:extLst>
              <a:ext uri="{FF2B5EF4-FFF2-40B4-BE49-F238E27FC236}">
                <a16:creationId xmlns="" xmlns:a16="http://schemas.microsoft.com/office/drawing/2014/main" id="{C455620F-BA64-4937-839C-9926FA231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1" y="1867211"/>
            <a:ext cx="10959982" cy="4389550"/>
          </a:xfrm>
          <a:prstGeom prst="rect">
            <a:avLst/>
          </a:prstGeom>
        </p:spPr>
      </p:pic>
    </p:spTree>
    <p:extLst>
      <p:ext uri="{BB962C8B-B14F-4D97-AF65-F5344CB8AC3E}">
        <p14:creationId xmlns:p14="http://schemas.microsoft.com/office/powerpoint/2010/main" val="3698505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C98B94E-FDB3-430D-B792-86ACC1C33079}"/>
              </a:ext>
            </a:extLst>
          </p:cNvPr>
          <p:cNvSpPr/>
          <p:nvPr/>
        </p:nvSpPr>
        <p:spPr>
          <a:xfrm>
            <a:off x="2717190" y="0"/>
            <a:ext cx="6757620" cy="923330"/>
          </a:xfrm>
          <a:prstGeom prst="rect">
            <a:avLst/>
          </a:prstGeom>
          <a:noFill/>
        </p:spPr>
        <p:txBody>
          <a:bodyPr wrap="none" lIns="91440" tIns="45720" rIns="91440" bIns="45720">
            <a:spAutoFit/>
          </a:bodyPr>
          <a:lstStyle/>
          <a:p>
            <a:pPr algn="ctr"/>
            <a:r>
              <a:rPr lang="en-US" sz="5400" b="1" cap="none" spc="0">
                <a:ln w="12700" cmpd="sng">
                  <a:noFill/>
                  <a:prstDash val="solid"/>
                </a:ln>
                <a:solidFill>
                  <a:srgbClr val="FF0000"/>
                </a:solidFill>
                <a:effectLst/>
                <a:latin typeface="Times New Roman" pitchFamily="18" charset="0"/>
                <a:cs typeface="Times New Roman" pitchFamily="18" charset="0"/>
              </a:rPr>
              <a:t>GIAO VIỆC VỀ NHÀ</a:t>
            </a:r>
          </a:p>
        </p:txBody>
      </p:sp>
      <p:pic>
        <p:nvPicPr>
          <p:cNvPr id="4" name="Picture 3" descr="A picture containing text&#10;&#10;Description automatically generated">
            <a:extLst>
              <a:ext uri="{FF2B5EF4-FFF2-40B4-BE49-F238E27FC236}">
                <a16:creationId xmlns="" xmlns:a16="http://schemas.microsoft.com/office/drawing/2014/main" id="{877E50C2-4C9A-4CD9-8EF8-0B8157F53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343" y="3220556"/>
            <a:ext cx="6923314" cy="3637444"/>
          </a:xfrm>
          <a:prstGeom prst="rect">
            <a:avLst/>
          </a:prstGeom>
        </p:spPr>
      </p:pic>
      <p:sp>
        <p:nvSpPr>
          <p:cNvPr id="5" name="TextBox 4">
            <a:extLst>
              <a:ext uri="{FF2B5EF4-FFF2-40B4-BE49-F238E27FC236}">
                <a16:creationId xmlns="" xmlns:a16="http://schemas.microsoft.com/office/drawing/2014/main" id="{F5D09BC4-470D-49E4-BBD7-7FAE826151CA}"/>
              </a:ext>
            </a:extLst>
          </p:cNvPr>
          <p:cNvSpPr txBox="1"/>
          <p:nvPr/>
        </p:nvSpPr>
        <p:spPr>
          <a:xfrm>
            <a:off x="531846" y="914400"/>
            <a:ext cx="11551297" cy="2062103"/>
          </a:xfrm>
          <a:prstGeom prst="rect">
            <a:avLst/>
          </a:prstGeom>
          <a:noFill/>
        </p:spPr>
        <p:txBody>
          <a:bodyPr wrap="square" rtlCol="0">
            <a:spAutoFit/>
          </a:bodyPr>
          <a:lstStyle/>
          <a:p>
            <a:pPr marL="571500" indent="-571500">
              <a:buFontTx/>
              <a:buChar char="-"/>
            </a:pPr>
            <a:r>
              <a:rPr lang="vi-VN" sz="3200">
                <a:latin typeface="+mj-lt"/>
              </a:rPr>
              <a:t>Ôn lại kiến thức trọng tâm của bài 1,bài 2. Xem lại các bài tập đã làm</a:t>
            </a:r>
          </a:p>
          <a:p>
            <a:pPr marL="571500" indent="-571500">
              <a:buFontTx/>
              <a:buChar char="-"/>
            </a:pPr>
            <a:r>
              <a:rPr lang="vi-VN" sz="3200">
                <a:latin typeface="+mj-lt"/>
              </a:rPr>
              <a:t>Xem trước nội dung bài 1: Định </a:t>
            </a:r>
            <a:r>
              <a:rPr lang="vi-VN" sz="3200">
                <a:latin typeface="+mj-lt"/>
              </a:rPr>
              <a:t>lí </a:t>
            </a:r>
            <a:r>
              <a:rPr lang="vi-VN" sz="3200" smtClean="0">
                <a:latin typeface="+mj-lt"/>
              </a:rPr>
              <a:t>Pythagore</a:t>
            </a:r>
            <a:r>
              <a:rPr lang="en-US" sz="3200" smtClean="0">
                <a:latin typeface="+mj-lt"/>
              </a:rPr>
              <a:t> </a:t>
            </a:r>
            <a:r>
              <a:rPr lang="en-US" sz="3200" smtClean="0">
                <a:latin typeface="Times New Roman" pitchFamily="18" charset="0"/>
                <a:cs typeface="Times New Roman" pitchFamily="18" charset="0"/>
              </a:rPr>
              <a:t>và </a:t>
            </a:r>
            <a:r>
              <a:rPr lang="en-US" sz="3200" dirty="0" err="1">
                <a:latin typeface="Times New Roman" pitchFamily="18" charset="0"/>
                <a:cs typeface="Times New Roman" pitchFamily="18" charset="0"/>
              </a:rPr>
              <a:t>chuẩn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52507392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5AC8E03-E4F8-419D-9C34-65F3CAACF523}"/>
              </a:ext>
            </a:extLst>
          </p:cNvPr>
          <p:cNvSpPr/>
          <p:nvPr/>
        </p:nvSpPr>
        <p:spPr>
          <a:xfrm>
            <a:off x="3397955" y="0"/>
            <a:ext cx="3612444"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rgbClr val="FFFF00"/>
                </a:solidFill>
                <a:latin typeface="Times New Roman" pitchFamily="18" charset="0"/>
                <a:cs typeface="Times New Roman" pitchFamily="18" charset="0"/>
              </a:rPr>
              <a:t>KHỞI ĐỘNG</a:t>
            </a:r>
          </a:p>
        </p:txBody>
      </p:sp>
      <p:sp>
        <p:nvSpPr>
          <p:cNvPr id="26" name="Rectangle 25">
            <a:extLst>
              <a:ext uri="{FF2B5EF4-FFF2-40B4-BE49-F238E27FC236}">
                <a16:creationId xmlns="" xmlns:a16="http://schemas.microsoft.com/office/drawing/2014/main" id="{4C0133A9-327A-424F-8229-F57F61578AA6}"/>
              </a:ext>
            </a:extLst>
          </p:cNvPr>
          <p:cNvSpPr/>
          <p:nvPr/>
        </p:nvSpPr>
        <p:spPr>
          <a:xfrm>
            <a:off x="1709469" y="1185332"/>
            <a:ext cx="7518571" cy="174977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vi-VN" sz="3200" smtClean="0">
                <a:latin typeface="Times New Roman"/>
                <a:ea typeface="Calibri"/>
              </a:rPr>
              <a:t>+</a:t>
            </a:r>
            <a:r>
              <a:rPr lang="vi-VN" sz="5400" smtClean="0">
                <a:latin typeface="Times New Roman"/>
                <a:ea typeface="Calibri"/>
              </a:rPr>
              <a:t> </a:t>
            </a:r>
            <a:r>
              <a:rPr lang="vi-VN" sz="2800" smtClean="0">
                <a:latin typeface="Times New Roman"/>
                <a:ea typeface="Calibri"/>
              </a:rPr>
              <a:t>Nhóm </a:t>
            </a:r>
            <a:r>
              <a:rPr lang="vi-VN" sz="2800">
                <a:latin typeface="Times New Roman"/>
                <a:ea typeface="Calibri"/>
              </a:rPr>
              <a:t>1 + Nhóm 3:</a:t>
            </a:r>
            <a:r>
              <a:rPr lang="en-US" sz="2800">
                <a:latin typeface="Times New Roman"/>
                <a:ea typeface="Calibri"/>
              </a:rPr>
              <a:t> Các đặc điểm, </a:t>
            </a:r>
            <a:r>
              <a:rPr lang="en-US" sz="2800">
                <a:latin typeface="Times New Roman"/>
                <a:ea typeface="Times New Roman"/>
              </a:rPr>
              <a:t>diện tích xung quanh của một hình chóp tam giác đều và hình chóp tứ </a:t>
            </a:r>
            <a:r>
              <a:rPr lang="en-US" sz="2800">
                <a:latin typeface="Times New Roman"/>
                <a:ea typeface="Times New Roman"/>
              </a:rPr>
              <a:t>giác </a:t>
            </a:r>
            <a:r>
              <a:rPr lang="en-US" sz="2800" smtClean="0">
                <a:latin typeface="Times New Roman"/>
                <a:ea typeface="Times New Roman"/>
              </a:rPr>
              <a:t>đều</a:t>
            </a:r>
            <a:r>
              <a:rPr lang="vi-VN" sz="2800" b="1"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 xmlns:a16="http://schemas.microsoft.com/office/drawing/2014/main" id="{E3619BAD-92AF-42CF-89C0-3E280B149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062" y="1045921"/>
            <a:ext cx="4394855" cy="4394855"/>
          </a:xfrm>
          <a:prstGeom prst="rect">
            <a:avLst/>
          </a:prstGeom>
        </p:spPr>
      </p:pic>
      <p:sp>
        <p:nvSpPr>
          <p:cNvPr id="8" name="Rectangle 7">
            <a:extLst>
              <a:ext uri="{FF2B5EF4-FFF2-40B4-BE49-F238E27FC236}">
                <a16:creationId xmlns="" xmlns:a16="http://schemas.microsoft.com/office/drawing/2014/main" id="{4C0133A9-327A-424F-8229-F57F61578AA6}"/>
              </a:ext>
            </a:extLst>
          </p:cNvPr>
          <p:cNvSpPr/>
          <p:nvPr/>
        </p:nvSpPr>
        <p:spPr>
          <a:xfrm>
            <a:off x="1697553" y="3243348"/>
            <a:ext cx="7518571" cy="174977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00"/>
              </a:spcBef>
              <a:spcAft>
                <a:spcPts val="300"/>
              </a:spcAft>
            </a:pPr>
            <a:r>
              <a:rPr lang="vi-VN" sz="2800">
                <a:latin typeface="Times New Roman"/>
                <a:ea typeface="Calibri"/>
              </a:rPr>
              <a:t>+  Nhóm</a:t>
            </a:r>
            <a:r>
              <a:rPr lang="en-US" sz="2800">
                <a:latin typeface="Times New Roman"/>
                <a:ea typeface="Calibri"/>
              </a:rPr>
              <a:t> 2 </a:t>
            </a:r>
            <a:r>
              <a:rPr lang="vi-VN" sz="2800">
                <a:latin typeface="Times New Roman"/>
                <a:ea typeface="Calibri"/>
              </a:rPr>
              <a:t>+ Nhóm </a:t>
            </a:r>
            <a:r>
              <a:rPr lang="en-US" sz="2800">
                <a:latin typeface="Times New Roman"/>
                <a:ea typeface="Calibri"/>
              </a:rPr>
              <a:t>4</a:t>
            </a:r>
            <a:r>
              <a:rPr lang="vi-VN" sz="2800">
                <a:latin typeface="Times New Roman"/>
                <a:ea typeface="Calibri"/>
              </a:rPr>
              <a:t>:</a:t>
            </a:r>
            <a:r>
              <a:rPr lang="en-US" sz="2800">
                <a:latin typeface="Times New Roman"/>
                <a:ea typeface="Calibri"/>
              </a:rPr>
              <a:t> Các đặc điểm, </a:t>
            </a:r>
            <a:r>
              <a:rPr lang="en-US" sz="2800">
                <a:latin typeface="Times New Roman"/>
                <a:ea typeface="Times New Roman"/>
              </a:rPr>
              <a:t>thể tích của một hình chóp tam giác đều và hình chóp tứ </a:t>
            </a:r>
            <a:r>
              <a:rPr lang="en-US" sz="2800">
                <a:latin typeface="Times New Roman"/>
                <a:ea typeface="Times New Roman"/>
              </a:rPr>
              <a:t>giác </a:t>
            </a:r>
            <a:r>
              <a:rPr lang="en-US" sz="2800" smtClean="0">
                <a:latin typeface="Times New Roman"/>
                <a:ea typeface="Times New Roman"/>
              </a:rPr>
              <a:t>đều</a:t>
            </a:r>
            <a:r>
              <a:rPr lang="en-US" sz="2800">
                <a:latin typeface="Times New Roman"/>
                <a:ea typeface="Times New Roman"/>
              </a:rPr>
              <a:t>?</a:t>
            </a:r>
            <a:endParaRPr lang="vi-VN" sz="2400">
              <a:effectLst/>
              <a:latin typeface="Times New Roman"/>
              <a:ea typeface="Times New Roman"/>
            </a:endParaRPr>
          </a:p>
        </p:txBody>
      </p:sp>
    </p:spTree>
    <p:extLst>
      <p:ext uri="{BB962C8B-B14F-4D97-AF65-F5344CB8AC3E}">
        <p14:creationId xmlns:p14="http://schemas.microsoft.com/office/powerpoint/2010/main" val="24643229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a:extLst>
              <a:ext uri="{FF2B5EF4-FFF2-40B4-BE49-F238E27FC236}">
                <a16:creationId xmlns="" xmlns:a16="http://schemas.microsoft.com/office/drawing/2014/main" id="{21AD92A5-BFA4-4400-BC2C-95E03344873D}"/>
              </a:ext>
            </a:extLst>
          </p:cNvPr>
          <p:cNvSpPr/>
          <p:nvPr/>
        </p:nvSpPr>
        <p:spPr>
          <a:xfrm>
            <a:off x="1696598" y="1355074"/>
            <a:ext cx="7216047" cy="1718632"/>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b="1">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46" y="1784971"/>
            <a:ext cx="6584950" cy="115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67436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1AD92A5-BFA4-4400-BC2C-95E03344873D}"/>
              </a:ext>
            </a:extLst>
          </p:cNvPr>
          <p:cNvSpPr/>
          <p:nvPr/>
        </p:nvSpPr>
        <p:spPr>
          <a:xfrm>
            <a:off x="1696598" y="1355074"/>
            <a:ext cx="7216047" cy="1718632"/>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chemeClr val="tx1"/>
                </a:solidFill>
                <a:latin typeface="Times New Roman" pitchFamily="18" charset="0"/>
                <a:cs typeface="Times New Roman" pitchFamily="18" charset="0"/>
              </a:rPr>
              <a:t>HÌNH THÀNH KIẾN THỨC</a:t>
            </a:r>
          </a:p>
        </p:txBody>
      </p:sp>
    </p:spTree>
    <p:extLst>
      <p:ext uri="{BB962C8B-B14F-4D97-AF65-F5344CB8AC3E}">
        <p14:creationId xmlns:p14="http://schemas.microsoft.com/office/powerpoint/2010/main" val="157553453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a:extLst>
              <a:ext uri="{FF2B5EF4-FFF2-40B4-BE49-F238E27FC236}">
                <a16:creationId xmlns="" xmlns:a16="http://schemas.microsoft.com/office/drawing/2014/main" id="{21AD92A5-BFA4-4400-BC2C-95E03344873D}"/>
              </a:ext>
            </a:extLst>
          </p:cNvPr>
          <p:cNvSpPr/>
          <p:nvPr/>
        </p:nvSpPr>
        <p:spPr>
          <a:xfrm>
            <a:off x="1696598" y="1355074"/>
            <a:ext cx="7216047" cy="1718632"/>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b="1">
              <a:solidFill>
                <a:srgbClr val="FFFF00"/>
              </a:solidFill>
            </a:endParaRPr>
          </a:p>
        </p:txBody>
      </p:sp>
      <p:sp>
        <p:nvSpPr>
          <p:cNvPr id="4" name="Rectangle: Rounded Corners 1">
            <a:extLst>
              <a:ext uri="{FF2B5EF4-FFF2-40B4-BE49-F238E27FC236}">
                <a16:creationId xmlns="" xmlns:a16="http://schemas.microsoft.com/office/drawing/2014/main" id="{21AD92A5-BFA4-4400-BC2C-95E03344873D}"/>
              </a:ext>
            </a:extLst>
          </p:cNvPr>
          <p:cNvSpPr/>
          <p:nvPr/>
        </p:nvSpPr>
        <p:spPr>
          <a:xfrm>
            <a:off x="2873828" y="1873955"/>
            <a:ext cx="4599416" cy="914400"/>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smtClean="0">
                <a:solidFill>
                  <a:schemeClr val="tx1"/>
                </a:solidFill>
                <a:latin typeface="Times New Roman" pitchFamily="18" charset="0"/>
                <a:cs typeface="Times New Roman" pitchFamily="18" charset="0"/>
              </a:rPr>
              <a:t>LUYỆN TẬP</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7378609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 xmlns:a16="http://schemas.microsoft.com/office/drawing/2014/main" id="{CAFC9699-2FEB-A580-90FA-0379C3E2067A}"/>
              </a:ext>
            </a:extLst>
          </p:cNvPr>
          <p:cNvGrpSpPr>
            <a:grpSpLocks/>
          </p:cNvGrpSpPr>
          <p:nvPr/>
        </p:nvGrpSpPr>
        <p:grpSpPr bwMode="auto">
          <a:xfrm>
            <a:off x="-782198" y="152400"/>
            <a:ext cx="12003354" cy="4214454"/>
            <a:chOff x="-7257" y="100066"/>
            <a:chExt cx="9063298" cy="4214377"/>
          </a:xfrm>
        </p:grpSpPr>
        <p:sp>
          <p:nvSpPr>
            <p:cNvPr id="13" name="Hình chữ nhật 12">
              <a:extLst>
                <a:ext uri="{FF2B5EF4-FFF2-40B4-BE49-F238E27FC236}">
                  <a16:creationId xmlns=""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 xmlns:a16="http://schemas.microsoft.com/office/drawing/2014/main" id="{012B196D-88AA-EA74-7E19-A092B1A11E49}"/>
              </a:ext>
            </a:extLst>
          </p:cNvPr>
          <p:cNvGrpSpPr>
            <a:grpSpLocks/>
          </p:cNvGrpSpPr>
          <p:nvPr/>
        </p:nvGrpSpPr>
        <p:grpSpPr bwMode="auto">
          <a:xfrm>
            <a:off x="-112889" y="4190955"/>
            <a:ext cx="5898443" cy="2375031"/>
            <a:chOff x="-7257" y="100066"/>
            <a:chExt cx="4828075" cy="2374989"/>
          </a:xfrm>
        </p:grpSpPr>
        <p:sp>
          <p:nvSpPr>
            <p:cNvPr id="16" name="Hình chữ nhật 15">
              <a:extLst>
                <a:ext uri="{FF2B5EF4-FFF2-40B4-BE49-F238E27FC236}">
                  <a16:creationId xmlns=""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2843" y="827425"/>
            <a:ext cx="10645423" cy="3539430"/>
          </a:xfrm>
          <a:prstGeom prst="rect">
            <a:avLst/>
          </a:prstGeom>
        </p:spPr>
        <p:txBody>
          <a:bodyPr wrap="square">
            <a:spAutoFit/>
          </a:bodyPr>
          <a:lstStyle/>
          <a:p>
            <a:r>
              <a:rPr lang="vi-VN" sz="3200">
                <a:latin typeface="+mj-lt"/>
              </a:rPr>
              <a:t>Bài 1</a:t>
            </a:r>
            <a:r>
              <a:rPr lang="vi-VN" sz="3200">
                <a:latin typeface="+mj-lt"/>
              </a:rPr>
              <a:t>: </a:t>
            </a:r>
            <a:r>
              <a:rPr lang="vi-VN" sz="3200" smtClean="0">
                <a:latin typeface="+mj-lt"/>
              </a:rPr>
              <a:t>Trong </a:t>
            </a:r>
            <a:r>
              <a:rPr lang="vi-VN" sz="3200">
                <a:latin typeface="+mj-lt"/>
              </a:rPr>
              <a:t>các phát biểu sau phát biểu nào sai? Hình chóp tam giác đều có</a:t>
            </a:r>
          </a:p>
          <a:p>
            <a:r>
              <a:rPr lang="vi-VN" sz="3200">
                <a:latin typeface="+mj-lt"/>
              </a:rPr>
              <a:t>A. ba cạnh bên bằng nhau.</a:t>
            </a:r>
          </a:p>
          <a:p>
            <a:r>
              <a:rPr lang="vi-VN" sz="3200">
                <a:latin typeface="+mj-lt"/>
              </a:rPr>
              <a:t>B. các cạnh bên bằng nhau và đáy là hình tam giác có ba góc bằng nhau.</a:t>
            </a:r>
          </a:p>
          <a:p>
            <a:r>
              <a:rPr lang="vi-VN" sz="3200">
                <a:latin typeface="+mj-lt"/>
              </a:rPr>
              <a:t>C. tất cả các cạnh bên bằng nhau và đáy là tam giác đều.</a:t>
            </a:r>
          </a:p>
          <a:p>
            <a:r>
              <a:rPr lang="vi-VN" sz="3200">
                <a:latin typeface="+mj-lt"/>
              </a:rPr>
              <a:t>D. tất cả các cạnh đều bằng nhau.</a:t>
            </a:r>
          </a:p>
        </p:txBody>
      </p:sp>
    </p:spTree>
    <p:extLst>
      <p:ext uri="{BB962C8B-B14F-4D97-AF65-F5344CB8AC3E}">
        <p14:creationId xmlns:p14="http://schemas.microsoft.com/office/powerpoint/2010/main" val="11281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 xmlns:a16="http://schemas.microsoft.com/office/drawing/2014/main" id="{CAFC9699-2FEB-A580-90FA-0379C3E2067A}"/>
              </a:ext>
            </a:extLst>
          </p:cNvPr>
          <p:cNvGrpSpPr>
            <a:grpSpLocks/>
          </p:cNvGrpSpPr>
          <p:nvPr/>
        </p:nvGrpSpPr>
        <p:grpSpPr bwMode="auto">
          <a:xfrm>
            <a:off x="-782198" y="152400"/>
            <a:ext cx="12003354" cy="4214454"/>
            <a:chOff x="-7257" y="100066"/>
            <a:chExt cx="9063298" cy="4214377"/>
          </a:xfrm>
        </p:grpSpPr>
        <p:sp>
          <p:nvSpPr>
            <p:cNvPr id="13" name="Hình chữ nhật 12">
              <a:extLst>
                <a:ext uri="{FF2B5EF4-FFF2-40B4-BE49-F238E27FC236}">
                  <a16:creationId xmlns=""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 xmlns:a16="http://schemas.microsoft.com/office/drawing/2014/main" id="{012B196D-88AA-EA74-7E19-A092B1A11E49}"/>
              </a:ext>
            </a:extLst>
          </p:cNvPr>
          <p:cNvGrpSpPr>
            <a:grpSpLocks/>
          </p:cNvGrpSpPr>
          <p:nvPr/>
        </p:nvGrpSpPr>
        <p:grpSpPr bwMode="auto">
          <a:xfrm>
            <a:off x="-112889" y="4190955"/>
            <a:ext cx="5898443" cy="2375031"/>
            <a:chOff x="-7257" y="100066"/>
            <a:chExt cx="4828075" cy="2374989"/>
          </a:xfrm>
        </p:grpSpPr>
        <p:sp>
          <p:nvSpPr>
            <p:cNvPr id="16" name="Hình chữ nhật 15">
              <a:extLst>
                <a:ext uri="{FF2B5EF4-FFF2-40B4-BE49-F238E27FC236}">
                  <a16:creationId xmlns=""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2843" y="827425"/>
            <a:ext cx="10645423" cy="3539430"/>
          </a:xfrm>
          <a:prstGeom prst="rect">
            <a:avLst/>
          </a:prstGeom>
        </p:spPr>
        <p:txBody>
          <a:bodyPr wrap="square">
            <a:spAutoFit/>
          </a:bodyPr>
          <a:lstStyle/>
          <a:p>
            <a:r>
              <a:rPr lang="vi-VN" sz="3200">
                <a:solidFill>
                  <a:prstClr val="black"/>
                </a:solidFill>
                <a:latin typeface="Times New Roman"/>
              </a:rPr>
              <a:t>Bài </a:t>
            </a:r>
            <a:r>
              <a:rPr lang="vi-VN" sz="3200">
                <a:solidFill>
                  <a:prstClr val="black"/>
                </a:solidFill>
                <a:latin typeface="Times New Roman"/>
              </a:rPr>
              <a:t>2: Trong các phát biểu sau phát biểu nào đúng?</a:t>
            </a:r>
          </a:p>
          <a:p>
            <a:r>
              <a:rPr lang="vi-VN" sz="3200">
                <a:solidFill>
                  <a:prstClr val="black"/>
                </a:solidFill>
                <a:latin typeface="Times New Roman"/>
              </a:rPr>
              <a:t>Hình chóp tứ giác đều có</a:t>
            </a:r>
          </a:p>
          <a:p>
            <a:r>
              <a:rPr lang="vi-VN" sz="3200">
                <a:solidFill>
                  <a:prstClr val="black"/>
                </a:solidFill>
                <a:latin typeface="Times New Roman"/>
              </a:rPr>
              <a:t>A. các mặt bên là tam giác đều.</a:t>
            </a:r>
          </a:p>
          <a:p>
            <a:r>
              <a:rPr lang="vi-VN" sz="3200">
                <a:solidFill>
                  <a:prstClr val="black"/>
                </a:solidFill>
                <a:latin typeface="Times New Roman"/>
              </a:rPr>
              <a:t>B. tất cả các cạnh bằng nhau.</a:t>
            </a:r>
          </a:p>
          <a:p>
            <a:r>
              <a:rPr lang="vi-VN" sz="3200">
                <a:solidFill>
                  <a:prstClr val="black"/>
                </a:solidFill>
                <a:latin typeface="Times New Roman"/>
              </a:rPr>
              <a:t>C. các cạnh bên bằng nhau và đáy là hình vuông.</a:t>
            </a:r>
          </a:p>
          <a:p>
            <a:r>
              <a:rPr lang="vi-VN" sz="3200">
                <a:solidFill>
                  <a:prstClr val="black"/>
                </a:solidFill>
                <a:latin typeface="Times New Roman"/>
              </a:rPr>
              <a:t>D. các mặt bên là tam giác vuông.</a:t>
            </a:r>
          </a:p>
          <a:p>
            <a:endParaRPr lang="vi-VN" sz="3200">
              <a:solidFill>
                <a:prstClr val="black"/>
              </a:solidFill>
              <a:latin typeface="Times New Roman"/>
            </a:endParaRPr>
          </a:p>
        </p:txBody>
      </p:sp>
    </p:spTree>
    <p:extLst>
      <p:ext uri="{BB962C8B-B14F-4D97-AF65-F5344CB8AC3E}">
        <p14:creationId xmlns:p14="http://schemas.microsoft.com/office/powerpoint/2010/main" val="3612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a:extLst>
              <a:ext uri="{FF2B5EF4-FFF2-40B4-BE49-F238E27FC236}">
                <a16:creationId xmlns="" xmlns:a16="http://schemas.microsoft.com/office/drawing/2014/main" id="{11491D95-ED22-1F14-BCC4-E5818B16DE4A}"/>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grpSp>
        <p:nvGrpSpPr>
          <p:cNvPr id="2" name="Nhóm 11">
            <a:extLst>
              <a:ext uri="{FF2B5EF4-FFF2-40B4-BE49-F238E27FC236}">
                <a16:creationId xmlns="" xmlns:a16="http://schemas.microsoft.com/office/drawing/2014/main" id="{CAFC9699-2FEB-A580-90FA-0379C3E2067A}"/>
              </a:ext>
            </a:extLst>
          </p:cNvPr>
          <p:cNvGrpSpPr>
            <a:grpSpLocks/>
          </p:cNvGrpSpPr>
          <p:nvPr/>
        </p:nvGrpSpPr>
        <p:grpSpPr bwMode="auto">
          <a:xfrm>
            <a:off x="-782198" y="152400"/>
            <a:ext cx="12003354" cy="4214454"/>
            <a:chOff x="-7257" y="100066"/>
            <a:chExt cx="9063298" cy="4214377"/>
          </a:xfrm>
        </p:grpSpPr>
        <p:sp>
          <p:nvSpPr>
            <p:cNvPr id="13" name="Hình chữ nhật 12">
              <a:extLst>
                <a:ext uri="{FF2B5EF4-FFF2-40B4-BE49-F238E27FC236}">
                  <a16:creationId xmlns="" xmlns:a16="http://schemas.microsoft.com/office/drawing/2014/main" id="{5AD3A9A5-C54B-6A54-9C79-B3EE8A846C95}"/>
                </a:ext>
              </a:extLst>
            </p:cNvPr>
            <p:cNvSpPr/>
            <p:nvPr/>
          </p:nvSpPr>
          <p:spPr>
            <a:xfrm>
              <a:off x="685639" y="533445"/>
              <a:ext cx="8370402" cy="3780998"/>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sz="3500" dirty="0">
                <a:solidFill>
                  <a:prstClr val="black"/>
                </a:solidFill>
                <a:latin typeface="Times New Roman" panose="02020603050405020304" pitchFamily="18" charset="0"/>
                <a:cs typeface="Times New Roman" panose="02020603050405020304" pitchFamily="18" charset="0"/>
              </a:endParaRPr>
            </a:p>
          </p:txBody>
        </p:sp>
        <p:pic>
          <p:nvPicPr>
            <p:cNvPr id="14" name="Ảnh 13">
              <a:extLst>
                <a:ext uri="{FF2B5EF4-FFF2-40B4-BE49-F238E27FC236}">
                  <a16:creationId xmlns="" xmlns:a16="http://schemas.microsoft.com/office/drawing/2014/main" id="{CFBA039F-DBF9-3359-BA46-96C9813A2575}"/>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pSp>
        <p:nvGrpSpPr>
          <p:cNvPr id="3" name="Nhóm 14">
            <a:extLst>
              <a:ext uri="{FF2B5EF4-FFF2-40B4-BE49-F238E27FC236}">
                <a16:creationId xmlns="" xmlns:a16="http://schemas.microsoft.com/office/drawing/2014/main" id="{012B196D-88AA-EA74-7E19-A092B1A11E49}"/>
              </a:ext>
            </a:extLst>
          </p:cNvPr>
          <p:cNvGrpSpPr>
            <a:grpSpLocks/>
          </p:cNvGrpSpPr>
          <p:nvPr/>
        </p:nvGrpSpPr>
        <p:grpSpPr bwMode="auto">
          <a:xfrm>
            <a:off x="-112889" y="4190955"/>
            <a:ext cx="5898443" cy="2375031"/>
            <a:chOff x="-7257" y="100066"/>
            <a:chExt cx="4828075" cy="2374989"/>
          </a:xfrm>
        </p:grpSpPr>
        <p:sp>
          <p:nvSpPr>
            <p:cNvPr id="16" name="Hình chữ nhật 15">
              <a:extLst>
                <a:ext uri="{FF2B5EF4-FFF2-40B4-BE49-F238E27FC236}">
                  <a16:creationId xmlns="" xmlns:a16="http://schemas.microsoft.com/office/drawing/2014/main" id="{D7BE8D7C-0049-C85E-25BF-B058E1770CF7}"/>
                </a:ext>
              </a:extLst>
            </p:cNvPr>
            <p:cNvSpPr/>
            <p:nvPr/>
          </p:nvSpPr>
          <p:spPr>
            <a:xfrm>
              <a:off x="504742" y="1120459"/>
              <a:ext cx="4316076" cy="1354596"/>
            </a:xfrm>
            <a:prstGeom prst="rect">
              <a:avLst/>
            </a:prstGeom>
            <a:solidFill>
              <a:schemeClr val="bg1"/>
            </a:solidFill>
            <a:ln w="762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4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Ảnh 16">
              <a:extLst>
                <a:ext uri="{FF2B5EF4-FFF2-40B4-BE49-F238E27FC236}">
                  <a16:creationId xmlns="" xmlns:a16="http://schemas.microsoft.com/office/drawing/2014/main" id="{9E76A6F9-69E1-DE16-F42E-57CFF3192F53}"/>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257" y="100066"/>
              <a:ext cx="1704762" cy="866667"/>
            </a:xfrm>
            <a:prstGeom prst="rect">
              <a:avLst/>
            </a:prstGeom>
          </p:spPr>
        </p:pic>
      </p:grpSp>
      <p:pic>
        <p:nvPicPr>
          <p:cNvPr id="23569" name="Ảnh 30">
            <a:hlinkClick r:id="rId4" action="ppaction://hlinksldjump"/>
            <a:extLst>
              <a:ext uri="{FF2B5EF4-FFF2-40B4-BE49-F238E27FC236}">
                <a16:creationId xmlns="" xmlns:a16="http://schemas.microsoft.com/office/drawing/2014/main" id="{B76A5A1E-4556-3777-D8D1-E34B932FD31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68263"/>
            <a:ext cx="6175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2843" y="827425"/>
            <a:ext cx="10645423" cy="4031873"/>
          </a:xfrm>
          <a:prstGeom prst="rect">
            <a:avLst/>
          </a:prstGeom>
        </p:spPr>
        <p:txBody>
          <a:bodyPr wrap="square">
            <a:spAutoFit/>
          </a:bodyPr>
          <a:lstStyle/>
          <a:p>
            <a:r>
              <a:rPr lang="vi-VN" sz="3200">
                <a:solidFill>
                  <a:prstClr val="black"/>
                </a:solidFill>
                <a:latin typeface="Times New Roman"/>
              </a:rPr>
              <a:t>Bài </a:t>
            </a:r>
            <a:r>
              <a:rPr lang="vi-VN" sz="3200" smtClean="0">
                <a:solidFill>
                  <a:prstClr val="black"/>
                </a:solidFill>
                <a:latin typeface="Times New Roman"/>
              </a:rPr>
              <a:t>3:Trong </a:t>
            </a:r>
            <a:r>
              <a:rPr lang="vi-VN" sz="3200">
                <a:solidFill>
                  <a:prstClr val="black"/>
                </a:solidFill>
                <a:latin typeface="Times New Roman"/>
              </a:rPr>
              <a:t>các phát biểu sau phát biểu nào đúng?</a:t>
            </a:r>
          </a:p>
          <a:p>
            <a:r>
              <a:rPr lang="vi-VN" sz="3200">
                <a:solidFill>
                  <a:prstClr val="black"/>
                </a:solidFill>
                <a:latin typeface="Times New Roman"/>
              </a:rPr>
              <a:t>Chiều cao của hình chóp tam giác đều là</a:t>
            </a:r>
          </a:p>
          <a:p>
            <a:r>
              <a:rPr lang="vi-VN" sz="3200">
                <a:solidFill>
                  <a:prstClr val="black"/>
                </a:solidFill>
                <a:latin typeface="Times New Roman"/>
              </a:rPr>
              <a:t>A. độ dài đoạn thẳng nối từ đỉnh của hình chóp tới trung điểm của một cạnh đáy.</a:t>
            </a:r>
          </a:p>
          <a:p>
            <a:r>
              <a:rPr lang="vi-VN" sz="3200">
                <a:solidFill>
                  <a:prstClr val="black"/>
                </a:solidFill>
                <a:latin typeface="Times New Roman"/>
              </a:rPr>
              <a:t>B. chiều cao của mặt đáy.</a:t>
            </a:r>
          </a:p>
          <a:p>
            <a:r>
              <a:rPr lang="vi-VN" sz="3200">
                <a:solidFill>
                  <a:prstClr val="black"/>
                </a:solidFill>
                <a:latin typeface="Times New Roman"/>
              </a:rPr>
              <a:t>C. độ dài đường trung tuyến của một mặt bên của hình chóp.</a:t>
            </a:r>
          </a:p>
          <a:p>
            <a:r>
              <a:rPr lang="vi-VN" sz="3200">
                <a:solidFill>
                  <a:prstClr val="black"/>
                </a:solidFill>
                <a:latin typeface="Times New Roman"/>
              </a:rPr>
              <a:t>D. độ dài đoạn thẳng nối từ đỉnh tới trọng tâm của tam giác đáy.</a:t>
            </a:r>
          </a:p>
          <a:p>
            <a:r>
              <a:rPr lang="vi-VN" sz="3200" smtClean="0">
                <a:solidFill>
                  <a:prstClr val="black"/>
                </a:solidFill>
                <a:latin typeface="Times New Roman"/>
              </a:rPr>
              <a:t> </a:t>
            </a:r>
            <a:endParaRPr lang="vi-VN" sz="3200">
              <a:solidFill>
                <a:prstClr val="black"/>
              </a:solidFill>
              <a:latin typeface="Times New Roman"/>
            </a:endParaRPr>
          </a:p>
        </p:txBody>
      </p:sp>
    </p:spTree>
    <p:extLst>
      <p:ext uri="{BB962C8B-B14F-4D97-AF65-F5344CB8AC3E}">
        <p14:creationId xmlns:p14="http://schemas.microsoft.com/office/powerpoint/2010/main" val="3612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b4bfa160a74d69dc7650976d6676f82839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637</TotalTime>
  <Words>1020</Words>
  <PresentationFormat>Custom</PresentationFormat>
  <Paragraphs>79</Paragraphs>
  <Slides>20</Slides>
  <Notes>0</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2021-07-09T18:13:34Z</dcterms:created>
  <dcterms:modified xsi:type="dcterms:W3CDTF">2023-06-21T02:33:20Z</dcterms:modified>
</cp:coreProperties>
</file>