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6" r:id="rId10"/>
    <p:sldId id="317" r:id="rId11"/>
    <p:sldId id="319" r:id="rId12"/>
    <p:sldId id="320" r:id="rId13"/>
    <p:sldId id="348" r:id="rId14"/>
    <p:sldId id="322" r:id="rId15"/>
    <p:sldId id="326" r:id="rId16"/>
    <p:sldId id="327" r:id="rId17"/>
    <p:sldId id="338" r:id="rId18"/>
    <p:sldId id="343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4" d="100"/>
          <a:sy n="34" d="100"/>
        </p:scale>
        <p:origin x="234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vi/resource/34425234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77.jpeg"/><Relationship Id="rId7" Type="http://schemas.openxmlformats.org/officeDocument/2006/relationships/slide" Target="slide23.xml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5" Type="http://schemas.openxmlformats.org/officeDocument/2006/relationships/image" Target="../media/image79.jpeg"/><Relationship Id="rId10" Type="http://schemas.openxmlformats.org/officeDocument/2006/relationships/slide" Target="slide24.xml"/><Relationship Id="rId4" Type="http://schemas.openxmlformats.org/officeDocument/2006/relationships/image" Target="../media/image78.jpe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84.wmf"/><Relationship Id="rId3" Type="http://schemas.openxmlformats.org/officeDocument/2006/relationships/slide" Target="slide22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4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90.wmf"/><Relationship Id="rId3" Type="http://schemas.openxmlformats.org/officeDocument/2006/relationships/slide" Target="slide22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47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95.wmf"/><Relationship Id="rId3" Type="http://schemas.openxmlformats.org/officeDocument/2006/relationships/slide" Target="slide22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52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slide" Target="slide22.xml"/><Relationship Id="rId7" Type="http://schemas.openxmlformats.org/officeDocument/2006/relationships/image" Target="../media/image9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04.wmf"/><Relationship Id="rId3" Type="http://schemas.openxmlformats.org/officeDocument/2006/relationships/slide" Target="slide22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6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0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slide" Target="slide22.xml"/><Relationship Id="rId7" Type="http://schemas.openxmlformats.org/officeDocument/2006/relationships/image" Target="../media/image10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9" Type="http://schemas.openxmlformats.org/officeDocument/2006/relationships/image" Target="../media/image18.png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image" Target="../media/image32.emf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29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43.emf"/><Relationship Id="rId32" Type="http://schemas.openxmlformats.org/officeDocument/2006/relationships/image" Target="../media/image47.e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2.x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06767" y="2586689"/>
            <a:ext cx="1450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+mj-lt"/>
              </a:rPr>
              <a:t>    </a:t>
            </a:r>
            <a:r>
              <a:rPr lang="vi-VN" sz="4400" b="1">
                <a:solidFill>
                  <a:srgbClr val="FFFF00"/>
                </a:solidFill>
                <a:latin typeface="+mj-lt"/>
              </a:rPr>
              <a:t>CHƯƠNG I</a:t>
            </a:r>
            <a:r>
              <a:rPr lang="en-US" sz="4400" b="1">
                <a:solidFill>
                  <a:srgbClr val="FFFF00"/>
                </a:solidFill>
                <a:latin typeface="+mj-lt"/>
              </a:rPr>
              <a:t>V</a:t>
            </a:r>
            <a:r>
              <a:rPr lang="vi-VN" sz="4400" b="1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>
                <a:solidFill>
                  <a:srgbClr val="FFFF00"/>
                </a:solidFill>
                <a:latin typeface="+mj-lt"/>
              </a:rPr>
              <a:t>HỆ THỨC LƯỢNG TRONG TAM GIÁC. VEC 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862308" cy="7874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014" y="4953001"/>
            <a:ext cx="10991185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658212" y="1991276"/>
            <a:ext cx="22486206" cy="3908644"/>
            <a:chOff x="1268078" y="3405486"/>
            <a:chExt cx="22486206" cy="1548396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2"/>
              <a:ext cx="22221924" cy="137448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10"/>
          <p:cNvGrpSpPr/>
          <p:nvPr/>
        </p:nvGrpSpPr>
        <p:grpSpPr>
          <a:xfrm>
            <a:off x="857211" y="5345175"/>
            <a:ext cx="22323065" cy="7837426"/>
            <a:chOff x="1270511" y="5867400"/>
            <a:chExt cx="21819676" cy="3760895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1"/>
              <a:ext cx="21817977" cy="34892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7B727A-31D9-F7EF-9E86-978D210488C3}"/>
              </a:ext>
            </a:extLst>
          </p:cNvPr>
          <p:cNvGrpSpPr/>
          <p:nvPr/>
        </p:nvGrpSpPr>
        <p:grpSpPr>
          <a:xfrm>
            <a:off x="4402681" y="2247707"/>
            <a:ext cx="15206596" cy="911941"/>
            <a:chOff x="4402681" y="2247707"/>
            <a:chExt cx="15206596" cy="91194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2681" y="2247707"/>
              <a:ext cx="12589919" cy="9119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32752" y="2385014"/>
              <a:ext cx="2676525" cy="774634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31" y="3220279"/>
            <a:ext cx="6546177" cy="24291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08" y="6109012"/>
            <a:ext cx="9525000" cy="246068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849872"/>
            <a:ext cx="17145000" cy="41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228600" y="2327061"/>
            <a:ext cx="22486206" cy="9255340"/>
            <a:chOff x="1268078" y="3405486"/>
            <a:chExt cx="22486206" cy="8443496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826958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96" y="2519024"/>
            <a:ext cx="8727804" cy="2129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4" y="5334000"/>
            <a:ext cx="1402652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894914"/>
            <a:ext cx="22347506" cy="5318643"/>
            <a:chOff x="1270511" y="5784015"/>
            <a:chExt cx="22347506" cy="5884181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784015"/>
              <a:ext cx="5100080" cy="928847"/>
              <a:chOff x="1224541" y="6222582"/>
              <a:chExt cx="5100080" cy="92884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684221" y="4434831"/>
                <a:ext cx="752433" cy="452836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88217" y="6222582"/>
                <a:ext cx="3711272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2,3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778026" y="2101418"/>
            <a:ext cx="24331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BÀI TẬP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2440017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NHÓM 1: ý a</a:t>
            </a:r>
          </a:p>
          <a:p>
            <a:r>
              <a:rPr lang="en-US" dirty="0"/>
              <a:t>NHÓM 2: ý b</a:t>
            </a:r>
          </a:p>
          <a:p>
            <a:r>
              <a:rPr lang="en-US" dirty="0"/>
              <a:t>NHÓM 3: ý c</a:t>
            </a:r>
          </a:p>
          <a:p>
            <a:r>
              <a:rPr lang="en-US" dirty="0"/>
              <a:t>NHÓM 4: Ý 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5902" y="8935487"/>
            <a:ext cx="84848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Học sinh toàn lớp thảo luận cặp đôi</a:t>
            </a:r>
          </a:p>
          <a:p>
            <a:r>
              <a:rPr lang="en-US"/>
              <a:t> và trình bày ra giấy lời giải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2129198"/>
            <a:ext cx="9601200" cy="533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8215791"/>
            <a:ext cx="11019119" cy="46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577" y="1939604"/>
            <a:ext cx="22488845" cy="5204018"/>
            <a:chOff x="1076414" y="4377894"/>
            <a:chExt cx="22061399" cy="5204018"/>
          </a:xfrm>
        </p:grpSpPr>
        <p:grpSp>
          <p:nvGrpSpPr>
            <p:cNvPr id="3" name="Group 5"/>
            <p:cNvGrpSpPr/>
            <p:nvPr/>
          </p:nvGrpSpPr>
          <p:grpSpPr>
            <a:xfrm>
              <a:off x="1269087" y="4454915"/>
              <a:ext cx="21868726" cy="5126997"/>
              <a:chOff x="533510" y="998829"/>
              <a:chExt cx="8611674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33510" y="998829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909683" y="3955402"/>
            <a:ext cx="10280828" cy="810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https://wordwall.net/vi/resource/34425234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341" y="3046423"/>
            <a:ext cx="214542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HỌC SINH TRUY CẬP ĐƯỜNG LINK VÀ LÀM BÀI TRẮC NGHIỆM DƯỚI DẠNG TRÒ CHƠI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0840" y="1883414"/>
            <a:ext cx="54764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16130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438399"/>
            <a:ext cx="22631400" cy="11582400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4513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III. MỘT SỐ ỨNG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908566" y="8082818"/>
            <a:ext cx="19583400" cy="4524315"/>
            <a:chOff x="1908566" y="8082818"/>
            <a:chExt cx="19583400" cy="4524315"/>
          </a:xfrm>
        </p:grpSpPr>
        <p:sp>
          <p:nvSpPr>
            <p:cNvPr id="9" name="TextBox 8"/>
            <p:cNvSpPr txBox="1"/>
            <p:nvPr/>
          </p:nvSpPr>
          <p:spPr>
            <a:xfrm>
              <a:off x="1908566" y="8082818"/>
              <a:ext cx="19583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 minh định lí Côsin</a:t>
              </a:r>
            </a:p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Chứng minh định lí Pitago thuận bằng cách sử dụng tích vô hướng</a:t>
              </a: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vuông tại A, chứng minh rằng </a:t>
              </a:r>
            </a:p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Chứng minh định lí Pitago đảo bằng cách sử dụng tích vô hướng</a:t>
              </a: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thỏa mãn                                  . Chứng minh tam giác ABC vuông.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540814"/>
                </p:ext>
              </p:extLst>
            </p:nvPr>
          </p:nvGraphicFramePr>
          <p:xfrm>
            <a:off x="9838027" y="10942842"/>
            <a:ext cx="3724478" cy="78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70347" imgH="200056" progId="Equation.DSMT4">
                    <p:embed/>
                  </p:oleObj>
                </mc:Choice>
                <mc:Fallback>
                  <p:oleObj name="Equation" r:id="rId2" imgW="1170347" imgH="200056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838027" y="10942842"/>
                          <a:ext cx="3724478" cy="782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573715"/>
                </p:ext>
              </p:extLst>
            </p:nvPr>
          </p:nvGraphicFramePr>
          <p:xfrm>
            <a:off x="14325600" y="9635363"/>
            <a:ext cx="4150665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70347" imgH="200056" progId="Equation.DSMT4">
                    <p:embed/>
                  </p:oleObj>
                </mc:Choice>
                <mc:Fallback>
                  <p:oleObj name="Equation" r:id="rId4" imgW="1170347" imgH="200056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325600" y="9635363"/>
                          <a:ext cx="4150665" cy="709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4088888"/>
            <a:ext cx="12090519" cy="334442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447800" y="3886200"/>
            <a:ext cx="6324600" cy="2362200"/>
            <a:chOff x="534987" y="1647866"/>
            <a:chExt cx="3113447" cy="1176337"/>
          </a:xfrm>
        </p:grpSpPr>
        <p:sp>
          <p:nvSpPr>
            <p:cNvPr id="31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3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4" name="Chevron 33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82562" y="4038820"/>
            <a:ext cx="4289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1.Tính độ dài </a:t>
            </a:r>
          </a:p>
          <a:p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 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98252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789" y="2438400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8290044" cy="36903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5357" y="3678456"/>
            <a:ext cx="6179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2. Chứng minh hai đường thẳng vuông góc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89458" y="2491166"/>
            <a:ext cx="8746095" cy="10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MỘT SỐ ỨNG DỤNG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4" y="6866740"/>
            <a:ext cx="15731595" cy="1474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228526"/>
            <a:ext cx="13820775" cy="1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762000" y="2267118"/>
            <a:ext cx="22282225" cy="10610682"/>
            <a:chOff x="1268078" y="3405486"/>
            <a:chExt cx="22282225" cy="1835135"/>
          </a:xfrm>
        </p:grpSpPr>
        <p:sp>
          <p:nvSpPr>
            <p:cNvPr id="41" name="Rounded Rectangle 40"/>
            <p:cNvSpPr/>
            <p:nvPr/>
          </p:nvSpPr>
          <p:spPr>
            <a:xfrm>
              <a:off x="1287956" y="3579401"/>
              <a:ext cx="22262347" cy="1661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34" y="3246083"/>
            <a:ext cx="7762875" cy="1057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04737" y="4294947"/>
            <a:ext cx="10986384" cy="1977887"/>
            <a:chOff x="4404737" y="4780722"/>
            <a:chExt cx="10986384" cy="1977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4737" y="4780722"/>
              <a:ext cx="9985017" cy="1909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19571" y="5919414"/>
              <a:ext cx="971550" cy="83919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481" y="6215932"/>
            <a:ext cx="10732322" cy="283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8685" y="4307344"/>
            <a:ext cx="6286515" cy="58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3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28600" y="1447800"/>
            <a:ext cx="22526629" cy="11963399"/>
            <a:chOff x="1268078" y="3405486"/>
            <a:chExt cx="22526629" cy="8123444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7949528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4003976" cy="940513"/>
              <a:chOff x="1311958" y="3405486"/>
              <a:chExt cx="4003976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306526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37" y="1924101"/>
            <a:ext cx="17346438" cy="2675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32" y="4637896"/>
            <a:ext cx="13382625" cy="190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02" y="6430177"/>
            <a:ext cx="7724775" cy="282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56" y="7732282"/>
            <a:ext cx="7543800" cy="1421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9410118"/>
            <a:ext cx="8982075" cy="1444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11038470"/>
            <a:ext cx="12163425" cy="28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5" descr="4929776a_hoa20huong20du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149352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2-Point Star 7"/>
          <p:cNvSpPr/>
          <p:nvPr/>
        </p:nvSpPr>
        <p:spPr bwMode="auto">
          <a:xfrm>
            <a:off x="8534400" y="9296400"/>
            <a:ext cx="1981200" cy="15240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9" name="Oval 8"/>
          <p:cNvSpPr/>
          <p:nvPr/>
        </p:nvSpPr>
        <p:spPr bwMode="auto">
          <a:xfrm>
            <a:off x="8712200" y="9499601"/>
            <a:ext cx="1524000" cy="106045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166476" y="6419850"/>
            <a:ext cx="1066800" cy="1016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14" name="32-Point Star 13"/>
          <p:cNvSpPr/>
          <p:nvPr/>
        </p:nvSpPr>
        <p:spPr bwMode="auto">
          <a:xfrm>
            <a:off x="12496800" y="4876800"/>
            <a:ext cx="1371600" cy="1066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7" name="Oval 16"/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2" name="32-Point Star 11"/>
          <p:cNvSpPr/>
          <p:nvPr/>
        </p:nvSpPr>
        <p:spPr bwMode="auto">
          <a:xfrm>
            <a:off x="6045200" y="76708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8" name="Oval 17"/>
          <p:cNvSpPr/>
          <p:nvPr/>
        </p:nvSpPr>
        <p:spPr bwMode="auto">
          <a:xfrm>
            <a:off x="6350000" y="8026400"/>
            <a:ext cx="914400" cy="1168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1" name="32-Point Star 10"/>
          <p:cNvSpPr/>
          <p:nvPr/>
        </p:nvSpPr>
        <p:spPr bwMode="auto">
          <a:xfrm>
            <a:off x="9448800" y="5029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9" name="Oval 18"/>
          <p:cNvSpPr/>
          <p:nvPr/>
        </p:nvSpPr>
        <p:spPr bwMode="auto">
          <a:xfrm>
            <a:off x="9702800" y="52578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0" name="32-Point Star 9"/>
          <p:cNvSpPr>
            <a:spLocks noChangeArrowheads="1"/>
          </p:cNvSpPr>
          <p:nvPr/>
        </p:nvSpPr>
        <p:spPr bwMode="auto">
          <a:xfrm rot="482294">
            <a:off x="16814800" y="7308850"/>
            <a:ext cx="1295400" cy="16764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301618">
            <a:off x="16916400" y="7467600"/>
            <a:ext cx="1066800" cy="1371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4" name="32-Point Star 23"/>
          <p:cNvSpPr/>
          <p:nvPr/>
        </p:nvSpPr>
        <p:spPr bwMode="auto">
          <a:xfrm>
            <a:off x="13258800" y="87884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21410323">
            <a:off x="13512800" y="8909051"/>
            <a:ext cx="1079500" cy="13779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5029200" y="12338050"/>
            <a:ext cx="28956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Thưởng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8140700" y="12433300"/>
            <a:ext cx="25908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16F"/>
              </a:gs>
              <a:gs pos="50000">
                <a:srgbClr val="00B0F0"/>
              </a:gs>
              <a:gs pos="100000">
                <a:srgbClr val="00516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7373600" y="12401550"/>
            <a:ext cx="2438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860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Thưởng</a:t>
            </a:r>
            <a:endParaRPr lang="vi-VN" sz="8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4478000" y="12401550"/>
            <a:ext cx="2133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 descr="Green marble"/>
          <p:cNvSpPr>
            <a:spLocks noChangeArrowheads="1"/>
          </p:cNvSpPr>
          <p:nvPr/>
        </p:nvSpPr>
        <p:spPr bwMode="auto">
          <a:xfrm>
            <a:off x="30480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3" name="Rounded Rectangle 32" descr="Purple mesh"/>
          <p:cNvSpPr>
            <a:spLocks noChangeArrowheads="1"/>
          </p:cNvSpPr>
          <p:nvPr/>
        </p:nvSpPr>
        <p:spPr bwMode="auto">
          <a:xfrm>
            <a:off x="199644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6" name="5-Point Star 35"/>
          <p:cNvSpPr>
            <a:spLocks noChangeArrowheads="1"/>
          </p:cNvSpPr>
          <p:nvPr/>
        </p:nvSpPr>
        <p:spPr bwMode="auto">
          <a:xfrm>
            <a:off x="3048000" y="6096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7" name="5-Point Star 36"/>
          <p:cNvSpPr>
            <a:spLocks noChangeArrowheads="1"/>
          </p:cNvSpPr>
          <p:nvPr/>
        </p:nvSpPr>
        <p:spPr bwMode="auto">
          <a:xfrm>
            <a:off x="3111500" y="21844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8" name="5-Point Star 37"/>
          <p:cNvSpPr>
            <a:spLocks noChangeArrowheads="1"/>
          </p:cNvSpPr>
          <p:nvPr/>
        </p:nvSpPr>
        <p:spPr bwMode="auto">
          <a:xfrm>
            <a:off x="3079750" y="3854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9" name="5-Point Star 38"/>
          <p:cNvSpPr>
            <a:spLocks noChangeArrowheads="1"/>
          </p:cNvSpPr>
          <p:nvPr/>
        </p:nvSpPr>
        <p:spPr bwMode="auto">
          <a:xfrm>
            <a:off x="3079750" y="55435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0" name="5-Point Star 39"/>
          <p:cNvSpPr>
            <a:spLocks noChangeArrowheads="1"/>
          </p:cNvSpPr>
          <p:nvPr/>
        </p:nvSpPr>
        <p:spPr bwMode="auto">
          <a:xfrm>
            <a:off x="3111500" y="7185026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1" name="5-Point Star 40"/>
          <p:cNvSpPr>
            <a:spLocks noChangeArrowheads="1"/>
          </p:cNvSpPr>
          <p:nvPr/>
        </p:nvSpPr>
        <p:spPr bwMode="auto">
          <a:xfrm>
            <a:off x="3136900" y="8807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2" name="5-Point Star 41"/>
          <p:cNvSpPr>
            <a:spLocks noChangeArrowheads="1"/>
          </p:cNvSpPr>
          <p:nvPr/>
        </p:nvSpPr>
        <p:spPr bwMode="auto">
          <a:xfrm>
            <a:off x="3200400" y="103632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4" name="5-Point Star 43"/>
          <p:cNvSpPr>
            <a:spLocks noChangeArrowheads="1"/>
          </p:cNvSpPr>
          <p:nvPr/>
        </p:nvSpPr>
        <p:spPr bwMode="auto">
          <a:xfrm>
            <a:off x="20116800" y="609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 bwMode="auto">
          <a:xfrm>
            <a:off x="9728200" y="52324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1A07A9"/>
                </a:solidFill>
              </a:rPr>
              <a:t>7</a:t>
            </a:r>
            <a:endParaRPr lang="vi-VN" sz="4800" b="1" dirty="0">
              <a:solidFill>
                <a:srgbClr val="1A07A9"/>
              </a:solidFill>
            </a:endParaRPr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1A07A9"/>
                </a:solidFill>
              </a:rPr>
              <a:t>1</a:t>
            </a:r>
            <a:endParaRPr lang="vi-VN" sz="7200" b="1" dirty="0">
              <a:solidFill>
                <a:srgbClr val="1A07A9"/>
              </a:solidFill>
            </a:endParaRPr>
          </a:p>
        </p:txBody>
      </p:sp>
      <p:sp>
        <p:nvSpPr>
          <p:cNvPr id="57" name="Oval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327402">
            <a:off x="16744951" y="7470776"/>
            <a:ext cx="1317626" cy="1282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2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 bwMode="auto">
          <a:xfrm>
            <a:off x="13411200" y="8991600"/>
            <a:ext cx="1219200" cy="1425576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5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 bwMode="auto">
          <a:xfrm>
            <a:off x="10972800" y="6400800"/>
            <a:ext cx="1219200" cy="101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>
                <a:solidFill>
                  <a:srgbClr val="1A07A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6400" b="1">
              <a:solidFill>
                <a:srgbClr val="1A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>
            <a:hlinkClick r:id="" action="ppaction://noaction"/>
          </p:cNvPr>
          <p:cNvSpPr/>
          <p:nvPr/>
        </p:nvSpPr>
        <p:spPr bwMode="auto">
          <a:xfrm>
            <a:off x="8763000" y="9448800"/>
            <a:ext cx="1524000" cy="1219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3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61" name="Oval 60">
            <a:hlinkClick r:id="" action="ppaction://noaction"/>
          </p:cNvPr>
          <p:cNvSpPr/>
          <p:nvPr/>
        </p:nvSpPr>
        <p:spPr bwMode="auto">
          <a:xfrm>
            <a:off x="6273800" y="7912100"/>
            <a:ext cx="1066800" cy="13081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4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52" name="Flowchart: Connector 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0" y="12522200"/>
            <a:ext cx="2286000" cy="1066800"/>
          </a:xfrm>
          <a:prstGeom prst="flowChartConnector">
            <a:avLst/>
          </a:prstGeom>
          <a:gradFill rotWithShape="1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lt1"/>
                </a:solidFill>
              </a:rPr>
              <a:t>KẾT THÚC</a:t>
            </a:r>
            <a:endParaRPr lang="vi-VN" sz="2400" b="1" dirty="0">
              <a:solidFill>
                <a:schemeClr val="lt1"/>
              </a:solidFill>
            </a:endParaRPr>
          </a:p>
        </p:txBody>
      </p:sp>
      <p:sp>
        <p:nvSpPr>
          <p:cNvPr id="70" name="5-Point Star 69"/>
          <p:cNvSpPr>
            <a:spLocks noChangeArrowheads="1"/>
          </p:cNvSpPr>
          <p:nvPr/>
        </p:nvSpPr>
        <p:spPr bwMode="auto">
          <a:xfrm>
            <a:off x="20116800" y="1981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1" name="5-Point Star 70"/>
          <p:cNvSpPr>
            <a:spLocks noChangeArrowheads="1"/>
          </p:cNvSpPr>
          <p:nvPr/>
        </p:nvSpPr>
        <p:spPr bwMode="auto">
          <a:xfrm>
            <a:off x="20116800" y="3505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2" name="5-Point Star 71"/>
          <p:cNvSpPr>
            <a:spLocks noChangeArrowheads="1"/>
          </p:cNvSpPr>
          <p:nvPr/>
        </p:nvSpPr>
        <p:spPr bwMode="auto">
          <a:xfrm>
            <a:off x="20116800" y="5181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3" name="5-Point Star 72"/>
          <p:cNvSpPr>
            <a:spLocks noChangeArrowheads="1"/>
          </p:cNvSpPr>
          <p:nvPr/>
        </p:nvSpPr>
        <p:spPr bwMode="auto">
          <a:xfrm>
            <a:off x="20116800" y="6858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" name="5-Point Star 73"/>
          <p:cNvSpPr>
            <a:spLocks noChangeArrowheads="1"/>
          </p:cNvSpPr>
          <p:nvPr/>
        </p:nvSpPr>
        <p:spPr bwMode="auto">
          <a:xfrm>
            <a:off x="20116800" y="8382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00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" name="5-Point Star 74"/>
          <p:cNvSpPr>
            <a:spLocks noChangeArrowheads="1"/>
          </p:cNvSpPr>
          <p:nvPr/>
        </p:nvSpPr>
        <p:spPr bwMode="auto">
          <a:xfrm>
            <a:off x="20116800" y="100584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9" name="32-Point Star 78"/>
          <p:cNvSpPr/>
          <p:nvPr/>
        </p:nvSpPr>
        <p:spPr bwMode="auto">
          <a:xfrm>
            <a:off x="13563600" y="2743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" name="32-Point Star 79"/>
          <p:cNvSpPr/>
          <p:nvPr/>
        </p:nvSpPr>
        <p:spPr bwMode="auto">
          <a:xfrm>
            <a:off x="16002000" y="4267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2" name="Oval 81">
            <a:hlinkClick r:id="rId7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1" name="Oval 80">
            <a:hlinkClick r:id="rId11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3" name="Oval 82">
            <a:hlinkClick r:id="rId7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78" name="Oval 77">
            <a:hlinkClick r:id="rId12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8</a:t>
            </a:r>
            <a:endParaRPr lang="vi-VN" sz="5600" b="1" dirty="0">
              <a:solidFill>
                <a:srgbClr val="1A0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21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1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029200" y="18288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 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9354800" y="12192000"/>
            <a:ext cx="1371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077200" y="3200401"/>
            <a:ext cx="1036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3620751" y="6400801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91201" y="51816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716000" y="5029201"/>
            <a:ext cx="105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791201" y="64008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Connector 9"/>
          <p:cNvSpPr>
            <a:spLocks noChangeArrowheads="1"/>
          </p:cNvSpPr>
          <p:nvPr/>
        </p:nvSpPr>
        <p:spPr bwMode="auto">
          <a:xfrm>
            <a:off x="5715000" y="6442077"/>
            <a:ext cx="942976" cy="854074"/>
          </a:xfrm>
          <a:prstGeom prst="flowChartConnector">
            <a:avLst/>
          </a:prstGeom>
          <a:noFill/>
          <a:ln w="101600" algn="ctr">
            <a:pattFill prst="lgCheck">
              <a:fgClr>
                <a:srgbClr val="CC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496800" y="3352801"/>
          <a:ext cx="3352800" cy="12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304668" progId="Equation.DSMT4">
                  <p:embed/>
                </p:oleObj>
              </mc:Choice>
              <mc:Fallback>
                <p:oleObj name="Equation" r:id="rId4" imgW="799753" imgH="304668" progId="Equation.DSMT4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3352801"/>
                        <a:ext cx="3352800" cy="1216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81600" y="3352800"/>
            <a:ext cx="1341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 Cho                   khi đó                         nếu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7010400" y="3200400"/>
          <a:ext cx="3200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9" imgH="241195" progId="Equation.DSMT4">
                  <p:embed/>
                </p:oleObj>
              </mc:Choice>
              <mc:Fallback>
                <p:oleObj name="Equation" r:id="rId6" imgW="533169" imgH="241195" progId="Equation.DSMT4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00400"/>
                        <a:ext cx="3200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6858000" y="5029200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241195" progId="Equation.DSMT4">
                  <p:embed/>
                </p:oleObj>
              </mc:Choice>
              <mc:Fallback>
                <p:oleObj name="Equation" r:id="rId8" imgW="710891" imgH="241195" progId="Equation.DSMT4">
                  <p:embed/>
                  <p:pic>
                    <p:nvPicPr>
                      <p:cNvPr id="235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2590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4766927" y="5029200"/>
          <a:ext cx="23145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41195" progId="Equation.DSMT4">
                  <p:embed/>
                </p:oleObj>
              </mc:Choice>
              <mc:Fallback>
                <p:oleObj name="Equation" r:id="rId10" imgW="634725" imgH="241195" progId="Equation.DSMT4">
                  <p:embed/>
                  <p:pic>
                    <p:nvPicPr>
                      <p:cNvPr id="235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927" y="5029200"/>
                        <a:ext cx="231457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7437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241195" progId="Equation.DSMT4">
                  <p:embed/>
                </p:oleObj>
              </mc:Choice>
              <mc:Fallback>
                <p:oleObj name="Equation" r:id="rId12" imgW="774364" imgH="241195" progId="Equation.DSMT4">
                  <p:embed/>
                  <p:pic>
                    <p:nvPicPr>
                      <p:cNvPr id="235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145161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4" imgH="241195" progId="Equation.DSMT4">
                  <p:embed/>
                </p:oleObj>
              </mc:Choice>
              <mc:Fallback>
                <p:oleObj name="Equation" r:id="rId14" imgW="774364" imgH="241195" progId="Equation.DSMT4">
                  <p:embed/>
                  <p:pic>
                    <p:nvPicPr>
                      <p:cNvPr id="235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61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18036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67110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5264647"/>
            <a:ext cx="5754238" cy="907184"/>
            <a:chOff x="7459670" y="7086600"/>
            <a:chExt cx="575490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645169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4" y="9012453"/>
            <a:ext cx="4271917" cy="914832"/>
            <a:chOff x="7459670" y="9982200"/>
            <a:chExt cx="4272413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2831553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BÀI TẬP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342962" cy="1158610"/>
                <a:chOff x="2217673" y="4788029"/>
                <a:chExt cx="10342962" cy="115861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§6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27077" y="5115642"/>
                  <a:ext cx="9033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VÉC 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809720" y="2066528"/>
            <a:ext cx="14293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I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V</a:t>
            </a:r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HỆ THỨC LƯỢNG TRONG TAM GIÁC VÀ VÉC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72000" y="15240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 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135600" y="121920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114800" y="3048001"/>
            <a:ext cx="1554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hai véc tơ               cùng hướng. Kết quả nào sau đây đúng :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334000" y="80772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2801600" y="77724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2954000" y="102108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334000" y="99060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12827000" y="10210801"/>
            <a:ext cx="942976" cy="857250"/>
          </a:xfrm>
          <a:prstGeom prst="flowChartConnector">
            <a:avLst/>
          </a:prstGeom>
          <a:noFill/>
          <a:ln w="104775" algn="ctr">
            <a:pattFill prst="sphere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9448800" y="33528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241195" progId="Equation.DSMT4">
                  <p:embed/>
                </p:oleObj>
              </mc:Choice>
              <mc:Fallback>
                <p:oleObj name="Equation" r:id="rId4" imgW="482391" imgH="241195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352800"/>
                        <a:ext cx="2286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14020801" y="9753601"/>
          <a:ext cx="33083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304668" progId="Equation.DSMT4">
                  <p:embed/>
                </p:oleObj>
              </mc:Choice>
              <mc:Fallback>
                <p:oleObj name="Equation" r:id="rId6" imgW="698197" imgH="304668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1" y="9753601"/>
                        <a:ext cx="33083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6400801" y="7772401"/>
          <a:ext cx="216535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215806" progId="Equation.DSMT4">
                  <p:embed/>
                </p:oleObj>
              </mc:Choice>
              <mc:Fallback>
                <p:oleObj name="Equation" r:id="rId8" imgW="457002" imgH="215806" progId="Equation.DSMT4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7772401"/>
                        <a:ext cx="216535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3900150" y="7537451"/>
          <a:ext cx="252730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2937" imgH="215713" progId="Equation.DSMT4">
                  <p:embed/>
                </p:oleObj>
              </mc:Choice>
              <mc:Fallback>
                <p:oleObj name="Equation" r:id="rId10" imgW="532937" imgH="215713" progId="Equation.DSMT4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0150" y="7537451"/>
                        <a:ext cx="252730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5943600" y="9448801"/>
          <a:ext cx="3787776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304668" progId="Equation.DSMT4">
                  <p:embed/>
                </p:oleObj>
              </mc:Choice>
              <mc:Fallback>
                <p:oleObj name="Equation" r:id="rId12" imgW="799753" imgH="304668" progId="Equation.DSMT4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448801"/>
                        <a:ext cx="3787776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975140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638800" y="16764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505200" y="2895601"/>
            <a:ext cx="150876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vuông ABCD cạnh là a. Khi đó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là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334000" y="6096001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2344400" y="5943601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283200" y="7772401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2319000" y="76708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2293600" y="6019801"/>
            <a:ext cx="942976" cy="857250"/>
          </a:xfrm>
          <a:prstGeom prst="flowChartConnector">
            <a:avLst/>
          </a:prstGeom>
          <a:noFill/>
          <a:ln w="111125" algn="ctr">
            <a:pattFill prst="solidDmn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7373600" y="117348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657600" y="4114800"/>
          <a:ext cx="3810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256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38100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6400800" y="5943600"/>
          <a:ext cx="981076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25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981076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13354051" y="5791200"/>
          <a:ext cx="140335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780" imgH="203024" progId="Equation.DSMT4">
                  <p:embed/>
                </p:oleObj>
              </mc:Choice>
              <mc:Fallback>
                <p:oleObj name="Equation" r:id="rId8" imgW="253780" imgH="203024" progId="Equation.DSMT4">
                  <p:embed/>
                  <p:pic>
                    <p:nvPicPr>
                      <p:cNvPr id="256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4051" y="5791200"/>
                        <a:ext cx="140335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6003926" y="7620000"/>
          <a:ext cx="147320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203024" progId="Equation.DSMT4">
                  <p:embed/>
                </p:oleObj>
              </mc:Choice>
              <mc:Fallback>
                <p:oleObj name="Equation" r:id="rId10" imgW="266469" imgH="203024" progId="Equation.DSMT4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6" y="7620000"/>
                        <a:ext cx="147320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3306426" y="6721476"/>
          <a:ext cx="1193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806" imgH="418918" progId="Equation.DSMT4">
                  <p:embed/>
                </p:oleObj>
              </mc:Choice>
              <mc:Fallback>
                <p:oleObj name="Equation" r:id="rId12" imgW="215806" imgH="418918" progId="Equation.DSMT4">
                  <p:embed/>
                  <p:pic>
                    <p:nvPicPr>
                      <p:cNvPr id="256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26" y="6721476"/>
                        <a:ext cx="1193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169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572000" y="12192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858000" y="2033944"/>
            <a:ext cx="1600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0" y="5486401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3106400" y="53340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181600" y="71628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2192000" y="70104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334000" y="5486401"/>
            <a:ext cx="942976" cy="857250"/>
          </a:xfrm>
          <a:prstGeom prst="flowChartConnector">
            <a:avLst/>
          </a:prstGeom>
          <a:noFill/>
          <a:ln w="111125" algn="ctr">
            <a:pattFill prst="wdDn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7983200" y="11887200"/>
            <a:ext cx="1524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400800" y="5029200"/>
          <a:ext cx="3048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66584" progId="Equation.DSMT4">
                  <p:embed/>
                </p:oleObj>
              </mc:Choice>
              <mc:Fallback>
                <p:oleObj name="Equation" r:id="rId4" imgW="850531" imgH="266584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3048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4173200" y="50292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200" imgH="228600" progId="Equation.DSMT4">
                  <p:embed/>
                </p:oleObj>
              </mc:Choice>
              <mc:Fallback>
                <p:oleObj name="Equation" r:id="rId6" imgW="711200" imgH="2286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50292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096000" y="68580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4325601" y="6553200"/>
          <a:ext cx="3209926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8975" imgH="304668" progId="Equation.DSMT4">
                  <p:embed/>
                </p:oleObj>
              </mc:Choice>
              <mc:Fallback>
                <p:oleObj name="Equation" r:id="rId10" imgW="748975" imgH="304668" progId="Equation.DSMT4">
                  <p:embed/>
                  <p:pic>
                    <p:nvPicPr>
                      <p:cNvPr id="26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1" y="6553200"/>
                        <a:ext cx="3209926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867584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943600" y="15240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762000" y="3200400"/>
            <a:ext cx="2316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Khi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18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80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181600" y="7467601"/>
            <a:ext cx="581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2801600" y="74676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029200" y="7467601"/>
            <a:ext cx="942976" cy="857250"/>
          </a:xfrm>
          <a:prstGeom prst="flowChartConnector">
            <a:avLst/>
          </a:prstGeom>
          <a:noFill/>
          <a:ln w="114300" algn="ctr">
            <a:pattFill prst="pct7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440400" y="11887200"/>
            <a:ext cx="1676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18198"/>
              </p:ext>
            </p:extLst>
          </p:nvPr>
        </p:nvGraphicFramePr>
        <p:xfrm>
          <a:off x="13582650" y="3231326"/>
          <a:ext cx="563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15900" progId="Equation.DSMT4">
                  <p:embed/>
                </p:oleObj>
              </mc:Choice>
              <mc:Fallback>
                <p:oleObj name="Equation" r:id="rId4" imgW="1600200" imgH="215900" progId="Equation.DSMT4">
                  <p:embed/>
                  <p:pic>
                    <p:nvPicPr>
                      <p:cNvPr id="276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2650" y="3231326"/>
                        <a:ext cx="563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6553200" y="6858000"/>
          <a:ext cx="137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06" imgH="418918" progId="Equation.DSMT4">
                  <p:embed/>
                </p:oleObj>
              </mc:Choice>
              <mc:Fallback>
                <p:oleObj name="Equation" r:id="rId6" imgW="215806" imgH="418918" progId="Equation.DSMT4">
                  <p:embed/>
                  <p:pic>
                    <p:nvPicPr>
                      <p:cNvPr id="276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0"/>
                        <a:ext cx="1371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6400800" y="50292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362" imgH="418918" progId="Equation.DSMT4">
                  <p:embed/>
                </p:oleObj>
              </mc:Choice>
              <mc:Fallback>
                <p:oleObj name="Equation" r:id="rId8" imgW="317362" imgH="418918" progId="Equation.DSMT4">
                  <p:embed/>
                  <p:pic>
                    <p:nvPicPr>
                      <p:cNvPr id="276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3868400" y="4845050"/>
          <a:ext cx="3352800" cy="235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431613" progId="Equation.DSMT4">
                  <p:embed/>
                </p:oleObj>
              </mc:Choice>
              <mc:Fallback>
                <p:oleObj name="Equation" r:id="rId10" imgW="406224" imgH="431613" progId="Equation.DSMT4">
                  <p:embed/>
                  <p:pic>
                    <p:nvPicPr>
                      <p:cNvPr id="276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4845050"/>
                        <a:ext cx="3352800" cy="235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13868400" y="6705601"/>
          <a:ext cx="41148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8000" imgH="431800" progId="Equation.DSMT4">
                  <p:embed/>
                </p:oleObj>
              </mc:Choice>
              <mc:Fallback>
                <p:oleObj name="Equation" r:id="rId12" imgW="508000" imgH="431800" progId="Equation.DSMT4">
                  <p:embed/>
                  <p:pic>
                    <p:nvPicPr>
                      <p:cNvPr id="276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6705601"/>
                        <a:ext cx="411480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367546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24400" y="12192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029200" y="3810001"/>
            <a:ext cx="1386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81600" y="5638801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411200" y="5486401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hướng  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181600" y="7010401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3411200" y="7162801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phương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3258800" y="5638801"/>
            <a:ext cx="942976" cy="857250"/>
          </a:xfrm>
          <a:prstGeom prst="flowChartConnector">
            <a:avLst/>
          </a:prstGeom>
          <a:noFill/>
          <a:ln w="107950" algn="ctr">
            <a:pattFill prst="plai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897600" y="118872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0" y="2743200"/>
            <a:ext cx="1508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         với                              không đổi đạt giá trị lớn nhất khi           là hai véc tơ</a:t>
            </a: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4630400" y="25908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90" imgH="241195" progId="Equation.DSMT4">
                  <p:embed/>
                </p:oleObj>
              </mc:Choice>
              <mc:Fallback>
                <p:oleObj name="Equation" r:id="rId4" imgW="253890" imgH="241195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0" y="25908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17678400" y="25908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304668" progId="Equation.DSMT4">
                  <p:embed/>
                </p:oleObj>
              </mc:Choice>
              <mc:Fallback>
                <p:oleObj name="Equation" r:id="rId6" imgW="418918" imgH="304668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400" y="2590800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16002000" y="36576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286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0" y="36576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096000" y="5486401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Ngược hướng</a:t>
            </a:r>
          </a:p>
        </p:txBody>
      </p:sp>
    </p:spTree>
    <p:extLst>
      <p:ext uri="{BB962C8B-B14F-4D97-AF65-F5344CB8AC3E}">
        <p14:creationId xmlns:p14="http://schemas.microsoft.com/office/powerpoint/2010/main" val="1286939483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724400" y="24384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phụ : </a:t>
            </a:r>
            <a:endParaRPr lang="vi-VN" altLang="en-US" sz="5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24400" y="4572000"/>
            <a:ext cx="1493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là: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273800" y="7035800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3258800" y="6858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véc tơ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943600" y="8991600"/>
            <a:ext cx="64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Tích độ dài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3258800" y="883920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Độ lớn của góc giữa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6223000" y="7137400"/>
            <a:ext cx="942976" cy="914400"/>
          </a:xfrm>
          <a:prstGeom prst="flowChartConnector">
            <a:avLst/>
          </a:prstGeom>
          <a:noFill/>
          <a:ln w="107950" algn="ctr">
            <a:pattFill prst="pct8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288000" y="11887200"/>
            <a:ext cx="19812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val="362910668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524000"/>
            <a:ext cx="17221200" cy="12192000"/>
            <a:chOff x="0" y="762000"/>
            <a:chExt cx="8610600" cy="6096000"/>
          </a:xfrm>
        </p:grpSpPr>
        <p:pic>
          <p:nvPicPr>
            <p:cNvPr id="30724" name="Picture 5" descr="1_763sunflow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2"/>
            <p:cNvSpPr txBox="1">
              <a:spLocks noChangeArrowheads="1"/>
            </p:cNvSpPr>
            <p:nvPr/>
          </p:nvSpPr>
          <p:spPr bwMode="auto">
            <a:xfrm>
              <a:off x="990600" y="762000"/>
              <a:ext cx="76200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thưởng  1  ngôi sao  </a:t>
              </a:r>
              <a:endParaRPr lang="vi-VN" altLang="en-US" sz="6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9202400" y="123444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</p:spTree>
    <p:extLst>
      <p:ext uri="{BB962C8B-B14F-4D97-AF65-F5344CB8AC3E}">
        <p14:creationId xmlns:p14="http://schemas.microsoft.com/office/powerpoint/2010/main" val="3444531900"/>
      </p:ext>
    </p:extLst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8592800" y="11734800"/>
            <a:ext cx="16764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7600" y="914400"/>
            <a:ext cx="17221200" cy="12801600"/>
            <a:chOff x="304800" y="457200"/>
            <a:chExt cx="8610600" cy="6400800"/>
          </a:xfrm>
        </p:grpSpPr>
        <p:pic>
          <p:nvPicPr>
            <p:cNvPr id="31748" name="Picture 5" descr="1_763sunflow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304800" y="457200"/>
              <a:ext cx="86106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không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bị bớt đi 1 ngôi sao  </a:t>
              </a:r>
              <a:endParaRPr lang="vi-VN" altLang="en-US" sz="6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5717"/>
      </p:ext>
    </p:extLst>
  </p:cSld>
  <p:clrMapOvr>
    <a:masterClrMapping/>
  </p:clrMapOvr>
  <p:transition advClick="0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>
            <a:spLocks noChangeArrowheads="1"/>
          </p:cNvSpPr>
          <p:nvPr/>
        </p:nvSpPr>
        <p:spPr bwMode="auto">
          <a:xfrm>
            <a:off x="4114800" y="609600"/>
            <a:ext cx="16002000" cy="120396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Chúc mừng đội chiến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thắng</a:t>
            </a:r>
            <a:endParaRPr lang="vi-VN" altLang="en-US" sz="8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580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811000" y="1749064"/>
            <a:ext cx="16459202" cy="2286000"/>
          </a:xfrm>
          <a:ln>
            <a:miter lim="800000"/>
            <a:headEnd/>
            <a:tailEnd/>
          </a:ln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109728" algn="r">
              <a:defRPr/>
            </a:pPr>
            <a:r>
              <a:rPr lang="en-US" sz="8000" b="1" i="1" u="sng">
                <a:solidFill>
                  <a:schemeClr val="accent2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Củng cố bài</a:t>
            </a:r>
            <a:r>
              <a:rPr lang="en-US" sz="6400" b="1" u="sng">
                <a:solidFill>
                  <a:srgbClr val="0000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</a:t>
            </a:r>
            <a:br>
              <a:rPr lang="en-US" sz="64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br>
              <a:rPr lang="en-US" sz="5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endParaRPr lang="en-US" sz="5600" b="1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38576" y="6137277"/>
          <a:ext cx="7200900" cy="22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342900" progId="Equation.DSMT4">
                  <p:embed/>
                </p:oleObj>
              </mc:Choice>
              <mc:Fallback>
                <p:oleObj name="Equation" r:id="rId2" imgW="1066800" imgH="34290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6" y="6137277"/>
                        <a:ext cx="7200900" cy="22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007226" y="59944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8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2540000"/>
            <a:ext cx="12309476" cy="3841750"/>
            <a:chOff x="-404" y="1059"/>
            <a:chExt cx="4016" cy="1254"/>
          </a:xfrm>
        </p:grpSpPr>
        <p:graphicFrame>
          <p:nvGraphicFramePr>
            <p:cNvPr id="33804" name="Object 6"/>
            <p:cNvGraphicFramePr>
              <a:graphicFrameLocks noChangeAspect="1"/>
            </p:cNvGraphicFramePr>
            <p:nvPr/>
          </p:nvGraphicFramePr>
          <p:xfrm>
            <a:off x="230" y="1607"/>
            <a:ext cx="230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44600" imgH="304800" progId="Equation.DSMT4">
                    <p:embed/>
                  </p:oleObj>
                </mc:Choice>
                <mc:Fallback>
                  <p:oleObj name="Equation" r:id="rId4" imgW="1244600" imgH="304800" progId="Equation.DSMT4">
                    <p:embed/>
                    <p:pic>
                      <p:nvPicPr>
                        <p:cNvPr id="338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1607"/>
                          <a:ext cx="2304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5" name="Rectangle 7"/>
            <p:cNvSpPr>
              <a:spLocks noChangeArrowheads="1"/>
            </p:cNvSpPr>
            <p:nvPr/>
          </p:nvSpPr>
          <p:spPr bwMode="auto">
            <a:xfrm>
              <a:off x="-404" y="1059"/>
              <a:ext cx="40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200" b="1">
                  <a:solidFill>
                    <a:srgbClr val="CC3300"/>
                  </a:solidFill>
                </a:rPr>
                <a:t>1</a:t>
              </a:r>
              <a:r>
                <a:rPr lang="en-US" altLang="en-US" sz="7200" b="1"/>
                <a:t>.    </a:t>
              </a:r>
              <a:r>
                <a:rPr lang="en-US" altLang="en-US" sz="6400" b="1"/>
                <a:t>Định nghĩa tích vô hướng</a:t>
              </a:r>
            </a:p>
          </p:txBody>
        </p:sp>
      </p:grp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12839700" y="-774700"/>
            <a:ext cx="8496300" cy="11125200"/>
          </a:xfrm>
          <a:prstGeom prst="cloudCallout">
            <a:avLst>
              <a:gd name="adj1" fmla="val -94880"/>
              <a:gd name="adj2" fmla="val 67921"/>
            </a:avLst>
          </a:prstGeom>
          <a:solidFill>
            <a:srgbClr val="0066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Qua bài học,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em cần nhớ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những gì?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38576" y="8585201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</a:rPr>
              <a:t>3.   a . b = 0 </a:t>
            </a: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</a:t>
            </a:r>
            <a:endParaRPr lang="en-US" altLang="en-US" sz="80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542290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643255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3984627" y="11179177"/>
            <a:ext cx="14039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>
                <a:latin typeface="Times New Roman" panose="02020603050405020304" pitchFamily="18" charset="0"/>
              </a:rPr>
              <a:t>4. Các tính chất của tích vô hướng</a:t>
            </a:r>
          </a:p>
        </p:txBody>
      </p:sp>
      <p:graphicFrame>
        <p:nvGraphicFramePr>
          <p:cNvPr id="172052" name="Object 20"/>
          <p:cNvGraphicFramePr>
            <a:graphicFrameLocks noChangeAspect="1"/>
          </p:cNvGraphicFramePr>
          <p:nvPr/>
        </p:nvGraphicFramePr>
        <p:xfrm>
          <a:off x="10607677" y="8585200"/>
          <a:ext cx="6911974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1720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677" y="8585200"/>
                        <a:ext cx="6911974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4627" y="12725400"/>
            <a:ext cx="1514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5. Các ứng dụng của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17174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4" grpId="1" animBg="1"/>
      <p:bldP spid="60431" grpId="0"/>
      <p:bldP spid="17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9" y="474675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420469" y="9549464"/>
            <a:ext cx="705092" cy="1815180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6366" y="11637207"/>
            <a:ext cx="840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biểu thức trên trong  </a:t>
            </a:r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học có tên gọi là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13005"/>
            <a:ext cx="19188115" cy="836210"/>
            <a:chOff x="168274" y="1873464"/>
            <a:chExt cx="19188115" cy="836208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3275" y="187346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7213" name="Object 7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0118"/>
              </p:ext>
            </p:extLst>
          </p:nvPr>
        </p:nvGraphicFramePr>
        <p:xfrm>
          <a:off x="12101401" y="6767514"/>
          <a:ext cx="162037" cy="13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787" imgH="180986" progId="Equation.DSMT4">
                  <p:embed/>
                </p:oleObj>
              </mc:Choice>
              <mc:Fallback>
                <p:oleObj name="Equation" r:id="rId3" imgW="142787" imgH="180986" progId="Equation.DSMT4">
                  <p:embed/>
                  <p:pic>
                    <p:nvPicPr>
                      <p:cNvPr id="7213" name="Object 72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1401" y="6767514"/>
                        <a:ext cx="162037" cy="130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4" name="Picture 7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0" y="6767514"/>
            <a:ext cx="7439025" cy="3400425"/>
          </a:xfrm>
          <a:prstGeom prst="rect">
            <a:avLst/>
          </a:prstGeom>
        </p:spPr>
      </p:pic>
      <p:grpSp>
        <p:nvGrpSpPr>
          <p:cNvPr id="7218" name="Group 7217"/>
          <p:cNvGrpSpPr/>
          <p:nvPr/>
        </p:nvGrpSpPr>
        <p:grpSpPr>
          <a:xfrm>
            <a:off x="1285319" y="5245446"/>
            <a:ext cx="10103104" cy="4062651"/>
            <a:chOff x="1285319" y="5245446"/>
            <a:chExt cx="10103104" cy="4062651"/>
          </a:xfrm>
        </p:grpSpPr>
        <p:grpSp>
          <p:nvGrpSpPr>
            <p:cNvPr id="7217" name="Group 7216"/>
            <p:cNvGrpSpPr/>
            <p:nvPr/>
          </p:nvGrpSpPr>
          <p:grpSpPr>
            <a:xfrm>
              <a:off x="1285319" y="5245446"/>
              <a:ext cx="10103104" cy="4062651"/>
              <a:chOff x="1285319" y="5245446"/>
              <a:chExt cx="10103104" cy="4062651"/>
            </a:xfrm>
          </p:grpSpPr>
          <p:sp>
            <p:nvSpPr>
              <p:cNvPr id="7207" name="TextBox 7206"/>
              <p:cNvSpPr txBox="1"/>
              <p:nvPr/>
            </p:nvSpPr>
            <p:spPr>
              <a:xfrm>
                <a:off x="1285319" y="5245446"/>
                <a:ext cx="10103104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S=OM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7210" name="Object 72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7208387"/>
                  </p:ext>
                </p:extLst>
              </p:nvPr>
            </p:nvGraphicFramePr>
            <p:xfrm>
              <a:off x="3810000" y="7058025"/>
              <a:ext cx="4391025" cy="1201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028520" imgH="266400" progId="Equation.DSMT4">
                      <p:embed/>
                    </p:oleObj>
                  </mc:Choice>
                  <mc:Fallback>
                    <p:oleObj name="Equation" r:id="rId6" imgW="1028520" imgH="266400" progId="Equation.DSMT4">
                      <p:embed/>
                      <p:pic>
                        <p:nvPicPr>
                          <p:cNvPr id="7210" name="Object 7209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10000" y="7058025"/>
                            <a:ext cx="4391025" cy="1201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2" name="Object 72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9733846"/>
                  </p:ext>
                </p:extLst>
              </p:nvPr>
            </p:nvGraphicFramePr>
            <p:xfrm>
              <a:off x="6794640" y="5251053"/>
              <a:ext cx="682485" cy="692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42787" imgH="180986" progId="Equation.DSMT4">
                      <p:embed/>
                    </p:oleObj>
                  </mc:Choice>
                  <mc:Fallback>
                    <p:oleObj name="Equation" r:id="rId8" imgW="142787" imgH="180986" progId="Equation.DSMT4">
                      <p:embed/>
                      <p:pic>
                        <p:nvPicPr>
                          <p:cNvPr id="7212" name="Object 7211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794640" y="5251053"/>
                            <a:ext cx="682485" cy="6925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5" name="Object 72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194327"/>
                  </p:ext>
                </p:extLst>
              </p:nvPr>
            </p:nvGraphicFramePr>
            <p:xfrm>
              <a:off x="3417611" y="7773523"/>
              <a:ext cx="769120" cy="1095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86666" imgH="266621" progId="Equation.DSMT4">
                      <p:embed/>
                    </p:oleObj>
                  </mc:Choice>
                  <mc:Fallback>
                    <p:oleObj name="Equation" r:id="rId9" imgW="186666" imgH="266621" progId="Equation.DSMT4">
                      <p:embed/>
                      <p:pic>
                        <p:nvPicPr>
                          <p:cNvPr id="7215" name="Object 7214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417611" y="7773523"/>
                            <a:ext cx="769120" cy="10950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216" name="Object 7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614561"/>
                </p:ext>
              </p:extLst>
            </p:nvPr>
          </p:nvGraphicFramePr>
          <p:xfrm>
            <a:off x="8575424" y="7685406"/>
            <a:ext cx="1385887" cy="1212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560" imgH="266400" progId="Equation.DSMT4">
                    <p:embed/>
                  </p:oleObj>
                </mc:Choice>
                <mc:Fallback>
                  <p:oleObj name="Equation" r:id="rId11" imgW="304560" imgH="266400" progId="Equation.DSMT4">
                    <p:embed/>
                    <p:pic>
                      <p:nvPicPr>
                        <p:cNvPr id="7216" name="Object 721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575424" y="7685406"/>
                          <a:ext cx="1385887" cy="1212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8916" y="3124200"/>
            <a:ext cx="22325581" cy="4363434"/>
            <a:chOff x="1076414" y="3539594"/>
            <a:chExt cx="22325581" cy="43634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3539594"/>
              <a:ext cx="17867221" cy="1620243"/>
              <a:chOff x="166396" y="7916781"/>
              <a:chExt cx="17867221" cy="16202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9104" y="7916781"/>
                <a:ext cx="17184513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TÍCH VÔ HƯỚNG CỦA HAI VÉC TƠ CÓ CÙNG ĐIỂM ĐẦU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8EE24-5E69-2999-9088-FD15229ADE72}"/>
              </a:ext>
            </a:extLst>
          </p:cNvPr>
          <p:cNvGrpSpPr/>
          <p:nvPr/>
        </p:nvGrpSpPr>
        <p:grpSpPr>
          <a:xfrm>
            <a:off x="1677471" y="4188388"/>
            <a:ext cx="19920437" cy="5509200"/>
            <a:chOff x="1677471" y="6781800"/>
            <a:chExt cx="19920437" cy="55092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5638599"/>
                </p:ext>
              </p:extLst>
            </p:nvPr>
          </p:nvGraphicFramePr>
          <p:xfrm>
            <a:off x="13716000" y="7165412"/>
            <a:ext cx="592692" cy="859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3724" imgH="219126" progId="Equation.DSMT4">
                    <p:embed/>
                  </p:oleObj>
                </mc:Choice>
                <mc:Fallback>
                  <p:oleObj name="Equation" r:id="rId3" imgW="123724" imgH="219126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716000" y="7165412"/>
                          <a:ext cx="592692" cy="8599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1677471" y="6781800"/>
              <a:ext cx="19920437" cy="5509200"/>
              <a:chOff x="1677471" y="4178609"/>
              <a:chExt cx="19920437" cy="55092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77471" y="4178609"/>
                <a:ext cx="19920437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OA, OB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 algn="just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9157253"/>
                  </p:ext>
                </p:extLst>
              </p:nvPr>
            </p:nvGraphicFramePr>
            <p:xfrm>
              <a:off x="10515600" y="4617020"/>
              <a:ext cx="1600200" cy="873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494898" imgH="237836" progId="Equation.DSMT4">
                      <p:embed/>
                    </p:oleObj>
                  </mc:Choice>
                  <mc:Fallback>
                    <p:oleObj name="Equation" r:id="rId5" imgW="494898" imgH="237836" progId="Equation.DSMT4">
                      <p:embed/>
                      <p:pic>
                        <p:nvPicPr>
                          <p:cNvPr id="3" name="Object 2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515600" y="4617020"/>
                            <a:ext cx="1600200" cy="8732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0192777"/>
                  </p:ext>
                </p:extLst>
              </p:nvPr>
            </p:nvGraphicFramePr>
            <p:xfrm>
              <a:off x="12115800" y="5975114"/>
              <a:ext cx="2176195" cy="8500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608911" imgH="237836" progId="Equation.DSMT4">
                      <p:embed/>
                    </p:oleObj>
                  </mc:Choice>
                  <mc:Fallback>
                    <p:oleObj name="Equation" r:id="rId7" imgW="608911" imgH="237836" progId="Equation.DSMT4">
                      <p:embed/>
                      <p:pic>
                        <p:nvPicPr>
                          <p:cNvPr id="5" name="Object 4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115800" y="5975114"/>
                            <a:ext cx="2176195" cy="8500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5800" y="5715000"/>
            <a:ext cx="5629275" cy="3333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837" y="7772400"/>
            <a:ext cx="15805474" cy="2266929"/>
            <a:chOff x="341837" y="7794028"/>
            <a:chExt cx="15805474" cy="2266929"/>
          </a:xfrm>
        </p:grpSpPr>
        <p:sp>
          <p:nvSpPr>
            <p:cNvPr id="7" name="TextBox 6"/>
            <p:cNvSpPr txBox="1"/>
            <p:nvPr/>
          </p:nvSpPr>
          <p:spPr>
            <a:xfrm>
              <a:off x="341837" y="7829577"/>
              <a:ext cx="15805474" cy="22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/>
                <a:t>Tích</a:t>
              </a:r>
              <a:r>
                <a:rPr lang="en-US" sz="4800" b="1" dirty="0"/>
                <a:t> </a:t>
              </a:r>
              <a:r>
                <a:rPr lang="en-US" sz="4800" b="1" dirty="0" err="1"/>
                <a:t>vô</a:t>
              </a:r>
              <a:r>
                <a:rPr lang="en-US" sz="4800" b="1" dirty="0"/>
                <a:t> </a:t>
              </a:r>
              <a:r>
                <a:rPr lang="en-US" sz="4800" b="1" dirty="0" err="1"/>
                <a:t>hướng</a:t>
              </a:r>
              <a:r>
                <a:rPr lang="en-US" sz="4800" b="1" dirty="0"/>
                <a:t> </a:t>
              </a:r>
              <a:r>
                <a:rPr lang="en-US" sz="4800" b="1" dirty="0" err="1"/>
                <a:t>của</a:t>
              </a:r>
              <a:r>
                <a:rPr lang="en-US" sz="4800" b="1" dirty="0"/>
                <a:t> </a:t>
              </a:r>
              <a:r>
                <a:rPr lang="en-US" sz="4800" b="1" dirty="0" err="1"/>
                <a:t>hai</a:t>
              </a:r>
              <a:r>
                <a:rPr lang="en-US" sz="4800" b="1" dirty="0"/>
                <a:t> </a:t>
              </a:r>
              <a:r>
                <a:rPr lang="en-US" sz="4800" b="1" dirty="0" err="1"/>
                <a:t>véc</a:t>
              </a:r>
              <a:r>
                <a:rPr lang="en-US" sz="4800" b="1" dirty="0"/>
                <a:t> </a:t>
              </a:r>
              <a:r>
                <a:rPr lang="en-US" sz="4800" b="1" dirty="0" err="1"/>
                <a:t>tơ</a:t>
              </a:r>
              <a:r>
                <a:rPr lang="en-US" sz="4800" b="1" dirty="0"/>
                <a:t>                </a:t>
              </a:r>
              <a:r>
                <a:rPr lang="en-US" sz="4800" b="1" dirty="0" err="1"/>
                <a:t>là</a:t>
              </a:r>
              <a:r>
                <a:rPr lang="en-US" sz="4800" b="1" dirty="0"/>
                <a:t> </a:t>
              </a:r>
              <a:r>
                <a:rPr lang="en-US" sz="4800" b="1" dirty="0" err="1"/>
                <a:t>một</a:t>
              </a:r>
              <a:r>
                <a:rPr lang="en-US" sz="4800" b="1" dirty="0"/>
                <a:t> </a:t>
              </a:r>
              <a:r>
                <a:rPr lang="en-US" sz="4800" b="1" dirty="0" err="1"/>
                <a:t>số</a:t>
              </a:r>
              <a:r>
                <a:rPr lang="en-US" sz="4800" b="1" dirty="0"/>
                <a:t> </a:t>
              </a:r>
              <a:r>
                <a:rPr lang="en-US" sz="4800" b="1" dirty="0" err="1"/>
                <a:t>thực</a:t>
              </a:r>
              <a:r>
                <a:rPr lang="en-US" sz="4800" b="1" dirty="0"/>
                <a:t>, </a:t>
              </a:r>
              <a:r>
                <a:rPr lang="en-US" sz="4800" b="1" dirty="0" err="1"/>
                <a:t>kí</a:t>
              </a:r>
              <a:r>
                <a:rPr lang="en-US" sz="4800" b="1" dirty="0"/>
                <a:t> </a:t>
              </a:r>
              <a:r>
                <a:rPr lang="en-US" sz="4800" b="1" dirty="0" err="1"/>
                <a:t>hiệu</a:t>
              </a:r>
              <a:r>
                <a:rPr lang="en-US" sz="4800" b="1" dirty="0"/>
                <a:t> </a:t>
              </a:r>
              <a:r>
                <a:rPr lang="en-US" sz="4800" b="1" dirty="0" err="1"/>
                <a:t>là</a:t>
              </a:r>
              <a:r>
                <a:rPr lang="en-US" sz="4800" b="1" dirty="0"/>
                <a:t>                 </a:t>
              </a:r>
              <a:r>
                <a:rPr lang="en-US" sz="4800" b="1" dirty="0" err="1"/>
                <a:t>và</a:t>
              </a:r>
              <a:r>
                <a:rPr lang="en-US" sz="4800" b="1" dirty="0"/>
                <a:t> </a:t>
              </a:r>
              <a:r>
                <a:rPr lang="en-US" sz="4800" b="1" dirty="0" err="1"/>
                <a:t>được</a:t>
              </a:r>
              <a:r>
                <a:rPr lang="en-US" sz="4800" b="1" dirty="0"/>
                <a:t> </a:t>
              </a:r>
              <a:r>
                <a:rPr lang="en-US" sz="4800" b="1" dirty="0" err="1"/>
                <a:t>tính</a:t>
              </a:r>
              <a:r>
                <a:rPr lang="en-US" sz="4800" b="1" dirty="0"/>
                <a:t> </a:t>
              </a:r>
              <a:r>
                <a:rPr lang="en-US" sz="4800" b="1" dirty="0" err="1"/>
                <a:t>theo</a:t>
              </a:r>
              <a:r>
                <a:rPr lang="en-US" sz="4800" b="1" dirty="0"/>
                <a:t> </a:t>
              </a:r>
              <a:r>
                <a:rPr lang="en-US" sz="4800" b="1" dirty="0" err="1"/>
                <a:t>công</a:t>
              </a:r>
              <a:r>
                <a:rPr lang="en-US" sz="4800" b="1" dirty="0"/>
                <a:t> </a:t>
              </a:r>
              <a:r>
                <a:rPr lang="en-US" sz="4800" b="1" dirty="0" err="1"/>
                <a:t>thức</a:t>
              </a:r>
              <a:r>
                <a:rPr lang="en-US" sz="4800" b="1" dirty="0"/>
                <a:t> :</a:t>
              </a:r>
            </a:p>
            <a:p>
              <a:r>
                <a:rPr lang="en-US" dirty="0"/>
                <a:t> 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442091"/>
                </p:ext>
              </p:extLst>
            </p:nvPr>
          </p:nvGraphicFramePr>
          <p:xfrm>
            <a:off x="8019906" y="7794028"/>
            <a:ext cx="1600200" cy="87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94898" imgH="237836" progId="Equation.DSMT4">
                    <p:embed/>
                  </p:oleObj>
                </mc:Choice>
                <mc:Fallback>
                  <p:oleObj name="Equation" r:id="rId10" imgW="494898" imgH="237836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019906" y="7794028"/>
                          <a:ext cx="1600200" cy="873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201647"/>
                </p:ext>
              </p:extLst>
            </p:nvPr>
          </p:nvGraphicFramePr>
          <p:xfrm>
            <a:off x="1087167" y="8546868"/>
            <a:ext cx="2088503" cy="85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66125" imgH="219126" progId="Equation.DSMT4">
                    <p:embed/>
                  </p:oleObj>
                </mc:Choice>
                <mc:Fallback>
                  <p:oleObj name="Equation" r:id="rId11" imgW="466125" imgH="219126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87167" y="8546868"/>
                          <a:ext cx="2088503" cy="85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91000" y="11018617"/>
            <a:ext cx="36135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30930"/>
              </p:ext>
            </p:extLst>
          </p:nvPr>
        </p:nvGraphicFramePr>
        <p:xfrm>
          <a:off x="2466975" y="9906000"/>
          <a:ext cx="107156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08200" imgH="241300" progId="Equation.DSMT4">
                  <p:embed/>
                </p:oleObj>
              </mc:Choice>
              <mc:Fallback>
                <p:oleObj name="Equation" r:id="rId13" imgW="2108200" imgH="2413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9906000"/>
                        <a:ext cx="10715625" cy="122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94" y="902017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20600" y="11428274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/>
          <p:cNvGrpSpPr/>
          <p:nvPr/>
        </p:nvGrpSpPr>
        <p:grpSpPr>
          <a:xfrm>
            <a:off x="407954" y="1676400"/>
            <a:ext cx="22106109" cy="3307091"/>
            <a:chOff x="1268078" y="3405486"/>
            <a:chExt cx="22106109" cy="1821601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5486"/>
              <a:ext cx="3170414" cy="940513"/>
              <a:chOff x="1311958" y="3405486"/>
              <a:chExt cx="3170414" cy="940513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77475"/>
              </p:ext>
            </p:extLst>
          </p:nvPr>
        </p:nvGraphicFramePr>
        <p:xfrm>
          <a:off x="13699211" y="2361553"/>
          <a:ext cx="2378990" cy="64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177480" progId="Equation.DSMT4">
                  <p:embed/>
                </p:oleObj>
              </mc:Choice>
              <mc:Fallback>
                <p:oleObj name="Equation" r:id="rId3" imgW="660240" imgH="177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9211" y="2361553"/>
                        <a:ext cx="2378990" cy="642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37570"/>
              </p:ext>
            </p:extLst>
          </p:nvPr>
        </p:nvGraphicFramePr>
        <p:xfrm>
          <a:off x="6958312" y="3610664"/>
          <a:ext cx="4014488" cy="96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241195" progId="Equation.DSMT4">
                  <p:embed/>
                </p:oleObj>
              </mc:Choice>
              <mc:Fallback>
                <p:oleObj name="Equation" r:id="rId5" imgW="1002865" imgH="241195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312" y="3610664"/>
                        <a:ext cx="4014488" cy="965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44662" y="2251152"/>
            <a:ext cx="90643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tam gi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ABC vuông cân tại A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3000" y="2965204"/>
            <a:ext cx="7582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độ d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cạnh huyền BC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311" y="6698333"/>
            <a:ext cx="80676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815" y="8229600"/>
            <a:ext cx="21783675" cy="451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407" y="5486400"/>
            <a:ext cx="3784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LỜI GIẢI</a:t>
            </a:r>
          </a:p>
        </p:txBody>
      </p:sp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3048000"/>
            <a:ext cx="22106109" cy="104394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TÍCH VÔ HƯỚNG CỦA HAI VEC TƠ TÙY 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43" y="3788047"/>
            <a:ext cx="13973175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918" y="3787495"/>
            <a:ext cx="46577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758" y="10215533"/>
            <a:ext cx="7362825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932" y="5078904"/>
            <a:ext cx="181927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14" y="6403126"/>
            <a:ext cx="20021550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346" y="9143942"/>
            <a:ext cx="16506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268366" y="8156885"/>
            <a:ext cx="16932867" cy="5730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379882" y="1902741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6220928" cy="940513"/>
              <a:chOff x="1311958" y="3405486"/>
              <a:chExt cx="622092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4271023" y="1321447"/>
                <a:ext cx="793395" cy="5190088"/>
              </a:xfrm>
              <a:prstGeom prst="round2SameRect">
                <a:avLst>
                  <a:gd name="adj1" fmla="val 10269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5282215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" y="1047043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90505" y="3107105"/>
            <a:ext cx="14799714" cy="3942519"/>
            <a:chOff x="1190505" y="3107105"/>
            <a:chExt cx="14799714" cy="3942519"/>
          </a:xfrm>
        </p:grpSpPr>
        <p:sp>
          <p:nvSpPr>
            <p:cNvPr id="7" name="TextBox 6"/>
            <p:cNvSpPr txBox="1"/>
            <p:nvPr/>
          </p:nvSpPr>
          <p:spPr>
            <a:xfrm>
              <a:off x="1190505" y="3340916"/>
              <a:ext cx="14799714" cy="37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Nhóm 1: So sánh             và  </a:t>
              </a:r>
            </a:p>
            <a:p>
              <a:r>
                <a:rPr lang="en-US" sz="4800" b="1"/>
                <a:t>Nhóm 2: Tính            khi </a:t>
              </a:r>
            </a:p>
            <a:p>
              <a:r>
                <a:rPr lang="en-US" sz="4800" b="1"/>
                <a:t>Nhóm 3: Cho       cùng hướng       . Tính </a:t>
              </a:r>
            </a:p>
            <a:p>
              <a:r>
                <a:rPr lang="en-US" sz="4800" b="1"/>
                <a:t>Nhóm 4: Cho       ngược hướng      </a:t>
              </a:r>
              <a:r>
                <a:rPr lang="en-US" sz="4800"/>
                <a:t>. Tính</a:t>
              </a:r>
              <a:r>
                <a:rPr lang="en-US"/>
                <a:t>  </a:t>
              </a:r>
            </a:p>
            <a:p>
              <a:endParaRPr lang="en-US"/>
            </a:p>
          </p:txBody>
        </p:sp>
        <p:graphicFrame>
          <p:nvGraphicFramePr>
            <p:cNvPr id="14337" name="Object 14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263155"/>
                </p:ext>
              </p:extLst>
            </p:nvPr>
          </p:nvGraphicFramePr>
          <p:xfrm>
            <a:off x="5756675" y="3178240"/>
            <a:ext cx="1143001" cy="984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241200" progId="Equation.DSMT4">
                    <p:embed/>
                  </p:oleObj>
                </mc:Choice>
                <mc:Fallback>
                  <p:oleObj name="Equation" r:id="rId3" imgW="355320" imgH="241200" progId="Equation.DSMT4">
                    <p:embed/>
                    <p:pic>
                      <p:nvPicPr>
                        <p:cNvPr id="14337" name="Object 143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675" y="3178240"/>
                          <a:ext cx="1143001" cy="9844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9" name="Object 143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94005"/>
                </p:ext>
              </p:extLst>
            </p:nvPr>
          </p:nvGraphicFramePr>
          <p:xfrm>
            <a:off x="8052678" y="3107105"/>
            <a:ext cx="1303628" cy="1187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446" imgH="241195" progId="Equation.DSMT4">
                    <p:embed/>
                  </p:oleObj>
                </mc:Choice>
                <mc:Fallback>
                  <p:oleObj name="Equation" r:id="rId5" imgW="355446" imgH="241195" progId="Equation.DSMT4">
                    <p:embed/>
                    <p:pic>
                      <p:nvPicPr>
                        <p:cNvPr id="14339" name="Object 143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678" y="3107105"/>
                          <a:ext cx="1303628" cy="11872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Object 143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718433"/>
                </p:ext>
              </p:extLst>
            </p:nvPr>
          </p:nvGraphicFramePr>
          <p:xfrm>
            <a:off x="4935256" y="3965822"/>
            <a:ext cx="1423987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6800" imgH="200056" progId="Equation.DSMT4">
                    <p:embed/>
                  </p:oleObj>
                </mc:Choice>
                <mc:Fallback>
                  <p:oleObj name="Equation" r:id="rId7" imgW="256800" imgH="200056" progId="Equation.DSMT4">
                    <p:embed/>
                    <p:pic>
                      <p:nvPicPr>
                        <p:cNvPr id="14341" name="Object 1434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35256" y="3965822"/>
                          <a:ext cx="1423987" cy="1014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143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749556"/>
                </p:ext>
              </p:extLst>
            </p:nvPr>
          </p:nvGraphicFramePr>
          <p:xfrm>
            <a:off x="7467313" y="3908512"/>
            <a:ext cx="1149628" cy="930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0235" imgH="200056" progId="Equation.DSMT4">
                    <p:embed/>
                  </p:oleObj>
                </mc:Choice>
                <mc:Fallback>
                  <p:oleObj name="Equation" r:id="rId9" imgW="390235" imgH="200056" progId="Equation.DSMT4">
                    <p:embed/>
                    <p:pic>
                      <p:nvPicPr>
                        <p:cNvPr id="14342" name="Object 1434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67313" y="3908512"/>
                          <a:ext cx="1149628" cy="930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143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591782"/>
                </p:ext>
              </p:extLst>
            </p:nvPr>
          </p:nvGraphicFramePr>
          <p:xfrm>
            <a:off x="4702896" y="4678782"/>
            <a:ext cx="975277" cy="935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228600" progId="Equation.DSMT4">
                    <p:embed/>
                  </p:oleObj>
                </mc:Choice>
                <mc:Fallback>
                  <p:oleObj name="Equation" r:id="rId11" imgW="139680" imgH="228600" progId="Equation.DSMT4">
                    <p:embed/>
                    <p:pic>
                      <p:nvPicPr>
                        <p:cNvPr id="14343" name="Object 1434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02896" y="4678782"/>
                          <a:ext cx="975277" cy="935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143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708467"/>
                </p:ext>
              </p:extLst>
            </p:nvPr>
          </p:nvGraphicFramePr>
          <p:xfrm>
            <a:off x="8671445" y="4594632"/>
            <a:ext cx="1128298" cy="101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3076" imgH="200056" progId="Equation.DSMT4">
                    <p:embed/>
                  </p:oleObj>
                </mc:Choice>
                <mc:Fallback>
                  <p:oleObj name="Equation" r:id="rId13" imgW="133076" imgH="200056" progId="Equation.DSMT4">
                    <p:embed/>
                    <p:pic>
                      <p:nvPicPr>
                        <p:cNvPr id="14344" name="Object 1434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671445" y="4594632"/>
                          <a:ext cx="1128298" cy="1014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143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014395"/>
                </p:ext>
              </p:extLst>
            </p:nvPr>
          </p:nvGraphicFramePr>
          <p:xfrm>
            <a:off x="10974732" y="4594632"/>
            <a:ext cx="1422400" cy="98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422261" imgH="1009581" progId="Equation.DSMT4">
                    <p:embed/>
                  </p:oleObj>
                </mc:Choice>
                <mc:Fallback>
                  <p:oleObj name="Equation" r:id="rId15" imgW="1422261" imgH="1009581" progId="Equation.DSMT4">
                    <p:embed/>
                    <p:pic>
                      <p:nvPicPr>
                        <p:cNvPr id="14345" name="Object 1434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974732" y="4594632"/>
                          <a:ext cx="1422400" cy="981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43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275126"/>
                </p:ext>
              </p:extLst>
            </p:nvPr>
          </p:nvGraphicFramePr>
          <p:xfrm>
            <a:off x="4694063" y="5445209"/>
            <a:ext cx="965200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965373" imgH="933519" progId="Equation.DSMT4">
                    <p:embed/>
                  </p:oleObj>
                </mc:Choice>
                <mc:Fallback>
                  <p:oleObj name="Equation" r:id="rId17" imgW="965373" imgH="933519" progId="Equation.DSMT4">
                    <p:embed/>
                    <p:pic>
                      <p:nvPicPr>
                        <p:cNvPr id="14346" name="Object 1434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694063" y="5445209"/>
                          <a:ext cx="965200" cy="933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43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373227"/>
                </p:ext>
              </p:extLst>
            </p:nvPr>
          </p:nvGraphicFramePr>
          <p:xfrm>
            <a:off x="8932624" y="5362351"/>
            <a:ext cx="1123950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23911" imgH="1009581" progId="Equation.DSMT4">
                    <p:embed/>
                  </p:oleObj>
                </mc:Choice>
                <mc:Fallback>
                  <p:oleObj name="Equation" r:id="rId19" imgW="1123911" imgH="1009581" progId="Equation.DSMT4">
                    <p:embed/>
                    <p:pic>
                      <p:nvPicPr>
                        <p:cNvPr id="14347" name="Object 14346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932624" y="5362351"/>
                          <a:ext cx="1123950" cy="1009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43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286955"/>
                </p:ext>
              </p:extLst>
            </p:nvPr>
          </p:nvGraphicFramePr>
          <p:xfrm>
            <a:off x="11231563" y="5312558"/>
            <a:ext cx="141605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416020" imgH="977992" progId="Equation.DSMT4">
                    <p:embed/>
                  </p:oleObj>
                </mc:Choice>
                <mc:Fallback>
                  <p:oleObj name="Equation" r:id="rId21" imgW="1416020" imgH="977992" progId="Equation.DSMT4">
                    <p:embed/>
                    <p:pic>
                      <p:nvPicPr>
                        <p:cNvPr id="14348" name="Object 14347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231563" y="5312558"/>
                          <a:ext cx="1416050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4055708" y="8106445"/>
            <a:ext cx="15925800" cy="6175272"/>
            <a:chOff x="4055708" y="8106445"/>
            <a:chExt cx="15925800" cy="6175272"/>
          </a:xfrm>
        </p:grpSpPr>
        <p:sp>
          <p:nvSpPr>
            <p:cNvPr id="14366" name="TextBox 14365"/>
            <p:cNvSpPr txBox="1"/>
            <p:nvPr/>
          </p:nvSpPr>
          <p:spPr>
            <a:xfrm>
              <a:off x="4055708" y="8357018"/>
              <a:ext cx="15925800" cy="592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         =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2: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                            khi 2 véc tơ cùng hướng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4:                                  khi 2 véc tơ ngược hướng</a:t>
              </a:r>
            </a:p>
            <a:p>
              <a:r>
                <a:rPr lang="en-US"/>
                <a:t> </a:t>
              </a:r>
            </a:p>
          </p:txBody>
        </p:sp>
        <p:graphicFrame>
          <p:nvGraphicFramePr>
            <p:cNvPr id="14367" name="Object 143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463944"/>
                </p:ext>
              </p:extLst>
            </p:nvPr>
          </p:nvGraphicFramePr>
          <p:xfrm>
            <a:off x="6592956" y="8106445"/>
            <a:ext cx="1254744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136810" imgH="977992" progId="Equation.DSMT4">
                    <p:embed/>
                  </p:oleObj>
                </mc:Choice>
                <mc:Fallback>
                  <p:oleObj name="Equation" r:id="rId23" imgW="1136810" imgH="977992" progId="Equation.DSMT4">
                    <p:embed/>
                    <p:pic>
                      <p:nvPicPr>
                        <p:cNvPr id="14367" name="Object 1436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592956" y="8106445"/>
                          <a:ext cx="1254744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178052"/>
                </p:ext>
              </p:extLst>
            </p:nvPr>
          </p:nvGraphicFramePr>
          <p:xfrm>
            <a:off x="8467537" y="8113336"/>
            <a:ext cx="12954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95348" imgH="1181239" progId="Equation.DSMT4">
                    <p:embed/>
                  </p:oleObj>
                </mc:Choice>
                <mc:Fallback>
                  <p:oleObj name="Equation" r:id="rId25" imgW="1295348" imgH="1181239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467537" y="8113336"/>
                          <a:ext cx="1295400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065387"/>
                </p:ext>
              </p:extLst>
            </p:nvPr>
          </p:nvGraphicFramePr>
          <p:xfrm>
            <a:off x="6699800" y="9544488"/>
            <a:ext cx="4865277" cy="101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980084" imgH="200056" progId="Equation.DSMT4">
                    <p:embed/>
                  </p:oleObj>
                </mc:Choice>
                <mc:Fallback>
                  <p:oleObj name="Equation" r:id="rId27" imgW="980084" imgH="200056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699800" y="9544488"/>
                          <a:ext cx="4865277" cy="1014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739369"/>
                </p:ext>
              </p:extLst>
            </p:nvPr>
          </p:nvGraphicFramePr>
          <p:xfrm>
            <a:off x="6592956" y="11022091"/>
            <a:ext cx="3667125" cy="1186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780471" imgH="256906" progId="Equation.DSMT4">
                    <p:embed/>
                  </p:oleObj>
                </mc:Choice>
                <mc:Fallback>
                  <p:oleObj name="Equation" r:id="rId29" imgW="780471" imgH="256906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592956" y="11022091"/>
                          <a:ext cx="3667125" cy="1186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166810"/>
                </p:ext>
              </p:extLst>
            </p:nvPr>
          </p:nvGraphicFramePr>
          <p:xfrm>
            <a:off x="6899676" y="12592742"/>
            <a:ext cx="4245792" cy="101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913547" imgH="256906" progId="Equation.DSMT4">
                    <p:embed/>
                  </p:oleObj>
                </mc:Choice>
                <mc:Fallback>
                  <p:oleObj name="Equation" r:id="rId31" imgW="913547" imgH="256906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899676" y="12592742"/>
                          <a:ext cx="4245792" cy="1017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68828" y="2087439"/>
            <a:ext cx="22325581" cy="4673810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54"/>
          <p:cNvGrpSpPr/>
          <p:nvPr/>
        </p:nvGrpSpPr>
        <p:grpSpPr>
          <a:xfrm>
            <a:off x="814804" y="7315200"/>
            <a:ext cx="22106109" cy="52360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Box 71"/>
          <p:cNvSpPr txBox="1"/>
          <p:nvPr/>
        </p:nvSpPr>
        <p:spPr>
          <a:xfrm>
            <a:off x="1416274" y="2029392"/>
            <a:ext cx="22317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2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6497" y="2991382"/>
            <a:ext cx="20979677" cy="2644011"/>
            <a:chOff x="1506497" y="2991382"/>
            <a:chExt cx="20979677" cy="2644011"/>
          </a:xfrm>
        </p:grpSpPr>
        <p:sp>
          <p:nvSpPr>
            <p:cNvPr id="2" name="TextBox 1"/>
            <p:cNvSpPr txBox="1"/>
            <p:nvPr/>
          </p:nvSpPr>
          <p:spPr>
            <a:xfrm>
              <a:off x="1506497" y="2991382"/>
              <a:ext cx="209796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vuông ABCD tâm O có AB=a. Tính</a:t>
              </a:r>
            </a:p>
            <a:p>
              <a:endParaRPr lang="en-US" sz="5400"/>
            </a:p>
            <a:p>
              <a:r>
                <a:rPr lang="en-US" sz="5400"/>
                <a:t>a)                                      b)                                              c)   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381870"/>
                </p:ext>
              </p:extLst>
            </p:nvPr>
          </p:nvGraphicFramePr>
          <p:xfrm>
            <a:off x="2158876" y="4429998"/>
            <a:ext cx="3112675" cy="118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23311" imgH="200056" progId="Equation.DSMT4">
                    <p:embed/>
                  </p:oleObj>
                </mc:Choice>
                <mc:Fallback>
                  <p:oleObj name="Equation" r:id="rId2" imgW="523311" imgH="200056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58876" y="4429998"/>
                          <a:ext cx="3112675" cy="1188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117631"/>
                </p:ext>
              </p:extLst>
            </p:nvPr>
          </p:nvGraphicFramePr>
          <p:xfrm>
            <a:off x="8763000" y="4466733"/>
            <a:ext cx="2905307" cy="1109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3311" imgH="200056" progId="Equation.DSMT4">
                    <p:embed/>
                  </p:oleObj>
                </mc:Choice>
                <mc:Fallback>
                  <p:oleObj name="Equation" r:id="rId4" imgW="523311" imgH="200056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763000" y="4466733"/>
                          <a:ext cx="2905307" cy="1109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04033"/>
                </p:ext>
              </p:extLst>
            </p:nvPr>
          </p:nvGraphicFramePr>
          <p:xfrm>
            <a:off x="16383000" y="4487575"/>
            <a:ext cx="3006190" cy="114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3311" imgH="200056" progId="Equation.DSMT4">
                    <p:embed/>
                  </p:oleObj>
                </mc:Choice>
                <mc:Fallback>
                  <p:oleObj name="Equation" r:id="rId5" imgW="523311" imgH="200056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383000" y="4487575"/>
                          <a:ext cx="3006190" cy="11478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4876800" y="8077200"/>
            <a:ext cx="1592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Nhóm 1,3 câu a)</a:t>
            </a:r>
          </a:p>
          <a:p>
            <a:r>
              <a:rPr lang="en-US" sz="5400"/>
              <a:t>Nhóm 2,5 câu b)</a:t>
            </a:r>
          </a:p>
          <a:p>
            <a:r>
              <a:rPr lang="en-US" sz="5400"/>
              <a:t>Nhóm 4,6 câu c)</a:t>
            </a:r>
          </a:p>
        </p:txBody>
      </p:sp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47270"/>
            <a:ext cx="9505858" cy="844619"/>
            <a:chOff x="168274" y="1878677"/>
            <a:chExt cx="9505858" cy="844617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392" y="196924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32" y="187867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457200" y="8201709"/>
            <a:ext cx="22486206" cy="5635392"/>
            <a:chOff x="1268078" y="3405486"/>
            <a:chExt cx="22486206" cy="413426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3960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7003195" cy="940513"/>
              <a:chOff x="1311958" y="3405486"/>
              <a:chExt cx="7003195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4797217" y="795253"/>
                <a:ext cx="793395" cy="6242476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527166"/>
                <a:ext cx="606448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3725848" y="4257790"/>
            <a:ext cx="2165303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71221" y="9339779"/>
            <a:ext cx="20648500" cy="3753144"/>
            <a:chOff x="1271221" y="9339779"/>
            <a:chExt cx="20648500" cy="3753144"/>
          </a:xfrm>
        </p:grpSpPr>
        <p:sp>
          <p:nvSpPr>
            <p:cNvPr id="38" name="TextBox 37"/>
            <p:cNvSpPr txBox="1"/>
            <p:nvPr/>
          </p:nvSpPr>
          <p:spPr>
            <a:xfrm>
              <a:off x="1271221" y="9623234"/>
              <a:ext cx="20648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1, 2: Khai triển biểu thức </a:t>
              </a:r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8569430"/>
                </p:ext>
              </p:extLst>
            </p:nvPr>
          </p:nvGraphicFramePr>
          <p:xfrm>
            <a:off x="10626904" y="9339779"/>
            <a:ext cx="2845049" cy="136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94898" imgH="237836" progId="Equation.DSMT4">
                    <p:embed/>
                  </p:oleObj>
                </mc:Choice>
                <mc:Fallback>
                  <p:oleObj name="Equation" r:id="rId2" imgW="494898" imgH="237836" progId="Equation.DSMT4">
                    <p:embed/>
                    <p:pic>
                      <p:nvPicPr>
                        <p:cNvPr id="67" name="Object 6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626904" y="9339779"/>
                          <a:ext cx="2845049" cy="136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1319856" y="10730805"/>
              <a:ext cx="1600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3,4 : Khai triển biểu thức </a:t>
              </a:r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960829"/>
                </p:ext>
              </p:extLst>
            </p:nvPr>
          </p:nvGraphicFramePr>
          <p:xfrm>
            <a:off x="10896600" y="10354922"/>
            <a:ext cx="2917746" cy="140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4898" imgH="237836" progId="Equation.DSMT4">
                    <p:embed/>
                  </p:oleObj>
                </mc:Choice>
                <mc:Fallback>
                  <p:oleObj name="Equation" r:id="rId4" imgW="494898" imgH="237836" progId="Equation.DSMT4">
                    <p:embed/>
                    <p:pic>
                      <p:nvPicPr>
                        <p:cNvPr id="69" name="Object 6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96600" y="10354922"/>
                          <a:ext cx="2917746" cy="1402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1352986" y="12084282"/>
              <a:ext cx="146522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5,6 : Khai triển biểu thức </a:t>
              </a: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620415"/>
                </p:ext>
              </p:extLst>
            </p:nvPr>
          </p:nvGraphicFramePr>
          <p:xfrm>
            <a:off x="10896600" y="11793285"/>
            <a:ext cx="4774007" cy="129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75422" imgH="237836" progId="Equation.DSMT4">
                    <p:embed/>
                  </p:oleObj>
                </mc:Choice>
                <mc:Fallback>
                  <p:oleObj name="Equation" r:id="rId6" imgW="875422" imgH="237836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96600" y="11793285"/>
                          <a:ext cx="4774007" cy="129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996" y="2778267"/>
            <a:ext cx="16268700" cy="51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4972</TotalTime>
  <Words>865</Words>
  <PresentationFormat>Custom</PresentationFormat>
  <Paragraphs>177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Yu Gothic UI Semilight</vt:lpstr>
      <vt:lpstr>.VnTime</vt:lpstr>
      <vt:lpstr>Arial</vt:lpstr>
      <vt:lpstr>Britannic Bold</vt:lpstr>
      <vt:lpstr>Calibri</vt:lpstr>
      <vt:lpstr>Calibri Light</vt:lpstr>
      <vt:lpstr>Constantia</vt:lpstr>
      <vt:lpstr>Tahoma</vt:lpstr>
      <vt:lpstr>Times New Roman</vt:lpstr>
      <vt:lpstr>Office Theme</vt:lpstr>
      <vt:lpstr>1_Office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2022-08-25T04:20:50Z</dcterms:modified>
</cp:coreProperties>
</file>