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85" d="100"/>
          <a:sy n="85" d="100"/>
        </p:scale>
        <p:origin x="51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250204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386618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222850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22833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364449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3.png"/><Relationship Id="rId7" Type="http://schemas.openxmlformats.org/officeDocument/2006/relationships/slide" Target="slide18.xml"/><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0.png"/><Relationship Id="rId5" Type="http://schemas.openxmlformats.org/officeDocument/2006/relationships/slide" Target="slide14.xml"/><Relationship Id="rId4" Type="http://schemas.openxmlformats.org/officeDocument/2006/relationships/image" Target="../media/image24.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3.wmf"/><Relationship Id="rId7" Type="http://schemas.openxmlformats.org/officeDocument/2006/relationships/image" Target="../media/image15.wmf"/><Relationship Id="rId12" Type="http://schemas.openxmlformats.org/officeDocument/2006/relationships/image" Target="../media/image14.pn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14.wmf"/><Relationship Id="rId10" Type="http://schemas.openxmlformats.org/officeDocument/2006/relationships/image" Target="../media/image12.png"/><Relationship Id="rId4" Type="http://schemas.openxmlformats.org/officeDocument/2006/relationships/oleObject" Target="../embeddings/oleObject4.bin"/><Relationship Id="rId9" Type="http://schemas.openxmlformats.org/officeDocument/2006/relationships/image" Target="../media/image16.w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Arial" pitchFamily="34" charset="0"/>
                <a:ea typeface="Tahoma" panose="020B0604030504040204" pitchFamily="34" charset="0"/>
                <a:cs typeface="Arial" pitchFamily="34" charset="0"/>
              </a:rPr>
              <a:t>Giáo viên:……………………………</a:t>
            </a:r>
            <a:endParaRPr lang="en-US" sz="2800" dirty="0">
              <a:solidFill>
                <a:schemeClr val="bg1"/>
              </a:solidFill>
              <a:latin typeface="Arial" pitchFamily="34" charset="0"/>
              <a:ea typeface="Tahoma" panose="020B0604030504040204" pitchFamily="34" charset="0"/>
              <a:cs typeface="Arial" pitchFamily="34"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Arial" pitchFamily="34" charset="0"/>
                <a:ea typeface="Tahoma" panose="020B0604030504040204" pitchFamily="34" charset="0"/>
                <a:cs typeface="Arial" pitchFamily="34" charset="0"/>
              </a:rPr>
              <a:t>    PHÒNG GD&amp;ĐT………..</a:t>
            </a:r>
          </a:p>
          <a:p>
            <a:pPr algn="l"/>
            <a:r>
              <a:rPr lang="en-US" sz="2800">
                <a:solidFill>
                  <a:schemeClr val="bg1"/>
                </a:solidFill>
                <a:latin typeface="Arial" pitchFamily="34" charset="0"/>
                <a:ea typeface="Tahoma" panose="020B0604030504040204" pitchFamily="34" charset="0"/>
                <a:cs typeface="Arial" pitchFamily="34" charset="0"/>
              </a:rPr>
              <a:t>TRƯỜNG THCS ………….……</a:t>
            </a:r>
            <a:endParaRPr lang="en-US" sz="2800" dirty="0">
              <a:solidFill>
                <a:schemeClr val="bg1"/>
              </a:solidFill>
              <a:latin typeface="Arial" pitchFamily="34" charset="0"/>
              <a:ea typeface="Tahoma" panose="020B0604030504040204" pitchFamily="34" charset="0"/>
              <a:cs typeface="Arial" pitchFamily="34"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2133600" y="2291083"/>
            <a:ext cx="9026254" cy="1569660"/>
          </a:xfrm>
          <a:prstGeom prst="rect">
            <a:avLst/>
          </a:prstGeom>
          <a:noFill/>
        </p:spPr>
        <p:txBody>
          <a:bodyPr wrap="square">
            <a:spAutoFit/>
          </a:bodyPr>
          <a:lstStyle/>
          <a:p>
            <a:pPr algn="ctr"/>
            <a:r>
              <a:rPr lang="nl-NL" sz="4800" b="1">
                <a:solidFill>
                  <a:srgbClr val="FFFF00"/>
                </a:solidFill>
                <a:latin typeface="Arial" pitchFamily="34" charset="0"/>
                <a:cs typeface="Arial" pitchFamily="34" charset="0"/>
              </a:rPr>
              <a:t>§3: PHÉP CỘNG, PHÉP TRỪ CÁC SỐ TỰ NHIÊN (tiết 1)</a:t>
            </a:r>
            <a:endParaRPr lang="en-US" sz="4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bị trừ    Số trừ    </a:t>
            </a:r>
            <a:r>
              <a:rPr lang="en-US" sz="2800">
                <a:latin typeface="Arial" pitchFamily="34" charset="0"/>
                <a:cs typeface="Arial" pitchFamily="34" charset="0"/>
              </a:rPr>
              <a:t>Hiệu</a:t>
            </a: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a:latin typeface="Arial" pitchFamily="34" charset="0"/>
                <a:cs typeface="Arial" pitchFamily="34" charset="0"/>
              </a:rPr>
              <a:t>Lưu ý:</a:t>
            </a:r>
          </a:p>
          <a:p>
            <a:pPr algn="just">
              <a:lnSpc>
                <a:spcPct val="150000"/>
              </a:lnSpc>
            </a:pPr>
            <a:r>
              <a:rPr lang="en-US" sz="2800" i="1">
                <a:latin typeface="Arial" pitchFamily="34" charset="0"/>
                <a:cs typeface="Arial" pitchFamily="34" charset="0"/>
              </a:rPr>
              <a:t>a – b = c thì a = b + c</a:t>
            </a:r>
          </a:p>
          <a:p>
            <a:pPr algn="just">
              <a:lnSpc>
                <a:spcPct val="150000"/>
              </a:lnSpc>
            </a:pPr>
            <a:r>
              <a:rPr lang="en-US" sz="2800" i="1">
                <a:latin typeface="Arial" pitchFamily="34" charset="0"/>
                <a:cs typeface="Arial" pitchFamily="34" charset="0"/>
              </a:rPr>
              <a:t>a + b = c thì </a:t>
            </a:r>
          </a:p>
          <a:p>
            <a:pPr algn="just"/>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name="Equation" r:id="rId3" imgW="2717800" imgH="520700" progId="Equation.DSMT4">
                  <p:embed/>
                </p:oleObj>
              </mc:Choice>
              <mc:Fallback>
                <p:oleObj name="Equation" r:id="rId3" imgW="2717800" imgH="520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79020907"/>
              </p:ext>
            </p:extLst>
          </p:nvPr>
        </p:nvGraphicFramePr>
        <p:xfrm>
          <a:off x="3486609" y="4261810"/>
          <a:ext cx="1520097" cy="1043922"/>
        </p:xfrm>
        <a:graphic>
          <a:graphicData uri="http://schemas.openxmlformats.org/presentationml/2006/ole">
            <mc:AlternateContent xmlns:mc="http://schemas.openxmlformats.org/markup-compatibility/2006">
              <mc:Choice xmlns:v="urn:schemas-microsoft-com:vml" Requires="v">
                <p:oleObj name="Equation" r:id="rId5" imgW="787058" imgH="545863" progId="Equation.DSMT4">
                  <p:embed/>
                </p:oleObj>
              </mc:Choice>
              <mc:Fallback>
                <p:oleObj name="Equation" r:id="rId5" imgW="787058" imgH="54586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609" y="426181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Giải:</a:t>
            </a:r>
          </a:p>
          <a:p>
            <a:r>
              <a:rPr lang="en-US" sz="2800">
                <a:latin typeface="Arial" pitchFamily="34" charset="0"/>
                <a:ea typeface="Times New Roman" panose="02020603050405020304" pitchFamily="18" charset="0"/>
                <a:cs typeface="Arial" pitchFamily="34" charset="0"/>
              </a:rPr>
              <a:t>Từ x + 2015 = 2021 ta có</a:t>
            </a:r>
          </a:p>
          <a:p>
            <a:r>
              <a:rPr lang="en-US" sz="280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x = 6</a:t>
            </a:r>
          </a:p>
          <a:p>
            <a:r>
              <a:rPr lang="en-US" sz="280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a:latin typeface="Arial" pitchFamily="34" charset="0"/>
                <a:ea typeface="Times New Roman" panose="02020603050405020304" pitchFamily="18" charset="0"/>
                <a:cs typeface="Arial" pitchFamily="34" charset="0"/>
              </a:rPr>
              <a:t>Tìm số tự nhiên x, biết: x + 2015 = 2021</a:t>
            </a:r>
            <a:endParaRPr lang="en-US" sz="28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Giải:</a:t>
            </a:r>
          </a:p>
          <a:p>
            <a:endParaRPr lang="en-US" sz="2800">
              <a:effectLst/>
              <a:latin typeface="Arial" pitchFamily="34" charset="0"/>
              <a:ea typeface="Times New Roman" panose="02020603050405020304" pitchFamily="18" charset="0"/>
              <a:cs typeface="Arial" pitchFamily="34" charset="0"/>
            </a:endParaRPr>
          </a:p>
          <a:p>
            <a:r>
              <a:rPr lang="en-US" sz="2800">
                <a:latin typeface="Arial" pitchFamily="34" charset="0"/>
                <a:ea typeface="Times New Roman" panose="02020603050405020304" pitchFamily="18" charset="0"/>
                <a:cs typeface="Arial" pitchFamily="34" charset="0"/>
              </a:rPr>
              <a:t>Từ 124 + (118 – x) = 217 ta có</a:t>
            </a:r>
          </a:p>
          <a:p>
            <a:r>
              <a:rPr lang="en-US" sz="2800">
                <a:latin typeface="Arial" pitchFamily="34" charset="0"/>
                <a:ea typeface="Times New Roman" panose="02020603050405020304" pitchFamily="18" charset="0"/>
                <a:cs typeface="Arial" pitchFamily="34" charset="0"/>
              </a:rPr>
              <a:t>                  118 – x = 217 – 124 </a:t>
            </a:r>
          </a:p>
          <a:p>
            <a:r>
              <a:rPr lang="en-US" sz="2800">
                <a:effectLst/>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118 – x = 93</a:t>
            </a:r>
          </a:p>
          <a:p>
            <a:r>
              <a:rPr lang="en-US" sz="280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x = 25</a:t>
            </a:r>
          </a:p>
          <a:p>
            <a:r>
              <a:rPr lang="en-US" sz="280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a:latin typeface="Arial" pitchFamily="34" charset="0"/>
                <a:ea typeface="Times New Roman" panose="02020603050405020304" pitchFamily="18" charset="0"/>
                <a:cs typeface="Arial" pitchFamily="34" charset="0"/>
              </a:rPr>
              <a:t>Tìm số tự nhiên x, biết: 124 + (118 – x) = 217</a:t>
            </a:r>
            <a:endParaRPr lang="en-US" sz="280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r:id="rId2" imgW="6200169" imgH="5523455" progId="Excel.Chart.8">
                    <p:embed/>
                  </p:oleObj>
                </mc:Choice>
                <mc:Fallback>
                  <p:oleObj r:id="rId2" imgW="6200169" imgH="5523455" progId="Excel.Char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79078"/>
              <a:ext cx="171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4"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5"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6"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7"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8"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1: </a:t>
            </a:r>
            <a:r>
              <a:rPr lang="en-US" sz="2800" b="0">
                <a:solidFill>
                  <a:srgbClr val="FF0000"/>
                </a:solidFill>
                <a:latin typeface="Arial" pitchFamily="34" charset="0"/>
                <a:cs typeface="Arial" pitchFamily="34" charset="0"/>
              </a:rPr>
              <a:t>Tính nhanh  127 + 39 + 73</a:t>
            </a: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230</a:t>
            </a: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200</a:t>
            </a: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239</a:t>
            </a: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600</a:t>
            </a: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200</a:t>
            </a: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400</a:t>
            </a: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2: </a:t>
            </a:r>
            <a:r>
              <a:rPr lang="en-US" sz="2800" b="0">
                <a:solidFill>
                  <a:srgbClr val="FF0000"/>
                </a:solidFill>
                <a:latin typeface="Arial" pitchFamily="34" charset="0"/>
                <a:cs typeface="Arial" pitchFamily="34" charset="0"/>
              </a:rPr>
              <a:t>Tính nhanh  135 + 360 + 65 + 40</a:t>
            </a: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panose="02040503050406030204" pitchFamily="18" charset="0"/>
                            </a:rPr>
                          </m:ctrlPr>
                        </m:dPr>
                        <m:e>
                          <m:r>
                            <a:rPr lang="en-US" sz="2800" b="0" i="1" smtClean="0">
                              <a:latin typeface="Cambria Math"/>
                            </a:rPr>
                            <m:t>360+40</m:t>
                          </m:r>
                        </m:e>
                      </m:d>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370</a:t>
            </a: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254</a:t>
            </a: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360</a:t>
            </a: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3: </a:t>
            </a:r>
            <a:r>
              <a:rPr lang="en-US" sz="2800" b="0">
                <a:solidFill>
                  <a:srgbClr val="FF0000"/>
                </a:solidFill>
                <a:latin typeface="Arial" pitchFamily="34" charset="0"/>
                <a:cs typeface="Arial" pitchFamily="34" charset="0"/>
              </a:rPr>
              <a:t>Tìm số tự nhiên x biết x – 312 = 58</a:t>
            </a: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a:t>
            </a: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56</a:t>
            </a: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30</a:t>
            </a: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4: </a:t>
            </a:r>
            <a:r>
              <a:rPr lang="en-US" sz="2800" b="0">
                <a:solidFill>
                  <a:srgbClr val="FF0000"/>
                </a:solidFill>
                <a:latin typeface="Arial" pitchFamily="34" charset="0"/>
                <a:cs typeface="Arial" pitchFamily="34" charset="0"/>
              </a:rPr>
              <a:t>Tìm số tự nhiên x biết x + 18 = 38</a:t>
            </a: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a:latin typeface="Arial" pitchFamily="34" charset="0"/>
                <a:cs typeface="Arial" pitchFamily="34" charset="0"/>
              </a:rPr>
              <a:t>- Đọc lại toàn bộ nội dung bài đã học.</a:t>
            </a:r>
            <a:endParaRPr lang="en-US" sz="2800">
              <a:latin typeface="Arial" pitchFamily="34" charset="0"/>
              <a:cs typeface="Arial" pitchFamily="34" charset="0"/>
            </a:endParaRPr>
          </a:p>
          <a:p>
            <a:r>
              <a:rPr lang="vi-VN" sz="2800">
                <a:latin typeface="Arial" pitchFamily="34" charset="0"/>
                <a:cs typeface="Arial" pitchFamily="34" charset="0"/>
              </a:rPr>
              <a:t>- Học thuộc: </a:t>
            </a:r>
            <a:r>
              <a:rPr lang="en-US" sz="2800">
                <a:latin typeface="Arial" pitchFamily="34" charset="0"/>
                <a:cs typeface="Arial" pitchFamily="34" charset="0"/>
              </a:rPr>
              <a:t>các tính chất của phép cộng, các lưu ý của phép trừ</a:t>
            </a:r>
          </a:p>
          <a:p>
            <a:r>
              <a:rPr lang="fr-FR" sz="2800">
                <a:latin typeface="Arial" pitchFamily="34" charset="0"/>
                <a:cs typeface="Arial" pitchFamily="34" charset="0"/>
              </a:rPr>
              <a:t>- Làm bài tập </a:t>
            </a:r>
            <a:r>
              <a:rPr lang="en-US" sz="2800">
                <a:latin typeface="Arial" pitchFamily="34" charset="0"/>
                <a:cs typeface="Arial" pitchFamily="34" charset="0"/>
              </a:rPr>
              <a:t>1c,d</a:t>
            </a:r>
            <a:r>
              <a:rPr lang="vi-VN" sz="2800">
                <a:latin typeface="Arial" pitchFamily="34" charset="0"/>
                <a:cs typeface="Arial" pitchFamily="34" charset="0"/>
              </a:rPr>
              <a:t>; </a:t>
            </a:r>
            <a:r>
              <a:rPr lang="en-US" sz="2800">
                <a:latin typeface="Arial" pitchFamily="34" charset="0"/>
                <a:cs typeface="Arial" pitchFamily="34" charset="0"/>
              </a:rPr>
              <a:t>2; 3 </a:t>
            </a:r>
            <a:r>
              <a:rPr lang="fr-FR" sz="2800">
                <a:latin typeface="Arial" pitchFamily="34" charset="0"/>
                <a:cs typeface="Arial" pitchFamily="34" charset="0"/>
              </a:rPr>
              <a:t>SGK trang 15,16.</a:t>
            </a:r>
            <a:endParaRPr lang="en-US" sz="280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solidFill>
                  <a:schemeClr val="accent1">
                    <a:lumMod val="75000"/>
                  </a:schemeClr>
                </a:solidFill>
                <a:latin typeface="Arial" pitchFamily="34" charset="0"/>
                <a:cs typeface="Arial" pitchFamily="34" charset="0"/>
              </a:rPr>
              <a:t>“</a:t>
            </a:r>
            <a:r>
              <a:rPr lang="en-US" i="1">
                <a:solidFill>
                  <a:schemeClr val="accent1">
                    <a:lumMod val="75000"/>
                  </a:schemeClr>
                </a:solidFill>
                <a:latin typeface="Arial" pitchFamily="34" charset="0"/>
                <a:cs typeface="Arial" pitchFamily="34" charset="0"/>
              </a:rPr>
              <a:t>Quãng đường từ Hà Nội đến Huế dài khoảng 658 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atin typeface="Arial" pitchFamily="34" charset="0"/>
                <a:cs typeface="Arial" pitchFamily="34" charset="0"/>
              </a:rPr>
              <a:t>? Hãy nêu cách tính quãng đường từ Huế đến TP.Hồ Chí Minh và  quãng đường từ Hà Nội đến TP. Hồ Chí 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7200">
                <a:solidFill>
                  <a:schemeClr val="bg1"/>
                </a:solidFill>
                <a:latin typeface="Rockwell" panose="02060603020205020403" pitchFamily="18" charset="0"/>
              </a:rPr>
              <a:t>ƯƠM MẦM TRI THỨC</a:t>
            </a:r>
            <a:endParaRPr lang="en-US" sz="7200" dirty="0">
              <a:solidFill>
                <a:schemeClr val="bg1"/>
              </a:solidFill>
              <a:latin typeface="Rockwell" panose="02060603020205020403"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solidFill>
                  <a:schemeClr val="accent1">
                    <a:lumMod val="75000"/>
                  </a:schemeClr>
                </a:solidFill>
                <a:latin typeface="Arial" pitchFamily="34" charset="0"/>
                <a:cs typeface="Arial" pitchFamily="34" charset="0"/>
              </a:rPr>
              <a:t>“</a:t>
            </a:r>
            <a:r>
              <a:rPr lang="en-US" i="1">
                <a:solidFill>
                  <a:schemeClr val="accent1">
                    <a:lumMod val="75000"/>
                  </a:schemeClr>
                </a:solidFill>
                <a:latin typeface="Arial" pitchFamily="34" charset="0"/>
                <a:cs typeface="Arial" pitchFamily="34" charset="0"/>
              </a:rPr>
              <a:t>Quãng đường từ Hà Nội đến Huế dài khoảng 658 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atin typeface="Arial" pitchFamily="34" charset="0"/>
                <a:cs typeface="Arial" pitchFamily="34" charset="0"/>
              </a:rPr>
              <a:t>Chiều dài quãng đường từ Huế đến TP. Hồ Chí Minh là:</a:t>
            </a: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atin typeface="Arial" pitchFamily="34" charset="0"/>
                <a:cs typeface="Arial" pitchFamily="34" charset="0"/>
              </a:rPr>
              <a:t>Chiều dài quãng đường từ Hà Nội đến TP. Hồ Chí Minh là:</a:t>
            </a: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a:latin typeface="Arial" pitchFamily="34" charset="0"/>
                  <a:cs typeface="Arial" pitchFamily="34" charset="0"/>
                </a:rPr>
                <a:t>HN</a:t>
              </a: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a:latin typeface="Arial" pitchFamily="34" charset="0"/>
                  <a:cs typeface="Arial" pitchFamily="34" charset="0"/>
                </a:rPr>
                <a:t>Huế</a:t>
              </a: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a:latin typeface="Arial" pitchFamily="34" charset="0"/>
                  <a:cs typeface="Arial" pitchFamily="34" charset="0"/>
                </a:rPr>
                <a:t>HCM</a:t>
              </a:r>
            </a:p>
          </p:txBody>
        </p:sp>
      </p:grpSp>
      <p:pic>
        <p:nvPicPr>
          <p:cNvPr id="37" name="!!3">
            <a:extLst>
              <a:ext uri="{FF2B5EF4-FFF2-40B4-BE49-F238E27FC236}">
                <a16:creationId xmlns:a16="http://schemas.microsoft.com/office/drawing/2014/main"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trên cũng như hiểu rõ hơn về các tính chất của phép cộng, phép trừ, chúng ta sẽ tìm hiểu trong bài ngày hôm nay?”</a:t>
            </a:r>
            <a:endParaRPr lang="en-US" sz="2800">
              <a:latin typeface="Arial" pitchFamily="34" charset="0"/>
              <a:cs typeface="Arial"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a:solidFill>
                  <a:srgbClr val="FF0000"/>
                </a:solidFill>
                <a:latin typeface="Arial" pitchFamily="34" charset="0"/>
                <a:cs typeface="Arial" pitchFamily="34" charset="0"/>
              </a:rPr>
              <a:t>Bài 3: Phép cộng, phép trừ các số tự 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name="Equation" r:id="rId2" imgW="1854200" imgH="469900" progId="Equation.DSMT4">
                  <p:embed/>
                </p:oleObj>
              </mc:Choice>
              <mc:Fallback>
                <p:oleObj name="Equation" r:id="rId2" imgW="1854200" imgH="4699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Số hạng    </a:t>
            </a:r>
            <a:r>
              <a:rPr lang="en-US" sz="2800">
                <a:latin typeface="Arial" pitchFamily="34" charset="0"/>
                <a:cs typeface="Arial" pitchFamily="34" charset="0"/>
              </a:rPr>
              <a:t>Tổng</a:t>
            </a:r>
          </a:p>
        </p:txBody>
      </p:sp>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solidFill>
                  <a:srgbClr val="FF0000"/>
                </a:solidFill>
                <a:latin typeface="Arial" pitchFamily="34" charset="0"/>
                <a:cs typeface="Arial" pitchFamily="34" charset="0"/>
              </a:rPr>
              <a:t>? Hãy nêu 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đổi</a:t>
            </a: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name="Equation" r:id="rId4" imgW="964781" imgH="177723" progId="Equation.DSMT4">
                  <p:embed/>
                </p:oleObj>
              </mc:Choice>
              <mc:Fallback>
                <p:oleObj name="Equation" r:id="rId4" imgW="964781" imgH="177723"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name="Equation" r:id="rId6" imgW="2108200" imgH="254000" progId="Equation.DSMT4">
                  <p:embed/>
                </p:oleObj>
              </mc:Choice>
              <mc:Fallback>
                <p:oleObj name="Equation" r:id="rId6" imgW="2108200" imgH="2540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name="Equation" r:id="rId8" imgW="1384300" imgH="190500" progId="Equation.DSMT4">
                  <p:embed/>
                </p:oleObj>
              </mc:Choice>
              <mc:Fallback>
                <p:oleObj name="Equation" r:id="rId8" imgW="1384300" imgH="1905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10"/>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panose="02040503050406030204" pitchFamily="18" charset="0"/>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a:effectLst/>
                <a:latin typeface="Arial" pitchFamily="34" charset="0"/>
                <a:ea typeface="Times New Roman" panose="02020603050405020304" pitchFamily="18" charset="0"/>
                <a:cs typeface="Arial" pitchFamily="34" charset="0"/>
              </a:rPr>
              <a:t>89 + 76 + 24</a:t>
            </a:r>
          </a:p>
          <a:p>
            <a:r>
              <a:rPr lang="en-US" sz="2800">
                <a:latin typeface="Arial" pitchFamily="34" charset="0"/>
                <a:ea typeface="Times New Roman" panose="02020603050405020304" pitchFamily="18" charset="0"/>
                <a:cs typeface="Arial" pitchFamily="34" charset="0"/>
              </a:rPr>
              <a:t>  = 89 + (76 + 24) (tính chất kết hợp)</a:t>
            </a:r>
          </a:p>
          <a:p>
            <a:r>
              <a:rPr lang="en-US" sz="280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189</a:t>
            </a: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b) 65 + 97 + 35</a:t>
            </a:r>
          </a:p>
          <a:p>
            <a:r>
              <a:rPr lang="en-US" sz="2800">
                <a:latin typeface="Arial" pitchFamily="34" charset="0"/>
                <a:ea typeface="Times New Roman" panose="02020603050405020304" pitchFamily="18" charset="0"/>
                <a:cs typeface="Arial" pitchFamily="34" charset="0"/>
              </a:rPr>
              <a:t>  = 65 + 35 + 97 (tính chất giao hoán)</a:t>
            </a:r>
          </a:p>
          <a:p>
            <a:r>
              <a:rPr lang="en-US" sz="2800">
                <a:latin typeface="Arial" pitchFamily="34" charset="0"/>
                <a:ea typeface="Times New Roman" panose="02020603050405020304" pitchFamily="18" charset="0"/>
                <a:cs typeface="Arial" pitchFamily="34" charset="0"/>
              </a:rPr>
              <a:t>  = (65 + 35) + 97 (tính chất kết hợp)</a:t>
            </a:r>
          </a:p>
          <a:p>
            <a:r>
              <a:rPr lang="en-US" sz="280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197</a:t>
            </a: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itchFamily="34" charset="0"/>
                <a:cs typeface="Arial" pitchFamily="34" charset="0"/>
              </a:rPr>
              <a:t>Quan sát VD 1 SGK</a:t>
            </a: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 58 + 42 + 76 (tính chất giao hoán)</a:t>
            </a:r>
            <a:endParaRPr lang="en-US" sz="2800">
              <a:effectLst/>
              <a:latin typeface="Arial" pitchFamily="34" charset="0"/>
              <a:ea typeface="Times New Roman" panose="02020603050405020304" pitchFamily="18" charset="0"/>
              <a:cs typeface="Arial" pitchFamily="34" charset="0"/>
            </a:endParaRPr>
          </a:p>
          <a:p>
            <a:r>
              <a:rPr lang="en-US" sz="2800">
                <a:latin typeface="Arial" pitchFamily="34" charset="0"/>
                <a:ea typeface="Times New Roman" panose="02020603050405020304" pitchFamily="18" charset="0"/>
                <a:cs typeface="Arial" pitchFamily="34" charset="0"/>
              </a:rPr>
              <a:t>  = (58 + 42) + 76 (tính chất kết hợp)</a:t>
            </a:r>
          </a:p>
          <a:p>
            <a:r>
              <a:rPr lang="en-US" sz="2800">
                <a:effectLst/>
                <a:latin typeface="Arial" pitchFamily="34" charset="0"/>
                <a:ea typeface="Times New Roman" panose="02020603050405020304" pitchFamily="18" charset="0"/>
                <a:cs typeface="Arial" pitchFamily="34" charset="0"/>
              </a:rPr>
              <a:t>  = 100 + 76</a:t>
            </a:r>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176</a:t>
            </a: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a:latin typeface="Arial" pitchFamily="34" charset="0"/>
                <a:ea typeface="Times New Roman" panose="02020603050405020304" pitchFamily="18" charset="0"/>
                <a:cs typeface="Arial" pitchFamily="34" charset="0"/>
              </a:rPr>
              <a:t>  = (66 + 34) + 27 (tính chất kết hợp)</a:t>
            </a:r>
          </a:p>
          <a:p>
            <a:r>
              <a:rPr lang="en-US" sz="280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127</a:t>
            </a:r>
          </a:p>
        </p:txBody>
      </p:sp>
      <p:sp>
        <p:nvSpPr>
          <p:cNvPr id="18" name="TextBox 17">
            <a:extLst>
              <a:ext uri="{FF2B5EF4-FFF2-40B4-BE49-F238E27FC236}">
                <a16:creationId xmlns:a16="http://schemas.microsoft.com/office/drawing/2014/main"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b) 66 + 34 + 27</a:t>
            </a:r>
            <a:endParaRPr lang="en-US" sz="28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giá 125 000 đồng, áo khoác giá 140 000 đồng, quần âu giá 160 000 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a:solidFill>
                  <a:srgbClr val="1F4E79"/>
                </a:solidFill>
                <a:latin typeface="Arial" pitchFamily="34" charset="0"/>
                <a:cs typeface="Arial" pitchFamily="34" charset="0"/>
              </a:rPr>
              <a:t>Giải:</a:t>
            </a:r>
            <a:r>
              <a:rPr lang="en-US" sz="2800">
                <a:solidFill>
                  <a:srgbClr val="1F4E79"/>
                </a:solidFill>
                <a:latin typeface="Arial" pitchFamily="34" charset="0"/>
                <a:cs typeface="Arial" pitchFamily="34" charset="0"/>
              </a:rPr>
              <a:t> </a:t>
            </a:r>
            <a:r>
              <a:rPr lang="en-US" sz="2800">
                <a:latin typeface="Arial" pitchFamily="34" charset="0"/>
                <a:cs typeface="Arial" pitchFamily="34" charset="0"/>
              </a:rPr>
              <a:t>Số tiền mẹ An đã mua đồng phục cho An là:</a:t>
            </a:r>
          </a:p>
          <a:p>
            <a:r>
              <a:rPr lang="en-US" sz="2800">
                <a:effectLst/>
                <a:latin typeface="Arial" pitchFamily="34" charset="0"/>
                <a:ea typeface="Times New Roman" panose="02020603050405020304" pitchFamily="18" charset="0"/>
                <a:cs typeface="Arial" pitchFamily="34" charset="0"/>
              </a:rPr>
              <a:t>125 000 + 140 000 + 160 000</a:t>
            </a:r>
          </a:p>
          <a:p>
            <a:r>
              <a:rPr lang="en-US" sz="2800">
                <a:latin typeface="Arial" pitchFamily="34" charset="0"/>
                <a:ea typeface="Times New Roman" panose="02020603050405020304" pitchFamily="18" charset="0"/>
                <a:cs typeface="Arial" pitchFamily="34" charset="0"/>
              </a:rPr>
              <a:t>= 125 000 + (140 000 + 160 000)</a:t>
            </a:r>
          </a:p>
          <a:p>
            <a:r>
              <a:rPr lang="en-US" sz="2800">
                <a:effectLst/>
                <a:latin typeface="Arial" pitchFamily="34" charset="0"/>
                <a:ea typeface="Times New Roman" panose="02020603050405020304" pitchFamily="18" charset="0"/>
                <a:cs typeface="Arial" pitchFamily="34" charset="0"/>
              </a:rPr>
              <a:t>= 125 000 + 300 000</a:t>
            </a:r>
          </a:p>
          <a:p>
            <a:r>
              <a:rPr lang="en-US" sz="2800">
                <a:effectLst/>
                <a:latin typeface="Arial" pitchFamily="34" charset="0"/>
                <a:ea typeface="Times New Roman" panose="02020603050405020304" pitchFamily="18" charset="0"/>
                <a:cs typeface="Arial" pitchFamily="34" charset="0"/>
              </a:rPr>
              <a:t>= 425 000 (đồng)</a:t>
            </a:r>
          </a:p>
        </p:txBody>
      </p:sp>
      <p:pic>
        <p:nvPicPr>
          <p:cNvPr id="1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702</TotalTime>
  <Words>1443</Words>
  <Application>Microsoft Office PowerPoint</Application>
  <PresentationFormat>Widescreen</PresentationFormat>
  <Paragraphs>171</Paragraphs>
  <Slides>20</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0" baseType="lpstr">
      <vt:lpstr>Arial</vt:lpstr>
      <vt:lpstr>Calibri</vt:lpstr>
      <vt:lpstr>Calibri Light</vt:lpstr>
      <vt:lpstr>Cambria Math</vt:lpstr>
      <vt:lpstr>Rockwell</vt:lpstr>
      <vt:lpstr>Tahoma</vt:lpstr>
      <vt:lpstr>Times New Roman</vt: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ƯƠM MẦM TRI THỨC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50</cp:revision>
  <dcterms:created xsi:type="dcterms:W3CDTF">2021-06-07T13:44:30Z</dcterms:created>
  <dcterms:modified xsi:type="dcterms:W3CDTF">2021-08-21T02:40:19Z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