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3" r:id="rId2"/>
    <p:sldId id="262" r:id="rId3"/>
    <p:sldId id="263" r:id="rId4"/>
    <p:sldId id="264" r:id="rId5"/>
    <p:sldId id="265" r:id="rId6"/>
    <p:sldId id="266" r:id="rId7"/>
    <p:sldId id="267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8" r:id="rId20"/>
    <p:sldId id="269" r:id="rId21"/>
    <p:sldId id="270" r:id="rId22"/>
    <p:sldId id="271" r:id="rId23"/>
    <p:sldId id="284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5" r:id="rId33"/>
    <p:sldId id="281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742A-BA5E-4FF4-AF55-4D308C94DEA0}" type="datetimeFigureOut">
              <a:rPr lang="en-US" smtClean="0"/>
              <a:t>24/2/2020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4714-B5AE-4CF4-8A70-39BF4F4F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24/2/2020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35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0.xml"/><Relationship Id="rId3" Type="http://schemas.openxmlformats.org/officeDocument/2006/relationships/slide" Target="slide31.xml"/><Relationship Id="rId7" Type="http://schemas.openxmlformats.org/officeDocument/2006/relationships/slide" Target="slide26.xml"/><Relationship Id="rId12" Type="http://schemas.openxmlformats.org/officeDocument/2006/relationships/slide" Target="slide21.xml"/><Relationship Id="rId2" Type="http://schemas.openxmlformats.org/officeDocument/2006/relationships/slide" Target="slide30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22.xml"/><Relationship Id="rId5" Type="http://schemas.openxmlformats.org/officeDocument/2006/relationships/slide" Target="slide33.xml"/><Relationship Id="rId15" Type="http://schemas.openxmlformats.org/officeDocument/2006/relationships/slide" Target="slide24.xml"/><Relationship Id="rId10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8.xml"/><Relationship Id="rId1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6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9" y="3811206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89" tIns="22844" rIns="45689" bIns="22844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5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89" tIns="22844" rIns="45689" bIns="22844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9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89" tIns="22844" rIns="45689" bIns="2284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32854" y="3426765"/>
            <a:ext cx="7871197" cy="1585019"/>
            <a:chOff x="5911070" y="4371559"/>
            <a:chExt cx="13295082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1070" y="4371559"/>
              <a:ext cx="13295082" cy="1545297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3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HỆ TỌA ĐỘ TRONG KHÔNG GIAN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6"/>
            <a:ext cx="906946" cy="952849"/>
            <a:chOff x="12784885" y="1066801"/>
            <a:chExt cx="1814128" cy="19056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8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59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1E4AA8-3DC1-4957-83E2-91E9A9CE81A0}"/>
              </a:ext>
            </a:extLst>
          </p:cNvPr>
          <p:cNvSpPr/>
          <p:nvPr/>
        </p:nvSpPr>
        <p:spPr>
          <a:xfrm>
            <a:off x="627413" y="177577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A7AAE06-70AE-486E-AC3D-FF857D55F427}"/>
                  </a:ext>
                </a:extLst>
              </p:cNvPr>
              <p:cNvSpPr/>
              <p:nvPr/>
            </p:nvSpPr>
            <p:spPr>
              <a:xfrm>
                <a:off x="627413" y="616018"/>
                <a:ext cx="11564587" cy="562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/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 nghĩa:</a:t>
                </a:r>
                <a:r>
                  <a:rPr lang="x-none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)⇔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𝒛</m:t>
                    </m:r>
                    <m:r>
                      <a:rPr lang="x-none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x-none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(x : hoành độ,  y : tung độ, z : cao độ)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70510"/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Chú ý: 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</a:t>
                </a:r>
                <a:r>
                  <a:rPr lang="x-none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𝑂𝑥𝑦</m:t>
                        </m:r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𝑂𝑦𝑧</m:t>
                        </m:r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𝑂𝑥𝑧</m:t>
                        </m:r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x-none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x-none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   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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Tính chất: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2095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        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Toạ độ trung điểm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của đoạn thẳng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Toạ độ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trọng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Toạ độ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trọng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tâm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tứ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7AAE06-70AE-486E-AC3D-FF857D55F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3" y="616018"/>
                <a:ext cx="11564587" cy="5623719"/>
              </a:xfrm>
              <a:prstGeom prst="rect">
                <a:avLst/>
              </a:prstGeom>
              <a:blipFill rotWithShape="0">
                <a:blip r:embed="rId2"/>
                <a:stretch>
                  <a:fillRect l="-843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5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045E98-F317-4877-962F-7700B3F278D6}"/>
              </a:ext>
            </a:extLst>
          </p:cNvPr>
          <p:cNvSpPr/>
          <p:nvPr/>
        </p:nvSpPr>
        <p:spPr>
          <a:xfrm>
            <a:off x="562699" y="121305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x-none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 có hướng của hai vectơ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FCF6FBBB-59A5-453C-91BD-E84196F7038F}"/>
                  </a:ext>
                </a:extLst>
              </p:cNvPr>
              <p:cNvSpPr/>
              <p:nvPr/>
            </p:nvSpPr>
            <p:spPr>
              <a:xfrm>
                <a:off x="731520" y="582970"/>
                <a:ext cx="11460480" cy="160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99745" indent="-229235"/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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 nghĩa:</a:t>
                </a:r>
                <a:r>
                  <a:rPr lang="x-none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Tích có hướng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kí hiệu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được xác định bởi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9974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x-none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vi-VN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vi-VN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x-none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x-none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x-none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x-none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F6FBBB-59A5-453C-91BD-E84196F70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582970"/>
                <a:ext cx="11460480" cy="1603452"/>
              </a:xfrm>
              <a:prstGeom prst="rect">
                <a:avLst/>
              </a:prstGeom>
              <a:blipFill rotWithShape="0">
                <a:blip r:embed="rId2"/>
                <a:stretch>
                  <a:fillRect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D0F32310-038E-47EF-A719-E7AED8644BB5}"/>
                  </a:ext>
                </a:extLst>
              </p:cNvPr>
              <p:cNvSpPr/>
              <p:nvPr/>
            </p:nvSpPr>
            <p:spPr>
              <a:xfrm>
                <a:off x="731520" y="2194983"/>
                <a:ext cx="11460480" cy="3409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/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Chú ý: 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 có hướng của hai vectơ là một vectơ, tích vô hướng của hai vectơ là một số.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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Tính chất: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99745" indent="-499745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;[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99745" indent="-51435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99745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99745" indent="-57150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    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99745" indent="-571500" algn="just"/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cùng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phương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⇔[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F32310-038E-47EF-A719-E7AED8644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194983"/>
                <a:ext cx="11460480" cy="3409716"/>
              </a:xfrm>
              <a:prstGeom prst="rect">
                <a:avLst/>
              </a:prstGeom>
              <a:blipFill rotWithShape="0">
                <a:blip r:embed="rId3"/>
                <a:stretch>
                  <a:fillRect l="-798" t="-1431" b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1E543922-5FD2-4729-8F52-624981C19C0B}"/>
                  </a:ext>
                </a:extLst>
              </p:cNvPr>
              <p:cNvSpPr/>
              <p:nvPr/>
            </p:nvSpPr>
            <p:spPr>
              <a:xfrm>
                <a:off x="1026942" y="196113"/>
                <a:ext cx="11165058" cy="282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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x-none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Ứng dụng của tích có hướng: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  	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Điều kiện đồng phẳng của ba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đồng phẳng 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x-none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	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Diện tích hình bình hành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MS Gothic" panose="020B0609070205080204" pitchFamily="49" charset="-128"/>
                          </a:rPr>
                          <m:t>▱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Diện tích tam giác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Thể tích khối hộp 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x-none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	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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Thể tích tứ diện</a:t>
                </a:r>
                <a14:m>
                  <m:oMath xmlns:m="http://schemas.openxmlformats.org/officeDocument/2006/math"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x-none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x-none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43922-5FD2-4729-8F52-624981C19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42" y="196113"/>
                <a:ext cx="11165058" cy="2824941"/>
              </a:xfrm>
              <a:prstGeom prst="rect">
                <a:avLst/>
              </a:prstGeom>
              <a:blipFill rotWithShape="0">
                <a:blip r:embed="rId2"/>
                <a:stretch>
                  <a:fillRect l="-819" t="-1724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414078-CD4D-46A0-A0F4-76EBAF7493B2}"/>
              </a:ext>
            </a:extLst>
          </p:cNvPr>
          <p:cNvSpPr txBox="1"/>
          <p:nvPr/>
        </p:nvSpPr>
        <p:spPr>
          <a:xfrm>
            <a:off x="478302" y="3429000"/>
            <a:ext cx="320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VÍ DỤ MINH HỌA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F84CD833-63F6-49AB-B227-47F2E9B5B0E5}"/>
                  </a:ext>
                </a:extLst>
              </p:cNvPr>
              <p:cNvSpPr/>
              <p:nvPr/>
            </p:nvSpPr>
            <p:spPr>
              <a:xfrm>
                <a:off x="0" y="-26989"/>
                <a:ext cx="12192000" cy="6977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/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1. Trong không gian với hệ tọa độ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tọa độ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it-IT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it-IT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it-IT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it-IT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it-IT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2.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chiếu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3.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𝑂𝑥𝑦</m:t>
                        </m:r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4.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?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	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5. Trong không gian với hệ trục tọa độ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Tính tọa độ trọng tâm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4CD833-63F6-49AB-B227-47F2E9B5B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6989"/>
                <a:ext cx="12192000" cy="6977359"/>
              </a:xfrm>
              <a:prstGeom prst="rect">
                <a:avLst/>
              </a:prstGeom>
              <a:blipFill>
                <a:blip r:embed="rId2"/>
                <a:stretch>
                  <a:fillRect l="-750" r="-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EA3EF88D-C7FE-402D-8318-CE353B8304C9}"/>
              </a:ext>
            </a:extLst>
          </p:cNvPr>
          <p:cNvSpPr/>
          <p:nvPr/>
        </p:nvSpPr>
        <p:spPr>
          <a:xfrm>
            <a:off x="11546114" y="5957455"/>
            <a:ext cx="464457" cy="661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F65328B8-2659-423F-A81E-4C99648C0049}"/>
              </a:ext>
            </a:extLst>
          </p:cNvPr>
          <p:cNvSpPr/>
          <p:nvPr/>
        </p:nvSpPr>
        <p:spPr>
          <a:xfrm>
            <a:off x="696686" y="899886"/>
            <a:ext cx="420914" cy="449943"/>
          </a:xfrm>
          <a:prstGeom prst="flowChartConnector">
            <a:avLst/>
          </a:prstGeom>
          <a:noFill/>
          <a:ln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9E53F1D8-DF7A-45B3-9013-A012B32CDAD9}"/>
              </a:ext>
            </a:extLst>
          </p:cNvPr>
          <p:cNvSpPr/>
          <p:nvPr/>
        </p:nvSpPr>
        <p:spPr>
          <a:xfrm>
            <a:off x="508000" y="899886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D25DE31A-D421-4252-B522-4DCADBEA0488}"/>
              </a:ext>
            </a:extLst>
          </p:cNvPr>
          <p:cNvSpPr/>
          <p:nvPr/>
        </p:nvSpPr>
        <p:spPr>
          <a:xfrm>
            <a:off x="547856" y="6383941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5FFF0ED9-D49B-4F33-86A1-FBD8257FAC14}"/>
              </a:ext>
            </a:extLst>
          </p:cNvPr>
          <p:cNvSpPr/>
          <p:nvPr/>
        </p:nvSpPr>
        <p:spPr>
          <a:xfrm>
            <a:off x="6256997" y="4201104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186909A0-D955-4DC3-9A4E-E26516961289}"/>
              </a:ext>
            </a:extLst>
          </p:cNvPr>
          <p:cNvSpPr/>
          <p:nvPr/>
        </p:nvSpPr>
        <p:spPr>
          <a:xfrm>
            <a:off x="3455181" y="1734457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FD7E2B75-D0BC-476C-B5DD-25BC63EF5B32}"/>
              </a:ext>
            </a:extLst>
          </p:cNvPr>
          <p:cNvSpPr/>
          <p:nvPr/>
        </p:nvSpPr>
        <p:spPr>
          <a:xfrm>
            <a:off x="8010769" y="3148818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A9CC4CC-9DDB-4300-8B62-E469F9F1A7FE}"/>
                  </a:ext>
                </a:extLst>
              </p:cNvPr>
              <p:cNvSpPr/>
              <p:nvPr/>
            </p:nvSpPr>
            <p:spPr>
              <a:xfrm>
                <a:off x="0" y="19082"/>
                <a:ext cx="12192000" cy="6724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Ox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yz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;−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7.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i</m:t>
                            </m:r>
                          </m:e>
                        </m:acc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j</m:t>
                            </m:r>
                          </m:e>
                        </m:acc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k</m:t>
                            </m:r>
                          </m:e>
                        </m:acc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j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OB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j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đoạn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 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8.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véc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v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véc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Oy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9CC4CC-9DDB-4300-8B62-E469F9F1A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82"/>
                <a:ext cx="12192000" cy="6724148"/>
              </a:xfrm>
              <a:prstGeom prst="rect">
                <a:avLst/>
              </a:prstGeom>
              <a:blipFill rotWithShape="0">
                <a:blip r:embed="rId2"/>
                <a:stretch>
                  <a:fillRect l="-750" t="-363" r="-750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05205698-8D98-4B79-96A7-B1CEEA6FD665}"/>
              </a:ext>
            </a:extLst>
          </p:cNvPr>
          <p:cNvSpPr/>
          <p:nvPr/>
        </p:nvSpPr>
        <p:spPr>
          <a:xfrm>
            <a:off x="9030675" y="6293287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8163D407-0EC1-41D4-9446-9D403C3CD7CE}"/>
              </a:ext>
            </a:extLst>
          </p:cNvPr>
          <p:cNvSpPr/>
          <p:nvPr/>
        </p:nvSpPr>
        <p:spPr>
          <a:xfrm>
            <a:off x="9070533" y="4011973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E79510C8-A6A6-4C77-B124-F7B31D4A50D2}"/>
              </a:ext>
            </a:extLst>
          </p:cNvPr>
          <p:cNvSpPr/>
          <p:nvPr/>
        </p:nvSpPr>
        <p:spPr>
          <a:xfrm>
            <a:off x="3485658" y="5362473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F2E68C68-DDDB-4966-9094-DABCCDC9CBC4}"/>
              </a:ext>
            </a:extLst>
          </p:cNvPr>
          <p:cNvSpPr/>
          <p:nvPr/>
        </p:nvSpPr>
        <p:spPr>
          <a:xfrm>
            <a:off x="3471591" y="2591138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3CEE7972-E217-4710-8D5A-19D5233E349B}"/>
              </a:ext>
            </a:extLst>
          </p:cNvPr>
          <p:cNvSpPr/>
          <p:nvPr/>
        </p:nvSpPr>
        <p:spPr>
          <a:xfrm>
            <a:off x="9028327" y="959284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9A7BB70-A4BC-4B79-998F-A2DFBDD09460}"/>
                  </a:ext>
                </a:extLst>
              </p:cNvPr>
              <p:cNvSpPr/>
              <p:nvPr/>
            </p:nvSpPr>
            <p:spPr>
              <a:xfrm>
                <a:off x="0" y="37615"/>
                <a:ext cx="12192000" cy="348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11.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1;−2;1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−2;1;1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giữa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là:.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−2;1;−1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2;0;1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1;−3;2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𝟐𝟐</m:t>
                    </m:r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𝟏𝟒</m:t>
                    </m:r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𝟐𝟐</m:t>
                    </m:r>
                    <m:r>
                      <a:rPr lang="vi-VN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3.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2.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7BB70-A4BC-4B79-998F-A2DFBDD09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615"/>
                <a:ext cx="12192000" cy="3486980"/>
              </a:xfrm>
              <a:prstGeom prst="rect">
                <a:avLst/>
              </a:prstGeom>
              <a:blipFill rotWithShape="0">
                <a:blip r:embed="rId2"/>
                <a:stretch>
                  <a:fillRect l="-750" t="-1748" r="-750" b="-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8E6079E-7D52-463E-A4B1-1447773D7B7D}"/>
                  </a:ext>
                </a:extLst>
              </p:cNvPr>
              <p:cNvSpPr/>
              <p:nvPr/>
            </p:nvSpPr>
            <p:spPr>
              <a:xfrm>
                <a:off x="0" y="3424285"/>
                <a:ext cx="12192000" cy="100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14.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3;2;1</m:t>
                        </m:r>
                      </m:e>
                    </m:d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3;2;5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fr-F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8;−12;5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8;−12;0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0;8;12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0;8;−12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E6079E-7D52-463E-A4B1-1447773D7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4285"/>
                <a:ext cx="12192000" cy="1004570"/>
              </a:xfrm>
              <a:prstGeom prst="rect">
                <a:avLst/>
              </a:prstGeom>
              <a:blipFill rotWithShape="0">
                <a:blip r:embed="rId3"/>
                <a:stretch>
                  <a:fillRect l="-75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A4AAD72-20BA-4B58-926D-706A9AE633DB}"/>
                  </a:ext>
                </a:extLst>
              </p:cNvPr>
              <p:cNvSpPr/>
              <p:nvPr/>
            </p:nvSpPr>
            <p:spPr>
              <a:xfrm>
                <a:off x="0" y="4481833"/>
                <a:ext cx="12192000" cy="1683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tabLst>
                    <a:tab pos="63055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C.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vi-VN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vi-VN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4AAD72-20BA-4B58-926D-706A9AE63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81833"/>
                <a:ext cx="12192000" cy="1683281"/>
              </a:xfrm>
              <a:prstGeom prst="rect">
                <a:avLst/>
              </a:prstGeom>
              <a:blipFill rotWithShape="0">
                <a:blip r:embed="rId4"/>
                <a:stretch>
                  <a:fillRect l="-750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7F618C2A-F5D4-408E-A93B-18B9B53AE3E7}"/>
              </a:ext>
            </a:extLst>
          </p:cNvPr>
          <p:cNvSpPr/>
          <p:nvPr/>
        </p:nvSpPr>
        <p:spPr>
          <a:xfrm>
            <a:off x="547853" y="5111600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BE349100-CBC1-4475-884B-87E4E22C671B}"/>
              </a:ext>
            </a:extLst>
          </p:cNvPr>
          <p:cNvSpPr/>
          <p:nvPr/>
        </p:nvSpPr>
        <p:spPr>
          <a:xfrm>
            <a:off x="3473936" y="3958050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2FB099F8-4355-4BEB-A469-8A3E692B6C6A}"/>
              </a:ext>
            </a:extLst>
          </p:cNvPr>
          <p:cNvSpPr/>
          <p:nvPr/>
        </p:nvSpPr>
        <p:spPr>
          <a:xfrm>
            <a:off x="477517" y="3071782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8065EE1B-BF6F-4EAD-B695-1170553B9B33}"/>
              </a:ext>
            </a:extLst>
          </p:cNvPr>
          <p:cNvSpPr/>
          <p:nvPr/>
        </p:nvSpPr>
        <p:spPr>
          <a:xfrm>
            <a:off x="6329678" y="2101113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EB6EFF75-7798-47A1-B289-08B4E5A950C0}"/>
              </a:ext>
            </a:extLst>
          </p:cNvPr>
          <p:cNvSpPr/>
          <p:nvPr/>
        </p:nvSpPr>
        <p:spPr>
          <a:xfrm>
            <a:off x="533784" y="652139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E461AAC-3F42-4D73-97EB-309324F95B8C}"/>
                  </a:ext>
                </a:extLst>
              </p:cNvPr>
              <p:cNvSpPr/>
              <p:nvPr/>
            </p:nvSpPr>
            <p:spPr>
              <a:xfrm>
                <a:off x="0" y="3923"/>
                <a:ext cx="12192000" cy="1386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16.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𝑂𝑁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xứng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461AAC-3F42-4D73-97EB-309324F95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23"/>
                <a:ext cx="12192000" cy="1386726"/>
              </a:xfrm>
              <a:prstGeom prst="rect">
                <a:avLst/>
              </a:prstGeom>
              <a:blipFill rotWithShape="0">
                <a:blip r:embed="rId2"/>
                <a:stretch>
                  <a:fillRect l="-750" r="-750" b="-9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490E62AD-DDB2-4930-BA79-C0DB0FD5942A}"/>
                  </a:ext>
                </a:extLst>
              </p:cNvPr>
              <p:cNvSpPr/>
              <p:nvPr/>
            </p:nvSpPr>
            <p:spPr>
              <a:xfrm>
                <a:off x="0" y="1345118"/>
                <a:ext cx="12192000" cy="1386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17.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𝑄𝑃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spc="-1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0E62AD-DDB2-4930-BA79-C0DB0FD59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5118"/>
                <a:ext cx="12192000" cy="1386726"/>
              </a:xfrm>
              <a:prstGeom prst="rect">
                <a:avLst/>
              </a:prstGeom>
              <a:blipFill rotWithShape="0">
                <a:blip r:embed="rId3"/>
                <a:stretch>
                  <a:fillRect l="-750" t="-1762" r="-750" b="-9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2E2ECF1E-86E7-420F-8ACB-50B2E1098B80}"/>
                  </a:ext>
                </a:extLst>
              </p:cNvPr>
              <p:cNvSpPr/>
              <p:nvPr/>
            </p:nvSpPr>
            <p:spPr>
              <a:xfrm>
                <a:off x="0" y="2749121"/>
                <a:ext cx="12192000" cy="1339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2ECF1E-86E7-420F-8ACB-50B2E1098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9121"/>
                <a:ext cx="12192000" cy="1339213"/>
              </a:xfrm>
              <a:prstGeom prst="rect">
                <a:avLst/>
              </a:prstGeom>
              <a:blipFill rotWithShape="0">
                <a:blip r:embed="rId4"/>
                <a:stretch>
                  <a:fillRect l="-750" t="-1818" r="-75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Rectangle 55">
            <a:extLst>
              <a:ext uri="{FF2B5EF4-FFF2-40B4-BE49-F238E27FC236}">
                <a16:creationId xmlns:a16="http://schemas.microsoft.com/office/drawing/2014/main" xmlns="" id="{E5B11127-ACA5-4AF7-BFF7-1488D26D5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4711"/>
            <a:ext cx="12139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19. </a:t>
            </a:r>
            <a:r>
              <a:rPr lang="en-US" altLang="vi-V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gian với hệ trục tọa độ Oxyz , cho hình hộp </a:t>
            </a:r>
            <a:r>
              <a:rPr lang="pt-BR" alt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ABCD.A’B’C’D’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Biết tọa độ các đỉnh </a:t>
            </a:r>
            <a:r>
              <a:rPr lang="pt-BR" alt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A(-3;2;1) , C(4;2;0), B’(-2;1;1) , D’(3;5;4)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Tìm tọa độ điểm của hình hộp.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A. </a:t>
            </a:r>
            <a:r>
              <a:rPr lang="pt-BR" alt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A’(-3;3;1)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           </a:t>
            </a: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pt-BR" alt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A’(-3;-3;3)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             </a:t>
            </a: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A’(-3;-3;-3)</a:t>
            </a: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pt-BR" alt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A’(-3;-3;3)</a:t>
            </a:r>
            <a:r>
              <a:rPr lang="pt-BR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alt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Rectangle 2082">
                <a:extLst>
                  <a:ext uri="{FF2B5EF4-FFF2-40B4-BE49-F238E27FC236}">
                    <a16:creationId xmlns:a16="http://schemas.microsoft.com/office/drawing/2014/main" xmlns="" id="{B3C29F35-CD30-4BC7-AB78-FA26FB06E101}"/>
                  </a:ext>
                </a:extLst>
              </p:cNvPr>
              <p:cNvSpPr/>
              <p:nvPr/>
            </p:nvSpPr>
            <p:spPr>
              <a:xfrm>
                <a:off x="52136" y="5315122"/>
                <a:ext cx="12139863" cy="133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20.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hành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            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83" name="Rectangle 20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C29F35-CD30-4BC7-AB78-FA26FB06E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" y="5315122"/>
                <a:ext cx="12139863" cy="1332481"/>
              </a:xfrm>
              <a:prstGeom prst="rect">
                <a:avLst/>
              </a:prstGeom>
              <a:blipFill rotWithShape="0">
                <a:blip r:embed="rId5"/>
                <a:stretch>
                  <a:fillRect l="-804" t="-1835" r="-753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4B14E5D1-852F-4451-86DB-80160DD77A4B}"/>
              </a:ext>
            </a:extLst>
          </p:cNvPr>
          <p:cNvSpPr/>
          <p:nvPr/>
        </p:nvSpPr>
        <p:spPr>
          <a:xfrm>
            <a:off x="3516139" y="6180745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35CDC514-5146-4257-9BFB-31435FE53E51}"/>
              </a:ext>
            </a:extLst>
          </p:cNvPr>
          <p:cNvSpPr/>
          <p:nvPr/>
        </p:nvSpPr>
        <p:spPr>
          <a:xfrm>
            <a:off x="9030675" y="4900587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7E1873DA-0679-4C29-A1C5-2EA0496E5293}"/>
              </a:ext>
            </a:extLst>
          </p:cNvPr>
          <p:cNvSpPr/>
          <p:nvPr/>
        </p:nvSpPr>
        <p:spPr>
          <a:xfrm>
            <a:off x="491582" y="3662628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75A63DA2-5200-4C9D-B2C3-917EC10D231B}"/>
              </a:ext>
            </a:extLst>
          </p:cNvPr>
          <p:cNvSpPr/>
          <p:nvPr/>
        </p:nvSpPr>
        <p:spPr>
          <a:xfrm>
            <a:off x="6315610" y="2283993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EC6138AB-82E2-465F-BB75-4B2135DD4FDE}"/>
              </a:ext>
            </a:extLst>
          </p:cNvPr>
          <p:cNvSpPr/>
          <p:nvPr/>
        </p:nvSpPr>
        <p:spPr>
          <a:xfrm>
            <a:off x="547851" y="947564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069" grpId="0"/>
      <p:bldP spid="2083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5EE8761-3368-4419-9132-41F147557B82}"/>
                  </a:ext>
                </a:extLst>
              </p:cNvPr>
              <p:cNvSpPr/>
              <p:nvPr/>
            </p:nvSpPr>
            <p:spPr>
              <a:xfrm>
                <a:off x="0" y="-15197"/>
                <a:ext cx="12192000" cy="6477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21. Trong không gian với hệ trục tọa độ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𝑂𝑥𝑦𝑧</m:t>
                    </m:r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ba điểm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Tìm tọa độ điểm M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𝑂𝑀</m:t>
                        </m:r>
                      </m:e>
                    </m:acc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𝟔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𝟔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−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𝟔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𝑴</m:t>
                    </m:r>
                    <m:d>
                      <m:dPr>
                        <m:ctrlPr>
                          <a:rPr lang="vi-VN" sz="2400" b="1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 </m:t>
                        </m:r>
                        <m:r>
                          <a:rPr lang="pt-BR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22.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200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200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23.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24. 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không gian Oxyz, cho 3 vecto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Up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li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</m:lim>
                    </m:limUp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Up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li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</m:lim>
                    </m:limUp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limUp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li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</m:lim>
                    </m:limUp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Trong các mệnh đề sau, mệnh đề nào sai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24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25. Trong hệ trục Oxyz, cho ba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Khi đó,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bằng:	</a:t>
                </a:r>
                <a:r>
                  <a:rPr lang="nl-NL" sz="24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	</a:t>
                </a:r>
                <a:r>
                  <a:rPr lang="nl-NL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EE8761-3368-4419-9132-41F147557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5197"/>
                <a:ext cx="12192000" cy="6477735"/>
              </a:xfrm>
              <a:prstGeom prst="rect">
                <a:avLst/>
              </a:prstGeom>
              <a:blipFill rotWithShape="0">
                <a:blip r:embed="rId2"/>
                <a:stretch>
                  <a:fillRect l="-750" t="-377" r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1CA1942F-7184-4E1E-8EC3-E2F0A3D3C00F}"/>
              </a:ext>
            </a:extLst>
          </p:cNvPr>
          <p:cNvSpPr/>
          <p:nvPr/>
        </p:nvSpPr>
        <p:spPr>
          <a:xfrm>
            <a:off x="815139" y="5857188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69BC8F58-265D-4A26-B0A4-D9888762828D}"/>
              </a:ext>
            </a:extLst>
          </p:cNvPr>
          <p:cNvSpPr/>
          <p:nvPr/>
        </p:nvSpPr>
        <p:spPr>
          <a:xfrm>
            <a:off x="7131537" y="4633299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1CE35BC8-70AA-4845-98D6-255B6E7A8795}"/>
              </a:ext>
            </a:extLst>
          </p:cNvPr>
          <p:cNvSpPr/>
          <p:nvPr/>
        </p:nvSpPr>
        <p:spPr>
          <a:xfrm>
            <a:off x="4402405" y="3099920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2A51331B-82DE-4656-A22B-890ECE3ED2F7}"/>
              </a:ext>
            </a:extLst>
          </p:cNvPr>
          <p:cNvSpPr/>
          <p:nvPr/>
        </p:nvSpPr>
        <p:spPr>
          <a:xfrm>
            <a:off x="4500877" y="2002637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5C9E03DD-1BF1-49FB-9FF9-9D94BD119D83}"/>
              </a:ext>
            </a:extLst>
          </p:cNvPr>
          <p:cNvSpPr/>
          <p:nvPr/>
        </p:nvSpPr>
        <p:spPr>
          <a:xfrm>
            <a:off x="6245274" y="947561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A7A390E-1A23-47AC-AD99-001606D8AF13}"/>
                  </a:ext>
                </a:extLst>
              </p:cNvPr>
              <p:cNvSpPr/>
              <p:nvPr/>
            </p:nvSpPr>
            <p:spPr>
              <a:xfrm>
                <a:off x="0" y="298768"/>
                <a:ext cx="12192000" cy="6128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26.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27.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(–2; –1; 2)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(0; 1; –1)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60°.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120°.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45°.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135°.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28.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29Trong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30. Cho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7A390E-1A23-47AC-AD99-001606D8A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768"/>
                <a:ext cx="12192000" cy="6128473"/>
              </a:xfrm>
              <a:prstGeom prst="rect">
                <a:avLst/>
              </a:prstGeom>
              <a:blipFill rotWithShape="0">
                <a:blip r:embed="rId2"/>
                <a:stretch>
                  <a:fillRect l="-750" t="-398" r="-750" b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5589AC97-87F9-4BA2-A9CA-565800F66BC3}"/>
              </a:ext>
            </a:extLst>
          </p:cNvPr>
          <p:cNvSpPr/>
          <p:nvPr/>
        </p:nvSpPr>
        <p:spPr>
          <a:xfrm>
            <a:off x="7201877" y="5913459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87E5B381-8061-4C93-B9B2-5032DAA8A364}"/>
              </a:ext>
            </a:extLst>
          </p:cNvPr>
          <p:cNvSpPr/>
          <p:nvPr/>
        </p:nvSpPr>
        <p:spPr>
          <a:xfrm>
            <a:off x="4979178" y="4562959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1EDD6C71-2280-4F54-82E5-685A6EACCFFA}"/>
              </a:ext>
            </a:extLst>
          </p:cNvPr>
          <p:cNvSpPr/>
          <p:nvPr/>
        </p:nvSpPr>
        <p:spPr>
          <a:xfrm>
            <a:off x="3417663" y="3339073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43FC8728-27E6-4AF0-B3A2-6B6668522A1C}"/>
              </a:ext>
            </a:extLst>
          </p:cNvPr>
          <p:cNvSpPr/>
          <p:nvPr/>
        </p:nvSpPr>
        <p:spPr>
          <a:xfrm>
            <a:off x="6329676" y="2199588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15261181-26E3-477E-B4EA-1BE68FE4337C}"/>
              </a:ext>
            </a:extLst>
          </p:cNvPr>
          <p:cNvSpPr/>
          <p:nvPr/>
        </p:nvSpPr>
        <p:spPr>
          <a:xfrm>
            <a:off x="491582" y="1200782"/>
            <a:ext cx="609600" cy="449943"/>
          </a:xfrm>
          <a:prstGeom prst="flowChartConnector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24822"/>
                <a:ext cx="11811000" cy="2156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822"/>
                <a:ext cx="11811000" cy="2156424"/>
              </a:xfrm>
              <a:prstGeom prst="rect">
                <a:avLst/>
              </a:prstGeom>
              <a:blipFill>
                <a:blip r:embed="rId2"/>
                <a:stretch>
                  <a:fillRect l="-1290" t="-2542" r="-980" b="-50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72316" y="2186012"/>
                <a:ext cx="12620625" cy="4326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1;−2;−3</m:t>
                        </m: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𝐴𝐼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=3&lt;5=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nằm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𝐼𝐴𝐻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𝐼𝐻𝑀</m:t>
                    </m:r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ax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=8.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2316" y="2186012"/>
                <a:ext cx="12620625" cy="4326954"/>
              </a:xfrm>
              <a:prstGeom prst="rect">
                <a:avLst/>
              </a:prstGeom>
              <a:blipFill rotWithShape="0">
                <a:blip r:embed="rId3"/>
                <a:stretch>
                  <a:fillRect t="-987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3" y="3226526"/>
            <a:ext cx="2973976" cy="276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300" y="1766912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872238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394281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AutoShape 51">
            <a:hlinkClick r:id="rId7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59348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175917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5975787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0367" y="291252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 HỆ TỌA ĐỘ TRONG KHÔNG GIAN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9700" y="133040"/>
                <a:ext cx="11899900" cy="2292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𝒚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133040"/>
                <a:ext cx="11899900" cy="2292231"/>
              </a:xfrm>
              <a:prstGeom prst="rect">
                <a:avLst/>
              </a:prstGeom>
              <a:blipFill>
                <a:blip r:embed="rId2"/>
                <a:stretch>
                  <a:fillRect l="-1076" t="-1862" r="-1025" b="-47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9700" y="2580800"/>
                <a:ext cx="11146608" cy="322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𝑴𝑵</m:t>
                      </m:r>
                      <m:r>
                        <a:rPr lang="en-US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8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𝟐𝟏</m:t>
                          </m:r>
                        </m:e>
                      </m:rad>
                      <m:r>
                        <a:rPr lang="en-US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ngắn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3;0;−1</m:t>
                        </m:r>
                      </m:e>
                    </m:d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=3+0−1=2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</a:pPr>
                <a:r>
                  <a:rPr lang="en-US" sz="2800" b="1" dirty="0" err="1" smtClean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Chọn</a:t>
                </a:r>
                <a:r>
                  <a:rPr lang="en-US" sz="2800" b="1" dirty="0" smtClean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2580800"/>
                <a:ext cx="11146608" cy="3220882"/>
              </a:xfrm>
              <a:prstGeom prst="rect">
                <a:avLst/>
              </a:prstGeom>
              <a:blipFill rotWithShape="0">
                <a:blip r:embed="rId3"/>
                <a:stretch>
                  <a:fillRect t="-1134" b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40500" y="1880736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2593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𝑴𝑨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𝑴𝑩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𝑶𝑴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593659"/>
              </a:xfrm>
              <a:prstGeom prst="rect">
                <a:avLst/>
              </a:prstGeom>
              <a:blipFill>
                <a:blip r:embed="rId2"/>
                <a:stretch>
                  <a:fillRect l="-1000" t="-1412" r="-1000" b="-1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130340"/>
            <a:ext cx="3752850" cy="26702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2130340"/>
                <a:ext cx="12266023" cy="4595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𝑧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𝑂𝐼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 smtClean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2800" b="1" dirty="0" smtClean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 A.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0340"/>
                <a:ext cx="12266023" cy="4595745"/>
              </a:xfrm>
              <a:prstGeom prst="rect">
                <a:avLst/>
              </a:prstGeom>
              <a:blipFill rotWithShape="0">
                <a:blip r:embed="rId4"/>
                <a:stretch>
                  <a:fillRect l="-994" t="-796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2282" y="192830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12768"/>
                <a:ext cx="12192000" cy="1880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34. </a:t>
                </a:r>
                <a:r>
                  <a:rPr lang="pt-BR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pt-BR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Độ dài phân giác trong của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kẻ từ đỉnh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pt-B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pt-BR" sz="2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pt-B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𝟕𝟑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pt-BR" sz="28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pt-B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𝟑𝟎</m:t>
                        </m:r>
                      </m:e>
                    </m:rad>
                  </m:oMath>
                </a14:m>
                <a:r>
                  <a:rPr lang="pt-BR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2768"/>
                <a:ext cx="12192000" cy="1880643"/>
              </a:xfrm>
              <a:prstGeom prst="rect">
                <a:avLst/>
              </a:prstGeom>
              <a:blipFill>
                <a:blip r:embed="rId2"/>
                <a:stretch>
                  <a:fillRect l="-1000" t="-2273" r="-1000" b="-19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90500" y="1959944"/>
                <a:ext cx="12547600" cy="555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pt-BR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; 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pt-B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chân đường phân giác kẻ từ đỉnh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pt-B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𝐶𝐷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𝑐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74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smtClean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" y="1959944"/>
                <a:ext cx="12547600" cy="5550750"/>
              </a:xfrm>
              <a:prstGeom prst="rect">
                <a:avLst/>
              </a:prstGeom>
              <a:blipFill rotWithShape="0">
                <a:blip r:embed="rId3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94100" y="122811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324939" y="1741730"/>
                <a:ext cx="14479089" cy="578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spc="-1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800" b="1" spc="-15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spc="-1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pc="-15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b="1" spc="-1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spc="-15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spc="-1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800" spc="-1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𝐶𝐴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𝑂𝑥𝑦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𝐷𝐵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𝐷𝐴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𝐷𝐵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𝐷𝐶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effectLst/>
                                                  <a:latin typeface="Cambria Math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effectLst/>
                                          <a:latin typeface="Cambria Math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effectLst/>
                                              <a:latin typeface="Cambria Math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  </m:t>
                        </m:r>
                      </m:e>
                    </m:groupCh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939" y="1741730"/>
                <a:ext cx="14479089" cy="5781198"/>
              </a:xfrm>
              <a:prstGeom prst="rect">
                <a:avLst/>
              </a:prstGeom>
              <a:blipFill rotWithShape="0">
                <a:blip r:embed="rId2"/>
                <a:stretch>
                  <a:fillRect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63500" y="-38100"/>
                <a:ext cx="12344400" cy="2311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500" y="-38100"/>
                <a:ext cx="12344400" cy="2311402"/>
              </a:xfrm>
              <a:prstGeom prst="rect">
                <a:avLst/>
              </a:prstGeom>
              <a:blipFill>
                <a:blip r:embed="rId3"/>
                <a:stretch>
                  <a:fillRect l="-1037" t="-2902" b="-47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0405" y="1336245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707"/>
                <a:ext cx="12192000" cy="244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</m:acc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7"/>
                <a:ext cx="12192000" cy="2440027"/>
              </a:xfrm>
              <a:prstGeom prst="rect">
                <a:avLst/>
              </a:prstGeom>
              <a:blipFill>
                <a:blip r:embed="rId2"/>
                <a:stretch>
                  <a:fillRect l="-1000" r="-1000" b="-19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500" y="2536993"/>
                <a:ext cx="10648950" cy="3271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=−1.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𝑛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=−3.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</m:acc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−3=0⇔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</a:pP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err="1" smtClean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họn</a:t>
                </a:r>
                <a:r>
                  <a:rPr lang="en-US" sz="2800" dirty="0" smtClean="0"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536993"/>
                <a:ext cx="10648950" cy="3271345"/>
              </a:xfrm>
              <a:prstGeom prst="rect">
                <a:avLst/>
              </a:prstGeom>
              <a:blipFill rotWithShape="0">
                <a:blip r:embed="rId3"/>
                <a:stretch>
                  <a:fillRect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696700" y="64113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26200" y="1933734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20648"/>
                <a:ext cx="12192000" cy="234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37.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A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2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 = –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	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= –2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 = 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 </a:t>
                </a:r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= 1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 = –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	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 = –1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 = 2.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648"/>
                <a:ext cx="12192000" cy="2341731"/>
              </a:xfrm>
              <a:prstGeom prst="rect">
                <a:avLst/>
              </a:prstGeom>
              <a:blipFill>
                <a:blip r:embed="rId2"/>
                <a:stretch>
                  <a:fillRect l="-1000" r="-1000" b="-46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2718350"/>
                <a:ext cx="11772900" cy="2614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Lời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200"/>
                  </a:spcAf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có: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18350"/>
                <a:ext cx="11772900" cy="2614049"/>
              </a:xfrm>
              <a:prstGeom prst="rect">
                <a:avLst/>
              </a:prstGeom>
              <a:blipFill rotWithShape="0">
                <a:blip r:embed="rId3"/>
                <a:stretch>
                  <a:fillRect l="-1036" t="-1632" b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88100" y="1461583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20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toạ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A, B, 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41.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40.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42.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74414"/>
              </a:xfrm>
              <a:prstGeom prst="rect">
                <a:avLst/>
              </a:prstGeom>
              <a:blipFill>
                <a:blip r:embed="rId2"/>
                <a:stretch>
                  <a:fillRect l="-1000" t="-1765" r="-1000" b="-55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361950" y="2269416"/>
                <a:ext cx="12192000" cy="3674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Lời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B, 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den>
                      </m:f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1950" y="2269416"/>
                <a:ext cx="12192000" cy="3674724"/>
              </a:xfrm>
              <a:prstGeom prst="rect">
                <a:avLst/>
              </a:prstGeom>
              <a:blipFill rotWithShape="0">
                <a:blip r:embed="rId3"/>
                <a:stretch>
                  <a:fillRect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000" y="1546027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20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𝑫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giữa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𝒌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vi-VN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𝒌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vi-VN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𝒌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𝒌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vi-VN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74414"/>
              </a:xfrm>
              <a:prstGeom prst="rect">
                <a:avLst/>
              </a:prstGeom>
              <a:blipFill>
                <a:blip r:embed="rId2"/>
                <a:stretch>
                  <a:fillRect l="-1000" t="-1765" r="-1000" b="-55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725" y="2901485"/>
                <a:ext cx="12020550" cy="307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=(−1;</m:t>
                      </m:r>
                      <m:func>
                        <m:funcPr>
                          <m:ctrlPr>
                            <a:rPr lang="en-US" sz="2800" i="1"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𝑚</m:t>
                          </m:r>
                        </m:fName>
                        <m: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</m:e>
                      </m:func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2;</m:t>
                      </m:r>
                      <m:func>
                        <m:funcPr>
                          <m:ctrlPr>
                            <a:rPr lang="en-US" sz="2800" i="1"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𝑘</m:t>
                          </m:r>
                        </m:fName>
                        <m: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=(5;1;2)⇒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vi-VN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+2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𝑘</m:t>
                      </m:r>
                      <m:r>
                        <a:rPr lang="vi-VN" sz="2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−3</m:t>
                      </m:r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=0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+2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𝑘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=3</m:t>
                    </m:r>
                  </m:oMath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họn</a:t>
                </a:r>
                <a:r>
                  <a:rPr lang="en-US" sz="2800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2901485"/>
                <a:ext cx="12020550" cy="3070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2074414"/>
            <a:ext cx="111252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-62992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4100" y="1566842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96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96710"/>
              </a:xfrm>
              <a:prstGeom prst="rect">
                <a:avLst/>
              </a:prstGeom>
              <a:blipFill>
                <a:blip r:embed="rId2"/>
                <a:stretch>
                  <a:fillRect l="-1000" t="-2034" r="-1000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840408"/>
                <a:ext cx="12192000" cy="5017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1;−1;2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2;0;1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−1;3;2</m:t>
                          </m:r>
                        </m:e>
                      </m:d>
                    </m:oMath>
                  </m:oMathPara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0;−1;0</m:t>
                          </m:r>
                        </m:e>
                      </m:d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=−3</m:t>
                    </m:r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tabLst>
                    <a:tab pos="630555" algn="l"/>
                  </a:tabLst>
                </a:pPr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0408"/>
                <a:ext cx="12192000" cy="5017592"/>
              </a:xfrm>
              <a:prstGeom prst="rect">
                <a:avLst/>
              </a:prstGeom>
              <a:blipFill rotWithShape="0">
                <a:blip r:embed="rId3"/>
                <a:stretch>
                  <a:fillRect t="-851" b="-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1544300" y="6258966"/>
            <a:ext cx="533400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3500" y="120650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306300" cy="2375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 action="ppaction://hlinksldjump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 action="ppaction://hlinksldjump"/>
                  </a:rPr>
                  <a:t> 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 action="ppaction://hlinksldjump"/>
                  </a:rPr>
                  <a:t>1.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𝑫𝑯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𝟏𝟒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06300" cy="2375137"/>
              </a:xfrm>
              <a:prstGeom prst="rect">
                <a:avLst/>
              </a:prstGeom>
              <a:blipFill>
                <a:blip r:embed="rId3"/>
                <a:stretch>
                  <a:fillRect l="-991" t="-1538" r="-991" b="-10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41630" y="2192257"/>
                <a:ext cx="12249150" cy="5211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𝐷𝐻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just">
                  <a:lnSpc>
                    <a:spcPct val="115000"/>
                  </a:lnSpc>
                  <a:tabLst>
                    <a:tab pos="630555" algn="l"/>
                  </a:tabLst>
                </a:pPr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33CC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630" y="2192257"/>
                <a:ext cx="12249150" cy="5211042"/>
              </a:xfrm>
              <a:prstGeom prst="rect">
                <a:avLst/>
              </a:prstGeom>
              <a:blipFill rotWithShape="0">
                <a:blip r:embed="rId4"/>
                <a:stretch>
                  <a:fillRect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1328400" y="6070600"/>
            <a:ext cx="774700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4000" y="175260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1073846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út Hành động: Bắt đầu 1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Nút Hành động: Kết thúc 2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Nút Hành động: Trang chủ 19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1799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hộp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𝑬𝑭𝑮𝑯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hộp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8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99082"/>
              </a:xfrm>
              <a:prstGeom prst="rect">
                <a:avLst/>
              </a:prstGeom>
              <a:blipFill>
                <a:blip r:embed="rId2"/>
                <a:stretch>
                  <a:fillRect l="-1000" t="-2034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01600" y="1922866"/>
                <a:ext cx="12192000" cy="536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7755" indent="-457200" algn="just">
                  <a:lnSpc>
                    <a:spcPct val="115000"/>
                  </a:lnSpc>
                  <a:spcAft>
                    <a:spcPts val="0"/>
                  </a:spcAft>
                  <a:buFont typeface="Wingdings 2" panose="05020102010507070707" pitchFamily="18" charset="2"/>
                  <a:buChar char="R"/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𝐸𝐹𝐺𝐻</m:t>
                          </m:r>
                        </m:sub>
                      </m:sSub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:endParaRPr lang="en-US" sz="2800" dirty="0">
                  <a:highlight>
                    <a:srgbClr val="00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" y="1922866"/>
                <a:ext cx="12192000" cy="5366021"/>
              </a:xfrm>
              <a:prstGeom prst="rect">
                <a:avLst/>
              </a:prstGeom>
              <a:blipFill rotWithShape="0">
                <a:blip r:embed="rId3"/>
                <a:stretch>
                  <a:fillRect l="-1000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22300" y="1225974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00" y="-86838"/>
                <a:ext cx="12090400" cy="2212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2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6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6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6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hộp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𝑬𝑭𝑮𝑯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  <m:d>
                      <m:d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𝒎𝒑</m:t>
                    </m:r>
                    <m:d>
                      <m:d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𝑫𝑪𝑮𝑯</m:t>
                        </m:r>
                      </m:e>
                    </m:d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endParaRPr lang="en-US" sz="2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6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26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600" b="1" dirty="0" smtClean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6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600" b="1" dirty="0" smtClean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6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b="1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b="1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6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6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	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6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-86838"/>
                <a:ext cx="12090400" cy="2212850"/>
              </a:xfrm>
              <a:prstGeom prst="rect">
                <a:avLst/>
              </a:prstGeom>
              <a:blipFill>
                <a:blip r:embed="rId3"/>
                <a:stretch>
                  <a:fillRect l="-908" t="-1377" r="-908" b="-8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3"/>
          <p:cNvGrpSpPr>
            <a:grpSpLocks/>
          </p:cNvGrpSpPr>
          <p:nvPr/>
        </p:nvGrpSpPr>
        <p:grpSpPr bwMode="auto">
          <a:xfrm>
            <a:off x="9529763" y="2801938"/>
            <a:ext cx="2133600" cy="1631950"/>
            <a:chOff x="8441" y="12057"/>
            <a:chExt cx="3360" cy="2570"/>
          </a:xfrm>
        </p:grpSpPr>
        <p:cxnSp>
          <p:nvCxnSpPr>
            <p:cNvPr id="9280" name="AutoShape 64"/>
            <p:cNvCxnSpPr>
              <a:cxnSpLocks noChangeShapeType="1"/>
            </p:cNvCxnSpPr>
            <p:nvPr/>
          </p:nvCxnSpPr>
          <p:spPr bwMode="auto">
            <a:xfrm>
              <a:off x="9350" y="12281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1" name="AutoShape 65"/>
            <p:cNvCxnSpPr>
              <a:cxnSpLocks noChangeShapeType="1"/>
            </p:cNvCxnSpPr>
            <p:nvPr/>
          </p:nvCxnSpPr>
          <p:spPr bwMode="auto">
            <a:xfrm flipH="1">
              <a:off x="8738" y="12281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2" name="AutoShape 66"/>
            <p:cNvCxnSpPr>
              <a:cxnSpLocks noChangeShapeType="1"/>
            </p:cNvCxnSpPr>
            <p:nvPr/>
          </p:nvCxnSpPr>
          <p:spPr bwMode="auto">
            <a:xfrm flipH="1">
              <a:off x="10421" y="12281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3" name="AutoShape 67"/>
            <p:cNvCxnSpPr>
              <a:cxnSpLocks noChangeShapeType="1"/>
            </p:cNvCxnSpPr>
            <p:nvPr/>
          </p:nvCxnSpPr>
          <p:spPr bwMode="auto">
            <a:xfrm>
              <a:off x="8738" y="12960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Oval 68"/>
            <p:cNvSpPr>
              <a:spLocks noChangeArrowheads="1"/>
            </p:cNvSpPr>
            <p:nvPr/>
          </p:nvSpPr>
          <p:spPr bwMode="auto">
            <a:xfrm>
              <a:off x="11006" y="1226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9330" y="1225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auto">
            <a:xfrm>
              <a:off x="8701" y="1292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auto">
            <a:xfrm>
              <a:off x="10401" y="12933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288" name="AutoShape 72"/>
            <p:cNvCxnSpPr>
              <a:cxnSpLocks noChangeShapeType="1"/>
            </p:cNvCxnSpPr>
            <p:nvPr/>
          </p:nvCxnSpPr>
          <p:spPr bwMode="auto">
            <a:xfrm>
              <a:off x="9878" y="13812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89" name="AutoShape 73"/>
            <p:cNvCxnSpPr>
              <a:cxnSpLocks noChangeShapeType="1"/>
            </p:cNvCxnSpPr>
            <p:nvPr/>
          </p:nvCxnSpPr>
          <p:spPr bwMode="auto">
            <a:xfrm flipH="1">
              <a:off x="9266" y="13812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0" name="AutoShape 74"/>
            <p:cNvCxnSpPr>
              <a:cxnSpLocks noChangeShapeType="1"/>
            </p:cNvCxnSpPr>
            <p:nvPr/>
          </p:nvCxnSpPr>
          <p:spPr bwMode="auto">
            <a:xfrm flipH="1">
              <a:off x="10949" y="13812"/>
              <a:ext cx="612" cy="679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1" name="AutoShape 75"/>
            <p:cNvCxnSpPr>
              <a:cxnSpLocks noChangeShapeType="1"/>
            </p:cNvCxnSpPr>
            <p:nvPr/>
          </p:nvCxnSpPr>
          <p:spPr bwMode="auto">
            <a:xfrm>
              <a:off x="9266" y="14491"/>
              <a:ext cx="1683" cy="0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Oval 76"/>
            <p:cNvSpPr>
              <a:spLocks noChangeArrowheads="1"/>
            </p:cNvSpPr>
            <p:nvPr/>
          </p:nvSpPr>
          <p:spPr bwMode="auto">
            <a:xfrm>
              <a:off x="11534" y="1379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7"/>
            <p:cNvSpPr>
              <a:spLocks noChangeArrowheads="1"/>
            </p:cNvSpPr>
            <p:nvPr/>
          </p:nvSpPr>
          <p:spPr bwMode="auto">
            <a:xfrm>
              <a:off x="9858" y="13785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8"/>
            <p:cNvSpPr>
              <a:spLocks noChangeArrowheads="1"/>
            </p:cNvSpPr>
            <p:nvPr/>
          </p:nvSpPr>
          <p:spPr bwMode="auto">
            <a:xfrm>
              <a:off x="9229" y="1445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9"/>
            <p:cNvSpPr>
              <a:spLocks noChangeArrowheads="1"/>
            </p:cNvSpPr>
            <p:nvPr/>
          </p:nvSpPr>
          <p:spPr bwMode="auto">
            <a:xfrm>
              <a:off x="10929" y="14464"/>
              <a:ext cx="57" cy="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296" name="AutoShape 80"/>
            <p:cNvCxnSpPr>
              <a:cxnSpLocks noChangeShapeType="1"/>
            </p:cNvCxnSpPr>
            <p:nvPr/>
          </p:nvCxnSpPr>
          <p:spPr bwMode="auto">
            <a:xfrm>
              <a:off x="8738" y="12980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7" name="AutoShape 81"/>
            <p:cNvCxnSpPr>
              <a:cxnSpLocks noChangeShapeType="1"/>
            </p:cNvCxnSpPr>
            <p:nvPr/>
          </p:nvCxnSpPr>
          <p:spPr bwMode="auto">
            <a:xfrm>
              <a:off x="9357" y="12291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8" name="AutoShape 82"/>
            <p:cNvCxnSpPr>
              <a:cxnSpLocks noChangeShapeType="1"/>
            </p:cNvCxnSpPr>
            <p:nvPr/>
          </p:nvCxnSpPr>
          <p:spPr bwMode="auto">
            <a:xfrm>
              <a:off x="11033" y="12291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99" name="AutoShape 83"/>
            <p:cNvCxnSpPr>
              <a:cxnSpLocks noChangeShapeType="1"/>
            </p:cNvCxnSpPr>
            <p:nvPr/>
          </p:nvCxnSpPr>
          <p:spPr bwMode="auto">
            <a:xfrm>
              <a:off x="10438" y="12960"/>
              <a:ext cx="528" cy="1511"/>
            </a:xfrm>
            <a:prstGeom prst="straightConnector1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74" name="Object 73"/>
            <p:cNvGraphicFramePr>
              <a:graphicFrameLocks noChangeAspect="1"/>
            </p:cNvGraphicFramePr>
            <p:nvPr/>
          </p:nvGraphicFramePr>
          <p:xfrm>
            <a:off x="11108" y="14363"/>
            <a:ext cx="24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" name="Equation" r:id="rId4" imgW="152268" imgH="164957" progId="Equation.DSMT4">
                    <p:embed/>
                  </p:oleObj>
                </mc:Choice>
                <mc:Fallback>
                  <p:oleObj name="Equation" r:id="rId4" imgW="152268" imgH="164957" progId="Equation.DSMT4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8" y="14363"/>
                          <a:ext cx="24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/>
          </p:nvGraphicFramePr>
          <p:xfrm>
            <a:off x="8989" y="14363"/>
            <a:ext cx="24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9" y="14363"/>
                          <a:ext cx="24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5"/>
            <p:cNvGraphicFramePr>
              <a:graphicFrameLocks noChangeAspect="1"/>
            </p:cNvGraphicFramePr>
            <p:nvPr/>
          </p:nvGraphicFramePr>
          <p:xfrm>
            <a:off x="11561" y="13521"/>
            <a:ext cx="24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6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1" y="13521"/>
                          <a:ext cx="240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/>
          </p:nvGraphicFramePr>
          <p:xfrm>
            <a:off x="9538" y="13663"/>
            <a:ext cx="26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7" name="Equation" r:id="rId10" imgW="164885" imgH="164885" progId="Equation.DSMT4">
                    <p:embed/>
                  </p:oleObj>
                </mc:Choice>
                <mc:Fallback>
                  <p:oleObj name="Equation" r:id="rId10" imgW="164885" imgH="164885" progId="Equation.DSMT4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8" y="13663"/>
                          <a:ext cx="26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77"/>
            <p:cNvGraphicFramePr>
              <a:graphicFrameLocks noChangeAspect="1"/>
            </p:cNvGraphicFramePr>
            <p:nvPr/>
          </p:nvGraphicFramePr>
          <p:xfrm>
            <a:off x="10560" y="12923"/>
            <a:ext cx="26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8" name="Equation" r:id="rId12" imgW="164885" imgH="164885" progId="Equation.DSMT4">
                    <p:embed/>
                  </p:oleObj>
                </mc:Choice>
                <mc:Fallback>
                  <p:oleObj name="Equation" r:id="rId12" imgW="164885" imgH="164885" progId="Equation.DSMT4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0" y="12923"/>
                          <a:ext cx="26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/>
          </p:nvGraphicFramePr>
          <p:xfrm>
            <a:off x="8441" y="12923"/>
            <a:ext cx="279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9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1" y="12923"/>
                          <a:ext cx="279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/>
          </p:nvGraphicFramePr>
          <p:xfrm>
            <a:off x="11145" y="12057"/>
            <a:ext cx="300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0" name="Equation" r:id="rId16" imgW="164814" imgH="177492" progId="Equation.DSMT4">
                    <p:embed/>
                  </p:oleObj>
                </mc:Choice>
                <mc:Fallback>
                  <p:oleObj name="Equation" r:id="rId16" imgW="164814" imgH="177492" progId="Equation.DSMT4">
                    <p:embed/>
                    <p:pic>
                      <p:nvPicPr>
                        <p:cNvPr id="0" name="Object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45" y="12057"/>
                          <a:ext cx="300" cy="2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9026" y="12057"/>
            <a:ext cx="320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1" name="Equation" r:id="rId18" imgW="177492" imgH="164814" progId="Equation.DSMT4">
                    <p:embed/>
                  </p:oleObj>
                </mc:Choice>
                <mc:Fallback>
                  <p:oleObj name="Equation" r:id="rId18" imgW="177492" imgH="164814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6" y="12057"/>
                          <a:ext cx="320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-465771" y="2146133"/>
                <a:ext cx="12129134" cy="4711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 algn="just">
                  <a:lnSpc>
                    <a:spcPct val="115000"/>
                  </a:lnSpc>
                  <a:tabLst>
                    <a:tab pos="630555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1;0;1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𝐴𝐷</m:t>
                                </m:r>
                              </m:e>
                            </m:acc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2;0;1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0;1;0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28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−2;1;−3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/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800" b="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𝐴𝐵𝐶𝐷</m:t>
                        </m:r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𝐸𝐹𝐺𝐻</m:t>
                        </m:r>
                      </m:sub>
                    </m:sSub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𝐴𝐷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algn="just"/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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1;0;1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𝐴𝐸</m:t>
                                </m:r>
                              </m:e>
                            </m:acc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effectLst/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−2;1;−3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−1;1;1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>
                          <a:effectLst/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𝐴𝐵𝐹𝐸</m:t>
                          </m:r>
                        </m:sub>
                      </m:sSub>
                      <m:r>
                        <a:rPr lang="en-US" sz="2800" b="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800" b="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𝐷𝐶𝐺𝐻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𝐴𝐵𝐶𝐷</m:t>
                          </m:r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𝐸𝐹𝐺𝐻</m:t>
                          </m:r>
                        </m:sub>
                      </m:sSub>
                      <m:r>
                        <a:rPr lang="en-US" sz="2800" b="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effectLst/>
                                  <a:latin typeface="Cambria Math" panose="02040503050406030204" pitchFamily="18" charset="0"/>
                                </a:rPr>
                                <m:t>𝐷𝐶𝐺𝐻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>
                              <a:effectLst/>
                              <a:latin typeface="Cambria Math" panose="02040503050406030204" pitchFamily="18" charset="0"/>
                            </a:rPr>
                            <m:t>𝐷𝐶𝐺𝐻</m:t>
                          </m:r>
                        </m:sub>
                      </m:sSub>
                    </m:oMath>
                  </m:oMathPara>
                </a14:m>
                <a:endParaRPr lang="en-US" sz="2800" b="0" i="1" dirty="0" smtClean="0">
                  <a:effectLst/>
                  <a:latin typeface="Cambria Math" panose="02040503050406030204" pitchFamily="18" charset="0"/>
                </a:endParaRPr>
              </a:p>
              <a:p>
                <a:pPr marL="630555"/>
                <a14:m>
                  <m:oMath xmlns:m="http://schemas.openxmlformats.org/officeDocument/2006/math">
                    <m:r>
                      <a:rPr lang="en-US" sz="2800" b="0" i="1">
                        <a:effectLst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𝐷𝐶𝐺𝐻</m:t>
                            </m:r>
                          </m:e>
                        </m:d>
                      </m:e>
                    </m:d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𝐴𝐵𝐶𝐷</m:t>
                            </m:r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𝐸𝐹𝐺𝐻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𝐷𝐶𝐺𝐻</m:t>
                            </m:r>
                          </m:sub>
                        </m:sSub>
                      </m:den>
                    </m:f>
                    <m:r>
                      <a:rPr lang="en-US" sz="2800" b="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B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771" y="2146133"/>
                <a:ext cx="12129134" cy="4711867"/>
              </a:xfrm>
              <a:prstGeom prst="rect">
                <a:avLst/>
              </a:prstGeom>
              <a:blipFill rotWithShape="0">
                <a:blip r:embed="rId20"/>
                <a:stretch>
                  <a:fillRect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759200" y="152400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2273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800" b="1" i="1" dirty="0" smtClean="0">
                  <a:effectLst/>
                  <a:latin typeface="Cambria Math" panose="02040503050406030204" pitchFamily="18" charset="0"/>
                </a:endParaRPr>
              </a:p>
              <a:p>
                <a:pPr lvl="0" algn="just">
                  <a:lnSpc>
                    <a:spcPct val="115000"/>
                  </a:lnSpc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>
                  <a:lnSpc>
                    <a:spcPct val="115000"/>
                  </a:lnSpc>
                  <a:buClr>
                    <a:srgbClr val="0000FF"/>
                  </a:buClr>
                  <a:buSzPts val="1200"/>
                  <a:tabLst>
                    <a:tab pos="630555" algn="l"/>
                  </a:tabLst>
                </a:pPr>
                <a:r>
                  <a:rPr lang="en-US" sz="2800" b="1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</a:t>
                </a:r>
                <a:endPara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273956"/>
              </a:xfrm>
              <a:prstGeom prst="rect">
                <a:avLst/>
              </a:prstGeom>
              <a:blipFill>
                <a:blip r:embed="rId2"/>
                <a:stretch>
                  <a:fillRect l="-1000" t="-1609" b="-67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12372" y="2480390"/>
            <a:ext cx="3211457" cy="2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algn="ctr">
              <a:lnSpc>
                <a:spcPts val="1200"/>
              </a:lnSpc>
              <a:spcAft>
                <a:spcPts val="0"/>
              </a:spcAft>
              <a:tabLst>
                <a:tab pos="629920" algn="l"/>
                <a:tab pos="2997200" algn="l"/>
                <a:tab pos="3510280" algn="l"/>
                <a:tab pos="3559175" algn="ctr"/>
              </a:tabLs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giải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2951022"/>
                <a:ext cx="104902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ts val="12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𝐴𝐻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𝐵𝐻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51022"/>
                <a:ext cx="10490200" cy="246221"/>
              </a:xfrm>
              <a:prstGeom prst="rect">
                <a:avLst/>
              </a:prstGeom>
              <a:blipFill rotWithShape="0">
                <a:blip r:embed="rId3"/>
                <a:stretch>
                  <a:fillRect t="-117500" b="-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1699" y="3255702"/>
                <a:ext cx="8640186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99" y="3255702"/>
                <a:ext cx="8640186" cy="578300"/>
              </a:xfrm>
              <a:prstGeom prst="rect">
                <a:avLst/>
              </a:prstGeom>
              <a:blipFill rotWithShape="0">
                <a:blip r:embed="rId4"/>
                <a:stretch>
                  <a:fillRect l="-1410" t="-1053" r="-494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3567" y="3834002"/>
                <a:ext cx="8876450" cy="2118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endParaRPr lang="en-US" sz="2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𝐵𝐻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67" y="3834002"/>
                <a:ext cx="8876450" cy="2118722"/>
              </a:xfrm>
              <a:prstGeom prst="rect">
                <a:avLst/>
              </a:prstGeom>
              <a:blipFill rotWithShape="0">
                <a:blip r:embed="rId5"/>
                <a:stretch>
                  <a:fillRect l="-1442" t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6114917"/>
                <a:ext cx="8546250" cy="2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ts val="12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14917"/>
                <a:ext cx="8546250" cy="291875"/>
              </a:xfrm>
              <a:prstGeom prst="rect">
                <a:avLst/>
              </a:prstGeom>
              <a:blipFill rotWithShape="0">
                <a:blip r:embed="rId6"/>
                <a:stretch>
                  <a:fillRect t="-97917" r="-428" b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0" y="6348968"/>
            <a:ext cx="209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tabLst>
                <a:tab pos="630555" algn="l"/>
              </a:tabLst>
            </a:pPr>
            <a:r>
              <a:rPr lang="en-US" sz="28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27900" y="1778656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buClr>
                    <a:srgbClr val="0000FF"/>
                  </a:buClr>
                  <a:tabLst>
                    <a:tab pos="630555" algn="l"/>
                  </a:tabLst>
                </a:pP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𝟑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4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𝟏𝟒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578894"/>
              </a:xfrm>
              <a:prstGeom prst="rect">
                <a:avLst/>
              </a:prstGeom>
              <a:blipFill>
                <a:blip r:embed="rId2"/>
                <a:stretch>
                  <a:fillRect l="-1000" t="-2317" r="-1000" b="-73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832778"/>
                <a:ext cx="12306300" cy="5025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;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 smtClean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800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𝑂𝐵</m:t>
                            </m:r>
                          </m:e>
                        </m:acc>
                      </m:e>
                    </m: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𝑂𝐶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6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14</m:t>
                    </m:r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28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800" b="1" dirty="0" smtClean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2778"/>
                <a:ext cx="12306300" cy="5025222"/>
              </a:xfrm>
              <a:prstGeom prst="rect">
                <a:avLst/>
              </a:prstGeom>
              <a:blipFill rotWithShape="0">
                <a:blip r:embed="rId3"/>
                <a:stretch>
                  <a:fillRect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413500" y="1049530"/>
            <a:ext cx="469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9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Nút Hành động: Bắt đầu 19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Nút Hành động: Kết thúc 20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Nút Hành động: Trang chủ 2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Câu3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111424" y="223012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Nút Hành động: Bắt đầu 19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Nút Hành động: Kết thúc 20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Nút Hành động: Trang chủ 2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7379" y="7758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út Hành động: Bắt đầu 7">
            <a:hlinkClick r:id="" action="ppaction://hlinkshowjump?jump=previousslide" highlightClick="1"/>
          </p:cNvPr>
          <p:cNvSpPr/>
          <p:nvPr/>
        </p:nvSpPr>
        <p:spPr>
          <a:xfrm>
            <a:off x="9628909" y="6317673"/>
            <a:ext cx="817418" cy="40178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Nút Hành động: Kết thúc 8">
            <a:hlinkClick r:id="" action="ppaction://hlinkshowjump?jump=nextslide" highlightClick="1"/>
          </p:cNvPr>
          <p:cNvSpPr/>
          <p:nvPr/>
        </p:nvSpPr>
        <p:spPr>
          <a:xfrm>
            <a:off x="10668000" y="6317673"/>
            <a:ext cx="775855" cy="40178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Nút Hành động: Trang chủ 11">
            <a:hlinkClick r:id="" action="ppaction://hlinkshowjump?jump=firstslide" highlightClick="1"/>
          </p:cNvPr>
          <p:cNvSpPr/>
          <p:nvPr/>
        </p:nvSpPr>
        <p:spPr>
          <a:xfrm>
            <a:off x="8829675" y="6317673"/>
            <a:ext cx="702252" cy="4017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8707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6048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5A71E0-AA41-4BDB-BC6F-A02605B97AD7}"/>
              </a:ext>
            </a:extLst>
          </p:cNvPr>
          <p:cNvSpPr/>
          <p:nvPr/>
        </p:nvSpPr>
        <p:spPr>
          <a:xfrm>
            <a:off x="290732" y="179755"/>
            <a:ext cx="6925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KIẾN THỨC CƠ BẢN. 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5BB63E7-0C97-4E17-AEE3-A30B7B764682}"/>
                  </a:ext>
                </a:extLst>
              </p:cNvPr>
              <p:cNvSpPr/>
              <p:nvPr/>
            </p:nvSpPr>
            <p:spPr>
              <a:xfrm>
                <a:off x="663526" y="1150689"/>
                <a:ext cx="11446412" cy="167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6895" indent="-286385"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từng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đôi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chung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gốc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O.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vectơ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đơn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tương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ứng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trên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Hệ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trục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như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hệ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trục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tọa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vuông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vi-VN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70510">
                  <a:spcAft>
                    <a:spcPts val="0"/>
                  </a:spcAft>
                </a:pPr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x-none" sz="2400" i="1" u="sng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Chú ý</a:t>
                </a:r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x-none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p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x-non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x-none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BB63E7-0C97-4E17-AEE3-A30B7B764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6" y="1150689"/>
                <a:ext cx="11446412" cy="1678793"/>
              </a:xfrm>
              <a:prstGeom prst="rect">
                <a:avLst/>
              </a:prstGeom>
              <a:blipFill rotWithShape="0">
                <a:blip r:embed="rId2"/>
                <a:stretch>
                  <a:fillRect t="-2909" b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BC6148-F2D9-4A0D-9172-D5C4FF09B4DE}"/>
              </a:ext>
            </a:extLst>
          </p:cNvPr>
          <p:cNvSpPr/>
          <p:nvPr/>
        </p:nvSpPr>
        <p:spPr>
          <a:xfrm>
            <a:off x="281353" y="3022430"/>
            <a:ext cx="3097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>
              <a:spcAft>
                <a:spcPts val="0"/>
              </a:spcAft>
            </a:pPr>
            <a:r>
              <a:rPr lang="nl-NL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vectơ</a:t>
            </a:r>
            <a:r>
              <a:rPr lang="nl-NL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9147097F-4AF0-4A21-9732-E525BFF6832B}"/>
                  </a:ext>
                </a:extLst>
              </p:cNvPr>
              <p:cNvSpPr/>
              <p:nvPr/>
            </p:nvSpPr>
            <p:spPr>
              <a:xfrm>
                <a:off x="663526" y="3565000"/>
                <a:ext cx="8972843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47097F-4AF0-4A21-9732-E525BFF68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6" y="3565000"/>
                <a:ext cx="8972843" cy="516232"/>
              </a:xfrm>
              <a:prstGeom prst="rect">
                <a:avLst/>
              </a:prstGeom>
              <a:blipFill rotWithShape="0">
                <a:blip r:embed="rId3"/>
                <a:stretch>
                  <a:fillRect l="-272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58E8ADB-4819-4318-ABDE-DAF14E3AC06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2702638"/>
            <a:ext cx="4229686" cy="378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1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D2CBF4D-E878-47E2-A3BF-5C8791EB4035}"/>
                  </a:ext>
                </a:extLst>
              </p:cNvPr>
              <p:cNvSpPr/>
              <p:nvPr/>
            </p:nvSpPr>
            <p:spPr>
              <a:xfrm>
                <a:off x="717452" y="18186"/>
                <a:ext cx="11474548" cy="6658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/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r>
                  <a:rPr lang="nl-NL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194945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       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194945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,(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47650" indent="-247650" algn="just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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nl-NL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2CBF4D-E878-47E2-A3BF-5C8791EB4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18186"/>
                <a:ext cx="11474548" cy="66588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9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673</TotalTime>
  <Words>3669</Words>
  <PresentationFormat>Custom</PresentationFormat>
  <Paragraphs>329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2020-02-24T01:28:24Z</dcterms:modified>
</cp:coreProperties>
</file>