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0" r:id="rId2"/>
    <p:sldId id="304" r:id="rId3"/>
    <p:sldId id="302" r:id="rId4"/>
    <p:sldId id="292" r:id="rId5"/>
    <p:sldId id="390" r:id="rId6"/>
    <p:sldId id="389" r:id="rId7"/>
    <p:sldId id="301" r:id="rId8"/>
    <p:sldId id="306" r:id="rId9"/>
    <p:sldId id="333" r:id="rId10"/>
    <p:sldId id="382" r:id="rId11"/>
    <p:sldId id="386" r:id="rId12"/>
    <p:sldId id="354" r:id="rId13"/>
    <p:sldId id="366" r:id="rId14"/>
    <p:sldId id="384" r:id="rId15"/>
    <p:sldId id="368" r:id="rId16"/>
    <p:sldId id="361" r:id="rId17"/>
    <p:sldId id="385" r:id="rId18"/>
    <p:sldId id="315" r:id="rId19"/>
    <p:sldId id="332" r:id="rId20"/>
    <p:sldId id="331" r:id="rId21"/>
    <p:sldId id="328" r:id="rId22"/>
    <p:sldId id="329"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82" d="100"/>
          <a:sy n="82" d="100"/>
        </p:scale>
        <p:origin x="37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405472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4EA44A-927D-4D59-858E-589BCB488996}" type="slidenum">
              <a:rPr lang="en-US" smtClean="0"/>
              <a:t>6</a:t>
            </a:fld>
            <a:endParaRPr lang="en-US"/>
          </a:p>
        </p:txBody>
      </p:sp>
    </p:spTree>
    <p:extLst>
      <p:ext uri="{BB962C8B-B14F-4D97-AF65-F5344CB8AC3E}">
        <p14:creationId xmlns:p14="http://schemas.microsoft.com/office/powerpoint/2010/main" val="171292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Tree>
    <p:extLst>
      <p:ext uri="{BB962C8B-B14F-4D97-AF65-F5344CB8AC3E}">
        <p14:creationId xmlns:p14="http://schemas.microsoft.com/office/powerpoint/2010/main" val="814803827"/>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Tree>
    <p:extLst>
      <p:ext uri="{BB962C8B-B14F-4D97-AF65-F5344CB8AC3E}">
        <p14:creationId xmlns:p14="http://schemas.microsoft.com/office/powerpoint/2010/main" val="3201578261"/>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7</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41171" y="2645692"/>
            <a:ext cx="6596743" cy="1754326"/>
          </a:xfrm>
          <a:prstGeom prst="rect">
            <a:avLst/>
          </a:prstGeom>
          <a:noFill/>
        </p:spPr>
        <p:txBody>
          <a:bodyPr wrap="square" rtlCol="0">
            <a:spAutoFit/>
          </a:bodyPr>
          <a:lstStyle/>
          <a:p>
            <a:pPr algn="ctr"/>
            <a:r>
              <a:rPr lang="en-US" sz="4400" b="1" dirty="0">
                <a:solidFill>
                  <a:srgbClr val="0070C0"/>
                </a:solidFill>
              </a:rPr>
              <a:t>Unit 7: Transportation</a:t>
            </a:r>
            <a:endParaRPr lang="en-US" sz="3200" b="1" dirty="0">
              <a:solidFill>
                <a:srgbClr val="0070C0"/>
              </a:solidFill>
            </a:endParaRPr>
          </a:p>
          <a:p>
            <a:pPr algn="ctr"/>
            <a:r>
              <a:rPr lang="en-US" sz="3200" b="1" dirty="0">
                <a:solidFill>
                  <a:srgbClr val="00B050"/>
                </a:solidFill>
              </a:rPr>
              <a:t>Lesson 2.3: Pronunciation &amp; Speaking</a:t>
            </a:r>
          </a:p>
          <a:p>
            <a:pPr algn="ctr"/>
            <a:r>
              <a:rPr lang="en-US" sz="3200" dirty="0">
                <a:solidFill>
                  <a:srgbClr val="FF0000"/>
                </a:solidFill>
              </a:rPr>
              <a:t>Page</a:t>
            </a:r>
            <a:r>
              <a:rPr lang="en-US" sz="3200" dirty="0"/>
              <a:t> </a:t>
            </a:r>
            <a:r>
              <a:rPr lang="en-US" sz="3200" dirty="0">
                <a:solidFill>
                  <a:srgbClr val="FF0000"/>
                </a:solidFill>
              </a:rPr>
              <a:t>57</a:t>
            </a:r>
          </a:p>
        </p:txBody>
      </p:sp>
    </p:spTree>
    <p:extLst>
      <p:ext uri="{BB962C8B-B14F-4D97-AF65-F5344CB8AC3E}">
        <p14:creationId xmlns:p14="http://schemas.microsoft.com/office/powerpoint/2010/main" val="4083332048"/>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BEB426-0B66-1A41-D073-B2414BC65EF9}"/>
              </a:ext>
            </a:extLst>
          </p:cNvPr>
          <p:cNvPicPr>
            <a:picLocks noChangeAspect="1"/>
          </p:cNvPicPr>
          <p:nvPr/>
        </p:nvPicPr>
        <p:blipFill>
          <a:blip r:embed="rId4"/>
          <a:stretch>
            <a:fillRect/>
          </a:stretch>
        </p:blipFill>
        <p:spPr>
          <a:xfrm>
            <a:off x="1851479" y="1100433"/>
            <a:ext cx="7128134" cy="3094286"/>
          </a:xfrm>
          <a:prstGeom prst="rect">
            <a:avLst/>
          </a:prstGeom>
        </p:spPr>
      </p:pic>
      <p:pic>
        <p:nvPicPr>
          <p:cNvPr id="10" name="CD1-TRACK 77">
            <a:hlinkClick r:id="" action="ppaction://media"/>
            <a:extLst>
              <a:ext uri="{FF2B5EF4-FFF2-40B4-BE49-F238E27FC236}">
                <a16:creationId xmlns:a16="http://schemas.microsoft.com/office/drawing/2014/main" id="{67A215B1-A362-1A77-40F4-4CC92DFE8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2148" y="1803234"/>
            <a:ext cx="406400" cy="406400"/>
          </a:xfrm>
          <a:prstGeom prst="rect">
            <a:avLst/>
          </a:prstGeom>
        </p:spPr>
      </p:pic>
      <p:sp>
        <p:nvSpPr>
          <p:cNvPr id="8" name="TextBox 7">
            <a:extLst>
              <a:ext uri="{FF2B5EF4-FFF2-40B4-BE49-F238E27FC236}">
                <a16:creationId xmlns:a16="http://schemas.microsoft.com/office/drawing/2014/main" id="{F46DD61C-1265-FE9D-CCA1-E989031AAA87}"/>
              </a:ext>
            </a:extLst>
          </p:cNvPr>
          <p:cNvSpPr txBox="1"/>
          <p:nvPr/>
        </p:nvSpPr>
        <p:spPr>
          <a:xfrm>
            <a:off x="3038307" y="2596206"/>
            <a:ext cx="4907041" cy="646331"/>
          </a:xfrm>
          <a:prstGeom prst="rect">
            <a:avLst/>
          </a:prstGeom>
          <a:noFill/>
        </p:spPr>
        <p:txBody>
          <a:bodyPr wrap="square" rtlCol="0">
            <a:spAutoFit/>
          </a:bodyPr>
          <a:lstStyle/>
          <a:p>
            <a:r>
              <a:rPr lang="en-US" sz="3600" i="1" dirty="0">
                <a:solidFill>
                  <a:srgbClr val="0070C0"/>
                </a:solidFill>
              </a:rPr>
              <a:t>Listen again and repeat</a:t>
            </a:r>
          </a:p>
        </p:txBody>
      </p:sp>
    </p:spTree>
    <p:extLst>
      <p:ext uri="{BB962C8B-B14F-4D97-AF65-F5344CB8AC3E}">
        <p14:creationId xmlns:p14="http://schemas.microsoft.com/office/powerpoint/2010/main" val="25660983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3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A2251A-9558-8B7E-5009-0B8C70AD90E3}"/>
              </a:ext>
            </a:extLst>
          </p:cNvPr>
          <p:cNvSpPr txBox="1"/>
          <p:nvPr/>
        </p:nvSpPr>
        <p:spPr>
          <a:xfrm>
            <a:off x="1243172" y="2040496"/>
            <a:ext cx="9236467" cy="3416320"/>
          </a:xfrm>
          <a:prstGeom prst="rect">
            <a:avLst/>
          </a:prstGeom>
          <a:noFill/>
        </p:spPr>
        <p:txBody>
          <a:bodyPr wrap="square">
            <a:spAutoFit/>
          </a:bodyPr>
          <a:lstStyle/>
          <a:p>
            <a:r>
              <a:rPr lang="en-US" sz="3600" dirty="0"/>
              <a:t>L</a:t>
            </a:r>
            <a:r>
              <a:rPr lang="en-US" sz="3600" dirty="0" smtClean="0"/>
              <a:t>ast </a:t>
            </a:r>
            <a:r>
              <a:rPr lang="en-US" sz="3600" dirty="0"/>
              <a:t>time I went to the store, the storekeeper told me a story about the stamp which was sticked to the picture on the wall. After hearing the story, I stood still and stared at the picture for a while before I stepped out and discovered that my car had been stolen.</a:t>
            </a:r>
          </a:p>
        </p:txBody>
      </p:sp>
      <p:sp>
        <p:nvSpPr>
          <p:cNvPr id="5" name="TextBox 4">
            <a:extLst>
              <a:ext uri="{FF2B5EF4-FFF2-40B4-BE49-F238E27FC236}">
                <a16:creationId xmlns:a16="http://schemas.microsoft.com/office/drawing/2014/main" id="{A0F131EA-57E2-7061-BD5E-741FDCF8C53B}"/>
              </a:ext>
            </a:extLst>
          </p:cNvPr>
          <p:cNvSpPr txBox="1"/>
          <p:nvPr/>
        </p:nvSpPr>
        <p:spPr>
          <a:xfrm>
            <a:off x="1087348" y="575353"/>
            <a:ext cx="10017303" cy="1323439"/>
          </a:xfrm>
          <a:prstGeom prst="rect">
            <a:avLst/>
          </a:prstGeom>
          <a:noFill/>
        </p:spPr>
        <p:txBody>
          <a:bodyPr wrap="square" rtlCol="0">
            <a:spAutoFit/>
          </a:bodyPr>
          <a:lstStyle/>
          <a:p>
            <a:r>
              <a:rPr lang="en-US" sz="4000" b="1" cap="none" spc="0" dirty="0" smtClean="0">
                <a:ln w="0"/>
                <a:solidFill>
                  <a:srgbClr val="0070C0"/>
                </a:solidFill>
              </a:rPr>
              <a:t>Practice </a:t>
            </a:r>
            <a:r>
              <a:rPr lang="en-US" sz="4000" b="1" cap="none" spc="0" dirty="0">
                <a:ln w="0"/>
                <a:solidFill>
                  <a:srgbClr val="0070C0"/>
                </a:solidFill>
              </a:rPr>
              <a:t>pronouncing /</a:t>
            </a:r>
            <a:r>
              <a:rPr lang="en-US" sz="4000" b="1" i="1" cap="none" spc="0" dirty="0" err="1">
                <a:ln w="0"/>
                <a:solidFill>
                  <a:srgbClr val="FF0000"/>
                </a:solidFill>
              </a:rPr>
              <a:t>st</a:t>
            </a:r>
            <a:r>
              <a:rPr lang="en-US" sz="4000" b="1" cap="none" spc="0" dirty="0">
                <a:ln w="0"/>
                <a:solidFill>
                  <a:srgbClr val="0070C0"/>
                </a:solidFill>
              </a:rPr>
              <a:t>/ sound in the following text:</a:t>
            </a:r>
          </a:p>
        </p:txBody>
      </p:sp>
    </p:spTree>
    <p:extLst>
      <p:ext uri="{BB962C8B-B14F-4D97-AF65-F5344CB8AC3E}">
        <p14:creationId xmlns:p14="http://schemas.microsoft.com/office/powerpoint/2010/main" val="213680456"/>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64511E-897F-B972-99DA-CD484A5511A4}"/>
              </a:ext>
            </a:extLst>
          </p:cNvPr>
          <p:cNvPicPr>
            <a:picLocks noChangeAspect="1"/>
          </p:cNvPicPr>
          <p:nvPr/>
        </p:nvPicPr>
        <p:blipFill>
          <a:blip r:embed="rId2"/>
          <a:stretch>
            <a:fillRect/>
          </a:stretch>
        </p:blipFill>
        <p:spPr>
          <a:xfrm>
            <a:off x="0" y="460540"/>
            <a:ext cx="12192000" cy="1079736"/>
          </a:xfrm>
          <a:prstGeom prst="rect">
            <a:avLst/>
          </a:prstGeom>
        </p:spPr>
      </p:pic>
      <p:pic>
        <p:nvPicPr>
          <p:cNvPr id="3" name="Picture 2">
            <a:extLst>
              <a:ext uri="{FF2B5EF4-FFF2-40B4-BE49-F238E27FC236}">
                <a16:creationId xmlns:a16="http://schemas.microsoft.com/office/drawing/2014/main" id="{1007EF0A-8EF3-4E94-0708-F4432DC02C0A}"/>
              </a:ext>
            </a:extLst>
          </p:cNvPr>
          <p:cNvPicPr>
            <a:picLocks noChangeAspect="1"/>
          </p:cNvPicPr>
          <p:nvPr/>
        </p:nvPicPr>
        <p:blipFill>
          <a:blip r:embed="rId3"/>
          <a:stretch>
            <a:fillRect/>
          </a:stretch>
        </p:blipFill>
        <p:spPr>
          <a:xfrm>
            <a:off x="0" y="1334090"/>
            <a:ext cx="12192000" cy="4470810"/>
          </a:xfrm>
          <a:prstGeom prst="rect">
            <a:avLst/>
          </a:prstGeom>
        </p:spPr>
      </p:pic>
    </p:spTree>
    <p:extLst>
      <p:ext uri="{BB962C8B-B14F-4D97-AF65-F5344CB8AC3E}">
        <p14:creationId xmlns:p14="http://schemas.microsoft.com/office/powerpoint/2010/main" val="3932897126"/>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966A25-1BF1-81ED-834C-F7A46AB59352}"/>
              </a:ext>
            </a:extLst>
          </p:cNvPr>
          <p:cNvSpPr txBox="1"/>
          <p:nvPr/>
        </p:nvSpPr>
        <p:spPr>
          <a:xfrm>
            <a:off x="1263238" y="825088"/>
            <a:ext cx="10356834" cy="3970318"/>
          </a:xfrm>
          <a:prstGeom prst="rect">
            <a:avLst/>
          </a:prstGeom>
          <a:noFill/>
          <a:ln w="76200">
            <a:solidFill>
              <a:schemeClr val="accent6">
                <a:lumMod val="75000"/>
              </a:schemeClr>
            </a:solidFill>
          </a:ln>
        </p:spPr>
        <p:txBody>
          <a:bodyPr wrap="square">
            <a:spAutoFit/>
          </a:bodyPr>
          <a:lstStyle/>
          <a:p>
            <a:r>
              <a:rPr lang="en-US" sz="2800" b="1" i="0" dirty="0">
                <a:solidFill>
                  <a:srgbClr val="242021"/>
                </a:solidFill>
                <a:effectLst/>
                <a:latin typeface="FuturaStd-Heavy"/>
              </a:rPr>
              <a:t>Bill</a:t>
            </a:r>
            <a:r>
              <a:rPr lang="en-US" sz="2800" b="0" i="0" dirty="0">
                <a:solidFill>
                  <a:srgbClr val="242021"/>
                </a:solidFill>
                <a:effectLst/>
                <a:latin typeface="FuturaStd-Heavy"/>
              </a:rPr>
              <a:t>: We can take the train or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lang="en-US" sz="2800" b="0" i="0" dirty="0">
                <a:solidFill>
                  <a:srgbClr val="242021"/>
                </a:solidFill>
                <a:effectLst/>
                <a:latin typeface="FuturaStd-Heavy"/>
              </a:rPr>
              <a:t>.</a:t>
            </a:r>
          </a:p>
          <a:p>
            <a:r>
              <a:rPr lang="en-US" sz="2800" b="1" i="0" dirty="0">
                <a:solidFill>
                  <a:srgbClr val="242021"/>
                </a:solidFill>
                <a:effectLst/>
                <a:latin typeface="FuturaStd-Heavy"/>
              </a:rPr>
              <a:t>Lucy</a:t>
            </a:r>
            <a:r>
              <a:rPr lang="en-US" sz="2800" b="0" i="0" dirty="0">
                <a:solidFill>
                  <a:srgbClr val="242021"/>
                </a:solidFill>
                <a:effectLst/>
                <a:latin typeface="FuturaStd-Heavy"/>
              </a:rPr>
              <a:t>: How much is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_________</a:t>
            </a:r>
            <a:r>
              <a:rPr lang="en-US" sz="2800" b="0" i="0" dirty="0">
                <a:solidFill>
                  <a:srgbClr val="242021"/>
                </a:solidFill>
                <a:effectLst/>
                <a:latin typeface="FuturaStd-Heavy"/>
              </a:rPr>
              <a:t>?</a:t>
            </a:r>
          </a:p>
          <a:p>
            <a:r>
              <a:rPr lang="en-US" sz="2800" b="1" i="0" dirty="0">
                <a:solidFill>
                  <a:srgbClr val="242021"/>
                </a:solidFill>
                <a:effectLst/>
                <a:latin typeface="FuturaStd-Heavy"/>
              </a:rPr>
              <a:t>Bill</a:t>
            </a:r>
            <a:r>
              <a:rPr lang="en-US" sz="2800" b="0" i="0" dirty="0">
                <a:solidFill>
                  <a:srgbClr val="242021"/>
                </a:solidFill>
                <a:effectLst/>
                <a:latin typeface="FuturaStd-Heavy"/>
              </a:rPr>
              <a:t>: It’s ___</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lang="en-US" sz="2800" b="0" i="0" dirty="0">
                <a:solidFill>
                  <a:srgbClr val="242021"/>
                </a:solidFill>
                <a:effectLst/>
                <a:latin typeface="FuturaStd-Heavy"/>
              </a:rPr>
              <a:t>. How much is the train?</a:t>
            </a:r>
          </a:p>
          <a:p>
            <a:r>
              <a:rPr lang="en-US" sz="2800" b="1" i="0" dirty="0">
                <a:solidFill>
                  <a:srgbClr val="242021"/>
                </a:solidFill>
                <a:effectLst/>
                <a:latin typeface="FuturaStd-Heavy"/>
              </a:rPr>
              <a:t>Lucy</a:t>
            </a:r>
            <a:r>
              <a:rPr lang="en-US" sz="2800" b="0" i="0" dirty="0">
                <a:solidFill>
                  <a:srgbClr val="242021"/>
                </a:solidFill>
                <a:effectLst/>
                <a:latin typeface="FuturaStd-Heavy"/>
              </a:rPr>
              <a:t>: It's sixteen dollars.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lang="en-US" sz="2800" b="0" i="0" dirty="0">
                <a:solidFill>
                  <a:srgbClr val="242021"/>
                </a:solidFill>
                <a:effectLst/>
                <a:latin typeface="FuturaStd-Heavy"/>
              </a:rPr>
              <a:t> isn't as ___</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lang="en-US" sz="2800" b="0" i="0" dirty="0">
                <a:solidFill>
                  <a:srgbClr val="242021"/>
                </a:solidFill>
                <a:effectLst/>
                <a:latin typeface="FuturaStd-Heavy"/>
              </a:rPr>
              <a:t> as</a:t>
            </a:r>
          </a:p>
          <a:p>
            <a:r>
              <a:rPr lang="en-US" sz="2800" b="0" i="0" dirty="0">
                <a:solidFill>
                  <a:srgbClr val="242021"/>
                </a:solidFill>
                <a:effectLst/>
                <a:latin typeface="FuturaStd-Heavy"/>
              </a:rPr>
              <a:t>the train.</a:t>
            </a:r>
          </a:p>
          <a:p>
            <a:r>
              <a:rPr lang="en-US" sz="2800" b="1" i="0" dirty="0">
                <a:solidFill>
                  <a:srgbClr val="242021"/>
                </a:solidFill>
                <a:effectLst/>
                <a:latin typeface="FuturaStd-Heavy"/>
              </a:rPr>
              <a:t>Bill</a:t>
            </a:r>
            <a:r>
              <a:rPr lang="en-US" sz="2800" b="0" i="0" dirty="0">
                <a:solidFill>
                  <a:srgbClr val="242021"/>
                </a:solidFill>
                <a:effectLst/>
                <a:latin typeface="FuturaStd-Heavy"/>
              </a:rPr>
              <a:t>: Yes, but the train has bigger chairs. It's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_______________</a:t>
            </a:r>
            <a:r>
              <a:rPr lang="en-US" sz="2800" b="0" i="0" dirty="0">
                <a:solidFill>
                  <a:srgbClr val="242021"/>
                </a:solidFill>
                <a:effectLst/>
                <a:latin typeface="FuturaStd-Heavy"/>
              </a:rPr>
              <a:t> than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lang="en-US" sz="2800" b="0" i="0" dirty="0">
                <a:solidFill>
                  <a:srgbClr val="242021"/>
                </a:solidFill>
                <a:effectLst/>
                <a:latin typeface="FuturaStd-Heavy"/>
              </a:rPr>
              <a:t>.</a:t>
            </a:r>
          </a:p>
          <a:p>
            <a:r>
              <a:rPr lang="en-US" sz="2800" b="1" i="0" dirty="0">
                <a:solidFill>
                  <a:srgbClr val="242021"/>
                </a:solidFill>
                <a:effectLst/>
                <a:latin typeface="FuturaStd-Heavy"/>
              </a:rPr>
              <a:t>Lucy</a:t>
            </a:r>
            <a:r>
              <a:rPr lang="en-US" sz="2800" b="0" i="0" dirty="0">
                <a:solidFill>
                  <a:srgbClr val="242021"/>
                </a:solidFill>
                <a:effectLst/>
                <a:latin typeface="FuturaStd-Heavy"/>
              </a:rPr>
              <a:t>: Let's take the train.</a:t>
            </a:r>
          </a:p>
          <a:p>
            <a:r>
              <a:rPr lang="en-US" sz="2800" b="1" i="0" dirty="0">
                <a:solidFill>
                  <a:srgbClr val="242021"/>
                </a:solidFill>
                <a:effectLst/>
                <a:latin typeface="FuturaStd-Heavy"/>
              </a:rPr>
              <a:t>Bill</a:t>
            </a:r>
            <a:r>
              <a:rPr lang="en-US" sz="2800" b="0" i="0" dirty="0">
                <a:solidFill>
                  <a:srgbClr val="242021"/>
                </a:solidFill>
                <a:effectLst/>
                <a:latin typeface="FuturaStd-Heavy"/>
              </a:rPr>
              <a:t>: OK.</a:t>
            </a:r>
            <a:endParaRPr lang="en-US" sz="2800" dirty="0"/>
          </a:p>
        </p:txBody>
      </p:sp>
      <p:sp>
        <p:nvSpPr>
          <p:cNvPr id="8" name="TextBox 7">
            <a:extLst>
              <a:ext uri="{FF2B5EF4-FFF2-40B4-BE49-F238E27FC236}">
                <a16:creationId xmlns:a16="http://schemas.microsoft.com/office/drawing/2014/main" id="{8D9F4678-1162-835D-A792-C7EB30069FCA}"/>
              </a:ext>
            </a:extLst>
          </p:cNvPr>
          <p:cNvSpPr txBox="1"/>
          <p:nvPr/>
        </p:nvSpPr>
        <p:spPr>
          <a:xfrm>
            <a:off x="6247105" y="756729"/>
            <a:ext cx="2359742" cy="646331"/>
          </a:xfrm>
          <a:prstGeom prst="rect">
            <a:avLst/>
          </a:prstGeom>
          <a:noFill/>
        </p:spPr>
        <p:txBody>
          <a:bodyPr wrap="square" rtlCol="0">
            <a:spAutoFit/>
          </a:bodyPr>
          <a:lstStyle/>
          <a:p>
            <a:r>
              <a:rPr lang="en-US" sz="3600" dirty="0">
                <a:solidFill>
                  <a:srgbClr val="FF0000"/>
                </a:solidFill>
              </a:rPr>
              <a:t>the bus</a:t>
            </a:r>
          </a:p>
        </p:txBody>
      </p:sp>
      <p:sp>
        <p:nvSpPr>
          <p:cNvPr id="12" name="TextBox 11">
            <a:extLst>
              <a:ext uri="{FF2B5EF4-FFF2-40B4-BE49-F238E27FC236}">
                <a16:creationId xmlns:a16="http://schemas.microsoft.com/office/drawing/2014/main" id="{81EA20A4-B8FA-DF05-07F6-97E9119F08F3}"/>
              </a:ext>
            </a:extLst>
          </p:cNvPr>
          <p:cNvSpPr txBox="1"/>
          <p:nvPr/>
        </p:nvSpPr>
        <p:spPr>
          <a:xfrm>
            <a:off x="4685434" y="1157421"/>
            <a:ext cx="2359742" cy="646331"/>
          </a:xfrm>
          <a:prstGeom prst="rect">
            <a:avLst/>
          </a:prstGeom>
          <a:noFill/>
        </p:spPr>
        <p:txBody>
          <a:bodyPr wrap="square" rtlCol="0">
            <a:spAutoFit/>
          </a:bodyPr>
          <a:lstStyle/>
          <a:p>
            <a:r>
              <a:rPr lang="en-US" sz="3600" dirty="0">
                <a:solidFill>
                  <a:srgbClr val="FF0000"/>
                </a:solidFill>
              </a:rPr>
              <a:t>the bus</a:t>
            </a:r>
          </a:p>
        </p:txBody>
      </p:sp>
      <p:sp>
        <p:nvSpPr>
          <p:cNvPr id="13" name="TextBox 12">
            <a:extLst>
              <a:ext uri="{FF2B5EF4-FFF2-40B4-BE49-F238E27FC236}">
                <a16:creationId xmlns:a16="http://schemas.microsoft.com/office/drawing/2014/main" id="{DDE0FD1B-42D7-1C0E-C00A-AE70BA44023E}"/>
              </a:ext>
            </a:extLst>
          </p:cNvPr>
          <p:cNvSpPr txBox="1"/>
          <p:nvPr/>
        </p:nvSpPr>
        <p:spPr>
          <a:xfrm>
            <a:off x="2404570" y="1558113"/>
            <a:ext cx="2359742" cy="646331"/>
          </a:xfrm>
          <a:prstGeom prst="rect">
            <a:avLst/>
          </a:prstGeom>
          <a:noFill/>
        </p:spPr>
        <p:txBody>
          <a:bodyPr wrap="square" rtlCol="0">
            <a:spAutoFit/>
          </a:bodyPr>
          <a:lstStyle/>
          <a:p>
            <a:r>
              <a:rPr lang="en-US" sz="3600" dirty="0">
                <a:solidFill>
                  <a:srgbClr val="FF0000"/>
                </a:solidFill>
              </a:rPr>
              <a:t>five dollars</a:t>
            </a:r>
          </a:p>
        </p:txBody>
      </p:sp>
      <p:sp>
        <p:nvSpPr>
          <p:cNvPr id="14" name="TextBox 13">
            <a:extLst>
              <a:ext uri="{FF2B5EF4-FFF2-40B4-BE49-F238E27FC236}">
                <a16:creationId xmlns:a16="http://schemas.microsoft.com/office/drawing/2014/main" id="{C892C669-1310-84D1-FB64-41A2C81C00EB}"/>
              </a:ext>
            </a:extLst>
          </p:cNvPr>
          <p:cNvSpPr txBox="1"/>
          <p:nvPr/>
        </p:nvSpPr>
        <p:spPr>
          <a:xfrm>
            <a:off x="5373802" y="2020449"/>
            <a:ext cx="2359742" cy="646331"/>
          </a:xfrm>
          <a:prstGeom prst="rect">
            <a:avLst/>
          </a:prstGeom>
          <a:noFill/>
        </p:spPr>
        <p:txBody>
          <a:bodyPr wrap="square" rtlCol="0">
            <a:spAutoFit/>
          </a:bodyPr>
          <a:lstStyle/>
          <a:p>
            <a:r>
              <a:rPr lang="en-US" sz="3600" dirty="0">
                <a:solidFill>
                  <a:srgbClr val="FF0000"/>
                </a:solidFill>
              </a:rPr>
              <a:t>The bus</a:t>
            </a:r>
          </a:p>
        </p:txBody>
      </p:sp>
      <p:sp>
        <p:nvSpPr>
          <p:cNvPr id="15" name="TextBox 14">
            <a:extLst>
              <a:ext uri="{FF2B5EF4-FFF2-40B4-BE49-F238E27FC236}">
                <a16:creationId xmlns:a16="http://schemas.microsoft.com/office/drawing/2014/main" id="{DB80264C-722F-07C0-1C0B-960529D0C2D1}"/>
              </a:ext>
            </a:extLst>
          </p:cNvPr>
          <p:cNvSpPr txBox="1"/>
          <p:nvPr/>
        </p:nvSpPr>
        <p:spPr>
          <a:xfrm>
            <a:off x="8101139" y="2020449"/>
            <a:ext cx="2359742" cy="646331"/>
          </a:xfrm>
          <a:prstGeom prst="rect">
            <a:avLst/>
          </a:prstGeom>
          <a:noFill/>
        </p:spPr>
        <p:txBody>
          <a:bodyPr wrap="square" rtlCol="0">
            <a:spAutoFit/>
          </a:bodyPr>
          <a:lstStyle/>
          <a:p>
            <a:r>
              <a:rPr lang="en-US" sz="3600" dirty="0">
                <a:solidFill>
                  <a:srgbClr val="FF0000"/>
                </a:solidFill>
              </a:rPr>
              <a:t>expensive</a:t>
            </a:r>
          </a:p>
        </p:txBody>
      </p:sp>
      <p:sp>
        <p:nvSpPr>
          <p:cNvPr id="16" name="TextBox 15">
            <a:extLst>
              <a:ext uri="{FF2B5EF4-FFF2-40B4-BE49-F238E27FC236}">
                <a16:creationId xmlns:a16="http://schemas.microsoft.com/office/drawing/2014/main" id="{2E7CDADA-E8DC-0EFD-8AC5-0FA5C49FC010}"/>
              </a:ext>
            </a:extLst>
          </p:cNvPr>
          <p:cNvSpPr txBox="1"/>
          <p:nvPr/>
        </p:nvSpPr>
        <p:spPr>
          <a:xfrm>
            <a:off x="8434598" y="2849295"/>
            <a:ext cx="3832745" cy="646331"/>
          </a:xfrm>
          <a:prstGeom prst="rect">
            <a:avLst/>
          </a:prstGeom>
          <a:noFill/>
        </p:spPr>
        <p:txBody>
          <a:bodyPr wrap="square" rtlCol="0">
            <a:spAutoFit/>
          </a:bodyPr>
          <a:lstStyle/>
          <a:p>
            <a:r>
              <a:rPr lang="en-US" sz="3600" dirty="0">
                <a:solidFill>
                  <a:srgbClr val="FF0000"/>
                </a:solidFill>
              </a:rPr>
              <a:t>more frequent </a:t>
            </a:r>
          </a:p>
        </p:txBody>
      </p:sp>
      <p:sp>
        <p:nvSpPr>
          <p:cNvPr id="17" name="TextBox 16">
            <a:extLst>
              <a:ext uri="{FF2B5EF4-FFF2-40B4-BE49-F238E27FC236}">
                <a16:creationId xmlns:a16="http://schemas.microsoft.com/office/drawing/2014/main" id="{45FC5716-ADAB-222E-0336-3CEA8F867D9D}"/>
              </a:ext>
            </a:extLst>
          </p:cNvPr>
          <p:cNvSpPr txBox="1"/>
          <p:nvPr/>
        </p:nvSpPr>
        <p:spPr>
          <a:xfrm>
            <a:off x="2229909" y="3321847"/>
            <a:ext cx="2359742" cy="646331"/>
          </a:xfrm>
          <a:prstGeom prst="rect">
            <a:avLst/>
          </a:prstGeom>
          <a:noFill/>
        </p:spPr>
        <p:txBody>
          <a:bodyPr wrap="square" rtlCol="0">
            <a:spAutoFit/>
          </a:bodyPr>
          <a:lstStyle/>
          <a:p>
            <a:r>
              <a:rPr lang="en-US" sz="3600" dirty="0">
                <a:solidFill>
                  <a:srgbClr val="FF0000"/>
                </a:solidFill>
              </a:rPr>
              <a:t>the bus</a:t>
            </a:r>
          </a:p>
        </p:txBody>
      </p:sp>
    </p:spTree>
    <p:extLst>
      <p:ext uri="{BB962C8B-B14F-4D97-AF65-F5344CB8AC3E}">
        <p14:creationId xmlns:p14="http://schemas.microsoft.com/office/powerpoint/2010/main" val="1410370355"/>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966A25-1BF1-81ED-834C-F7A46AB59352}"/>
              </a:ext>
            </a:extLst>
          </p:cNvPr>
          <p:cNvSpPr txBox="1"/>
          <p:nvPr/>
        </p:nvSpPr>
        <p:spPr>
          <a:xfrm>
            <a:off x="1263238" y="825088"/>
            <a:ext cx="10356834" cy="3970318"/>
          </a:xfrm>
          <a:prstGeom prst="rect">
            <a:avLst/>
          </a:prstGeom>
          <a:noFill/>
          <a:ln w="76200">
            <a:solidFill>
              <a:schemeClr val="accent6">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Bill</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We can take the train or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Lucy</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How much is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Bill</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It’s _____</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How much is the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Lucy</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It's sixteen dollars.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isn't as ___</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42021"/>
                </a:solidFill>
                <a:effectLst/>
                <a:uLnTx/>
                <a:uFillTx/>
                <a:latin typeface="FuturaStd-Heavy"/>
                <a:ea typeface="+mn-ea"/>
                <a:cs typeface="+mn-cs"/>
              </a:rPr>
              <a:t>the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Bill</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Yes, but the train has bigger chairs. It's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than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Lucy</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Let's take the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Bill</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OK.</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8D9F4678-1162-835D-A792-C7EB30069FCA}"/>
              </a:ext>
            </a:extLst>
          </p:cNvPr>
          <p:cNvSpPr txBox="1"/>
          <p:nvPr/>
        </p:nvSpPr>
        <p:spPr>
          <a:xfrm>
            <a:off x="6247105" y="756729"/>
            <a:ext cx="23597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a taxi</a:t>
            </a:r>
          </a:p>
        </p:txBody>
      </p:sp>
      <p:sp>
        <p:nvSpPr>
          <p:cNvPr id="12" name="TextBox 11">
            <a:extLst>
              <a:ext uri="{FF2B5EF4-FFF2-40B4-BE49-F238E27FC236}">
                <a16:creationId xmlns:a16="http://schemas.microsoft.com/office/drawing/2014/main" id="{81EA20A4-B8FA-DF05-07F6-97E9119F08F3}"/>
              </a:ext>
            </a:extLst>
          </p:cNvPr>
          <p:cNvSpPr txBox="1"/>
          <p:nvPr/>
        </p:nvSpPr>
        <p:spPr>
          <a:xfrm>
            <a:off x="4685434" y="1157421"/>
            <a:ext cx="23597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a taxi</a:t>
            </a:r>
          </a:p>
        </p:txBody>
      </p:sp>
      <p:sp>
        <p:nvSpPr>
          <p:cNvPr id="13" name="TextBox 12">
            <a:extLst>
              <a:ext uri="{FF2B5EF4-FFF2-40B4-BE49-F238E27FC236}">
                <a16:creationId xmlns:a16="http://schemas.microsoft.com/office/drawing/2014/main" id="{DDE0FD1B-42D7-1C0E-C00A-AE70BA44023E}"/>
              </a:ext>
            </a:extLst>
          </p:cNvPr>
          <p:cNvSpPr txBox="1"/>
          <p:nvPr/>
        </p:nvSpPr>
        <p:spPr>
          <a:xfrm>
            <a:off x="2404570" y="1558113"/>
            <a:ext cx="2681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thirty dollars</a:t>
            </a:r>
          </a:p>
        </p:txBody>
      </p:sp>
      <p:sp>
        <p:nvSpPr>
          <p:cNvPr id="14" name="TextBox 13">
            <a:extLst>
              <a:ext uri="{FF2B5EF4-FFF2-40B4-BE49-F238E27FC236}">
                <a16:creationId xmlns:a16="http://schemas.microsoft.com/office/drawing/2014/main" id="{C892C669-1310-84D1-FB64-41A2C81C00EB}"/>
              </a:ext>
            </a:extLst>
          </p:cNvPr>
          <p:cNvSpPr txBox="1"/>
          <p:nvPr/>
        </p:nvSpPr>
        <p:spPr>
          <a:xfrm>
            <a:off x="5373802" y="2020449"/>
            <a:ext cx="23597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A taxi</a:t>
            </a:r>
          </a:p>
        </p:txBody>
      </p:sp>
      <p:sp>
        <p:nvSpPr>
          <p:cNvPr id="15" name="TextBox 14">
            <a:extLst>
              <a:ext uri="{FF2B5EF4-FFF2-40B4-BE49-F238E27FC236}">
                <a16:creationId xmlns:a16="http://schemas.microsoft.com/office/drawing/2014/main" id="{DB80264C-722F-07C0-1C0B-960529D0C2D1}"/>
              </a:ext>
            </a:extLst>
          </p:cNvPr>
          <p:cNvSpPr txBox="1"/>
          <p:nvPr/>
        </p:nvSpPr>
        <p:spPr>
          <a:xfrm>
            <a:off x="8101139" y="2020449"/>
            <a:ext cx="23597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cheap</a:t>
            </a:r>
          </a:p>
        </p:txBody>
      </p:sp>
      <p:sp>
        <p:nvSpPr>
          <p:cNvPr id="16" name="TextBox 15">
            <a:extLst>
              <a:ext uri="{FF2B5EF4-FFF2-40B4-BE49-F238E27FC236}">
                <a16:creationId xmlns:a16="http://schemas.microsoft.com/office/drawing/2014/main" id="{2E7CDADA-E8DC-0EFD-8AC5-0FA5C49FC010}"/>
              </a:ext>
            </a:extLst>
          </p:cNvPr>
          <p:cNvSpPr txBox="1"/>
          <p:nvPr/>
        </p:nvSpPr>
        <p:spPr>
          <a:xfrm>
            <a:off x="8670901" y="2849295"/>
            <a:ext cx="38327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faster</a:t>
            </a:r>
          </a:p>
        </p:txBody>
      </p:sp>
      <p:sp>
        <p:nvSpPr>
          <p:cNvPr id="17" name="TextBox 16">
            <a:extLst>
              <a:ext uri="{FF2B5EF4-FFF2-40B4-BE49-F238E27FC236}">
                <a16:creationId xmlns:a16="http://schemas.microsoft.com/office/drawing/2014/main" id="{45FC5716-ADAB-222E-0336-3CEA8F867D9D}"/>
              </a:ext>
            </a:extLst>
          </p:cNvPr>
          <p:cNvSpPr txBox="1"/>
          <p:nvPr/>
        </p:nvSpPr>
        <p:spPr>
          <a:xfrm>
            <a:off x="2229909" y="3321847"/>
            <a:ext cx="23597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a taxi</a:t>
            </a:r>
          </a:p>
        </p:txBody>
      </p:sp>
    </p:spTree>
    <p:extLst>
      <p:ext uri="{BB962C8B-B14F-4D97-AF65-F5344CB8AC3E}">
        <p14:creationId xmlns:p14="http://schemas.microsoft.com/office/powerpoint/2010/main" val="3906406932"/>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1FB10-6612-BC47-13F4-550582D74AF7}"/>
              </a:ext>
            </a:extLst>
          </p:cNvPr>
          <p:cNvPicPr>
            <a:picLocks noChangeAspect="1"/>
          </p:cNvPicPr>
          <p:nvPr/>
        </p:nvPicPr>
        <p:blipFill>
          <a:blip r:embed="rId2"/>
          <a:stretch>
            <a:fillRect/>
          </a:stretch>
        </p:blipFill>
        <p:spPr>
          <a:xfrm>
            <a:off x="1936954" y="707923"/>
            <a:ext cx="8198799" cy="5209992"/>
          </a:xfrm>
          <a:prstGeom prst="rect">
            <a:avLst/>
          </a:prstGeom>
        </p:spPr>
      </p:pic>
      <p:sp>
        <p:nvSpPr>
          <p:cNvPr id="4" name="TextBox 3">
            <a:extLst>
              <a:ext uri="{FF2B5EF4-FFF2-40B4-BE49-F238E27FC236}">
                <a16:creationId xmlns:a16="http://schemas.microsoft.com/office/drawing/2014/main" id="{77E8D9A8-440C-B27E-4349-B6E6030AD8AE}"/>
              </a:ext>
            </a:extLst>
          </p:cNvPr>
          <p:cNvSpPr txBox="1"/>
          <p:nvPr/>
        </p:nvSpPr>
        <p:spPr>
          <a:xfrm>
            <a:off x="739256" y="1718940"/>
            <a:ext cx="10356834" cy="3970318"/>
          </a:xfrm>
          <a:prstGeom prst="rect">
            <a:avLst/>
          </a:prstGeom>
          <a:noFill/>
          <a:ln w="76200">
            <a:solidFill>
              <a:schemeClr val="accent6">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A</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We can take the train or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B</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How much is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A</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It’s _____</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How much is the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B</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It's sixteen dollars.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isn't as ___</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42021"/>
                </a:solidFill>
                <a:effectLst/>
                <a:uLnTx/>
                <a:uFillTx/>
                <a:latin typeface="FuturaStd-Heavy"/>
                <a:ea typeface="+mn-ea"/>
                <a:cs typeface="+mn-cs"/>
              </a:rPr>
              <a:t>the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A</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Yes, but the train has bigger chairs. It's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than </a:t>
            </a:r>
            <a:r>
              <a:rPr kumimoji="0" lang="en-US" sz="2800" b="0" i="0" u="none" strike="noStrike" kern="1200" cap="none" spc="0" normalizeH="0" baseline="0" noProof="0" dirty="0">
                <a:ln>
                  <a:noFill/>
                </a:ln>
                <a:solidFill>
                  <a:srgbClr val="1274AD"/>
                </a:solidFill>
                <a:effectLst/>
                <a:uLnTx/>
                <a:uFillTx/>
                <a:latin typeface="FuturaStd-Book"/>
                <a:ea typeface="+mn-ea"/>
                <a:cs typeface="+mn-cs"/>
              </a:rPr>
              <a:t>________</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B</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Let's take the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2021"/>
                </a:solidFill>
                <a:effectLst/>
                <a:uLnTx/>
                <a:uFillTx/>
                <a:latin typeface="FuturaStd-Heavy"/>
                <a:ea typeface="+mn-ea"/>
                <a:cs typeface="+mn-cs"/>
              </a:rPr>
              <a:t>A</a:t>
            </a:r>
            <a:r>
              <a:rPr kumimoji="0" lang="en-US" sz="2800" b="0" i="0" u="none" strike="noStrike" kern="1200" cap="none" spc="0" normalizeH="0" baseline="0" noProof="0" dirty="0">
                <a:ln>
                  <a:noFill/>
                </a:ln>
                <a:solidFill>
                  <a:srgbClr val="242021"/>
                </a:solidFill>
                <a:effectLst/>
                <a:uLnTx/>
                <a:uFillTx/>
                <a:latin typeface="FuturaStd-Heavy"/>
                <a:ea typeface="+mn-ea"/>
                <a:cs typeface="+mn-cs"/>
              </a:rPr>
              <a:t>: OK.</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3815527"/>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3627C-46DE-C05B-375C-5A06721814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1815" y="334383"/>
            <a:ext cx="8925007" cy="636998"/>
          </a:xfrm>
          <a:prstGeom prst="rect">
            <a:avLst/>
          </a:prstGeom>
        </p:spPr>
      </p:pic>
      <p:pic>
        <p:nvPicPr>
          <p:cNvPr id="7" name="Picture 6">
            <a:extLst>
              <a:ext uri="{FF2B5EF4-FFF2-40B4-BE49-F238E27FC236}">
                <a16:creationId xmlns:a16="http://schemas.microsoft.com/office/drawing/2014/main" id="{B4DBF471-7926-0A99-02A8-5F52A2DB9528}"/>
              </a:ext>
            </a:extLst>
          </p:cNvPr>
          <p:cNvPicPr>
            <a:picLocks noChangeAspect="1"/>
          </p:cNvPicPr>
          <p:nvPr/>
        </p:nvPicPr>
        <p:blipFill>
          <a:blip r:embed="rId3"/>
          <a:stretch>
            <a:fillRect/>
          </a:stretch>
        </p:blipFill>
        <p:spPr>
          <a:xfrm>
            <a:off x="-1" y="954143"/>
            <a:ext cx="12192000" cy="1304818"/>
          </a:xfrm>
          <a:prstGeom prst="rect">
            <a:avLst/>
          </a:prstGeom>
        </p:spPr>
      </p:pic>
      <p:pic>
        <p:nvPicPr>
          <p:cNvPr id="10" name="Picture 9">
            <a:extLst>
              <a:ext uri="{FF2B5EF4-FFF2-40B4-BE49-F238E27FC236}">
                <a16:creationId xmlns:a16="http://schemas.microsoft.com/office/drawing/2014/main" id="{E07D2A78-963A-A695-A57D-5420FAD258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861"/>
          <a:stretch/>
        </p:blipFill>
        <p:spPr>
          <a:xfrm>
            <a:off x="1345915" y="3303265"/>
            <a:ext cx="9075383" cy="3418313"/>
          </a:xfrm>
          <a:prstGeom prst="rect">
            <a:avLst/>
          </a:prstGeom>
        </p:spPr>
      </p:pic>
      <p:pic>
        <p:nvPicPr>
          <p:cNvPr id="12" name="Picture 11">
            <a:extLst>
              <a:ext uri="{FF2B5EF4-FFF2-40B4-BE49-F238E27FC236}">
                <a16:creationId xmlns:a16="http://schemas.microsoft.com/office/drawing/2014/main" id="{E4C3DFC5-BAEF-F472-3D31-0DCE36DEBEA0}"/>
              </a:ext>
            </a:extLst>
          </p:cNvPr>
          <p:cNvPicPr>
            <a:picLocks noChangeAspect="1"/>
          </p:cNvPicPr>
          <p:nvPr/>
        </p:nvPicPr>
        <p:blipFill>
          <a:blip r:embed="rId5"/>
          <a:stretch>
            <a:fillRect/>
          </a:stretch>
        </p:blipFill>
        <p:spPr>
          <a:xfrm>
            <a:off x="-52391" y="2226302"/>
            <a:ext cx="4199902" cy="895474"/>
          </a:xfrm>
          <a:prstGeom prst="rect">
            <a:avLst/>
          </a:prstGeom>
        </p:spPr>
      </p:pic>
      <p:pic>
        <p:nvPicPr>
          <p:cNvPr id="14" name="Picture 13">
            <a:extLst>
              <a:ext uri="{FF2B5EF4-FFF2-40B4-BE49-F238E27FC236}">
                <a16:creationId xmlns:a16="http://schemas.microsoft.com/office/drawing/2014/main" id="{385A64B2-BCA5-2505-DEE6-EB95C25F3305}"/>
              </a:ext>
            </a:extLst>
          </p:cNvPr>
          <p:cNvPicPr>
            <a:picLocks noChangeAspect="1"/>
          </p:cNvPicPr>
          <p:nvPr/>
        </p:nvPicPr>
        <p:blipFill>
          <a:blip r:embed="rId6"/>
          <a:stretch>
            <a:fillRect/>
          </a:stretch>
        </p:blipFill>
        <p:spPr>
          <a:xfrm>
            <a:off x="4251209" y="2250042"/>
            <a:ext cx="3860973" cy="967873"/>
          </a:xfrm>
          <a:prstGeom prst="rect">
            <a:avLst/>
          </a:prstGeom>
        </p:spPr>
      </p:pic>
      <p:pic>
        <p:nvPicPr>
          <p:cNvPr id="16" name="Picture 15">
            <a:extLst>
              <a:ext uri="{FF2B5EF4-FFF2-40B4-BE49-F238E27FC236}">
                <a16:creationId xmlns:a16="http://schemas.microsoft.com/office/drawing/2014/main" id="{3B4C408F-8D42-AD42-8FFF-8A99D881F2C6}"/>
              </a:ext>
            </a:extLst>
          </p:cNvPr>
          <p:cNvPicPr>
            <a:picLocks noChangeAspect="1"/>
          </p:cNvPicPr>
          <p:nvPr/>
        </p:nvPicPr>
        <p:blipFill>
          <a:blip r:embed="rId7"/>
          <a:stretch>
            <a:fillRect/>
          </a:stretch>
        </p:blipFill>
        <p:spPr>
          <a:xfrm>
            <a:off x="8125966" y="2421026"/>
            <a:ext cx="4036232" cy="967872"/>
          </a:xfrm>
          <a:prstGeom prst="rect">
            <a:avLst/>
          </a:prstGeom>
        </p:spPr>
      </p:pic>
    </p:spTree>
    <p:extLst>
      <p:ext uri="{BB962C8B-B14F-4D97-AF65-F5344CB8AC3E}">
        <p14:creationId xmlns:p14="http://schemas.microsoft.com/office/powerpoint/2010/main" val="3148082006"/>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647F8-3532-B58E-5F95-3A10DE849974}"/>
              </a:ext>
            </a:extLst>
          </p:cNvPr>
          <p:cNvPicPr>
            <a:picLocks noChangeAspect="1"/>
          </p:cNvPicPr>
          <p:nvPr/>
        </p:nvPicPr>
        <p:blipFill>
          <a:blip r:embed="rId2"/>
          <a:stretch>
            <a:fillRect/>
          </a:stretch>
        </p:blipFill>
        <p:spPr>
          <a:xfrm>
            <a:off x="157460" y="1053575"/>
            <a:ext cx="11877080" cy="764511"/>
          </a:xfrm>
          <a:prstGeom prst="rect">
            <a:avLst/>
          </a:prstGeom>
        </p:spPr>
      </p:pic>
      <p:pic>
        <p:nvPicPr>
          <p:cNvPr id="4" name="Picture 3">
            <a:extLst>
              <a:ext uri="{FF2B5EF4-FFF2-40B4-BE49-F238E27FC236}">
                <a16:creationId xmlns:a16="http://schemas.microsoft.com/office/drawing/2014/main" id="{B13C940F-8215-187B-624B-FA56A9D318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1815" y="334383"/>
            <a:ext cx="8925007" cy="636998"/>
          </a:xfrm>
          <a:prstGeom prst="rect">
            <a:avLst/>
          </a:prstGeom>
        </p:spPr>
      </p:pic>
      <p:sp>
        <p:nvSpPr>
          <p:cNvPr id="5" name="Rounded Rectangular Callout 4">
            <a:extLst>
              <a:ext uri="{FF2B5EF4-FFF2-40B4-BE49-F238E27FC236}">
                <a16:creationId xmlns:a16="http://schemas.microsoft.com/office/drawing/2014/main" id="{DCBE9B70-7D93-1C93-2C8A-7FDA06EA84E6}"/>
              </a:ext>
            </a:extLst>
          </p:cNvPr>
          <p:cNvSpPr/>
          <p:nvPr/>
        </p:nvSpPr>
        <p:spPr>
          <a:xfrm>
            <a:off x="261815" y="2231947"/>
            <a:ext cx="5060198" cy="1929578"/>
          </a:xfrm>
          <a:prstGeom prst="wedgeRoundRectCallout">
            <a:avLst>
              <a:gd name="adj1" fmla="val -48746"/>
              <a:gd name="adj2" fmla="val 88362"/>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We’ll go to Richmond Park by bus. How do your group get there?</a:t>
            </a:r>
          </a:p>
        </p:txBody>
      </p:sp>
      <p:sp>
        <p:nvSpPr>
          <p:cNvPr id="6" name="Rounded Rectangular Callout 5">
            <a:extLst>
              <a:ext uri="{FF2B5EF4-FFF2-40B4-BE49-F238E27FC236}">
                <a16:creationId xmlns:a16="http://schemas.microsoft.com/office/drawing/2014/main" id="{47DAC035-B048-1B54-C307-176984FAFF1D}"/>
              </a:ext>
            </a:extLst>
          </p:cNvPr>
          <p:cNvSpPr/>
          <p:nvPr/>
        </p:nvSpPr>
        <p:spPr>
          <a:xfrm>
            <a:off x="5681609" y="2231946"/>
            <a:ext cx="6248576" cy="1929579"/>
          </a:xfrm>
          <a:prstGeom prst="wedgeRoundRectCallout">
            <a:avLst>
              <a:gd name="adj1" fmla="val 51561"/>
              <a:gd name="adj2" fmla="val 71078"/>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B050"/>
                </a:solidFill>
              </a:rPr>
              <a:t>We decide to go by train because it’s faster and more comfortable than the bus. </a:t>
            </a:r>
          </a:p>
        </p:txBody>
      </p:sp>
    </p:spTree>
    <p:extLst>
      <p:ext uri="{BB962C8B-B14F-4D97-AF65-F5344CB8AC3E}">
        <p14:creationId xmlns:p14="http://schemas.microsoft.com/office/powerpoint/2010/main" val="1431391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
        <p:nvSpPr>
          <p:cNvPr id="5" name="Rectangle 4">
            <a:extLst>
              <a:ext uri="{FF2B5EF4-FFF2-40B4-BE49-F238E27FC236}">
                <a16:creationId xmlns:a16="http://schemas.microsoft.com/office/drawing/2014/main" id="{F2EC1926-82BF-68E4-3CC7-6BFF4240FB5F}"/>
              </a:ext>
            </a:extLst>
          </p:cNvPr>
          <p:cNvSpPr/>
          <p:nvPr/>
        </p:nvSpPr>
        <p:spPr>
          <a:xfrm>
            <a:off x="199326" y="13500"/>
            <a:ext cx="689612" cy="338554"/>
          </a:xfrm>
          <a:prstGeom prst="rect">
            <a:avLst/>
          </a:prstGeom>
          <a:solidFill>
            <a:schemeClr val="accent6"/>
          </a:solidFill>
        </p:spPr>
        <p:txBody>
          <a:bodyPr wrap="none" lIns="91440" tIns="45720" rIns="91440" bIns="45720">
            <a:spAutoFit/>
          </a:bodyPr>
          <a:lstStyle/>
          <a:p>
            <a:pPr algn="ctr"/>
            <a:r>
              <a:rPr lang="en-US" sz="1600" b="0" cap="none" spc="0" dirty="0">
                <a:ln w="0">
                  <a:solidFill>
                    <a:schemeClr val="bg1"/>
                  </a:solidFill>
                </a:ln>
                <a:solidFill>
                  <a:schemeClr val="bg1"/>
                </a:solidFill>
                <a:effectLst>
                  <a:outerShdw blurRad="38100" dist="19050" dir="2700000" algn="tl" rotWithShape="0">
                    <a:schemeClr val="dk1">
                      <a:alpha val="40000"/>
                    </a:schemeClr>
                  </a:outerShdw>
                </a:effectLst>
              </a:rPr>
              <a:t>Unit 7</a:t>
            </a:r>
          </a:p>
        </p:txBody>
      </p:sp>
    </p:spTree>
    <p:extLst>
      <p:ext uri="{BB962C8B-B14F-4D97-AF65-F5344CB8AC3E}">
        <p14:creationId xmlns:p14="http://schemas.microsoft.com/office/powerpoint/2010/main" val="580036021"/>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419053"/>
            <a:ext cx="1036433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about what type of transportation do you want to go to school and compare it with other types of transportation. You can use the words and information in speaking task a. (about 50-70 words)  </a:t>
            </a:r>
          </a:p>
        </p:txBody>
      </p:sp>
      <p:sp>
        <p:nvSpPr>
          <p:cNvPr id="3" name="Rectangle 2">
            <a:extLst>
              <a:ext uri="{FF2B5EF4-FFF2-40B4-BE49-F238E27FC236}">
                <a16:creationId xmlns:a16="http://schemas.microsoft.com/office/drawing/2014/main" id="{3ADB6474-A6DE-B398-1E48-20BB43EBC02A}"/>
              </a:ext>
            </a:extLst>
          </p:cNvPr>
          <p:cNvSpPr/>
          <p:nvPr/>
        </p:nvSpPr>
        <p:spPr>
          <a:xfrm>
            <a:off x="199326" y="13500"/>
            <a:ext cx="689612" cy="338554"/>
          </a:xfrm>
          <a:prstGeom prst="rect">
            <a:avLst/>
          </a:prstGeom>
          <a:solidFill>
            <a:schemeClr val="accent6"/>
          </a:solidFill>
        </p:spPr>
        <p:txBody>
          <a:bodyPr wrap="none" lIns="91440" tIns="45720" rIns="91440" bIns="45720">
            <a:spAutoFit/>
          </a:bodyPr>
          <a:lstStyle/>
          <a:p>
            <a:pPr algn="ctr"/>
            <a:r>
              <a:rPr lang="en-US" sz="1600" b="0" cap="none" spc="0" dirty="0">
                <a:ln w="0">
                  <a:solidFill>
                    <a:schemeClr val="bg1"/>
                  </a:solidFill>
                </a:ln>
                <a:solidFill>
                  <a:schemeClr val="bg1"/>
                </a:solidFill>
                <a:effectLst>
                  <a:outerShdw blurRad="38100" dist="19050" dir="2700000" algn="tl" rotWithShape="0">
                    <a:schemeClr val="dk1">
                      <a:alpha val="40000"/>
                    </a:schemeClr>
                  </a:outerShdw>
                </a:effectLst>
              </a:rPr>
              <a:t>Unit 7</a:t>
            </a:r>
          </a:p>
        </p:txBody>
      </p:sp>
    </p:spTree>
    <p:extLst>
      <p:ext uri="{BB962C8B-B14F-4D97-AF65-F5344CB8AC3E}">
        <p14:creationId xmlns:p14="http://schemas.microsoft.com/office/powerpoint/2010/main" val="3266177185"/>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382430" y="1572340"/>
            <a:ext cx="1920785" cy="570039"/>
          </a:xfrm>
          <a:prstGeom prst="rect">
            <a:avLst/>
          </a:prstGeom>
        </p:spPr>
      </p:pic>
      <p:sp>
        <p:nvSpPr>
          <p:cNvPr id="11" name="Round Diagonal Corner Rectangle 10"/>
          <p:cNvSpPr/>
          <p:nvPr/>
        </p:nvSpPr>
        <p:spPr>
          <a:xfrm>
            <a:off x="1382430" y="5596513"/>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2430" y="2660987"/>
            <a:ext cx="3949636" cy="805639"/>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59" y="3985234"/>
            <a:ext cx="4053756" cy="826877"/>
          </a:xfrm>
          <a:prstGeom prst="rect">
            <a:avLst/>
          </a:prstGeom>
        </p:spPr>
      </p:pic>
      <p:pic>
        <p:nvPicPr>
          <p:cNvPr id="2" name="Picture 1"/>
          <p:cNvPicPr>
            <a:picLocks noChangeAspect="1"/>
          </p:cNvPicPr>
          <p:nvPr/>
        </p:nvPicPr>
        <p:blipFill>
          <a:blip r:embed="rId5"/>
          <a:stretch>
            <a:fillRect/>
          </a:stretch>
        </p:blipFill>
        <p:spPr>
          <a:xfrm>
            <a:off x="722380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Pronunciation:</a:t>
            </a:r>
          </a:p>
          <a:p>
            <a:r>
              <a:rPr lang="en-US" sz="3600" dirty="0">
                <a:solidFill>
                  <a:srgbClr val="0070C0"/>
                </a:solidFill>
              </a:rPr>
              <a:t>- Practice pronouncing /</a:t>
            </a:r>
            <a:r>
              <a:rPr lang="en-US" sz="3600" dirty="0" err="1">
                <a:solidFill>
                  <a:srgbClr val="0070C0"/>
                </a:solidFill>
              </a:rPr>
              <a:t>st</a:t>
            </a:r>
            <a:r>
              <a:rPr lang="en-US" sz="3600" dirty="0">
                <a:solidFill>
                  <a:srgbClr val="0070C0"/>
                </a:solidFill>
              </a:rPr>
              <a:t>/ sound</a:t>
            </a:r>
          </a:p>
          <a:p>
            <a:r>
              <a:rPr lang="en-US" sz="3600" i="1" dirty="0">
                <a:solidFill>
                  <a:srgbClr val="0070C0"/>
                </a:solidFill>
              </a:rPr>
              <a:t>Speaking &amp; Writing:</a:t>
            </a:r>
          </a:p>
          <a:p>
            <a:r>
              <a:rPr lang="en-US" sz="3600" dirty="0">
                <a:solidFill>
                  <a:srgbClr val="0070C0"/>
                </a:solidFill>
              </a:rPr>
              <a:t>- Talk and write about which type of transportation to choose to go somewhere</a:t>
            </a:r>
          </a:p>
          <a:p>
            <a:endParaRPr lang="en-US" sz="3600" i="1" dirty="0">
              <a:solidFill>
                <a:srgbClr val="0070C0"/>
              </a:solidFill>
            </a:endParaRPr>
          </a:p>
        </p:txBody>
      </p:sp>
      <p:sp>
        <p:nvSpPr>
          <p:cNvPr id="6" name="Rectangle 5">
            <a:extLst>
              <a:ext uri="{FF2B5EF4-FFF2-40B4-BE49-F238E27FC236}">
                <a16:creationId xmlns:a16="http://schemas.microsoft.com/office/drawing/2014/main" id="{B5513920-5E17-6C58-0AD2-CD6D7E21C924}"/>
              </a:ext>
            </a:extLst>
          </p:cNvPr>
          <p:cNvSpPr/>
          <p:nvPr/>
        </p:nvSpPr>
        <p:spPr>
          <a:xfrm>
            <a:off x="199326" y="13500"/>
            <a:ext cx="689612" cy="338554"/>
          </a:xfrm>
          <a:prstGeom prst="rect">
            <a:avLst/>
          </a:prstGeom>
          <a:solidFill>
            <a:schemeClr val="accent6"/>
          </a:solidFill>
        </p:spPr>
        <p:txBody>
          <a:bodyPr wrap="none" lIns="91440" tIns="45720" rIns="91440" bIns="45720">
            <a:spAutoFit/>
          </a:bodyPr>
          <a:lstStyle/>
          <a:p>
            <a:pPr algn="ctr"/>
            <a:r>
              <a:rPr lang="en-US" sz="1600" b="0" cap="none" spc="0" dirty="0">
                <a:ln w="0">
                  <a:solidFill>
                    <a:schemeClr val="bg1"/>
                  </a:solidFill>
                </a:ln>
                <a:solidFill>
                  <a:schemeClr val="bg1"/>
                </a:solidFill>
                <a:effectLst>
                  <a:outerShdw blurRad="38100" dist="19050" dir="2700000" algn="tl" rotWithShape="0">
                    <a:schemeClr val="dk1">
                      <a:alpha val="40000"/>
                    </a:schemeClr>
                  </a:outerShdw>
                </a:effectLst>
              </a:rPr>
              <a:t>Unit 7</a:t>
            </a:r>
          </a:p>
        </p:txBody>
      </p:sp>
    </p:spTree>
    <p:extLst>
      <p:ext uri="{BB962C8B-B14F-4D97-AF65-F5344CB8AC3E}">
        <p14:creationId xmlns:p14="http://schemas.microsoft.com/office/powerpoint/2010/main" val="28296872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861363"/>
            <a:ext cx="11706549"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pronouncing /</a:t>
            </a:r>
            <a:r>
              <a:rPr lang="en-US" sz="3600" i="1" dirty="0" err="1">
                <a:solidFill>
                  <a:srgbClr val="0070C0"/>
                </a:solidFill>
              </a:rPr>
              <a:t>st</a:t>
            </a:r>
            <a:r>
              <a:rPr lang="en-US" sz="3600" i="1" dirty="0">
                <a:solidFill>
                  <a:srgbClr val="0070C0"/>
                </a:solidFill>
              </a:rPr>
              <a:t>/ </a:t>
            </a:r>
            <a:r>
              <a:rPr lang="en-US" sz="3600" i="1" dirty="0" smtClean="0">
                <a:solidFill>
                  <a:srgbClr val="0070C0"/>
                </a:solidFill>
              </a:rPr>
              <a:t>sound.</a:t>
            </a:r>
            <a:endParaRPr lang="en-US" sz="3600" i="1" dirty="0">
              <a:solidFill>
                <a:srgbClr val="0070C0"/>
              </a:solidFill>
            </a:endParaRPr>
          </a:p>
          <a:p>
            <a:pPr marL="571500" indent="-571500">
              <a:buFontTx/>
              <a:buChar char="-"/>
            </a:pPr>
            <a:r>
              <a:rPr lang="en-US" sz="3600" i="1" dirty="0">
                <a:solidFill>
                  <a:srgbClr val="0070C0"/>
                </a:solidFill>
              </a:rPr>
              <a:t>Practice talking about which type of transportation you choose to </a:t>
            </a:r>
            <a:r>
              <a:rPr lang="en-US" sz="3600" i="1">
                <a:solidFill>
                  <a:srgbClr val="0070C0"/>
                </a:solidFill>
              </a:rPr>
              <a:t>go </a:t>
            </a:r>
            <a:r>
              <a:rPr lang="en-US" sz="3600" i="1" smtClean="0">
                <a:solidFill>
                  <a:srgbClr val="0070C0"/>
                </a:solidFill>
              </a:rPr>
              <a:t>somewhere.</a:t>
            </a:r>
            <a:endParaRPr lang="en-US" sz="3600" i="1" dirty="0">
              <a:solidFill>
                <a:srgbClr val="0070C0"/>
              </a:solidFill>
            </a:endParaRPr>
          </a:p>
          <a:p>
            <a:pPr marL="571500" indent="-571500">
              <a:buFontTx/>
              <a:buChar char="-"/>
            </a:pPr>
            <a:r>
              <a:rPr lang="en-US" sz="3600" i="1" dirty="0">
                <a:solidFill>
                  <a:srgbClr val="0070C0"/>
                </a:solidFill>
              </a:rPr>
              <a:t>Prepare the next lesson (page 58 SB).</a:t>
            </a:r>
          </a:p>
          <a:p>
            <a:pPr marL="571500" indent="-571500">
              <a:buFontTx/>
              <a:buChar char="-"/>
            </a:pPr>
            <a:r>
              <a:rPr lang="en-US" sz="3600" i="1" dirty="0">
                <a:solidFill>
                  <a:srgbClr val="0070C0"/>
                </a:solidFill>
              </a:rPr>
              <a:t>Play consolidation games in </a:t>
            </a:r>
            <a:r>
              <a:rPr lang="en-US" sz="3600" b="1" i="1" dirty="0" err="1">
                <a:solidFill>
                  <a:srgbClr val="0070C0"/>
                </a:solidFill>
              </a:rPr>
              <a:t>Tiếng</a:t>
            </a:r>
            <a:r>
              <a:rPr lang="en-US" sz="3600" b="1" i="1" dirty="0">
                <a:solidFill>
                  <a:srgbClr val="0070C0"/>
                </a:solidFill>
              </a:rPr>
              <a:t> Anh 10 </a:t>
            </a:r>
            <a:r>
              <a:rPr lang="en-US" sz="3600" b="1" i="1" dirty="0" err="1">
                <a:solidFill>
                  <a:srgbClr val="0070C0"/>
                </a:solidFill>
              </a:rPr>
              <a:t>i</a:t>
            </a:r>
            <a:r>
              <a:rPr lang="en-US" sz="3600" b="1" i="1" dirty="0">
                <a:solidFill>
                  <a:srgbClr val="0070C0"/>
                </a:solidFill>
              </a:rPr>
              <a:t>-Learn Smart World DHA</a:t>
            </a:r>
            <a:r>
              <a:rPr lang="en-US" sz="3600" i="1" dirty="0">
                <a:solidFill>
                  <a:srgbClr val="0070C0"/>
                </a:solidFill>
              </a:rPr>
              <a:t> App on </a:t>
            </a:r>
            <a:r>
              <a:rPr lang="en-US" sz="3600" i="1" dirty="0">
                <a:solidFill>
                  <a:srgbClr val="0070C0"/>
                </a:solidFill>
                <a:hlinkClick r:id="rId2"/>
              </a:rPr>
              <a:t>www.eduhome.com.vn</a:t>
            </a:r>
            <a:r>
              <a:rPr lang="en-US" sz="3600" i="1" dirty="0">
                <a:solidFill>
                  <a:srgbClr val="0070C0"/>
                </a:solidFill>
              </a:rPr>
              <a:t> </a:t>
            </a:r>
          </a:p>
        </p:txBody>
      </p:sp>
      <p:sp>
        <p:nvSpPr>
          <p:cNvPr id="6" name="Rectangle 5">
            <a:extLst>
              <a:ext uri="{FF2B5EF4-FFF2-40B4-BE49-F238E27FC236}">
                <a16:creationId xmlns:a16="http://schemas.microsoft.com/office/drawing/2014/main" id="{911398F8-F0D1-66CD-430E-62C5155E6B46}"/>
              </a:ext>
            </a:extLst>
          </p:cNvPr>
          <p:cNvSpPr/>
          <p:nvPr/>
        </p:nvSpPr>
        <p:spPr>
          <a:xfrm>
            <a:off x="199326" y="13500"/>
            <a:ext cx="689612" cy="338554"/>
          </a:xfrm>
          <a:prstGeom prst="rect">
            <a:avLst/>
          </a:prstGeom>
          <a:solidFill>
            <a:schemeClr val="accent6"/>
          </a:solidFill>
        </p:spPr>
        <p:txBody>
          <a:bodyPr wrap="none" lIns="91440" tIns="45720" rIns="91440" bIns="45720">
            <a:spAutoFit/>
          </a:bodyPr>
          <a:lstStyle/>
          <a:p>
            <a:pPr algn="ctr"/>
            <a:r>
              <a:rPr lang="en-US" sz="1600" b="0" cap="none" spc="0" dirty="0">
                <a:ln w="0">
                  <a:solidFill>
                    <a:schemeClr val="bg1"/>
                  </a:solidFill>
                </a:ln>
                <a:solidFill>
                  <a:schemeClr val="bg1"/>
                </a:solidFill>
                <a:effectLst>
                  <a:outerShdw blurRad="38100" dist="19050" dir="2700000" algn="tl" rotWithShape="0">
                    <a:schemeClr val="dk1">
                      <a:alpha val="40000"/>
                    </a:schemeClr>
                  </a:outerShdw>
                </a:effectLst>
              </a:rPr>
              <a:t>Unit 7</a:t>
            </a:r>
          </a:p>
        </p:txBody>
      </p:sp>
    </p:spTree>
    <p:extLst>
      <p:ext uri="{BB962C8B-B14F-4D97-AF65-F5344CB8AC3E}">
        <p14:creationId xmlns:p14="http://schemas.microsoft.com/office/powerpoint/2010/main" val="17590976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632311"/>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To practice pronouncing /</a:t>
            </a:r>
            <a:r>
              <a:rPr lang="en-US" sz="3600" dirty="0" err="1">
                <a:solidFill>
                  <a:srgbClr val="C00000"/>
                </a:solidFill>
              </a:rPr>
              <a:t>st</a:t>
            </a:r>
            <a:r>
              <a:rPr lang="en-US" sz="3600" dirty="0">
                <a:solidFill>
                  <a:srgbClr val="0070C0"/>
                </a:solidFill>
              </a:rPr>
              <a:t>/ sound</a:t>
            </a:r>
          </a:p>
          <a:p>
            <a:r>
              <a:rPr lang="en-US" sz="3600" dirty="0">
                <a:solidFill>
                  <a:srgbClr val="0070C0"/>
                </a:solidFill>
              </a:rPr>
              <a:t>•	To discuss which type of transportation to choose to go somewhere</a:t>
            </a:r>
          </a:p>
          <a:p>
            <a:r>
              <a:rPr lang="en-US" sz="3600" dirty="0"/>
              <a:t/>
            </a:r>
            <a:br>
              <a:rPr lang="en-US" sz="3600" dirty="0"/>
            </a:b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6883" y="1051247"/>
            <a:ext cx="12055117" cy="5016758"/>
          </a:xfrm>
          <a:prstGeom prst="rect">
            <a:avLst/>
          </a:prstGeom>
        </p:spPr>
        <p:txBody>
          <a:bodyPr wrap="square">
            <a:spAutoFit/>
          </a:bodyPr>
          <a:lstStyle/>
          <a:p>
            <a:pPr marL="514350" indent="-514350">
              <a:lnSpc>
                <a:spcPct val="200000"/>
              </a:lnSpc>
              <a:buAutoNum type="arabicPeriod"/>
            </a:pPr>
            <a:r>
              <a:rPr lang="en-US" sz="3200" smtClean="0">
                <a:latin typeface="+mj-lt"/>
              </a:rPr>
              <a:t>A</a:t>
            </a:r>
            <a:r>
              <a:rPr lang="en-US" sz="3200">
                <a:latin typeface="+mj-lt"/>
              </a:rPr>
              <a:t>. </a:t>
            </a:r>
            <a:r>
              <a:rPr lang="en-US" sz="3200" smtClean="0">
                <a:latin typeface="+mj-lt"/>
              </a:rPr>
              <a:t>tradition		B</a:t>
            </a:r>
            <a:r>
              <a:rPr lang="en-US" sz="3200">
                <a:latin typeface="+mj-lt"/>
              </a:rPr>
              <a:t>. </a:t>
            </a:r>
            <a:r>
              <a:rPr lang="en-US" sz="3200" smtClean="0">
                <a:latin typeface="+mj-lt"/>
              </a:rPr>
              <a:t>visitor		C</a:t>
            </a:r>
            <a:r>
              <a:rPr lang="en-US" sz="3200">
                <a:latin typeface="+mj-lt"/>
              </a:rPr>
              <a:t>. </a:t>
            </a:r>
            <a:r>
              <a:rPr lang="en-US" sz="3200" smtClean="0">
                <a:latin typeface="+mj-lt"/>
              </a:rPr>
              <a:t>paradise	</a:t>
            </a:r>
            <a:r>
              <a:rPr lang="en-US" sz="3200">
                <a:latin typeface="+mj-lt"/>
              </a:rPr>
              <a:t>	</a:t>
            </a:r>
            <a:r>
              <a:rPr lang="en-US" sz="3200" smtClean="0">
                <a:latin typeface="+mj-lt"/>
              </a:rPr>
              <a:t>D</a:t>
            </a:r>
            <a:r>
              <a:rPr lang="en-US" sz="3200">
                <a:latin typeface="+mj-lt"/>
              </a:rPr>
              <a:t>. </a:t>
            </a:r>
            <a:r>
              <a:rPr lang="en-US" sz="3200" smtClean="0">
                <a:latin typeface="+mj-lt"/>
              </a:rPr>
              <a:t>traveling</a:t>
            </a:r>
            <a:endParaRPr lang="en-US" sz="3200" u="sng" smtClean="0">
              <a:latin typeface="+mj-lt"/>
            </a:endParaRPr>
          </a:p>
          <a:p>
            <a:pPr>
              <a:lnSpc>
                <a:spcPct val="200000"/>
              </a:lnSpc>
            </a:pPr>
            <a:endParaRPr lang="en-US" sz="3200" u="sng" smtClean="0">
              <a:latin typeface="+mj-lt"/>
            </a:endParaRPr>
          </a:p>
          <a:p>
            <a:pPr>
              <a:lnSpc>
                <a:spcPct val="200000"/>
              </a:lnSpc>
            </a:pPr>
            <a:r>
              <a:rPr lang="en-US" sz="3200" smtClean="0">
                <a:latin typeface="+mj-lt"/>
              </a:rPr>
              <a:t>2</a:t>
            </a:r>
            <a:r>
              <a:rPr lang="en-US" sz="3200">
                <a:latin typeface="+mj-lt"/>
              </a:rPr>
              <a:t>. A. </a:t>
            </a:r>
            <a:r>
              <a:rPr lang="en-US" sz="3200" smtClean="0">
                <a:latin typeface="+mj-lt"/>
              </a:rPr>
              <a:t>subway		B. ticket		C</a:t>
            </a:r>
            <a:r>
              <a:rPr lang="en-US" sz="3200">
                <a:latin typeface="+mj-lt"/>
              </a:rPr>
              <a:t>. </a:t>
            </a:r>
            <a:r>
              <a:rPr lang="en-US" sz="3200" smtClean="0">
                <a:latin typeface="+mj-lt"/>
              </a:rPr>
              <a:t>local		D</a:t>
            </a:r>
            <a:r>
              <a:rPr lang="en-US" sz="3200">
                <a:latin typeface="+mj-lt"/>
              </a:rPr>
              <a:t>. </a:t>
            </a:r>
            <a:r>
              <a:rPr lang="en-US" sz="3200" smtClean="0">
                <a:latin typeface="+mj-lt"/>
              </a:rPr>
              <a:t>today</a:t>
            </a:r>
          </a:p>
          <a:p>
            <a:pPr>
              <a:lnSpc>
                <a:spcPct val="200000"/>
              </a:lnSpc>
            </a:pPr>
            <a:endParaRPr lang="en-US" sz="3200" smtClean="0">
              <a:latin typeface="+mj-lt"/>
            </a:endParaRPr>
          </a:p>
          <a:p>
            <a:pPr>
              <a:lnSpc>
                <a:spcPct val="200000"/>
              </a:lnSpc>
            </a:pPr>
            <a:r>
              <a:rPr lang="en-US" sz="3200" smtClean="0">
                <a:latin typeface="+mj-lt"/>
              </a:rPr>
              <a:t>3</a:t>
            </a:r>
            <a:r>
              <a:rPr lang="en-US" sz="3200">
                <a:latin typeface="+mj-lt"/>
              </a:rPr>
              <a:t>. A. </a:t>
            </a:r>
            <a:r>
              <a:rPr lang="en-US" sz="3200" smtClean="0">
                <a:latin typeface="+mj-lt"/>
              </a:rPr>
              <a:t>reliable		B.</a:t>
            </a:r>
            <a:r>
              <a:rPr lang="en-US" sz="3200"/>
              <a:t> </a:t>
            </a:r>
            <a:r>
              <a:rPr lang="en-US" sz="3200" smtClean="0"/>
              <a:t>convenient</a:t>
            </a:r>
            <a:r>
              <a:rPr lang="en-US" sz="3200" smtClean="0">
                <a:latin typeface="+mj-lt"/>
              </a:rPr>
              <a:t> 	C</a:t>
            </a:r>
            <a:r>
              <a:rPr lang="en-US" sz="3200">
                <a:latin typeface="+mj-lt"/>
              </a:rPr>
              <a:t>. </a:t>
            </a:r>
            <a:r>
              <a:rPr lang="en-US" sz="3200" smtClean="0">
                <a:latin typeface="+mj-lt"/>
              </a:rPr>
              <a:t>traditional	D</a:t>
            </a:r>
            <a:r>
              <a:rPr lang="en-US" sz="3200">
                <a:latin typeface="+mj-lt"/>
              </a:rPr>
              <a:t>. </a:t>
            </a:r>
            <a:r>
              <a:rPr lang="en-US" sz="3200" smtClean="0">
                <a:latin typeface="+mj-lt"/>
              </a:rPr>
              <a:t>regulated</a:t>
            </a:r>
            <a:endParaRPr lang="en-US" sz="320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a:t>
            </a:r>
            <a:r>
              <a:rPr lang="en-US" sz="4000" b="1" smtClean="0">
                <a:solidFill>
                  <a:srgbClr val="FF0000"/>
                </a:solidFill>
                <a:ea typeface="Times New Roman" panose="02020603050405020304" pitchFamily="18" charset="0"/>
              </a:rPr>
              <a:t>pairs.</a:t>
            </a:r>
            <a:endParaRPr lang="en-US" sz="4000" b="1" dirty="0">
              <a:solidFill>
                <a:srgbClr val="FF0000"/>
              </a:solidFill>
            </a:endParaRPr>
          </a:p>
        </p:txBody>
      </p:sp>
      <p:pic>
        <p:nvPicPr>
          <p:cNvPr id="6" name="Picture 5"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6"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51112" y="1371312"/>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232594" y="3316950"/>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300268" y="5239079"/>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55983" y="1873737"/>
            <a:ext cx="2216246" cy="830997"/>
          </a:xfrm>
          <a:prstGeom prst="rect">
            <a:avLst/>
          </a:prstGeom>
        </p:spPr>
        <p:txBody>
          <a:bodyPr wrap="square">
            <a:spAutoFit/>
          </a:bodyPr>
          <a:lstStyle/>
          <a:p>
            <a:pPr>
              <a:lnSpc>
                <a:spcPct val="150000"/>
              </a:lnSpc>
            </a:pPr>
            <a:r>
              <a:rPr lang="en-US" sz="3200" smtClean="0">
                <a:solidFill>
                  <a:srgbClr val="FF0000"/>
                </a:solidFill>
                <a:latin typeface="+mj-lt"/>
              </a:rPr>
              <a:t>/</a:t>
            </a:r>
            <a:r>
              <a:rPr lang="en-US" sz="3200">
                <a:solidFill>
                  <a:srgbClr val="FF0000"/>
                </a:solidFill>
              </a:rPr>
              <a:t>trəˈ</a:t>
            </a:r>
            <a:r>
              <a:rPr lang="en-US" sz="3200" smtClean="0">
                <a:solidFill>
                  <a:srgbClr val="FF0000"/>
                </a:solidFill>
              </a:rPr>
              <a:t>dɪʃən</a:t>
            </a:r>
            <a:r>
              <a:rPr lang="en-US" sz="3200" smtClean="0">
                <a:solidFill>
                  <a:srgbClr val="FF0000"/>
                </a:solidFill>
                <a:latin typeface="+mj-lt"/>
              </a:rPr>
              <a:t>/</a:t>
            </a:r>
            <a:endParaRPr lang="en-US" sz="3200">
              <a:solidFill>
                <a:srgbClr val="FF0000"/>
              </a:solidFill>
              <a:latin typeface="+mj-lt"/>
            </a:endParaRPr>
          </a:p>
        </p:txBody>
      </p:sp>
      <p:sp>
        <p:nvSpPr>
          <p:cNvPr id="31" name="Rectangle 30"/>
          <p:cNvSpPr/>
          <p:nvPr/>
        </p:nvSpPr>
        <p:spPr>
          <a:xfrm>
            <a:off x="3926214" y="1843845"/>
            <a:ext cx="2511376" cy="754694"/>
          </a:xfrm>
          <a:prstGeom prst="rect">
            <a:avLst/>
          </a:prstGeom>
        </p:spPr>
        <p:txBody>
          <a:bodyPr wrap="square">
            <a:spAutoFit/>
          </a:bodyPr>
          <a:lstStyle/>
          <a:p>
            <a:pPr>
              <a:lnSpc>
                <a:spcPct val="150000"/>
              </a:lnSpc>
            </a:pPr>
            <a:r>
              <a:rPr lang="en-US" sz="3200" smtClean="0">
                <a:solidFill>
                  <a:srgbClr val="FF0000"/>
                </a:solidFill>
                <a:latin typeface="+mj-lt"/>
              </a:rPr>
              <a:t>/ˈvɪzɪtə/</a:t>
            </a:r>
            <a:endParaRPr lang="en-US" sz="3200">
              <a:solidFill>
                <a:srgbClr val="FF0000"/>
              </a:solidFill>
              <a:latin typeface="+mj-lt"/>
            </a:endParaRPr>
          </a:p>
        </p:txBody>
      </p:sp>
      <p:sp>
        <p:nvSpPr>
          <p:cNvPr id="32" name="Rectangle 31"/>
          <p:cNvSpPr/>
          <p:nvPr/>
        </p:nvSpPr>
        <p:spPr>
          <a:xfrm>
            <a:off x="6557121" y="1798714"/>
            <a:ext cx="2488483" cy="754694"/>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perədaɪs</a:t>
            </a:r>
            <a:r>
              <a:rPr lang="en-US" sz="3200">
                <a:solidFill>
                  <a:srgbClr val="FF0000"/>
                </a:solidFill>
                <a:latin typeface="+mj-lt"/>
              </a:rPr>
              <a:t>/</a:t>
            </a:r>
          </a:p>
        </p:txBody>
      </p:sp>
      <p:sp>
        <p:nvSpPr>
          <p:cNvPr id="33" name="Rectangle 32"/>
          <p:cNvSpPr/>
          <p:nvPr/>
        </p:nvSpPr>
        <p:spPr>
          <a:xfrm>
            <a:off x="9540317" y="1757432"/>
            <a:ext cx="2540556" cy="754694"/>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trævəlɪŋ</a:t>
            </a:r>
            <a:r>
              <a:rPr lang="en-US" sz="3200">
                <a:solidFill>
                  <a:srgbClr val="FF0000"/>
                </a:solidFill>
                <a:latin typeface="+mj-lt"/>
              </a:rPr>
              <a:t>/</a:t>
            </a:r>
          </a:p>
        </p:txBody>
      </p:sp>
      <p:sp>
        <p:nvSpPr>
          <p:cNvPr id="34" name="Rectangle 33"/>
          <p:cNvSpPr/>
          <p:nvPr/>
        </p:nvSpPr>
        <p:spPr>
          <a:xfrm>
            <a:off x="555983" y="3732184"/>
            <a:ext cx="2216246" cy="754694"/>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sʌbweɪ</a:t>
            </a:r>
            <a:r>
              <a:rPr lang="en-US" sz="3200">
                <a:solidFill>
                  <a:srgbClr val="FF0000"/>
                </a:solidFill>
                <a:latin typeface="+mj-lt"/>
              </a:rPr>
              <a:t>/</a:t>
            </a:r>
          </a:p>
        </p:txBody>
      </p:sp>
      <p:sp>
        <p:nvSpPr>
          <p:cNvPr id="35" name="Rectangle 34"/>
          <p:cNvSpPr/>
          <p:nvPr/>
        </p:nvSpPr>
        <p:spPr>
          <a:xfrm>
            <a:off x="4002692" y="3679561"/>
            <a:ext cx="2216246" cy="754694"/>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tɪkɪt</a:t>
            </a:r>
            <a:r>
              <a:rPr lang="en-US" sz="3200">
                <a:solidFill>
                  <a:srgbClr val="FF0000"/>
                </a:solidFill>
                <a:latin typeface="+mj-lt"/>
              </a:rPr>
              <a:t>/</a:t>
            </a:r>
          </a:p>
        </p:txBody>
      </p:sp>
      <p:sp>
        <p:nvSpPr>
          <p:cNvPr id="36" name="Rectangle 35"/>
          <p:cNvSpPr/>
          <p:nvPr/>
        </p:nvSpPr>
        <p:spPr>
          <a:xfrm>
            <a:off x="6610706" y="3690274"/>
            <a:ext cx="2216246" cy="754694"/>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loʊkəl</a:t>
            </a:r>
            <a:r>
              <a:rPr lang="en-US" sz="3200">
                <a:solidFill>
                  <a:srgbClr val="FF0000"/>
                </a:solidFill>
                <a:latin typeface="+mj-lt"/>
              </a:rPr>
              <a:t>/</a:t>
            </a:r>
          </a:p>
        </p:txBody>
      </p:sp>
      <p:sp>
        <p:nvSpPr>
          <p:cNvPr id="37" name="Rectangle 36"/>
          <p:cNvSpPr/>
          <p:nvPr/>
        </p:nvSpPr>
        <p:spPr>
          <a:xfrm>
            <a:off x="9401353" y="3679561"/>
            <a:ext cx="2216246" cy="754694"/>
          </a:xfrm>
          <a:prstGeom prst="rect">
            <a:avLst/>
          </a:prstGeom>
        </p:spPr>
        <p:txBody>
          <a:bodyPr wrap="square">
            <a:spAutoFit/>
          </a:bodyPr>
          <a:lstStyle/>
          <a:p>
            <a:pPr>
              <a:lnSpc>
                <a:spcPct val="150000"/>
              </a:lnSpc>
            </a:pPr>
            <a:r>
              <a:rPr lang="en-US" sz="3200">
                <a:solidFill>
                  <a:srgbClr val="FF0000"/>
                </a:solidFill>
                <a:latin typeface="+mj-lt"/>
              </a:rPr>
              <a:t>/təˈdeɪ/</a:t>
            </a:r>
          </a:p>
        </p:txBody>
      </p:sp>
      <p:sp>
        <p:nvSpPr>
          <p:cNvPr id="38" name="Rectangle 37"/>
          <p:cNvSpPr/>
          <p:nvPr/>
        </p:nvSpPr>
        <p:spPr>
          <a:xfrm>
            <a:off x="443122" y="5683337"/>
            <a:ext cx="2216246" cy="754694"/>
          </a:xfrm>
          <a:prstGeom prst="rect">
            <a:avLst/>
          </a:prstGeom>
        </p:spPr>
        <p:txBody>
          <a:bodyPr wrap="square">
            <a:spAutoFit/>
          </a:bodyPr>
          <a:lstStyle/>
          <a:p>
            <a:pPr>
              <a:lnSpc>
                <a:spcPct val="150000"/>
              </a:lnSpc>
            </a:pPr>
            <a:r>
              <a:rPr lang="en-US" sz="3200">
                <a:solidFill>
                  <a:srgbClr val="FF0000"/>
                </a:solidFill>
                <a:latin typeface="+mj-lt"/>
              </a:rPr>
              <a:t>/rɪˈ</a:t>
            </a:r>
            <a:r>
              <a:rPr lang="en-US" sz="3200" smtClean="0">
                <a:solidFill>
                  <a:srgbClr val="FF0000"/>
                </a:solidFill>
                <a:latin typeface="+mj-lt"/>
              </a:rPr>
              <a:t>laɪəbəl</a:t>
            </a:r>
            <a:r>
              <a:rPr lang="en-US" sz="3200">
                <a:solidFill>
                  <a:srgbClr val="FF0000"/>
                </a:solidFill>
                <a:latin typeface="+mj-lt"/>
              </a:rPr>
              <a:t>/</a:t>
            </a:r>
          </a:p>
        </p:txBody>
      </p:sp>
      <p:sp>
        <p:nvSpPr>
          <p:cNvPr id="39" name="Rectangle 38"/>
          <p:cNvSpPr/>
          <p:nvPr/>
        </p:nvSpPr>
        <p:spPr>
          <a:xfrm>
            <a:off x="3948194" y="5709153"/>
            <a:ext cx="2489395" cy="754694"/>
          </a:xfrm>
          <a:prstGeom prst="rect">
            <a:avLst/>
          </a:prstGeom>
        </p:spPr>
        <p:txBody>
          <a:bodyPr wrap="square">
            <a:spAutoFit/>
          </a:bodyPr>
          <a:lstStyle/>
          <a:p>
            <a:pPr>
              <a:lnSpc>
                <a:spcPct val="150000"/>
              </a:lnSpc>
            </a:pPr>
            <a:r>
              <a:rPr lang="en-US" sz="3200">
                <a:solidFill>
                  <a:srgbClr val="FF0000"/>
                </a:solidFill>
                <a:latin typeface="+mj-lt"/>
              </a:rPr>
              <a:t>/kənˈ</a:t>
            </a:r>
            <a:r>
              <a:rPr lang="en-US" sz="3200" smtClean="0">
                <a:solidFill>
                  <a:srgbClr val="FF0000"/>
                </a:solidFill>
                <a:latin typeface="+mj-lt"/>
              </a:rPr>
              <a:t>vi:niənt</a:t>
            </a:r>
            <a:r>
              <a:rPr lang="en-US" sz="3200">
                <a:solidFill>
                  <a:srgbClr val="FF0000"/>
                </a:solidFill>
                <a:latin typeface="+mj-lt"/>
              </a:rPr>
              <a:t>/</a:t>
            </a:r>
          </a:p>
        </p:txBody>
      </p:sp>
      <p:sp>
        <p:nvSpPr>
          <p:cNvPr id="40" name="Rectangle 39"/>
          <p:cNvSpPr/>
          <p:nvPr/>
        </p:nvSpPr>
        <p:spPr>
          <a:xfrm>
            <a:off x="6579388" y="5666844"/>
            <a:ext cx="2381114" cy="830997"/>
          </a:xfrm>
          <a:prstGeom prst="rect">
            <a:avLst/>
          </a:prstGeom>
        </p:spPr>
        <p:txBody>
          <a:bodyPr wrap="square">
            <a:spAutoFit/>
          </a:bodyPr>
          <a:lstStyle/>
          <a:p>
            <a:pPr>
              <a:lnSpc>
                <a:spcPct val="150000"/>
              </a:lnSpc>
            </a:pPr>
            <a:r>
              <a:rPr lang="en-US" sz="3200">
                <a:solidFill>
                  <a:srgbClr val="FF0000"/>
                </a:solidFill>
                <a:latin typeface="+mj-lt"/>
              </a:rPr>
              <a:t>/trəˈ</a:t>
            </a:r>
            <a:r>
              <a:rPr lang="en-US" sz="3200" smtClean="0">
                <a:solidFill>
                  <a:srgbClr val="FF0000"/>
                </a:solidFill>
                <a:latin typeface="+mj-lt"/>
              </a:rPr>
              <a:t>dɪʃənəl</a:t>
            </a:r>
            <a:r>
              <a:rPr lang="en-US" sz="3200">
                <a:solidFill>
                  <a:srgbClr val="FF0000"/>
                </a:solidFill>
                <a:latin typeface="+mj-lt"/>
              </a:rPr>
              <a:t>/</a:t>
            </a:r>
          </a:p>
        </p:txBody>
      </p:sp>
      <p:sp>
        <p:nvSpPr>
          <p:cNvPr id="41" name="Rectangle 40"/>
          <p:cNvSpPr/>
          <p:nvPr/>
        </p:nvSpPr>
        <p:spPr>
          <a:xfrm>
            <a:off x="9386455" y="5683337"/>
            <a:ext cx="2805545" cy="830997"/>
          </a:xfrm>
          <a:prstGeom prst="rect">
            <a:avLst/>
          </a:prstGeom>
        </p:spPr>
        <p:txBody>
          <a:bodyPr wrap="square">
            <a:spAutoFit/>
          </a:bodyPr>
          <a:lstStyle/>
          <a:p>
            <a:pPr>
              <a:lnSpc>
                <a:spcPct val="150000"/>
              </a:lnSpc>
            </a:pPr>
            <a:r>
              <a:rPr lang="en-US" sz="3200">
                <a:solidFill>
                  <a:srgbClr val="FF0000"/>
                </a:solidFill>
                <a:latin typeface="+mj-lt"/>
              </a:rPr>
              <a:t> /</a:t>
            </a:r>
            <a:r>
              <a:rPr lang="en-US" sz="3200" smtClean="0">
                <a:solidFill>
                  <a:srgbClr val="FF0000"/>
                </a:solidFill>
                <a:latin typeface="+mj-lt"/>
              </a:rPr>
              <a:t>ˈ</a:t>
            </a:r>
            <a:r>
              <a:rPr lang="en-US" sz="3200">
                <a:solidFill>
                  <a:srgbClr val="FF0000"/>
                </a:solidFill>
                <a:latin typeface="+mj-lt"/>
              </a:rPr>
              <a:t>reɡjəleɪtɪd/</a:t>
            </a:r>
          </a:p>
        </p:txBody>
      </p:sp>
      <p:sp>
        <p:nvSpPr>
          <p:cNvPr id="21" name="TextBox 20"/>
          <p:cNvSpPr txBox="1"/>
          <p:nvPr/>
        </p:nvSpPr>
        <p:spPr>
          <a:xfrm>
            <a:off x="3424265" y="305291"/>
            <a:ext cx="10561436" cy="1354217"/>
          </a:xfrm>
          <a:prstGeom prst="rect">
            <a:avLst/>
          </a:prstGeom>
          <a:noFill/>
        </p:spPr>
        <p:txBody>
          <a:bodyPr wrap="square" rtlCol="0">
            <a:spAutoFit/>
          </a:bodyPr>
          <a:lstStyle/>
          <a:p>
            <a:r>
              <a:rPr lang="en-US" sz="3200">
                <a:solidFill>
                  <a:srgbClr val="0070C0"/>
                </a:solidFill>
              </a:rPr>
              <a:t>Choose the word whose main stress is placed </a:t>
            </a:r>
            <a:endParaRPr lang="en-US" sz="3200" smtClean="0">
              <a:solidFill>
                <a:srgbClr val="0070C0"/>
              </a:solidFill>
            </a:endParaRPr>
          </a:p>
          <a:p>
            <a:r>
              <a:rPr lang="en-US" sz="3200" smtClean="0">
                <a:solidFill>
                  <a:srgbClr val="0070C0"/>
                </a:solidFill>
              </a:rPr>
              <a:t>differently from </a:t>
            </a:r>
            <a:r>
              <a:rPr lang="en-US" sz="3200">
                <a:solidFill>
                  <a:srgbClr val="0070C0"/>
                </a:solidFill>
              </a:rPr>
              <a:t>the </a:t>
            </a:r>
            <a:r>
              <a:rPr lang="en-US" sz="3200" smtClean="0">
                <a:solidFill>
                  <a:srgbClr val="0070C0"/>
                </a:solidFill>
              </a:rPr>
              <a:t>others. </a:t>
            </a:r>
            <a:r>
              <a:rPr lang="en-US" sz="3200">
                <a:solidFill>
                  <a:srgbClr val="0070C0"/>
                </a:solidFill>
              </a:rPr>
              <a:t/>
            </a:r>
            <a:br>
              <a:rPr lang="en-US" sz="3200">
                <a:solidFill>
                  <a:srgbClr val="0070C0"/>
                </a:solidFill>
              </a:rPr>
            </a:b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5099071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ircle(in)">
                                      <p:cBhvr>
                                        <p:cTn id="50" dur="2000"/>
                                        <p:tgtEl>
                                          <p:spTgt spid="4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in)">
                                      <p:cBhvr>
                                        <p:cTn id="5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835" y="968744"/>
            <a:ext cx="12302836" cy="6986528"/>
          </a:xfrm>
          <a:prstGeom prst="rect">
            <a:avLst/>
          </a:prstGeom>
        </p:spPr>
        <p:txBody>
          <a:bodyPr wrap="square">
            <a:spAutoFit/>
          </a:bodyPr>
          <a:lstStyle/>
          <a:p>
            <a:pPr marL="514350" indent="-514350">
              <a:lnSpc>
                <a:spcPct val="200000"/>
              </a:lnSpc>
              <a:buAutoNum type="arabicPeriod"/>
            </a:pPr>
            <a:r>
              <a:rPr lang="en-US" sz="3200" dirty="0" smtClean="0">
                <a:latin typeface="+mj-lt"/>
              </a:rPr>
              <a:t>A</a:t>
            </a:r>
            <a:r>
              <a:rPr lang="en-US" sz="3200" dirty="0">
                <a:latin typeface="+mj-lt"/>
              </a:rPr>
              <a:t>. </a:t>
            </a:r>
            <a:r>
              <a:rPr lang="en-US" sz="3200" dirty="0" smtClean="0">
                <a:latin typeface="+mj-lt"/>
              </a:rPr>
              <a:t>r</a:t>
            </a:r>
            <a:r>
              <a:rPr lang="en-US" sz="3200" u="sng" dirty="0" smtClean="0">
                <a:latin typeface="+mj-lt"/>
              </a:rPr>
              <a:t>i</a:t>
            </a:r>
            <a:r>
              <a:rPr lang="en-US" sz="3200" dirty="0" smtClean="0">
                <a:latin typeface="+mj-lt"/>
              </a:rPr>
              <a:t>ng</a:t>
            </a:r>
            <a:r>
              <a:rPr lang="en-US" sz="3200" dirty="0">
                <a:latin typeface="+mj-lt"/>
              </a:rPr>
              <a:t>	</a:t>
            </a:r>
            <a:r>
              <a:rPr lang="en-US" sz="3200" dirty="0" smtClean="0">
                <a:latin typeface="+mj-lt"/>
              </a:rPr>
              <a:t>		B</a:t>
            </a:r>
            <a:r>
              <a:rPr lang="en-US" sz="3200" dirty="0">
                <a:latin typeface="+mj-lt"/>
              </a:rPr>
              <a:t>. </a:t>
            </a:r>
            <a:r>
              <a:rPr lang="en-US" sz="3200" dirty="0" smtClean="0">
                <a:latin typeface="+mj-lt"/>
              </a:rPr>
              <a:t>th</a:t>
            </a:r>
            <a:r>
              <a:rPr lang="en-US" sz="3200" u="sng" dirty="0" smtClean="0">
                <a:latin typeface="+mj-lt"/>
              </a:rPr>
              <a:t>i</a:t>
            </a:r>
            <a:r>
              <a:rPr lang="en-US" sz="3200" dirty="0" smtClean="0">
                <a:latin typeface="+mj-lt"/>
              </a:rPr>
              <a:t>nk		C. sw</a:t>
            </a:r>
            <a:r>
              <a:rPr lang="en-US" sz="3200" u="sng" dirty="0" smtClean="0">
                <a:latin typeface="+mj-lt"/>
              </a:rPr>
              <a:t>i</a:t>
            </a:r>
            <a:r>
              <a:rPr lang="en-US" sz="3200" dirty="0" smtClean="0">
                <a:latin typeface="+mj-lt"/>
              </a:rPr>
              <a:t>m		D</a:t>
            </a:r>
            <a:r>
              <a:rPr lang="en-US" sz="3200" dirty="0" smtClean="0">
                <a:latin typeface="+mj-lt"/>
              </a:rPr>
              <a:t>. sh</a:t>
            </a:r>
            <a:r>
              <a:rPr lang="en-US" sz="3200" u="sng" dirty="0" smtClean="0">
                <a:latin typeface="+mj-lt"/>
              </a:rPr>
              <a:t>i</a:t>
            </a:r>
            <a:r>
              <a:rPr lang="en-US" sz="3200" dirty="0" smtClean="0">
                <a:latin typeface="+mj-lt"/>
              </a:rPr>
              <a:t>ne</a:t>
            </a:r>
            <a:endParaRPr lang="en-US" sz="3200" dirty="0" smtClean="0">
              <a:latin typeface="+mj-lt"/>
            </a:endParaRPr>
          </a:p>
          <a:p>
            <a:pPr>
              <a:lnSpc>
                <a:spcPct val="200000"/>
              </a:lnSpc>
            </a:pPr>
            <a:endParaRPr lang="en-US" sz="3200" dirty="0" smtClean="0">
              <a:latin typeface="+mj-lt"/>
            </a:endParaRPr>
          </a:p>
          <a:p>
            <a:pPr>
              <a:lnSpc>
                <a:spcPct val="200000"/>
              </a:lnSpc>
            </a:pPr>
            <a:r>
              <a:rPr lang="en-US" sz="3200" dirty="0" smtClean="0">
                <a:latin typeface="+mj-lt"/>
              </a:rPr>
              <a:t>2</a:t>
            </a:r>
            <a:r>
              <a:rPr lang="en-US" sz="3200" dirty="0">
                <a:latin typeface="+mj-lt"/>
              </a:rPr>
              <a:t>. A. </a:t>
            </a:r>
            <a:r>
              <a:rPr lang="en-US" sz="3200" dirty="0" smtClean="0">
                <a:latin typeface="+mj-lt"/>
              </a:rPr>
              <a:t>c</a:t>
            </a:r>
            <a:r>
              <a:rPr lang="en-US" sz="3200" u="sng" dirty="0" smtClean="0">
                <a:latin typeface="+mj-lt"/>
              </a:rPr>
              <a:t>u</a:t>
            </a:r>
            <a:r>
              <a:rPr lang="en-US" sz="3200" dirty="0" smtClean="0">
                <a:latin typeface="+mj-lt"/>
              </a:rPr>
              <a:t>stoms		B. l</a:t>
            </a:r>
            <a:r>
              <a:rPr lang="en-US" sz="3200" u="sng" dirty="0" smtClean="0">
                <a:latin typeface="+mj-lt"/>
              </a:rPr>
              <a:t>u</a:t>
            </a:r>
            <a:r>
              <a:rPr lang="en-US" sz="3200" dirty="0" smtClean="0">
                <a:latin typeface="+mj-lt"/>
              </a:rPr>
              <a:t>ggage		C</a:t>
            </a:r>
            <a:r>
              <a:rPr lang="en-US" sz="3200" dirty="0">
                <a:latin typeface="+mj-lt"/>
              </a:rPr>
              <a:t>. </a:t>
            </a:r>
            <a:r>
              <a:rPr lang="en-US" sz="3200" dirty="0" smtClean="0">
                <a:latin typeface="+mj-lt"/>
              </a:rPr>
              <a:t>s</a:t>
            </a:r>
            <a:r>
              <a:rPr lang="en-US" sz="3200" u="sng" dirty="0" smtClean="0">
                <a:latin typeface="+mj-lt"/>
              </a:rPr>
              <a:t>u</a:t>
            </a:r>
            <a:r>
              <a:rPr lang="en-US" sz="3200" dirty="0" smtClean="0">
                <a:latin typeface="+mj-lt"/>
              </a:rPr>
              <a:t>itcase		D</a:t>
            </a:r>
            <a:r>
              <a:rPr lang="en-US" sz="3200" dirty="0">
                <a:latin typeface="+mj-lt"/>
              </a:rPr>
              <a:t>. </a:t>
            </a:r>
            <a:r>
              <a:rPr lang="en-US" sz="3200" dirty="0" smtClean="0">
                <a:latin typeface="+mj-lt"/>
              </a:rPr>
              <a:t>s</a:t>
            </a:r>
            <a:r>
              <a:rPr lang="en-US" sz="3200" u="sng" dirty="0" smtClean="0">
                <a:latin typeface="+mj-lt"/>
              </a:rPr>
              <a:t>u</a:t>
            </a:r>
            <a:r>
              <a:rPr lang="en-US" sz="3200" dirty="0" smtClean="0">
                <a:latin typeface="+mj-lt"/>
              </a:rPr>
              <a:t>bway</a:t>
            </a:r>
          </a:p>
          <a:p>
            <a:pPr>
              <a:lnSpc>
                <a:spcPct val="200000"/>
              </a:lnSpc>
            </a:pPr>
            <a:endParaRPr lang="en-US" sz="3200" dirty="0" smtClean="0">
              <a:latin typeface="+mj-lt"/>
            </a:endParaRPr>
          </a:p>
          <a:p>
            <a:pPr>
              <a:lnSpc>
                <a:spcPct val="200000"/>
              </a:lnSpc>
            </a:pPr>
            <a:r>
              <a:rPr lang="en-US" sz="3200" dirty="0" smtClean="0">
                <a:latin typeface="+mj-lt"/>
              </a:rPr>
              <a:t>3</a:t>
            </a:r>
            <a:r>
              <a:rPr lang="en-US" sz="3200" dirty="0">
                <a:latin typeface="+mj-lt"/>
              </a:rPr>
              <a:t>. A. </a:t>
            </a:r>
            <a:r>
              <a:rPr lang="en-US" sz="3200" dirty="0" smtClean="0">
                <a:latin typeface="+mj-lt"/>
              </a:rPr>
              <a:t>b</a:t>
            </a:r>
            <a:r>
              <a:rPr lang="en-US" sz="3200" u="sng" dirty="0" smtClean="0">
                <a:latin typeface="+mj-lt"/>
              </a:rPr>
              <a:t>a</a:t>
            </a:r>
            <a:r>
              <a:rPr lang="en-US" sz="3200" dirty="0" smtClean="0">
                <a:latin typeface="+mj-lt"/>
              </a:rPr>
              <a:t>g	 		B. c</a:t>
            </a:r>
            <a:r>
              <a:rPr lang="en-US" sz="3200" u="sng" dirty="0" smtClean="0">
                <a:latin typeface="+mj-lt"/>
              </a:rPr>
              <a:t>a</a:t>
            </a:r>
            <a:r>
              <a:rPr lang="en-US" sz="3200" dirty="0" smtClean="0">
                <a:latin typeface="+mj-lt"/>
              </a:rPr>
              <a:t>n 		C</a:t>
            </a:r>
            <a:r>
              <a:rPr lang="en-US" sz="3200" dirty="0">
                <a:latin typeface="+mj-lt"/>
              </a:rPr>
              <a:t>. </a:t>
            </a:r>
            <a:r>
              <a:rPr lang="en-US" sz="3200" dirty="0" smtClean="0">
                <a:latin typeface="+mj-lt"/>
              </a:rPr>
              <a:t>t</a:t>
            </a:r>
            <a:r>
              <a:rPr lang="en-US" sz="3200" u="sng" dirty="0" smtClean="0">
                <a:latin typeface="+mj-lt"/>
              </a:rPr>
              <a:t>a</a:t>
            </a:r>
            <a:r>
              <a:rPr lang="en-US" sz="3200" dirty="0" smtClean="0">
                <a:latin typeface="+mj-lt"/>
              </a:rPr>
              <a:t>ste		D</a:t>
            </a:r>
            <a:r>
              <a:rPr lang="en-US" sz="3200" dirty="0">
                <a:latin typeface="+mj-lt"/>
              </a:rPr>
              <a:t>. </a:t>
            </a:r>
            <a:r>
              <a:rPr lang="en-US" sz="3200" dirty="0" smtClean="0">
                <a:latin typeface="+mj-lt"/>
              </a:rPr>
              <a:t>b</a:t>
            </a:r>
            <a:r>
              <a:rPr lang="en-US" sz="3200" u="sng" dirty="0" smtClean="0">
                <a:latin typeface="+mj-lt"/>
              </a:rPr>
              <a:t>a</a:t>
            </a:r>
            <a:r>
              <a:rPr lang="en-US" sz="3200" dirty="0" smtClean="0">
                <a:latin typeface="+mj-lt"/>
              </a:rPr>
              <a:t>ck</a:t>
            </a:r>
            <a:endParaRPr lang="en-US" sz="3200" u="sng" dirty="0" smtClean="0">
              <a:latin typeface="+mj-lt"/>
            </a:endParaRPr>
          </a:p>
          <a:p>
            <a:pPr>
              <a:lnSpc>
                <a:spcPct val="200000"/>
              </a:lnSpc>
            </a:pPr>
            <a:r>
              <a:rPr lang="en-US" sz="3200" dirty="0">
                <a:latin typeface="+mj-lt"/>
              </a:rPr>
              <a:t/>
            </a: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a:t>
            </a:r>
            <a:r>
              <a:rPr lang="en-US" sz="4000" b="1" smtClean="0">
                <a:solidFill>
                  <a:srgbClr val="FF0000"/>
                </a:solidFill>
                <a:ea typeface="Times New Roman" panose="02020603050405020304" pitchFamily="18" charset="0"/>
              </a:rPr>
              <a:t>pairs.</a:t>
            </a:r>
            <a:endParaRPr lang="en-US" sz="4000" b="1" dirty="0">
              <a:solidFill>
                <a:srgbClr val="FF0000"/>
              </a:solidFill>
            </a:endParaRPr>
          </a:p>
        </p:txBody>
      </p:sp>
      <p:pic>
        <p:nvPicPr>
          <p:cNvPr id="6" name="Picture 5"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703" y="811497"/>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8991462" y="1378057"/>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301749" y="3216328"/>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317198" y="5197081"/>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4703" y="1598863"/>
            <a:ext cx="2466798" cy="754694"/>
          </a:xfrm>
          <a:prstGeom prst="rect">
            <a:avLst/>
          </a:prstGeom>
        </p:spPr>
        <p:txBody>
          <a:bodyPr wrap="square">
            <a:spAutoFit/>
          </a:bodyPr>
          <a:lstStyle/>
          <a:p>
            <a:pPr>
              <a:lnSpc>
                <a:spcPct val="150000"/>
              </a:lnSpc>
            </a:pPr>
            <a:r>
              <a:rPr lang="en-US" sz="3200">
                <a:solidFill>
                  <a:srgbClr val="FF0000"/>
                </a:solidFill>
                <a:latin typeface="+mj-lt"/>
              </a:rPr>
              <a:t>/rɪŋ/</a:t>
            </a:r>
          </a:p>
        </p:txBody>
      </p:sp>
      <p:sp>
        <p:nvSpPr>
          <p:cNvPr id="19" name="Rectangle 18"/>
          <p:cNvSpPr/>
          <p:nvPr/>
        </p:nvSpPr>
        <p:spPr>
          <a:xfrm>
            <a:off x="3825501" y="1645354"/>
            <a:ext cx="2560833" cy="754694"/>
          </a:xfrm>
          <a:prstGeom prst="rect">
            <a:avLst/>
          </a:prstGeom>
        </p:spPr>
        <p:txBody>
          <a:bodyPr wrap="square">
            <a:spAutoFit/>
          </a:bodyPr>
          <a:lstStyle/>
          <a:p>
            <a:pPr>
              <a:lnSpc>
                <a:spcPct val="150000"/>
              </a:lnSpc>
            </a:pPr>
            <a:r>
              <a:rPr lang="el-GR" sz="3200">
                <a:solidFill>
                  <a:srgbClr val="FF0000"/>
                </a:solidFill>
                <a:latin typeface="+mj-lt"/>
              </a:rPr>
              <a:t>/θ</a:t>
            </a:r>
            <a:r>
              <a:rPr lang="en-US" sz="3200">
                <a:solidFill>
                  <a:srgbClr val="FF0000"/>
                </a:solidFill>
                <a:latin typeface="+mj-lt"/>
              </a:rPr>
              <a:t>ɪŋk/</a:t>
            </a:r>
          </a:p>
        </p:txBody>
      </p:sp>
      <p:sp>
        <p:nvSpPr>
          <p:cNvPr id="20" name="Rectangle 19"/>
          <p:cNvSpPr/>
          <p:nvPr/>
        </p:nvSpPr>
        <p:spPr>
          <a:xfrm>
            <a:off x="6541798" y="1611216"/>
            <a:ext cx="3069132" cy="754694"/>
          </a:xfrm>
          <a:prstGeom prst="rect">
            <a:avLst/>
          </a:prstGeom>
        </p:spPr>
        <p:txBody>
          <a:bodyPr wrap="square">
            <a:spAutoFit/>
          </a:bodyPr>
          <a:lstStyle/>
          <a:p>
            <a:pPr>
              <a:lnSpc>
                <a:spcPct val="150000"/>
              </a:lnSpc>
            </a:pPr>
            <a:r>
              <a:rPr lang="en-US" sz="3200">
                <a:solidFill>
                  <a:srgbClr val="FF0000"/>
                </a:solidFill>
                <a:latin typeface="+mj-lt"/>
              </a:rPr>
              <a:t> /swɪm/</a:t>
            </a:r>
          </a:p>
        </p:txBody>
      </p:sp>
      <p:sp>
        <p:nvSpPr>
          <p:cNvPr id="21" name="Rectangle 20"/>
          <p:cNvSpPr/>
          <p:nvPr/>
        </p:nvSpPr>
        <p:spPr>
          <a:xfrm>
            <a:off x="9386975" y="1601423"/>
            <a:ext cx="2471896" cy="754694"/>
          </a:xfrm>
          <a:prstGeom prst="rect">
            <a:avLst/>
          </a:prstGeom>
        </p:spPr>
        <p:txBody>
          <a:bodyPr wrap="square">
            <a:spAutoFit/>
          </a:bodyPr>
          <a:lstStyle/>
          <a:p>
            <a:pPr>
              <a:lnSpc>
                <a:spcPct val="150000"/>
              </a:lnSpc>
            </a:pPr>
            <a:r>
              <a:rPr lang="en-US" sz="3200">
                <a:solidFill>
                  <a:srgbClr val="FF0000"/>
                </a:solidFill>
                <a:latin typeface="+mj-lt"/>
              </a:rPr>
              <a:t>/ʃaɪn/</a:t>
            </a:r>
          </a:p>
        </p:txBody>
      </p:sp>
      <p:sp>
        <p:nvSpPr>
          <p:cNvPr id="22" name="Rectangle 21"/>
          <p:cNvSpPr/>
          <p:nvPr/>
        </p:nvSpPr>
        <p:spPr>
          <a:xfrm>
            <a:off x="431525" y="5522079"/>
            <a:ext cx="2759845" cy="830997"/>
          </a:xfrm>
          <a:prstGeom prst="rect">
            <a:avLst/>
          </a:prstGeom>
        </p:spPr>
        <p:txBody>
          <a:bodyPr wrap="square">
            <a:spAutoFit/>
          </a:bodyPr>
          <a:lstStyle/>
          <a:p>
            <a:pPr>
              <a:lnSpc>
                <a:spcPct val="150000"/>
              </a:lnSpc>
            </a:pPr>
            <a:r>
              <a:rPr lang="en-US" sz="3200" smtClean="0">
                <a:solidFill>
                  <a:srgbClr val="FF0000"/>
                </a:solidFill>
                <a:latin typeface="+mj-lt"/>
              </a:rPr>
              <a:t>/</a:t>
            </a:r>
            <a:r>
              <a:rPr lang="en-US" sz="3200">
                <a:solidFill>
                  <a:srgbClr val="FF0000"/>
                </a:solidFill>
              </a:rPr>
              <a:t> bæɡ</a:t>
            </a:r>
            <a:r>
              <a:rPr lang="en-US" sz="3200" smtClean="0">
                <a:solidFill>
                  <a:srgbClr val="FF0000"/>
                </a:solidFill>
                <a:latin typeface="+mj-lt"/>
              </a:rPr>
              <a:t>/</a:t>
            </a:r>
            <a:endParaRPr lang="en-US" sz="3200">
              <a:solidFill>
                <a:srgbClr val="FF0000"/>
              </a:solidFill>
              <a:latin typeface="+mj-lt"/>
            </a:endParaRPr>
          </a:p>
        </p:txBody>
      </p:sp>
      <p:sp>
        <p:nvSpPr>
          <p:cNvPr id="24" name="Rectangle 23"/>
          <p:cNvSpPr/>
          <p:nvPr/>
        </p:nvSpPr>
        <p:spPr>
          <a:xfrm>
            <a:off x="6557249" y="5537893"/>
            <a:ext cx="2746598" cy="754694"/>
          </a:xfrm>
          <a:prstGeom prst="rect">
            <a:avLst/>
          </a:prstGeom>
        </p:spPr>
        <p:txBody>
          <a:bodyPr wrap="square">
            <a:spAutoFit/>
          </a:bodyPr>
          <a:lstStyle/>
          <a:p>
            <a:pPr>
              <a:lnSpc>
                <a:spcPct val="150000"/>
              </a:lnSpc>
            </a:pPr>
            <a:r>
              <a:rPr lang="en-US" sz="3200">
                <a:solidFill>
                  <a:srgbClr val="FF0000"/>
                </a:solidFill>
                <a:latin typeface="+mj-lt"/>
              </a:rPr>
              <a:t>/teɪst/</a:t>
            </a:r>
          </a:p>
        </p:txBody>
      </p:sp>
      <p:sp>
        <p:nvSpPr>
          <p:cNvPr id="25" name="Rectangle 24"/>
          <p:cNvSpPr/>
          <p:nvPr/>
        </p:nvSpPr>
        <p:spPr>
          <a:xfrm>
            <a:off x="9242760" y="3535914"/>
            <a:ext cx="2763462" cy="754694"/>
          </a:xfrm>
          <a:prstGeom prst="rect">
            <a:avLst/>
          </a:prstGeom>
        </p:spPr>
        <p:txBody>
          <a:bodyPr wrap="square">
            <a:spAutoFit/>
          </a:bodyPr>
          <a:lstStyle/>
          <a:p>
            <a:pPr>
              <a:lnSpc>
                <a:spcPct val="150000"/>
              </a:lnSpc>
            </a:pPr>
            <a:r>
              <a:rPr lang="en-US" sz="3200" dirty="0" smtClean="0">
                <a:solidFill>
                  <a:srgbClr val="FF0000"/>
                </a:solidFill>
                <a:latin typeface="+mj-lt"/>
              </a:rPr>
              <a:t>/</a:t>
            </a:r>
            <a:r>
              <a:rPr lang="en-US" sz="3200" dirty="0" smtClean="0">
                <a:solidFill>
                  <a:srgbClr val="FF0000"/>
                </a:solidFill>
              </a:rPr>
              <a:t>ˈ</a:t>
            </a:r>
            <a:r>
              <a:rPr lang="en-US" sz="3200" dirty="0" err="1">
                <a:solidFill>
                  <a:srgbClr val="FF0000"/>
                </a:solidFill>
              </a:rPr>
              <a:t>sʌbweɪ</a:t>
            </a:r>
            <a:r>
              <a:rPr lang="en-US" sz="3200" dirty="0" smtClean="0">
                <a:solidFill>
                  <a:srgbClr val="FF0000"/>
                </a:solidFill>
                <a:latin typeface="+mj-lt"/>
              </a:rPr>
              <a:t>/</a:t>
            </a:r>
            <a:endParaRPr lang="en-US" sz="3200" dirty="0">
              <a:solidFill>
                <a:srgbClr val="FF0000"/>
              </a:solidFill>
              <a:latin typeface="+mj-lt"/>
            </a:endParaRPr>
          </a:p>
        </p:txBody>
      </p:sp>
      <p:sp>
        <p:nvSpPr>
          <p:cNvPr id="26" name="Rectangle 25"/>
          <p:cNvSpPr/>
          <p:nvPr/>
        </p:nvSpPr>
        <p:spPr>
          <a:xfrm>
            <a:off x="357140" y="3545232"/>
            <a:ext cx="2427220" cy="754694"/>
          </a:xfrm>
          <a:prstGeom prst="rect">
            <a:avLst/>
          </a:prstGeom>
        </p:spPr>
        <p:txBody>
          <a:bodyPr wrap="square">
            <a:spAutoFit/>
          </a:bodyPr>
          <a:lstStyle/>
          <a:p>
            <a:pPr>
              <a:lnSpc>
                <a:spcPct val="150000"/>
              </a:lnSpc>
            </a:pPr>
            <a:r>
              <a:rPr lang="en-US" sz="3200">
                <a:solidFill>
                  <a:srgbClr val="FF0000"/>
                </a:solidFill>
                <a:latin typeface="+mj-lt"/>
              </a:rPr>
              <a:t>/ˈkʌstəmz/</a:t>
            </a:r>
          </a:p>
        </p:txBody>
      </p:sp>
      <p:sp>
        <p:nvSpPr>
          <p:cNvPr id="27" name="Rectangle 26"/>
          <p:cNvSpPr/>
          <p:nvPr/>
        </p:nvSpPr>
        <p:spPr>
          <a:xfrm>
            <a:off x="3901987" y="3545232"/>
            <a:ext cx="2216246" cy="754694"/>
          </a:xfrm>
          <a:prstGeom prst="rect">
            <a:avLst/>
          </a:prstGeom>
        </p:spPr>
        <p:txBody>
          <a:bodyPr wrap="square">
            <a:spAutoFit/>
          </a:bodyPr>
          <a:lstStyle/>
          <a:p>
            <a:pPr>
              <a:lnSpc>
                <a:spcPct val="150000"/>
              </a:lnSpc>
            </a:pPr>
            <a:r>
              <a:rPr lang="en-US" sz="3200">
                <a:solidFill>
                  <a:srgbClr val="FF0000"/>
                </a:solidFill>
                <a:latin typeface="+mj-lt"/>
              </a:rPr>
              <a:t>/ˈlʌɡɪdʒ/</a:t>
            </a:r>
          </a:p>
        </p:txBody>
      </p:sp>
      <p:sp>
        <p:nvSpPr>
          <p:cNvPr id="28" name="Rectangle 27"/>
          <p:cNvSpPr/>
          <p:nvPr/>
        </p:nvSpPr>
        <p:spPr>
          <a:xfrm>
            <a:off x="9320288" y="5522079"/>
            <a:ext cx="2692925" cy="754694"/>
          </a:xfrm>
          <a:prstGeom prst="rect">
            <a:avLst/>
          </a:prstGeom>
        </p:spPr>
        <p:txBody>
          <a:bodyPr wrap="square">
            <a:spAutoFit/>
          </a:bodyPr>
          <a:lstStyle/>
          <a:p>
            <a:pPr>
              <a:lnSpc>
                <a:spcPct val="150000"/>
              </a:lnSpc>
            </a:pPr>
            <a:r>
              <a:rPr lang="en-US" sz="3200">
                <a:solidFill>
                  <a:srgbClr val="FF0000"/>
                </a:solidFill>
                <a:latin typeface="+mj-lt"/>
              </a:rPr>
              <a:t>/bæk/</a:t>
            </a:r>
          </a:p>
        </p:txBody>
      </p:sp>
      <p:sp>
        <p:nvSpPr>
          <p:cNvPr id="29" name="Rectangle 28"/>
          <p:cNvSpPr/>
          <p:nvPr/>
        </p:nvSpPr>
        <p:spPr>
          <a:xfrm>
            <a:off x="6316562" y="3534396"/>
            <a:ext cx="2528077" cy="830997"/>
          </a:xfrm>
          <a:prstGeom prst="rect">
            <a:avLst/>
          </a:prstGeom>
        </p:spPr>
        <p:txBody>
          <a:bodyPr wrap="square">
            <a:spAutoFit/>
          </a:bodyPr>
          <a:lstStyle/>
          <a:p>
            <a:pPr>
              <a:lnSpc>
                <a:spcPct val="150000"/>
              </a:lnSpc>
            </a:pPr>
            <a:r>
              <a:rPr lang="en-US" sz="3200" smtClean="0">
                <a:solidFill>
                  <a:srgbClr val="FF0000"/>
                </a:solidFill>
                <a:latin typeface="+mj-lt"/>
              </a:rPr>
              <a:t>/</a:t>
            </a:r>
            <a:r>
              <a:rPr lang="en-US" sz="3200">
                <a:solidFill>
                  <a:srgbClr val="FF0000"/>
                </a:solidFill>
              </a:rPr>
              <a:t>ˈ</a:t>
            </a:r>
            <a:r>
              <a:rPr lang="en-US" sz="3200" smtClean="0">
                <a:solidFill>
                  <a:srgbClr val="FF0000"/>
                </a:solidFill>
              </a:rPr>
              <a:t>su:teɪs</a:t>
            </a:r>
            <a:r>
              <a:rPr lang="en-US" sz="3200" smtClean="0">
                <a:solidFill>
                  <a:srgbClr val="FF0000"/>
                </a:solidFill>
                <a:latin typeface="+mj-lt"/>
              </a:rPr>
              <a:t>/</a:t>
            </a:r>
            <a:endParaRPr lang="en-US" sz="3200">
              <a:solidFill>
                <a:srgbClr val="FF0000"/>
              </a:solidFill>
              <a:latin typeface="+mj-lt"/>
            </a:endParaRPr>
          </a:p>
        </p:txBody>
      </p:sp>
      <p:sp>
        <p:nvSpPr>
          <p:cNvPr id="42" name="Rectangle 41"/>
          <p:cNvSpPr/>
          <p:nvPr/>
        </p:nvSpPr>
        <p:spPr>
          <a:xfrm>
            <a:off x="3901987" y="5499741"/>
            <a:ext cx="2993794" cy="754694"/>
          </a:xfrm>
          <a:prstGeom prst="rect">
            <a:avLst/>
          </a:prstGeom>
        </p:spPr>
        <p:txBody>
          <a:bodyPr wrap="square">
            <a:spAutoFit/>
          </a:bodyPr>
          <a:lstStyle/>
          <a:p>
            <a:pPr>
              <a:lnSpc>
                <a:spcPct val="150000"/>
              </a:lnSpc>
            </a:pPr>
            <a:r>
              <a:rPr lang="en-US" sz="3200" smtClean="0">
                <a:solidFill>
                  <a:srgbClr val="FF0000"/>
                </a:solidFill>
                <a:latin typeface="+mj-lt"/>
              </a:rPr>
              <a:t>/</a:t>
            </a:r>
            <a:r>
              <a:rPr lang="en-US" sz="3200" smtClean="0">
                <a:solidFill>
                  <a:srgbClr val="FF0000"/>
                </a:solidFill>
              </a:rPr>
              <a:t>cæn</a:t>
            </a:r>
            <a:r>
              <a:rPr lang="en-US" sz="3200" smtClean="0">
                <a:solidFill>
                  <a:srgbClr val="FF0000"/>
                </a:solidFill>
                <a:latin typeface="+mj-lt"/>
              </a:rPr>
              <a:t>/</a:t>
            </a:r>
            <a:endParaRPr lang="en-US" sz="3200">
              <a:solidFill>
                <a:srgbClr val="FF0000"/>
              </a:solidFill>
              <a:latin typeface="+mj-lt"/>
            </a:endParaRPr>
          </a:p>
        </p:txBody>
      </p:sp>
      <p:sp>
        <p:nvSpPr>
          <p:cNvPr id="31" name="TextBox 30"/>
          <p:cNvSpPr txBox="1"/>
          <p:nvPr/>
        </p:nvSpPr>
        <p:spPr>
          <a:xfrm>
            <a:off x="3136666" y="343361"/>
            <a:ext cx="12055117" cy="1077218"/>
          </a:xfrm>
          <a:prstGeom prst="rect">
            <a:avLst/>
          </a:prstGeom>
          <a:noFill/>
        </p:spPr>
        <p:txBody>
          <a:bodyPr wrap="square" rtlCol="0">
            <a:spAutoFit/>
          </a:bodyPr>
          <a:lstStyle/>
          <a:p>
            <a:r>
              <a:rPr lang="en-US" sz="3200">
                <a:solidFill>
                  <a:srgbClr val="0070C0"/>
                </a:solidFill>
              </a:rPr>
              <a:t>Choose the word whose underlined part is </a:t>
            </a:r>
            <a:endParaRPr lang="en-US" sz="3200" smtClean="0">
              <a:solidFill>
                <a:srgbClr val="0070C0"/>
              </a:solidFill>
            </a:endParaRPr>
          </a:p>
          <a:p>
            <a:r>
              <a:rPr lang="en-US" sz="3200" smtClean="0">
                <a:solidFill>
                  <a:srgbClr val="0070C0"/>
                </a:solidFill>
              </a:rPr>
              <a:t>pronounced </a:t>
            </a:r>
            <a:r>
              <a:rPr lang="en-US" sz="3200">
                <a:solidFill>
                  <a:srgbClr val="0070C0"/>
                </a:solidFill>
              </a:rPr>
              <a:t>differently from that of the other words.</a:t>
            </a:r>
          </a:p>
        </p:txBody>
      </p:sp>
    </p:spTree>
    <p:extLst>
      <p:ext uri="{BB962C8B-B14F-4D97-AF65-F5344CB8AC3E}">
        <p14:creationId xmlns:p14="http://schemas.microsoft.com/office/powerpoint/2010/main" val="73207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p:bldP spid="19" grpId="0"/>
      <p:bldP spid="20" grpId="0"/>
      <p:bldP spid="21" grpId="0"/>
      <p:bldP spid="22" grpId="0"/>
      <p:bldP spid="24" grpId="0"/>
      <p:bldP spid="25" grpId="0"/>
      <p:bldP spid="26" grpId="0"/>
      <p:bldP spid="27" grpId="0"/>
      <p:bldP spid="28" grpId="0"/>
      <p:bldP spid="29"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4590106" y="610511"/>
            <a:ext cx="7513403" cy="1200329"/>
          </a:xfrm>
          <a:prstGeom prst="rect">
            <a:avLst/>
          </a:prstGeom>
          <a:ln>
            <a:solidFill>
              <a:srgbClr val="00B050"/>
            </a:solidFill>
          </a:ln>
        </p:spPr>
        <p:txBody>
          <a:bodyPr wrap="square">
            <a:spAutoFit/>
          </a:bodyPr>
          <a:lstStyle/>
          <a:p>
            <a:r>
              <a:rPr lang="en-US" sz="3600" b="1" i="1" dirty="0">
                <a:solidFill>
                  <a:srgbClr val="0070C0"/>
                </a:solidFill>
              </a:rPr>
              <a:t>What type of transportation do you choose in each situation?</a:t>
            </a:r>
          </a:p>
        </p:txBody>
      </p:sp>
      <p:sp>
        <p:nvSpPr>
          <p:cNvPr id="17" name="TextBox 16">
            <a:extLst>
              <a:ext uri="{FF2B5EF4-FFF2-40B4-BE49-F238E27FC236}">
                <a16:creationId xmlns:a16="http://schemas.microsoft.com/office/drawing/2014/main" id="{5B42BA8F-8FF9-6713-121F-70F8D39EE818}"/>
              </a:ext>
            </a:extLst>
          </p:cNvPr>
          <p:cNvSpPr txBox="1"/>
          <p:nvPr/>
        </p:nvSpPr>
        <p:spPr>
          <a:xfrm>
            <a:off x="333052" y="1927582"/>
            <a:ext cx="8492449" cy="4401205"/>
          </a:xfrm>
          <a:prstGeom prst="rect">
            <a:avLst/>
          </a:prstGeom>
          <a:solidFill>
            <a:schemeClr val="accent6">
              <a:lumMod val="7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marL="342900" indent="-342900">
              <a:buFont typeface="+mj-lt"/>
              <a:buAutoNum type="arabicPeriod"/>
            </a:pPr>
            <a:r>
              <a:rPr lang="en-US" sz="2800" dirty="0"/>
              <a:t>You want to go shopping with your friend in a shop in a narrow street.</a:t>
            </a:r>
          </a:p>
          <a:p>
            <a:pPr marL="342900" indent="-342900">
              <a:buFont typeface="+mj-lt"/>
              <a:buAutoNum type="arabicPeriod"/>
            </a:pPr>
            <a:r>
              <a:rPr lang="en-US" sz="2800" dirty="0"/>
              <a:t>Your family want to go back to your hometown to visit your relatives. There are 5 members in your family. You want to avoid the hot weather on the street and need private space for your family. </a:t>
            </a:r>
          </a:p>
          <a:p>
            <a:pPr marL="342900" indent="-342900">
              <a:buFont typeface="+mj-lt"/>
              <a:buAutoNum type="arabicPeriod"/>
            </a:pPr>
            <a:r>
              <a:rPr lang="en-US" sz="2800" dirty="0"/>
              <a:t>You need to go a long way to work every day. You want to be friendly to the environment and save money.</a:t>
            </a:r>
          </a:p>
          <a:p>
            <a:pPr marL="342900" indent="-342900">
              <a:buFont typeface="+mj-lt"/>
              <a:buAutoNum type="arabicPeriod"/>
            </a:pPr>
            <a:r>
              <a:rPr lang="en-US" sz="2800" dirty="0"/>
              <a:t>You want to travel abroad in the fastest way. You have saved enough money to pay for travelling.</a:t>
            </a:r>
          </a:p>
        </p:txBody>
      </p:sp>
      <p:sp>
        <p:nvSpPr>
          <p:cNvPr id="7" name="Rectangle 6">
            <a:extLst>
              <a:ext uri="{FF2B5EF4-FFF2-40B4-BE49-F238E27FC236}">
                <a16:creationId xmlns:a16="http://schemas.microsoft.com/office/drawing/2014/main" id="{6549C2A3-E9B7-540A-AF41-692F258C4CE4}"/>
              </a:ext>
            </a:extLst>
          </p:cNvPr>
          <p:cNvSpPr/>
          <p:nvPr/>
        </p:nvSpPr>
        <p:spPr>
          <a:xfrm>
            <a:off x="8678013" y="1823551"/>
            <a:ext cx="3374963" cy="769441"/>
          </a:xfrm>
          <a:prstGeom prst="rect">
            <a:avLst/>
          </a:prstGeom>
          <a:noFill/>
        </p:spPr>
        <p:txBody>
          <a:bodyPr wrap="none" lIns="91440" tIns="45720" rIns="91440" bIns="45720">
            <a:spAutoFit/>
          </a:bodyPr>
          <a:lstStyle/>
          <a:p>
            <a:pPr algn="ctr"/>
            <a:r>
              <a:rPr lang="en-US" sz="4400" dirty="0">
                <a:ln w="0"/>
                <a:solidFill>
                  <a:srgbClr val="FF0000"/>
                </a:solidFill>
                <a:effectLst>
                  <a:outerShdw blurRad="38100" dist="19050" dir="2700000" algn="tl" rotWithShape="0">
                    <a:schemeClr val="dk1">
                      <a:alpha val="40000"/>
                    </a:schemeClr>
                  </a:outerShdw>
                </a:effectLst>
              </a:rPr>
              <a:t>=&gt; motorbike </a:t>
            </a:r>
            <a:endParaRPr lang="en-US" sz="4400" b="0" cap="none" spc="0" dirty="0">
              <a:ln w="0"/>
              <a:solidFill>
                <a:srgbClr val="FF0000"/>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0880F9B6-D05B-6EE8-048E-91AE4ADD63EC}"/>
              </a:ext>
            </a:extLst>
          </p:cNvPr>
          <p:cNvSpPr/>
          <p:nvPr/>
        </p:nvSpPr>
        <p:spPr>
          <a:xfrm>
            <a:off x="8781247" y="3044279"/>
            <a:ext cx="1704442" cy="769441"/>
          </a:xfrm>
          <a:prstGeom prst="rect">
            <a:avLst/>
          </a:prstGeom>
          <a:noFill/>
        </p:spPr>
        <p:txBody>
          <a:bodyPr wrap="none" lIns="91440" tIns="45720" rIns="91440" bIns="45720">
            <a:spAutoFit/>
          </a:bodyPr>
          <a:lstStyle/>
          <a:p>
            <a:pPr algn="ctr"/>
            <a:r>
              <a:rPr lang="en-US" sz="4400" dirty="0">
                <a:ln w="0"/>
                <a:solidFill>
                  <a:srgbClr val="FF0000"/>
                </a:solidFill>
                <a:effectLst>
                  <a:outerShdw blurRad="38100" dist="19050" dir="2700000" algn="tl" rotWithShape="0">
                    <a:schemeClr val="dk1">
                      <a:alpha val="40000"/>
                    </a:schemeClr>
                  </a:outerShdw>
                </a:effectLst>
              </a:rPr>
              <a:t>=&gt; car </a:t>
            </a:r>
            <a:endParaRPr lang="en-US" sz="4400" b="0" cap="none" spc="0" dirty="0">
              <a:ln w="0"/>
              <a:solidFill>
                <a:srgbClr val="FF0000"/>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C501CBDE-0603-F652-1BE9-9329680F18B1}"/>
              </a:ext>
            </a:extLst>
          </p:cNvPr>
          <p:cNvSpPr/>
          <p:nvPr/>
        </p:nvSpPr>
        <p:spPr>
          <a:xfrm>
            <a:off x="8825501" y="4523286"/>
            <a:ext cx="1816524" cy="769441"/>
          </a:xfrm>
          <a:prstGeom prst="rect">
            <a:avLst/>
          </a:prstGeom>
          <a:noFill/>
        </p:spPr>
        <p:txBody>
          <a:bodyPr wrap="none" lIns="91440" tIns="45720" rIns="91440" bIns="45720">
            <a:spAutoFit/>
          </a:bodyPr>
          <a:lstStyle/>
          <a:p>
            <a:pPr algn="ctr"/>
            <a:r>
              <a:rPr lang="en-US" sz="4400" dirty="0">
                <a:ln w="0"/>
                <a:solidFill>
                  <a:srgbClr val="FF0000"/>
                </a:solidFill>
                <a:effectLst>
                  <a:outerShdw blurRad="38100" dist="19050" dir="2700000" algn="tl" rotWithShape="0">
                    <a:schemeClr val="dk1">
                      <a:alpha val="40000"/>
                    </a:schemeClr>
                  </a:outerShdw>
                </a:effectLst>
              </a:rPr>
              <a:t>=&gt; bus </a:t>
            </a:r>
            <a:endParaRPr lang="en-US" sz="4400" b="0" cap="none" spc="0" dirty="0">
              <a:ln w="0"/>
              <a:solidFill>
                <a:srgbClr val="FF0000"/>
              </a:solidFill>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1A705E81-A84E-0065-46BB-935998EC9F8D}"/>
              </a:ext>
            </a:extLst>
          </p:cNvPr>
          <p:cNvSpPr/>
          <p:nvPr/>
        </p:nvSpPr>
        <p:spPr>
          <a:xfrm>
            <a:off x="8781247" y="5480083"/>
            <a:ext cx="2276585" cy="769441"/>
          </a:xfrm>
          <a:prstGeom prst="rect">
            <a:avLst/>
          </a:prstGeom>
          <a:noFill/>
        </p:spPr>
        <p:txBody>
          <a:bodyPr wrap="none" lIns="91440" tIns="45720" rIns="91440" bIns="45720">
            <a:spAutoFit/>
          </a:bodyPr>
          <a:lstStyle/>
          <a:p>
            <a:pPr algn="ctr"/>
            <a:r>
              <a:rPr lang="en-US" sz="4400" dirty="0">
                <a:ln w="0"/>
                <a:solidFill>
                  <a:srgbClr val="FF0000"/>
                </a:solidFill>
                <a:effectLst>
                  <a:outerShdw blurRad="38100" dist="19050" dir="2700000" algn="tl" rotWithShape="0">
                    <a:schemeClr val="dk1">
                      <a:alpha val="40000"/>
                    </a:schemeClr>
                  </a:outerShdw>
                </a:effectLst>
              </a:rPr>
              <a:t>=&gt; plane </a:t>
            </a:r>
            <a:endParaRPr lang="en-US" sz="44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27478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3856" y="904332"/>
            <a:ext cx="5300679" cy="1081222"/>
          </a:xfrm>
          <a:prstGeom prst="rect">
            <a:avLst/>
          </a:prstGeom>
        </p:spPr>
      </p:pic>
    </p:spTree>
    <p:extLst>
      <p:ext uri="{BB962C8B-B14F-4D97-AF65-F5344CB8AC3E}">
        <p14:creationId xmlns:p14="http://schemas.microsoft.com/office/powerpoint/2010/main" val="1587296224"/>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27E8D1-6735-39B4-79C5-4A4517B17A71}"/>
              </a:ext>
            </a:extLst>
          </p:cNvPr>
          <p:cNvPicPr>
            <a:picLocks noChangeAspect="1"/>
          </p:cNvPicPr>
          <p:nvPr/>
        </p:nvPicPr>
        <p:blipFill>
          <a:blip r:embed="rId4"/>
          <a:stretch>
            <a:fillRect/>
          </a:stretch>
        </p:blipFill>
        <p:spPr>
          <a:xfrm>
            <a:off x="851042" y="446208"/>
            <a:ext cx="10489915" cy="4620558"/>
          </a:xfrm>
          <a:prstGeom prst="rect">
            <a:avLst/>
          </a:prstGeom>
        </p:spPr>
      </p:pic>
      <p:pic>
        <p:nvPicPr>
          <p:cNvPr id="7" name="CD1-TRACK 78">
            <a:hlinkClick r:id="" action="ppaction://media"/>
            <a:extLst>
              <a:ext uri="{FF2B5EF4-FFF2-40B4-BE49-F238E27FC236}">
                <a16:creationId xmlns:a16="http://schemas.microsoft.com/office/drawing/2014/main" id="{D575CA06-0F51-7334-2FC6-A8F75AB202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3129" y="3774243"/>
            <a:ext cx="406400" cy="406400"/>
          </a:xfrm>
          <a:prstGeom prst="rect">
            <a:avLst/>
          </a:prstGeom>
        </p:spPr>
      </p:pic>
      <p:sp>
        <p:nvSpPr>
          <p:cNvPr id="12" name="TextBox 11">
            <a:extLst>
              <a:ext uri="{FF2B5EF4-FFF2-40B4-BE49-F238E27FC236}">
                <a16:creationId xmlns:a16="http://schemas.microsoft.com/office/drawing/2014/main" id="{D045CFA5-B56C-15F4-DECD-DDF141587CBA}"/>
              </a:ext>
            </a:extLst>
          </p:cNvPr>
          <p:cNvSpPr txBox="1"/>
          <p:nvPr/>
        </p:nvSpPr>
        <p:spPr>
          <a:xfrm>
            <a:off x="1650716" y="5273670"/>
            <a:ext cx="4907041" cy="646331"/>
          </a:xfrm>
          <a:prstGeom prst="rect">
            <a:avLst/>
          </a:prstGeom>
          <a:noFill/>
        </p:spPr>
        <p:txBody>
          <a:bodyPr wrap="square" rtlCol="0">
            <a:spAutoFit/>
          </a:bodyPr>
          <a:lstStyle/>
          <a:p>
            <a:r>
              <a:rPr lang="en-US" sz="3600" i="1" dirty="0">
                <a:solidFill>
                  <a:srgbClr val="0070C0"/>
                </a:solidFill>
              </a:rPr>
              <a:t>Listen again and repeat</a:t>
            </a:r>
          </a:p>
        </p:txBody>
      </p:sp>
    </p:spTree>
    <p:extLst>
      <p:ext uri="{BB962C8B-B14F-4D97-AF65-F5344CB8AC3E}">
        <p14:creationId xmlns:p14="http://schemas.microsoft.com/office/powerpoint/2010/main" val="5539957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5275</TotalTime>
  <Words>754</Words>
  <Application>Microsoft Office PowerPoint</Application>
  <PresentationFormat>Widescreen</PresentationFormat>
  <Paragraphs>128</Paragraphs>
  <Slides>23</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FuturaStd-Book</vt:lpstr>
      <vt:lpstr>FuturaStd-Heavy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258</cp:revision>
  <dcterms:created xsi:type="dcterms:W3CDTF">2020-12-08T03:17:05Z</dcterms:created>
  <dcterms:modified xsi:type="dcterms:W3CDTF">2022-07-15T04:16:05Z</dcterms:modified>
</cp:coreProperties>
</file>