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4"/>
  </p:notesMasterIdLst>
  <p:sldIdLst>
    <p:sldId id="271" r:id="rId2"/>
    <p:sldId id="323" r:id="rId3"/>
    <p:sldId id="324" r:id="rId4"/>
    <p:sldId id="316" r:id="rId5"/>
    <p:sldId id="356" r:id="rId6"/>
    <p:sldId id="357" r:id="rId7"/>
    <p:sldId id="310" r:id="rId8"/>
    <p:sldId id="311" r:id="rId9"/>
    <p:sldId id="358" r:id="rId10"/>
    <p:sldId id="325" r:id="rId11"/>
    <p:sldId id="317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104THAIHA" initials="1" lastIdx="1" clrIdx="1">
    <p:extLst>
      <p:ext uri="{19B8F6BF-5375-455C-9EA6-DF929625EA0E}">
        <p15:presenceInfo xmlns:p15="http://schemas.microsoft.com/office/powerpoint/2012/main" userId="104THAI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F91"/>
    <a:srgbClr val="CCCCFF"/>
    <a:srgbClr val="E0A4A5"/>
    <a:srgbClr val="FFFF99"/>
    <a:srgbClr val="E36427"/>
    <a:srgbClr val="000000"/>
    <a:srgbClr val="61953D"/>
    <a:srgbClr val="5E913B"/>
    <a:srgbClr val="5C8E3A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to write a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leaflet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Apply structures to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write about problems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solutions.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985" y="2434275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Prepare for Lesson 7 - Unit 6.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05C9FA-E982-4326-85A9-ECB381C3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942" y="6121300"/>
            <a:ext cx="6683829" cy="584775"/>
          </a:xfrm>
        </p:spPr>
        <p:txBody>
          <a:bodyPr>
            <a:norm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tienganhglobalsuccess.vn</a:t>
            </a:r>
            <a:r>
              <a:rPr lang="en-US" sz="14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WRITING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815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A leaflet about ways to preserve Trang An Scenic Landscape Complex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6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298285" y="1109864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3691" y="3527431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1" y="1043695"/>
            <a:ext cx="5241151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Guess the </a:t>
            </a:r>
            <a:r>
              <a:rPr lang="en-GB" sz="2000" dirty="0" smtClean="0">
                <a:solidFill>
                  <a:schemeClr val="tx1"/>
                </a:solidFill>
              </a:rPr>
              <a:t>items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3" y="1937213"/>
            <a:ext cx="5241151" cy="1330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</a:t>
            </a:r>
            <a:r>
              <a:rPr lang="en-US" sz="2000" dirty="0" smtClean="0">
                <a:solidFill>
                  <a:schemeClr val="tx1"/>
                </a:solidFill>
              </a:rPr>
              <a:t>1: </a:t>
            </a:r>
            <a:r>
              <a:rPr lang="en-US" sz="2000" dirty="0">
                <a:solidFill>
                  <a:schemeClr val="tx1"/>
                </a:solidFill>
              </a:rPr>
              <a:t>Put the problems that </a:t>
            </a:r>
            <a:r>
              <a:rPr lang="en-US" sz="2000" dirty="0" err="1">
                <a:solidFill>
                  <a:schemeClr val="tx1"/>
                </a:solidFill>
              </a:rPr>
              <a:t>Trang</a:t>
            </a:r>
            <a:r>
              <a:rPr lang="en-US" sz="2000" dirty="0">
                <a:solidFill>
                  <a:schemeClr val="tx1"/>
                </a:solidFill>
              </a:rPr>
              <a:t> An Scenic Landscape Complex may face and the possible solutions in the correct blanks.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Tips to compose a </a:t>
            </a:r>
            <a:r>
              <a:rPr lang="en-GB" sz="2000" dirty="0" smtClean="0">
                <a:solidFill>
                  <a:schemeClr val="tx1"/>
                </a:solidFill>
              </a:rPr>
              <a:t>leaflet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1" y="3479834"/>
            <a:ext cx="5241150" cy="7027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Task </a:t>
            </a:r>
            <a:r>
              <a:rPr lang="en-US" sz="2000" dirty="0" smtClean="0">
                <a:solidFill>
                  <a:schemeClr val="tx1"/>
                </a:solidFill>
              </a:rPr>
              <a:t>2: </a:t>
            </a:r>
            <a:r>
              <a:rPr lang="en-GB" sz="2000" dirty="0">
                <a:solidFill>
                  <a:schemeClr val="tx1"/>
                </a:solidFill>
              </a:rPr>
              <a:t>Write </a:t>
            </a:r>
            <a:r>
              <a:rPr lang="en-GB" sz="2000">
                <a:solidFill>
                  <a:schemeClr val="tx1"/>
                </a:solidFill>
              </a:rPr>
              <a:t>a </a:t>
            </a:r>
            <a:r>
              <a:rPr lang="en-GB" sz="2000" smtClean="0">
                <a:solidFill>
                  <a:schemeClr val="tx1"/>
                </a:solidFill>
              </a:rPr>
              <a:t>leaflet.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82052" y="1437566"/>
            <a:ext cx="859615" cy="79471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44996" y="2559985"/>
            <a:ext cx="1121304" cy="96744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66300" y="442100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POST-WRITING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0" y="5431808"/>
            <a:ext cx="5241149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426986" y="4754083"/>
            <a:ext cx="639315" cy="80688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335485" y="5560971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066300" y="3882534"/>
            <a:ext cx="1091500" cy="53847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1" y="4446566"/>
            <a:ext cx="5241149" cy="691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Peer check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WRITING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6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152492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GUESS THE ITEMS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66255" y="2119669"/>
            <a:ext cx="3088301" cy="24101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672292" y="2109493"/>
            <a:ext cx="2847416" cy="241012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8150635" y="2050832"/>
            <a:ext cx="3195717" cy="24101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0294" y="4823502"/>
            <a:ext cx="4265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leaflet (booklet or pamphlet)</a:t>
            </a:r>
            <a:endParaRPr lang="en-US" sz="2800" b="1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0438" y="5414664"/>
            <a:ext cx="7520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+mj-lt"/>
                <a:ea typeface="Times New Roman" panose="02020603050405020304" pitchFamily="18" charset="0"/>
              </a:rPr>
              <a:t>a printed sheet of paper or a few printed pages that are given free to advertise or give information about something</a:t>
            </a:r>
            <a:endParaRPr lang="en-US" sz="2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947190"/>
            <a:ext cx="10390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problems that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An Scenic Landscape Complex may face and the possible solutions in the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correct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blanks.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79" y="1996560"/>
            <a:ext cx="9725517" cy="45167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82387" y="2471451"/>
            <a:ext cx="13091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</a:rPr>
              <a:t>KEY: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1. B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2. D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3. C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4. A</a:t>
            </a:r>
          </a:p>
        </p:txBody>
      </p:sp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077" y="1017136"/>
            <a:ext cx="735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Useful expressions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30015"/>
              </p:ext>
            </p:extLst>
          </p:nvPr>
        </p:nvGraphicFramePr>
        <p:xfrm>
          <a:off x="759125" y="1918471"/>
          <a:ext cx="10834777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30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3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134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talk about problems and consequences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talk about solutions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421">
                <a:tc>
                  <a:txBody>
                    <a:bodyPr/>
                    <a:lstStyle/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… causes ….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… leads to ….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… results in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As a result,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As a consequence,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Consequently, </a:t>
                      </a:r>
                      <a:r>
                        <a:rPr lang="en-US" sz="3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 is necessary to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 is recommended that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This problem can be solved if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To deal with this problem, we should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 is advisable / vital/ crucial to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 is urgent to </a:t>
                      </a:r>
                      <a:r>
                        <a:rPr lang="en-US" sz="3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50735" y="954931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Fill in the blank with suitable words in the box to create a list of tips in designing a leaflet.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4619" y="1939051"/>
            <a:ext cx="8045041" cy="47722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1. Brand (1)__________ </a:t>
            </a:r>
            <a:r>
              <a:rPr lang="en-US" sz="3200">
                <a:solidFill>
                  <a:schemeClr val="tx1"/>
                </a:solidFill>
              </a:rPr>
              <a:t>and </a:t>
            </a:r>
            <a:r>
              <a:rPr lang="en-US" sz="3200" smtClean="0">
                <a:solidFill>
                  <a:schemeClr val="tx1"/>
                </a:solidFill>
              </a:rPr>
              <a:t>logo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2. Make it (2) ___________: </a:t>
            </a:r>
            <a:r>
              <a:rPr lang="en-US" sz="3200">
                <a:solidFill>
                  <a:schemeClr val="tx1"/>
                </a:solidFill>
              </a:rPr>
              <a:t>The </a:t>
            </a:r>
            <a:r>
              <a:rPr lang="en-US" sz="3200" smtClean="0">
                <a:solidFill>
                  <a:schemeClr val="tx1"/>
                </a:solidFill>
              </a:rPr>
              <a:t>purpose </a:t>
            </a:r>
            <a:r>
              <a:rPr lang="en-US" sz="3200" dirty="0">
                <a:solidFill>
                  <a:schemeClr val="tx1"/>
                </a:solidFill>
              </a:rPr>
              <a:t>of </a:t>
            </a:r>
            <a:r>
              <a:rPr lang="en-US" sz="3200">
                <a:solidFill>
                  <a:schemeClr val="tx1"/>
                </a:solidFill>
              </a:rPr>
              <a:t>the </a:t>
            </a:r>
            <a:r>
              <a:rPr lang="en-US" sz="3200" smtClean="0">
                <a:solidFill>
                  <a:schemeClr val="tx1"/>
                </a:solidFill>
              </a:rPr>
              <a:t>leaflet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3. (3) __________ is </a:t>
            </a:r>
            <a:r>
              <a:rPr lang="en-US" sz="3200">
                <a:solidFill>
                  <a:schemeClr val="tx1"/>
                </a:solidFill>
              </a:rPr>
              <a:t>the </a:t>
            </a:r>
            <a:r>
              <a:rPr lang="en-US" sz="3200" smtClean="0">
                <a:solidFill>
                  <a:schemeClr val="tx1"/>
                </a:solidFill>
              </a:rPr>
              <a:t>leaflet for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4. Speak (4) _________ </a:t>
            </a:r>
            <a:r>
              <a:rPr lang="en-US" sz="3200">
                <a:solidFill>
                  <a:schemeClr val="tx1"/>
                </a:solidFill>
              </a:rPr>
              <a:t>to </a:t>
            </a:r>
            <a:r>
              <a:rPr lang="en-US" sz="3200" smtClean="0">
                <a:solidFill>
                  <a:schemeClr val="tx1"/>
                </a:solidFill>
              </a:rPr>
              <a:t>people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5. </a:t>
            </a:r>
            <a:r>
              <a:rPr lang="en-US" sz="3200">
                <a:solidFill>
                  <a:schemeClr val="tx1"/>
                </a:solidFill>
              </a:rPr>
              <a:t>The </a:t>
            </a:r>
            <a:r>
              <a:rPr lang="en-US" sz="3200" smtClean="0">
                <a:solidFill>
                  <a:schemeClr val="tx1"/>
                </a:solidFill>
              </a:rPr>
              <a:t>right spacing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6</a:t>
            </a:r>
            <a:r>
              <a:rPr lang="en-US" sz="3200">
                <a:solidFill>
                  <a:schemeClr val="tx1"/>
                </a:solidFill>
              </a:rPr>
              <a:t>. </a:t>
            </a:r>
            <a:r>
              <a:rPr lang="en-US" sz="3200" smtClean="0">
                <a:solidFill>
                  <a:schemeClr val="tx1"/>
                </a:solidFill>
              </a:rPr>
              <a:t>Eye-catching</a:t>
            </a:r>
            <a:r>
              <a:rPr lang="en-US" sz="3200" dirty="0">
                <a:solidFill>
                  <a:schemeClr val="tx1"/>
                </a:solidFill>
              </a:rPr>
              <a:t>, (5) </a:t>
            </a:r>
            <a:r>
              <a:rPr lang="en-US" sz="3200">
                <a:solidFill>
                  <a:schemeClr val="tx1"/>
                </a:solidFill>
              </a:rPr>
              <a:t>_________ </a:t>
            </a:r>
            <a:r>
              <a:rPr lang="en-US" sz="3200" smtClean="0">
                <a:solidFill>
                  <a:schemeClr val="tx1"/>
                </a:solidFill>
              </a:rPr>
              <a:t>imagery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7. </a:t>
            </a:r>
            <a:r>
              <a:rPr lang="en-US" sz="3200">
                <a:solidFill>
                  <a:schemeClr val="tx1"/>
                </a:solidFill>
              </a:rPr>
              <a:t>The </a:t>
            </a:r>
            <a:r>
              <a:rPr lang="en-US" sz="3200" smtClean="0">
                <a:solidFill>
                  <a:schemeClr val="tx1"/>
                </a:solidFill>
              </a:rPr>
              <a:t>power </a:t>
            </a:r>
            <a:r>
              <a:rPr lang="en-US" sz="3200">
                <a:solidFill>
                  <a:schemeClr val="tx1"/>
                </a:solidFill>
              </a:rPr>
              <a:t>of </a:t>
            </a:r>
            <a:r>
              <a:rPr lang="en-US" sz="3200" smtClean="0">
                <a:solidFill>
                  <a:schemeClr val="tx1"/>
                </a:solidFill>
              </a:rPr>
              <a:t>persuasion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8. Call to (6) __________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95417" y="2394578"/>
            <a:ext cx="2038943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different </a:t>
            </a:r>
            <a:r>
              <a:rPr lang="en-US" sz="3200" b="1" dirty="0">
                <a:solidFill>
                  <a:srgbClr val="C00000"/>
                </a:solidFill>
                <a:ea typeface="Times New Roman" panose="02020603050405020304" pitchFamily="18" charset="0"/>
              </a:rPr>
              <a:t>who       directly </a:t>
            </a:r>
            <a:r>
              <a:rPr lang="en-US" sz="3200" b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colours</a:t>
            </a:r>
            <a:r>
              <a:rPr lang="en-US" sz="32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a typeface="Times New Roman" panose="02020603050405020304" pitchFamily="18" charset="0"/>
              </a:rPr>
              <a:t>actions              useful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444" y="2036881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colours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5192" y="2600770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different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0418" y="3522617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Who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4415" y="4056437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directly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29189" y="5058933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useful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84286" y="6002724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681" y="1026733"/>
            <a:ext cx="10171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Write a leaflet about the problems that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An may face and the possible solutions to them. Use the ideas in Task 1 and the outline below to help you.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7414" y="1977451"/>
            <a:ext cx="10412991" cy="1277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solidFill>
                  <a:srgbClr val="C00000"/>
                </a:solidFill>
                <a:ea typeface="Times New Roman" panose="02020603050405020304" pitchFamily="18" charset="0"/>
              </a:rPr>
              <a:t>PREVERVE OUR HERITAGE – PRESERVE TRANG AN LANDSCAPE COMPLEX</a:t>
            </a:r>
          </a:p>
          <a:p>
            <a:pPr algn="just"/>
            <a:r>
              <a:rPr lang="en-US" sz="1900" dirty="0">
                <a:ea typeface="Times New Roman" panose="02020603050405020304" pitchFamily="18" charset="0"/>
              </a:rPr>
              <a:t>Trang An (</a:t>
            </a:r>
            <a:r>
              <a:rPr lang="en-US" sz="1900" dirty="0" err="1">
                <a:ea typeface="Times New Roman" panose="02020603050405020304" pitchFamily="18" charset="0"/>
              </a:rPr>
              <a:t>Ninh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Binh</a:t>
            </a:r>
            <a:r>
              <a:rPr lang="en-US" sz="1900" dirty="0">
                <a:ea typeface="Times New Roman" panose="02020603050405020304" pitchFamily="18" charset="0"/>
              </a:rPr>
              <a:t> Province) was the first site in Viet Nam to be </a:t>
            </a:r>
            <a:r>
              <a:rPr lang="en-US" sz="1900" dirty="0" err="1">
                <a:ea typeface="Times New Roman" panose="02020603050405020304" pitchFamily="18" charset="0"/>
              </a:rPr>
              <a:t>recognised</a:t>
            </a:r>
            <a:r>
              <a:rPr lang="en-US" sz="1900" dirty="0">
                <a:ea typeface="Times New Roman" panose="02020603050405020304" pitchFamily="18" charset="0"/>
              </a:rPr>
              <a:t> by UNESCO as a mixed World Heritage Site in 2014. It is famous for </a:t>
            </a:r>
            <a:r>
              <a:rPr lang="en-US" sz="1900" u="sng" dirty="0">
                <a:ea typeface="Times New Roman" panose="02020603050405020304" pitchFamily="18" charset="0"/>
              </a:rPr>
              <a:t>its natural beauty and rich biodiversity. To preserve its beauty, we need to identify what problems Trang An may face and find ways for preserving it</a:t>
            </a:r>
            <a:r>
              <a:rPr lang="en-US" sz="2000" b="1" u="sng" dirty="0">
                <a:latin typeface="+mj-lt"/>
                <a:ea typeface="Times New Roman" panose="02020603050405020304" pitchFamily="18" charset="0"/>
              </a:rPr>
              <a:t>.</a:t>
            </a:r>
            <a:endParaRPr lang="en-US" sz="2000" b="1" u="sng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7414" y="3447445"/>
            <a:ext cx="10412991" cy="1554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solidFill>
                  <a:srgbClr val="C00000"/>
                </a:solidFill>
                <a:ea typeface="Times New Roman" panose="02020603050405020304" pitchFamily="18" charset="0"/>
              </a:rPr>
              <a:t>PRESERVING NATURE </a:t>
            </a:r>
          </a:p>
          <a:p>
            <a:pPr algn="just"/>
            <a:r>
              <a:rPr lang="en-US" sz="1900" dirty="0">
                <a:ea typeface="Times New Roman" panose="02020603050405020304" pitchFamily="18" charset="0"/>
              </a:rPr>
              <a:t>Trang An is affected by mass tourism. This kind of tourism </a:t>
            </a:r>
            <a:r>
              <a:rPr lang="en-US" sz="1900" u="sng" dirty="0">
                <a:ea typeface="Times New Roman" panose="02020603050405020304" pitchFamily="18" charset="0"/>
              </a:rPr>
              <a:t>can pollute rivers and valley. It can also damage the ecosystem because of the large number of visitors.</a:t>
            </a:r>
          </a:p>
          <a:p>
            <a:pPr algn="just"/>
            <a:r>
              <a:rPr lang="en-US" sz="1900" dirty="0">
                <a:ea typeface="Times New Roman" panose="02020603050405020304" pitchFamily="18" charset="0"/>
              </a:rPr>
              <a:t>To preserve Trang An, it is necessary </a:t>
            </a:r>
            <a:r>
              <a:rPr lang="en-US" sz="1900" u="sng">
                <a:ea typeface="Times New Roman" panose="02020603050405020304" pitchFamily="18" charset="0"/>
              </a:rPr>
              <a:t>to </a:t>
            </a:r>
            <a:r>
              <a:rPr lang="en-US" sz="1900" u="sng" smtClean="0">
                <a:ea typeface="Times New Roman" panose="02020603050405020304" pitchFamily="18" charset="0"/>
              </a:rPr>
              <a:t>organise </a:t>
            </a:r>
            <a:r>
              <a:rPr lang="en-US" sz="1900" u="sng" dirty="0">
                <a:ea typeface="Times New Roman" panose="02020603050405020304" pitchFamily="18" charset="0"/>
              </a:rPr>
              <a:t>eco-tours to the heritage sites</a:t>
            </a:r>
            <a:r>
              <a:rPr lang="en-US" sz="1900" dirty="0">
                <a:ea typeface="Times New Roman" panose="02020603050405020304" pitchFamily="18" charset="0"/>
              </a:rPr>
              <a:t>. We should also </a:t>
            </a:r>
            <a:r>
              <a:rPr lang="en-US" sz="1900" u="sng" dirty="0">
                <a:ea typeface="Times New Roman" panose="02020603050405020304" pitchFamily="18" charset="0"/>
              </a:rPr>
              <a:t>create a sustainable habitat for wildlife on the heritage site.</a:t>
            </a:r>
            <a:endParaRPr lang="en-US" sz="1900" u="sng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7415" y="5194438"/>
            <a:ext cx="10412990" cy="1554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solidFill>
                  <a:srgbClr val="C00000"/>
                </a:solidFill>
                <a:ea typeface="Times New Roman" panose="02020603050405020304" pitchFamily="18" charset="0"/>
              </a:rPr>
              <a:t>PRESERVING CULTURE</a:t>
            </a:r>
          </a:p>
          <a:p>
            <a:pPr algn="just"/>
            <a:r>
              <a:rPr lang="en-US" sz="1900" dirty="0">
                <a:ea typeface="Times New Roman" panose="02020603050405020304" pitchFamily="18" charset="0"/>
              </a:rPr>
              <a:t>Another problem is young people’s lack of knowledge about our cultural heritage. As a result, </a:t>
            </a:r>
            <a:r>
              <a:rPr lang="en-US" sz="1900" u="sng" dirty="0">
                <a:ea typeface="Times New Roman" panose="02020603050405020304" pitchFamily="18" charset="0"/>
              </a:rPr>
              <a:t>they are not be able to appreciate our traditions.</a:t>
            </a:r>
          </a:p>
          <a:p>
            <a:r>
              <a:rPr lang="en-US" sz="1900" dirty="0">
                <a:ea typeface="Times New Roman" panose="02020603050405020304" pitchFamily="18" charset="0"/>
              </a:rPr>
              <a:t>This problem can be solved </a:t>
            </a:r>
            <a:r>
              <a:rPr lang="en-US" sz="1900" u="sng" dirty="0">
                <a:ea typeface="Times New Roman" panose="02020603050405020304" pitchFamily="18" charset="0"/>
              </a:rPr>
              <a:t>if schools teach the importance of heritage</a:t>
            </a:r>
            <a:r>
              <a:rPr lang="en-US" sz="1900" dirty="0">
                <a:ea typeface="Times New Roman" panose="02020603050405020304" pitchFamily="18" charset="0"/>
              </a:rPr>
              <a:t>. </a:t>
            </a:r>
            <a:r>
              <a:rPr lang="en-US" sz="1900" u="sng" dirty="0">
                <a:ea typeface="Times New Roman" panose="02020603050405020304" pitchFamily="18" charset="0"/>
              </a:rPr>
              <a:t>Our heritage values should also be promoted on social media so that they reach wider audiences.</a:t>
            </a:r>
            <a:endParaRPr lang="en-US" sz="1900" u="sng" dirty="0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001328" y="1017136"/>
            <a:ext cx="90157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GB" sz="32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 your writing with your friend for peer review.</a:t>
            </a:r>
            <a:endParaRPr lang="en-US" sz="2800" b="1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01328" y="2218289"/>
            <a:ext cx="8747185" cy="4393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4000" b="1" kern="1200" dirty="0" smtClean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Writing </a:t>
            </a:r>
            <a:r>
              <a:rPr lang="en-US" sz="4000" b="1" kern="1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rubric</a:t>
            </a:r>
          </a:p>
          <a:p>
            <a:pPr defTabSz="685800">
              <a:buClrTx/>
            </a:pPr>
            <a:r>
              <a:rPr lang="en-US" sz="3600" i="1" kern="1200" smtClean="0">
                <a:solidFill>
                  <a:prstClr val="black"/>
                </a:solidFill>
                <a:latin typeface="Calibri" panose="020F0502020204030204"/>
              </a:rPr>
              <a:t>Organisation</a:t>
            </a: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: …/10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Legibility: …/10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Ideas: …/10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Word choice: …/10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Grammar usage and mechanics: …/10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             TOTAL: …/</a:t>
            </a:r>
            <a:r>
              <a:rPr lang="en-US" sz="3600" i="1" kern="1200" dirty="0" smtClean="0">
                <a:solidFill>
                  <a:prstClr val="black"/>
                </a:solidFill>
                <a:latin typeface="Calibri" panose="020F0502020204030204"/>
              </a:rPr>
              <a:t>50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5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2969</TotalTime>
  <Words>651</Words>
  <Application>Microsoft Office PowerPoint</Application>
  <PresentationFormat>Widescreen</PresentationFormat>
  <Paragraphs>105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Website: hoclieu.vn Fanpage: facebook.com/tienganhglobalsuccess.vn/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188</cp:revision>
  <dcterms:created xsi:type="dcterms:W3CDTF">2020-12-09T02:04:09Z</dcterms:created>
  <dcterms:modified xsi:type="dcterms:W3CDTF">2023-07-21T11:03:27Z</dcterms:modified>
</cp:coreProperties>
</file>