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01" r:id="rId2"/>
    <p:sldId id="500" r:id="rId3"/>
    <p:sldId id="502" r:id="rId4"/>
    <p:sldId id="278" r:id="rId5"/>
    <p:sldId id="503" r:id="rId6"/>
    <p:sldId id="504" r:id="rId7"/>
    <p:sldId id="505" r:id="rId8"/>
    <p:sldId id="506" r:id="rId9"/>
    <p:sldId id="508" r:id="rId10"/>
    <p:sldId id="507" r:id="rId11"/>
    <p:sldId id="509" r:id="rId12"/>
    <p:sldId id="510" r:id="rId13"/>
    <p:sldId id="261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-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471501" y="1279288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494178" y="216520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1: VEC T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VÀ CÁC PHÉP TOÁN VECT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TROG KHÔNG GIAN (</a:t>
            </a:r>
            <a:r>
              <a:rPr lang="en-US" sz="5400" b="1">
                <a:solidFill>
                  <a:srgbClr val="3333FF"/>
                </a:solidFill>
                <a:latin typeface="More Sugar"/>
              </a:rPr>
              <a:t>TIẾT 8)</a:t>
            </a:r>
            <a:endParaRPr lang="en-US" sz="5400" b="1" dirty="0">
              <a:solidFill>
                <a:srgbClr val="3333FF"/>
              </a:solidFill>
              <a:latin typeface="More Sugar"/>
            </a:endParaRP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25605" y="4536634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3F00EBC7-90F8-4A8A-B956-54B28D24AC80}"/>
              </a:ext>
            </a:extLst>
          </p:cNvPr>
          <p:cNvSpPr/>
          <p:nvPr/>
        </p:nvSpPr>
        <p:spPr>
          <a:xfrm>
            <a:off x="10000925" y="238587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055525E3-9C62-4F21-BCA1-82E2BEC76049}"/>
              </a:ext>
            </a:extLst>
          </p:cNvPr>
          <p:cNvSpPr/>
          <p:nvPr/>
        </p:nvSpPr>
        <p:spPr>
          <a:xfrm rot="813216">
            <a:off x="9972590" y="312988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3 </a:t>
                </a:r>
                <a:r>
                  <a:rPr lang="en-US" dirty="0" err="1"/>
                  <a:t>lực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điếm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A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lực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Theo </a:t>
                </a:r>
                <a:r>
                  <a:rPr lang="en-US" dirty="0" err="1"/>
                  <a:t>quy</a:t>
                </a:r>
                <a:r>
                  <a:rPr lang="en-US" dirty="0"/>
                  <a:t>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hành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lực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Theo </a:t>
                </a:r>
                <a:r>
                  <a:rPr lang="en-US" dirty="0" err="1"/>
                  <a:t>đề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AC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chéo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lập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br>
                  <a:rPr lang="en-US" dirty="0"/>
                </a:b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cường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lực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60000"/>
                  </a:lnSpc>
                </a:pPr>
                <a:endParaRPr lang="en-US" sz="3800" dirty="0"/>
              </a:p>
              <a:p>
                <a:pPr>
                  <a:lnSpc>
                    <a:spcPct val="170000"/>
                  </a:lnSpc>
                </a:pPr>
                <a:endParaRPr lang="en-US" sz="24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77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81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chóp</a:t>
                </a:r>
                <a:r>
                  <a:rPr lang="en-US" sz="2400" dirty="0"/>
                  <a:t> S.ABCD. </a:t>
                </a:r>
                <a:r>
                  <a:rPr lang="en-US" sz="2400" dirty="0" err="1"/>
                  <a:t>Gọi</a:t>
                </a:r>
                <a:r>
                  <a:rPr lang="en-US" sz="2400" dirty="0"/>
                  <a:t> I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trọng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J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trọng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tâm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ADC. </a:t>
                </a:r>
                <a:r>
                  <a:rPr lang="en-US" sz="2400" dirty="0" err="1"/>
                  <a:t>Chứng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rằng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𝑆𝐽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60000"/>
                  </a:lnSpc>
                </a:pPr>
                <a:endParaRPr lang="en-US" sz="3800" dirty="0"/>
              </a:p>
              <a:p>
                <a:pPr>
                  <a:lnSpc>
                    <a:spcPct val="17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4 trang 51 Toán 12 Tập 1 Chân trời sáng tạo | Giải Toán 12">
            <a:extLst>
              <a:ext uri="{FF2B5EF4-FFF2-40B4-BE49-F238E27FC236}">
                <a16:creationId xmlns:a16="http://schemas.microsoft.com/office/drawing/2014/main" id="{1DC5FA29-E09D-454C-AB1B-9EC6E2D51E65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99" y="2616592"/>
            <a:ext cx="5282346" cy="4012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66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I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trọng</a:t>
                </a:r>
                <a:r>
                  <a:rPr lang="en-US" dirty="0"/>
                  <a:t> tâm </a:t>
                </a:r>
                <a:r>
                  <a:rPr lang="en-US" dirty="0" err="1"/>
                  <a:t>của</a:t>
                </a:r>
                <a:r>
                  <a:rPr lang="en-US" dirty="0"/>
                  <a:t> DABC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𝑆𝐼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𝑆𝐼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𝑆𝐶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𝑆𝐼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𝑆𝐶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𝑆𝐼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𝑆𝐽</m:t>
                        </m:r>
                      </m:e>
                    </m:acc>
                  </m:oMath>
                </a14:m>
                <a:r>
                  <a:rPr lang="en-US" dirty="0"/>
                  <a:t> (2).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Cộng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vế</a:t>
                </a:r>
                <a:r>
                  <a:rPr lang="en-US" dirty="0"/>
                  <a:t> (1) </a:t>
                </a:r>
                <a:r>
                  <a:rPr lang="en-US" dirty="0" err="1"/>
                  <a:t>và</a:t>
                </a:r>
                <a:r>
                  <a:rPr lang="en-US" dirty="0"/>
                  <a:t> (2),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𝑆𝐽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60000"/>
                  </a:lnSpc>
                </a:pPr>
                <a:endParaRPr lang="en-US" sz="3800" dirty="0"/>
              </a:p>
              <a:p>
                <a:pPr>
                  <a:lnSpc>
                    <a:spcPct val="17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77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039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1.8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4D8DD43F-CDB4-4431-AF4E-4A220F3858F2}"/>
              </a:ext>
            </a:extLst>
          </p:cNvPr>
          <p:cNvSpPr/>
          <p:nvPr/>
        </p:nvSpPr>
        <p:spPr>
          <a:xfrm rot="-1135901">
            <a:off x="4159908" y="121378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CED7C9AA-EEF7-4BAB-B672-815B321361D2}"/>
              </a:ext>
            </a:extLst>
          </p:cNvPr>
          <p:cNvSpPr/>
          <p:nvPr/>
        </p:nvSpPr>
        <p:spPr>
          <a:xfrm rot="813216">
            <a:off x="4640083" y="142445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CE142C6-19B1-47EC-B59E-7F77DBEBEB0C}"/>
              </a:ext>
            </a:extLst>
          </p:cNvPr>
          <p:cNvSpPr/>
          <p:nvPr/>
        </p:nvSpPr>
        <p:spPr>
          <a:xfrm rot="-1135901">
            <a:off x="6986073" y="477188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C5E6CE88-6206-477C-BEEE-E6C2FAAD8708}"/>
              </a:ext>
            </a:extLst>
          </p:cNvPr>
          <p:cNvSpPr/>
          <p:nvPr/>
        </p:nvSpPr>
        <p:spPr>
          <a:xfrm rot="813216">
            <a:off x="7466248" y="498256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D5C2F42-471E-775F-2641-BECD56E58A37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A6AFEF6-5904-45DD-AEAA-4D779B5032B3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D4C9F7B0-D6AA-4340-970A-1D3B7EBA9E5F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76" name="Freeform 4">
                <a:extLst>
                  <a:ext uri="{FF2B5EF4-FFF2-40B4-BE49-F238E27FC236}">
                    <a16:creationId xmlns:a16="http://schemas.microsoft.com/office/drawing/2014/main" id="{1C2F7B30-44EB-4945-A999-E1B30098E8B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77" name="Freeform 5">
                <a:extLst>
                  <a:ext uri="{FF2B5EF4-FFF2-40B4-BE49-F238E27FC236}">
                    <a16:creationId xmlns:a16="http://schemas.microsoft.com/office/drawing/2014/main" id="{E3A0DD79-6484-41BB-A7E6-187449C221FF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63" name="Group 9">
              <a:extLst>
                <a:ext uri="{FF2B5EF4-FFF2-40B4-BE49-F238E27FC236}">
                  <a16:creationId xmlns:a16="http://schemas.microsoft.com/office/drawing/2014/main" id="{C473D671-EF0B-4BFA-B8F0-BB009E6DA0F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74" name="Freeform 10">
                <a:extLst>
                  <a:ext uri="{FF2B5EF4-FFF2-40B4-BE49-F238E27FC236}">
                    <a16:creationId xmlns:a16="http://schemas.microsoft.com/office/drawing/2014/main" id="{A73873EB-CA2D-4EF2-B3B6-4A5820946B6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4EC57E49-BB74-4FE0-8121-9DAE417A373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64" name="AutoShape 21">
              <a:extLst>
                <a:ext uri="{FF2B5EF4-FFF2-40B4-BE49-F238E27FC236}">
                  <a16:creationId xmlns:a16="http://schemas.microsoft.com/office/drawing/2014/main" id="{906ABEE7-3122-47C5-902B-018CC97A0BED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5" name="Group 23">
              <a:extLst>
                <a:ext uri="{FF2B5EF4-FFF2-40B4-BE49-F238E27FC236}">
                  <a16:creationId xmlns:a16="http://schemas.microsoft.com/office/drawing/2014/main" id="{4705E686-277D-4F90-8836-1F04620F83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CE5DA9C8-9FBF-4523-953C-BC46CBB2D8E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CE7812BD-176D-4D51-91F1-6383E6977D7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66" name="Group 29">
              <a:extLst>
                <a:ext uri="{FF2B5EF4-FFF2-40B4-BE49-F238E27FC236}">
                  <a16:creationId xmlns:a16="http://schemas.microsoft.com/office/drawing/2014/main" id="{CCB3017E-BD3A-47E7-A3A9-79FA8A0476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337FA665-58D4-4A5C-BFC4-5722E864C6EB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AA238333-0D95-4A8E-9A8F-EAE35374A31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67" name="Group 35">
              <a:extLst>
                <a:ext uri="{FF2B5EF4-FFF2-40B4-BE49-F238E27FC236}">
                  <a16:creationId xmlns:a16="http://schemas.microsoft.com/office/drawing/2014/main" id="{ED5A3ED0-F49C-4B33-B308-D590EE0695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392F07A6-47A9-4D86-BBC2-C7094A33CA71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FF77BBCE-0D82-4654-B122-59BDB1BF1BCC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78" name="Folded Corner 39">
            <a:extLst>
              <a:ext uri="{FF2B5EF4-FFF2-40B4-BE49-F238E27FC236}">
                <a16:creationId xmlns:a16="http://schemas.microsoft.com/office/drawing/2014/main" id="{47D53667-66CF-4243-BD79-89F1F5AB1E7C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860F2B3A-2BEB-4364-9074-A4FE6B057B83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fr-FR" sz="4000" b="1" dirty="0" err="1">
                <a:solidFill>
                  <a:srgbClr val="002060"/>
                </a:solidFill>
              </a:rPr>
              <a:t>Làm</a:t>
            </a:r>
            <a:r>
              <a:rPr lang="fr-FR" sz="4622" b="1" dirty="0">
                <a:solidFill>
                  <a:srgbClr val="002060"/>
                </a:solidFill>
              </a:rPr>
              <a:t> </a:t>
            </a:r>
            <a:r>
              <a:rPr lang="fr-FR" sz="4622" b="1" dirty="0" err="1">
                <a:solidFill>
                  <a:srgbClr val="002060"/>
                </a:solidFill>
              </a:rPr>
              <a:t>bài</a:t>
            </a:r>
            <a:r>
              <a:rPr lang="fr-FR" sz="4622" b="1" dirty="0">
                <a:solidFill>
                  <a:srgbClr val="002060"/>
                </a:solidFill>
              </a:rPr>
              <a:t> </a:t>
            </a:r>
            <a:r>
              <a:rPr lang="fr-FR" sz="4622" b="1" dirty="0" err="1">
                <a:solidFill>
                  <a:srgbClr val="002060"/>
                </a:solidFill>
              </a:rPr>
              <a:t>tập</a:t>
            </a:r>
            <a:r>
              <a:rPr lang="fr-FR" sz="4622" b="1" dirty="0">
                <a:solidFill>
                  <a:srgbClr val="002060"/>
                </a:solidFill>
              </a:rPr>
              <a:t> </a:t>
            </a:r>
            <a:r>
              <a:rPr lang="fr-FR" sz="4622" b="1" dirty="0" err="1">
                <a:solidFill>
                  <a:srgbClr val="002060"/>
                </a:solidFill>
              </a:rPr>
              <a:t>trong</a:t>
            </a:r>
            <a:r>
              <a:rPr lang="fr-FR" sz="4622" b="1" dirty="0">
                <a:solidFill>
                  <a:srgbClr val="002060"/>
                </a:solidFill>
              </a:rPr>
              <a:t> SGK (</a:t>
            </a:r>
            <a:r>
              <a:rPr lang="fr-FR" sz="4622" b="1" dirty="0" err="1">
                <a:solidFill>
                  <a:srgbClr val="002060"/>
                </a:solidFill>
              </a:rPr>
              <a:t>phần</a:t>
            </a:r>
            <a:r>
              <a:rPr lang="fr-FR" sz="4622" b="1" dirty="0">
                <a:solidFill>
                  <a:srgbClr val="002060"/>
                </a:solidFill>
              </a:rPr>
              <a:t> 1)</a:t>
            </a: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C6B6FF4D-49A8-43A6-9597-49477F315F52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hộp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Chứng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rằng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dirty="0"/>
                  <a:t>;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dirty="0"/>
                  <a:t>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1 trang 50 Toán 12 Tập 1 Chân trời sáng tạo | Giải Toán 12">
            <a:extLst>
              <a:ext uri="{FF2B5EF4-FFF2-40B4-BE49-F238E27FC236}">
                <a16:creationId xmlns:a16="http://schemas.microsoft.com/office/drawing/2014/main" id="{95339C5E-160C-459E-975D-91D4D749F0B7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072" y="2918725"/>
            <a:ext cx="4654354" cy="3317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94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Do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hộp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hành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quy</a:t>
                </a:r>
                <a:r>
                  <a:rPr lang="en-US" dirty="0"/>
                  <a:t>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hộp</a:t>
                </a:r>
                <a:r>
                  <a:rPr lang="en-US" dirty="0"/>
                  <a:t>).</a:t>
                </a:r>
              </a:p>
              <a:p>
                <a:pPr>
                  <a:lnSpc>
                    <a:spcPct val="170000"/>
                  </a:lnSpc>
                </a:pPr>
                <a:br>
                  <a:rPr lang="en-US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6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sz="3400" b="1" dirty="0"/>
                  <a:t>Lời </a:t>
                </a:r>
                <a:r>
                  <a:rPr lang="en-US" sz="3400" b="1" dirty="0" err="1"/>
                  <a:t>giải</a:t>
                </a:r>
                <a:endParaRPr lang="en-US" sz="3400" b="1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𝐵𝐷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𝐵𝐵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br>
                  <a:rPr lang="en-US" dirty="0"/>
                </a:br>
                <a:endParaRPr lang="en-US" sz="24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593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sz="3400" b="1" dirty="0"/>
                  <a:t>Lời </a:t>
                </a:r>
                <a:r>
                  <a:rPr lang="en-US" sz="3400" b="1" dirty="0" err="1"/>
                  <a:t>giải</a:t>
                </a:r>
                <a:endParaRPr lang="en-US" sz="3400" b="1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(do </a:t>
                </a:r>
                <a:r>
                  <a:rPr lang="en-US" dirty="0" err="1"/>
                  <a:t>cùng</a:t>
                </a:r>
                <a:r>
                  <a:rPr lang="en-US" dirty="0"/>
                  <a:t> song </a:t>
                </a:r>
                <a:r>
                  <a:rPr lang="en-US" dirty="0" err="1"/>
                  <a:t>song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dirty="0"/>
                  <a:t> ).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𝐴𝐷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'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hành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DA'B'C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hành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endParaRPr lang="en-US" sz="24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775" b="-81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89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sz="3400" b="1" dirty="0"/>
                  <a:t>Lời </a:t>
                </a:r>
                <a:r>
                  <a:rPr lang="en-US" sz="3400" b="1" dirty="0" err="1"/>
                  <a:t>giải</a:t>
                </a:r>
                <a:endParaRPr lang="en-US" sz="3400" b="1" dirty="0"/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𝐷𝐵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br>
                  <a:rPr lang="en-US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647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sz="3800" dirty="0"/>
                  <a:t>Cho </a:t>
                </a:r>
                <a:r>
                  <a:rPr lang="en-US" sz="3800" dirty="0" err="1"/>
                  <a:t>hình</a:t>
                </a:r>
                <a:r>
                  <a:rPr lang="en-US" sz="3800" dirty="0"/>
                  <a:t> </a:t>
                </a:r>
                <a:r>
                  <a:rPr lang="en-US" sz="3800" dirty="0" err="1"/>
                  <a:t>bình</a:t>
                </a:r>
                <a:r>
                  <a:rPr lang="en-US" sz="3800" dirty="0"/>
                  <a:t> </a:t>
                </a:r>
                <a:r>
                  <a:rPr lang="en-US" sz="3800" dirty="0" err="1"/>
                  <a:t>hành</a:t>
                </a: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3800" dirty="0"/>
                  <a:t>. </a:t>
                </a:r>
                <a:r>
                  <a:rPr lang="en-US" sz="3800" dirty="0" err="1"/>
                  <a:t>Gọi</a:t>
                </a: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800" dirty="0"/>
                  <a:t> </a:t>
                </a:r>
                <a:r>
                  <a:rPr lang="en-US" sz="3800" dirty="0" err="1"/>
                  <a:t>là</a:t>
                </a:r>
                <a:r>
                  <a:rPr lang="en-US" sz="3800" dirty="0"/>
                  <a:t> </a:t>
                </a:r>
                <a:r>
                  <a:rPr lang="en-US" sz="3800" dirty="0" err="1"/>
                  <a:t>một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điếm</a:t>
                </a:r>
                <a:r>
                  <a:rPr lang="en-US" sz="3800" dirty="0"/>
                  <a:t> </a:t>
                </a:r>
                <a:r>
                  <a:rPr lang="en-US" sz="3800" dirty="0" err="1"/>
                  <a:t>không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thuộc</a:t>
                </a:r>
                <a:r>
                  <a:rPr lang="en-US" sz="3800" dirty="0"/>
                  <a:t> </a:t>
                </a:r>
                <a:r>
                  <a:rPr lang="en-US" sz="3800" dirty="0" err="1"/>
                  <a:t>mặt</a:t>
                </a:r>
                <a:r>
                  <a:rPr lang="en-US" sz="3800" dirty="0"/>
                  <a:t> </a:t>
                </a:r>
                <a:r>
                  <a:rPr lang="en-US" sz="3800" dirty="0" err="1"/>
                  <a:t>phẳng</a:t>
                </a:r>
                <a:r>
                  <a:rPr lang="en-US" sz="3800" dirty="0"/>
                  <a:t> </a:t>
                </a:r>
                <a:r>
                  <a:rPr lang="en-US" sz="3800" dirty="0" err="1"/>
                  <a:t>chứa</a:t>
                </a:r>
                <a:r>
                  <a:rPr lang="en-US" sz="3800" dirty="0"/>
                  <a:t> </a:t>
                </a:r>
                <a:r>
                  <a:rPr lang="en-US" sz="3800" dirty="0" err="1"/>
                  <a:t>hình</a:t>
                </a:r>
                <a:r>
                  <a:rPr lang="en-US" sz="3800" dirty="0"/>
                  <a:t> </a:t>
                </a:r>
                <a:r>
                  <a:rPr lang="en-US" sz="3800" dirty="0" err="1"/>
                  <a:t>bình</a:t>
                </a:r>
                <a:r>
                  <a:rPr lang="en-US" sz="3800" dirty="0"/>
                  <a:t> </a:t>
                </a:r>
                <a:r>
                  <a:rPr lang="en-US" sz="3800" dirty="0" err="1"/>
                  <a:t>hành</a:t>
                </a:r>
                <a:r>
                  <a:rPr lang="en-US" sz="3800" dirty="0"/>
                  <a:t>. </a:t>
                </a:r>
                <a:r>
                  <a:rPr lang="en-US" sz="3800" dirty="0" err="1"/>
                  <a:t>Chứng</a:t>
                </a:r>
                <a:r>
                  <a:rPr lang="en-US" sz="3800" dirty="0"/>
                  <a:t> </a:t>
                </a:r>
                <a:r>
                  <a:rPr lang="en-US" sz="3800" dirty="0" err="1"/>
                  <a:t>minh</a:t>
                </a:r>
                <a:r>
                  <a:rPr lang="en-US" sz="3800" dirty="0"/>
                  <a:t> </a:t>
                </a:r>
                <a:r>
                  <a:rPr lang="en-US" sz="3800" dirty="0" err="1"/>
                  <a:t>rằng</a:t>
                </a: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𝑆𝐴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𝑆𝐶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𝑆𝐵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</m:acc>
                  </m:oMath>
                </a14:m>
                <a:r>
                  <a:rPr lang="en-US" sz="3800" dirty="0"/>
                  <a:t>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sz="3800" b="1" dirty="0"/>
                  <a:t>Lời </a:t>
                </a:r>
                <a:r>
                  <a:rPr lang="en-US" sz="3800" b="1" dirty="0" err="1"/>
                  <a:t>giải</a:t>
                </a:r>
                <a:r>
                  <a:rPr lang="en-US" sz="3800" b="1" dirty="0"/>
                  <a:t> </a:t>
                </a:r>
              </a:p>
              <a:p>
                <a:pPr algn="ctr">
                  <a:lnSpc>
                    <a:spcPct val="160000"/>
                  </a:lnSpc>
                </a:pPr>
                <a:endParaRPr lang="en-US" sz="3800" b="1" dirty="0"/>
              </a:p>
              <a:p>
                <a:pPr algn="ctr">
                  <a:lnSpc>
                    <a:spcPct val="160000"/>
                  </a:lnSpc>
                </a:pPr>
                <a:endParaRPr lang="en-US" sz="3800" b="1" dirty="0"/>
              </a:p>
              <a:p>
                <a:pPr algn="ctr">
                  <a:lnSpc>
                    <a:spcPct val="160000"/>
                  </a:lnSpc>
                </a:pPr>
                <a:endParaRPr lang="en-US" sz="3800" b="1" dirty="0"/>
              </a:p>
              <a:p>
                <a:pPr algn="ctr">
                  <a:lnSpc>
                    <a:spcPct val="160000"/>
                  </a:lnSpc>
                </a:pPr>
                <a:endParaRPr lang="en-US" sz="3800" b="1" dirty="0"/>
              </a:p>
              <a:p>
                <a:pPr>
                  <a:lnSpc>
                    <a:spcPct val="160000"/>
                  </a:lnSpc>
                </a:pPr>
                <a:r>
                  <a:rPr lang="en-US" sz="3800" dirty="0"/>
                  <a:t>Do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3800" dirty="0"/>
                  <a:t> </a:t>
                </a:r>
                <a:r>
                  <a:rPr lang="en-US" sz="3800" dirty="0" err="1"/>
                  <a:t>là</a:t>
                </a:r>
                <a:r>
                  <a:rPr lang="en-US" sz="3800" dirty="0"/>
                  <a:t> </a:t>
                </a:r>
                <a:r>
                  <a:rPr lang="en-US" sz="3800" dirty="0" err="1"/>
                  <a:t>hình</a:t>
                </a:r>
                <a:r>
                  <a:rPr lang="en-US" sz="3800" dirty="0"/>
                  <a:t> </a:t>
                </a:r>
                <a:r>
                  <a:rPr lang="en-US" sz="3800" dirty="0" err="1"/>
                  <a:t>bình</a:t>
                </a:r>
                <a:r>
                  <a:rPr lang="en-US" sz="3800" dirty="0"/>
                  <a:t> </a:t>
                </a:r>
                <a:r>
                  <a:rPr lang="en-US" sz="3800" dirty="0" err="1"/>
                  <a:t>hành</a:t>
                </a:r>
                <a:r>
                  <a:rPr lang="en-US" sz="3800" dirty="0"/>
                  <a:t> </a:t>
                </a:r>
                <a:r>
                  <a:rPr lang="en-US" sz="3800" dirty="0" err="1"/>
                  <a:t>nên</a:t>
                </a:r>
                <a:endParaRPr lang="en-US" sz="3800" dirty="0"/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38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3800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acc>
                      <m:r>
                        <a:rPr lang="en-US" sz="38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𝑆𝐴</m:t>
                          </m:r>
                        </m:e>
                      </m:acc>
                      <m:r>
                        <a:rPr lang="en-US" sz="38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𝑆𝐶</m:t>
                          </m:r>
                        </m:e>
                      </m:acc>
                      <m:r>
                        <a:rPr lang="en-US" sz="38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𝑆𝐷</m:t>
                          </m:r>
                        </m:e>
                      </m:acc>
                      <m:r>
                        <a:rPr lang="en-US" sz="3800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𝑆𝐴</m:t>
                          </m:r>
                        </m:e>
                      </m:acc>
                      <m:r>
                        <a:rPr lang="en-US" sz="38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𝑆𝐶</m:t>
                          </m:r>
                        </m:e>
                      </m:acc>
                      <m:r>
                        <a:rPr lang="en-US" sz="38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acc>
                      <m:r>
                        <a:rPr lang="en-US" sz="38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𝑆𝐷</m:t>
                          </m:r>
                        </m:e>
                      </m:acc>
                    </m:oMath>
                  </m:oMathPara>
                </a14:m>
                <a:endParaRPr lang="en-US" sz="3800" dirty="0"/>
              </a:p>
              <a:p>
                <a:pPr>
                  <a:lnSpc>
                    <a:spcPct val="17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2 trang 51 Toán 12 Tập 1 Chân trời sáng tạo | Giải Toán 12">
            <a:extLst>
              <a:ext uri="{FF2B5EF4-FFF2-40B4-BE49-F238E27FC236}">
                <a16:creationId xmlns:a16="http://schemas.microsoft.com/office/drawing/2014/main" id="{A42939CB-62F5-4D77-AF91-AA479093AA6A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84" y="2025748"/>
            <a:ext cx="4332117" cy="3602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981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Ba </a:t>
                </a:r>
                <a:r>
                  <a:rPr lang="en-US" sz="2800" dirty="0" err="1"/>
                  <a:t>lực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đỉnh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cùng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3 </a:t>
                </a:r>
                <a:r>
                  <a:rPr lang="en-US" sz="2800" dirty="0" err="1"/>
                  <a:t>cạnh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N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hợp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lực</a:t>
                </a:r>
                <a:r>
                  <a:rPr lang="en-US" sz="28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60000"/>
                  </a:lnSpc>
                </a:pPr>
                <a:endParaRPr lang="en-US" sz="3800" dirty="0"/>
              </a:p>
              <a:p>
                <a:pPr>
                  <a:lnSpc>
                    <a:spcPct val="17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Bài 3 trang 51 Toán 12 Tập 1 Chân trời sáng tạo | Giải Toán 12">
            <a:extLst>
              <a:ext uri="{FF2B5EF4-FFF2-40B4-BE49-F238E27FC236}">
                <a16:creationId xmlns:a16="http://schemas.microsoft.com/office/drawing/2014/main" id="{A946C5AC-CD7F-41D0-A5C2-1CEBC43DCE68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55743"/>
            <a:ext cx="4039772" cy="3195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57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752</Words>
  <Application>Microsoft Office PowerPoint</Application>
  <PresentationFormat>Widescreen</PresentationFormat>
  <Paragraphs>117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2024-11-18T01:44:01Z</dcterms:modified>
</cp:coreProperties>
</file>