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2" roundtripDataSignature="AMtx7mg3waG3I+rD32Rpf6AfD63VIdCz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C55991-2802-4DE1-9677-1ADF48048D43}">
  <a:tblStyle styleId="{94C55991-2802-4DE1-9677-1ADF48048D4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Font typeface="Arial"/>
              <a:buNone/>
            </a:pPr>
            <a:r>
              <a:rPr lang="en-US">
                <a:latin typeface="Arial"/>
                <a:ea typeface="Arial"/>
                <a:cs typeface="Arial"/>
                <a:sym typeface="Arial"/>
              </a:rPr>
              <a:t>Hs làm việc cá nhân, đưa ra ý kiến gv dẫn vào bài</a:t>
            </a:r>
            <a:endParaRPr/>
          </a:p>
        </p:txBody>
      </p:sp>
      <p:sp>
        <p:nvSpPr>
          <p:cNvPr id="106" name="Google Shape;106;p3: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0" name="Google Shape;70;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1" name="Google Shape;71;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2" name="Google Shape;72;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3" name="Google Shape;73;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 name="Google Shape;78;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9" name="Google Shape;79;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80" name="Google Shape;80;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6" name="Google Shape;86;p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7" name="Shape 27"/>
        <p:cNvGrpSpPr/>
        <p:nvPr/>
      </p:nvGrpSpPr>
      <p:grpSpPr>
        <a:xfrm>
          <a:off x="0" y="0"/>
          <a:ext cx="0" cy="0"/>
          <a:chOff x="0" y="0"/>
          <a:chExt cx="0" cy="0"/>
        </a:xfrm>
      </p:grpSpPr>
      <p:sp>
        <p:nvSpPr>
          <p:cNvPr id="28" name="Google Shape;28;p29"/>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 name="Shape 36"/>
        <p:cNvGrpSpPr/>
        <p:nvPr/>
      </p:nvGrpSpPr>
      <p:grpSpPr>
        <a:xfrm>
          <a:off x="0" y="0"/>
          <a:ext cx="0" cy="0"/>
          <a:chOff x="0" y="0"/>
          <a:chExt cx="0" cy="0"/>
        </a:xfrm>
      </p:grpSpPr>
      <p:sp>
        <p:nvSpPr>
          <p:cNvPr id="37" name="Google Shape;37;p3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3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 name="Shape 42"/>
        <p:cNvGrpSpPr/>
        <p:nvPr/>
      </p:nvGrpSpPr>
      <p:grpSpPr>
        <a:xfrm>
          <a:off x="0" y="0"/>
          <a:ext cx="0" cy="0"/>
          <a:chOff x="0" y="0"/>
          <a:chExt cx="0" cy="0"/>
        </a:xfrm>
      </p:grpSpPr>
      <p:sp>
        <p:nvSpPr>
          <p:cNvPr id="43" name="Google Shape;43;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32"/>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33"/>
          <p:cNvSpPr/>
          <p:nvPr>
            <p:ph idx="2" type="pic"/>
          </p:nvPr>
        </p:nvSpPr>
        <p:spPr>
          <a:xfrm>
            <a:off x="1792288" y="612775"/>
            <a:ext cx="5486400" cy="4114800"/>
          </a:xfrm>
          <a:prstGeom prst="rect">
            <a:avLst/>
          </a:prstGeom>
          <a:noFill/>
          <a:ln>
            <a:noFill/>
          </a:ln>
        </p:spPr>
      </p:sp>
      <p:sp>
        <p:nvSpPr>
          <p:cNvPr id="51" name="Google Shape;51;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2" name="Google Shape;52;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8" name="Google Shape;58;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9" name="Google Shape;59;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2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11.jpg"/><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1.jpg"/><Relationship Id="rId6"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15.jpg"/><Relationship Id="rId6"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19.jpg"/><Relationship Id="rId5" Type="http://schemas.openxmlformats.org/officeDocument/2006/relationships/image" Target="../media/image27.jpg"/><Relationship Id="rId6"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20.jpg"/><Relationship Id="rId5" Type="http://schemas.openxmlformats.org/officeDocument/2006/relationships/image" Target="../media/image22.jpg"/><Relationship Id="rId6"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Thac ban gioc" id="93" name="Google Shape;93;p1"/>
          <p:cNvPicPr preferRelativeResize="0"/>
          <p:nvPr/>
        </p:nvPicPr>
        <p:blipFill rotWithShape="1">
          <a:blip r:embed="rId3">
            <a:alphaModFix/>
          </a:blip>
          <a:srcRect b="0" l="0" r="0" t="0"/>
          <a:stretch/>
        </p:blipFill>
        <p:spPr>
          <a:xfrm>
            <a:off x="0" y="0"/>
            <a:ext cx="9144000" cy="6705600"/>
          </a:xfrm>
          <a:prstGeom prst="rect">
            <a:avLst/>
          </a:prstGeom>
          <a:noFill/>
          <a:ln>
            <a:noFill/>
          </a:ln>
        </p:spPr>
      </p:pic>
      <p:sp>
        <p:nvSpPr>
          <p:cNvPr id="94" name="Google Shape;94;p1"/>
          <p:cNvSpPr txBox="1"/>
          <p:nvPr/>
        </p:nvSpPr>
        <p:spPr>
          <a:xfrm>
            <a:off x="2286000" y="3581400"/>
            <a:ext cx="4648200"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66"/>
              </a:buClr>
              <a:buSzPts val="7200"/>
              <a:buFont typeface="Times New Roman"/>
              <a:buNone/>
            </a:pPr>
            <a:r>
              <a:rPr b="1" i="0" lang="en-US" sz="7200" u="none" cap="none" strike="noStrike">
                <a:solidFill>
                  <a:srgbClr val="000066"/>
                </a:solidFill>
                <a:latin typeface="Times New Roman"/>
                <a:ea typeface="Times New Roman"/>
                <a:cs typeface="Times New Roman"/>
                <a:sym typeface="Times New Roman"/>
              </a:rPr>
              <a:t>ĐỊA LÍ 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aphicFrame>
        <p:nvGraphicFramePr>
          <p:cNvPr id="206" name="Google Shape;206;p10"/>
          <p:cNvGraphicFramePr/>
          <p:nvPr/>
        </p:nvGraphicFramePr>
        <p:xfrm>
          <a:off x="76200" y="274637"/>
          <a:ext cx="3000000" cy="3000000"/>
        </p:xfrm>
        <a:graphic>
          <a:graphicData uri="http://schemas.openxmlformats.org/drawingml/2006/table">
            <a:tbl>
              <a:tblPr>
                <a:noFill/>
                <a:tableStyleId>{94C55991-2802-4DE1-9677-1ADF48048D43}</a:tableStyleId>
              </a:tblPr>
              <a:tblGrid>
                <a:gridCol w="1600200"/>
                <a:gridCol w="3429000"/>
                <a:gridCol w="3886200"/>
              </a:tblGrid>
              <a:tr h="1657350">
                <a:tc>
                  <a:txBody>
                    <a:bodyPr/>
                    <a:lstStyle/>
                    <a:p>
                      <a:pPr indent="0" lvl="0" marL="0" marR="0" rtl="0" algn="ctr">
                        <a:lnSpc>
                          <a:spcPct val="100000"/>
                        </a:lnSpc>
                        <a:spcBef>
                          <a:spcPts val="0"/>
                        </a:spcBef>
                        <a:spcAft>
                          <a:spcPts val="0"/>
                        </a:spcAft>
                        <a:buClr>
                          <a:srgbClr val="0000FF"/>
                        </a:buClr>
                        <a:buSzPts val="1900"/>
                        <a:buFont typeface="Times New Roman"/>
                        <a:buNone/>
                      </a:pPr>
                      <a:r>
                        <a:rPr b="0" i="0" lang="en-US" sz="1900" u="none">
                          <a:solidFill>
                            <a:srgbClr val="0000FF"/>
                          </a:solidFill>
                          <a:latin typeface="Times New Roman"/>
                          <a:ea typeface="Times New Roman"/>
                          <a:cs typeface="Times New Roman"/>
                          <a:sym typeface="Times New Roman"/>
                        </a:rPr>
                        <a:t>Khu vực</a:t>
                      </a:r>
                      <a:endParaRPr/>
                    </a:p>
                    <a:p>
                      <a:pPr indent="0" lvl="0" marL="0" marR="0" rtl="0" algn="ctr">
                        <a:lnSpc>
                          <a:spcPct val="100000"/>
                        </a:lnSpc>
                        <a:spcBef>
                          <a:spcPts val="380"/>
                        </a:spcBef>
                        <a:spcAft>
                          <a:spcPts val="0"/>
                        </a:spcAft>
                        <a:buClr>
                          <a:schemeClr val="dk1"/>
                        </a:buClr>
                        <a:buSzPts val="1900"/>
                        <a:buFont typeface="Arial"/>
                        <a:buNone/>
                      </a:pPr>
                      <a:r>
                        <a:t/>
                      </a:r>
                      <a:endParaRPr b="0" i="0" sz="1900" u="none">
                        <a:solidFill>
                          <a:srgbClr val="0000FF"/>
                        </a:solidFill>
                        <a:latin typeface="Times New Roman"/>
                        <a:ea typeface="Times New Roman"/>
                        <a:cs typeface="Times New Roman"/>
                        <a:sym typeface="Times New Roman"/>
                      </a:endParaRPr>
                    </a:p>
                    <a:p>
                      <a:pPr indent="0" lvl="0" marL="0" marR="0" rtl="0" algn="ctr">
                        <a:lnSpc>
                          <a:spcPct val="100000"/>
                        </a:lnSpc>
                        <a:spcBef>
                          <a:spcPts val="380"/>
                        </a:spcBef>
                        <a:spcAft>
                          <a:spcPts val="0"/>
                        </a:spcAft>
                        <a:buClr>
                          <a:schemeClr val="dk1"/>
                        </a:buClr>
                        <a:buSzPts val="1900"/>
                        <a:buFont typeface="Arial"/>
                        <a:buNone/>
                      </a:pPr>
                      <a:r>
                        <a:t/>
                      </a:r>
                      <a:endParaRPr b="0" i="0" sz="1900" u="none">
                        <a:solidFill>
                          <a:srgbClr val="0000FF"/>
                        </a:solidFill>
                        <a:latin typeface="Times New Roman"/>
                        <a:ea typeface="Times New Roman"/>
                        <a:cs typeface="Times New Roman"/>
                        <a:sym typeface="Times New Roman"/>
                      </a:endParaRPr>
                    </a:p>
                    <a:p>
                      <a:pPr indent="0" lvl="0" marL="0" marR="0" rtl="0" algn="ctr">
                        <a:lnSpc>
                          <a:spcPct val="100000"/>
                        </a:lnSpc>
                        <a:spcBef>
                          <a:spcPts val="380"/>
                        </a:spcBef>
                        <a:spcAft>
                          <a:spcPts val="0"/>
                        </a:spcAft>
                        <a:buClr>
                          <a:srgbClr val="0000FF"/>
                        </a:buClr>
                        <a:buSzPts val="1900"/>
                        <a:buFont typeface="Times New Roman"/>
                        <a:buNone/>
                      </a:pPr>
                      <a:r>
                        <a:rPr b="0" i="0" lang="en-US" sz="1900" u="none">
                          <a:solidFill>
                            <a:srgbClr val="0000FF"/>
                          </a:solidFill>
                          <a:latin typeface="Times New Roman"/>
                          <a:ea typeface="Times New Roman"/>
                          <a:cs typeface="Times New Roman"/>
                          <a:sym typeface="Times New Roman"/>
                        </a:rPr>
                        <a:t>Đặc điểm</a:t>
                      </a:r>
                      <a:endParaRPr/>
                    </a:p>
                  </a:txBody>
                  <a:tcPr marT="44525" marB="445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300"/>
                        <a:buFont typeface="Times New Roman"/>
                        <a:buNone/>
                      </a:pPr>
                      <a:r>
                        <a:rPr b="0" i="0" lang="en-US" sz="2300" u="none">
                          <a:solidFill>
                            <a:srgbClr val="0000FF"/>
                          </a:solidFill>
                          <a:latin typeface="Times New Roman"/>
                          <a:ea typeface="Times New Roman"/>
                          <a:cs typeface="Times New Roman"/>
                          <a:sym typeface="Times New Roman"/>
                        </a:rPr>
                        <a:t>Hà nội (21ºB)</a:t>
                      </a:r>
                      <a:endParaRPr/>
                    </a:p>
                    <a:p>
                      <a:pPr indent="0" lvl="0" marL="0" marR="0" rtl="0" algn="l">
                        <a:lnSpc>
                          <a:spcPct val="100000"/>
                        </a:lnSpc>
                        <a:spcBef>
                          <a:spcPts val="460"/>
                        </a:spcBef>
                        <a:spcAft>
                          <a:spcPts val="0"/>
                        </a:spcAft>
                        <a:buClr>
                          <a:schemeClr val="dk1"/>
                        </a:buClr>
                        <a:buSzPts val="2300"/>
                        <a:buFont typeface="Arial"/>
                        <a:buNone/>
                      </a:pPr>
                      <a:r>
                        <a:t/>
                      </a:r>
                      <a:endParaRPr b="0" i="0" sz="2300" u="none">
                        <a:solidFill>
                          <a:srgbClr val="0000FF"/>
                        </a:solidFill>
                        <a:latin typeface="Times New Roman"/>
                        <a:ea typeface="Times New Roman"/>
                        <a:cs typeface="Times New Roman"/>
                        <a:sym typeface="Times New Roman"/>
                      </a:endParaRPr>
                    </a:p>
                    <a:p>
                      <a:pPr indent="0" lvl="0" marL="0" marR="0" rtl="0" algn="l">
                        <a:lnSpc>
                          <a:spcPct val="100000"/>
                        </a:lnSpc>
                        <a:spcBef>
                          <a:spcPts val="460"/>
                        </a:spcBef>
                        <a:spcAft>
                          <a:spcPts val="0"/>
                        </a:spcAft>
                        <a:buClr>
                          <a:srgbClr val="0000FF"/>
                        </a:buClr>
                        <a:buSzPts val="2300"/>
                        <a:buFont typeface="Times New Roman"/>
                        <a:buNone/>
                      </a:pPr>
                      <a:r>
                        <a:rPr b="0" i="0" lang="en-US" sz="2300" u="none">
                          <a:solidFill>
                            <a:srgbClr val="0000FF"/>
                          </a:solidFill>
                          <a:latin typeface="Times New Roman"/>
                          <a:ea typeface="Times New Roman"/>
                          <a:cs typeface="Times New Roman"/>
                          <a:sym typeface="Times New Roman"/>
                        </a:rPr>
                        <a:t>Nhiệt độ       Lượng mưa</a:t>
                      </a:r>
                      <a:endParaRPr/>
                    </a:p>
                  </a:txBody>
                  <a:tcPr marT="44525" marB="445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300"/>
                        <a:buFont typeface="Times New Roman"/>
                        <a:buNone/>
                      </a:pPr>
                      <a:r>
                        <a:rPr b="0" i="0" lang="en-US" sz="2300" u="none">
                          <a:solidFill>
                            <a:srgbClr val="0000FF"/>
                          </a:solidFill>
                          <a:latin typeface="Times New Roman"/>
                          <a:ea typeface="Times New Roman"/>
                          <a:cs typeface="Times New Roman"/>
                          <a:sym typeface="Times New Roman"/>
                        </a:rPr>
                        <a:t>Mum - bai</a:t>
                      </a:r>
                      <a:r>
                        <a:rPr b="0" i="0" lang="en-US" sz="2300" u="none">
                          <a:solidFill>
                            <a:srgbClr val="0000FF"/>
                          </a:solidFill>
                          <a:latin typeface="Arial"/>
                          <a:ea typeface="Arial"/>
                          <a:cs typeface="Arial"/>
                          <a:sym typeface="Arial"/>
                        </a:rPr>
                        <a:t> </a:t>
                      </a:r>
                      <a:r>
                        <a:rPr b="0" i="0" lang="en-US" sz="2300" u="none">
                          <a:solidFill>
                            <a:srgbClr val="0000FF"/>
                          </a:solidFill>
                          <a:latin typeface="Times New Roman"/>
                          <a:ea typeface="Times New Roman"/>
                          <a:cs typeface="Times New Roman"/>
                          <a:sym typeface="Times New Roman"/>
                        </a:rPr>
                        <a:t>(19ºB)</a:t>
                      </a:r>
                      <a:endParaRPr/>
                    </a:p>
                    <a:p>
                      <a:pPr indent="0" lvl="0" marL="0" marR="0" rtl="0" algn="ctr">
                        <a:lnSpc>
                          <a:spcPct val="100000"/>
                        </a:lnSpc>
                        <a:spcBef>
                          <a:spcPts val="460"/>
                        </a:spcBef>
                        <a:spcAft>
                          <a:spcPts val="0"/>
                        </a:spcAft>
                        <a:buClr>
                          <a:schemeClr val="dk1"/>
                        </a:buClr>
                        <a:buSzPts val="2300"/>
                        <a:buFont typeface="Arial"/>
                        <a:buNone/>
                      </a:pPr>
                      <a:r>
                        <a:t/>
                      </a:r>
                      <a:endParaRPr b="0" i="0" sz="2300" u="none">
                        <a:solidFill>
                          <a:srgbClr val="0000FF"/>
                        </a:solidFill>
                        <a:latin typeface="Arial"/>
                        <a:ea typeface="Arial"/>
                        <a:cs typeface="Arial"/>
                        <a:sym typeface="Arial"/>
                      </a:endParaRPr>
                    </a:p>
                    <a:p>
                      <a:pPr indent="0" lvl="0" marL="0" marR="0" rtl="0" algn="l">
                        <a:lnSpc>
                          <a:spcPct val="100000"/>
                        </a:lnSpc>
                        <a:spcBef>
                          <a:spcPts val="460"/>
                        </a:spcBef>
                        <a:spcAft>
                          <a:spcPts val="0"/>
                        </a:spcAft>
                        <a:buClr>
                          <a:srgbClr val="0000FF"/>
                        </a:buClr>
                        <a:buSzPts val="2300"/>
                        <a:buFont typeface="Times New Roman"/>
                        <a:buNone/>
                      </a:pPr>
                      <a:r>
                        <a:rPr b="0" i="0" lang="en-US" sz="2300" u="none">
                          <a:solidFill>
                            <a:srgbClr val="0000FF"/>
                          </a:solidFill>
                          <a:latin typeface="Times New Roman"/>
                          <a:ea typeface="Times New Roman"/>
                          <a:cs typeface="Times New Roman"/>
                          <a:sym typeface="Times New Roman"/>
                        </a:rPr>
                        <a:t> Nhiệt độ          Lượng mưa</a:t>
                      </a:r>
                      <a:endParaRPr/>
                    </a:p>
                  </a:txBody>
                  <a:tcPr marT="44525" marB="445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23975">
                <a:tc>
                  <a:txBody>
                    <a:bodyPr/>
                    <a:lstStyle/>
                    <a:p>
                      <a:pPr indent="0" lvl="0" marL="0" marR="0" rtl="0" algn="ctr">
                        <a:lnSpc>
                          <a:spcPct val="100000"/>
                        </a:lnSpc>
                        <a:spcBef>
                          <a:spcPts val="0"/>
                        </a:spcBef>
                        <a:spcAft>
                          <a:spcPts val="0"/>
                        </a:spcAft>
                        <a:buClr>
                          <a:schemeClr val="dk1"/>
                        </a:buClr>
                        <a:buSzPts val="2700"/>
                        <a:buFont typeface="Arial"/>
                        <a:buNone/>
                      </a:pPr>
                      <a:r>
                        <a:t/>
                      </a:r>
                      <a:endParaRPr b="0" i="0" sz="2700" u="none">
                        <a:solidFill>
                          <a:srgbClr val="0000FF"/>
                        </a:solidFill>
                        <a:latin typeface="Times New Roman"/>
                        <a:ea typeface="Times New Roman"/>
                        <a:cs typeface="Times New Roman"/>
                        <a:sym typeface="Times New Roman"/>
                      </a:endParaRPr>
                    </a:p>
                    <a:p>
                      <a:pPr indent="0" lvl="0" marL="0" marR="0" rtl="0" algn="ctr">
                        <a:lnSpc>
                          <a:spcPct val="100000"/>
                        </a:lnSpc>
                        <a:spcBef>
                          <a:spcPts val="540"/>
                        </a:spcBef>
                        <a:spcAft>
                          <a:spcPts val="0"/>
                        </a:spcAft>
                        <a:buClr>
                          <a:srgbClr val="0000FF"/>
                        </a:buClr>
                        <a:buSzPts val="2700"/>
                        <a:buFont typeface="Times New Roman"/>
                        <a:buNone/>
                      </a:pPr>
                      <a:r>
                        <a:rPr b="0" i="0" lang="en-US" sz="2700" u="none">
                          <a:solidFill>
                            <a:srgbClr val="0000FF"/>
                          </a:solidFill>
                          <a:latin typeface="Times New Roman"/>
                          <a:ea typeface="Times New Roman"/>
                          <a:cs typeface="Times New Roman"/>
                          <a:sym typeface="Times New Roman"/>
                        </a:rPr>
                        <a:t>Mùa hạ</a:t>
                      </a:r>
                      <a:endParaRPr/>
                    </a:p>
                  </a:txBody>
                  <a:tcPr marT="44525" marB="445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2700"/>
                        <a:buFont typeface="Times New Roman"/>
                        <a:buNone/>
                      </a:pPr>
                      <a:r>
                        <a:rPr b="0" i="0" lang="en-US" sz="2700" u="none">
                          <a:solidFill>
                            <a:srgbClr val="0000FF"/>
                          </a:solidFill>
                          <a:latin typeface="Times New Roman"/>
                          <a:ea typeface="Times New Roman"/>
                          <a:cs typeface="Times New Roman"/>
                          <a:sym typeface="Times New Roman"/>
                        </a:rPr>
                        <a:t>                    </a:t>
                      </a:r>
                      <a:endParaRPr/>
                    </a:p>
                  </a:txBody>
                  <a:tcPr marT="44525" marB="445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2700"/>
                        <a:buFont typeface="Times New Roman"/>
                        <a:buNone/>
                      </a:pPr>
                      <a:r>
                        <a:rPr b="0" i="0" lang="en-US" sz="2700" u="none">
                          <a:solidFill>
                            <a:srgbClr val="0000FF"/>
                          </a:solidFill>
                          <a:latin typeface="Times New Roman"/>
                          <a:ea typeface="Times New Roman"/>
                          <a:cs typeface="Times New Roman"/>
                          <a:sym typeface="Times New Roman"/>
                        </a:rPr>
                        <a:t>                        </a:t>
                      </a:r>
                      <a:endParaRPr/>
                    </a:p>
                    <a:p>
                      <a:pPr indent="0" lvl="0" marL="0" marR="0" rtl="0" algn="l">
                        <a:lnSpc>
                          <a:spcPct val="100000"/>
                        </a:lnSpc>
                        <a:spcBef>
                          <a:spcPts val="540"/>
                        </a:spcBef>
                        <a:spcAft>
                          <a:spcPts val="0"/>
                        </a:spcAft>
                        <a:buClr>
                          <a:srgbClr val="0000FF"/>
                        </a:buClr>
                        <a:buSzPts val="2700"/>
                        <a:buFont typeface="Times New Roman"/>
                        <a:buNone/>
                      </a:pPr>
                      <a:r>
                        <a:rPr b="0" i="0" lang="en-US" sz="2700" u="none">
                          <a:solidFill>
                            <a:srgbClr val="0000FF"/>
                          </a:solidFill>
                          <a:latin typeface="Times New Roman"/>
                          <a:ea typeface="Times New Roman"/>
                          <a:cs typeface="Times New Roman"/>
                          <a:sym typeface="Times New Roman"/>
                        </a:rPr>
                        <a:t>  </a:t>
                      </a:r>
                      <a:endParaRPr/>
                    </a:p>
                  </a:txBody>
                  <a:tcPr marT="44525" marB="445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25575">
                <a:tc>
                  <a:txBody>
                    <a:bodyPr/>
                    <a:lstStyle/>
                    <a:p>
                      <a:pPr indent="0" lvl="0" marL="0" marR="0" rtl="0" algn="ctr">
                        <a:lnSpc>
                          <a:spcPct val="100000"/>
                        </a:lnSpc>
                        <a:spcBef>
                          <a:spcPts val="0"/>
                        </a:spcBef>
                        <a:spcAft>
                          <a:spcPts val="0"/>
                        </a:spcAft>
                        <a:buClr>
                          <a:srgbClr val="0000FF"/>
                        </a:buClr>
                        <a:buSzPts val="2700"/>
                        <a:buFont typeface="Times New Roman"/>
                        <a:buNone/>
                      </a:pPr>
                      <a:r>
                        <a:rPr b="0" i="0" lang="en-US" sz="2700" u="none">
                          <a:solidFill>
                            <a:srgbClr val="0000FF"/>
                          </a:solidFill>
                          <a:latin typeface="Times New Roman"/>
                          <a:ea typeface="Times New Roman"/>
                          <a:cs typeface="Times New Roman"/>
                          <a:sym typeface="Times New Roman"/>
                        </a:rPr>
                        <a:t>Mùa đông</a:t>
                      </a:r>
                      <a:endParaRPr/>
                    </a:p>
                  </a:txBody>
                  <a:tcPr marT="44525" marB="445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4525" marB="445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4525" marB="445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23975">
                <a:tc>
                  <a:txBody>
                    <a:bodyPr/>
                    <a:lstStyle/>
                    <a:p>
                      <a:pPr indent="0" lvl="0" marL="0" marR="0" rtl="0" algn="ctr">
                        <a:lnSpc>
                          <a:spcPct val="100000"/>
                        </a:lnSpc>
                        <a:spcBef>
                          <a:spcPts val="0"/>
                        </a:spcBef>
                        <a:spcAft>
                          <a:spcPts val="0"/>
                        </a:spcAft>
                        <a:buClr>
                          <a:srgbClr val="0000FF"/>
                        </a:buClr>
                        <a:buSzPts val="2700"/>
                        <a:buFont typeface="Times New Roman"/>
                        <a:buNone/>
                      </a:pPr>
                      <a:r>
                        <a:rPr b="0" i="0" lang="en-US" sz="2700" u="none">
                          <a:solidFill>
                            <a:srgbClr val="0000FF"/>
                          </a:solidFill>
                          <a:latin typeface="Times New Roman"/>
                          <a:ea typeface="Times New Roman"/>
                          <a:cs typeface="Times New Roman"/>
                          <a:sym typeface="Times New Roman"/>
                        </a:rPr>
                        <a:t>Biên đô nhiệt năm</a:t>
                      </a:r>
                      <a:endParaRPr/>
                    </a:p>
                  </a:txBody>
                  <a:tcPr marT="44525" marB="445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4525" marB="445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4525" marB="445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cxnSp>
        <p:nvCxnSpPr>
          <p:cNvPr id="207" name="Google Shape;207;p10"/>
          <p:cNvCxnSpPr/>
          <p:nvPr/>
        </p:nvCxnSpPr>
        <p:spPr>
          <a:xfrm>
            <a:off x="1676400" y="914400"/>
            <a:ext cx="7315200" cy="0"/>
          </a:xfrm>
          <a:prstGeom prst="straightConnector1">
            <a:avLst/>
          </a:prstGeom>
          <a:noFill/>
          <a:ln cap="flat" cmpd="sng" w="9525">
            <a:solidFill>
              <a:schemeClr val="dk1"/>
            </a:solidFill>
            <a:prstDash val="solid"/>
            <a:miter lim="800000"/>
            <a:headEnd len="med" w="med" type="none"/>
            <a:tailEnd len="med" w="med" type="none"/>
          </a:ln>
        </p:spPr>
      </p:cxnSp>
      <p:cxnSp>
        <p:nvCxnSpPr>
          <p:cNvPr id="208" name="Google Shape;208;p10"/>
          <p:cNvCxnSpPr/>
          <p:nvPr/>
        </p:nvCxnSpPr>
        <p:spPr>
          <a:xfrm>
            <a:off x="6858000" y="914400"/>
            <a:ext cx="0" cy="5334000"/>
          </a:xfrm>
          <a:prstGeom prst="straightConnector1">
            <a:avLst/>
          </a:prstGeom>
          <a:noFill/>
          <a:ln cap="flat" cmpd="sng" w="9525">
            <a:solidFill>
              <a:schemeClr val="dk1"/>
            </a:solidFill>
            <a:prstDash val="solid"/>
            <a:miter lim="800000"/>
            <a:headEnd len="med" w="med" type="none"/>
            <a:tailEnd len="med" w="med" type="none"/>
          </a:ln>
        </p:spPr>
      </p:cxnSp>
      <p:cxnSp>
        <p:nvCxnSpPr>
          <p:cNvPr id="209" name="Google Shape;209;p10"/>
          <p:cNvCxnSpPr/>
          <p:nvPr/>
        </p:nvCxnSpPr>
        <p:spPr>
          <a:xfrm>
            <a:off x="3276600" y="914400"/>
            <a:ext cx="0" cy="5334000"/>
          </a:xfrm>
          <a:prstGeom prst="straightConnector1">
            <a:avLst/>
          </a:prstGeom>
          <a:noFill/>
          <a:ln cap="flat" cmpd="sng" w="9525">
            <a:solidFill>
              <a:schemeClr val="dk1"/>
            </a:solidFill>
            <a:prstDash val="solid"/>
            <a:miter lim="800000"/>
            <a:headEnd len="med" w="med" type="none"/>
            <a:tailEnd len="med" w="med" type="none"/>
          </a:ln>
        </p:spPr>
      </p:cxnSp>
      <p:cxnSp>
        <p:nvCxnSpPr>
          <p:cNvPr id="210" name="Google Shape;210;p10"/>
          <p:cNvCxnSpPr/>
          <p:nvPr/>
        </p:nvCxnSpPr>
        <p:spPr>
          <a:xfrm>
            <a:off x="0" y="304800"/>
            <a:ext cx="1676400" cy="1447800"/>
          </a:xfrm>
          <a:prstGeom prst="straightConnector1">
            <a:avLst/>
          </a:prstGeom>
          <a:noFill/>
          <a:ln cap="flat" cmpd="sng" w="9525">
            <a:solidFill>
              <a:schemeClr val="dk1"/>
            </a:solidFill>
            <a:prstDash val="solid"/>
            <a:miter lim="800000"/>
            <a:headEnd len="med" w="med" type="none"/>
            <a:tailEnd len="med" w="med" type="none"/>
          </a:ln>
        </p:spPr>
      </p:cxnSp>
      <p:sp>
        <p:nvSpPr>
          <p:cNvPr id="211" name="Google Shape;211;p10"/>
          <p:cNvSpPr txBox="1"/>
          <p:nvPr/>
        </p:nvSpPr>
        <p:spPr>
          <a:xfrm>
            <a:off x="1828800" y="2057400"/>
            <a:ext cx="12954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&gt; 30 </a:t>
            </a:r>
            <a:r>
              <a:rPr b="1" baseline="30000" i="0" lang="en-US" sz="2400" u="none">
                <a:solidFill>
                  <a:srgbClr val="FF0000"/>
                </a:solidFill>
                <a:latin typeface="Times New Roman"/>
                <a:ea typeface="Times New Roman"/>
                <a:cs typeface="Times New Roman"/>
                <a:sym typeface="Times New Roman"/>
              </a:rPr>
              <a:t>0</a:t>
            </a:r>
            <a:r>
              <a:rPr b="1" i="0" lang="en-US" sz="2400" u="none">
                <a:solidFill>
                  <a:srgbClr val="FF0000"/>
                </a:solidFill>
                <a:latin typeface="Times New Roman"/>
                <a:ea typeface="Times New Roman"/>
                <a:cs typeface="Times New Roman"/>
                <a:sym typeface="Times New Roman"/>
              </a:rPr>
              <a:t> C</a:t>
            </a:r>
            <a:endParaRPr/>
          </a:p>
        </p:txBody>
      </p:sp>
      <p:sp>
        <p:nvSpPr>
          <p:cNvPr id="212" name="Google Shape;212;p10"/>
          <p:cNvSpPr txBox="1"/>
          <p:nvPr/>
        </p:nvSpPr>
        <p:spPr>
          <a:xfrm>
            <a:off x="1828800" y="3505200"/>
            <a:ext cx="12954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&lt; 18 </a:t>
            </a:r>
            <a:r>
              <a:rPr b="1" baseline="30000" i="0" lang="en-US" sz="2400" u="none">
                <a:solidFill>
                  <a:srgbClr val="FF0000"/>
                </a:solidFill>
                <a:latin typeface="Times New Roman"/>
                <a:ea typeface="Times New Roman"/>
                <a:cs typeface="Times New Roman"/>
                <a:sym typeface="Times New Roman"/>
              </a:rPr>
              <a:t>0</a:t>
            </a:r>
            <a:r>
              <a:rPr b="1" i="0" lang="en-US" sz="2400" u="none">
                <a:solidFill>
                  <a:srgbClr val="FF0000"/>
                </a:solidFill>
                <a:latin typeface="Times New Roman"/>
                <a:ea typeface="Times New Roman"/>
                <a:cs typeface="Times New Roman"/>
                <a:sym typeface="Times New Roman"/>
              </a:rPr>
              <a:t> C</a:t>
            </a:r>
            <a:endParaRPr/>
          </a:p>
        </p:txBody>
      </p:sp>
      <p:sp>
        <p:nvSpPr>
          <p:cNvPr id="213" name="Google Shape;213;p10"/>
          <p:cNvSpPr txBox="1"/>
          <p:nvPr/>
        </p:nvSpPr>
        <p:spPr>
          <a:xfrm>
            <a:off x="1828800" y="4876800"/>
            <a:ext cx="12954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12 </a:t>
            </a:r>
            <a:r>
              <a:rPr b="1" baseline="30000" i="0" lang="en-US" sz="2400" u="none">
                <a:solidFill>
                  <a:srgbClr val="FF0000"/>
                </a:solidFill>
                <a:latin typeface="Times New Roman"/>
                <a:ea typeface="Times New Roman"/>
                <a:cs typeface="Times New Roman"/>
                <a:sym typeface="Times New Roman"/>
              </a:rPr>
              <a:t>0</a:t>
            </a:r>
            <a:r>
              <a:rPr b="1" i="0" lang="en-US" sz="2400" u="none">
                <a:solidFill>
                  <a:srgbClr val="FF0000"/>
                </a:solidFill>
                <a:latin typeface="Times New Roman"/>
                <a:ea typeface="Times New Roman"/>
                <a:cs typeface="Times New Roman"/>
                <a:sym typeface="Times New Roman"/>
              </a:rPr>
              <a:t> C</a:t>
            </a:r>
            <a:endParaRPr/>
          </a:p>
        </p:txBody>
      </p:sp>
      <p:sp>
        <p:nvSpPr>
          <p:cNvPr id="214" name="Google Shape;214;p10"/>
          <p:cNvSpPr txBox="1"/>
          <p:nvPr/>
        </p:nvSpPr>
        <p:spPr>
          <a:xfrm>
            <a:off x="3276600" y="3505200"/>
            <a:ext cx="17526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Mưa ít (mùa mưa ít )</a:t>
            </a:r>
            <a:endParaRPr/>
          </a:p>
        </p:txBody>
      </p:sp>
      <p:sp>
        <p:nvSpPr>
          <p:cNvPr id="215" name="Google Shape;215;p10"/>
          <p:cNvSpPr txBox="1"/>
          <p:nvPr/>
        </p:nvSpPr>
        <p:spPr>
          <a:xfrm>
            <a:off x="3429000" y="2209800"/>
            <a:ext cx="17526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Mưa lớn (mùa mưa )</a:t>
            </a:r>
            <a:endParaRPr/>
          </a:p>
        </p:txBody>
      </p:sp>
      <p:sp>
        <p:nvSpPr>
          <p:cNvPr id="216" name="Google Shape;216;p10"/>
          <p:cNvSpPr txBox="1"/>
          <p:nvPr/>
        </p:nvSpPr>
        <p:spPr>
          <a:xfrm>
            <a:off x="3352800" y="4800600"/>
            <a:ext cx="17526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TB</a:t>
            </a:r>
            <a:br>
              <a:rPr b="1" i="0" lang="en-US" sz="2400" u="none">
                <a:solidFill>
                  <a:srgbClr val="FF0000"/>
                </a:solidFill>
                <a:latin typeface="Times New Roman"/>
                <a:ea typeface="Times New Roman"/>
                <a:cs typeface="Times New Roman"/>
                <a:sym typeface="Times New Roman"/>
              </a:rPr>
            </a:br>
            <a:r>
              <a:rPr b="1" i="0" lang="en-US" sz="2400" u="none">
                <a:solidFill>
                  <a:srgbClr val="FF0000"/>
                </a:solidFill>
                <a:latin typeface="Times New Roman"/>
                <a:ea typeface="Times New Roman"/>
                <a:cs typeface="Times New Roman"/>
                <a:sym typeface="Times New Roman"/>
              </a:rPr>
              <a:t>1722 mm</a:t>
            </a:r>
            <a:endParaRPr/>
          </a:p>
        </p:txBody>
      </p:sp>
      <p:sp>
        <p:nvSpPr>
          <p:cNvPr id="217" name="Google Shape;217;p10"/>
          <p:cNvSpPr txBox="1"/>
          <p:nvPr/>
        </p:nvSpPr>
        <p:spPr>
          <a:xfrm>
            <a:off x="5410200" y="2057400"/>
            <a:ext cx="12954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&gt; 29 </a:t>
            </a:r>
            <a:r>
              <a:rPr b="1" baseline="30000" i="0" lang="en-US" sz="2400" u="none">
                <a:solidFill>
                  <a:srgbClr val="FF0000"/>
                </a:solidFill>
                <a:latin typeface="Times New Roman"/>
                <a:ea typeface="Times New Roman"/>
                <a:cs typeface="Times New Roman"/>
                <a:sym typeface="Times New Roman"/>
              </a:rPr>
              <a:t>0</a:t>
            </a:r>
            <a:r>
              <a:rPr b="1" i="0" lang="en-US" sz="2400" u="none">
                <a:solidFill>
                  <a:srgbClr val="FF0000"/>
                </a:solidFill>
                <a:latin typeface="Times New Roman"/>
                <a:ea typeface="Times New Roman"/>
                <a:cs typeface="Times New Roman"/>
                <a:sym typeface="Times New Roman"/>
              </a:rPr>
              <a:t> C</a:t>
            </a:r>
            <a:endParaRPr/>
          </a:p>
        </p:txBody>
      </p:sp>
      <p:sp>
        <p:nvSpPr>
          <p:cNvPr id="218" name="Google Shape;218;p10"/>
          <p:cNvSpPr txBox="1"/>
          <p:nvPr/>
        </p:nvSpPr>
        <p:spPr>
          <a:xfrm>
            <a:off x="5410200" y="3505200"/>
            <a:ext cx="12954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&gt; 23 </a:t>
            </a:r>
            <a:r>
              <a:rPr b="1" baseline="30000" i="0" lang="en-US" sz="2400" u="none">
                <a:solidFill>
                  <a:srgbClr val="FF0000"/>
                </a:solidFill>
                <a:latin typeface="Times New Roman"/>
                <a:ea typeface="Times New Roman"/>
                <a:cs typeface="Times New Roman"/>
                <a:sym typeface="Times New Roman"/>
              </a:rPr>
              <a:t>0</a:t>
            </a:r>
            <a:r>
              <a:rPr b="1" i="0" lang="en-US" sz="2400" u="none">
                <a:solidFill>
                  <a:srgbClr val="FF0000"/>
                </a:solidFill>
                <a:latin typeface="Times New Roman"/>
                <a:ea typeface="Times New Roman"/>
                <a:cs typeface="Times New Roman"/>
                <a:sym typeface="Times New Roman"/>
              </a:rPr>
              <a:t> C</a:t>
            </a:r>
            <a:endParaRPr/>
          </a:p>
        </p:txBody>
      </p:sp>
      <p:sp>
        <p:nvSpPr>
          <p:cNvPr id="219" name="Google Shape;219;p10"/>
          <p:cNvSpPr txBox="1"/>
          <p:nvPr/>
        </p:nvSpPr>
        <p:spPr>
          <a:xfrm>
            <a:off x="5257800" y="4953000"/>
            <a:ext cx="12954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6 </a:t>
            </a:r>
            <a:r>
              <a:rPr b="1" baseline="30000" i="0" lang="en-US" sz="2400" u="none">
                <a:solidFill>
                  <a:srgbClr val="FF0000"/>
                </a:solidFill>
                <a:latin typeface="Times New Roman"/>
                <a:ea typeface="Times New Roman"/>
                <a:cs typeface="Times New Roman"/>
                <a:sym typeface="Times New Roman"/>
              </a:rPr>
              <a:t>0</a:t>
            </a:r>
            <a:r>
              <a:rPr b="1" i="0" lang="en-US" sz="2400" u="none">
                <a:solidFill>
                  <a:srgbClr val="FF0000"/>
                </a:solidFill>
                <a:latin typeface="Times New Roman"/>
                <a:ea typeface="Times New Roman"/>
                <a:cs typeface="Times New Roman"/>
                <a:sym typeface="Times New Roman"/>
              </a:rPr>
              <a:t> C</a:t>
            </a:r>
            <a:endParaRPr/>
          </a:p>
        </p:txBody>
      </p:sp>
      <p:sp>
        <p:nvSpPr>
          <p:cNvPr id="220" name="Google Shape;220;p10"/>
          <p:cNvSpPr txBox="1"/>
          <p:nvPr/>
        </p:nvSpPr>
        <p:spPr>
          <a:xfrm>
            <a:off x="6934200" y="2209800"/>
            <a:ext cx="17526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Mưa lớn (mùa mưa )</a:t>
            </a:r>
            <a:endParaRPr/>
          </a:p>
        </p:txBody>
      </p:sp>
      <p:sp>
        <p:nvSpPr>
          <p:cNvPr id="221" name="Google Shape;221;p10"/>
          <p:cNvSpPr txBox="1"/>
          <p:nvPr/>
        </p:nvSpPr>
        <p:spPr>
          <a:xfrm>
            <a:off x="6934200" y="3581400"/>
            <a:ext cx="17526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Lượng mưa rất nhỏ  (mùa khô )</a:t>
            </a:r>
            <a:endParaRPr/>
          </a:p>
        </p:txBody>
      </p:sp>
      <p:sp>
        <p:nvSpPr>
          <p:cNvPr id="222" name="Google Shape;222;p10"/>
          <p:cNvSpPr txBox="1"/>
          <p:nvPr/>
        </p:nvSpPr>
        <p:spPr>
          <a:xfrm>
            <a:off x="7010400" y="4953000"/>
            <a:ext cx="17526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TB </a:t>
            </a:r>
            <a:br>
              <a:rPr b="1" i="0" lang="en-US" sz="2400" u="none">
                <a:solidFill>
                  <a:srgbClr val="FF0000"/>
                </a:solidFill>
                <a:latin typeface="Times New Roman"/>
                <a:ea typeface="Times New Roman"/>
                <a:cs typeface="Times New Roman"/>
                <a:sym typeface="Times New Roman"/>
              </a:rPr>
            </a:br>
            <a:r>
              <a:rPr b="1" i="0" lang="en-US" sz="2400" u="none">
                <a:solidFill>
                  <a:srgbClr val="FF0000"/>
                </a:solidFill>
                <a:latin typeface="Times New Roman"/>
                <a:ea typeface="Times New Roman"/>
                <a:cs typeface="Times New Roman"/>
                <a:sym typeface="Times New Roman"/>
              </a:rPr>
              <a:t>1784 mm</a:t>
            </a:r>
            <a:endParaRPr/>
          </a:p>
        </p:txBody>
      </p:sp>
      <p:sp>
        <p:nvSpPr>
          <p:cNvPr id="223" name="Google Shape;223;p10"/>
          <p:cNvSpPr txBox="1"/>
          <p:nvPr/>
        </p:nvSpPr>
        <p:spPr>
          <a:xfrm>
            <a:off x="1676400" y="6248400"/>
            <a:ext cx="3352800" cy="609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HÀ NỘI  CÓ MÙA ĐÔNG LẠNH</a:t>
            </a:r>
            <a:endParaRPr/>
          </a:p>
        </p:txBody>
      </p:sp>
      <p:sp>
        <p:nvSpPr>
          <p:cNvPr id="224" name="Google Shape;224;p10"/>
          <p:cNvSpPr txBox="1"/>
          <p:nvPr/>
        </p:nvSpPr>
        <p:spPr>
          <a:xfrm>
            <a:off x="5257800" y="6248400"/>
            <a:ext cx="3886200" cy="609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MUM- BAI NÓNG QUANH NĂM</a:t>
            </a:r>
            <a:endParaRPr/>
          </a:p>
        </p:txBody>
      </p:sp>
      <p:sp>
        <p:nvSpPr>
          <p:cNvPr id="225" name="Google Shape;225;p10"/>
          <p:cNvSpPr txBox="1"/>
          <p:nvPr/>
        </p:nvSpPr>
        <p:spPr>
          <a:xfrm>
            <a:off x="-20637" y="941387"/>
            <a:ext cx="9144000" cy="914400"/>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Em có nhận xét gì về đặc điểm khí hậu nhiệt đới gió mùa?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 calcmode="lin" valueType="num">
                                      <p:cBhvr additive="base">
                                        <p:cTn dur="500"/>
                                        <p:tgtEl>
                                          <p:spTgt spid="21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 calcmode="lin" valueType="num">
                                      <p:cBhvr additive="base">
                                        <p:cTn dur="500"/>
                                        <p:tgtEl>
                                          <p:spTgt spid="2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 calcmode="lin" valueType="num">
                                      <p:cBhvr additive="base">
                                        <p:cTn dur="500"/>
                                        <p:tgtEl>
                                          <p:spTgt spid="21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 calcmode="lin" valueType="num">
                                      <p:cBhvr additive="base">
                                        <p:cTn dur="500"/>
                                        <p:tgtEl>
                                          <p:spTgt spid="21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 calcmode="lin" valueType="num">
                                      <p:cBhvr additive="base">
                                        <p:cTn dur="500"/>
                                        <p:tgtEl>
                                          <p:spTgt spid="21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 calcmode="lin" valueType="num">
                                      <p:cBhvr additive="base">
                                        <p:cTn dur="500"/>
                                        <p:tgtEl>
                                          <p:spTgt spid="22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 calcmode="lin" valueType="num">
                                      <p:cBhvr additive="base">
                                        <p:cTn dur="500"/>
                                        <p:tgtEl>
                                          <p:spTgt spid="22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 calcmode="lin" valueType="num">
                                      <p:cBhvr additive="base">
                                        <p:cTn dur="500"/>
                                        <p:tgtEl>
                                          <p:spTgt spid="22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8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8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8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ph idx="1" type="body"/>
          </p:nvPr>
        </p:nvSpPr>
        <p:spPr>
          <a:xfrm>
            <a:off x="152400" y="1143000"/>
            <a:ext cx="8991600" cy="3505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FF"/>
              </a:buClr>
              <a:buSzPts val="4000"/>
              <a:buFont typeface="Times New Roman"/>
              <a:buNone/>
            </a:pPr>
            <a:r>
              <a:rPr b="1" i="0" lang="en-US" sz="4000" u="none">
                <a:solidFill>
                  <a:srgbClr val="0000FF"/>
                </a:solidFill>
                <a:latin typeface="Times New Roman"/>
                <a:ea typeface="Times New Roman"/>
                <a:cs typeface="Times New Roman"/>
                <a:sym typeface="Times New Roman"/>
              </a:rPr>
              <a:t>* Đặc điểm khí hậu nhiệt đới gió mùa</a:t>
            </a:r>
            <a:endParaRPr/>
          </a:p>
          <a:p>
            <a:pPr indent="-342900" lvl="0" marL="342900" rtl="0" algn="l">
              <a:lnSpc>
                <a:spcPct val="100000"/>
              </a:lnSpc>
              <a:spcBef>
                <a:spcPts val="800"/>
              </a:spcBef>
              <a:spcAft>
                <a:spcPts val="0"/>
              </a:spcAft>
              <a:buClr>
                <a:srgbClr val="0000FF"/>
              </a:buClr>
              <a:buSzPts val="4000"/>
              <a:buFont typeface="Times New Roman"/>
              <a:buChar char="-"/>
            </a:pPr>
            <a:r>
              <a:rPr b="1" i="0" lang="en-US" sz="4000" u="none">
                <a:solidFill>
                  <a:srgbClr val="0000FF"/>
                </a:solidFill>
                <a:latin typeface="Times New Roman"/>
                <a:ea typeface="Times New Roman"/>
                <a:cs typeface="Times New Roman"/>
                <a:sym typeface="Times New Roman"/>
              </a:rPr>
              <a:t>Nhiệt độ lượng mưa thay đổi theo mùa gió</a:t>
            </a:r>
            <a:endParaRPr/>
          </a:p>
          <a:p>
            <a:pPr indent="-342900" lvl="0" marL="342900" rtl="0" algn="l">
              <a:lnSpc>
                <a:spcPct val="100000"/>
              </a:lnSpc>
              <a:spcBef>
                <a:spcPts val="800"/>
              </a:spcBef>
              <a:spcAft>
                <a:spcPts val="0"/>
              </a:spcAft>
              <a:buClr>
                <a:srgbClr val="0000FF"/>
              </a:buClr>
              <a:buSzPts val="4000"/>
              <a:buFont typeface="Times New Roman"/>
              <a:buNone/>
            </a:pPr>
            <a:r>
              <a:rPr b="1" i="0" lang="en-US" sz="4000" u="none">
                <a:solidFill>
                  <a:srgbClr val="0000FF"/>
                </a:solidFill>
                <a:latin typeface="Times New Roman"/>
                <a:ea typeface="Times New Roman"/>
                <a:cs typeface="Times New Roman"/>
                <a:sym typeface="Times New Roman"/>
              </a:rPr>
              <a:t>  + Nhiệt độ trung bình  &gt; 20</a:t>
            </a:r>
            <a:r>
              <a:rPr b="1" baseline="30000" i="0" lang="en-US" sz="4000" u="none">
                <a:solidFill>
                  <a:srgbClr val="0000FF"/>
                </a:solidFill>
                <a:latin typeface="Times New Roman"/>
                <a:ea typeface="Times New Roman"/>
                <a:cs typeface="Times New Roman"/>
                <a:sym typeface="Times New Roman"/>
              </a:rPr>
              <a:t>0</a:t>
            </a:r>
            <a:r>
              <a:rPr b="1" i="0" lang="en-US" sz="4000" u="none">
                <a:solidFill>
                  <a:srgbClr val="0000FF"/>
                </a:solidFill>
                <a:latin typeface="Times New Roman"/>
                <a:ea typeface="Times New Roman"/>
                <a:cs typeface="Times New Roman"/>
                <a:sym typeface="Times New Roman"/>
              </a:rPr>
              <a:t>C </a:t>
            </a:r>
            <a:endParaRPr/>
          </a:p>
          <a:p>
            <a:pPr indent="-342900" lvl="0" marL="342900" rtl="0" algn="l">
              <a:lnSpc>
                <a:spcPct val="100000"/>
              </a:lnSpc>
              <a:spcBef>
                <a:spcPts val="800"/>
              </a:spcBef>
              <a:spcAft>
                <a:spcPts val="0"/>
              </a:spcAft>
              <a:buClr>
                <a:srgbClr val="0000FF"/>
              </a:buClr>
              <a:buSzPts val="4000"/>
              <a:buFont typeface="Times New Roman"/>
              <a:buNone/>
            </a:pPr>
            <a:r>
              <a:rPr b="1" i="0" lang="en-US" sz="4000" u="none">
                <a:solidFill>
                  <a:srgbClr val="0000FF"/>
                </a:solidFill>
                <a:latin typeface="Times New Roman"/>
                <a:ea typeface="Times New Roman"/>
                <a:cs typeface="Times New Roman"/>
                <a:sym typeface="Times New Roman"/>
              </a:rPr>
              <a:t>  + Biên độ nhiệt trung bình  khoảng 8</a:t>
            </a:r>
            <a:r>
              <a:rPr b="1" baseline="30000" i="0" lang="en-US" sz="4000" u="none">
                <a:solidFill>
                  <a:srgbClr val="0000FF"/>
                </a:solidFill>
                <a:latin typeface="Times New Roman"/>
                <a:ea typeface="Times New Roman"/>
                <a:cs typeface="Times New Roman"/>
                <a:sym typeface="Times New Roman"/>
              </a:rPr>
              <a:t>0</a:t>
            </a:r>
            <a:r>
              <a:rPr b="1" i="0" lang="en-US" sz="4000" u="none">
                <a:solidFill>
                  <a:srgbClr val="0000FF"/>
                </a:solidFill>
                <a:latin typeface="Times New Roman"/>
                <a:ea typeface="Times New Roman"/>
                <a:cs typeface="Times New Roman"/>
                <a:sym typeface="Times New Roman"/>
              </a:rPr>
              <a:t>C</a:t>
            </a:r>
            <a:endParaRPr/>
          </a:p>
          <a:p>
            <a:pPr indent="-342900" lvl="0" marL="342900" rtl="0" algn="l">
              <a:lnSpc>
                <a:spcPct val="100000"/>
              </a:lnSpc>
              <a:spcBef>
                <a:spcPts val="800"/>
              </a:spcBef>
              <a:spcAft>
                <a:spcPts val="0"/>
              </a:spcAft>
              <a:buClr>
                <a:srgbClr val="0000FF"/>
              </a:buClr>
              <a:buSzPts val="4000"/>
              <a:buFont typeface="Times New Roman"/>
              <a:buNone/>
            </a:pPr>
            <a:r>
              <a:rPr b="1" i="0" lang="en-US" sz="4000" u="none">
                <a:solidFill>
                  <a:srgbClr val="0000FF"/>
                </a:solidFill>
                <a:latin typeface="Times New Roman"/>
                <a:ea typeface="Times New Roman"/>
                <a:cs typeface="Times New Roman"/>
                <a:sym typeface="Times New Roman"/>
              </a:rPr>
              <a:t>  + Lượng mưa  &gt; 1000mm </a:t>
            </a:r>
            <a:endParaRPr/>
          </a:p>
          <a:p>
            <a:pPr indent="-342900" lvl="0" marL="342900" rtl="0" algn="l">
              <a:lnSpc>
                <a:spcPct val="100000"/>
              </a:lnSpc>
              <a:spcBef>
                <a:spcPts val="800"/>
              </a:spcBef>
              <a:spcAft>
                <a:spcPts val="0"/>
              </a:spcAft>
              <a:buClr>
                <a:srgbClr val="0000FF"/>
              </a:buClr>
              <a:buSzPts val="4000"/>
              <a:buFont typeface="Times New Roman"/>
              <a:buNone/>
            </a:pPr>
            <a:r>
              <a:rPr b="1" i="0" lang="en-US" sz="4000" u="none">
                <a:solidFill>
                  <a:srgbClr val="0000FF"/>
                </a:solidFill>
                <a:latin typeface="Times New Roman"/>
                <a:ea typeface="Times New Roman"/>
                <a:cs typeface="Times New Roman"/>
                <a:sym typeface="Times New Roman"/>
              </a:rPr>
              <a:t>- Thời tiết diễn biến thất thường</a:t>
            </a:r>
            <a:endParaRPr/>
          </a:p>
        </p:txBody>
      </p:sp>
      <p:sp>
        <p:nvSpPr>
          <p:cNvPr id="231" name="Google Shape;231;p11"/>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
        <p:nvSpPr>
          <p:cNvPr id="232" name="Google Shape;232;p11"/>
          <p:cNvSpPr txBox="1"/>
          <p:nvPr/>
        </p:nvSpPr>
        <p:spPr>
          <a:xfrm>
            <a:off x="0" y="4572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500"/>
                                        <p:tgtEl>
                                          <p:spTgt spid="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500"/>
                                        <p:tgtEl>
                                          <p:spTgt spid="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500"/>
                                        <p:tgtEl>
                                          <p:spTgt spid="2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500"/>
                                        <p:tgtEl>
                                          <p:spTgt spid="2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animEffect filter="fade" transition="in">
                                      <p:cBhvr>
                                        <p:cTn dur="500"/>
                                        <p:tgtEl>
                                          <p:spTgt spid="2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animEffect filter="fade" transition="in">
                                      <p:cBhvr>
                                        <p:cTn dur="500"/>
                                        <p:tgtEl>
                                          <p:spTgt spid="23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2"/>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
        <p:nvSpPr>
          <p:cNvPr id="238" name="Google Shape;238;p12"/>
          <p:cNvSpPr txBox="1"/>
          <p:nvPr/>
        </p:nvSpPr>
        <p:spPr>
          <a:xfrm>
            <a:off x="0" y="4572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sp>
        <p:nvSpPr>
          <p:cNvPr id="239" name="Google Shape;239;p12"/>
          <p:cNvSpPr txBox="1"/>
          <p:nvPr/>
        </p:nvSpPr>
        <p:spPr>
          <a:xfrm>
            <a:off x="533400" y="1055687"/>
            <a:ext cx="7772400" cy="4486275"/>
          </a:xfrm>
          <a:prstGeom prst="rect">
            <a:avLst/>
          </a:prstGeom>
          <a:noFill/>
          <a:ln>
            <a:noFill/>
          </a:ln>
        </p:spPr>
        <p:txBody>
          <a:bodyPr anchorCtr="0" anchor="t" bIns="45700" lIns="91425" spcFirstLastPara="1" rIns="91425" wrap="square" tIns="45700">
            <a:spAutoFit/>
          </a:bodyPr>
          <a:lstStyle/>
          <a:p>
            <a:pPr indent="114300" lvl="0" marL="57150" marR="0" rtl="0" algn="l">
              <a:lnSpc>
                <a:spcPct val="12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Đọc đoạn thông tin sau</a:t>
            </a:r>
            <a:r>
              <a:rPr b="0" i="0" lang="en-US" sz="2400" u="none">
                <a:solidFill>
                  <a:srgbClr val="000000"/>
                </a:solidFill>
                <a:latin typeface="Times New Roman"/>
                <a:ea typeface="Times New Roman"/>
                <a:cs typeface="Times New Roman"/>
                <a:sym typeface="Times New Roman"/>
              </a:rPr>
              <a:t>: </a:t>
            </a:r>
            <a:endParaRPr b="0" i="0" sz="2400" u="none">
              <a:solidFill>
                <a:schemeClr val="dk1"/>
              </a:solidFill>
              <a:latin typeface="Times New Roman"/>
              <a:ea typeface="Times New Roman"/>
              <a:cs typeface="Times New Roman"/>
              <a:sym typeface="Times New Roman"/>
            </a:endParaRPr>
          </a:p>
          <a:p>
            <a:pPr indent="114300" lvl="0" marL="57150" marR="0" rtl="0" algn="just">
              <a:lnSpc>
                <a:spcPct val="12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“Môi trường nhiệt đới gió mùa có nhiệt độ và lượng mưa thay đổi theo mùa gió. Mưa nhiều vào mùa gió thổi từ biển vào lục địa và mưa ít vào mùa gió thổi từ lục địa ra đại dương. Tuy lượng mưa vào mùa khô ít nhưng vẫn đủ ẩm để tạo nên thảm thực vật đa dạng và phong phú với nhiều tầng. Môi trường nhiệt đới gió mùa thích hợp trồng các cây trồng nhiệt đới như lúa nước, cao su, cà phê. Tuy nhiên, môi trường nhiệt đới gió mùa có thời tiết diễn biến thất thường, gây ảnh hưởng tới cảnh sắc thiên nhiên và cuộc sống con người”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3"/>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
        <p:nvSpPr>
          <p:cNvPr id="245" name="Google Shape;245;p13"/>
          <p:cNvSpPr txBox="1"/>
          <p:nvPr/>
        </p:nvSpPr>
        <p:spPr>
          <a:xfrm>
            <a:off x="0" y="4572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pic>
        <p:nvPicPr>
          <p:cNvPr descr="m2_2" id="246" name="Google Shape;246;p13"/>
          <p:cNvPicPr preferRelativeResize="0"/>
          <p:nvPr/>
        </p:nvPicPr>
        <p:blipFill rotWithShape="1">
          <a:blip r:embed="rId3">
            <a:alphaModFix/>
          </a:blip>
          <a:srcRect b="0" l="0" r="0" t="0"/>
          <a:stretch/>
        </p:blipFill>
        <p:spPr>
          <a:xfrm>
            <a:off x="609600" y="990600"/>
            <a:ext cx="8153400" cy="5867400"/>
          </a:xfrm>
          <a:prstGeom prst="rect">
            <a:avLst/>
          </a:prstGeom>
          <a:noFill/>
          <a:ln>
            <a:noFill/>
          </a:ln>
        </p:spPr>
      </p:pic>
      <p:pic>
        <p:nvPicPr>
          <p:cNvPr descr="bão 1d" id="247" name="Google Shape;247;p13"/>
          <p:cNvPicPr preferRelativeResize="0"/>
          <p:nvPr/>
        </p:nvPicPr>
        <p:blipFill rotWithShape="1">
          <a:blip r:embed="rId4">
            <a:alphaModFix/>
          </a:blip>
          <a:srcRect b="0" l="0" r="0" t="0"/>
          <a:stretch/>
        </p:blipFill>
        <p:spPr>
          <a:xfrm>
            <a:off x="609600" y="990600"/>
            <a:ext cx="8153400" cy="5867400"/>
          </a:xfrm>
          <a:prstGeom prst="rect">
            <a:avLst/>
          </a:prstGeom>
          <a:noFill/>
          <a:ln>
            <a:noFill/>
          </a:ln>
        </p:spPr>
      </p:pic>
      <p:pic>
        <p:nvPicPr>
          <p:cNvPr descr="phi4" id="248" name="Google Shape;248;p13"/>
          <p:cNvPicPr preferRelativeResize="0"/>
          <p:nvPr/>
        </p:nvPicPr>
        <p:blipFill rotWithShape="1">
          <a:blip r:embed="rId5">
            <a:alphaModFix/>
          </a:blip>
          <a:srcRect b="0" l="0" r="0" t="0"/>
          <a:stretch/>
        </p:blipFill>
        <p:spPr>
          <a:xfrm>
            <a:off x="609600" y="990600"/>
            <a:ext cx="8153400" cy="586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2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2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MÔI TRƯỜNG NHIỆT ĐỚI GIÓ MÙA</a:t>
            </a:r>
            <a:endParaRPr/>
          </a:p>
        </p:txBody>
      </p:sp>
      <p:sp>
        <p:nvSpPr>
          <p:cNvPr id="254" name="Google Shape;254;p14"/>
          <p:cNvSpPr txBox="1"/>
          <p:nvPr/>
        </p:nvSpPr>
        <p:spPr>
          <a:xfrm>
            <a:off x="0" y="4572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pic>
        <p:nvPicPr>
          <p:cNvPr descr="images2054219_duatang_Danviet" id="255" name="Google Shape;255;p14"/>
          <p:cNvPicPr preferRelativeResize="0"/>
          <p:nvPr/>
        </p:nvPicPr>
        <p:blipFill rotWithShape="1">
          <a:blip r:embed="rId3">
            <a:alphaModFix/>
          </a:blip>
          <a:srcRect b="0" l="0" r="0" t="0"/>
          <a:stretch/>
        </p:blipFill>
        <p:spPr>
          <a:xfrm>
            <a:off x="0" y="990600"/>
            <a:ext cx="4191000" cy="2819400"/>
          </a:xfrm>
          <a:prstGeom prst="rect">
            <a:avLst/>
          </a:prstGeom>
          <a:noFill/>
          <a:ln>
            <a:noFill/>
          </a:ln>
        </p:spPr>
      </p:pic>
      <p:pic>
        <p:nvPicPr>
          <p:cNvPr descr="images2053465_9" id="256" name="Google Shape;256;p14"/>
          <p:cNvPicPr preferRelativeResize="0"/>
          <p:nvPr/>
        </p:nvPicPr>
        <p:blipFill rotWithShape="1">
          <a:blip r:embed="rId4">
            <a:alphaModFix/>
          </a:blip>
          <a:srcRect b="0" l="0" r="0" t="0"/>
          <a:stretch/>
        </p:blipFill>
        <p:spPr>
          <a:xfrm>
            <a:off x="4419600" y="990600"/>
            <a:ext cx="4724400" cy="2819400"/>
          </a:xfrm>
          <a:prstGeom prst="rect">
            <a:avLst/>
          </a:prstGeom>
          <a:noFill/>
          <a:ln>
            <a:noFill/>
          </a:ln>
        </p:spPr>
      </p:pic>
      <p:pic>
        <p:nvPicPr>
          <p:cNvPr descr="images2053458_ImageView6" id="257" name="Google Shape;257;p14"/>
          <p:cNvPicPr preferRelativeResize="0"/>
          <p:nvPr/>
        </p:nvPicPr>
        <p:blipFill rotWithShape="1">
          <a:blip r:embed="rId5">
            <a:alphaModFix/>
          </a:blip>
          <a:srcRect b="0" l="0" r="0" t="0"/>
          <a:stretch/>
        </p:blipFill>
        <p:spPr>
          <a:xfrm>
            <a:off x="0" y="3886200"/>
            <a:ext cx="4191000" cy="2971800"/>
          </a:xfrm>
          <a:prstGeom prst="rect">
            <a:avLst/>
          </a:prstGeom>
          <a:noFill/>
          <a:ln>
            <a:noFill/>
          </a:ln>
        </p:spPr>
      </p:pic>
      <p:pic>
        <p:nvPicPr>
          <p:cNvPr descr="images2000918_6" id="258" name="Google Shape;258;p14"/>
          <p:cNvPicPr preferRelativeResize="0"/>
          <p:nvPr/>
        </p:nvPicPr>
        <p:blipFill rotWithShape="1">
          <a:blip r:embed="rId6">
            <a:alphaModFix/>
          </a:blip>
          <a:srcRect b="0" l="0" r="0" t="0"/>
          <a:stretch/>
        </p:blipFill>
        <p:spPr>
          <a:xfrm>
            <a:off x="4419600" y="3886200"/>
            <a:ext cx="4724400" cy="297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
        <p:nvSpPr>
          <p:cNvPr id="264" name="Google Shape;264;p15"/>
          <p:cNvSpPr txBox="1"/>
          <p:nvPr/>
        </p:nvSpPr>
        <p:spPr>
          <a:xfrm>
            <a:off x="0" y="4572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sp>
        <p:nvSpPr>
          <p:cNvPr id="265" name="Google Shape;265;p15"/>
          <p:cNvSpPr txBox="1"/>
          <p:nvPr/>
        </p:nvSpPr>
        <p:spPr>
          <a:xfrm>
            <a:off x="152400" y="914400"/>
            <a:ext cx="7086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2. CÁC ĐẶC ĐIỂM KHÁC CỦA MÔI TRƯỜNG</a:t>
            </a:r>
            <a:endParaRPr/>
          </a:p>
        </p:txBody>
      </p:sp>
      <p:pic>
        <p:nvPicPr>
          <p:cNvPr id="266" name="Google Shape;266;p15"/>
          <p:cNvPicPr preferRelativeResize="0"/>
          <p:nvPr/>
        </p:nvPicPr>
        <p:blipFill rotWithShape="1">
          <a:blip r:embed="rId3">
            <a:alphaModFix/>
          </a:blip>
          <a:srcRect b="0" l="0" r="0" t="0"/>
          <a:stretch/>
        </p:blipFill>
        <p:spPr>
          <a:xfrm>
            <a:off x="23812" y="19050"/>
            <a:ext cx="762000" cy="44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 calcmode="lin" valueType="num">
                                      <p:cBhvr additive="base">
                                        <p:cTn dur="500"/>
                                        <p:tgtEl>
                                          <p:spTgt spid="26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Hình ảnh" id="271" name="Google Shape;271;p16"/>
          <p:cNvPicPr preferRelativeResize="0"/>
          <p:nvPr/>
        </p:nvPicPr>
        <p:blipFill rotWithShape="1">
          <a:blip r:embed="rId3">
            <a:alphaModFix/>
          </a:blip>
          <a:srcRect b="0" l="0" r="0" t="0"/>
          <a:stretch/>
        </p:blipFill>
        <p:spPr>
          <a:xfrm>
            <a:off x="4800600" y="533400"/>
            <a:ext cx="4343400" cy="2971800"/>
          </a:xfrm>
          <a:prstGeom prst="rect">
            <a:avLst/>
          </a:prstGeom>
          <a:noFill/>
          <a:ln>
            <a:noFill/>
          </a:ln>
        </p:spPr>
      </p:pic>
      <p:pic>
        <p:nvPicPr>
          <p:cNvPr descr="2460382737_9b28dd3870" id="272" name="Google Shape;272;p16"/>
          <p:cNvPicPr preferRelativeResize="0"/>
          <p:nvPr/>
        </p:nvPicPr>
        <p:blipFill rotWithShape="1">
          <a:blip r:embed="rId4">
            <a:alphaModFix/>
          </a:blip>
          <a:srcRect b="0" l="0" r="0" t="0"/>
          <a:stretch/>
        </p:blipFill>
        <p:spPr>
          <a:xfrm>
            <a:off x="0" y="533400"/>
            <a:ext cx="4648200" cy="2971800"/>
          </a:xfrm>
          <a:prstGeom prst="rect">
            <a:avLst/>
          </a:prstGeom>
          <a:noFill/>
          <a:ln>
            <a:noFill/>
          </a:ln>
        </p:spPr>
      </p:pic>
      <p:pic>
        <p:nvPicPr>
          <p:cNvPr descr="42cd271csu" id="273" name="Google Shape;273;p16"/>
          <p:cNvPicPr preferRelativeResize="0"/>
          <p:nvPr/>
        </p:nvPicPr>
        <p:blipFill rotWithShape="1">
          <a:blip r:embed="rId5">
            <a:alphaModFix/>
          </a:blip>
          <a:srcRect b="0" l="0" r="0" t="0"/>
          <a:stretch/>
        </p:blipFill>
        <p:spPr>
          <a:xfrm>
            <a:off x="4800600" y="3657600"/>
            <a:ext cx="4343400" cy="3200400"/>
          </a:xfrm>
          <a:prstGeom prst="rect">
            <a:avLst/>
          </a:prstGeom>
          <a:noFill/>
          <a:ln>
            <a:noFill/>
          </a:ln>
        </p:spPr>
      </p:pic>
      <p:pic>
        <p:nvPicPr>
          <p:cNvPr descr="2224608742_9488ce3109" id="274" name="Google Shape;274;p16"/>
          <p:cNvPicPr preferRelativeResize="0"/>
          <p:nvPr/>
        </p:nvPicPr>
        <p:blipFill rotWithShape="1">
          <a:blip r:embed="rId6">
            <a:alphaModFix/>
          </a:blip>
          <a:srcRect b="0" l="0" r="0" t="0"/>
          <a:stretch/>
        </p:blipFill>
        <p:spPr>
          <a:xfrm>
            <a:off x="0" y="3657600"/>
            <a:ext cx="4648200" cy="3200400"/>
          </a:xfrm>
          <a:prstGeom prst="rect">
            <a:avLst/>
          </a:prstGeom>
          <a:noFill/>
          <a:ln>
            <a:noFill/>
          </a:ln>
        </p:spPr>
      </p:pic>
      <p:sp>
        <p:nvSpPr>
          <p:cNvPr id="275" name="Google Shape;275;p16"/>
          <p:cNvSpPr txBox="1"/>
          <p:nvPr/>
        </p:nvSpPr>
        <p:spPr>
          <a:xfrm>
            <a:off x="457200" y="6324600"/>
            <a:ext cx="8305800" cy="533400"/>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Quan sát ảnh nhận xét về sự thay đổi của cảnh sắc thiên nhiên ?</a:t>
            </a:r>
            <a:endParaRPr/>
          </a:p>
        </p:txBody>
      </p:sp>
      <p:sp>
        <p:nvSpPr>
          <p:cNvPr id="276" name="Google Shape;276;p16"/>
          <p:cNvSpPr txBox="1"/>
          <p:nvPr/>
        </p:nvSpPr>
        <p:spPr>
          <a:xfrm>
            <a:off x="3505200" y="3657600"/>
            <a:ext cx="3048000" cy="396875"/>
          </a:xfrm>
          <a:prstGeom prst="rect">
            <a:avLst/>
          </a:prstGeom>
          <a:solidFill>
            <a:srgbClr val="CC99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Rừng cao su vào mùa khô</a:t>
            </a:r>
            <a:endParaRPr/>
          </a:p>
        </p:txBody>
      </p:sp>
      <p:sp>
        <p:nvSpPr>
          <p:cNvPr id="277" name="Google Shape;277;p16"/>
          <p:cNvSpPr txBox="1"/>
          <p:nvPr/>
        </p:nvSpPr>
        <p:spPr>
          <a:xfrm>
            <a:off x="3200400" y="533400"/>
            <a:ext cx="3276600" cy="396875"/>
          </a:xfrm>
          <a:prstGeom prst="rect">
            <a:avLst/>
          </a:prstGeom>
          <a:solidFill>
            <a:srgbClr val="CC99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Rừng cao su vào mùa mưa</a:t>
            </a:r>
            <a:endParaRPr/>
          </a:p>
        </p:txBody>
      </p:sp>
      <p:sp>
        <p:nvSpPr>
          <p:cNvPr id="278" name="Google Shape;278;p16"/>
          <p:cNvSpPr txBox="1"/>
          <p:nvPr/>
        </p:nvSpPr>
        <p:spPr>
          <a:xfrm>
            <a:off x="0" y="0"/>
            <a:ext cx="7086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2. CÁC ĐẶC ĐIỂM KHÁC CỦA MÔI TRƯỜNG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 calcmode="lin" valueType="num">
                                      <p:cBhvr additive="base">
                                        <p:cTn dur="500"/>
                                        <p:tgtEl>
                                          <p:spTgt spid="27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8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7"/>
          <p:cNvSpPr txBox="1"/>
          <p:nvPr>
            <p:ph idx="1" type="body"/>
          </p:nvPr>
        </p:nvSpPr>
        <p:spPr>
          <a:xfrm>
            <a:off x="0" y="2133600"/>
            <a:ext cx="9144000" cy="1752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FF"/>
              </a:buClr>
              <a:buSzPts val="3200"/>
              <a:buFont typeface="Times New Roman"/>
              <a:buChar char="-"/>
            </a:pPr>
            <a:r>
              <a:rPr b="1" i="0" lang="en-US" sz="3200" u="none">
                <a:solidFill>
                  <a:srgbClr val="0000FF"/>
                </a:solidFill>
                <a:latin typeface="Times New Roman"/>
                <a:ea typeface="Times New Roman"/>
                <a:cs typeface="Times New Roman"/>
                <a:sym typeface="Times New Roman"/>
              </a:rPr>
              <a:t>Cảnh sắc thiên nhiên thay đổi theo mùa, theo không gian</a:t>
            </a:r>
            <a:endParaRPr/>
          </a:p>
          <a:p>
            <a:pPr indent="-342900" lvl="0" marL="342900" rtl="0" algn="l">
              <a:lnSpc>
                <a:spcPct val="100000"/>
              </a:lnSpc>
              <a:spcBef>
                <a:spcPts val="640"/>
              </a:spcBef>
              <a:spcAft>
                <a:spcPts val="0"/>
              </a:spcAft>
              <a:buClr>
                <a:srgbClr val="0000FF"/>
              </a:buClr>
              <a:buSzPts val="3200"/>
              <a:buFont typeface="Times New Roman"/>
              <a:buChar char="-"/>
            </a:pPr>
            <a:r>
              <a:rPr b="1" i="0" lang="en-US" sz="3200" u="none">
                <a:solidFill>
                  <a:srgbClr val="0000FF"/>
                </a:solidFill>
                <a:latin typeface="Times New Roman"/>
                <a:ea typeface="Times New Roman"/>
                <a:cs typeface="Times New Roman"/>
                <a:sym typeface="Times New Roman"/>
              </a:rPr>
              <a:t>Có nhiều thảm thực vật khác nhau. </a:t>
            </a:r>
            <a:endParaRPr/>
          </a:p>
        </p:txBody>
      </p:sp>
      <p:sp>
        <p:nvSpPr>
          <p:cNvPr id="284" name="Google Shape;284;p17"/>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
        <p:nvSpPr>
          <p:cNvPr id="285" name="Google Shape;285;p17"/>
          <p:cNvSpPr txBox="1"/>
          <p:nvPr/>
        </p:nvSpPr>
        <p:spPr>
          <a:xfrm>
            <a:off x="0" y="4572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sp>
        <p:nvSpPr>
          <p:cNvPr id="286" name="Google Shape;286;p17"/>
          <p:cNvSpPr txBox="1"/>
          <p:nvPr/>
        </p:nvSpPr>
        <p:spPr>
          <a:xfrm>
            <a:off x="228600" y="914400"/>
            <a:ext cx="7086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2. CÁC ĐẶC ĐIỂM KHÁC CỦA MÔI TRƯỜNG</a:t>
            </a:r>
            <a:endParaRPr/>
          </a:p>
        </p:txBody>
      </p:sp>
      <p:pic>
        <p:nvPicPr>
          <p:cNvPr id="287" name="Google Shape;287;p17"/>
          <p:cNvPicPr preferRelativeResize="0"/>
          <p:nvPr/>
        </p:nvPicPr>
        <p:blipFill rotWithShape="1">
          <a:blip r:embed="rId3">
            <a:alphaModFix/>
          </a:blip>
          <a:srcRect b="0" l="0" r="0" t="0"/>
          <a:stretch/>
        </p:blipFill>
        <p:spPr>
          <a:xfrm>
            <a:off x="152400" y="1568450"/>
            <a:ext cx="762000" cy="44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80"/>
                                        <p:tgtEl>
                                          <p:spTgt spid="2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80"/>
                                        <p:tgtEl>
                                          <p:spTgt spid="28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1_2011919173126_rung1" id="292" name="Google Shape;292;p18"/>
          <p:cNvPicPr preferRelativeResize="0"/>
          <p:nvPr/>
        </p:nvPicPr>
        <p:blipFill rotWithShape="1">
          <a:blip r:embed="rId3">
            <a:alphaModFix/>
          </a:blip>
          <a:srcRect b="0" l="0" r="0" t="0"/>
          <a:stretch/>
        </p:blipFill>
        <p:spPr>
          <a:xfrm>
            <a:off x="4876800" y="0"/>
            <a:ext cx="4267200" cy="3200400"/>
          </a:xfrm>
          <a:prstGeom prst="rect">
            <a:avLst/>
          </a:prstGeom>
          <a:noFill/>
          <a:ln>
            <a:noFill/>
          </a:ln>
        </p:spPr>
      </p:pic>
      <p:pic>
        <p:nvPicPr>
          <p:cNvPr descr="20110504231049_mangrove" id="293" name="Google Shape;293;p18"/>
          <p:cNvPicPr preferRelativeResize="0"/>
          <p:nvPr/>
        </p:nvPicPr>
        <p:blipFill rotWithShape="1">
          <a:blip r:embed="rId4">
            <a:alphaModFix/>
          </a:blip>
          <a:srcRect b="0" l="0" r="0" t="0"/>
          <a:stretch/>
        </p:blipFill>
        <p:spPr>
          <a:xfrm>
            <a:off x="0" y="0"/>
            <a:ext cx="4800600" cy="3200400"/>
          </a:xfrm>
          <a:prstGeom prst="rect">
            <a:avLst/>
          </a:prstGeom>
          <a:noFill/>
          <a:ln>
            <a:noFill/>
          </a:ln>
        </p:spPr>
      </p:pic>
      <p:sp>
        <p:nvSpPr>
          <p:cNvPr id="294" name="Google Shape;294;p18"/>
          <p:cNvSpPr txBox="1"/>
          <p:nvPr/>
        </p:nvSpPr>
        <p:spPr>
          <a:xfrm>
            <a:off x="3733800" y="2667000"/>
            <a:ext cx="2282825" cy="457200"/>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Rừng ngập mặn</a:t>
            </a:r>
            <a:endParaRPr/>
          </a:p>
        </p:txBody>
      </p:sp>
      <p:pic>
        <p:nvPicPr>
          <p:cNvPr descr="Picture13" id="295" name="Google Shape;295;p18"/>
          <p:cNvPicPr preferRelativeResize="0"/>
          <p:nvPr/>
        </p:nvPicPr>
        <p:blipFill rotWithShape="1">
          <a:blip r:embed="rId5">
            <a:alphaModFix/>
          </a:blip>
          <a:srcRect b="0" l="0" r="0" t="0"/>
          <a:stretch/>
        </p:blipFill>
        <p:spPr>
          <a:xfrm>
            <a:off x="0" y="3124200"/>
            <a:ext cx="4648200" cy="3733800"/>
          </a:xfrm>
          <a:prstGeom prst="rect">
            <a:avLst/>
          </a:prstGeom>
          <a:noFill/>
          <a:ln>
            <a:noFill/>
          </a:ln>
        </p:spPr>
      </p:pic>
      <p:pic>
        <p:nvPicPr>
          <p:cNvPr descr="Một rừng nhiệt đới ven bờ Đại Tây Dương. Ảnh:" id="296" name="Google Shape;296;p18"/>
          <p:cNvPicPr preferRelativeResize="0"/>
          <p:nvPr/>
        </p:nvPicPr>
        <p:blipFill rotWithShape="1">
          <a:blip r:embed="rId6">
            <a:alphaModFix/>
          </a:blip>
          <a:srcRect b="0" l="0" r="0" t="0"/>
          <a:stretch/>
        </p:blipFill>
        <p:spPr>
          <a:xfrm>
            <a:off x="4724400" y="3200400"/>
            <a:ext cx="4419600" cy="3657600"/>
          </a:xfrm>
          <a:prstGeom prst="rect">
            <a:avLst/>
          </a:prstGeom>
          <a:noFill/>
          <a:ln>
            <a:noFill/>
          </a:ln>
        </p:spPr>
      </p:pic>
      <p:sp>
        <p:nvSpPr>
          <p:cNvPr id="297" name="Google Shape;297;p18"/>
          <p:cNvSpPr txBox="1"/>
          <p:nvPr/>
        </p:nvSpPr>
        <p:spPr>
          <a:xfrm>
            <a:off x="3733800" y="6400800"/>
            <a:ext cx="2438400" cy="457200"/>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Rừng nhiệt đới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2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2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2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8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8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V%C5%A9+%C4%91i%E1%BB%87u+th%E1%BA%A7n+ti%C3%AAn+s%E1%BA%BFu+%C4%91%E1%BA%A7u+%C4%91%E1%BB%8F5" id="302" name="Google Shape;302;p19"/>
          <p:cNvPicPr preferRelativeResize="0"/>
          <p:nvPr/>
        </p:nvPicPr>
        <p:blipFill rotWithShape="1">
          <a:blip r:embed="rId3">
            <a:alphaModFix/>
          </a:blip>
          <a:srcRect b="0" l="0" r="0" t="0"/>
          <a:stretch/>
        </p:blipFill>
        <p:spPr>
          <a:xfrm>
            <a:off x="4419600" y="0"/>
            <a:ext cx="4724400" cy="3048000"/>
          </a:xfrm>
          <a:prstGeom prst="rect">
            <a:avLst/>
          </a:prstGeom>
          <a:noFill/>
          <a:ln>
            <a:noFill/>
          </a:ln>
        </p:spPr>
      </p:pic>
      <p:pic>
        <p:nvPicPr>
          <p:cNvPr descr="Mô tả ảnh." id="303" name="Google Shape;303;p19"/>
          <p:cNvPicPr preferRelativeResize="0"/>
          <p:nvPr/>
        </p:nvPicPr>
        <p:blipFill rotWithShape="1">
          <a:blip r:embed="rId4">
            <a:alphaModFix/>
          </a:blip>
          <a:srcRect b="0" l="0" r="0" t="0"/>
          <a:stretch/>
        </p:blipFill>
        <p:spPr>
          <a:xfrm>
            <a:off x="0" y="0"/>
            <a:ext cx="4419600" cy="2971800"/>
          </a:xfrm>
          <a:prstGeom prst="rect">
            <a:avLst/>
          </a:prstGeom>
          <a:noFill/>
          <a:ln>
            <a:noFill/>
          </a:ln>
        </p:spPr>
      </p:pic>
      <p:pic>
        <p:nvPicPr>
          <p:cNvPr descr="voi" id="304" name="Google Shape;304;p19"/>
          <p:cNvPicPr preferRelativeResize="0"/>
          <p:nvPr/>
        </p:nvPicPr>
        <p:blipFill rotWithShape="1">
          <a:blip r:embed="rId5">
            <a:alphaModFix/>
          </a:blip>
          <a:srcRect b="0" l="0" r="0" t="0"/>
          <a:stretch/>
        </p:blipFill>
        <p:spPr>
          <a:xfrm>
            <a:off x="4419600" y="3048000"/>
            <a:ext cx="4724400" cy="3810000"/>
          </a:xfrm>
          <a:prstGeom prst="rect">
            <a:avLst/>
          </a:prstGeom>
          <a:noFill/>
          <a:ln>
            <a:noFill/>
          </a:ln>
        </p:spPr>
      </p:pic>
      <p:pic>
        <p:nvPicPr>
          <p:cNvPr descr="NHUNG-HUOU-1" id="305" name="Google Shape;305;p19"/>
          <p:cNvPicPr preferRelativeResize="0"/>
          <p:nvPr/>
        </p:nvPicPr>
        <p:blipFill rotWithShape="1">
          <a:blip r:embed="rId6">
            <a:alphaModFix/>
          </a:blip>
          <a:srcRect b="0" l="0" r="0" t="0"/>
          <a:stretch/>
        </p:blipFill>
        <p:spPr>
          <a:xfrm>
            <a:off x="0" y="2971800"/>
            <a:ext cx="4419600" cy="3886200"/>
          </a:xfrm>
          <a:prstGeom prst="rect">
            <a:avLst/>
          </a:prstGeom>
          <a:noFill/>
          <a:ln>
            <a:noFill/>
          </a:ln>
        </p:spPr>
      </p:pic>
      <p:sp>
        <p:nvSpPr>
          <p:cNvPr id="306" name="Google Shape;306;p19"/>
          <p:cNvSpPr txBox="1"/>
          <p:nvPr/>
        </p:nvSpPr>
        <p:spPr>
          <a:xfrm>
            <a:off x="3733800" y="6400800"/>
            <a:ext cx="3048000" cy="457200"/>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ĐỘNG VẬT QUÝ</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8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0" y="0"/>
            <a:ext cx="914400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0" name="Google Shape;100;p2"/>
          <p:cNvSpPr txBox="1"/>
          <p:nvPr/>
        </p:nvSpPr>
        <p:spPr>
          <a:xfrm>
            <a:off x="381000" y="685800"/>
            <a:ext cx="87630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1" lang="en-US" sz="2800" u="none">
                <a:solidFill>
                  <a:srgbClr val="0000FF"/>
                </a:solidFill>
                <a:latin typeface="Times New Roman"/>
                <a:ea typeface="Times New Roman"/>
                <a:cs typeface="Times New Roman"/>
                <a:sym typeface="Times New Roman"/>
              </a:rPr>
              <a:t> Em hãy trình bày đặc điểm khí hậu của môi trường nhiệt đới ?</a:t>
            </a:r>
            <a:endParaRPr/>
          </a:p>
        </p:txBody>
      </p:sp>
      <p:sp>
        <p:nvSpPr>
          <p:cNvPr id="101" name="Google Shape;101;p2"/>
          <p:cNvSpPr txBox="1"/>
          <p:nvPr/>
        </p:nvSpPr>
        <p:spPr>
          <a:xfrm>
            <a:off x="152400" y="1905000"/>
            <a:ext cx="8839200" cy="3657600"/>
          </a:xfrm>
          <a:prstGeom prst="rect">
            <a:avLst/>
          </a:prstGeom>
          <a:noFill/>
          <a:ln>
            <a:noFill/>
          </a:ln>
        </p:spPr>
        <p:txBody>
          <a:bodyPr anchorCtr="0" anchor="ctr" bIns="45700" lIns="91425" spcFirstLastPara="1" rIns="91425" wrap="square" tIns="45700">
            <a:noAutofit/>
          </a:bodyPr>
          <a:lstStyle/>
          <a:p>
            <a:pPr indent="-177800" lvl="0" marL="0" marR="0" rtl="0" algn="l">
              <a:lnSpc>
                <a:spcPct val="100000"/>
              </a:lnSpc>
              <a:spcBef>
                <a:spcPts val="0"/>
              </a:spcBef>
              <a:spcAft>
                <a:spcPts val="0"/>
              </a:spcAft>
              <a:buClr>
                <a:srgbClr val="FF3300"/>
              </a:buClr>
              <a:buSzPts val="2800"/>
              <a:buFont typeface="Times New Roman"/>
              <a:buChar char="-"/>
            </a:pPr>
            <a:r>
              <a:rPr b="1" i="0" lang="en-US" sz="2800" u="none">
                <a:solidFill>
                  <a:srgbClr val="FF3300"/>
                </a:solidFill>
                <a:latin typeface="Times New Roman"/>
                <a:ea typeface="Times New Roman"/>
                <a:cs typeface="Times New Roman"/>
                <a:sym typeface="Times New Roman"/>
              </a:rPr>
              <a:t>  Nằm ở khoảng từ vĩ tuyến 5</a:t>
            </a:r>
            <a:r>
              <a:rPr b="1" baseline="30000" i="0" lang="en-US" sz="2800" u="none">
                <a:solidFill>
                  <a:srgbClr val="FF3300"/>
                </a:solidFill>
                <a:latin typeface="Times New Roman"/>
                <a:ea typeface="Times New Roman"/>
                <a:cs typeface="Times New Roman"/>
                <a:sym typeface="Times New Roman"/>
              </a:rPr>
              <a:t>0 </a:t>
            </a:r>
            <a:r>
              <a:rPr b="1" i="0" lang="en-US" sz="2800" u="none">
                <a:solidFill>
                  <a:srgbClr val="FF3300"/>
                </a:solidFill>
                <a:latin typeface="Times New Roman"/>
                <a:ea typeface="Times New Roman"/>
                <a:cs typeface="Times New Roman"/>
                <a:sym typeface="Times New Roman"/>
              </a:rPr>
              <a:t>đến chí tuyến ở cả hai bán cầu.</a:t>
            </a:r>
            <a:br>
              <a:rPr b="1" i="0" lang="en-US" sz="2800" u="none">
                <a:solidFill>
                  <a:srgbClr val="FF3300"/>
                </a:solidFill>
                <a:latin typeface="Times New Roman"/>
                <a:ea typeface="Times New Roman"/>
                <a:cs typeface="Times New Roman"/>
                <a:sym typeface="Times New Roman"/>
              </a:rPr>
            </a:br>
            <a:br>
              <a:rPr b="1" i="0" lang="en-US" sz="2800" u="none">
                <a:solidFill>
                  <a:srgbClr val="FF3300"/>
                </a:solidFill>
                <a:latin typeface="Times New Roman"/>
                <a:ea typeface="Times New Roman"/>
                <a:cs typeface="Times New Roman"/>
                <a:sym typeface="Times New Roman"/>
              </a:rPr>
            </a:br>
            <a:r>
              <a:rPr b="1" i="0" lang="en-US" sz="2800" u="none">
                <a:solidFill>
                  <a:srgbClr val="FF3300"/>
                </a:solidFill>
                <a:latin typeface="Times New Roman"/>
                <a:ea typeface="Times New Roman"/>
                <a:cs typeface="Times New Roman"/>
                <a:sym typeface="Times New Roman"/>
              </a:rPr>
              <a:t>- Nhiệt độ : Cao quanh năm , trung bình trên 20</a:t>
            </a:r>
            <a:r>
              <a:rPr b="1" baseline="30000" i="0" lang="en-US" sz="2800" u="none">
                <a:solidFill>
                  <a:srgbClr val="FF3300"/>
                </a:solidFill>
                <a:latin typeface="Times New Roman"/>
                <a:ea typeface="Times New Roman"/>
                <a:cs typeface="Times New Roman"/>
                <a:sym typeface="Times New Roman"/>
              </a:rPr>
              <a:t>0 </a:t>
            </a:r>
            <a:r>
              <a:rPr b="1" i="0" lang="en-US" sz="2800" u="none">
                <a:solidFill>
                  <a:srgbClr val="FF3300"/>
                </a:solidFill>
                <a:latin typeface="Times New Roman"/>
                <a:ea typeface="Times New Roman"/>
                <a:cs typeface="Times New Roman"/>
                <a:sym typeface="Times New Roman"/>
              </a:rPr>
              <a:t>C ,           biên độ nhiệt độ trong năm càng gần chí tuyến càng cao </a:t>
            </a:r>
            <a:br>
              <a:rPr b="1" i="0" lang="en-US" sz="2800" u="none">
                <a:solidFill>
                  <a:srgbClr val="FF3300"/>
                </a:solidFill>
                <a:latin typeface="Times New Roman"/>
                <a:ea typeface="Times New Roman"/>
                <a:cs typeface="Times New Roman"/>
                <a:sym typeface="Times New Roman"/>
              </a:rPr>
            </a:br>
            <a:br>
              <a:rPr b="1" i="0" lang="en-US" sz="2800" u="none">
                <a:solidFill>
                  <a:srgbClr val="FF3300"/>
                </a:solidFill>
                <a:latin typeface="Times New Roman"/>
                <a:ea typeface="Times New Roman"/>
                <a:cs typeface="Times New Roman"/>
                <a:sym typeface="Times New Roman"/>
              </a:rPr>
            </a:br>
            <a:r>
              <a:rPr b="1" i="0" lang="en-US" sz="2800" u="none">
                <a:solidFill>
                  <a:srgbClr val="FF3300"/>
                </a:solidFill>
                <a:latin typeface="Times New Roman"/>
                <a:ea typeface="Times New Roman"/>
                <a:cs typeface="Times New Roman"/>
                <a:sym typeface="Times New Roman"/>
              </a:rPr>
              <a:t> - Lượng mưa :  trung bình  năm: 500mm-1500mm, có hai mùa rõ rệt : 1 mùa mưa và 1 mùa khô . Càng gần chí tuyến thời kì khô hạn càng kéo dài .</a:t>
            </a:r>
            <a:endParaRPr/>
          </a:p>
        </p:txBody>
      </p:sp>
      <p:sp>
        <p:nvSpPr>
          <p:cNvPr id="102" name="Google Shape;102;p2"/>
          <p:cNvSpPr txBox="1"/>
          <p:nvPr/>
        </p:nvSpPr>
        <p:spPr>
          <a:xfrm>
            <a:off x="2590800" y="0"/>
            <a:ext cx="3657600" cy="76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000"/>
              <a:buFont typeface="Times New Roman"/>
              <a:buNone/>
            </a:pPr>
            <a:r>
              <a:rPr b="1" i="0" lang="en-US" sz="3000" u="none">
                <a:solidFill>
                  <a:srgbClr val="FF0000"/>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5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0">
                                            <p:txEl>
                                              <p:pRg end="0" st="0"/>
                                            </p:txEl>
                                          </p:spTgt>
                                        </p:tgtEl>
                                      </p:cBhvr>
                                    </p:animEffect>
                                    <p:set>
                                      <p:cBhvr>
                                        <p:cTn dur="1" fill="hold">
                                          <p:stCondLst>
                                            <p:cond delay="500"/>
                                          </p:stCondLst>
                                        </p:cTn>
                                        <p:tgtEl>
                                          <p:spTgt spid="100">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9"/>
                                        </p:tgtEl>
                                      </p:cBhvr>
                                    </p:animEffect>
                                    <p:set>
                                      <p:cBhvr>
                                        <p:cTn dur="1" fill="hold">
                                          <p:stCondLst>
                                            <p:cond delay="500"/>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animEffect filter="fade" transition="in">
                                      <p:cBhvr>
                                        <p:cTn dur="500"/>
                                        <p:tgtEl>
                                          <p:spTgt spid="10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0"/>
          <p:cNvSpPr txBox="1"/>
          <p:nvPr>
            <p:ph idx="1" type="body"/>
          </p:nvPr>
        </p:nvSpPr>
        <p:spPr>
          <a:xfrm>
            <a:off x="381000" y="1600200"/>
            <a:ext cx="8763000" cy="114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3300"/>
              </a:buClr>
              <a:buSzPts val="3200"/>
              <a:buFont typeface="Arial"/>
              <a:buNone/>
            </a:pPr>
            <a:r>
              <a:rPr b="0" i="0" lang="en-US" sz="3200" u="none">
                <a:solidFill>
                  <a:srgbClr val="FF3300"/>
                </a:solidFill>
                <a:latin typeface="Arial"/>
                <a:ea typeface="Arial"/>
                <a:cs typeface="Arial"/>
                <a:sym typeface="Arial"/>
              </a:rPr>
              <a:t>Môi trường nhiệt đới gió mùa thích hợp với việc trồng các loại cây trồng gì?</a:t>
            </a:r>
            <a:endParaRPr/>
          </a:p>
          <a:p>
            <a:pPr indent="-139700" lvl="0" marL="342900" rtl="0" algn="l">
              <a:spcBef>
                <a:spcPts val="640"/>
              </a:spcBef>
              <a:spcAft>
                <a:spcPts val="0"/>
              </a:spcAft>
              <a:buClr>
                <a:schemeClr val="dk1"/>
              </a:buClr>
              <a:buSzPts val="3200"/>
              <a:buFont typeface="Arial"/>
              <a:buNone/>
            </a:pPr>
            <a:r>
              <a:t/>
            </a:r>
            <a:endParaRPr b="0" i="0" sz="3200" u="none">
              <a:solidFill>
                <a:srgbClr val="FF3300"/>
              </a:solidFill>
              <a:latin typeface="Arial"/>
              <a:ea typeface="Arial"/>
              <a:cs typeface="Arial"/>
              <a:sym typeface="Arial"/>
            </a:endParaRPr>
          </a:p>
        </p:txBody>
      </p:sp>
      <p:sp>
        <p:nvSpPr>
          <p:cNvPr id="312" name="Google Shape;312;p20"/>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
        <p:nvSpPr>
          <p:cNvPr id="313" name="Google Shape;313;p20"/>
          <p:cNvSpPr txBox="1"/>
          <p:nvPr/>
        </p:nvSpPr>
        <p:spPr>
          <a:xfrm>
            <a:off x="0" y="4572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sp>
        <p:nvSpPr>
          <p:cNvPr id="314" name="Google Shape;314;p20"/>
          <p:cNvSpPr txBox="1"/>
          <p:nvPr/>
        </p:nvSpPr>
        <p:spPr>
          <a:xfrm>
            <a:off x="228600" y="914400"/>
            <a:ext cx="7086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2. CÁC ĐẶC ĐIỂM KHÁC CỦA MÔI TRƯỜNG</a:t>
            </a:r>
            <a:endParaRPr/>
          </a:p>
        </p:txBody>
      </p:sp>
      <p:sp>
        <p:nvSpPr>
          <p:cNvPr id="315" name="Google Shape;315;p20"/>
          <p:cNvSpPr txBox="1"/>
          <p:nvPr>
            <p:ph type="title"/>
          </p:nvPr>
        </p:nvSpPr>
        <p:spPr>
          <a:xfrm>
            <a:off x="152400" y="3200400"/>
            <a:ext cx="8991600" cy="20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 Là khu vực thích hợp cho việc trồng cây lương thực (đặc biệt là cây lúa nước) và cây công nghiệp.</a:t>
            </a:r>
            <a:br>
              <a:rPr b="1" i="0" lang="en-US" sz="3200" u="none">
                <a:solidFill>
                  <a:srgbClr val="0000FF"/>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8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80"/>
                                        <p:tgtEl>
                                          <p:spTgt spid="3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8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070929--tren-dong-lua-Tuy-H" id="320" name="Google Shape;320;p21"/>
          <p:cNvPicPr preferRelativeResize="0"/>
          <p:nvPr/>
        </p:nvPicPr>
        <p:blipFill rotWithShape="1">
          <a:blip r:embed="rId3">
            <a:alphaModFix/>
          </a:blip>
          <a:srcRect b="0" l="0" r="0" t="0"/>
          <a:stretch/>
        </p:blipFill>
        <p:spPr>
          <a:xfrm>
            <a:off x="0" y="0"/>
            <a:ext cx="4648200" cy="3505200"/>
          </a:xfrm>
          <a:prstGeom prst="rect">
            <a:avLst/>
          </a:prstGeom>
          <a:noFill/>
          <a:ln>
            <a:noFill/>
          </a:ln>
        </p:spPr>
      </p:pic>
      <p:pic>
        <p:nvPicPr>
          <p:cNvPr descr="che%20o%20long" id="321" name="Google Shape;321;p21"/>
          <p:cNvPicPr preferRelativeResize="0"/>
          <p:nvPr/>
        </p:nvPicPr>
        <p:blipFill rotWithShape="1">
          <a:blip r:embed="rId4">
            <a:alphaModFix/>
          </a:blip>
          <a:srcRect b="0" l="0" r="0" t="0"/>
          <a:stretch/>
        </p:blipFill>
        <p:spPr>
          <a:xfrm>
            <a:off x="0" y="3657600"/>
            <a:ext cx="4648200" cy="3200400"/>
          </a:xfrm>
          <a:prstGeom prst="rect">
            <a:avLst/>
          </a:prstGeom>
          <a:noFill/>
          <a:ln>
            <a:noFill/>
          </a:ln>
        </p:spPr>
      </p:pic>
      <p:pic>
        <p:nvPicPr>
          <p:cNvPr descr="20082009160933" id="322" name="Google Shape;322;p21"/>
          <p:cNvPicPr preferRelativeResize="0"/>
          <p:nvPr/>
        </p:nvPicPr>
        <p:blipFill rotWithShape="1">
          <a:blip r:embed="rId5">
            <a:alphaModFix/>
          </a:blip>
          <a:srcRect b="0" l="0" r="0" t="0"/>
          <a:stretch/>
        </p:blipFill>
        <p:spPr>
          <a:xfrm>
            <a:off x="4800600" y="3657600"/>
            <a:ext cx="4343400" cy="3200400"/>
          </a:xfrm>
          <a:prstGeom prst="rect">
            <a:avLst/>
          </a:prstGeom>
          <a:noFill/>
          <a:ln>
            <a:noFill/>
          </a:ln>
        </p:spPr>
      </p:pic>
      <p:pic>
        <p:nvPicPr>
          <p:cNvPr descr="Hình ảnh" id="323" name="Google Shape;323;p21"/>
          <p:cNvPicPr preferRelativeResize="0"/>
          <p:nvPr/>
        </p:nvPicPr>
        <p:blipFill rotWithShape="1">
          <a:blip r:embed="rId6">
            <a:alphaModFix/>
          </a:blip>
          <a:srcRect b="0" l="0" r="0" t="0"/>
          <a:stretch/>
        </p:blipFill>
        <p:spPr>
          <a:xfrm>
            <a:off x="4800600" y="0"/>
            <a:ext cx="4343400" cy="3505200"/>
          </a:xfrm>
          <a:prstGeom prst="rect">
            <a:avLst/>
          </a:prstGeom>
          <a:noFill/>
          <a:ln>
            <a:noFill/>
          </a:ln>
        </p:spPr>
      </p:pic>
      <p:sp>
        <p:nvSpPr>
          <p:cNvPr id="324" name="Google Shape;324;p21"/>
          <p:cNvSpPr txBox="1"/>
          <p:nvPr/>
        </p:nvSpPr>
        <p:spPr>
          <a:xfrm>
            <a:off x="1143000" y="3124200"/>
            <a:ext cx="2286000" cy="396875"/>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CÂY LÚA NƯỚC</a:t>
            </a:r>
            <a:endParaRPr/>
          </a:p>
        </p:txBody>
      </p:sp>
      <p:sp>
        <p:nvSpPr>
          <p:cNvPr id="325" name="Google Shape;325;p21"/>
          <p:cNvSpPr txBox="1"/>
          <p:nvPr/>
        </p:nvSpPr>
        <p:spPr>
          <a:xfrm>
            <a:off x="5867400" y="3124200"/>
            <a:ext cx="2286000" cy="396875"/>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CÂY CAO SU</a:t>
            </a:r>
            <a:endParaRPr/>
          </a:p>
        </p:txBody>
      </p:sp>
      <p:sp>
        <p:nvSpPr>
          <p:cNvPr id="326" name="Google Shape;326;p21"/>
          <p:cNvSpPr txBox="1"/>
          <p:nvPr/>
        </p:nvSpPr>
        <p:spPr>
          <a:xfrm>
            <a:off x="1219200" y="6461125"/>
            <a:ext cx="1524000" cy="396875"/>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CÂY CHÈ</a:t>
            </a:r>
            <a:endParaRPr/>
          </a:p>
        </p:txBody>
      </p:sp>
      <p:sp>
        <p:nvSpPr>
          <p:cNvPr id="327" name="Google Shape;327;p21"/>
          <p:cNvSpPr txBox="1"/>
          <p:nvPr/>
        </p:nvSpPr>
        <p:spPr>
          <a:xfrm>
            <a:off x="6019800" y="6461125"/>
            <a:ext cx="2286000" cy="396875"/>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CÂY CÀ PHÊ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20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2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2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8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8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8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8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2"/>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
        <p:nvSpPr>
          <p:cNvPr id="333" name="Google Shape;333;p22"/>
          <p:cNvSpPr txBox="1"/>
          <p:nvPr/>
        </p:nvSpPr>
        <p:spPr>
          <a:xfrm>
            <a:off x="0" y="4572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sp>
        <p:nvSpPr>
          <p:cNvPr id="334" name="Google Shape;334;p22"/>
          <p:cNvSpPr txBox="1"/>
          <p:nvPr/>
        </p:nvSpPr>
        <p:spPr>
          <a:xfrm>
            <a:off x="152400" y="914400"/>
            <a:ext cx="7086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2. CÁC ĐẶC ĐIỂM KHÁC CỦA MÔI TRƯỜNG</a:t>
            </a:r>
            <a:endParaRPr/>
          </a:p>
        </p:txBody>
      </p:sp>
      <p:sp>
        <p:nvSpPr>
          <p:cNvPr id="335" name="Google Shape;335;p22"/>
          <p:cNvSpPr txBox="1"/>
          <p:nvPr>
            <p:ph type="title"/>
          </p:nvPr>
        </p:nvSpPr>
        <p:spPr>
          <a:xfrm>
            <a:off x="0" y="3276600"/>
            <a:ext cx="9144000" cy="228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Là khu vực thích hợp cho việc trồng cây lương thực (đặc biệt là cây lúa nước) và cây công nghiệp.</a:t>
            </a:r>
            <a:br>
              <a:rPr b="1" i="0" lang="en-US" sz="3200" u="none">
                <a:solidFill>
                  <a:srgbClr val="0000FF"/>
                </a:solidFill>
                <a:latin typeface="Times New Roman"/>
                <a:ea typeface="Times New Roman"/>
                <a:cs typeface="Times New Roman"/>
                <a:sym typeface="Times New Roman"/>
              </a:rPr>
            </a:br>
            <a:r>
              <a:rPr b="1" i="0" lang="en-US" sz="3200" u="none">
                <a:solidFill>
                  <a:srgbClr val="0000FF"/>
                </a:solidFill>
                <a:latin typeface="Times New Roman"/>
                <a:ea typeface="Times New Roman"/>
                <a:cs typeface="Times New Roman"/>
                <a:sym typeface="Times New Roman"/>
              </a:rPr>
              <a:t>- Là nơi tập trung đông dân trên thế gi</a:t>
            </a:r>
            <a:r>
              <a:rPr b="1" i="0" lang="en-US" sz="3200" u="none">
                <a:solidFill>
                  <a:srgbClr val="0000FF"/>
                </a:solidFill>
                <a:latin typeface="Arial"/>
                <a:ea typeface="Arial"/>
                <a:cs typeface="Arial"/>
                <a:sym typeface="Arial"/>
              </a:rPr>
              <a:t>ới</a:t>
            </a:r>
            <a:r>
              <a:rPr b="0" i="0" lang="en-US" sz="4400" u="none">
                <a:solidFill>
                  <a:schemeClr val="dk2"/>
                </a:solidFill>
                <a:latin typeface="Arial"/>
                <a:ea typeface="Arial"/>
                <a:cs typeface="Arial"/>
                <a:sym typeface="Arial"/>
              </a:rPr>
              <a:t> </a:t>
            </a:r>
            <a:endParaRPr/>
          </a:p>
        </p:txBody>
      </p:sp>
      <p:sp>
        <p:nvSpPr>
          <p:cNvPr id="336" name="Google Shape;336;p22"/>
          <p:cNvSpPr txBox="1"/>
          <p:nvPr>
            <p:ph idx="1" type="body"/>
          </p:nvPr>
        </p:nvSpPr>
        <p:spPr>
          <a:xfrm>
            <a:off x="0" y="1447800"/>
            <a:ext cx="9144000" cy="1752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Cảnh sắc thiên nhiên thay đổi theo mùa, theo không gian</a:t>
            </a:r>
            <a:endParaRPr/>
          </a:p>
          <a:p>
            <a:pPr indent="-342900" lvl="0" marL="342900" rtl="0" algn="l">
              <a:lnSpc>
                <a:spcPct val="100000"/>
              </a:lnSpc>
              <a:spcBef>
                <a:spcPts val="64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Có nhiều thảm thực vật khác nhau.</a:t>
            </a:r>
            <a:r>
              <a:rPr b="0" i="0" lang="en-US" sz="3200" u="none">
                <a:solidFill>
                  <a:schemeClr val="dk1"/>
                </a:solidFill>
                <a:latin typeface="Times New Roman"/>
                <a:ea typeface="Times New Roman"/>
                <a:cs typeface="Times New Roman"/>
                <a:sym typeface="Times New Roman"/>
              </a:rPr>
              <a:t> </a:t>
            </a:r>
            <a:endParaRPr/>
          </a:p>
        </p:txBody>
      </p:sp>
      <p:pic>
        <p:nvPicPr>
          <p:cNvPr id="337" name="Google Shape;337;p22"/>
          <p:cNvPicPr preferRelativeResize="0"/>
          <p:nvPr/>
        </p:nvPicPr>
        <p:blipFill rotWithShape="1">
          <a:blip r:embed="rId3">
            <a:alphaModFix/>
          </a:blip>
          <a:srcRect b="0" l="0" r="0" t="0"/>
          <a:stretch/>
        </p:blipFill>
        <p:spPr>
          <a:xfrm>
            <a:off x="304800" y="3054350"/>
            <a:ext cx="762000" cy="44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8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
          <p:cNvSpPr txBox="1"/>
          <p:nvPr>
            <p:ph type="title"/>
          </p:nvPr>
        </p:nvSpPr>
        <p:spPr>
          <a:xfrm>
            <a:off x="2286000" y="381000"/>
            <a:ext cx="4191000" cy="38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200"/>
              <a:buFont typeface="Times New Roman"/>
              <a:buNone/>
            </a:pPr>
            <a:r>
              <a:rPr b="1" i="0" lang="en-US" sz="3200" u="sng">
                <a:solidFill>
                  <a:srgbClr val="FF0000"/>
                </a:solidFill>
                <a:latin typeface="Times New Roman"/>
                <a:ea typeface="Times New Roman"/>
                <a:cs typeface="Times New Roman"/>
                <a:sym typeface="Times New Roman"/>
              </a:rPr>
              <a:t>Củng cố</a:t>
            </a:r>
            <a:endParaRPr/>
          </a:p>
        </p:txBody>
      </p:sp>
      <p:pic>
        <p:nvPicPr>
          <p:cNvPr descr="Ban do" id="343" name="Google Shape;343;p23"/>
          <p:cNvPicPr preferRelativeResize="0"/>
          <p:nvPr/>
        </p:nvPicPr>
        <p:blipFill rotWithShape="1">
          <a:blip r:embed="rId3">
            <a:alphaModFix/>
          </a:blip>
          <a:srcRect b="0" l="0" r="0" t="0"/>
          <a:stretch/>
        </p:blipFill>
        <p:spPr>
          <a:xfrm>
            <a:off x="304800" y="838200"/>
            <a:ext cx="8610600" cy="4800600"/>
          </a:xfrm>
          <a:prstGeom prst="rect">
            <a:avLst/>
          </a:prstGeom>
          <a:noFill/>
          <a:ln>
            <a:noFill/>
          </a:ln>
        </p:spPr>
      </p:pic>
      <p:sp>
        <p:nvSpPr>
          <p:cNvPr id="344" name="Google Shape;344;p23"/>
          <p:cNvSpPr txBox="1"/>
          <p:nvPr/>
        </p:nvSpPr>
        <p:spPr>
          <a:xfrm>
            <a:off x="457200" y="5791200"/>
            <a:ext cx="84582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Xác định vị trí của môi trường nhiệt đới gió mùa trên hình 5.1?</a:t>
            </a:r>
            <a:endParaRPr/>
          </a:p>
        </p:txBody>
      </p:sp>
      <p:sp>
        <p:nvSpPr>
          <p:cNvPr id="345" name="Google Shape;345;p23"/>
          <p:cNvSpPr/>
          <p:nvPr/>
        </p:nvSpPr>
        <p:spPr>
          <a:xfrm>
            <a:off x="4267200" y="990600"/>
            <a:ext cx="1752600" cy="457200"/>
          </a:xfrm>
          <a:prstGeom prst="wedgeRoundRectCallout">
            <a:avLst>
              <a:gd fmla="val 22911" name="adj1"/>
              <a:gd fmla="val 57000" name="adj2"/>
              <a:gd fmla="val 0" name="adj3"/>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Nam Á</a:t>
            </a:r>
            <a:endParaRPr/>
          </a:p>
        </p:txBody>
      </p:sp>
      <p:sp>
        <p:nvSpPr>
          <p:cNvPr id="346" name="Google Shape;346;p23"/>
          <p:cNvSpPr/>
          <p:nvPr/>
        </p:nvSpPr>
        <p:spPr>
          <a:xfrm>
            <a:off x="7239000" y="3962400"/>
            <a:ext cx="1752600" cy="457200"/>
          </a:xfrm>
          <a:prstGeom prst="wedgeRoundRectCallout">
            <a:avLst>
              <a:gd fmla="val -3522" name="adj1"/>
              <a:gd fmla="val -63900" name="adj2"/>
              <a:gd fmla="val 0" name="adj3"/>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Đông Nam Á</a:t>
            </a:r>
            <a:endParaRPr/>
          </a:p>
        </p:txBody>
      </p:sp>
      <p:sp>
        <p:nvSpPr>
          <p:cNvPr id="347" name="Google Shape;347;p23"/>
          <p:cNvSpPr/>
          <p:nvPr/>
        </p:nvSpPr>
        <p:spPr>
          <a:xfrm>
            <a:off x="6019800" y="2133600"/>
            <a:ext cx="1346200" cy="695325"/>
          </a:xfrm>
          <a:custGeom>
            <a:rect b="b" l="l" r="r" t="t"/>
            <a:pathLst>
              <a:path extrusionOk="0" h="438" w="848">
                <a:moveTo>
                  <a:pt x="848" y="118"/>
                </a:moveTo>
                <a:cubicBezTo>
                  <a:pt x="803" y="148"/>
                  <a:pt x="748" y="153"/>
                  <a:pt x="696" y="166"/>
                </a:cubicBezTo>
                <a:cubicBezTo>
                  <a:pt x="669" y="207"/>
                  <a:pt x="680" y="214"/>
                  <a:pt x="712" y="246"/>
                </a:cubicBezTo>
                <a:cubicBezTo>
                  <a:pt x="724" y="282"/>
                  <a:pt x="735" y="304"/>
                  <a:pt x="712" y="350"/>
                </a:cubicBezTo>
                <a:cubicBezTo>
                  <a:pt x="703" y="367"/>
                  <a:pt x="664" y="382"/>
                  <a:pt x="664" y="382"/>
                </a:cubicBezTo>
                <a:cubicBezTo>
                  <a:pt x="646" y="355"/>
                  <a:pt x="623" y="341"/>
                  <a:pt x="600" y="318"/>
                </a:cubicBezTo>
                <a:cubicBezTo>
                  <a:pt x="592" y="323"/>
                  <a:pt x="579" y="325"/>
                  <a:pt x="576" y="334"/>
                </a:cubicBezTo>
                <a:cubicBezTo>
                  <a:pt x="569" y="355"/>
                  <a:pt x="601" y="394"/>
                  <a:pt x="608" y="414"/>
                </a:cubicBezTo>
                <a:cubicBezTo>
                  <a:pt x="605" y="422"/>
                  <a:pt x="608" y="438"/>
                  <a:pt x="600" y="438"/>
                </a:cubicBezTo>
                <a:cubicBezTo>
                  <a:pt x="590" y="438"/>
                  <a:pt x="590" y="421"/>
                  <a:pt x="584" y="414"/>
                </a:cubicBezTo>
                <a:cubicBezTo>
                  <a:pt x="562" y="387"/>
                  <a:pt x="559" y="396"/>
                  <a:pt x="544" y="366"/>
                </a:cubicBezTo>
                <a:cubicBezTo>
                  <a:pt x="537" y="353"/>
                  <a:pt x="520" y="302"/>
                  <a:pt x="512" y="294"/>
                </a:cubicBezTo>
                <a:cubicBezTo>
                  <a:pt x="498" y="280"/>
                  <a:pt x="464" y="262"/>
                  <a:pt x="464" y="262"/>
                </a:cubicBezTo>
                <a:cubicBezTo>
                  <a:pt x="436" y="220"/>
                  <a:pt x="392" y="194"/>
                  <a:pt x="344" y="182"/>
                </a:cubicBezTo>
                <a:cubicBezTo>
                  <a:pt x="336" y="177"/>
                  <a:pt x="328" y="160"/>
                  <a:pt x="320" y="166"/>
                </a:cubicBezTo>
                <a:cubicBezTo>
                  <a:pt x="307" y="177"/>
                  <a:pt x="309" y="198"/>
                  <a:pt x="304" y="214"/>
                </a:cubicBezTo>
                <a:cubicBezTo>
                  <a:pt x="291" y="254"/>
                  <a:pt x="276" y="259"/>
                  <a:pt x="248" y="278"/>
                </a:cubicBezTo>
                <a:cubicBezTo>
                  <a:pt x="221" y="318"/>
                  <a:pt x="202" y="359"/>
                  <a:pt x="176" y="398"/>
                </a:cubicBezTo>
                <a:cubicBezTo>
                  <a:pt x="130" y="367"/>
                  <a:pt x="95" y="348"/>
                  <a:pt x="64" y="302"/>
                </a:cubicBezTo>
                <a:cubicBezTo>
                  <a:pt x="55" y="180"/>
                  <a:pt x="82" y="195"/>
                  <a:pt x="0" y="174"/>
                </a:cubicBezTo>
                <a:cubicBezTo>
                  <a:pt x="3" y="155"/>
                  <a:pt x="1" y="136"/>
                  <a:pt x="8" y="118"/>
                </a:cubicBezTo>
                <a:cubicBezTo>
                  <a:pt x="15" y="100"/>
                  <a:pt x="40" y="70"/>
                  <a:pt x="40" y="70"/>
                </a:cubicBezTo>
                <a:cubicBezTo>
                  <a:pt x="37" y="57"/>
                  <a:pt x="35" y="43"/>
                  <a:pt x="32" y="30"/>
                </a:cubicBezTo>
                <a:cubicBezTo>
                  <a:pt x="30" y="22"/>
                  <a:pt x="16" y="9"/>
                  <a:pt x="24" y="6"/>
                </a:cubicBezTo>
                <a:cubicBezTo>
                  <a:pt x="39" y="0"/>
                  <a:pt x="56" y="12"/>
                  <a:pt x="72" y="14"/>
                </a:cubicBezTo>
                <a:cubicBezTo>
                  <a:pt x="101" y="17"/>
                  <a:pt x="131" y="19"/>
                  <a:pt x="160" y="22"/>
                </a:cubicBezTo>
                <a:cubicBezTo>
                  <a:pt x="208" y="34"/>
                  <a:pt x="182" y="27"/>
                  <a:pt x="240" y="46"/>
                </a:cubicBezTo>
                <a:cubicBezTo>
                  <a:pt x="260" y="53"/>
                  <a:pt x="267" y="83"/>
                  <a:pt x="288" y="86"/>
                </a:cubicBezTo>
                <a:cubicBezTo>
                  <a:pt x="359" y="96"/>
                  <a:pt x="432" y="91"/>
                  <a:pt x="504" y="94"/>
                </a:cubicBezTo>
                <a:cubicBezTo>
                  <a:pt x="528" y="102"/>
                  <a:pt x="551" y="124"/>
                  <a:pt x="576" y="126"/>
                </a:cubicBezTo>
                <a:cubicBezTo>
                  <a:pt x="784" y="140"/>
                  <a:pt x="724" y="149"/>
                  <a:pt x="848" y="118"/>
                </a:cubicBezTo>
                <a:close/>
              </a:path>
            </a:pathLst>
          </a:custGeom>
          <a:solidFill>
            <a:srgbClr val="FF00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8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2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ph idx="1" type="body"/>
          </p:nvPr>
        </p:nvSpPr>
        <p:spPr>
          <a:xfrm>
            <a:off x="152400" y="228600"/>
            <a:ext cx="8991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				Hướng dẫn học tập:</a:t>
            </a:r>
            <a:endParaRPr/>
          </a:p>
          <a:p>
            <a:pPr indent="-342900" lvl="0" marL="342900" rtl="0" algn="l">
              <a:lnSpc>
                <a:spcPct val="100000"/>
              </a:lnSpc>
              <a:spcBef>
                <a:spcPts val="64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Học bài, làm bài tập bản đồ </a:t>
            </a:r>
            <a:endParaRPr/>
          </a:p>
          <a:p>
            <a:pPr indent="-342900" lvl="0" marL="342900" rtl="0" algn="l">
              <a:lnSpc>
                <a:spcPct val="100000"/>
              </a:lnSpc>
              <a:spcBef>
                <a:spcPts val="64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Ôn tập lại các dạng biểu đồ nhiệt độ và lượng mưa của:</a:t>
            </a:r>
            <a:endParaRPr/>
          </a:p>
          <a:p>
            <a:pPr indent="-342900" lvl="0" marL="342900" rtl="0" algn="l">
              <a:lnSpc>
                <a:spcPct val="100000"/>
              </a:lnSpc>
              <a:spcBef>
                <a:spcPts val="64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Môi trường xích đạo ẩm</a:t>
            </a:r>
            <a:endParaRPr/>
          </a:p>
          <a:p>
            <a:pPr indent="-342900" lvl="0" marL="342900" rtl="0" algn="l">
              <a:lnSpc>
                <a:spcPct val="100000"/>
              </a:lnSpc>
              <a:spcBef>
                <a:spcPts val="640"/>
              </a:spcBef>
              <a:spcAft>
                <a:spcPts val="0"/>
              </a:spcAft>
              <a:buClr>
                <a:srgbClr val="0000FF"/>
              </a:buClr>
              <a:buSzPts val="3200"/>
              <a:buFont typeface="Times New Roman"/>
              <a:buChar char="-"/>
            </a:pPr>
            <a:r>
              <a:rPr b="1" i="0" lang="en-US" sz="3200" u="none">
                <a:solidFill>
                  <a:srgbClr val="0000FF"/>
                </a:solidFill>
                <a:latin typeface="Times New Roman"/>
                <a:ea typeface="Times New Roman"/>
                <a:cs typeface="Times New Roman"/>
                <a:sym typeface="Times New Roman"/>
              </a:rPr>
              <a:t>Môi trường nhiệt đới </a:t>
            </a:r>
            <a:endParaRPr/>
          </a:p>
          <a:p>
            <a:pPr indent="-342900" lvl="0" marL="342900" rtl="0" algn="l">
              <a:lnSpc>
                <a:spcPct val="100000"/>
              </a:lnSpc>
              <a:spcBef>
                <a:spcPts val="640"/>
              </a:spcBef>
              <a:spcAft>
                <a:spcPts val="0"/>
              </a:spcAft>
              <a:buClr>
                <a:srgbClr val="0000FF"/>
              </a:buClr>
              <a:buSzPts val="3200"/>
              <a:buFont typeface="Times New Roman"/>
              <a:buChar char="-"/>
            </a:pPr>
            <a:r>
              <a:rPr b="1" i="0" lang="en-US" sz="3200" u="none">
                <a:solidFill>
                  <a:srgbClr val="0000FF"/>
                </a:solidFill>
                <a:latin typeface="Times New Roman"/>
                <a:ea typeface="Times New Roman"/>
                <a:cs typeface="Times New Roman"/>
                <a:sym typeface="Times New Roman"/>
              </a:rPr>
              <a:t> Nhiệt đới gió mùa</a:t>
            </a:r>
            <a:endParaRPr/>
          </a:p>
          <a:p>
            <a:pPr indent="-342900" lvl="0" marL="342900" rtl="0" algn="l">
              <a:lnSpc>
                <a:spcPct val="100000"/>
              </a:lnSpc>
              <a:spcBef>
                <a:spcPts val="64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Giờ sau ôn tập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5"/>
          <p:cNvSpPr/>
          <p:nvPr/>
        </p:nvSpPr>
        <p:spPr>
          <a:xfrm>
            <a:off x="914400" y="762000"/>
            <a:ext cx="7696200" cy="92333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5400"/>
              <a:buFont typeface="Arial"/>
              <a:buNone/>
            </a:pPr>
            <a:r>
              <a:rPr b="1" i="0" lang="en-US" sz="5400" u="none" cap="none" strike="noStrike">
                <a:solidFill>
                  <a:srgbClr val="FF0000"/>
                </a:solidFill>
                <a:latin typeface="Arial"/>
                <a:ea typeface="Arial"/>
                <a:cs typeface="Arial"/>
                <a:sym typeface="Arial"/>
              </a:rPr>
              <a:t>Tạm biệt các em!</a:t>
            </a:r>
            <a:endParaRPr/>
          </a:p>
        </p:txBody>
      </p:sp>
      <p:pic>
        <p:nvPicPr>
          <p:cNvPr descr="28644" id="358" name="Google Shape;358;p25"/>
          <p:cNvPicPr preferRelativeResize="0"/>
          <p:nvPr/>
        </p:nvPicPr>
        <p:blipFill rotWithShape="1">
          <a:blip r:embed="rId3">
            <a:alphaModFix/>
          </a:blip>
          <a:srcRect b="0" l="0" r="0" t="0"/>
          <a:stretch/>
        </p:blipFill>
        <p:spPr>
          <a:xfrm flipH="1">
            <a:off x="6480175" y="307975"/>
            <a:ext cx="1546225" cy="1293812"/>
          </a:xfrm>
          <a:prstGeom prst="rect">
            <a:avLst/>
          </a:prstGeom>
          <a:noFill/>
          <a:ln>
            <a:noFill/>
          </a:ln>
        </p:spPr>
      </p:pic>
      <p:pic>
        <p:nvPicPr>
          <p:cNvPr descr="daisies" id="359" name="Google Shape;359;p25"/>
          <p:cNvPicPr preferRelativeResize="0"/>
          <p:nvPr/>
        </p:nvPicPr>
        <p:blipFill rotWithShape="1">
          <a:blip r:embed="rId4">
            <a:alphaModFix/>
          </a:blip>
          <a:srcRect b="0" l="0" r="0" t="0"/>
          <a:stretch/>
        </p:blipFill>
        <p:spPr>
          <a:xfrm>
            <a:off x="381000" y="2514600"/>
            <a:ext cx="7772400" cy="351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b="0" l="0" r="0" t="0"/>
          <a:stretch/>
        </p:blipFill>
        <p:spPr>
          <a:xfrm>
            <a:off x="2057400" y="1600200"/>
            <a:ext cx="5486400" cy="4114800"/>
          </a:xfrm>
          <a:prstGeom prst="rect">
            <a:avLst/>
          </a:prstGeom>
          <a:noFill/>
          <a:ln>
            <a:noFill/>
          </a:ln>
        </p:spPr>
      </p:pic>
      <p:sp>
        <p:nvSpPr>
          <p:cNvPr id="109" name="Google Shape;109;p3"/>
          <p:cNvSpPr txBox="1"/>
          <p:nvPr/>
        </p:nvSpPr>
        <p:spPr>
          <a:xfrm>
            <a:off x="1143000" y="304800"/>
            <a:ext cx="6934200" cy="979487"/>
          </a:xfrm>
          <a:prstGeom prst="rect">
            <a:avLst/>
          </a:prstGeom>
          <a:noFill/>
          <a:ln>
            <a:noFill/>
          </a:ln>
        </p:spPr>
        <p:txBody>
          <a:bodyPr anchorCtr="0" anchor="t" bIns="45700" lIns="91425" spcFirstLastPara="1" rIns="91425" wrap="square" tIns="45700">
            <a:spAutoFit/>
          </a:bodyPr>
          <a:lstStyle/>
          <a:p>
            <a:pPr indent="114300" lvl="0" marL="57150" marR="0" rtl="0" algn="just">
              <a:lnSpc>
                <a:spcPct val="12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Học sinh quan sát đoạn phim bên dưới và nêu ra những đặc điểm của rừng rậm nhiệt đới ẩm.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23" id="114" name="Google Shape;114;p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5" name="Google Shape;115;p4"/>
          <p:cNvSpPr txBox="1"/>
          <p:nvPr/>
        </p:nvSpPr>
        <p:spPr>
          <a:xfrm>
            <a:off x="609600" y="3657600"/>
            <a:ext cx="8001000" cy="1920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6000"/>
              <a:buFont typeface="Times New Roman"/>
              <a:buNone/>
            </a:pPr>
            <a:r>
              <a:rPr b="1" i="0" lang="en-US" sz="6000" u="none">
                <a:solidFill>
                  <a:srgbClr val="FF3300"/>
                </a:solidFill>
                <a:latin typeface="Times New Roman"/>
                <a:ea typeface="Times New Roman"/>
                <a:cs typeface="Times New Roman"/>
                <a:sym typeface="Times New Roman"/>
              </a:rPr>
              <a:t>BÀI 7 : MÔI TRƯỜNG NHIỆT ĐỚI GIÓ MÙA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0" y="381000"/>
            <a:ext cx="2514600" cy="53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pic>
        <p:nvPicPr>
          <p:cNvPr descr="Ban do" id="121" name="Google Shape;121;p5"/>
          <p:cNvPicPr preferRelativeResize="0"/>
          <p:nvPr/>
        </p:nvPicPr>
        <p:blipFill rotWithShape="1">
          <a:blip r:embed="rId3">
            <a:alphaModFix/>
          </a:blip>
          <a:srcRect b="0" l="0" r="0" t="0"/>
          <a:stretch/>
        </p:blipFill>
        <p:spPr>
          <a:xfrm>
            <a:off x="304800" y="838200"/>
            <a:ext cx="8610600" cy="4800600"/>
          </a:xfrm>
          <a:prstGeom prst="rect">
            <a:avLst/>
          </a:prstGeom>
          <a:noFill/>
          <a:ln>
            <a:noFill/>
          </a:ln>
        </p:spPr>
      </p:pic>
      <p:sp>
        <p:nvSpPr>
          <p:cNvPr id="122" name="Google Shape;122;p5"/>
          <p:cNvSpPr txBox="1"/>
          <p:nvPr/>
        </p:nvSpPr>
        <p:spPr>
          <a:xfrm>
            <a:off x="457200" y="5791200"/>
            <a:ext cx="84582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Xác định vị trí của môi trường nhiệt đới gió mùa trên hình 5.1?</a:t>
            </a:r>
            <a:endParaRPr/>
          </a:p>
        </p:txBody>
      </p:sp>
      <p:sp>
        <p:nvSpPr>
          <p:cNvPr id="123" name="Google Shape;123;p5"/>
          <p:cNvSpPr/>
          <p:nvPr/>
        </p:nvSpPr>
        <p:spPr>
          <a:xfrm>
            <a:off x="4267200" y="990600"/>
            <a:ext cx="1752600" cy="457200"/>
          </a:xfrm>
          <a:prstGeom prst="wedgeRoundRectCallout">
            <a:avLst>
              <a:gd fmla="val 22911" name="adj1"/>
              <a:gd fmla="val 57000" name="adj2"/>
              <a:gd fmla="val 0" name="adj3"/>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Nam Á</a:t>
            </a:r>
            <a:endParaRPr/>
          </a:p>
        </p:txBody>
      </p:sp>
      <p:sp>
        <p:nvSpPr>
          <p:cNvPr id="124" name="Google Shape;124;p5"/>
          <p:cNvSpPr/>
          <p:nvPr/>
        </p:nvSpPr>
        <p:spPr>
          <a:xfrm>
            <a:off x="7239000" y="3962400"/>
            <a:ext cx="1752600" cy="457200"/>
          </a:xfrm>
          <a:prstGeom prst="wedgeRoundRectCallout">
            <a:avLst>
              <a:gd fmla="val -3522" name="adj1"/>
              <a:gd fmla="val -63900" name="adj2"/>
              <a:gd fmla="val 0" name="adj3"/>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Đông Nam Á</a:t>
            </a:r>
            <a:endParaRPr/>
          </a:p>
        </p:txBody>
      </p:sp>
      <p:sp>
        <p:nvSpPr>
          <p:cNvPr id="125" name="Google Shape;125;p5"/>
          <p:cNvSpPr/>
          <p:nvPr/>
        </p:nvSpPr>
        <p:spPr>
          <a:xfrm>
            <a:off x="6019800" y="2133600"/>
            <a:ext cx="1346200" cy="695325"/>
          </a:xfrm>
          <a:custGeom>
            <a:rect b="b" l="l" r="r" t="t"/>
            <a:pathLst>
              <a:path extrusionOk="0" h="438" w="848">
                <a:moveTo>
                  <a:pt x="848" y="118"/>
                </a:moveTo>
                <a:cubicBezTo>
                  <a:pt x="803" y="148"/>
                  <a:pt x="748" y="153"/>
                  <a:pt x="696" y="166"/>
                </a:cubicBezTo>
                <a:cubicBezTo>
                  <a:pt x="669" y="207"/>
                  <a:pt x="680" y="214"/>
                  <a:pt x="712" y="246"/>
                </a:cubicBezTo>
                <a:cubicBezTo>
                  <a:pt x="724" y="282"/>
                  <a:pt x="735" y="304"/>
                  <a:pt x="712" y="350"/>
                </a:cubicBezTo>
                <a:cubicBezTo>
                  <a:pt x="703" y="367"/>
                  <a:pt x="664" y="382"/>
                  <a:pt x="664" y="382"/>
                </a:cubicBezTo>
                <a:cubicBezTo>
                  <a:pt x="646" y="355"/>
                  <a:pt x="623" y="341"/>
                  <a:pt x="600" y="318"/>
                </a:cubicBezTo>
                <a:cubicBezTo>
                  <a:pt x="592" y="323"/>
                  <a:pt x="579" y="325"/>
                  <a:pt x="576" y="334"/>
                </a:cubicBezTo>
                <a:cubicBezTo>
                  <a:pt x="569" y="355"/>
                  <a:pt x="601" y="394"/>
                  <a:pt x="608" y="414"/>
                </a:cubicBezTo>
                <a:cubicBezTo>
                  <a:pt x="605" y="422"/>
                  <a:pt x="608" y="438"/>
                  <a:pt x="600" y="438"/>
                </a:cubicBezTo>
                <a:cubicBezTo>
                  <a:pt x="590" y="438"/>
                  <a:pt x="590" y="421"/>
                  <a:pt x="584" y="414"/>
                </a:cubicBezTo>
                <a:cubicBezTo>
                  <a:pt x="562" y="387"/>
                  <a:pt x="559" y="396"/>
                  <a:pt x="544" y="366"/>
                </a:cubicBezTo>
                <a:cubicBezTo>
                  <a:pt x="537" y="353"/>
                  <a:pt x="520" y="302"/>
                  <a:pt x="512" y="294"/>
                </a:cubicBezTo>
                <a:cubicBezTo>
                  <a:pt x="498" y="280"/>
                  <a:pt x="464" y="262"/>
                  <a:pt x="464" y="262"/>
                </a:cubicBezTo>
                <a:cubicBezTo>
                  <a:pt x="436" y="220"/>
                  <a:pt x="392" y="194"/>
                  <a:pt x="344" y="182"/>
                </a:cubicBezTo>
                <a:cubicBezTo>
                  <a:pt x="336" y="177"/>
                  <a:pt x="328" y="160"/>
                  <a:pt x="320" y="166"/>
                </a:cubicBezTo>
                <a:cubicBezTo>
                  <a:pt x="307" y="177"/>
                  <a:pt x="309" y="198"/>
                  <a:pt x="304" y="214"/>
                </a:cubicBezTo>
                <a:cubicBezTo>
                  <a:pt x="291" y="254"/>
                  <a:pt x="276" y="259"/>
                  <a:pt x="248" y="278"/>
                </a:cubicBezTo>
                <a:cubicBezTo>
                  <a:pt x="221" y="318"/>
                  <a:pt x="202" y="359"/>
                  <a:pt x="176" y="398"/>
                </a:cubicBezTo>
                <a:cubicBezTo>
                  <a:pt x="130" y="367"/>
                  <a:pt x="95" y="348"/>
                  <a:pt x="64" y="302"/>
                </a:cubicBezTo>
                <a:cubicBezTo>
                  <a:pt x="55" y="180"/>
                  <a:pt x="82" y="195"/>
                  <a:pt x="0" y="174"/>
                </a:cubicBezTo>
                <a:cubicBezTo>
                  <a:pt x="3" y="155"/>
                  <a:pt x="1" y="136"/>
                  <a:pt x="8" y="118"/>
                </a:cubicBezTo>
                <a:cubicBezTo>
                  <a:pt x="15" y="100"/>
                  <a:pt x="40" y="70"/>
                  <a:pt x="40" y="70"/>
                </a:cubicBezTo>
                <a:cubicBezTo>
                  <a:pt x="37" y="57"/>
                  <a:pt x="35" y="43"/>
                  <a:pt x="32" y="30"/>
                </a:cubicBezTo>
                <a:cubicBezTo>
                  <a:pt x="30" y="22"/>
                  <a:pt x="16" y="9"/>
                  <a:pt x="24" y="6"/>
                </a:cubicBezTo>
                <a:cubicBezTo>
                  <a:pt x="39" y="0"/>
                  <a:pt x="56" y="12"/>
                  <a:pt x="72" y="14"/>
                </a:cubicBezTo>
                <a:cubicBezTo>
                  <a:pt x="101" y="17"/>
                  <a:pt x="131" y="19"/>
                  <a:pt x="160" y="22"/>
                </a:cubicBezTo>
                <a:cubicBezTo>
                  <a:pt x="208" y="34"/>
                  <a:pt x="182" y="27"/>
                  <a:pt x="240" y="46"/>
                </a:cubicBezTo>
                <a:cubicBezTo>
                  <a:pt x="260" y="53"/>
                  <a:pt x="267" y="83"/>
                  <a:pt x="288" y="86"/>
                </a:cubicBezTo>
                <a:cubicBezTo>
                  <a:pt x="359" y="96"/>
                  <a:pt x="432" y="91"/>
                  <a:pt x="504" y="94"/>
                </a:cubicBezTo>
                <a:cubicBezTo>
                  <a:pt x="528" y="102"/>
                  <a:pt x="551" y="124"/>
                  <a:pt x="576" y="126"/>
                </a:cubicBezTo>
                <a:cubicBezTo>
                  <a:pt x="784" y="140"/>
                  <a:pt x="724" y="149"/>
                  <a:pt x="848" y="118"/>
                </a:cubicBezTo>
                <a:close/>
              </a:path>
            </a:pathLst>
          </a:custGeom>
          <a:solidFill>
            <a:srgbClr val="FF00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26" name="Google Shape;126;p5"/>
          <p:cNvSpPr txBox="1"/>
          <p:nvPr/>
        </p:nvSpPr>
        <p:spPr>
          <a:xfrm>
            <a:off x="228600" y="5562600"/>
            <a:ext cx="8534400" cy="914400"/>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 Điển hình ở khu vực Nam Á và Đông Nam Á</a:t>
            </a:r>
            <a:endParaRPr/>
          </a:p>
        </p:txBody>
      </p:sp>
      <p:sp>
        <p:nvSpPr>
          <p:cNvPr id="127" name="Google Shape;127;p5"/>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8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8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Hinh 7" id="132" name="Google Shape;132;p6"/>
          <p:cNvPicPr preferRelativeResize="0"/>
          <p:nvPr/>
        </p:nvPicPr>
        <p:blipFill rotWithShape="1">
          <a:blip r:embed="rId3">
            <a:alphaModFix/>
          </a:blip>
          <a:srcRect b="0" l="0" r="0" t="0"/>
          <a:stretch/>
        </p:blipFill>
        <p:spPr>
          <a:xfrm>
            <a:off x="0" y="1828800"/>
            <a:ext cx="9144000" cy="5029200"/>
          </a:xfrm>
          <a:prstGeom prst="rect">
            <a:avLst/>
          </a:prstGeom>
          <a:noFill/>
          <a:ln>
            <a:noFill/>
          </a:ln>
        </p:spPr>
      </p:pic>
      <p:cxnSp>
        <p:nvCxnSpPr>
          <p:cNvPr id="133" name="Google Shape;133;p6"/>
          <p:cNvCxnSpPr/>
          <p:nvPr/>
        </p:nvCxnSpPr>
        <p:spPr>
          <a:xfrm rot="10800000">
            <a:off x="3276600" y="4495800"/>
            <a:ext cx="0" cy="457200"/>
          </a:xfrm>
          <a:prstGeom prst="straightConnector1">
            <a:avLst/>
          </a:prstGeom>
          <a:noFill/>
          <a:ln cap="flat" cmpd="sng" w="38100">
            <a:solidFill>
              <a:srgbClr val="FF0000"/>
            </a:solidFill>
            <a:prstDash val="solid"/>
            <a:miter lim="800000"/>
            <a:headEnd len="med" w="med" type="none"/>
            <a:tailEnd len="med" w="med" type="triangle"/>
          </a:ln>
        </p:spPr>
      </p:cxnSp>
      <p:cxnSp>
        <p:nvCxnSpPr>
          <p:cNvPr id="134" name="Google Shape;134;p6"/>
          <p:cNvCxnSpPr/>
          <p:nvPr/>
        </p:nvCxnSpPr>
        <p:spPr>
          <a:xfrm flipH="1" rot="10800000">
            <a:off x="3810000" y="5029200"/>
            <a:ext cx="76200" cy="457200"/>
          </a:xfrm>
          <a:prstGeom prst="straightConnector1">
            <a:avLst/>
          </a:prstGeom>
          <a:noFill/>
          <a:ln cap="flat" cmpd="sng" w="38100">
            <a:solidFill>
              <a:srgbClr val="FF0000"/>
            </a:solidFill>
            <a:prstDash val="solid"/>
            <a:miter lim="800000"/>
            <a:headEnd len="med" w="med" type="none"/>
            <a:tailEnd len="med" w="med" type="triangle"/>
          </a:ln>
        </p:spPr>
      </p:cxnSp>
      <p:cxnSp>
        <p:nvCxnSpPr>
          <p:cNvPr id="135" name="Google Shape;135;p6"/>
          <p:cNvCxnSpPr/>
          <p:nvPr/>
        </p:nvCxnSpPr>
        <p:spPr>
          <a:xfrm flipH="1" rot="10800000">
            <a:off x="3200400" y="5105400"/>
            <a:ext cx="76200" cy="457200"/>
          </a:xfrm>
          <a:prstGeom prst="straightConnector1">
            <a:avLst/>
          </a:prstGeom>
          <a:noFill/>
          <a:ln cap="flat" cmpd="sng" w="38100">
            <a:solidFill>
              <a:srgbClr val="FF0000"/>
            </a:solidFill>
            <a:prstDash val="solid"/>
            <a:miter lim="800000"/>
            <a:headEnd len="med" w="med" type="none"/>
            <a:tailEnd len="med" w="med" type="triangle"/>
          </a:ln>
        </p:spPr>
      </p:cxnSp>
      <p:cxnSp>
        <p:nvCxnSpPr>
          <p:cNvPr id="136" name="Google Shape;136;p6"/>
          <p:cNvCxnSpPr/>
          <p:nvPr/>
        </p:nvCxnSpPr>
        <p:spPr>
          <a:xfrm rot="10800000">
            <a:off x="3048000" y="5715000"/>
            <a:ext cx="381000" cy="304800"/>
          </a:xfrm>
          <a:prstGeom prst="straightConnector1">
            <a:avLst/>
          </a:prstGeom>
          <a:noFill/>
          <a:ln cap="flat" cmpd="sng" w="38100">
            <a:solidFill>
              <a:srgbClr val="FF0000"/>
            </a:solidFill>
            <a:prstDash val="solid"/>
            <a:miter lim="800000"/>
            <a:headEnd len="med" w="med" type="none"/>
            <a:tailEnd len="med" w="med" type="triangle"/>
          </a:ln>
        </p:spPr>
      </p:cxnSp>
      <p:cxnSp>
        <p:nvCxnSpPr>
          <p:cNvPr id="137" name="Google Shape;137;p6"/>
          <p:cNvCxnSpPr/>
          <p:nvPr/>
        </p:nvCxnSpPr>
        <p:spPr>
          <a:xfrm rot="10800000">
            <a:off x="3810000" y="4114800"/>
            <a:ext cx="0" cy="304800"/>
          </a:xfrm>
          <a:prstGeom prst="straightConnector1">
            <a:avLst/>
          </a:prstGeom>
          <a:noFill/>
          <a:ln cap="flat" cmpd="sng" w="38100">
            <a:solidFill>
              <a:srgbClr val="FF0000"/>
            </a:solidFill>
            <a:prstDash val="solid"/>
            <a:miter lim="800000"/>
            <a:headEnd len="med" w="med" type="none"/>
            <a:tailEnd len="med" w="med" type="triangle"/>
          </a:ln>
        </p:spPr>
      </p:cxnSp>
      <p:cxnSp>
        <p:nvCxnSpPr>
          <p:cNvPr id="138" name="Google Shape;138;p6"/>
          <p:cNvCxnSpPr/>
          <p:nvPr/>
        </p:nvCxnSpPr>
        <p:spPr>
          <a:xfrm rot="10800000">
            <a:off x="2209800" y="5410200"/>
            <a:ext cx="76200" cy="381000"/>
          </a:xfrm>
          <a:prstGeom prst="straightConnector1">
            <a:avLst/>
          </a:prstGeom>
          <a:noFill/>
          <a:ln cap="flat" cmpd="sng" w="38100">
            <a:solidFill>
              <a:srgbClr val="FF0000"/>
            </a:solidFill>
            <a:prstDash val="solid"/>
            <a:miter lim="800000"/>
            <a:headEnd len="med" w="med" type="none"/>
            <a:tailEnd len="med" w="med" type="triangle"/>
          </a:ln>
        </p:spPr>
      </p:cxnSp>
      <p:cxnSp>
        <p:nvCxnSpPr>
          <p:cNvPr id="139" name="Google Shape;139;p6"/>
          <p:cNvCxnSpPr/>
          <p:nvPr/>
        </p:nvCxnSpPr>
        <p:spPr>
          <a:xfrm flipH="1" rot="10800000">
            <a:off x="2590800" y="4724400"/>
            <a:ext cx="152400" cy="304800"/>
          </a:xfrm>
          <a:prstGeom prst="straightConnector1">
            <a:avLst/>
          </a:prstGeom>
          <a:noFill/>
          <a:ln cap="flat" cmpd="sng" w="38100">
            <a:solidFill>
              <a:srgbClr val="FF0000"/>
            </a:solidFill>
            <a:prstDash val="solid"/>
            <a:miter lim="800000"/>
            <a:headEnd len="med" w="med" type="none"/>
            <a:tailEnd len="med" w="med" type="triangle"/>
          </a:ln>
        </p:spPr>
      </p:cxnSp>
      <p:sp>
        <p:nvSpPr>
          <p:cNvPr id="140" name="Google Shape;140;p6"/>
          <p:cNvSpPr/>
          <p:nvPr/>
        </p:nvSpPr>
        <p:spPr>
          <a:xfrm>
            <a:off x="2057400" y="4267200"/>
            <a:ext cx="190500" cy="393700"/>
          </a:xfrm>
          <a:custGeom>
            <a:rect b="b" l="l" r="r" t="t"/>
            <a:pathLst>
              <a:path extrusionOk="0" h="248" w="120">
                <a:moveTo>
                  <a:pt x="0" y="248"/>
                </a:moveTo>
                <a:lnTo>
                  <a:pt x="48" y="232"/>
                </a:lnTo>
                <a:lnTo>
                  <a:pt x="80" y="216"/>
                </a:lnTo>
                <a:lnTo>
                  <a:pt x="120" y="152"/>
                </a:lnTo>
                <a:lnTo>
                  <a:pt x="120" y="112"/>
                </a:lnTo>
                <a:lnTo>
                  <a:pt x="96" y="64"/>
                </a:lnTo>
                <a:lnTo>
                  <a:pt x="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1" name="Google Shape;141;p6"/>
          <p:cNvSpPr/>
          <p:nvPr/>
        </p:nvSpPr>
        <p:spPr>
          <a:xfrm>
            <a:off x="1524000" y="4114800"/>
            <a:ext cx="228600" cy="393700"/>
          </a:xfrm>
          <a:custGeom>
            <a:rect b="b" l="l" r="r" t="t"/>
            <a:pathLst>
              <a:path extrusionOk="0" h="248" w="120">
                <a:moveTo>
                  <a:pt x="0" y="248"/>
                </a:moveTo>
                <a:lnTo>
                  <a:pt x="48" y="232"/>
                </a:lnTo>
                <a:lnTo>
                  <a:pt x="80" y="216"/>
                </a:lnTo>
                <a:lnTo>
                  <a:pt x="120" y="152"/>
                </a:lnTo>
                <a:lnTo>
                  <a:pt x="120" y="112"/>
                </a:lnTo>
                <a:lnTo>
                  <a:pt x="96" y="64"/>
                </a:lnTo>
                <a:lnTo>
                  <a:pt x="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2" name="Google Shape;142;p6"/>
          <p:cNvSpPr/>
          <p:nvPr/>
        </p:nvSpPr>
        <p:spPr>
          <a:xfrm>
            <a:off x="2362200" y="4419600"/>
            <a:ext cx="190500" cy="393700"/>
          </a:xfrm>
          <a:custGeom>
            <a:rect b="b" l="l" r="r" t="t"/>
            <a:pathLst>
              <a:path extrusionOk="0" h="248" w="120">
                <a:moveTo>
                  <a:pt x="0" y="248"/>
                </a:moveTo>
                <a:lnTo>
                  <a:pt x="48" y="232"/>
                </a:lnTo>
                <a:lnTo>
                  <a:pt x="80" y="216"/>
                </a:lnTo>
                <a:lnTo>
                  <a:pt x="120" y="152"/>
                </a:lnTo>
                <a:lnTo>
                  <a:pt x="120" y="112"/>
                </a:lnTo>
                <a:lnTo>
                  <a:pt x="96" y="64"/>
                </a:lnTo>
                <a:lnTo>
                  <a:pt x="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3" name="Google Shape;143;p6"/>
          <p:cNvSpPr/>
          <p:nvPr/>
        </p:nvSpPr>
        <p:spPr>
          <a:xfrm>
            <a:off x="1676400" y="4114800"/>
            <a:ext cx="190500" cy="393700"/>
          </a:xfrm>
          <a:custGeom>
            <a:rect b="b" l="l" r="r" t="t"/>
            <a:pathLst>
              <a:path extrusionOk="0" h="248" w="120">
                <a:moveTo>
                  <a:pt x="0" y="248"/>
                </a:moveTo>
                <a:lnTo>
                  <a:pt x="48" y="232"/>
                </a:lnTo>
                <a:lnTo>
                  <a:pt x="80" y="216"/>
                </a:lnTo>
                <a:lnTo>
                  <a:pt x="120" y="152"/>
                </a:lnTo>
                <a:lnTo>
                  <a:pt x="120" y="112"/>
                </a:lnTo>
                <a:lnTo>
                  <a:pt x="96" y="64"/>
                </a:lnTo>
                <a:lnTo>
                  <a:pt x="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4" name="Google Shape;144;p6"/>
          <p:cNvSpPr/>
          <p:nvPr/>
        </p:nvSpPr>
        <p:spPr>
          <a:xfrm>
            <a:off x="1828800" y="4267200"/>
            <a:ext cx="190500" cy="393700"/>
          </a:xfrm>
          <a:custGeom>
            <a:rect b="b" l="l" r="r" t="t"/>
            <a:pathLst>
              <a:path extrusionOk="0" h="248" w="120">
                <a:moveTo>
                  <a:pt x="0" y="248"/>
                </a:moveTo>
                <a:lnTo>
                  <a:pt x="48" y="232"/>
                </a:lnTo>
                <a:lnTo>
                  <a:pt x="80" y="216"/>
                </a:lnTo>
                <a:lnTo>
                  <a:pt x="120" y="152"/>
                </a:lnTo>
                <a:lnTo>
                  <a:pt x="120" y="112"/>
                </a:lnTo>
                <a:lnTo>
                  <a:pt x="96" y="64"/>
                </a:lnTo>
                <a:lnTo>
                  <a:pt x="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5" name="Google Shape;145;p6"/>
          <p:cNvSpPr/>
          <p:nvPr/>
        </p:nvSpPr>
        <p:spPr>
          <a:xfrm>
            <a:off x="1219200" y="4953000"/>
            <a:ext cx="571500" cy="254000"/>
          </a:xfrm>
          <a:custGeom>
            <a:rect b="b" l="l" r="r" t="t"/>
            <a:pathLst>
              <a:path extrusionOk="0" h="160" w="360">
                <a:moveTo>
                  <a:pt x="0" y="160"/>
                </a:moveTo>
                <a:lnTo>
                  <a:pt x="88" y="96"/>
                </a:lnTo>
                <a:lnTo>
                  <a:pt x="36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6" name="Google Shape;146;p6"/>
          <p:cNvSpPr/>
          <p:nvPr/>
        </p:nvSpPr>
        <p:spPr>
          <a:xfrm>
            <a:off x="1524000" y="4495800"/>
            <a:ext cx="571500" cy="254000"/>
          </a:xfrm>
          <a:custGeom>
            <a:rect b="b" l="l" r="r" t="t"/>
            <a:pathLst>
              <a:path extrusionOk="0" h="160" w="360">
                <a:moveTo>
                  <a:pt x="0" y="160"/>
                </a:moveTo>
                <a:lnTo>
                  <a:pt x="88" y="96"/>
                </a:lnTo>
                <a:lnTo>
                  <a:pt x="36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7" name="Google Shape;147;p6"/>
          <p:cNvSpPr/>
          <p:nvPr/>
        </p:nvSpPr>
        <p:spPr>
          <a:xfrm>
            <a:off x="1752600" y="4876800"/>
            <a:ext cx="571500" cy="254000"/>
          </a:xfrm>
          <a:custGeom>
            <a:rect b="b" l="l" r="r" t="t"/>
            <a:pathLst>
              <a:path extrusionOk="0" h="160" w="360">
                <a:moveTo>
                  <a:pt x="0" y="160"/>
                </a:moveTo>
                <a:lnTo>
                  <a:pt x="88" y="96"/>
                </a:lnTo>
                <a:lnTo>
                  <a:pt x="36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8" name="Google Shape;148;p6"/>
          <p:cNvSpPr/>
          <p:nvPr/>
        </p:nvSpPr>
        <p:spPr>
          <a:xfrm>
            <a:off x="1752600" y="4572000"/>
            <a:ext cx="571500" cy="254000"/>
          </a:xfrm>
          <a:custGeom>
            <a:rect b="b" l="l" r="r" t="t"/>
            <a:pathLst>
              <a:path extrusionOk="0" h="160" w="360">
                <a:moveTo>
                  <a:pt x="0" y="160"/>
                </a:moveTo>
                <a:lnTo>
                  <a:pt x="88" y="96"/>
                </a:lnTo>
                <a:lnTo>
                  <a:pt x="36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9" name="Google Shape;149;p6"/>
          <p:cNvSpPr/>
          <p:nvPr/>
        </p:nvSpPr>
        <p:spPr>
          <a:xfrm>
            <a:off x="1600200" y="4724400"/>
            <a:ext cx="571500" cy="254000"/>
          </a:xfrm>
          <a:custGeom>
            <a:rect b="b" l="l" r="r" t="t"/>
            <a:pathLst>
              <a:path extrusionOk="0" h="160" w="360">
                <a:moveTo>
                  <a:pt x="0" y="160"/>
                </a:moveTo>
                <a:lnTo>
                  <a:pt x="88" y="96"/>
                </a:lnTo>
                <a:lnTo>
                  <a:pt x="360"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0" name="Google Shape;150;p6"/>
          <p:cNvSpPr/>
          <p:nvPr/>
        </p:nvSpPr>
        <p:spPr>
          <a:xfrm>
            <a:off x="2133600" y="5105400"/>
            <a:ext cx="228600" cy="304800"/>
          </a:xfrm>
          <a:custGeom>
            <a:rect b="b" l="l" r="r" t="t"/>
            <a:pathLst>
              <a:path extrusionOk="0" h="192" w="144">
                <a:moveTo>
                  <a:pt x="0" y="192"/>
                </a:moveTo>
                <a:lnTo>
                  <a:pt x="40" y="112"/>
                </a:lnTo>
                <a:lnTo>
                  <a:pt x="144"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1" name="Google Shape;151;p6"/>
          <p:cNvSpPr/>
          <p:nvPr/>
        </p:nvSpPr>
        <p:spPr>
          <a:xfrm>
            <a:off x="3429000" y="4648200"/>
            <a:ext cx="76200" cy="304800"/>
          </a:xfrm>
          <a:custGeom>
            <a:rect b="b" l="l" r="r" t="t"/>
            <a:pathLst>
              <a:path extrusionOk="0" h="192" w="144">
                <a:moveTo>
                  <a:pt x="0" y="192"/>
                </a:moveTo>
                <a:lnTo>
                  <a:pt x="40" y="112"/>
                </a:lnTo>
                <a:lnTo>
                  <a:pt x="144"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2" name="Google Shape;152;p6"/>
          <p:cNvSpPr/>
          <p:nvPr/>
        </p:nvSpPr>
        <p:spPr>
          <a:xfrm flipH="1">
            <a:off x="3810000" y="4495800"/>
            <a:ext cx="152400" cy="457200"/>
          </a:xfrm>
          <a:custGeom>
            <a:rect b="b" l="l" r="r" t="t"/>
            <a:pathLst>
              <a:path extrusionOk="0" h="192" w="144">
                <a:moveTo>
                  <a:pt x="0" y="192"/>
                </a:moveTo>
                <a:lnTo>
                  <a:pt x="40" y="112"/>
                </a:lnTo>
                <a:lnTo>
                  <a:pt x="144"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3" name="Google Shape;153;p6"/>
          <p:cNvSpPr/>
          <p:nvPr/>
        </p:nvSpPr>
        <p:spPr>
          <a:xfrm>
            <a:off x="2667000" y="5181600"/>
            <a:ext cx="228600" cy="304800"/>
          </a:xfrm>
          <a:custGeom>
            <a:rect b="b" l="l" r="r" t="t"/>
            <a:pathLst>
              <a:path extrusionOk="0" h="192" w="144">
                <a:moveTo>
                  <a:pt x="0" y="192"/>
                </a:moveTo>
                <a:lnTo>
                  <a:pt x="40" y="112"/>
                </a:lnTo>
                <a:lnTo>
                  <a:pt x="144"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4" name="Google Shape;154;p6"/>
          <p:cNvSpPr/>
          <p:nvPr/>
        </p:nvSpPr>
        <p:spPr>
          <a:xfrm flipH="1">
            <a:off x="2514600" y="5486400"/>
            <a:ext cx="76200" cy="381000"/>
          </a:xfrm>
          <a:custGeom>
            <a:rect b="b" l="l" r="r" t="t"/>
            <a:pathLst>
              <a:path extrusionOk="0" h="192" w="144">
                <a:moveTo>
                  <a:pt x="0" y="192"/>
                </a:moveTo>
                <a:lnTo>
                  <a:pt x="40" y="112"/>
                </a:lnTo>
                <a:lnTo>
                  <a:pt x="144" y="0"/>
                </a:lnTo>
              </a:path>
            </a:pathLst>
          </a:custGeom>
          <a:noFill/>
          <a:ln cap="flat" cmpd="sng" w="38100">
            <a:solidFill>
              <a:srgbClr val="FF0000"/>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5" name="Google Shape;155;p6"/>
          <p:cNvSpPr/>
          <p:nvPr/>
        </p:nvSpPr>
        <p:spPr>
          <a:xfrm flipH="1">
            <a:off x="8153400" y="4572000"/>
            <a:ext cx="762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6" name="Google Shape;156;p6"/>
          <p:cNvSpPr/>
          <p:nvPr/>
        </p:nvSpPr>
        <p:spPr>
          <a:xfrm>
            <a:off x="7696200" y="44958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7" name="Google Shape;157;p6"/>
          <p:cNvSpPr/>
          <p:nvPr/>
        </p:nvSpPr>
        <p:spPr>
          <a:xfrm>
            <a:off x="6400800" y="41910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8" name="Google Shape;158;p6"/>
          <p:cNvSpPr/>
          <p:nvPr/>
        </p:nvSpPr>
        <p:spPr>
          <a:xfrm>
            <a:off x="6858000" y="38862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9" name="Google Shape;159;p6"/>
          <p:cNvSpPr/>
          <p:nvPr/>
        </p:nvSpPr>
        <p:spPr>
          <a:xfrm>
            <a:off x="6324600" y="4800600"/>
            <a:ext cx="76200" cy="3810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0" name="Google Shape;160;p6"/>
          <p:cNvSpPr/>
          <p:nvPr/>
        </p:nvSpPr>
        <p:spPr>
          <a:xfrm>
            <a:off x="7010400" y="5181600"/>
            <a:ext cx="76200" cy="4572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1" name="Google Shape;161;p6"/>
          <p:cNvSpPr/>
          <p:nvPr/>
        </p:nvSpPr>
        <p:spPr>
          <a:xfrm>
            <a:off x="7086600" y="47244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2" name="Google Shape;162;p6"/>
          <p:cNvSpPr/>
          <p:nvPr/>
        </p:nvSpPr>
        <p:spPr>
          <a:xfrm>
            <a:off x="7772400" y="48768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3" name="Google Shape;163;p6"/>
          <p:cNvSpPr/>
          <p:nvPr/>
        </p:nvSpPr>
        <p:spPr>
          <a:xfrm>
            <a:off x="7239000" y="49530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4" name="Google Shape;164;p6"/>
          <p:cNvSpPr/>
          <p:nvPr/>
        </p:nvSpPr>
        <p:spPr>
          <a:xfrm>
            <a:off x="6096000" y="47244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5" name="Google Shape;165;p6"/>
          <p:cNvSpPr/>
          <p:nvPr/>
        </p:nvSpPr>
        <p:spPr>
          <a:xfrm>
            <a:off x="8382000" y="50292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6" name="Google Shape;166;p6"/>
          <p:cNvSpPr/>
          <p:nvPr/>
        </p:nvSpPr>
        <p:spPr>
          <a:xfrm flipH="1">
            <a:off x="6629400" y="5486400"/>
            <a:ext cx="228600" cy="2286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7" name="Google Shape;167;p6"/>
          <p:cNvSpPr/>
          <p:nvPr/>
        </p:nvSpPr>
        <p:spPr>
          <a:xfrm>
            <a:off x="6553200" y="44196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8" name="Google Shape;168;p6"/>
          <p:cNvSpPr/>
          <p:nvPr/>
        </p:nvSpPr>
        <p:spPr>
          <a:xfrm>
            <a:off x="6934200" y="43434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69" name="Google Shape;169;p6"/>
          <p:cNvSpPr/>
          <p:nvPr/>
        </p:nvSpPr>
        <p:spPr>
          <a:xfrm>
            <a:off x="7162800" y="3962400"/>
            <a:ext cx="152400" cy="4953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0" name="Google Shape;170;p6"/>
          <p:cNvSpPr/>
          <p:nvPr/>
        </p:nvSpPr>
        <p:spPr>
          <a:xfrm>
            <a:off x="6705600" y="4800600"/>
            <a:ext cx="457200" cy="4572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1" name="Google Shape;171;p6"/>
          <p:cNvSpPr/>
          <p:nvPr/>
        </p:nvSpPr>
        <p:spPr>
          <a:xfrm flipH="1">
            <a:off x="7543800" y="5410200"/>
            <a:ext cx="76200" cy="2286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2" name="Google Shape;172;p6"/>
          <p:cNvSpPr/>
          <p:nvPr/>
        </p:nvSpPr>
        <p:spPr>
          <a:xfrm flipH="1">
            <a:off x="8001000" y="5334000"/>
            <a:ext cx="152400" cy="381000"/>
          </a:xfrm>
          <a:custGeom>
            <a:rect b="b" l="l" r="r" t="t"/>
            <a:pathLst>
              <a:path extrusionOk="0" h="312" w="96">
                <a:moveTo>
                  <a:pt x="96" y="0"/>
                </a:moveTo>
                <a:lnTo>
                  <a:pt x="32" y="120"/>
                </a:lnTo>
                <a:lnTo>
                  <a:pt x="0" y="216"/>
                </a:lnTo>
                <a:lnTo>
                  <a:pt x="16" y="312"/>
                </a:lnTo>
              </a:path>
            </a:pathLst>
          </a:custGeom>
          <a:noFill/>
          <a:ln cap="flat" cmpd="sng" w="38100">
            <a:solidFill>
              <a:srgbClr val="000066"/>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73" name="Google Shape;173;p6"/>
          <p:cNvSpPr txBox="1"/>
          <p:nvPr/>
        </p:nvSpPr>
        <p:spPr>
          <a:xfrm>
            <a:off x="152400" y="609600"/>
            <a:ext cx="8991600" cy="1433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Quan sát lược đồ 7.1 và 7.2 , hãy cho biết :</a:t>
            </a:r>
            <a:endParaRPr/>
          </a:p>
          <a:p>
            <a:pPr indent="0" lvl="0" marL="0" marR="0" rtl="0" algn="l">
              <a:lnSpc>
                <a:spcPct val="100000"/>
              </a:lnSpc>
              <a:spcBef>
                <a:spcPts val="1000"/>
              </a:spcBef>
              <a:spcAft>
                <a:spcPts val="0"/>
              </a:spcAft>
              <a:buClr>
                <a:srgbClr val="FF3300"/>
              </a:buClr>
              <a:buSzPts val="2000"/>
              <a:buFont typeface="Times New Roman"/>
              <a:buNone/>
            </a:pPr>
            <a:r>
              <a:rPr b="1" i="1" lang="en-US" sz="2000" u="none">
                <a:solidFill>
                  <a:srgbClr val="FF3300"/>
                </a:solidFill>
                <a:latin typeface="Times New Roman"/>
                <a:ea typeface="Times New Roman"/>
                <a:cs typeface="Times New Roman"/>
                <a:sym typeface="Times New Roman"/>
              </a:rPr>
              <a:t>Hướng gió thổi vào mùa hạ và vào mùa đông ở khu vực Nam Á và Đông nam Á ? Giải  thích tại sao lượng mưa ở các khu vực này lại có sự chênh lệch rất lớn giữa mùa hạ và mùa đông.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73"/>
                                        </p:tgtEl>
                                      </p:cBhvr>
                                    </p:animEffect>
                                    <p:set>
                                      <p:cBhvr>
                                        <p:cTn dur="1" fill="hold">
                                          <p:stCondLst>
                                            <p:cond delay="1000"/>
                                          </p:stCondLst>
                                        </p:cTn>
                                        <p:tgtEl>
                                          <p:spTgt spid="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ph type="title"/>
          </p:nvPr>
        </p:nvSpPr>
        <p:spPr>
          <a:xfrm>
            <a:off x="228600" y="2362200"/>
            <a:ext cx="8915400" cy="2392362"/>
          </a:xfrm>
          <a:prstGeom prst="rect">
            <a:avLst/>
          </a:prstGeom>
          <a:noFill/>
          <a:ln>
            <a:noFill/>
          </a:ln>
        </p:spPr>
        <p:txBody>
          <a:bodyPr anchorCtr="0" anchor="ctr" bIns="45700" lIns="91425" spcFirstLastPara="1" rIns="91425" wrap="square" tIns="45700">
            <a:noAutofit/>
          </a:bodyPr>
          <a:lstStyle/>
          <a:p>
            <a:pPr indent="-177800" lvl="0" marL="0" rtl="0" algn="l">
              <a:lnSpc>
                <a:spcPct val="100000"/>
              </a:lnSpc>
              <a:spcBef>
                <a:spcPts val="0"/>
              </a:spcBef>
              <a:spcAft>
                <a:spcPts val="0"/>
              </a:spcAft>
              <a:buClr>
                <a:srgbClr val="0000FF"/>
              </a:buClr>
              <a:buSzPts val="2800"/>
              <a:buFont typeface="Times New Roman"/>
              <a:buChar char="-"/>
            </a:pPr>
            <a:r>
              <a:rPr b="1" i="0" lang="en-US" sz="2800" u="none">
                <a:solidFill>
                  <a:srgbClr val="0000FF"/>
                </a:solidFill>
                <a:latin typeface="Times New Roman"/>
                <a:ea typeface="Times New Roman"/>
                <a:cs typeface="Times New Roman"/>
                <a:sym typeface="Times New Roman"/>
              </a:rPr>
              <a:t> </a:t>
            </a:r>
            <a:r>
              <a:rPr b="1" i="0" lang="en-US" sz="3200" u="none">
                <a:solidFill>
                  <a:srgbClr val="0000FF"/>
                </a:solidFill>
                <a:latin typeface="Times New Roman"/>
                <a:ea typeface="Times New Roman"/>
                <a:cs typeface="Times New Roman"/>
                <a:sym typeface="Times New Roman"/>
              </a:rPr>
              <a:t>Mùa hạ: Gió từ Ấn Độ Dương, Thái Bình Dương       tới đem theo không khí mát mẻ và mưa lớn .</a:t>
            </a:r>
            <a:br>
              <a:rPr b="1" i="0" lang="en-US" sz="3200" u="none">
                <a:solidFill>
                  <a:srgbClr val="0000FF"/>
                </a:solidFill>
                <a:latin typeface="Times New Roman"/>
                <a:ea typeface="Times New Roman"/>
                <a:cs typeface="Times New Roman"/>
                <a:sym typeface="Times New Roman"/>
              </a:rPr>
            </a:br>
            <a:br>
              <a:rPr b="1" i="0" lang="en-US" sz="3200" u="none">
                <a:solidFill>
                  <a:srgbClr val="0000FF"/>
                </a:solidFill>
                <a:latin typeface="Times New Roman"/>
                <a:ea typeface="Times New Roman"/>
                <a:cs typeface="Times New Roman"/>
                <a:sym typeface="Times New Roman"/>
              </a:rPr>
            </a:br>
            <a:r>
              <a:rPr b="1" i="0" lang="en-US" sz="3200" u="none">
                <a:solidFill>
                  <a:srgbClr val="0000FF"/>
                </a:solidFill>
                <a:latin typeface="Times New Roman"/>
                <a:ea typeface="Times New Roman"/>
                <a:cs typeface="Times New Roman"/>
                <a:sym typeface="Times New Roman"/>
              </a:rPr>
              <a:t>- Mùa đông: Gió mùa thổi từ lục địa Châu Á ra đem không khí khô và lạnh</a:t>
            </a:r>
            <a:r>
              <a:rPr b="0" i="0" lang="en-US" sz="3200" u="none">
                <a:solidFill>
                  <a:schemeClr val="dk2"/>
                </a:solidFill>
                <a:latin typeface="Times New Roman"/>
                <a:ea typeface="Times New Roman"/>
                <a:cs typeface="Times New Roman"/>
                <a:sym typeface="Times New Roman"/>
              </a:rPr>
              <a:t> .</a:t>
            </a:r>
            <a:endParaRPr/>
          </a:p>
        </p:txBody>
      </p:sp>
      <p:sp>
        <p:nvSpPr>
          <p:cNvPr id="179" name="Google Shape;179;p7"/>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
        <p:nvSpPr>
          <p:cNvPr id="180" name="Google Shape;180;p7"/>
          <p:cNvSpPr txBox="1"/>
          <p:nvPr/>
        </p:nvSpPr>
        <p:spPr>
          <a:xfrm>
            <a:off x="0" y="6096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sp>
        <p:nvSpPr>
          <p:cNvPr id="181" name="Google Shape;181;p7"/>
          <p:cNvSpPr txBox="1"/>
          <p:nvPr/>
        </p:nvSpPr>
        <p:spPr>
          <a:xfrm>
            <a:off x="304800" y="1219200"/>
            <a:ext cx="7908925" cy="1066800"/>
          </a:xfrm>
          <a:prstGeom prst="rect">
            <a:avLst/>
          </a:prstGeom>
          <a:noFill/>
          <a:ln>
            <a:noFill/>
          </a:ln>
        </p:spPr>
        <p:txBody>
          <a:bodyPr anchorCtr="0" anchor="t" bIns="45700" lIns="91425" spcFirstLastPara="1" rIns="91425" wrap="square" tIns="45700">
            <a:spAutoFit/>
          </a:bodyPr>
          <a:lstStyle/>
          <a:p>
            <a:pPr indent="-203200" lvl="0" marL="0" marR="0" rtl="0" algn="l">
              <a:lnSpc>
                <a:spcPct val="100000"/>
              </a:lnSpc>
              <a:spcBef>
                <a:spcPts val="0"/>
              </a:spcBef>
              <a:spcAft>
                <a:spcPts val="0"/>
              </a:spcAft>
              <a:buClr>
                <a:srgbClr val="0000FF"/>
              </a:buClr>
              <a:buSzPts val="3200"/>
              <a:buFont typeface="Times New Roman"/>
              <a:buChar char="-"/>
            </a:pPr>
            <a:r>
              <a:rPr b="1" i="0" lang="en-US" sz="3200" u="none">
                <a:solidFill>
                  <a:srgbClr val="0000FF"/>
                </a:solidFill>
                <a:latin typeface="Times New Roman"/>
                <a:ea typeface="Times New Roman"/>
                <a:cs typeface="Times New Roman"/>
                <a:sym typeface="Times New Roman"/>
              </a:rPr>
              <a:t>Vị trí : Điển hình ở khu vực Nam Á và </a:t>
            </a:r>
            <a:endParaRPr/>
          </a:p>
          <a:p>
            <a:pPr indent="0" lvl="0" marL="0" marR="0" rtl="0" algn="l">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Đông Nam Á</a:t>
            </a:r>
            <a:endParaRPr/>
          </a:p>
        </p:txBody>
      </p:sp>
      <p:pic>
        <p:nvPicPr>
          <p:cNvPr id="182" name="Google Shape;182;p7"/>
          <p:cNvPicPr preferRelativeResize="0"/>
          <p:nvPr/>
        </p:nvPicPr>
        <p:blipFill rotWithShape="1">
          <a:blip r:embed="rId3">
            <a:alphaModFix/>
          </a:blip>
          <a:srcRect b="0" l="0" r="0" t="0"/>
          <a:stretch/>
        </p:blipFill>
        <p:spPr>
          <a:xfrm>
            <a:off x="0" y="228600"/>
            <a:ext cx="762000" cy="44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8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Hinh 7" id="187" name="Google Shape;187;p8"/>
          <p:cNvPicPr preferRelativeResize="0"/>
          <p:nvPr/>
        </p:nvPicPr>
        <p:blipFill rotWithShape="1">
          <a:blip r:embed="rId3">
            <a:alphaModFix/>
          </a:blip>
          <a:srcRect b="0" l="0" r="0" t="0"/>
          <a:stretch/>
        </p:blipFill>
        <p:spPr>
          <a:xfrm>
            <a:off x="0" y="990600"/>
            <a:ext cx="9144000" cy="3429000"/>
          </a:xfrm>
          <a:prstGeom prst="rect">
            <a:avLst/>
          </a:prstGeom>
          <a:noFill/>
          <a:ln>
            <a:noFill/>
          </a:ln>
        </p:spPr>
      </p:pic>
      <p:sp>
        <p:nvSpPr>
          <p:cNvPr id="188" name="Google Shape;188;p8"/>
          <p:cNvSpPr/>
          <p:nvPr/>
        </p:nvSpPr>
        <p:spPr>
          <a:xfrm>
            <a:off x="4800600" y="5257800"/>
            <a:ext cx="4343400" cy="1600200"/>
          </a:xfrm>
          <a:prstGeom prst="wedgeRoundRectCallout">
            <a:avLst>
              <a:gd fmla="val 11479" name="adj1"/>
              <a:gd fmla="val -22393" name="adj2"/>
              <a:gd fmla="val 0" name="adj3"/>
            </a:avLst>
          </a:prstGeom>
          <a:solidFill>
            <a:srgbClr val="CCFF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Nhóm 2-4</a:t>
            </a:r>
            <a:endParaRPr/>
          </a:p>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Nêu nhận xét về diễn biến nhiệt độ, lượng mưa trong năm của Mum-bai.</a:t>
            </a:r>
            <a:endParaRPr/>
          </a:p>
          <a:p>
            <a:pPr indent="0" lvl="0" marL="0" marR="0" rtl="0" algn="l">
              <a:lnSpc>
                <a:spcPct val="100000"/>
              </a:lnSpc>
              <a:spcBef>
                <a:spcPts val="0"/>
              </a:spcBef>
              <a:spcAft>
                <a:spcPts val="0"/>
              </a:spcAft>
              <a:buNone/>
            </a:pPr>
            <a:r>
              <a:t/>
            </a:r>
            <a:endParaRPr b="1" i="0" sz="2400" u="none">
              <a:solidFill>
                <a:srgbClr val="FF3300"/>
              </a:solidFill>
              <a:latin typeface="Times New Roman"/>
              <a:ea typeface="Times New Roman"/>
              <a:cs typeface="Times New Roman"/>
              <a:sym typeface="Times New Roman"/>
            </a:endParaRPr>
          </a:p>
        </p:txBody>
      </p:sp>
      <p:sp>
        <p:nvSpPr>
          <p:cNvPr id="189" name="Google Shape;189;p8"/>
          <p:cNvSpPr/>
          <p:nvPr/>
        </p:nvSpPr>
        <p:spPr>
          <a:xfrm>
            <a:off x="0" y="5257800"/>
            <a:ext cx="4572000" cy="1600200"/>
          </a:xfrm>
          <a:prstGeom prst="wedgeRoundRectCallout">
            <a:avLst>
              <a:gd fmla="val 12150" name="adj1"/>
              <a:gd fmla="val -22457" name="adj2"/>
              <a:gd fmla="val 0" name="adj3"/>
            </a:avLst>
          </a:prstGeom>
          <a:solidFill>
            <a:srgbClr val="CCFF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Nhóm 1-3</a:t>
            </a:r>
            <a:endParaRPr/>
          </a:p>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Nêu nhận xét về diễn biến nhiệt độ, lượng mưa trong năm của Hà Nội </a:t>
            </a:r>
            <a:endParaRPr/>
          </a:p>
        </p:txBody>
      </p:sp>
      <p:sp>
        <p:nvSpPr>
          <p:cNvPr id="190" name="Google Shape;190;p8"/>
          <p:cNvSpPr txBox="1"/>
          <p:nvPr/>
        </p:nvSpPr>
        <p:spPr>
          <a:xfrm>
            <a:off x="685800" y="0"/>
            <a:ext cx="815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BÀI 7 : MÔI TRƯỜNG NHIỆT ĐỚI GIÓ MÙA</a:t>
            </a:r>
            <a:endParaRPr/>
          </a:p>
        </p:txBody>
      </p:sp>
      <p:sp>
        <p:nvSpPr>
          <p:cNvPr id="191" name="Google Shape;191;p8"/>
          <p:cNvSpPr txBox="1"/>
          <p:nvPr/>
        </p:nvSpPr>
        <p:spPr>
          <a:xfrm>
            <a:off x="0" y="457200"/>
            <a:ext cx="2514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sng">
                <a:solidFill>
                  <a:srgbClr val="FF0000"/>
                </a:solidFill>
                <a:latin typeface="Times New Roman"/>
                <a:ea typeface="Times New Roman"/>
                <a:cs typeface="Times New Roman"/>
                <a:sym typeface="Times New Roman"/>
              </a:rPr>
              <a:t>KHÍ HẬU</a:t>
            </a:r>
            <a:endParaRPr/>
          </a:p>
        </p:txBody>
      </p:sp>
      <p:sp>
        <p:nvSpPr>
          <p:cNvPr id="192" name="Google Shape;192;p8"/>
          <p:cNvSpPr txBox="1"/>
          <p:nvPr/>
        </p:nvSpPr>
        <p:spPr>
          <a:xfrm>
            <a:off x="2819400" y="457200"/>
            <a:ext cx="41910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Times New Roman"/>
              <a:buNone/>
            </a:pPr>
            <a:r>
              <a:rPr b="1" i="1" lang="en-US" sz="2400" u="none">
                <a:solidFill>
                  <a:schemeClr val="folHlink"/>
                </a:solidFill>
                <a:latin typeface="Times New Roman"/>
                <a:ea typeface="Times New Roman"/>
                <a:cs typeface="Times New Roman"/>
                <a:sym typeface="Times New Roman"/>
              </a:rPr>
              <a:t>THẢO LUẬN NHÓM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2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aphicFrame>
        <p:nvGraphicFramePr>
          <p:cNvPr id="197" name="Google Shape;197;p9"/>
          <p:cNvGraphicFramePr/>
          <p:nvPr/>
        </p:nvGraphicFramePr>
        <p:xfrm>
          <a:off x="76200" y="274637"/>
          <a:ext cx="3000000" cy="3000000"/>
        </p:xfrm>
        <a:graphic>
          <a:graphicData uri="http://schemas.openxmlformats.org/drawingml/2006/table">
            <a:tbl>
              <a:tblPr>
                <a:noFill/>
                <a:tableStyleId>{94C55991-2802-4DE1-9677-1ADF48048D43}</a:tableStyleId>
              </a:tblPr>
              <a:tblGrid>
                <a:gridCol w="1600200"/>
                <a:gridCol w="3429000"/>
                <a:gridCol w="3886200"/>
              </a:tblGrid>
              <a:tr h="1657350">
                <a:tc>
                  <a:txBody>
                    <a:bodyPr/>
                    <a:lstStyle/>
                    <a:p>
                      <a:pPr indent="0" lvl="0" marL="0" marR="0" rtl="0" algn="ctr">
                        <a:lnSpc>
                          <a:spcPct val="100000"/>
                        </a:lnSpc>
                        <a:spcBef>
                          <a:spcPts val="0"/>
                        </a:spcBef>
                        <a:spcAft>
                          <a:spcPts val="0"/>
                        </a:spcAft>
                        <a:buClr>
                          <a:srgbClr val="0000FF"/>
                        </a:buClr>
                        <a:buSzPts val="1900"/>
                        <a:buFont typeface="Times New Roman"/>
                        <a:buNone/>
                      </a:pPr>
                      <a:r>
                        <a:rPr b="0" i="0" lang="en-US" sz="1900" u="none" cap="none" strike="noStrike">
                          <a:solidFill>
                            <a:srgbClr val="0000FF"/>
                          </a:solidFill>
                          <a:latin typeface="Times New Roman"/>
                          <a:ea typeface="Times New Roman"/>
                          <a:cs typeface="Times New Roman"/>
                          <a:sym typeface="Times New Roman"/>
                        </a:rPr>
                        <a:t>Khu vực</a:t>
                      </a:r>
                      <a:endParaRPr/>
                    </a:p>
                    <a:p>
                      <a:pPr indent="0" lvl="0" marL="0" marR="0" rtl="0" algn="ctr">
                        <a:lnSpc>
                          <a:spcPct val="100000"/>
                        </a:lnSpc>
                        <a:spcBef>
                          <a:spcPts val="380"/>
                        </a:spcBef>
                        <a:spcAft>
                          <a:spcPts val="0"/>
                        </a:spcAft>
                        <a:buClr>
                          <a:schemeClr val="dk1"/>
                        </a:buClr>
                        <a:buSzPts val="1900"/>
                        <a:buFont typeface="Arial"/>
                        <a:buNone/>
                      </a:pPr>
                      <a:r>
                        <a:t/>
                      </a:r>
                      <a:endParaRPr b="0" i="0" sz="1900" u="none" cap="none" strike="noStrike">
                        <a:solidFill>
                          <a:srgbClr val="0000FF"/>
                        </a:solidFill>
                        <a:latin typeface="Times New Roman"/>
                        <a:ea typeface="Times New Roman"/>
                        <a:cs typeface="Times New Roman"/>
                        <a:sym typeface="Times New Roman"/>
                      </a:endParaRPr>
                    </a:p>
                    <a:p>
                      <a:pPr indent="0" lvl="0" marL="0" marR="0" rtl="0" algn="ctr">
                        <a:lnSpc>
                          <a:spcPct val="100000"/>
                        </a:lnSpc>
                        <a:spcBef>
                          <a:spcPts val="380"/>
                        </a:spcBef>
                        <a:spcAft>
                          <a:spcPts val="0"/>
                        </a:spcAft>
                        <a:buClr>
                          <a:schemeClr val="dk1"/>
                        </a:buClr>
                        <a:buSzPts val="1900"/>
                        <a:buFont typeface="Arial"/>
                        <a:buNone/>
                      </a:pPr>
                      <a:r>
                        <a:t/>
                      </a:r>
                      <a:endParaRPr b="0" i="0" sz="1900" u="none" cap="none" strike="noStrike">
                        <a:solidFill>
                          <a:srgbClr val="0000FF"/>
                        </a:solidFill>
                        <a:latin typeface="Times New Roman"/>
                        <a:ea typeface="Times New Roman"/>
                        <a:cs typeface="Times New Roman"/>
                        <a:sym typeface="Times New Roman"/>
                      </a:endParaRPr>
                    </a:p>
                    <a:p>
                      <a:pPr indent="0" lvl="0" marL="0" marR="0" rtl="0" algn="ctr">
                        <a:lnSpc>
                          <a:spcPct val="100000"/>
                        </a:lnSpc>
                        <a:spcBef>
                          <a:spcPts val="380"/>
                        </a:spcBef>
                        <a:spcAft>
                          <a:spcPts val="0"/>
                        </a:spcAft>
                        <a:buClr>
                          <a:srgbClr val="0000FF"/>
                        </a:buClr>
                        <a:buSzPts val="1900"/>
                        <a:buFont typeface="Times New Roman"/>
                        <a:buNone/>
                      </a:pPr>
                      <a:r>
                        <a:rPr b="0" i="0" lang="en-US" sz="1900" u="none" cap="none" strike="noStrike">
                          <a:solidFill>
                            <a:srgbClr val="0000FF"/>
                          </a:solidFill>
                          <a:latin typeface="Times New Roman"/>
                          <a:ea typeface="Times New Roman"/>
                          <a:cs typeface="Times New Roman"/>
                          <a:sym typeface="Times New Roman"/>
                        </a:rPr>
                        <a:t>Đặc điểm</a:t>
                      </a:r>
                      <a:endParaRPr/>
                    </a:p>
                  </a:txBody>
                  <a:tcPr marT="44525" marB="445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300"/>
                        <a:buFont typeface="Times New Roman"/>
                        <a:buNone/>
                      </a:pPr>
                      <a:r>
                        <a:rPr b="0" i="0" lang="en-US" sz="2300" u="none" cap="none" strike="noStrike">
                          <a:solidFill>
                            <a:srgbClr val="0000FF"/>
                          </a:solidFill>
                          <a:latin typeface="Times New Roman"/>
                          <a:ea typeface="Times New Roman"/>
                          <a:cs typeface="Times New Roman"/>
                          <a:sym typeface="Times New Roman"/>
                        </a:rPr>
                        <a:t>Hà Nội (21ºB)</a:t>
                      </a:r>
                      <a:endParaRPr/>
                    </a:p>
                    <a:p>
                      <a:pPr indent="0" lvl="0" marL="0" marR="0" rtl="0" algn="l">
                        <a:lnSpc>
                          <a:spcPct val="100000"/>
                        </a:lnSpc>
                        <a:spcBef>
                          <a:spcPts val="460"/>
                        </a:spcBef>
                        <a:spcAft>
                          <a:spcPts val="0"/>
                        </a:spcAft>
                        <a:buClr>
                          <a:schemeClr val="dk1"/>
                        </a:buClr>
                        <a:buSzPts val="2300"/>
                        <a:buFont typeface="Arial"/>
                        <a:buNone/>
                      </a:pPr>
                      <a:r>
                        <a:t/>
                      </a:r>
                      <a:endParaRPr b="0" i="0" sz="23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460"/>
                        </a:spcBef>
                        <a:spcAft>
                          <a:spcPts val="0"/>
                        </a:spcAft>
                        <a:buClr>
                          <a:srgbClr val="0000FF"/>
                        </a:buClr>
                        <a:buSzPts val="2300"/>
                        <a:buFont typeface="Times New Roman"/>
                        <a:buNone/>
                      </a:pPr>
                      <a:r>
                        <a:rPr b="0" i="0" lang="en-US" sz="2300" u="none" cap="none" strike="noStrike">
                          <a:solidFill>
                            <a:srgbClr val="0000FF"/>
                          </a:solidFill>
                          <a:latin typeface="Times New Roman"/>
                          <a:ea typeface="Times New Roman"/>
                          <a:cs typeface="Times New Roman"/>
                          <a:sym typeface="Times New Roman"/>
                        </a:rPr>
                        <a:t>Nhiệt độ    Lượng mưa</a:t>
                      </a:r>
                      <a:endParaRPr/>
                    </a:p>
                  </a:txBody>
                  <a:tcPr marT="44525" marB="445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300"/>
                        <a:buFont typeface="Times New Roman"/>
                        <a:buNone/>
                      </a:pPr>
                      <a:r>
                        <a:rPr b="0" i="0" lang="en-US" sz="2300" u="none" cap="none" strike="noStrike">
                          <a:solidFill>
                            <a:srgbClr val="0000FF"/>
                          </a:solidFill>
                          <a:latin typeface="Times New Roman"/>
                          <a:ea typeface="Times New Roman"/>
                          <a:cs typeface="Times New Roman"/>
                          <a:sym typeface="Times New Roman"/>
                        </a:rPr>
                        <a:t>Mum - bai</a:t>
                      </a:r>
                      <a:r>
                        <a:rPr b="0" i="0" lang="en-US" sz="2300" u="none" cap="none" strike="noStrike">
                          <a:solidFill>
                            <a:srgbClr val="0000FF"/>
                          </a:solidFill>
                          <a:latin typeface="Arial"/>
                          <a:ea typeface="Arial"/>
                          <a:cs typeface="Arial"/>
                          <a:sym typeface="Arial"/>
                        </a:rPr>
                        <a:t> </a:t>
                      </a:r>
                      <a:r>
                        <a:rPr b="0" i="0" lang="en-US" sz="2300" u="none" cap="none" strike="noStrike">
                          <a:solidFill>
                            <a:srgbClr val="0000FF"/>
                          </a:solidFill>
                          <a:latin typeface="Times New Roman"/>
                          <a:ea typeface="Times New Roman"/>
                          <a:cs typeface="Times New Roman"/>
                          <a:sym typeface="Times New Roman"/>
                        </a:rPr>
                        <a:t>(19ºB)</a:t>
                      </a:r>
                      <a:endParaRPr/>
                    </a:p>
                    <a:p>
                      <a:pPr indent="0" lvl="0" marL="0" marR="0" rtl="0" algn="ctr">
                        <a:lnSpc>
                          <a:spcPct val="100000"/>
                        </a:lnSpc>
                        <a:spcBef>
                          <a:spcPts val="460"/>
                        </a:spcBef>
                        <a:spcAft>
                          <a:spcPts val="0"/>
                        </a:spcAft>
                        <a:buClr>
                          <a:schemeClr val="dk1"/>
                        </a:buClr>
                        <a:buSzPts val="2300"/>
                        <a:buFont typeface="Arial"/>
                        <a:buNone/>
                      </a:pPr>
                      <a:r>
                        <a:t/>
                      </a:r>
                      <a:endParaRPr b="0" i="0" sz="2300" u="none" cap="none" strike="noStrike">
                        <a:solidFill>
                          <a:srgbClr val="0000FF"/>
                        </a:solidFill>
                        <a:latin typeface="Arial"/>
                        <a:ea typeface="Arial"/>
                        <a:cs typeface="Arial"/>
                        <a:sym typeface="Arial"/>
                      </a:endParaRPr>
                    </a:p>
                    <a:p>
                      <a:pPr indent="0" lvl="0" marL="0" marR="0" rtl="0" algn="l">
                        <a:lnSpc>
                          <a:spcPct val="100000"/>
                        </a:lnSpc>
                        <a:spcBef>
                          <a:spcPts val="460"/>
                        </a:spcBef>
                        <a:spcAft>
                          <a:spcPts val="0"/>
                        </a:spcAft>
                        <a:buClr>
                          <a:srgbClr val="0000FF"/>
                        </a:buClr>
                        <a:buSzPts val="2300"/>
                        <a:buFont typeface="Times New Roman"/>
                        <a:buNone/>
                      </a:pPr>
                      <a:r>
                        <a:rPr b="0" i="0" lang="en-US" sz="2300" u="none" cap="none" strike="noStrike">
                          <a:solidFill>
                            <a:srgbClr val="0000FF"/>
                          </a:solidFill>
                          <a:latin typeface="Times New Roman"/>
                          <a:ea typeface="Times New Roman"/>
                          <a:cs typeface="Times New Roman"/>
                          <a:sym typeface="Times New Roman"/>
                        </a:rPr>
                        <a:t> Nhiệt độ           Lượng mưa</a:t>
                      </a:r>
                      <a:endParaRPr/>
                    </a:p>
                  </a:txBody>
                  <a:tcPr marT="44525" marB="445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23975">
                <a:tc>
                  <a:txBody>
                    <a:bodyPr/>
                    <a:lstStyle/>
                    <a:p>
                      <a:pPr indent="0" lvl="0" marL="0" marR="0" rtl="0" algn="ctr">
                        <a:lnSpc>
                          <a:spcPct val="100000"/>
                        </a:lnSpc>
                        <a:spcBef>
                          <a:spcPts val="0"/>
                        </a:spcBef>
                        <a:spcAft>
                          <a:spcPts val="0"/>
                        </a:spcAft>
                        <a:buClr>
                          <a:schemeClr val="dk1"/>
                        </a:buClr>
                        <a:buSzPts val="2700"/>
                        <a:buFont typeface="Arial"/>
                        <a:buNone/>
                      </a:pPr>
                      <a:r>
                        <a:t/>
                      </a:r>
                      <a:endParaRPr b="0" i="0" sz="2700" u="none" cap="none" strike="noStrike">
                        <a:solidFill>
                          <a:srgbClr val="0000FF"/>
                        </a:solidFill>
                        <a:latin typeface="Times New Roman"/>
                        <a:ea typeface="Times New Roman"/>
                        <a:cs typeface="Times New Roman"/>
                        <a:sym typeface="Times New Roman"/>
                      </a:endParaRPr>
                    </a:p>
                    <a:p>
                      <a:pPr indent="0" lvl="0" marL="0" marR="0" rtl="0" algn="ctr">
                        <a:lnSpc>
                          <a:spcPct val="100000"/>
                        </a:lnSpc>
                        <a:spcBef>
                          <a:spcPts val="540"/>
                        </a:spcBef>
                        <a:spcAft>
                          <a:spcPts val="0"/>
                        </a:spcAft>
                        <a:buClr>
                          <a:srgbClr val="0000FF"/>
                        </a:buClr>
                        <a:buSzPts val="2700"/>
                        <a:buFont typeface="Times New Roman"/>
                        <a:buNone/>
                      </a:pPr>
                      <a:r>
                        <a:rPr b="0" i="0" lang="en-US" sz="2700" u="none" cap="none" strike="noStrike">
                          <a:solidFill>
                            <a:srgbClr val="0000FF"/>
                          </a:solidFill>
                          <a:latin typeface="Times New Roman"/>
                          <a:ea typeface="Times New Roman"/>
                          <a:cs typeface="Times New Roman"/>
                          <a:sym typeface="Times New Roman"/>
                        </a:rPr>
                        <a:t>Mùa hạ</a:t>
                      </a:r>
                      <a:endParaRPr/>
                    </a:p>
                  </a:txBody>
                  <a:tcPr marT="44525" marB="445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2700"/>
                        <a:buFont typeface="Times New Roman"/>
                        <a:buNone/>
                      </a:pPr>
                      <a:r>
                        <a:rPr b="0" i="0" lang="en-US" sz="2700" u="none" cap="none" strike="noStrike">
                          <a:solidFill>
                            <a:srgbClr val="0000FF"/>
                          </a:solidFill>
                          <a:latin typeface="Times New Roman"/>
                          <a:ea typeface="Times New Roman"/>
                          <a:cs typeface="Times New Roman"/>
                          <a:sym typeface="Times New Roman"/>
                        </a:rPr>
                        <a:t>                    </a:t>
                      </a:r>
                      <a:endParaRPr/>
                    </a:p>
                  </a:txBody>
                  <a:tcPr marT="44525" marB="445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2700"/>
                        <a:buFont typeface="Times New Roman"/>
                        <a:buNone/>
                      </a:pPr>
                      <a:r>
                        <a:rPr b="0" i="0" lang="en-US" sz="2700" u="none" cap="none" strike="noStrike">
                          <a:solidFill>
                            <a:srgbClr val="0000FF"/>
                          </a:solidFill>
                          <a:latin typeface="Times New Roman"/>
                          <a:ea typeface="Times New Roman"/>
                          <a:cs typeface="Times New Roman"/>
                          <a:sym typeface="Times New Roman"/>
                        </a:rPr>
                        <a:t>                        </a:t>
                      </a:r>
                      <a:endParaRPr/>
                    </a:p>
                    <a:p>
                      <a:pPr indent="0" lvl="0" marL="0" marR="0" rtl="0" algn="l">
                        <a:lnSpc>
                          <a:spcPct val="100000"/>
                        </a:lnSpc>
                        <a:spcBef>
                          <a:spcPts val="540"/>
                        </a:spcBef>
                        <a:spcAft>
                          <a:spcPts val="0"/>
                        </a:spcAft>
                        <a:buClr>
                          <a:srgbClr val="0000FF"/>
                        </a:buClr>
                        <a:buSzPts val="2700"/>
                        <a:buFont typeface="Times New Roman"/>
                        <a:buNone/>
                      </a:pPr>
                      <a:r>
                        <a:rPr b="0" i="0" lang="en-US" sz="2700" u="none" cap="none" strike="noStrike">
                          <a:solidFill>
                            <a:srgbClr val="0000FF"/>
                          </a:solidFill>
                          <a:latin typeface="Times New Roman"/>
                          <a:ea typeface="Times New Roman"/>
                          <a:cs typeface="Times New Roman"/>
                          <a:sym typeface="Times New Roman"/>
                        </a:rPr>
                        <a:t>  </a:t>
                      </a:r>
                      <a:endParaRPr/>
                    </a:p>
                  </a:txBody>
                  <a:tcPr marT="44525" marB="445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25575">
                <a:tc>
                  <a:txBody>
                    <a:bodyPr/>
                    <a:lstStyle/>
                    <a:p>
                      <a:pPr indent="0" lvl="0" marL="0" marR="0" rtl="0" algn="ctr">
                        <a:lnSpc>
                          <a:spcPct val="100000"/>
                        </a:lnSpc>
                        <a:spcBef>
                          <a:spcPts val="0"/>
                        </a:spcBef>
                        <a:spcAft>
                          <a:spcPts val="0"/>
                        </a:spcAft>
                        <a:buClr>
                          <a:srgbClr val="0000FF"/>
                        </a:buClr>
                        <a:buSzPts val="2700"/>
                        <a:buFont typeface="Times New Roman"/>
                        <a:buNone/>
                      </a:pPr>
                      <a:r>
                        <a:rPr b="0" i="0" lang="en-US" sz="2700" u="none" cap="none" strike="noStrike">
                          <a:solidFill>
                            <a:srgbClr val="0000FF"/>
                          </a:solidFill>
                          <a:latin typeface="Times New Roman"/>
                          <a:ea typeface="Times New Roman"/>
                          <a:cs typeface="Times New Roman"/>
                          <a:sym typeface="Times New Roman"/>
                        </a:rPr>
                        <a:t>Mùa đông</a:t>
                      </a:r>
                      <a:endParaRPr/>
                    </a:p>
                  </a:txBody>
                  <a:tcPr marT="44525" marB="445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4525" marB="445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4525" marB="445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23975">
                <a:tc>
                  <a:txBody>
                    <a:bodyPr/>
                    <a:lstStyle/>
                    <a:p>
                      <a:pPr indent="0" lvl="0" marL="0" marR="0" rtl="0" algn="ctr">
                        <a:lnSpc>
                          <a:spcPct val="100000"/>
                        </a:lnSpc>
                        <a:spcBef>
                          <a:spcPts val="0"/>
                        </a:spcBef>
                        <a:spcAft>
                          <a:spcPts val="0"/>
                        </a:spcAft>
                        <a:buClr>
                          <a:srgbClr val="0000FF"/>
                        </a:buClr>
                        <a:buSzPts val="2700"/>
                        <a:buFont typeface="Times New Roman"/>
                        <a:buNone/>
                      </a:pPr>
                      <a:r>
                        <a:rPr b="0" i="0" lang="en-US" sz="2700" u="none">
                          <a:solidFill>
                            <a:srgbClr val="0000FF"/>
                          </a:solidFill>
                          <a:latin typeface="Times New Roman"/>
                          <a:ea typeface="Times New Roman"/>
                          <a:cs typeface="Times New Roman"/>
                          <a:sym typeface="Times New Roman"/>
                        </a:rPr>
                        <a:t>Biên độ nhiệt năm</a:t>
                      </a:r>
                      <a:endParaRPr/>
                    </a:p>
                  </a:txBody>
                  <a:tcPr marT="44525" marB="445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4525" marB="445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4525" marB="445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cxnSp>
        <p:nvCxnSpPr>
          <p:cNvPr id="198" name="Google Shape;198;p9"/>
          <p:cNvCxnSpPr/>
          <p:nvPr/>
        </p:nvCxnSpPr>
        <p:spPr>
          <a:xfrm>
            <a:off x="1676400" y="914400"/>
            <a:ext cx="7315200" cy="0"/>
          </a:xfrm>
          <a:prstGeom prst="straightConnector1">
            <a:avLst/>
          </a:prstGeom>
          <a:noFill/>
          <a:ln cap="flat" cmpd="sng" w="9525">
            <a:solidFill>
              <a:schemeClr val="dk1"/>
            </a:solidFill>
            <a:prstDash val="solid"/>
            <a:miter lim="800000"/>
            <a:headEnd len="med" w="med" type="none"/>
            <a:tailEnd len="med" w="med" type="none"/>
          </a:ln>
        </p:spPr>
      </p:cxnSp>
      <p:cxnSp>
        <p:nvCxnSpPr>
          <p:cNvPr id="199" name="Google Shape;199;p9"/>
          <p:cNvCxnSpPr/>
          <p:nvPr/>
        </p:nvCxnSpPr>
        <p:spPr>
          <a:xfrm>
            <a:off x="6858000" y="914400"/>
            <a:ext cx="0" cy="5334000"/>
          </a:xfrm>
          <a:prstGeom prst="straightConnector1">
            <a:avLst/>
          </a:prstGeom>
          <a:noFill/>
          <a:ln cap="flat" cmpd="sng" w="9525">
            <a:solidFill>
              <a:schemeClr val="dk1"/>
            </a:solidFill>
            <a:prstDash val="solid"/>
            <a:miter lim="800000"/>
            <a:headEnd len="med" w="med" type="none"/>
            <a:tailEnd len="med" w="med" type="none"/>
          </a:ln>
        </p:spPr>
      </p:cxnSp>
      <p:cxnSp>
        <p:nvCxnSpPr>
          <p:cNvPr id="200" name="Google Shape;200;p9"/>
          <p:cNvCxnSpPr/>
          <p:nvPr/>
        </p:nvCxnSpPr>
        <p:spPr>
          <a:xfrm>
            <a:off x="3048000" y="914400"/>
            <a:ext cx="0" cy="5334000"/>
          </a:xfrm>
          <a:prstGeom prst="straightConnector1">
            <a:avLst/>
          </a:prstGeom>
          <a:noFill/>
          <a:ln cap="flat" cmpd="sng" w="9525">
            <a:solidFill>
              <a:schemeClr val="dk1"/>
            </a:solidFill>
            <a:prstDash val="solid"/>
            <a:miter lim="800000"/>
            <a:headEnd len="med" w="med" type="none"/>
            <a:tailEnd len="med" w="med" type="none"/>
          </a:ln>
        </p:spPr>
      </p:cxnSp>
      <p:cxnSp>
        <p:nvCxnSpPr>
          <p:cNvPr id="201" name="Google Shape;201;p9"/>
          <p:cNvCxnSpPr/>
          <p:nvPr/>
        </p:nvCxnSpPr>
        <p:spPr>
          <a:xfrm>
            <a:off x="0" y="304800"/>
            <a:ext cx="1676400" cy="144780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2012-09-09T12:11:28Z</dcterms:created>
  <dc:creator>Smart</dc:creator>
</cp:coreProperties>
</file>

<file path=docProps/custom.xml><?xml version="1.0" encoding="utf-8"?>
<Properties xmlns="http://schemas.openxmlformats.org/officeDocument/2006/custom-properties" xmlns:vt="http://schemas.openxmlformats.org/officeDocument/2006/docPropsVTypes"/>
</file>