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82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52C3A-70B8-48AB-BFA4-012CCF06E574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79AA1-8EB2-4C9D-9BB8-A2FBF5CA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0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05071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38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../slides/slide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60721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4: Festivals and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>
                <a:solidFill>
                  <a:prstClr val="white"/>
                </a:solidFill>
              </a:rPr>
              <a:t>Anh </a:t>
            </a:r>
            <a:r>
              <a:rPr lang="en-US" sz="1400" dirty="0">
                <a:solidFill>
                  <a:prstClr val="white"/>
                </a:solidFill>
              </a:rPr>
              <a:t>6</a:t>
            </a:r>
            <a:r>
              <a:rPr lang="en-US" sz="140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Lesson 1.1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6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6.e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duhome.com.vn/DHALesson?idGrade=9&amp;idSubject=1&amp;idSeries=32&amp;idTheme=399&amp;IdLevel=1&amp;idThemeServer=5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7.mp3"/><Relationship Id="rId12" Type="http://schemas.openxmlformats.org/officeDocument/2006/relationships/image" Target="../media/image15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openxmlformats.org/officeDocument/2006/relationships/image" Target="../media/image14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microsoft.com/office/2007/relationships/media" Target="../media/media4.mp3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782498"/>
            <a:ext cx="6288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Unit 4: Festivals and Free Time</a:t>
            </a:r>
          </a:p>
          <a:p>
            <a:pPr lvl="0" algn="ctr"/>
            <a:r>
              <a:rPr lang="en-US" sz="3200" dirty="0">
                <a:solidFill>
                  <a:srgbClr val="00B050"/>
                </a:solidFill>
              </a:rPr>
              <a:t>Lesson 1.1: Vocabulary &amp; Listening</a:t>
            </a:r>
          </a:p>
          <a:p>
            <a:pPr lvl="0" algn="ctr"/>
            <a:r>
              <a:rPr lang="en-US" sz="3200" dirty="0">
                <a:solidFill>
                  <a:srgbClr val="00B0F0"/>
                </a:solidFill>
              </a:rPr>
              <a:t>Page 30</a:t>
            </a:r>
          </a:p>
        </p:txBody>
      </p:sp>
    </p:spTree>
    <p:extLst>
      <p:ext uri="{BB962C8B-B14F-4D97-AF65-F5344CB8AC3E}">
        <p14:creationId xmlns:p14="http://schemas.microsoft.com/office/powerpoint/2010/main" val="3631919909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Practice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94967"/>
            <a:ext cx="246359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Extra Practice 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</a:rPr>
              <a:t>WB </a:t>
            </a:r>
            <a:r>
              <a:rPr lang="en-US" sz="2000" b="1">
                <a:solidFill>
                  <a:prstClr val="white"/>
                </a:solidFill>
              </a:rPr>
              <a:t>page 20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18" t="11353" r="856"/>
          <a:stretch/>
        </p:blipFill>
        <p:spPr>
          <a:xfrm>
            <a:off x="0" y="1004094"/>
            <a:ext cx="12109024" cy="5221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999" y="368463"/>
            <a:ext cx="9475609" cy="635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05" y="3831873"/>
            <a:ext cx="159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rarely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3521" y="4293538"/>
            <a:ext cx="159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usually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9945" y="4749853"/>
            <a:ext cx="159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sometimes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9935" y="5200818"/>
            <a:ext cx="159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always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9935" y="5646433"/>
            <a:ext cx="159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usually</a:t>
            </a:r>
          </a:p>
        </p:txBody>
      </p:sp>
    </p:spTree>
    <p:extLst>
      <p:ext uri="{BB962C8B-B14F-4D97-AF65-F5344CB8AC3E}">
        <p14:creationId xmlns:p14="http://schemas.microsoft.com/office/powerpoint/2010/main" val="30778825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239"/>
            <a:ext cx="12132893" cy="801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90" y="1227003"/>
            <a:ext cx="11126131" cy="51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23016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1792195" y="294967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Game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437" y="859789"/>
            <a:ext cx="5005120" cy="8943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4967"/>
            <a:ext cx="246359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Extra Practice 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</a:rPr>
              <a:t>WB </a:t>
            </a:r>
            <a:r>
              <a:rPr lang="en-US" sz="2000" b="1">
                <a:solidFill>
                  <a:prstClr val="white"/>
                </a:solidFill>
              </a:rPr>
              <a:t>page 20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4" y="1609815"/>
            <a:ext cx="12182006" cy="3937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6574" y="2785004"/>
            <a:ext cx="36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936" y="278806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8437" y="278806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4067" y="3200859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217" y="278806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0786" y="2800940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1435" y="2762303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7839" y="3219028"/>
            <a:ext cx="36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7259" y="320207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44606" y="3207560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4376" y="2785439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0006" y="3219028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1919" y="3675229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5691" y="3693398"/>
            <a:ext cx="36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75111" y="367644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2458" y="3681930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7858" y="3693398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04426" y="4148015"/>
            <a:ext cx="36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6788" y="4151072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96289" y="4151072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19151" y="4194059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58638" y="416395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42228" y="4161329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53794" y="4609511"/>
            <a:ext cx="36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26156" y="4612568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68383" y="4612568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01163" y="4573931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30732" y="4599689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27201" y="4622825"/>
            <a:ext cx="27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280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5221645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72" y="312056"/>
            <a:ext cx="8842189" cy="5856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7296" y="3658099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Listening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4027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Pre-Listening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5543" y="523549"/>
            <a:ext cx="1011645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Read the instruction quickly. Underline the key words.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2588491" y="1965960"/>
            <a:ext cx="886229" cy="17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3910075" y="1965960"/>
            <a:ext cx="738125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5737893" y="1955048"/>
            <a:ext cx="738125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6614214" y="1955048"/>
            <a:ext cx="3634686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4012722" y="2361397"/>
            <a:ext cx="952978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301868" y="2368241"/>
            <a:ext cx="4573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38058" y="1983894"/>
            <a:ext cx="570807" cy="50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4714492" y="1969382"/>
            <a:ext cx="911608" cy="34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90" y="1379056"/>
            <a:ext cx="8961464" cy="14315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759200" y="1983894"/>
            <a:ext cx="1866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4793" y="1983894"/>
            <a:ext cx="18838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46265" y="1983894"/>
            <a:ext cx="26144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12722" y="2488328"/>
            <a:ext cx="16133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1082" y="2488328"/>
            <a:ext cx="5781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534141" y="2488328"/>
            <a:ext cx="8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52587"/>
            <a:ext cx="12192000" cy="343730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10581" y="1983894"/>
            <a:ext cx="703634" cy="50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0569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5829" y="523549"/>
            <a:ext cx="70829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Listen and </a:t>
            </a:r>
            <a:r>
              <a:rPr lang="en-US" sz="3600" i="1">
                <a:solidFill>
                  <a:srgbClr val="0000FF"/>
                </a:solidFill>
              </a:rPr>
              <a:t>Circle “Yes or No”. </a:t>
            </a:r>
            <a:r>
              <a:rPr lang="en-US" sz="3600" i="1" dirty="0">
                <a:solidFill>
                  <a:srgbClr val="0000FF"/>
                </a:solidFill>
              </a:rPr>
              <a:t>Why?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757" y="5235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While-Listening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39412" y="1790437"/>
            <a:ext cx="570807" cy="5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32458" y="2956209"/>
            <a:ext cx="1243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Why?</a:t>
            </a:r>
            <a:endParaRPr lang="vi-VN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32" y="1280060"/>
            <a:ext cx="8932012" cy="1189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150" y="2300755"/>
            <a:ext cx="8926621" cy="25166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67470" y="1790437"/>
            <a:ext cx="664988" cy="67903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763" y="4817450"/>
            <a:ext cx="7981226" cy="15068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3639" y="5190186"/>
            <a:ext cx="161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Why?</a:t>
            </a:r>
          </a:p>
        </p:txBody>
      </p:sp>
      <p:pic>
        <p:nvPicPr>
          <p:cNvPr id="15" name="CD1-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7944" y="575971"/>
            <a:ext cx="756231" cy="7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826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6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8" t="4425" r="5916" b="2258"/>
          <a:stretch/>
        </p:blipFill>
        <p:spPr>
          <a:xfrm>
            <a:off x="-30373" y="2478479"/>
            <a:ext cx="12222373" cy="36691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73" y="1287489"/>
            <a:ext cx="6783518" cy="10511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Pre-Listening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3945" y="436465"/>
            <a:ext cx="102180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Read the statements quickly. Underline the key words.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26287" y="1287489"/>
            <a:ext cx="885370" cy="70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81848" y="1988457"/>
            <a:ext cx="631065" cy="587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87320" y="2083623"/>
            <a:ext cx="2829390" cy="79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820128" y="2070744"/>
            <a:ext cx="734229" cy="12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57320" y="3593206"/>
            <a:ext cx="3114702" cy="38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38693" y="3612524"/>
            <a:ext cx="974017" cy="193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57958" y="4313067"/>
            <a:ext cx="2447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16037" y="4313067"/>
            <a:ext cx="3218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957958" y="4955458"/>
            <a:ext cx="1558752" cy="18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839617" y="4929492"/>
            <a:ext cx="1304383" cy="259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57320" y="5533138"/>
            <a:ext cx="1895825" cy="12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58467" y="5524413"/>
            <a:ext cx="1457570" cy="8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68361" y="3533809"/>
            <a:ext cx="551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312606" y="4313067"/>
            <a:ext cx="5075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268361" y="4929492"/>
            <a:ext cx="588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12606" y="5545394"/>
            <a:ext cx="5075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5421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3975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While-Listening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26287" y="1287489"/>
            <a:ext cx="885370" cy="70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82888"/>
            <a:ext cx="12192000" cy="3819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779" y="2719049"/>
            <a:ext cx="143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always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66768" y="3252444"/>
            <a:ext cx="2079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usually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3748" y="3785839"/>
            <a:ext cx="172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often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7664" y="4337082"/>
            <a:ext cx="227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sometimes</a:t>
            </a:r>
          </a:p>
        </p:txBody>
      </p:sp>
      <p:pic>
        <p:nvPicPr>
          <p:cNvPr id="15" name="CD1-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6290" y="1558403"/>
            <a:ext cx="749710" cy="7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283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3" grpId="0"/>
      <p:bldP spid="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9671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Post-Listening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4025" y="299671"/>
            <a:ext cx="80582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Practice the conversation with a partner.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05001"/>
            <a:ext cx="6400800" cy="52629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Max:</a:t>
            </a:r>
            <a:r>
              <a:rPr lang="en-US" sz="2800" dirty="0"/>
              <a:t> Hi, Lisa. Where are you going?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Lisa: </a:t>
            </a:r>
            <a:r>
              <a:rPr lang="en-US" sz="2800" dirty="0"/>
              <a:t>I'm going to the bookstore. Do you want to come?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Max:</a:t>
            </a:r>
            <a:r>
              <a:rPr lang="en-US" sz="2800" dirty="0"/>
              <a:t> Oh, no, thanks. I can't today.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Lisa:</a:t>
            </a:r>
            <a:r>
              <a:rPr lang="en-US" sz="2800" dirty="0"/>
              <a:t> How about next week? I always go there on Fridays.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Max:</a:t>
            </a:r>
            <a:r>
              <a:rPr lang="en-US" sz="2800" dirty="0"/>
              <a:t> </a:t>
            </a:r>
            <a:r>
              <a:rPr lang="en-US" sz="2800" dirty="0" err="1"/>
              <a:t>Mmm</a:t>
            </a:r>
            <a:r>
              <a:rPr lang="en-US" sz="2800" dirty="0"/>
              <a:t>, maybe. I never go to the bookstore.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Lisa:</a:t>
            </a:r>
            <a:r>
              <a:rPr lang="en-US" sz="2800" dirty="0"/>
              <a:t> Really? I love reading! Don't you?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Max: </a:t>
            </a:r>
            <a:r>
              <a:rPr lang="en-US" sz="2800" dirty="0"/>
              <a:t>Not really.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Lisa:</a:t>
            </a:r>
            <a:r>
              <a:rPr lang="en-US" sz="2800" dirty="0"/>
              <a:t> So, what do you like doing?</a:t>
            </a:r>
          </a:p>
          <a:p>
            <a:r>
              <a:rPr lang="en-US" sz="28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0" y="1105001"/>
            <a:ext cx="5791200" cy="52629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Max: </a:t>
            </a:r>
            <a:r>
              <a:rPr lang="en-US" sz="2800" dirty="0"/>
              <a:t>I love playing video games.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Lisa:</a:t>
            </a:r>
            <a:r>
              <a:rPr lang="en-US" sz="2800" dirty="0"/>
              <a:t> How often do you play them?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Max: </a:t>
            </a:r>
            <a:r>
              <a:rPr lang="en-US" sz="2800" dirty="0"/>
              <a:t>I usually play them after school.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Lisa:</a:t>
            </a:r>
            <a:r>
              <a:rPr lang="en-US" sz="2800" dirty="0"/>
              <a:t> What about on the weekends? What do you do then?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Max: </a:t>
            </a:r>
            <a:r>
              <a:rPr lang="en-US" sz="2800" dirty="0"/>
              <a:t>I often go to the park to play soccer.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Lisa</a:t>
            </a:r>
            <a:r>
              <a:rPr lang="en-US" sz="2800" dirty="0"/>
              <a:t>: Nice, I sometimes ride my bike at the park on Saturdays. Maybe I'll see you there! 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Max: </a:t>
            </a:r>
            <a:r>
              <a:rPr lang="en-US" sz="2800" dirty="0"/>
              <a:t>Great!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922651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752942358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Vocabulary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00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458675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380" y="1258406"/>
            <a:ext cx="1148390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- Use </a:t>
            </a:r>
            <a:r>
              <a:rPr lang="en-US" sz="3600" i="1" dirty="0">
                <a:solidFill>
                  <a:srgbClr val="0000FF"/>
                </a:solidFill>
              </a:rPr>
              <a:t>adverbs of frequency </a:t>
            </a:r>
            <a:r>
              <a:rPr lang="en-US" sz="3600" dirty="0">
                <a:solidFill>
                  <a:srgbClr val="0000FF"/>
                </a:solidFill>
              </a:rPr>
              <a:t>to talk about </a:t>
            </a:r>
            <a:r>
              <a:rPr lang="en-US" sz="3600" i="1" dirty="0">
                <a:solidFill>
                  <a:srgbClr val="0000FF"/>
                </a:solidFill>
              </a:rPr>
              <a:t>your activities in your free time.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Adverbs of frequency: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2060"/>
                </a:solidFill>
              </a:rPr>
              <a:t>never, rarely, sometimes, often, usually, always.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Structure: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2060"/>
                </a:solidFill>
              </a:rPr>
              <a:t>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i="1" dirty="0">
                <a:solidFill>
                  <a:srgbClr val="002060"/>
                </a:solidFill>
              </a:rPr>
              <a:t>usually ….…….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156156" y="3996814"/>
            <a:ext cx="119462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29808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604" y="1450731"/>
            <a:ext cx="10367111" cy="4620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6970" y="659424"/>
            <a:ext cx="75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Click on the picture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4001631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77514079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659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926" y="177175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srgbClr val="1F497D">
                    <a:lumMod val="75000"/>
                  </a:srgbClr>
                </a:solidFill>
              </a:rPr>
              <a:t>Never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srgbClr val="1F497D">
                    <a:lumMod val="75000"/>
                  </a:srgbClr>
                </a:solidFill>
              </a:rPr>
              <a:t>Rarely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srgbClr val="1F497D">
                    <a:lumMod val="75000"/>
                  </a:srgbClr>
                </a:solidFill>
              </a:rPr>
              <a:t>Sometimes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srgbClr val="1F497D">
                    <a:lumMod val="75000"/>
                  </a:srgbClr>
                </a:solidFill>
              </a:rPr>
              <a:t>Often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srgbClr val="1F497D">
                    <a:lumMod val="75000"/>
                  </a:srgbClr>
                </a:solidFill>
              </a:rPr>
              <a:t>Usually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srgbClr val="1F497D">
                    <a:lumMod val="75000"/>
                  </a:srgbClr>
                </a:solidFill>
              </a:rPr>
              <a:t>Always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1688" y="2700900"/>
            <a:ext cx="695545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lvl="1"/>
            <a:r>
              <a:rPr lang="en-US" sz="3600" i="1" dirty="0">
                <a:solidFill>
                  <a:srgbClr val="1F497D">
                    <a:lumMod val="75000"/>
                  </a:srgbClr>
                </a:solidFill>
              </a:rPr>
              <a:t>- I usually ………………….in my free time/ on Sundays….</a:t>
            </a:r>
          </a:p>
        </p:txBody>
      </p:sp>
    </p:spTree>
    <p:extLst>
      <p:ext uri="{BB962C8B-B14F-4D97-AF65-F5344CB8AC3E}">
        <p14:creationId xmlns:p14="http://schemas.microsoft.com/office/powerpoint/2010/main" val="25803819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Review the vocabulary and practice using them. </a:t>
            </a:r>
            <a:endParaRPr lang="vi-VN" sz="3600" dirty="0">
              <a:solidFill>
                <a:srgbClr val="1F497D"/>
              </a:solidFill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Do the exercise(s) in </a:t>
            </a:r>
            <a:r>
              <a:rPr lang="en-US" sz="3600" b="1" i="1" dirty="0">
                <a:solidFill>
                  <a:srgbClr val="1F497D"/>
                </a:solidFill>
              </a:rPr>
              <a:t>Tiếng Anh 6 i-Learn Smart World Workbook</a:t>
            </a:r>
            <a:r>
              <a:rPr lang="en-US" sz="3600" i="1" dirty="0">
                <a:solidFill>
                  <a:srgbClr val="1F497D"/>
                </a:solidFill>
              </a:rPr>
              <a:t> (page 20).</a:t>
            </a:r>
            <a:endParaRPr lang="vi-VN" sz="3600" dirty="0">
              <a:solidFill>
                <a:srgbClr val="1F497D"/>
              </a:solidFill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Do the vocabulary exercise in </a:t>
            </a:r>
            <a:r>
              <a:rPr lang="en-US" sz="3600" b="1" i="1" dirty="0">
                <a:solidFill>
                  <a:srgbClr val="1F497D"/>
                </a:solidFill>
              </a:rPr>
              <a:t>Tiếng Anh 6 i-Learn Smart World Notebook</a:t>
            </a:r>
            <a:r>
              <a:rPr lang="en-US" sz="3600" i="1" dirty="0">
                <a:solidFill>
                  <a:srgbClr val="1F497D"/>
                </a:solidFill>
              </a:rPr>
              <a:t> (page 20).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1F497D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1F497D"/>
                </a:solidFill>
              </a:rPr>
              <a:t> on </a:t>
            </a:r>
            <a:r>
              <a:rPr lang="en-US" sz="3600" i="1" u="sng" dirty="0">
                <a:solidFill>
                  <a:srgbClr val="1F497D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1F497D"/>
                </a:solidFill>
              </a:rPr>
              <a:t>.</a:t>
            </a:r>
            <a:endParaRPr lang="vi-VN" sz="3600" dirty="0">
              <a:solidFill>
                <a:srgbClr val="1F497D"/>
              </a:solidFill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Prepare the next lesson (page 31 - SB).</a:t>
            </a:r>
            <a:endParaRPr lang="vi-VN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6297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84992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Objectives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68" y="1381472"/>
            <a:ext cx="11897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70C0"/>
                </a:solidFill>
              </a:rPr>
              <a:t>- Talk about how often they do activities in their free time.</a:t>
            </a:r>
          </a:p>
          <a:p>
            <a:pPr lvl="0"/>
            <a:r>
              <a:rPr lang="en-US" sz="3600" dirty="0">
                <a:solidFill>
                  <a:srgbClr val="0070C0"/>
                </a:solidFill>
              </a:rPr>
              <a:t>- Use adverbs of frequency.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66018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520"/>
            <a:ext cx="12192000" cy="61268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90718" y="538760"/>
            <a:ext cx="7496627" cy="56803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rgbClr val="FF0000"/>
                </a:solidFill>
              </a:rPr>
              <a:t>New words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prstClr val="white"/>
                </a:solidFill>
              </a:rPr>
              <a:t>Never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prstClr val="white"/>
                </a:solidFill>
              </a:rPr>
              <a:t>Rarely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prstClr val="white"/>
                </a:solidFill>
              </a:rPr>
              <a:t>Sometimes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prstClr val="white"/>
                </a:solidFill>
              </a:rPr>
              <a:t>Often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prstClr val="white"/>
                </a:solidFill>
              </a:rPr>
              <a:t>Usually</a:t>
            </a:r>
          </a:p>
          <a:p>
            <a:pPr marL="285750" indent="788988">
              <a:buFontTx/>
              <a:buChar char="-"/>
            </a:pPr>
            <a:r>
              <a:rPr lang="en-US" sz="3600" i="1">
                <a:solidFill>
                  <a:prstClr val="white"/>
                </a:solidFill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2690012310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174"/>
            <a:ext cx="8936182" cy="60928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14542" y="1080655"/>
            <a:ext cx="3577458" cy="8588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56859055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4161642"/>
            <a:ext cx="11018571" cy="1680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i="1">
                <a:solidFill>
                  <a:srgbClr val="0070C0"/>
                </a:solidFill>
              </a:rPr>
              <a:t>1. Do you like playing video games?</a:t>
            </a:r>
          </a:p>
          <a:p>
            <a:pPr lvl="0">
              <a:lnSpc>
                <a:spcPct val="150000"/>
              </a:lnSpc>
            </a:pPr>
            <a:r>
              <a:rPr lang="en-US" sz="4400" b="1" i="1">
                <a:solidFill>
                  <a:srgbClr val="0070C0"/>
                </a:solidFill>
              </a:rPr>
              <a:t>2. How often do you play video games?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646929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89365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" b="5851"/>
          <a:stretch/>
        </p:blipFill>
        <p:spPr>
          <a:xfrm>
            <a:off x="23148" y="244700"/>
            <a:ext cx="12070959" cy="6143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4300" y="5695526"/>
            <a:ext cx="139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rarely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3135" y="5693459"/>
            <a:ext cx="187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sometimes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7072" y="5693459"/>
            <a:ext cx="131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often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9974" y="5693459"/>
            <a:ext cx="187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usually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21763" y="5693459"/>
            <a:ext cx="187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always</a:t>
            </a:r>
          </a:p>
        </p:txBody>
      </p:sp>
      <p:pic>
        <p:nvPicPr>
          <p:cNvPr id="2" name="CD1-TRACK 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982" y="24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179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24500" y="3651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vi-VN" altLang="vi-VN">
                <a:solidFill>
                  <a:prstClr val="black"/>
                </a:solidFill>
              </a:rPr>
            </a:b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610225" y="3350943"/>
            <a:ext cx="163214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vi-VN" altLang="vi-VN">
                <a:solidFill>
                  <a:prstClr val="black"/>
                </a:solidFill>
              </a:rPr>
            </a:b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75324" y="5375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vi-VN" altLang="vi-VN" dirty="0">
                <a:solidFill>
                  <a:prstClr val="black"/>
                </a:solidFill>
              </a:rPr>
            </a:br>
            <a:endParaRPr lang="vi-VN" altLang="vi-VN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727" y="-95067"/>
            <a:ext cx="5706488" cy="108122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5450" y="1740652"/>
            <a:ext cx="8755656" cy="646331"/>
          </a:xfrm>
          <a:prstGeom prst="rect">
            <a:avLst/>
          </a:prstGeom>
          <a:solidFill>
            <a:sysClr val="window" lastClr="FFFFFF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never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(adv)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/ˈ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nevər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không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bao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giờ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096" y="5641911"/>
            <a:ext cx="9601051" cy="646331"/>
          </a:xfrm>
          <a:prstGeom prst="rect">
            <a:avLst/>
          </a:prstGeom>
          <a:solidFill>
            <a:sysClr val="window" lastClr="FFFFFF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always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(adv)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</a:t>
            </a:r>
            <a:r>
              <a:rPr lang="en-US" sz="3600" kern="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kern="0" dirty="0" err="1">
                <a:solidFill>
                  <a:srgbClr val="FF0000"/>
                </a:solidFill>
                <a:latin typeface="+mj-lt"/>
              </a:rPr>
              <a:t>ɑːlweɪz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luôn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luôn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6719" y="3270096"/>
            <a:ext cx="9083223" cy="646331"/>
          </a:xfrm>
          <a:prstGeom prst="rect">
            <a:avLst/>
          </a:prstGeom>
          <a:solidFill>
            <a:sysClr val="window" lastClr="FFFFFF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sometimes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(adv)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/ˈ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sʌmtaɪmz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	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thỉnh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thoảng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2139" y="4852542"/>
            <a:ext cx="9613010" cy="646331"/>
          </a:xfrm>
          <a:prstGeom prst="rect">
            <a:avLst/>
          </a:prstGeom>
          <a:solidFill>
            <a:sysClr val="window" lastClr="FFFFFF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(adv)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/ˈjuːʒuəli/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4096" y="4058969"/>
            <a:ext cx="9601053" cy="646331"/>
          </a:xfrm>
          <a:prstGeom prst="rect">
            <a:avLst/>
          </a:prstGeom>
          <a:solidFill>
            <a:sysClr val="window" lastClr="FFFFFF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(adv)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ˈɑːfən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/, /</a:t>
            </a:r>
            <a:r>
              <a:rPr lang="vi-VN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ˈɑːftən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4096" y="2431048"/>
            <a:ext cx="8747010" cy="646331"/>
          </a:xfrm>
          <a:prstGeom prst="rect">
            <a:avLst/>
          </a:prstGeom>
          <a:solidFill>
            <a:sysClr val="window" lastClr="FFFFFF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rarely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(adv)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/ˈ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rerli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/</a:t>
            </a:r>
            <a:r>
              <a:rPr lang="en-US" sz="3600" kern="0" dirty="0">
                <a:solidFill>
                  <a:prstClr val="black"/>
                </a:solidFill>
                <a:latin typeface="+mj-lt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hiếm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khi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373080" y="308930"/>
            <a:ext cx="2804487" cy="1266850"/>
            <a:chOff x="7954351" y="779649"/>
            <a:chExt cx="2804487" cy="126685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4351" y="1265869"/>
              <a:ext cx="2804487" cy="78063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8431236" y="779649"/>
              <a:ext cx="1638681" cy="67354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never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73080" y="175377"/>
            <a:ext cx="3431600" cy="1562796"/>
            <a:chOff x="8188900" y="2350599"/>
            <a:chExt cx="3431600" cy="15627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88900" y="2732801"/>
              <a:ext cx="3172846" cy="11805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006925" y="2350599"/>
              <a:ext cx="2613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kern="0">
                  <a:solidFill>
                    <a:srgbClr val="00B0F0"/>
                  </a:solidFill>
                  <a:latin typeface="Calibri" panose="020F0502020204030204"/>
                </a:rPr>
                <a:t>rarely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03003" y="381283"/>
            <a:ext cx="2619808" cy="2155291"/>
            <a:chOff x="5291137" y="1802347"/>
            <a:chExt cx="2619808" cy="215529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91137" y="2236936"/>
              <a:ext cx="2619808" cy="172070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407818" y="1802347"/>
              <a:ext cx="238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kern="0">
                  <a:solidFill>
                    <a:srgbClr val="00B0F0"/>
                  </a:solidFill>
                  <a:latin typeface="Calibri" panose="020F0502020204030204"/>
                </a:rPr>
                <a:t>sometimes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481878" y="269000"/>
            <a:ext cx="2319338" cy="2593911"/>
            <a:chOff x="9509942" y="2499279"/>
            <a:chExt cx="2319338" cy="259391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509942" y="2954399"/>
              <a:ext cx="2319338" cy="213879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503" y="2499279"/>
              <a:ext cx="1770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kern="0">
                  <a:solidFill>
                    <a:srgbClr val="00B0F0"/>
                  </a:solidFill>
                  <a:latin typeface="Calibri" panose="020F0502020204030204"/>
                </a:rPr>
                <a:t>often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386387" y="565316"/>
            <a:ext cx="2805613" cy="3707483"/>
            <a:chOff x="5946629" y="1649158"/>
            <a:chExt cx="2829271" cy="370748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46629" y="2063817"/>
              <a:ext cx="2829271" cy="32928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501071" y="1649158"/>
              <a:ext cx="1939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kern="0">
                  <a:solidFill>
                    <a:srgbClr val="00B0F0"/>
                  </a:solidFill>
                  <a:latin typeface="Calibri" panose="020F0502020204030204"/>
                </a:rPr>
                <a:t>usually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400940" y="381283"/>
            <a:ext cx="2751684" cy="4272971"/>
            <a:chOff x="5478271" y="1368940"/>
            <a:chExt cx="2751684" cy="427297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78271" y="1801990"/>
              <a:ext cx="2751684" cy="383992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049000" y="1368940"/>
              <a:ext cx="15060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kern="0" dirty="0">
                  <a:solidFill>
                    <a:srgbClr val="00B0F0"/>
                  </a:solidFill>
                  <a:latin typeface="Calibri" panose="020F0502020204030204"/>
                </a:rPr>
                <a:t>always</a:t>
              </a:r>
            </a:p>
          </p:txBody>
        </p:sp>
      </p:grpSp>
      <p:pic>
        <p:nvPicPr>
          <p:cNvPr id="52" name="nev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87934" y="428079"/>
            <a:ext cx="609600" cy="609600"/>
          </a:xfrm>
          <a:prstGeom prst="rect">
            <a:avLst/>
          </a:prstGeom>
        </p:spPr>
      </p:pic>
      <p:pic>
        <p:nvPicPr>
          <p:cNvPr id="53" name="rarel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42295" y="399648"/>
            <a:ext cx="609600" cy="609600"/>
          </a:xfrm>
          <a:prstGeom prst="rect">
            <a:avLst/>
          </a:prstGeom>
        </p:spPr>
      </p:pic>
      <p:pic>
        <p:nvPicPr>
          <p:cNvPr id="54" name="sometim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5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96656" y="442829"/>
            <a:ext cx="609600" cy="609600"/>
          </a:xfrm>
          <a:prstGeom prst="rect">
            <a:avLst/>
          </a:prstGeom>
        </p:spPr>
      </p:pic>
      <p:pic>
        <p:nvPicPr>
          <p:cNvPr id="55" name="oft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17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52179" y="966180"/>
            <a:ext cx="609600" cy="609600"/>
          </a:xfrm>
          <a:prstGeom prst="rect">
            <a:avLst/>
          </a:prstGeom>
        </p:spPr>
      </p:pic>
      <p:pic>
        <p:nvPicPr>
          <p:cNvPr id="56" name="usualll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59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02919" y="976883"/>
            <a:ext cx="609600" cy="609600"/>
          </a:xfrm>
          <a:prstGeom prst="rect">
            <a:avLst/>
          </a:prstGeom>
        </p:spPr>
      </p:pic>
      <p:pic>
        <p:nvPicPr>
          <p:cNvPr id="57" name="alway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39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37259" y="1006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459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6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6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29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2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77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127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53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51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583</Words>
  <Application>Microsoft Office PowerPoint</Application>
  <PresentationFormat>Widescreen</PresentationFormat>
  <Paragraphs>141</Paragraphs>
  <Slides>25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vaxalin@outlook.com.vn</cp:lastModifiedBy>
  <cp:revision>46</cp:revision>
  <dcterms:created xsi:type="dcterms:W3CDTF">2022-08-01T02:48:47Z</dcterms:created>
  <dcterms:modified xsi:type="dcterms:W3CDTF">2023-07-28T16:13:13Z</dcterms:modified>
</cp:coreProperties>
</file>