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303" r:id="rId3"/>
    <p:sldId id="258" r:id="rId4"/>
    <p:sldId id="261" r:id="rId5"/>
    <p:sldId id="262" r:id="rId6"/>
    <p:sldId id="266" r:id="rId7"/>
    <p:sldId id="269" r:id="rId8"/>
    <p:sldId id="272" r:id="rId9"/>
    <p:sldId id="290" r:id="rId10"/>
    <p:sldId id="305" r:id="rId11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384" y="-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notesViewPr>
    <p:cSldViewPr snapToGrid="0">
      <p:cViewPr varScale="1">
        <p:scale>
          <a:sx n="51" d="100"/>
          <a:sy n="51" d="100"/>
        </p:scale>
        <p:origin x="262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3750-3983-437B-98A7-ED7C152204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D9A0-25DD-425F-A872-CF822F4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2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0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6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2F0FD15-DADF-4CD6-96A1-6D6D7F39E46D}"/>
              </a:ext>
            </a:extLst>
          </p:cNvPr>
          <p:cNvGrpSpPr/>
          <p:nvPr userDrawn="1"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="" xmlns:a16="http://schemas.microsoft.com/office/drawing/2014/main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="" xmlns:a16="http://schemas.microsoft.com/office/drawing/2014/main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="" xmlns:a16="http://schemas.microsoft.com/office/drawing/2014/main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="" xmlns:a16="http://schemas.microsoft.com/office/drawing/2014/main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="" xmlns:a16="http://schemas.microsoft.com/office/drawing/2014/main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2. PHƯƠNG</a:t>
              </a:r>
              <a:r>
                <a:rPr lang="vi-VN" sz="4800" b="1" baseline="0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 TRÌNH BẬC HAI HỆ SỐ THỰC</a:t>
              </a:r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="" xmlns:a16="http://schemas.microsoft.com/office/drawing/2014/main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="" xmlns:a16="http://schemas.microsoft.com/office/drawing/2014/main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28953" y="357709"/>
              <a:ext cx="21095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CHƯƠNG</a:t>
              </a:r>
              <a:endPara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4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IV</a:t>
              </a:r>
              <a:endParaRPr lang="vi-V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2570E8D-244F-4A7D-8526-8B3E4ECB4F4F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CE0A1F7-DE92-498C-A62F-429B9502E3C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B5576A4-ED25-4C4A-98FD-56E4063C741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.png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09312" y="5119914"/>
            <a:ext cx="16375548" cy="101619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247" y="2806025"/>
            <a:ext cx="1195112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 PHỨC</a:t>
            </a:r>
            <a:endParaRPr lang="en-US" sz="4800" b="1" dirty="0" smtClean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759485" y="39915"/>
            <a:ext cx="1814128" cy="1777984"/>
            <a:chOff x="12759485" y="1117601"/>
            <a:chExt cx="1814128" cy="1777984"/>
          </a:xfrm>
        </p:grpSpPr>
        <p:sp>
          <p:nvSpPr>
            <p:cNvPr id="11" name="TextBox 10"/>
            <p:cNvSpPr txBox="1"/>
            <p:nvPr/>
          </p:nvSpPr>
          <p:spPr>
            <a:xfrm>
              <a:off x="12759485" y="1117601"/>
              <a:ext cx="1814128" cy="584745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sz="3200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4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4453831" y="4206459"/>
            <a:ext cx="15033607" cy="1569630"/>
            <a:chOff x="5936758" y="4066759"/>
            <a:chExt cx="15033607" cy="1569630"/>
          </a:xfrm>
          <a:solidFill>
            <a:schemeClr val="bg1"/>
          </a:solidFill>
        </p:grpSpPr>
        <p:sp>
          <p:nvSpPr>
            <p:cNvPr id="33" name="Rectangle 32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36758" y="4066759"/>
              <a:ext cx="15033607" cy="1569630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AvantGarde-Demi" pitchFamily="18" charset="0"/>
                  <a:cs typeface="Arial" panose="020B0604020202020204" pitchFamily="34" charset="0"/>
                </a:rPr>
                <a:t>§4. </a:t>
              </a:r>
              <a:r>
                <a:rPr lang="en-US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</a:t>
              </a:r>
            </a:p>
            <a:p>
              <a:pPr algn="ctr"/>
              <a:r>
                <a:rPr lang="en-US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</a:t>
              </a:r>
              <a:r>
                <a:rPr lang="vi-VN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HƯƠNG TRÌNH BẬC HAI</a:t>
              </a:r>
              <a:r>
                <a:rPr lang="en-US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VỚI HỆ SỐ THỰC (tiết 2)</a:t>
              </a:r>
              <a:endParaRPr lang="en-US" sz="48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pic>
        <p:nvPicPr>
          <p:cNvPr id="3" name="Fur_El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03766" y="11085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3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69956" y="8188497"/>
            <a:ext cx="15695156" cy="933656"/>
            <a:chOff x="7483861" y="7543801"/>
            <a:chExt cx="14646001" cy="933778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Chuẩn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bị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933778"/>
              <a:chOff x="7483860" y="7543801"/>
              <a:chExt cx="1381118" cy="933778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831106"/>
                <a:chOff x="7493378" y="7646473"/>
                <a:chExt cx="1371600" cy="831106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0255" y="7646473"/>
                  <a:ext cx="538805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69955" y="6471290"/>
            <a:ext cx="15998193" cy="927236"/>
            <a:chOff x="7459670" y="7543799"/>
            <a:chExt cx="16000276" cy="927358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thuyết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74474" y="7640053"/>
                  <a:ext cx="577477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821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6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20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499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9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37294" y="4483672"/>
            <a:ext cx="20968707" cy="8902128"/>
            <a:chOff x="1205494" y="6947472"/>
            <a:chExt cx="20968707" cy="8902128"/>
          </a:xfrm>
        </p:grpSpPr>
        <p:sp>
          <p:nvSpPr>
            <p:cNvPr id="14" name="Rounded Rectangle 13"/>
            <p:cNvSpPr/>
            <p:nvPr/>
          </p:nvSpPr>
          <p:spPr>
            <a:xfrm>
              <a:off x="1209587" y="7179457"/>
              <a:ext cx="20964614" cy="8670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23987" y="100744"/>
            <a:ext cx="21182013" cy="4088087"/>
            <a:chOff x="992187" y="2564544"/>
            <a:chExt cx="21182013" cy="4088087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145221" y="2667000"/>
              <a:ext cx="2102897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32060" y="280481"/>
                <a:ext cx="17399289" cy="1019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2000"/>
                  </a:spcAft>
                  <a:tabLst>
                    <a:tab pos="1259840" algn="l"/>
                  </a:tabLst>
                </a:pPr>
                <a:r>
                  <a:rPr lang="it-IT" sz="56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it-IT" sz="5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 của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5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it-IT" sz="5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5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5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it-IT" sz="5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it-IT" sz="56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5600" b="1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060" y="280481"/>
                <a:ext cx="17399289" cy="1019190"/>
              </a:xfrm>
              <a:prstGeom prst="rect">
                <a:avLst/>
              </a:prstGeom>
              <a:blipFill rotWithShape="1">
                <a:blip r:embed="rId2"/>
                <a:stretch>
                  <a:fillRect l="-1962" t="-10778" b="-36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37294" y="2017293"/>
                <a:ext cx="20968706" cy="1256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2054226">
                  <a:lnSpc>
                    <a:spcPct val="115000"/>
                  </a:lnSpc>
                  <a:tabLst>
                    <a:tab pos="5295900" algn="l"/>
                    <a:tab pos="11125200" algn="l"/>
                    <a:tab pos="16325850" algn="l"/>
                  </a:tabLst>
                </a:pPr>
                <a:r>
                  <a:rPr lang="vi-VN" sz="5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6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56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;±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5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6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56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;±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5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6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;±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5600" b="1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5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6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;±</m:t>
                        </m:r>
                        <m:r>
                          <a:rPr lang="vi-VN" sz="5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5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b="1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94" y="2017293"/>
                <a:ext cx="20968706" cy="1256883"/>
              </a:xfrm>
              <a:prstGeom prst="rect">
                <a:avLst/>
              </a:prstGeom>
              <a:blipFill rotWithShape="1">
                <a:blip r:embed="rId3"/>
                <a:stretch>
                  <a:fillRect b="-19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91462" y="6447574"/>
                <a:ext cx="5435024" cy="186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1249680">
                  <a:lnSpc>
                    <a:spcPct val="115000"/>
                  </a:lnSpc>
                  <a:spcAft>
                    <a:spcPts val="2000"/>
                  </a:spcAft>
                </a:pPr>
                <a:r>
                  <a:rPr lang="en-US" sz="560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5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56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56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sz="56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62" y="6447574"/>
                <a:ext cx="5435024" cy="1865575"/>
              </a:xfrm>
              <a:prstGeom prst="rect">
                <a:avLst/>
              </a:prstGeom>
              <a:blipFill rotWithShape="1">
                <a:blip r:embed="rId4"/>
                <a:stretch>
                  <a:fillRect l="-5942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66066" y="5748989"/>
                <a:ext cx="1065708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6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−8=0</m:t>
                    </m:r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66" y="5748989"/>
                <a:ext cx="1065708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145" t="-17834" b="-3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087634" y="4668619"/>
            <a:ext cx="4460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1: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luận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501" y="10127192"/>
            <a:ext cx="6779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2: Sử dụng MTCT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9402" y="12036783"/>
            <a:ext cx="798482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Thử</a:t>
            </a:r>
            <a:r>
              <a:rPr lang="en-US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lang="en-US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lang="en-US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5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0853" y="10944014"/>
                <a:ext cx="14405610" cy="973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600" dirty="0" err="1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Nhập</a:t>
                </a:r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vào</a:t>
                </a:r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máy</a:t>
                </a:r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biểu</a:t>
                </a:r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5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5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5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5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53" y="10944014"/>
                <a:ext cx="14405610" cy="973600"/>
              </a:xfrm>
              <a:prstGeom prst="rect">
                <a:avLst/>
              </a:prstGeom>
              <a:blipFill rotWithShape="1">
                <a:blip r:embed="rId6"/>
                <a:stretch>
                  <a:fillRect l="-2370" t="-15625" r="-931" b="-3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7067550" y="2196549"/>
            <a:ext cx="1028700" cy="1028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3469" y="8843119"/>
            <a:ext cx="29541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600" b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 B.</a:t>
            </a:r>
            <a:endParaRPr lang="en-US" sz="56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163062" y="6442276"/>
                <a:ext cx="4700075" cy="2046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indent="-1249680">
                  <a:lnSpc>
                    <a:spcPct val="115000"/>
                  </a:lnSpc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=±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en-US" sz="56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=±2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062" y="6442276"/>
                <a:ext cx="4700075" cy="2046842"/>
              </a:xfrm>
              <a:prstGeom prst="rect">
                <a:avLst/>
              </a:prstGeom>
              <a:blipFill rotWithShape="1">
                <a:blip r:embed="rId7"/>
                <a:stretch>
                  <a:fillRect r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724971" y="5450697"/>
                <a:ext cx="3743141" cy="1529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971" y="5450697"/>
                <a:ext cx="3743141" cy="1529265"/>
              </a:xfrm>
              <a:prstGeom prst="rect">
                <a:avLst/>
              </a:prstGeom>
              <a:blipFill rotWithShape="1">
                <a:blip r:embed="rId8"/>
                <a:stretch>
                  <a:fillRect r="-8143" b="-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35" grpId="0" animBg="1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7294" y="4483672"/>
            <a:ext cx="20968707" cy="8902128"/>
            <a:chOff x="1205494" y="6947472"/>
            <a:chExt cx="20968707" cy="8902128"/>
          </a:xfrm>
        </p:grpSpPr>
        <p:sp>
          <p:nvSpPr>
            <p:cNvPr id="13" name="Rounded Rectangle 12"/>
            <p:cNvSpPr/>
            <p:nvPr/>
          </p:nvSpPr>
          <p:spPr>
            <a:xfrm>
              <a:off x="1209587" y="7179457"/>
              <a:ext cx="20964614" cy="8670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Round Diagonal Corner Rectangle 1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23987" y="100744"/>
            <a:ext cx="21182013" cy="4088087"/>
            <a:chOff x="992187" y="2564544"/>
            <a:chExt cx="21182013" cy="4088087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145221" y="2667000"/>
              <a:ext cx="2102897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Pentagon 24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Chevron 2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b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1384" y="-41432"/>
                <a:ext cx="17391173" cy="2567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5600" b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Phương </a:t>
                </a:r>
                <a:r>
                  <a:rPr lang="vi-VN" sz="56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vi-VN" sz="5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5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6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vi-VN" sz="56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có bao nhiêu nghiệm phức với phần ảo âm</a:t>
                </a:r>
                <a:r>
                  <a:rPr lang="en-US" sz="56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84" y="-41432"/>
                <a:ext cx="17391173" cy="2567754"/>
              </a:xfrm>
              <a:prstGeom prst="rect">
                <a:avLst/>
              </a:prstGeom>
              <a:blipFill rotWithShape="1">
                <a:blip r:embed="rId2"/>
                <a:stretch>
                  <a:fillRect l="-1963" b="-1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37293" y="2889893"/>
            <a:ext cx="20968707" cy="1003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54226">
              <a:lnSpc>
                <a:spcPct val="115000"/>
              </a:lnSpc>
              <a:tabLst>
                <a:tab pos="5295900" algn="l"/>
                <a:tab pos="11125200" algn="l"/>
                <a:tab pos="16325850" algn="l"/>
              </a:tabLst>
            </a:pPr>
            <a:r>
              <a:rPr lang="vi-VN" sz="5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vi-VN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vi-VN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vi-VN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27517" y="2979486"/>
            <a:ext cx="1007604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02893" y="9036774"/>
                <a:ext cx="10713112" cy="103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5500" smtClean="0">
                    <a:latin typeface="Times New Roman" pitchFamily="18" charset="0"/>
                    <a:cs typeface="Times New Roman" pitchFamily="18" charset="0"/>
                  </a:rPr>
                  <a:t>Nghiệm thỏa đề là </a:t>
                </a:r>
                <a14:m>
                  <m:oMath xmlns:m="http://schemas.openxmlformats.org/officeDocument/2006/math">
                    <m:r>
                      <a:rPr lang="pt-BR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sz="5500" i="1">
                        <a:latin typeface="Cambria Math" panose="02040503050406030204" pitchFamily="18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BR" sz="5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55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893" y="9036774"/>
                <a:ext cx="10713112" cy="1035155"/>
              </a:xfrm>
              <a:prstGeom prst="rect">
                <a:avLst/>
              </a:prstGeom>
              <a:blipFill rotWithShape="1">
                <a:blip r:embed="rId3"/>
                <a:stretch>
                  <a:fillRect l="-3130" t="-823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02480" y="5564796"/>
                <a:ext cx="1305360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5500" dirty="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5500" i="1">
                        <a:latin typeface="Cambria Math" panose="02040503050406030204" pitchFamily="18" charset="0"/>
                      </a:rPr>
                      <m:t>=8⇔</m:t>
                    </m:r>
                    <m:d>
                      <m:dPr>
                        <m:ctrlPr>
                          <a:rPr lang="en-US" sz="55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55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5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pt-BR" sz="55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80" y="5564796"/>
                <a:ext cx="13053605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569" t="-17308" b="-3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5059" y="11008081"/>
                <a:ext cx="20998207" cy="103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5500" smtClean="0">
                    <a:latin typeface="Times New Roman" pitchFamily="18" charset="0"/>
                    <a:cs typeface="Times New Roman" pitchFamily="18" charset="0"/>
                  </a:rPr>
                  <a:t>Giải phương trình được 3 nghiệm </a:t>
                </a:r>
                <a14:m>
                  <m:oMath xmlns:m="http://schemas.openxmlformats.org/officeDocument/2006/math">
                    <m:r>
                      <a:rPr lang="pt-BR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sz="5500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pt-BR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sz="5500" i="1">
                        <a:latin typeface="Cambria Math" panose="02040503050406030204" pitchFamily="18" charset="0"/>
                      </a:rPr>
                      <m:t>=−1+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550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BR" sz="55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sz="5500" i="1">
                        <a:latin typeface="Cambria Math" panose="02040503050406030204" pitchFamily="18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BR" sz="5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55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59" y="11008081"/>
                <a:ext cx="20998207" cy="1035155"/>
              </a:xfrm>
              <a:prstGeom prst="rect">
                <a:avLst/>
              </a:prstGeom>
              <a:blipFill rotWithShape="1">
                <a:blip r:embed="rId5"/>
                <a:stretch>
                  <a:fillRect l="-1567" t="-823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57382" y="6772820"/>
                <a:ext cx="6375079" cy="1517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5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5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55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55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pt-BR" sz="5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+4=0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82" y="6772820"/>
                <a:ext cx="6375079" cy="15177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087634" y="4668619"/>
            <a:ext cx="4460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1: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luận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600428" y="9052835"/>
            <a:ext cx="2954165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500" b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 A.</a:t>
            </a:r>
            <a:endParaRPr lang="en-US" sz="55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38320" y="10151714"/>
            <a:ext cx="6574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2: Sử dụng MTCT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763686" y="11995435"/>
                <a:ext cx="10713112" cy="103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5500" smtClean="0">
                    <a:latin typeface="Times New Roman" pitchFamily="18" charset="0"/>
                    <a:cs typeface="Times New Roman" pitchFamily="18" charset="0"/>
                  </a:rPr>
                  <a:t>Nghiệm thỏa đề là </a:t>
                </a:r>
                <a14:m>
                  <m:oMath xmlns:m="http://schemas.openxmlformats.org/officeDocument/2006/math">
                    <m:r>
                      <a:rPr lang="pt-BR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sz="5500" i="1">
                        <a:latin typeface="Cambria Math" panose="02040503050406030204" pitchFamily="18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5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pt-BR" sz="5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55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6" y="11995435"/>
                <a:ext cx="10713112" cy="1035155"/>
              </a:xfrm>
              <a:prstGeom prst="rect">
                <a:avLst/>
              </a:prstGeom>
              <a:blipFill rotWithShape="1">
                <a:blip r:embed="rId7"/>
                <a:stretch>
                  <a:fillRect l="-3072" t="-823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539769" y="6788881"/>
                <a:ext cx="5685210" cy="1652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5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5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=−1±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5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55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t-BR" sz="5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769" y="6788881"/>
                <a:ext cx="5685210" cy="16523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10" grpId="0"/>
      <p:bldP spid="14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37294" y="4483672"/>
            <a:ext cx="20968707" cy="8902128"/>
            <a:chOff x="1205494" y="6947472"/>
            <a:chExt cx="20968707" cy="8902128"/>
          </a:xfrm>
        </p:grpSpPr>
        <p:sp>
          <p:nvSpPr>
            <p:cNvPr id="11" name="Rounded Rectangle 10"/>
            <p:cNvSpPr/>
            <p:nvPr/>
          </p:nvSpPr>
          <p:spPr>
            <a:xfrm>
              <a:off x="1209587" y="7179457"/>
              <a:ext cx="20964614" cy="8670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423987" y="100744"/>
            <a:ext cx="21182013" cy="4088087"/>
            <a:chOff x="992187" y="2564544"/>
            <a:chExt cx="21182013" cy="4088087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1145221" y="2667000"/>
              <a:ext cx="2102897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Pentagon 20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b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722346" y="278737"/>
            <a:ext cx="12898879" cy="222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lnSpc>
                <a:spcPct val="130000"/>
              </a:lnSpc>
            </a:pP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modul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5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594" y="2714322"/>
            <a:ext cx="21074406" cy="1003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54226">
              <a:lnSpc>
                <a:spcPct val="115000"/>
              </a:lnSpc>
              <a:tabLst>
                <a:tab pos="5295900" algn="l"/>
                <a:tab pos="11125200" algn="l"/>
                <a:tab pos="16325850" algn="l"/>
              </a:tabLst>
            </a:pPr>
            <a:r>
              <a:rPr lang="vi-VN" sz="5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vi-VN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vi-VN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vi-VN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5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1388" y="2808342"/>
            <a:ext cx="1007604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6271" y="7208527"/>
                <a:ext cx="1553841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6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smtClean="0">
                    <a:latin typeface="Times New Roman" pitchFamily="18" charset="0"/>
                    <a:cs typeface="Times New Roman" pitchFamily="18" charset="0"/>
                  </a:rPr>
                  <a:t>PT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71" y="7208527"/>
                <a:ext cx="15538417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197" t="-17949" b="-3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65055" y="5060850"/>
                <a:ext cx="15433447" cy="168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5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5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5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55" y="5060850"/>
                <a:ext cx="15433447" cy="1685013"/>
              </a:xfrm>
              <a:prstGeom prst="rect">
                <a:avLst/>
              </a:prstGeom>
              <a:blipFill rotWithShape="1">
                <a:blip r:embed="rId3"/>
                <a:stretch>
                  <a:fillRect l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57186" y="7939606"/>
                <a:ext cx="4833924" cy="4816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1249680">
                  <a:lnSpc>
                    <a:spcPct val="115000"/>
                  </a:lnSpc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5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5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6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186" y="7939606"/>
                <a:ext cx="4833924" cy="4816768"/>
              </a:xfrm>
              <a:prstGeom prst="rect">
                <a:avLst/>
              </a:prstGeom>
              <a:blipFill rotWithShape="1">
                <a:blip r:embed="rId4"/>
                <a:stretch>
                  <a:fillRect r="-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822185" y="12325623"/>
            <a:ext cx="29541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600" b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 B.</a:t>
            </a:r>
            <a:endParaRPr lang="en-US" sz="56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713563" y="9806303"/>
                <a:ext cx="5617427" cy="1083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1249680">
                  <a:lnSpc>
                    <a:spcPct val="115000"/>
                  </a:lnSpc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5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5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56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563" y="9806303"/>
                <a:ext cx="5617427" cy="1083374"/>
              </a:xfrm>
              <a:prstGeom prst="rect">
                <a:avLst/>
              </a:prstGeom>
              <a:blipFill rotWithShape="1">
                <a:blip r:embed="rId5"/>
                <a:stretch>
                  <a:fillRect t="-11299" r="-4881" b="-27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4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10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37294" y="4686578"/>
            <a:ext cx="20968707" cy="8902128"/>
            <a:chOff x="1205494" y="6947472"/>
            <a:chExt cx="20968707" cy="8902128"/>
          </a:xfrm>
        </p:grpSpPr>
        <p:sp>
          <p:nvSpPr>
            <p:cNvPr id="14" name="Rounded Rectangle 13"/>
            <p:cNvSpPr/>
            <p:nvPr/>
          </p:nvSpPr>
          <p:spPr>
            <a:xfrm>
              <a:off x="1209587" y="7179457"/>
              <a:ext cx="20964614" cy="8670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23987" y="100744"/>
            <a:ext cx="21182013" cy="4088087"/>
            <a:chOff x="992187" y="2564544"/>
            <a:chExt cx="21182013" cy="4088087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145221" y="2667000"/>
              <a:ext cx="2102897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91583" y="0"/>
                <a:ext cx="15689911" cy="2697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b="1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5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5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5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5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5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5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5600" b="1" dirty="0" smtClean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6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6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6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6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5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583" y="0"/>
                <a:ext cx="15689911" cy="2697149"/>
              </a:xfrm>
              <a:prstGeom prst="rect">
                <a:avLst/>
              </a:prstGeom>
              <a:blipFill rotWithShape="1">
                <a:blip r:embed="rId2"/>
                <a:stretch>
                  <a:fillRect l="-2176" t="-6335" r="-1516" b="-13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4738" y="2753575"/>
                <a:ext cx="21071261" cy="1072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054226">
                  <a:lnSpc>
                    <a:spcPct val="115000"/>
                  </a:lnSpc>
                  <a:tabLst>
                    <a:tab pos="4494213" algn="l"/>
                    <a:tab pos="5295900" algn="l"/>
                    <a:tab pos="10310813" algn="l"/>
                    <a:tab pos="15778163" algn="l"/>
                  </a:tabLst>
                </a:pPr>
                <a:r>
                  <a:rPr lang="en-US" sz="5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5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B. </a:t>
                </a:r>
                <a14:m>
                  <m:oMath xmlns:m="http://schemas.openxmlformats.org/officeDocument/2006/math"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5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=4+2</m:t>
                    </m:r>
                    <m:rad>
                      <m:radPr>
                        <m:degHide m:val="on"/>
                        <m:ctrlPr>
                          <a:rPr lang="en-US" sz="5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5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=2+2</m:t>
                    </m:r>
                    <m:rad>
                      <m:radPr>
                        <m:degHide m:val="on"/>
                        <m:ctrlPr>
                          <a:rPr lang="en-US" sz="5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5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38" y="2753575"/>
                <a:ext cx="21071261" cy="1072409"/>
              </a:xfrm>
              <a:prstGeom prst="rect">
                <a:avLst/>
              </a:prstGeom>
              <a:blipFill rotWithShape="1">
                <a:blip r:embed="rId3"/>
                <a:stretch>
                  <a:fillRect l="-1620" t="-5114" b="-34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1821354" y="2976963"/>
            <a:ext cx="1007604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32849" y="7234690"/>
                <a:ext cx="339557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49" y="7234690"/>
                <a:ext cx="3395577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9874" t="-17949" b="-3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03305" y="5688925"/>
                <a:ext cx="342512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05" y="5688925"/>
                <a:ext cx="342512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9786" t="-17834" b="-3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52303" y="9604751"/>
                <a:ext cx="1122839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5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5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5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03" y="9604751"/>
                <a:ext cx="11228392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2986" t="-17949" b="-3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32849" y="8281130"/>
                <a:ext cx="3634008" cy="9541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49" y="8281130"/>
                <a:ext cx="3634008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9228" t="-17834" b="-3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58761" y="11322644"/>
            <a:ext cx="29541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600" b="1" dirty="0" err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5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C.</a:t>
            </a:r>
            <a:endParaRPr lang="en-US" sz="56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131186" y="5733871"/>
                <a:ext cx="626185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5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186" y="5733871"/>
                <a:ext cx="6261854" cy="9541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24813" y="5415617"/>
                <a:ext cx="3425121" cy="1526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=4   </m:t>
                              </m:r>
                            </m:e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</m:eqArr>
                          <m:r>
                            <a:rPr lang="en-US" sz="5600" b="0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813" y="5415617"/>
                <a:ext cx="3425121" cy="1526187"/>
              </a:xfrm>
              <a:prstGeom prst="rect">
                <a:avLst/>
              </a:prstGeom>
              <a:blipFill rotWithShape="1">
                <a:blip r:embed="rId9"/>
                <a:stretch>
                  <a:fillRect r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998102" y="7231450"/>
                <a:ext cx="633657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600" i="1">
                        <a:latin typeface="Cambria Math" panose="02040503050406030204" pitchFamily="18" charset="0"/>
                      </a:rPr>
                      <m:t>=−2;</m:t>
                    </m: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02" y="7231450"/>
                <a:ext cx="6336572" cy="954107"/>
              </a:xfrm>
              <a:prstGeom prst="rect">
                <a:avLst/>
              </a:prstGeom>
              <a:blipFill rotWithShape="1">
                <a:blip r:embed="rId10"/>
                <a:stretch>
                  <a:fillRect t="-17834" b="-3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756442" y="9562601"/>
                <a:ext cx="4509251" cy="1055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=4+2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442" y="9562601"/>
                <a:ext cx="4509251" cy="1055545"/>
              </a:xfrm>
              <a:prstGeom prst="rect">
                <a:avLst/>
              </a:prstGeom>
              <a:blipFill rotWithShape="1">
                <a:blip r:embed="rId11"/>
                <a:stretch>
                  <a:fillRect t="-8671" b="-3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114833" y="8161156"/>
                <a:ext cx="7451142" cy="10555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6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5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5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33" y="8161156"/>
                <a:ext cx="7451142" cy="1055545"/>
              </a:xfrm>
              <a:prstGeom prst="rect">
                <a:avLst/>
              </a:prstGeom>
              <a:blipFill rotWithShape="1">
                <a:blip r:embed="rId12"/>
                <a:stretch>
                  <a:fillRect t="-8671" r="-3846" b="-3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1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10" grpId="0"/>
      <p:bldP spid="11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37294" y="4483672"/>
            <a:ext cx="20968707" cy="8902128"/>
            <a:chOff x="1205494" y="6947472"/>
            <a:chExt cx="20968707" cy="8902128"/>
          </a:xfrm>
        </p:grpSpPr>
        <p:sp>
          <p:nvSpPr>
            <p:cNvPr id="12" name="Rounded Rectangle 11"/>
            <p:cNvSpPr/>
            <p:nvPr/>
          </p:nvSpPr>
          <p:spPr>
            <a:xfrm>
              <a:off x="1209587" y="7179457"/>
              <a:ext cx="20964614" cy="8670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Round Diagonal Corner Rectangle 1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423987" y="100744"/>
            <a:ext cx="21182013" cy="4088087"/>
            <a:chOff x="992187" y="2564544"/>
            <a:chExt cx="21182013" cy="4088087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1145221" y="2667000"/>
              <a:ext cx="2102897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1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Pentagon 21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" name="Chevron 23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6928" y="100744"/>
                <a:ext cx="20602818" cy="2434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879725">
                  <a:lnSpc>
                    <a:spcPct val="130000"/>
                  </a:lnSpc>
                </a:pPr>
                <a:r>
                  <a:rPr lang="en-US" sz="5500" b="1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5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 smtClean="0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55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5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500" b="1" dirty="0" smtClean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ảo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55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5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5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55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5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5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55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28" y="100744"/>
                <a:ext cx="20602818" cy="2434577"/>
              </a:xfrm>
              <a:prstGeom prst="rect">
                <a:avLst/>
              </a:prstGeom>
              <a:blipFill rotWithShape="1">
                <a:blip r:embed="rId2"/>
                <a:stretch>
                  <a:fillRect l="-1628" t="-1003" r="-130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37294" y="2386712"/>
                <a:ext cx="20968706" cy="1196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2054226">
                  <a:lnSpc>
                    <a:spcPct val="115000"/>
                  </a:lnSpc>
                  <a:tabLst>
                    <a:tab pos="5295900" algn="l"/>
                    <a:tab pos="11125200" algn="l"/>
                    <a:tab pos="16325850" algn="l"/>
                  </a:tabLst>
                </a:pPr>
                <a:r>
                  <a:rPr lang="en-US" sz="5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0;−2</m:t>
                        </m:r>
                      </m:e>
                    </m:d>
                  </m:oMath>
                </a14:m>
                <a:r>
                  <a:rPr lang="vi-VN" sz="5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</m:t>
                        </m:r>
                        <m:rad>
                          <m:radPr>
                            <m:degHide m:val="on"/>
                            <m:ctrlPr>
                              <a:rPr lang="en-US" sz="5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5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</m:t>
                        </m:r>
                        <m:rad>
                          <m:radPr>
                            <m:degHide m:val="on"/>
                            <m:ctrlPr>
                              <a:rPr lang="en-US" sz="5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5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−1;−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94" y="2386712"/>
                <a:ext cx="20968706" cy="1196225"/>
              </a:xfrm>
              <a:prstGeom prst="rect">
                <a:avLst/>
              </a:prstGeom>
              <a:blipFill rotWithShape="1">
                <a:blip r:embed="rId3"/>
                <a:stretch>
                  <a:fillRect l="-1192" b="-2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8001381" y="2659056"/>
            <a:ext cx="1007604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56224" y="7391214"/>
                <a:ext cx="6868712" cy="1037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5600" i="1">
                        <a:latin typeface="Cambria Math" panose="02040503050406030204" pitchFamily="18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5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6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24" y="7391214"/>
                <a:ext cx="6868712" cy="1037976"/>
              </a:xfrm>
              <a:prstGeom prst="rect">
                <a:avLst/>
              </a:prstGeom>
              <a:blipFill rotWithShape="1">
                <a:blip r:embed="rId4"/>
                <a:stretch>
                  <a:fillRect l="-4969" t="-8187" b="-35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6087" y="5916552"/>
                <a:ext cx="857037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5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087" y="5916552"/>
                <a:ext cx="8570373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956224" y="10963748"/>
            <a:ext cx="29541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600" b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 D.</a:t>
            </a:r>
            <a:endParaRPr lang="en-US" sz="56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1231899" y="5388018"/>
                <a:ext cx="6117638" cy="173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=±2</m:t>
                            </m:r>
                          </m: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=−1±</m:t>
                            </m:r>
                            <m:rad>
                              <m:radPr>
                                <m:degHide m:val="on"/>
                                <m:ctrlPr>
                                  <a:rPr lang="en-US" sz="56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899" y="5388018"/>
                <a:ext cx="6117638" cy="17347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30804" y="8788752"/>
                <a:ext cx="4537314" cy="112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−1;</m:t>
                          </m:r>
                          <m:r>
                            <a:rPr lang="vi-VN" sz="5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56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04" y="8788752"/>
                <a:ext cx="4537314" cy="1124667"/>
              </a:xfrm>
              <a:prstGeom prst="rect">
                <a:avLst/>
              </a:prstGeom>
              <a:blipFill rotWithShape="1">
                <a:blip r:embed="rId7"/>
                <a:stretch>
                  <a:fillRect r="-8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34" grpId="0"/>
      <p:bldP spid="35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37294" y="4483672"/>
            <a:ext cx="20968707" cy="8902128"/>
            <a:chOff x="1205494" y="6947472"/>
            <a:chExt cx="20968707" cy="8902128"/>
          </a:xfrm>
        </p:grpSpPr>
        <p:sp>
          <p:nvSpPr>
            <p:cNvPr id="11" name="Rounded Rectangle 10"/>
            <p:cNvSpPr/>
            <p:nvPr/>
          </p:nvSpPr>
          <p:spPr>
            <a:xfrm>
              <a:off x="1209587" y="7179457"/>
              <a:ext cx="20964614" cy="8670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423987" y="100744"/>
            <a:ext cx="21182013" cy="4088087"/>
            <a:chOff x="992187" y="2564544"/>
            <a:chExt cx="21182013" cy="4088087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1145221" y="2667000"/>
              <a:ext cx="2102897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Pentagon 20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01241" y="-172916"/>
                <a:ext cx="19630417" cy="2708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5600" b="1" smtClean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sz="5600" b="1">
                    <a:latin typeface="Times New Roman" pitchFamily="18" charset="0"/>
                    <a:cs typeface="Times New Roman" pitchFamily="18" charset="0"/>
                  </a:rPr>
                  <a:t> là nghiệm phức có phần ảo âm của phương </a:t>
                </a:r>
                <a:r>
                  <a:rPr lang="pt-BR" sz="5600" b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5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5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5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pt-BR" sz="5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pt-BR" sz="5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5600" b="1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pt-BR" sz="5600" b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vi-VN" sz="5600" b="1" smtClean="0">
                    <a:latin typeface="Times New Roman" pitchFamily="18" charset="0"/>
                    <a:cs typeface="Times New Roman" pitchFamily="18" charset="0"/>
                  </a:rPr>
                  <a:t>ính</a:t>
                </a:r>
                <a:r>
                  <a:rPr lang="pt-BR" sz="56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5600" b="1" i="1">
                        <a:latin typeface="Cambria Math" panose="02040503050406030204" pitchFamily="18" charset="0"/>
                      </a:rPr>
                      <m:t>𝒊</m:t>
                    </m:r>
                    <m:sSub>
                      <m:sSubPr>
                        <m:ctrlPr>
                          <a:rPr lang="en-US" sz="5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sz="5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5600" b="1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41" y="-172916"/>
                <a:ext cx="19630417" cy="2708049"/>
              </a:xfrm>
              <a:prstGeom prst="rect">
                <a:avLst/>
              </a:prstGeom>
              <a:blipFill rotWithShape="1">
                <a:blip r:embed="rId2"/>
                <a:stretch>
                  <a:fillRect l="-1739" b="-1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72897" y="2304446"/>
                <a:ext cx="21033104" cy="1815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054226">
                  <a:lnSpc>
                    <a:spcPct val="115000"/>
                  </a:lnSpc>
                  <a:tabLst>
                    <a:tab pos="5295900" algn="l"/>
                    <a:tab pos="11125200" algn="l"/>
                    <a:tab pos="163258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2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52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pt-BR" sz="5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l-NL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2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5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5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5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897" y="2304446"/>
                <a:ext cx="21033104" cy="1815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604085" y="2946324"/>
            <a:ext cx="1007604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03305" y="5320687"/>
                <a:ext cx="10176116" cy="1002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1249680">
                  <a:lnSpc>
                    <a:spcPct val="115000"/>
                  </a:lnSpc>
                  <a:spcAft>
                    <a:spcPts val="2000"/>
                  </a:spcAft>
                </a:pPr>
                <a:r>
                  <a:rPr lang="pt-BR" sz="5600" dirty="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5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56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56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56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5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5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5600" i="1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pt-BR" sz="5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56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pt-BR" sz="5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56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05" y="5320687"/>
                <a:ext cx="10176116" cy="1002775"/>
              </a:xfrm>
              <a:prstGeom prst="rect">
                <a:avLst/>
              </a:prstGeom>
              <a:blipFill rotWithShape="1">
                <a:blip r:embed="rId4"/>
                <a:stretch>
                  <a:fillRect l="-3174" t="-12195" b="-3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16969" y="6387403"/>
                <a:ext cx="6702706" cy="2424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6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BR" sz="5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5600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pt-BR" sz="5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5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5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5600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5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5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969" y="6387403"/>
                <a:ext cx="6702706" cy="24245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62890" y="9436630"/>
                <a:ext cx="5400958" cy="3319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5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560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56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56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5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90" y="9436630"/>
                <a:ext cx="5400958" cy="33191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646611" y="11604142"/>
            <a:ext cx="2954165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600" b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 B.</a:t>
            </a:r>
            <a:endParaRPr lang="en-US" sz="56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10" grpId="0" build="p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37294" y="4483672"/>
            <a:ext cx="20968707" cy="8902128"/>
            <a:chOff x="1205494" y="6947472"/>
            <a:chExt cx="20968707" cy="8902128"/>
          </a:xfrm>
        </p:grpSpPr>
        <p:sp>
          <p:nvSpPr>
            <p:cNvPr id="11" name="Rounded Rectangle 10"/>
            <p:cNvSpPr/>
            <p:nvPr/>
          </p:nvSpPr>
          <p:spPr>
            <a:xfrm>
              <a:off x="1209587" y="7179457"/>
              <a:ext cx="20964614" cy="86701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Round Diagonal Corner Rectangle 1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423987" y="100744"/>
            <a:ext cx="21182013" cy="4088087"/>
            <a:chOff x="992187" y="2564544"/>
            <a:chExt cx="21182013" cy="4088087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1145221" y="2667000"/>
              <a:ext cx="2102897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Pentagon 20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5693" y="58822"/>
                <a:ext cx="20968706" cy="3215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3054350">
                  <a:lnSpc>
                    <a:spcPct val="120000"/>
                  </a:lnSpc>
                </a:pPr>
                <a:r>
                  <a:rPr lang="nl-NL" sz="5600" b="1" dirty="0" smtClean="0">
                    <a:latin typeface="Times New Roman" pitchFamily="18" charset="0"/>
                    <a:cs typeface="Times New Roman" pitchFamily="18" charset="0"/>
                  </a:rPr>
                  <a:t>Bốn </a:t>
                </a:r>
                <a:r>
                  <a:rPr lang="nl-NL" sz="5600" b="1" dirty="0">
                    <a:latin typeface="Times New Roman" pitchFamily="18" charset="0"/>
                    <a:cs typeface="Times New Roman" pitchFamily="18" charset="0"/>
                  </a:rPr>
                  <a:t>nghiệm của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5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nl-NL" sz="56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nl-NL" sz="5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5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5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5600" b="1" dirty="0">
                    <a:latin typeface="Times New Roman" pitchFamily="18" charset="0"/>
                    <a:cs typeface="Times New Roman" pitchFamily="18" charset="0"/>
                  </a:rPr>
                  <a:t> được biểu diễn bởi bốn điểm</a:t>
                </a:r>
                <a:r>
                  <a:rPr lang="vi-VN" sz="5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5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m:rPr>
                        <m:nor/>
                      </m:rPr>
                      <a:rPr lang="nl-NL" sz="5600" b="1">
                        <a:latin typeface="Times New Roman" pitchFamily="18" charset="0"/>
                        <a:cs typeface="Times New Roman" pitchFamily="18" charset="0"/>
                      </a:rPr>
                      <m:t> , </m:t>
                    </m:r>
                    <m:r>
                      <a:rPr lang="nl-NL" sz="56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m:rPr>
                        <m:nor/>
                      </m:rPr>
                      <a:rPr lang="nl-NL" sz="5600" b="1">
                        <a:latin typeface="Times New Roman" pitchFamily="18" charset="0"/>
                        <a:cs typeface="Times New Roman" pitchFamily="18" charset="0"/>
                      </a:rPr>
                      <m:t> , </m:t>
                    </m:r>
                    <m:r>
                      <a:rPr lang="nl-NL" sz="56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nl-NL" sz="5600" b="1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nl-NL" sz="56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nl-NL" sz="5600" b="1" dirty="0">
                    <a:latin typeface="Times New Roman" pitchFamily="18" charset="0"/>
                    <a:cs typeface="Times New Roman" pitchFamily="18" charset="0"/>
                  </a:rPr>
                  <a:t> trên mặt phẳng tọa độ</a:t>
                </a:r>
                <a:r>
                  <a:rPr lang="vi-VN" sz="5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56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nl-NL" sz="5600" b="1" dirty="0">
                    <a:latin typeface="Times New Roman" pitchFamily="18" charset="0"/>
                    <a:cs typeface="Times New Roman" pitchFamily="18" charset="0"/>
                  </a:rPr>
                  <a:t>. Tính diện tích tứ giác tạo thành từ bốn điểm trên</a:t>
                </a:r>
                <a:r>
                  <a:rPr lang="en-US" sz="56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93" y="58822"/>
                <a:ext cx="20968706" cy="3215367"/>
              </a:xfrm>
              <a:prstGeom prst="rect">
                <a:avLst/>
              </a:prstGeom>
              <a:blipFill rotWithShape="1">
                <a:blip r:embed="rId2"/>
                <a:stretch>
                  <a:fillRect l="-1599" t="-2277" r="-2006" b="-8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72897" y="2983175"/>
            <a:ext cx="21033104" cy="1003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54226">
              <a:lnSpc>
                <a:spcPct val="115000"/>
              </a:lnSpc>
              <a:tabLst>
                <a:tab pos="5295900" algn="l"/>
                <a:tab pos="11125200" algn="l"/>
                <a:tab pos="16325850" algn="l"/>
              </a:tabLst>
            </a:pPr>
            <a:r>
              <a:rPr lang="nl-NL" sz="5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5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nl-NL" sz="5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5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5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5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1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5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5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0,25</a:t>
            </a:r>
            <a:endParaRPr lang="en-US" sz="5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95537" y="3068409"/>
            <a:ext cx="1007604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1671" y="6007762"/>
                <a:ext cx="5712243" cy="877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5000" dirty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71" y="6007762"/>
                <a:ext cx="5712243" cy="877100"/>
              </a:xfrm>
              <a:prstGeom prst="rect">
                <a:avLst/>
              </a:prstGeom>
              <a:blipFill rotWithShape="1">
                <a:blip r:embed="rId3"/>
                <a:stretch>
                  <a:fillRect l="-5123" t="-1678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33469" y="7849976"/>
                <a:ext cx="15017787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5000" dirty="0">
                    <a:latin typeface="Times New Roman" pitchFamily="18" charset="0"/>
                    <a:cs typeface="Times New Roman" pitchFamily="18" charset="0"/>
                  </a:rPr>
                  <a:t>Bốn điểm biểu diễn các </a:t>
                </a:r>
                <a:r>
                  <a:rPr lang="vi-VN" sz="5000" dirty="0">
                    <a:latin typeface="Times New Roman" pitchFamily="18" charset="0"/>
                    <a:cs typeface="Times New Roman" pitchFamily="18" charset="0"/>
                  </a:rPr>
                  <a:t>nghiệm </a:t>
                </a:r>
                <a:r>
                  <a:rPr lang="vi-VN" sz="5000" dirty="0" smtClean="0">
                    <a:latin typeface="Times New Roman" pitchFamily="18" charset="0"/>
                    <a:cs typeface="Times New Roman" pitchFamily="18" charset="0"/>
                  </a:rPr>
                  <a:t>của phương trình là </a:t>
                </a:r>
                <a:endParaRPr lang="vi-VN" sz="5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1;0</m:t>
                          </m:r>
                        </m:e>
                      </m:d>
                      <m:r>
                        <m:rPr>
                          <m:nor/>
                        </m:rPr>
                        <a:rPr lang="en-US" sz="5000">
                          <a:latin typeface="Times New Roman" pitchFamily="18" charset="0"/>
                          <a:cs typeface="Times New Roman" pitchFamily="18" charset="0"/>
                        </a:rPr>
                        <m:t> ,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5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m:rPr>
                          <m:nor/>
                        </m:rPr>
                        <a:rPr lang="en-US" sz="5000">
                          <a:latin typeface="Times New Roman" pitchFamily="18" charset="0"/>
                          <a:cs typeface="Times New Roman" pitchFamily="18" charset="0"/>
                        </a:rPr>
                        <m:t> ,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5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en-US" sz="50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5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0;−1</m:t>
                          </m:r>
                        </m:e>
                      </m:d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69" y="7849976"/>
                <a:ext cx="15017787" cy="2400657"/>
              </a:xfrm>
              <a:prstGeom prst="rect">
                <a:avLst/>
              </a:prstGeom>
              <a:blipFill rotWithShape="1">
                <a:blip r:embed="rId4"/>
                <a:stretch>
                  <a:fillRect l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54495" y="10191951"/>
                <a:ext cx="13607040" cy="2374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5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Tứ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giác</a:t>
                </a:r>
                <a:r>
                  <a:rPr lang="en-US" sz="5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b="0" i="1" smtClean="0">
                        <a:latin typeface="Cambria Math"/>
                      </a:rPr>
                      <m:t>𝐶𝐵</m:t>
                    </m:r>
                    <m:r>
                      <a:rPr lang="vi-VN" sz="5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5000" i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nl-NL" sz="5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 </a:t>
                </a:r>
                <a:r>
                  <a:rPr lang="nl-NL" sz="50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 vuông có cạnh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nl-NL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50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𝐴𝐶𝐵𝐷</m:t>
                        </m:r>
                      </m:sub>
                    </m:sSub>
                    <m:r>
                      <a:rPr lang="nl-NL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</m:t>
                    </m:r>
                  </m:oMath>
                </a14:m>
                <a:endParaRPr lang="en-US" sz="50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95" y="10191951"/>
                <a:ext cx="13607040" cy="2374753"/>
              </a:xfrm>
              <a:prstGeom prst="rect">
                <a:avLst/>
              </a:prstGeom>
              <a:blipFill rotWithShape="1">
                <a:blip r:embed="rId5"/>
                <a:stretch>
                  <a:fillRect l="-2106" b="-1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688197" y="11579535"/>
            <a:ext cx="29541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indent="-1249680">
              <a:lnSpc>
                <a:spcPct val="115000"/>
              </a:lnSpc>
              <a:spcAft>
                <a:spcPts val="2000"/>
              </a:spcAft>
            </a:pPr>
            <a:r>
              <a:rPr lang="en-US" sz="5600" b="1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 B.</a:t>
            </a:r>
            <a:endParaRPr lang="en-US" sz="56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68158" y="5995687"/>
                <a:ext cx="756698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5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58" y="5995687"/>
                <a:ext cx="7566983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5291886" y="4678095"/>
                <a:ext cx="4425424" cy="3362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sz="5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56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886" y="4678095"/>
                <a:ext cx="4425424" cy="3362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1257" y="8395273"/>
            <a:ext cx="4841731" cy="49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10" grpId="0"/>
      <p:bldP spid="7" grpId="0"/>
      <p:bldP spid="33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1138</Words>
  <Application>Microsoft Office PowerPoint</Application>
  <PresentationFormat>Custom</PresentationFormat>
  <Paragraphs>95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 PHƯƠNG TRÌNH BẬC HAI VỚI HỆ SỐ THỰC</dc:title>
  <dc:creator>Thái Doãn Hùng NTH</dc:creator>
  <cp:lastModifiedBy>Khoa Trần Anh</cp:lastModifiedBy>
  <cp:revision>86</cp:revision>
  <dcterms:created xsi:type="dcterms:W3CDTF">2019-09-26T14:18:59Z</dcterms:created>
  <dcterms:modified xsi:type="dcterms:W3CDTF">2020-04-28T07:56:18Z</dcterms:modified>
</cp:coreProperties>
</file>