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66" r:id="rId4"/>
    <p:sldId id="258" r:id="rId5"/>
    <p:sldId id="260" r:id="rId6"/>
    <p:sldId id="259" r:id="rId7"/>
    <p:sldId id="262" r:id="rId8"/>
    <p:sldId id="267" r:id="rId9"/>
    <p:sldId id="268" r:id="rId10"/>
    <p:sldId id="261" r:id="rId11"/>
    <p:sldId id="263" r:id="rId12"/>
    <p:sldId id="264" r:id="rId13"/>
    <p:sldId id="265" r:id="rId14"/>
    <p:sldId id="269" r:id="rId15"/>
    <p:sldId id="270" r:id="rId16"/>
    <p:sldId id="271" r:id="rId17"/>
    <p:sldId id="272" r:id="rId18"/>
    <p:sldId id="274" r:id="rId19"/>
    <p:sldId id="273" r:id="rId20"/>
    <p:sldId id="275" r:id="rId21"/>
    <p:sldId id="276" r:id="rId22"/>
    <p:sldId id="277" r:id="rId23"/>
    <p:sldId id="278" r:id="rId24"/>
    <p:sldId id="280" r:id="rId25"/>
    <p:sldId id="279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64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B5A30-406F-4D33-BB96-8FFCF5A3CAB7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A7FF-0F4A-489D-8C72-C33410C9E59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B5A30-406F-4D33-BB96-8FFCF5A3CAB7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A7FF-0F4A-489D-8C72-C33410C9E5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B5A30-406F-4D33-BB96-8FFCF5A3CAB7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A7FF-0F4A-489D-8C72-C33410C9E5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B5A30-406F-4D33-BB96-8FFCF5A3CAB7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A7FF-0F4A-489D-8C72-C33410C9E59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B5A30-406F-4D33-BB96-8FFCF5A3CAB7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A7FF-0F4A-489D-8C72-C33410C9E5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B5A30-406F-4D33-BB96-8FFCF5A3CAB7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A7FF-0F4A-489D-8C72-C33410C9E59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B5A30-406F-4D33-BB96-8FFCF5A3CAB7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A7FF-0F4A-489D-8C72-C33410C9E59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B5A30-406F-4D33-BB96-8FFCF5A3CAB7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A7FF-0F4A-489D-8C72-C33410C9E5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B5A30-406F-4D33-BB96-8FFCF5A3CAB7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A7FF-0F4A-489D-8C72-C33410C9E5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B5A30-406F-4D33-BB96-8FFCF5A3CAB7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A7FF-0F4A-489D-8C72-C33410C9E5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B5A30-406F-4D33-BB96-8FFCF5A3CAB7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A7FF-0F4A-489D-8C72-C33410C9E59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F1B5A30-406F-4D33-BB96-8FFCF5A3CAB7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727A7FF-0F4A-489D-8C72-C33410C9E59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4" t="13890" r="23698" b="17063"/>
          <a:stretch/>
        </p:blipFill>
        <p:spPr bwMode="auto">
          <a:xfrm>
            <a:off x="116362" y="304800"/>
            <a:ext cx="9027638" cy="6041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609600"/>
            <a:ext cx="8989786" cy="2308225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>
                <a:ln w="11430">
                  <a:solidFill>
                    <a:srgbClr val="FFFF00"/>
                  </a:solidFill>
                </a:ln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</a:t>
            </a:r>
            <a:r>
              <a:rPr lang="vi-VN" sz="6600" b="1" spc="50" dirty="0">
                <a:ln w="11430">
                  <a:solidFill>
                    <a:srgbClr val="FFFF00"/>
                  </a:solidFill>
                </a:ln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hủ đề 6: </a:t>
            </a:r>
            <a:br>
              <a:rPr lang="en-US" sz="6600" b="1" spc="50" dirty="0">
                <a:ln w="11430">
                  <a:solidFill>
                    <a:srgbClr val="FFFF00"/>
                  </a:solidFill>
                </a:ln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vi-VN" sz="6600" b="1" spc="50" dirty="0">
                <a:ln w="11430">
                  <a:solidFill>
                    <a:srgbClr val="FFFF00"/>
                  </a:solidFill>
                </a:ln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Bảo vệ môi trường và cảnh quan thiên nhiên</a:t>
            </a:r>
            <a:endParaRPr lang="en-US" sz="6600" b="1" spc="50" dirty="0">
              <a:ln w="11430">
                <a:solidFill>
                  <a:srgbClr val="FFFF00"/>
                </a:solidFill>
              </a:ln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92C32E-5985-CC0D-A458-6484F1F6016C}"/>
              </a:ext>
            </a:extLst>
          </p:cNvPr>
          <p:cNvSpPr txBox="1"/>
          <p:nvPr/>
        </p:nvSpPr>
        <p:spPr>
          <a:xfrm>
            <a:off x="838200" y="30480"/>
            <a:ext cx="5791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https://www.youtube.com/watch?v=cWXew-jIFTE</a:t>
            </a:r>
          </a:p>
        </p:txBody>
      </p:sp>
    </p:spTree>
    <p:extLst>
      <p:ext uri="{BB962C8B-B14F-4D97-AF65-F5344CB8AC3E}">
        <p14:creationId xmlns:p14="http://schemas.microsoft.com/office/powerpoint/2010/main" val="79834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13855"/>
            <a:ext cx="89154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err="1">
                <a:solidFill>
                  <a:srgbClr val="FF0000"/>
                </a:solidFill>
              </a:rPr>
              <a:t>Bảng</a:t>
            </a:r>
            <a:r>
              <a:rPr lang="en-US" sz="3200" dirty="0">
                <a:solidFill>
                  <a:srgbClr val="FF0000"/>
                </a:solidFill>
              </a:rPr>
              <a:t> 2: 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vi-VN" sz="3200" dirty="0">
                <a:solidFill>
                  <a:srgbClr val="FF0000"/>
                </a:solidFill>
              </a:rPr>
              <a:t>Đánh dấu X vào mức độ ảnh hưởng từ tác động tích cực của con người tới môi trường tự nhiên</a:t>
            </a:r>
            <a:endParaRPr lang="en-US" sz="3200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1657846"/>
              </p:ext>
            </p:extLst>
          </p:nvPr>
        </p:nvGraphicFramePr>
        <p:xfrm>
          <a:off x="457200" y="1752600"/>
          <a:ext cx="8382000" cy="4953000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2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84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74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74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818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vi-VN" sz="2000" dirty="0">
                          <a:effectLst/>
                        </a:rPr>
                        <a:t>Môi trường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D0B8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B8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B8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vi-VN" sz="2000" dirty="0">
                          <a:effectLst/>
                        </a:rPr>
                        <a:t>Tác động tích cực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D0B8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B8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B8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vi-VN" sz="2000" dirty="0">
                          <a:effectLst/>
                        </a:rPr>
                        <a:t>Mức độ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D0B8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B8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B8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020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5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000">
                          <a:effectLst/>
                        </a:rPr>
                        <a:t>Nhiều ảnh hưởng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B020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020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020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000">
                          <a:effectLst/>
                        </a:rPr>
                        <a:t>Ít ảnh hưởng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B020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020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020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000">
                          <a:effectLst/>
                        </a:rPr>
                        <a:t>Không ảnh hưởng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B020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020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020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188">
                <a:tc>
                  <a:txBody>
                    <a:bodyPr/>
                    <a:lstStyle/>
                    <a:p>
                      <a:pPr fontAlgn="t"/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</a:rPr>
                        <a:t>Đất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Trồng cây, gây rừng.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2912">
                <a:tc>
                  <a:txBody>
                    <a:bodyPr/>
                    <a:lstStyle/>
                    <a:p>
                      <a:pPr fontAlgn="t"/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</a:rPr>
                        <a:t>Nước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 dirty="0">
                          <a:effectLst/>
                        </a:rPr>
                        <a:t>Tiết kiệm nước trong sản xuất và sinh hoạt.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2912">
                <a:tc>
                  <a:txBody>
                    <a:bodyPr/>
                    <a:lstStyle/>
                    <a:p>
                      <a:pPr fontAlgn="t"/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</a:rPr>
                        <a:t>Không khí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Sử dụng phương tiện giao thông công cộng.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5400">
                <a:tc>
                  <a:txBody>
                    <a:bodyPr/>
                    <a:lstStyle/>
                    <a:p>
                      <a:pPr fontAlgn="t"/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</a:rPr>
                        <a:t>Sinh vật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7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Đánh bắt thủy – hải sản đúng quy định.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7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7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7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T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067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729373091"/>
              </p:ext>
            </p:extLst>
          </p:nvPr>
        </p:nvGraphicFramePr>
        <p:xfrm>
          <a:off x="152400" y="1752600"/>
          <a:ext cx="8762999" cy="4983082"/>
        </p:xfrm>
        <a:graphic>
          <a:graphicData uri="http://schemas.openxmlformats.org/drawingml/2006/table">
            <a:tbl>
              <a:tblPr/>
              <a:tblGrid>
                <a:gridCol w="175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5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2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14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14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9223">
                <a:tc rowSpan="2">
                  <a:txBody>
                    <a:bodyPr/>
                    <a:lstStyle/>
                    <a:p>
                      <a:pPr algn="ctr" fontAlgn="t"/>
                      <a:r>
                        <a:rPr lang="vi-VN" sz="2000" dirty="0">
                          <a:effectLst/>
                        </a:rPr>
                        <a:t>Môi trường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402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2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2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vi-VN" sz="2000" dirty="0">
                          <a:effectLst/>
                        </a:rPr>
                        <a:t>Tác động t</a:t>
                      </a:r>
                      <a:r>
                        <a:rPr lang="en-US" sz="2000" dirty="0" err="1">
                          <a:effectLst/>
                        </a:rPr>
                        <a:t>iêu</a:t>
                      </a:r>
                      <a:r>
                        <a:rPr lang="vi-VN" sz="2000" dirty="0">
                          <a:effectLst/>
                        </a:rPr>
                        <a:t> cực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402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2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2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vi-VN" sz="2000">
                          <a:effectLst/>
                        </a:rPr>
                        <a:t>Mức độ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402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2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2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B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65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000">
                          <a:effectLst/>
                        </a:rPr>
                        <a:t>Nhiều ảnh hưởng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90B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B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B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000">
                          <a:effectLst/>
                        </a:rPr>
                        <a:t>Ít ảnh hưởng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90B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B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B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000">
                          <a:effectLst/>
                        </a:rPr>
                        <a:t>Không ảnh hưởng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90B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B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B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3796"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Đất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Lạm dụng phân bón hóa học trong nông nghiệp.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1081"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Nước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Xả trực tiếp các chất thải chưa được xử lí vào nguồn nước.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1081"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Không khí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B3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Các khu công nghiệp có hệ thống xử lí khí thải không đạt chuẩn.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B3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B3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6509"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Sinh vật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90B3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B3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B3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B3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Săn, bắt, tận diệt động vật quý hiếm.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90B3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B3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B3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B3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90B3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B3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B3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B3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67806" marR="67806" marT="33903" marB="33903">
                    <a:lnL w="12700" cap="flat" cmpd="sng" algn="ctr">
                      <a:solidFill>
                        <a:srgbClr val="90B3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67806" marR="67806" marT="33903" marB="33903">
                    <a:lnT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400" y="-13855"/>
            <a:ext cx="84582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2800" dirty="0" err="1">
                <a:solidFill>
                  <a:srgbClr val="FF0000"/>
                </a:solidFill>
              </a:rPr>
              <a:t>Bảng</a:t>
            </a:r>
            <a:r>
              <a:rPr lang="en-US" sz="2800" dirty="0">
                <a:solidFill>
                  <a:srgbClr val="FF0000"/>
                </a:solidFill>
              </a:rPr>
              <a:t> 3: 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vi-VN" sz="2800" dirty="0">
                <a:solidFill>
                  <a:srgbClr val="FF0000"/>
                </a:solidFill>
              </a:rPr>
              <a:t>Đánh dấu X vào mức độ ảnh hưởng từ tác động t</a:t>
            </a:r>
            <a:r>
              <a:rPr lang="en-US" sz="2800" dirty="0" err="1">
                <a:solidFill>
                  <a:srgbClr val="FF0000"/>
                </a:solidFill>
              </a:rPr>
              <a:t>iêu</a:t>
            </a:r>
            <a:r>
              <a:rPr lang="vi-VN" sz="2800" dirty="0">
                <a:solidFill>
                  <a:srgbClr val="FF0000"/>
                </a:solidFill>
              </a:rPr>
              <a:t> cực của con người tới môi trường tự nhiên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32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676400"/>
            <a:ext cx="7198311" cy="1143000"/>
          </a:xfrm>
          <a:effectLst>
            <a:glow rad="228600">
              <a:schemeClr val="accent6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pPr algn="ctr"/>
            <a:r>
              <a:rPr lang="vi-VN" sz="4000" dirty="0">
                <a:solidFill>
                  <a:srgbClr val="FF0000"/>
                </a:solidFill>
                <a:effectLst/>
              </a:rPr>
              <a:t>Hoạt động 2: </a:t>
            </a:r>
            <a:br>
              <a:rPr lang="en-US" sz="4000" dirty="0">
                <a:solidFill>
                  <a:srgbClr val="0070C0"/>
                </a:solidFill>
                <a:effectLst/>
              </a:rPr>
            </a:br>
            <a:r>
              <a:rPr lang="vi-VN" sz="4000" dirty="0">
                <a:solidFill>
                  <a:srgbClr val="0070C0"/>
                </a:solidFill>
                <a:effectLst/>
              </a:rPr>
              <a:t>Đánh giá những hành vi, việc làm của tổ chức, cá nhân trong việc bảo tồn cảnh quan thiên nhiên</a:t>
            </a:r>
            <a:br>
              <a:rPr lang="vi-VN" sz="4000" dirty="0">
                <a:solidFill>
                  <a:srgbClr val="0070C0"/>
                </a:solidFill>
                <a:effectLst/>
              </a:rPr>
            </a:br>
            <a:endParaRPr lang="en-US" sz="4000" dirty="0"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5053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AB5AB70-7A6B-911C-3CC4-06BC1823AAB6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569717748"/>
              </p:ext>
            </p:extLst>
          </p:nvPr>
        </p:nvGraphicFramePr>
        <p:xfrm>
          <a:off x="533400" y="1524000"/>
          <a:ext cx="8305800" cy="490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4054">
                  <a:extLst>
                    <a:ext uri="{9D8B030D-6E8A-4147-A177-3AD203B41FA5}">
                      <a16:colId xmlns:a16="http://schemas.microsoft.com/office/drawing/2014/main" val="1224456232"/>
                    </a:ext>
                  </a:extLst>
                </a:gridCol>
                <a:gridCol w="3255146">
                  <a:extLst>
                    <a:ext uri="{9D8B030D-6E8A-4147-A177-3AD203B41FA5}">
                      <a16:colId xmlns:a16="http://schemas.microsoft.com/office/drawing/2014/main" val="3731210392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4218074943"/>
                    </a:ext>
                  </a:extLst>
                </a:gridCol>
              </a:tblGrid>
              <a:tr h="1479132">
                <a:tc>
                  <a:txBody>
                    <a:bodyPr/>
                    <a:lstStyle/>
                    <a:p>
                      <a:pPr marL="0" lvl="1" indent="0" algn="ctr"/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Môi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trường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tự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nhiên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  <a:p>
                      <a:pPr lvl="1" algn="ctr"/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Tác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tích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cực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  <a:p>
                      <a:pPr lvl="1" algn="ctr"/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Tác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tiêu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cực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9643720"/>
                  </a:ext>
                </a:extLst>
              </a:tr>
              <a:tr h="856957">
                <a:tc>
                  <a:txBody>
                    <a:bodyPr/>
                    <a:lstStyle/>
                    <a:p>
                      <a:pPr marL="396875" lvl="1" indent="0"/>
                      <a:r>
                        <a:rPr lang="en-US" sz="2400" dirty="0" err="1"/>
                        <a:t>ĐẤT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163443"/>
                  </a:ext>
                </a:extLst>
              </a:tr>
              <a:tr h="856957">
                <a:tc>
                  <a:txBody>
                    <a:bodyPr/>
                    <a:lstStyle/>
                    <a:p>
                      <a:pPr lvl="1"/>
                      <a:r>
                        <a:rPr lang="en-US" sz="2400" dirty="0" err="1"/>
                        <a:t>NƯỚC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1913426"/>
                  </a:ext>
                </a:extLst>
              </a:tr>
              <a:tr h="856957">
                <a:tc>
                  <a:txBody>
                    <a:bodyPr/>
                    <a:lstStyle/>
                    <a:p>
                      <a:pPr marL="0" lvl="1" indent="0"/>
                      <a:r>
                        <a:rPr lang="en-US" sz="2400" dirty="0" err="1"/>
                        <a:t>KHÔNG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KHÍ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2560864"/>
                  </a:ext>
                </a:extLst>
              </a:tr>
              <a:tr h="856957">
                <a:tc>
                  <a:txBody>
                    <a:bodyPr/>
                    <a:lstStyle/>
                    <a:p>
                      <a:pPr marL="0" lvl="1" indent="0"/>
                      <a:r>
                        <a:rPr lang="en-US" sz="2400" dirty="0" err="1"/>
                        <a:t>SINH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VẬT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0573268"/>
                  </a:ext>
                </a:extLst>
              </a:tr>
            </a:tbl>
          </a:graphicData>
        </a:graphic>
      </p:graphicFrame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C2160B16-BFFE-377E-026A-22450C8B4F7F}"/>
              </a:ext>
            </a:extLst>
          </p:cNvPr>
          <p:cNvSpPr/>
          <p:nvPr/>
        </p:nvSpPr>
        <p:spPr>
          <a:xfrm>
            <a:off x="1219200" y="50800"/>
            <a:ext cx="6172200" cy="1473200"/>
          </a:xfrm>
          <a:prstGeom prst="wedgeEllipseCallou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việc</a:t>
            </a:r>
            <a:r>
              <a:rPr lang="en-US" sz="2400" dirty="0"/>
              <a:t> </a:t>
            </a:r>
            <a:r>
              <a:rPr lang="en-US" sz="2400" dirty="0" err="1"/>
              <a:t>nhóm</a:t>
            </a:r>
            <a:r>
              <a:rPr lang="en-US" sz="2400" dirty="0"/>
              <a:t>: </a:t>
            </a:r>
            <a:r>
              <a:rPr lang="en-US" sz="2400" dirty="0" err="1"/>
              <a:t>Nêu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tác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 </a:t>
            </a:r>
            <a:r>
              <a:rPr lang="en-US" sz="2400" dirty="0" err="1"/>
              <a:t>của</a:t>
            </a:r>
            <a:r>
              <a:rPr lang="en-US" sz="2400" dirty="0"/>
              <a:t> con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môi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 </a:t>
            </a:r>
            <a:r>
              <a:rPr lang="en-US" sz="2400" dirty="0" err="1"/>
              <a:t>tự</a:t>
            </a:r>
            <a:r>
              <a:rPr lang="en-US" sz="2400" dirty="0"/>
              <a:t> </a:t>
            </a:r>
            <a:r>
              <a:rPr lang="en-US" sz="2400" dirty="0" err="1"/>
              <a:t>nhiên</a:t>
            </a: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1325C6-A6C6-D0FA-B6E0-180395471491}"/>
              </a:ext>
            </a:extLst>
          </p:cNvPr>
          <p:cNvSpPr txBox="1"/>
          <p:nvPr/>
        </p:nvSpPr>
        <p:spPr>
          <a:xfrm>
            <a:off x="381000" y="100078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Bảng</a:t>
            </a:r>
            <a:r>
              <a:rPr lang="en-US" sz="2800" dirty="0"/>
              <a:t> 4:</a:t>
            </a:r>
          </a:p>
        </p:txBody>
      </p:sp>
    </p:spTree>
    <p:extLst>
      <p:ext uri="{BB962C8B-B14F-4D97-AF65-F5344CB8AC3E}">
        <p14:creationId xmlns:p14="http://schemas.microsoft.com/office/powerpoint/2010/main" val="119775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87A7D-8DBD-C2B7-EBEA-C1A65AF11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99089"/>
            <a:ext cx="8077200" cy="1143000"/>
          </a:xfrm>
        </p:spPr>
        <p:txBody>
          <a:bodyPr/>
          <a:lstStyle/>
          <a:p>
            <a:pPr algn="ctr"/>
            <a:r>
              <a:rPr lang="en-US" sz="3200" dirty="0" err="1"/>
              <a:t>Nhiệm</a:t>
            </a:r>
            <a:r>
              <a:rPr lang="en-US" sz="3200" dirty="0"/>
              <a:t> </a:t>
            </a:r>
            <a:r>
              <a:rPr lang="en-US" sz="3200" dirty="0" err="1"/>
              <a:t>vụ</a:t>
            </a:r>
            <a:r>
              <a:rPr lang="en-US" sz="3200" dirty="0"/>
              <a:t> 1: </a:t>
            </a:r>
            <a:r>
              <a:rPr lang="en-US" sz="3200" dirty="0" err="1"/>
              <a:t>Nêu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việc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, </a:t>
            </a:r>
            <a:r>
              <a:rPr lang="en-US" sz="3200" dirty="0" err="1"/>
              <a:t>hành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tổ</a:t>
            </a:r>
            <a:r>
              <a:rPr lang="en-US" sz="3200" dirty="0"/>
              <a:t> </a:t>
            </a:r>
            <a:r>
              <a:rPr lang="en-US" sz="3200" dirty="0" err="1"/>
              <a:t>chức</a:t>
            </a:r>
            <a:r>
              <a:rPr lang="en-US" sz="3200" dirty="0"/>
              <a:t>, </a:t>
            </a:r>
            <a:r>
              <a:rPr lang="en-US" sz="3200" dirty="0" err="1"/>
              <a:t>cá</a:t>
            </a:r>
            <a:r>
              <a:rPr lang="en-US" sz="3200" dirty="0"/>
              <a:t> </a:t>
            </a:r>
            <a:r>
              <a:rPr lang="en-US" sz="3200" dirty="0" err="1"/>
              <a:t>nhân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việc</a:t>
            </a:r>
            <a:r>
              <a:rPr lang="en-US" sz="3200" dirty="0"/>
              <a:t> </a:t>
            </a:r>
            <a:r>
              <a:rPr lang="en-US" sz="3200" dirty="0" err="1"/>
              <a:t>bảo</a:t>
            </a:r>
            <a:r>
              <a:rPr lang="en-US" sz="3200" dirty="0"/>
              <a:t> </a:t>
            </a:r>
            <a:r>
              <a:rPr lang="en-US" sz="3200" dirty="0" err="1"/>
              <a:t>tồn</a:t>
            </a:r>
            <a:r>
              <a:rPr lang="en-US" sz="3200" dirty="0"/>
              <a:t> </a:t>
            </a:r>
            <a:r>
              <a:rPr lang="en-US" sz="3200" dirty="0" err="1"/>
              <a:t>cảnh</a:t>
            </a:r>
            <a:r>
              <a:rPr lang="en-US" sz="3200" dirty="0"/>
              <a:t> </a:t>
            </a:r>
            <a:r>
              <a:rPr lang="en-US" sz="3200" dirty="0" err="1"/>
              <a:t>quan</a:t>
            </a:r>
            <a:r>
              <a:rPr lang="en-US" sz="3200" dirty="0"/>
              <a:t> </a:t>
            </a:r>
            <a:r>
              <a:rPr lang="en-US" sz="3200" dirty="0" err="1"/>
              <a:t>thiên</a:t>
            </a:r>
            <a:r>
              <a:rPr lang="en-US" sz="3200" dirty="0"/>
              <a:t> </a:t>
            </a:r>
            <a:r>
              <a:rPr lang="en-US" sz="3200" dirty="0" err="1"/>
              <a:t>nhiên</a:t>
            </a:r>
            <a:endParaRPr lang="en-US" sz="320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8289A42-BED1-71F9-EA7B-C6CF301A044D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804146963"/>
              </p:ext>
            </p:extLst>
          </p:nvPr>
        </p:nvGraphicFramePr>
        <p:xfrm>
          <a:off x="990600" y="1981199"/>
          <a:ext cx="7924800" cy="457708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54741">
                  <a:extLst>
                    <a:ext uri="{9D8B030D-6E8A-4147-A177-3AD203B41FA5}">
                      <a16:colId xmlns:a16="http://schemas.microsoft.com/office/drawing/2014/main" val="757226083"/>
                    </a:ext>
                  </a:extLst>
                </a:gridCol>
                <a:gridCol w="3490687">
                  <a:extLst>
                    <a:ext uri="{9D8B030D-6E8A-4147-A177-3AD203B41FA5}">
                      <a16:colId xmlns:a16="http://schemas.microsoft.com/office/drawing/2014/main" val="1088493686"/>
                    </a:ext>
                  </a:extLst>
                </a:gridCol>
                <a:gridCol w="3679372">
                  <a:extLst>
                    <a:ext uri="{9D8B030D-6E8A-4147-A177-3AD203B41FA5}">
                      <a16:colId xmlns:a16="http://schemas.microsoft.com/office/drawing/2014/main" val="3653199006"/>
                    </a:ext>
                  </a:extLst>
                </a:gridCol>
              </a:tblGrid>
              <a:tr h="102253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STT</a:t>
                      </a:r>
                      <a:endParaRPr lang="en-US" sz="24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Việc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làm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tổ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chức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cá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nhân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Ý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nghĩa</a:t>
                      </a:r>
                      <a:endParaRPr lang="en-US" sz="24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7116755"/>
                  </a:ext>
                </a:extLst>
              </a:tr>
              <a:tr h="5924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9864867"/>
                  </a:ext>
                </a:extLst>
              </a:tr>
              <a:tr h="5924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2070617"/>
                  </a:ext>
                </a:extLst>
              </a:tr>
              <a:tr h="5924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8906584"/>
                  </a:ext>
                </a:extLst>
              </a:tr>
              <a:tr h="5924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5052983"/>
                  </a:ext>
                </a:extLst>
              </a:tr>
              <a:tr h="5924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6249939"/>
                  </a:ext>
                </a:extLst>
              </a:tr>
              <a:tr h="5924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786955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F07180C-8E32-2E5B-7C09-184A2C92B37F}"/>
              </a:ext>
            </a:extLst>
          </p:cNvPr>
          <p:cNvSpPr txBox="1"/>
          <p:nvPr/>
        </p:nvSpPr>
        <p:spPr>
          <a:xfrm>
            <a:off x="381000" y="1488459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Bảng</a:t>
            </a:r>
            <a:r>
              <a:rPr lang="en-US" sz="2800" dirty="0"/>
              <a:t> 5:</a:t>
            </a:r>
          </a:p>
        </p:txBody>
      </p:sp>
    </p:spTree>
    <p:extLst>
      <p:ext uri="{BB962C8B-B14F-4D97-AF65-F5344CB8AC3E}">
        <p14:creationId xmlns:p14="http://schemas.microsoft.com/office/powerpoint/2010/main" val="177041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87A7D-8DBD-C2B7-EBEA-C1A65AF11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160"/>
            <a:ext cx="8801100" cy="1066800"/>
          </a:xfrm>
        </p:spPr>
        <p:txBody>
          <a:bodyPr/>
          <a:lstStyle/>
          <a:p>
            <a:pPr algn="ctr"/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, </a:t>
            </a:r>
            <a:r>
              <a:rPr lang="en-US" sz="2800" dirty="0" err="1"/>
              <a:t>hành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tổ</a:t>
            </a:r>
            <a:r>
              <a:rPr lang="en-US" sz="2800" dirty="0"/>
              <a:t> </a:t>
            </a:r>
            <a:r>
              <a:rPr lang="en-US" sz="2800" dirty="0" err="1"/>
              <a:t>chức</a:t>
            </a:r>
            <a:r>
              <a:rPr lang="en-US" sz="2800" dirty="0"/>
              <a:t>, </a:t>
            </a:r>
            <a:r>
              <a:rPr lang="en-US" sz="2800" dirty="0" err="1"/>
              <a:t>cá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tồn</a:t>
            </a:r>
            <a:r>
              <a:rPr lang="en-US" sz="2800" dirty="0"/>
              <a:t> </a:t>
            </a:r>
            <a:r>
              <a:rPr lang="en-US" sz="2800" dirty="0" err="1"/>
              <a:t>cảnh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endParaRPr lang="en-US" sz="280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8289A42-BED1-71F9-EA7B-C6CF301A044D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54940029"/>
              </p:ext>
            </p:extLst>
          </p:nvPr>
        </p:nvGraphicFramePr>
        <p:xfrm>
          <a:off x="304800" y="1488387"/>
          <a:ext cx="8686801" cy="535945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27313">
                  <a:extLst>
                    <a:ext uri="{9D8B030D-6E8A-4147-A177-3AD203B41FA5}">
                      <a16:colId xmlns:a16="http://schemas.microsoft.com/office/drawing/2014/main" val="757226083"/>
                    </a:ext>
                  </a:extLst>
                </a:gridCol>
                <a:gridCol w="5468626">
                  <a:extLst>
                    <a:ext uri="{9D8B030D-6E8A-4147-A177-3AD203B41FA5}">
                      <a16:colId xmlns:a16="http://schemas.microsoft.com/office/drawing/2014/main" val="1088493686"/>
                    </a:ext>
                  </a:extLst>
                </a:gridCol>
                <a:gridCol w="2390862">
                  <a:extLst>
                    <a:ext uri="{9D8B030D-6E8A-4147-A177-3AD203B41FA5}">
                      <a16:colId xmlns:a16="http://schemas.microsoft.com/office/drawing/2014/main" val="3653199006"/>
                    </a:ext>
                  </a:extLst>
                </a:gridCol>
              </a:tblGrid>
              <a:tr h="97033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STT</a:t>
                      </a:r>
                      <a:endParaRPr lang="en-US" sz="24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Việc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làm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tổ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chức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cá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nhân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Ý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nghĩa</a:t>
                      </a:r>
                      <a:endParaRPr lang="en-US" sz="24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7116755"/>
                  </a:ext>
                </a:extLst>
              </a:tr>
              <a:tr h="56217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Xây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dựng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và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bảo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vệ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nơi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trú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ngụ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sinh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sống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cho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các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loài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chim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(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khu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Tràm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Chim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vườn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cò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Tân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Long ở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Sóc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Trăng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,…)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9864867"/>
                  </a:ext>
                </a:extLst>
              </a:tr>
              <a:tr h="56217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Phát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triển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vườn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trái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cây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tạo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môi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trường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xanh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và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lưu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giữ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đặc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sản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địa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phương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(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vườn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cây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Tám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Sáng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ở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Tân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Bình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, CT-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ĐT</a:t>
                      </a:r>
                      <a:endParaRPr lang="en-US" sz="18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2070617"/>
                  </a:ext>
                </a:extLst>
              </a:tr>
              <a:tr h="56217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Duy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trì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vẻ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đẹp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bảo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vệ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tinh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hoa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của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di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sản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địa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chất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và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văn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hóa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(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cao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nguyên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đá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Đồng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Văn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ở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hà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Giang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8906584"/>
                  </a:ext>
                </a:extLst>
              </a:tr>
              <a:tr h="56217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Tạo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môi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trường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sống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cho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các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loài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sinh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vật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(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vườn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Cúc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Phương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Ninh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Bình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5052983"/>
                  </a:ext>
                </a:extLst>
              </a:tr>
              <a:tr h="56217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Không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xả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rác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chất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thải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ở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nơi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công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cộng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sông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/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hồ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/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biển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,….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6249939"/>
                  </a:ext>
                </a:extLst>
              </a:tr>
              <a:tr h="56217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Tích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cực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sử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dụng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phương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tiện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công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cộng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xe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đạp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hạn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chế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khí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thải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ra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môi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trường</a:t>
                      </a:r>
                      <a:endParaRPr lang="en-US" sz="18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786955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CEFF309-D4E8-75CA-D0AE-E3460C0CD0BF}"/>
              </a:ext>
            </a:extLst>
          </p:cNvPr>
          <p:cNvSpPr txBox="1"/>
          <p:nvPr/>
        </p:nvSpPr>
        <p:spPr>
          <a:xfrm>
            <a:off x="363220" y="965167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Bảng</a:t>
            </a:r>
            <a:r>
              <a:rPr lang="en-US" sz="2800" dirty="0"/>
              <a:t> 5:</a:t>
            </a:r>
          </a:p>
        </p:txBody>
      </p:sp>
    </p:spTree>
    <p:extLst>
      <p:ext uri="{BB962C8B-B14F-4D97-AF65-F5344CB8AC3E}">
        <p14:creationId xmlns:p14="http://schemas.microsoft.com/office/powerpoint/2010/main" val="372686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8B4D2-952C-62D7-FA15-96E865231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80" y="91440"/>
            <a:ext cx="8077200" cy="1143000"/>
          </a:xfrm>
        </p:spPr>
        <p:txBody>
          <a:bodyPr/>
          <a:lstStyle/>
          <a:p>
            <a:pPr algn="ctr"/>
            <a:r>
              <a:rPr lang="en-US" sz="2800" dirty="0" err="1"/>
              <a:t>Nhiệm</a:t>
            </a:r>
            <a:r>
              <a:rPr lang="en-US" sz="2800" dirty="0"/>
              <a:t> </a:t>
            </a:r>
            <a:r>
              <a:rPr lang="en-US" sz="2800" dirty="0" err="1"/>
              <a:t>vụ</a:t>
            </a:r>
            <a:r>
              <a:rPr lang="en-US" sz="2800" dirty="0"/>
              <a:t> 2: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xét</a:t>
            </a:r>
            <a:r>
              <a:rPr lang="en-US" sz="2800" dirty="0"/>
              <a:t>, </a:t>
            </a:r>
            <a:r>
              <a:rPr lang="en-US" sz="2800" dirty="0" err="1"/>
              <a:t>đánh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tồn</a:t>
            </a:r>
            <a:r>
              <a:rPr lang="en-US" sz="2800" dirty="0"/>
              <a:t> </a:t>
            </a:r>
            <a:r>
              <a:rPr lang="en-US" sz="2800" dirty="0" err="1"/>
              <a:t>cảnh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 qua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: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9FC75B7-9145-2E0A-A61F-9274BB851995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243014018"/>
              </p:ext>
            </p:extLst>
          </p:nvPr>
        </p:nvGraphicFramePr>
        <p:xfrm>
          <a:off x="259080" y="1361420"/>
          <a:ext cx="8575040" cy="555329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11320">
                  <a:extLst>
                    <a:ext uri="{9D8B030D-6E8A-4147-A177-3AD203B41FA5}">
                      <a16:colId xmlns:a16="http://schemas.microsoft.com/office/drawing/2014/main" val="2181724707"/>
                    </a:ext>
                  </a:extLst>
                </a:gridCol>
                <a:gridCol w="4363720">
                  <a:extLst>
                    <a:ext uri="{9D8B030D-6E8A-4147-A177-3AD203B41FA5}">
                      <a16:colId xmlns:a16="http://schemas.microsoft.com/office/drawing/2014/main" val="2081450878"/>
                    </a:ext>
                  </a:extLst>
                </a:gridCol>
              </a:tblGrid>
              <a:tr h="247857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1.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Sự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kiện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“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Giờ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Trái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đất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”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tổ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chức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ở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rất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nhiều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quốc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gia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trên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thế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giới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đó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Việt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Nam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2.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Bộ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Tài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nguyên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Môi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trường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đã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thành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lập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khu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bảo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tồn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đất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ngập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nước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ở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huyện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Thái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Thụy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tỉnh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Thái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Bình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hệ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đầm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phá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Tam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Giang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–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Cầu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Hai,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tỉnh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Thừa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Thiên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Huế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6183734"/>
                  </a:ext>
                </a:extLst>
              </a:tr>
              <a:tr h="2901533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-</a:t>
                      </a:r>
                    </a:p>
                    <a:p>
                      <a:r>
                        <a:rPr lang="en-US" dirty="0"/>
                        <a:t>-</a:t>
                      </a:r>
                    </a:p>
                    <a:p>
                      <a:r>
                        <a:rPr lang="en-US" dirty="0"/>
                        <a:t>…</a:t>
                      </a:r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977682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6EAC693-A889-5DA0-550C-0830F23B1E19}"/>
              </a:ext>
            </a:extLst>
          </p:cNvPr>
          <p:cNvSpPr txBox="1"/>
          <p:nvPr/>
        </p:nvSpPr>
        <p:spPr>
          <a:xfrm>
            <a:off x="76200" y="86866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Bảng</a:t>
            </a:r>
            <a:r>
              <a:rPr lang="en-US" sz="2800" dirty="0"/>
              <a:t> 6:</a:t>
            </a:r>
          </a:p>
        </p:txBody>
      </p:sp>
    </p:spTree>
    <p:extLst>
      <p:ext uri="{BB962C8B-B14F-4D97-AF65-F5344CB8AC3E}">
        <p14:creationId xmlns:p14="http://schemas.microsoft.com/office/powerpoint/2010/main" val="162937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8B4D2-952C-62D7-FA15-96E865231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" y="-46109"/>
            <a:ext cx="8077200" cy="1143000"/>
          </a:xfrm>
        </p:spPr>
        <p:txBody>
          <a:bodyPr/>
          <a:lstStyle/>
          <a:p>
            <a:pPr algn="ctr"/>
            <a:r>
              <a:rPr lang="en-US" sz="2800" dirty="0" err="1"/>
              <a:t>Nhiệm</a:t>
            </a:r>
            <a:r>
              <a:rPr lang="en-US" sz="2800" dirty="0"/>
              <a:t> </a:t>
            </a:r>
            <a:r>
              <a:rPr lang="en-US" sz="2800" dirty="0" err="1"/>
              <a:t>vụ</a:t>
            </a:r>
            <a:r>
              <a:rPr lang="en-US" sz="2800" dirty="0"/>
              <a:t> 2: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xét</a:t>
            </a:r>
            <a:r>
              <a:rPr lang="en-US" sz="2800" dirty="0"/>
              <a:t>, </a:t>
            </a:r>
            <a:r>
              <a:rPr lang="en-US" sz="2800" dirty="0" err="1"/>
              <a:t>đánh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tồn</a:t>
            </a:r>
            <a:r>
              <a:rPr lang="en-US" sz="2800" dirty="0"/>
              <a:t> </a:t>
            </a:r>
            <a:r>
              <a:rPr lang="en-US" sz="2800" dirty="0" err="1"/>
              <a:t>cảnh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 qua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: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9FC75B7-9145-2E0A-A61F-9274BB851995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381884172"/>
              </p:ext>
            </p:extLst>
          </p:nvPr>
        </p:nvGraphicFramePr>
        <p:xfrm>
          <a:off x="284480" y="1096891"/>
          <a:ext cx="8575040" cy="57912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11320">
                  <a:extLst>
                    <a:ext uri="{9D8B030D-6E8A-4147-A177-3AD203B41FA5}">
                      <a16:colId xmlns:a16="http://schemas.microsoft.com/office/drawing/2014/main" val="2181724707"/>
                    </a:ext>
                  </a:extLst>
                </a:gridCol>
                <a:gridCol w="4363720">
                  <a:extLst>
                    <a:ext uri="{9D8B030D-6E8A-4147-A177-3AD203B41FA5}">
                      <a16:colId xmlns:a16="http://schemas.microsoft.com/office/drawing/2014/main" val="2081450878"/>
                    </a:ext>
                  </a:extLst>
                </a:gridCol>
              </a:tblGrid>
              <a:tr h="251929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1.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Sự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kiện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“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Giờ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Trái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đất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”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tổ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chức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ở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rất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nhiều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quốc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gia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trên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thế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giới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đó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Việt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Nam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2.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Bộ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Tài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nguyên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Môi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trường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đã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thành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lập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khu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bảo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tồn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đất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ngập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nước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ở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huyện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Thái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Thụy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tỉnh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Thái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Bình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hệ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đầm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phá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Tam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Giang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–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Cầu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Hai,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tỉnh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Thừa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Thiên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Huế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6183734"/>
                  </a:ext>
                </a:extLst>
              </a:tr>
              <a:tr h="3104269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000" dirty="0" err="1"/>
                        <a:t>Góp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phần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giảm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tiêu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thụ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năng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lượng</a:t>
                      </a:r>
                      <a:endParaRPr lang="en-US" sz="2000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000" dirty="0" err="1"/>
                        <a:t>Bảo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vệ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nguồn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tài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nguyên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thiên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nhiên</a:t>
                      </a:r>
                      <a:endParaRPr lang="en-US" sz="2000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000" dirty="0" err="1"/>
                        <a:t>Rèn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luyện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thói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quen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tiết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kiệm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điện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năng</a:t>
                      </a:r>
                      <a:r>
                        <a:rPr lang="en-US" sz="2000" dirty="0"/>
                        <a:t>, </a:t>
                      </a:r>
                      <a:r>
                        <a:rPr lang="en-US" sz="2000" dirty="0" err="1"/>
                        <a:t>tắt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những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thiết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bị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điện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không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cần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thiết</a:t>
                      </a:r>
                      <a:endParaRPr lang="en-US" sz="2000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000" dirty="0" err="1"/>
                        <a:t>Nâng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cao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nhận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thức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và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tham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gia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các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hoạt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động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bảo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vệ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môi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trường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và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cảnh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quan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thiên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nhiên</a:t>
                      </a:r>
                      <a:r>
                        <a:rPr lang="en-US" sz="2000" dirty="0"/>
                        <a:t>.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-</a:t>
                      </a:r>
                      <a:r>
                        <a:rPr lang="en-US" sz="2000" b="0" dirty="0" err="1"/>
                        <a:t>Bảo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vệ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và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duy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trì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sự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cân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bằng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của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các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hệ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sinh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thái</a:t>
                      </a:r>
                      <a:r>
                        <a:rPr lang="en-US" sz="2000" b="0" dirty="0"/>
                        <a:t>.</a:t>
                      </a:r>
                    </a:p>
                    <a:p>
                      <a:r>
                        <a:rPr lang="en-US" sz="2000" b="0" dirty="0"/>
                        <a:t>- </a:t>
                      </a:r>
                      <a:r>
                        <a:rPr lang="en-US" sz="2000" b="0" dirty="0" err="1"/>
                        <a:t>Giữ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gìn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môi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trường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sống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cho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các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sinh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vật</a:t>
                      </a:r>
                      <a:r>
                        <a:rPr lang="en-US" sz="2000" b="0" dirty="0"/>
                        <a:t> ở </a:t>
                      </a:r>
                      <a:r>
                        <a:rPr lang="en-US" sz="2000" b="0" dirty="0" err="1"/>
                        <a:t>các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hệ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sinh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thái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đang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suy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giảm</a:t>
                      </a:r>
                      <a:endParaRPr lang="en-US" sz="2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977682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4FF7F6A-2C16-9B2F-0094-D7A28477977B}"/>
              </a:ext>
            </a:extLst>
          </p:cNvPr>
          <p:cNvSpPr txBox="1"/>
          <p:nvPr/>
        </p:nvSpPr>
        <p:spPr>
          <a:xfrm>
            <a:off x="-5080" y="68580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Bảng</a:t>
            </a:r>
            <a:r>
              <a:rPr lang="en-US" sz="2800" dirty="0"/>
              <a:t> 6:</a:t>
            </a:r>
          </a:p>
        </p:txBody>
      </p:sp>
    </p:spTree>
    <p:extLst>
      <p:ext uri="{BB962C8B-B14F-4D97-AF65-F5344CB8AC3E}">
        <p14:creationId xmlns:p14="http://schemas.microsoft.com/office/powerpoint/2010/main" val="191297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87A7D-8DBD-C2B7-EBEA-C1A65AF11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079"/>
            <a:ext cx="8686800" cy="1143000"/>
          </a:xfrm>
        </p:spPr>
        <p:txBody>
          <a:bodyPr/>
          <a:lstStyle/>
          <a:p>
            <a:pPr algn="ctr"/>
            <a:r>
              <a:rPr lang="en-US" sz="3200" dirty="0" err="1"/>
              <a:t>Nhiệm</a:t>
            </a:r>
            <a:r>
              <a:rPr lang="en-US" sz="3200" dirty="0"/>
              <a:t> </a:t>
            </a:r>
            <a:r>
              <a:rPr lang="en-US" sz="3200" dirty="0" err="1"/>
              <a:t>vụ</a:t>
            </a:r>
            <a:r>
              <a:rPr lang="en-US" sz="3200" dirty="0"/>
              <a:t> 3: Chia </a:t>
            </a:r>
            <a:r>
              <a:rPr lang="en-US" sz="3200" dirty="0" err="1"/>
              <a:t>sẻ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hiệu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mà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tổ</a:t>
            </a:r>
            <a:r>
              <a:rPr lang="en-US" sz="3200" dirty="0"/>
              <a:t> </a:t>
            </a:r>
            <a:r>
              <a:rPr lang="en-US" sz="3200" dirty="0" err="1"/>
              <a:t>chức</a:t>
            </a:r>
            <a:r>
              <a:rPr lang="en-US" sz="3200" dirty="0"/>
              <a:t>, </a:t>
            </a:r>
            <a:r>
              <a:rPr lang="en-US" sz="3200" dirty="0" err="1"/>
              <a:t>cá</a:t>
            </a:r>
            <a:r>
              <a:rPr lang="en-US" sz="3200" dirty="0"/>
              <a:t> </a:t>
            </a:r>
            <a:r>
              <a:rPr lang="en-US" sz="3200" dirty="0" err="1"/>
              <a:t>nhân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thực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</a:t>
            </a:r>
            <a:r>
              <a:rPr lang="en-US" sz="3200" dirty="0" err="1"/>
              <a:t>bảo</a:t>
            </a:r>
            <a:r>
              <a:rPr lang="en-US" sz="3200" dirty="0"/>
              <a:t> </a:t>
            </a:r>
            <a:r>
              <a:rPr lang="en-US" sz="3200" dirty="0" err="1"/>
              <a:t>tồn</a:t>
            </a:r>
            <a:r>
              <a:rPr lang="en-US" sz="3200" dirty="0"/>
              <a:t> </a:t>
            </a:r>
            <a:r>
              <a:rPr lang="en-US" sz="3200" dirty="0" err="1"/>
              <a:t>cảnh</a:t>
            </a:r>
            <a:r>
              <a:rPr lang="en-US" sz="3200" dirty="0"/>
              <a:t> </a:t>
            </a:r>
            <a:r>
              <a:rPr lang="en-US" sz="3200" dirty="0" err="1"/>
              <a:t>quan</a:t>
            </a:r>
            <a:r>
              <a:rPr lang="en-US" sz="3200" dirty="0"/>
              <a:t> </a:t>
            </a:r>
            <a:r>
              <a:rPr lang="en-US" sz="3200" dirty="0" err="1"/>
              <a:t>thiên</a:t>
            </a:r>
            <a:r>
              <a:rPr lang="en-US" sz="3200" dirty="0"/>
              <a:t> </a:t>
            </a:r>
            <a:r>
              <a:rPr lang="en-US" sz="3200" dirty="0" err="1"/>
              <a:t>nhiên</a:t>
            </a:r>
            <a:r>
              <a:rPr lang="en-US" sz="3200" dirty="0"/>
              <a:t> ở </a:t>
            </a:r>
            <a:r>
              <a:rPr lang="en-US" sz="3200" dirty="0" err="1"/>
              <a:t>tỉnh</a:t>
            </a:r>
            <a:r>
              <a:rPr lang="en-US" sz="3200" dirty="0"/>
              <a:t> </a:t>
            </a:r>
            <a:r>
              <a:rPr lang="en-US" sz="3200" dirty="0" err="1"/>
              <a:t>Đồng</a:t>
            </a:r>
            <a:r>
              <a:rPr lang="en-US" sz="3200" dirty="0"/>
              <a:t> </a:t>
            </a:r>
            <a:r>
              <a:rPr lang="en-US" sz="3200" dirty="0" err="1"/>
              <a:t>Tháp</a:t>
            </a:r>
            <a:endParaRPr lang="en-US" sz="320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8289A42-BED1-71F9-EA7B-C6CF301A044D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17744370"/>
              </p:ext>
            </p:extLst>
          </p:nvPr>
        </p:nvGraphicFramePr>
        <p:xfrm>
          <a:off x="685800" y="1981198"/>
          <a:ext cx="7924800" cy="457708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54741">
                  <a:extLst>
                    <a:ext uri="{9D8B030D-6E8A-4147-A177-3AD203B41FA5}">
                      <a16:colId xmlns:a16="http://schemas.microsoft.com/office/drawing/2014/main" val="757226083"/>
                    </a:ext>
                  </a:extLst>
                </a:gridCol>
                <a:gridCol w="3490687">
                  <a:extLst>
                    <a:ext uri="{9D8B030D-6E8A-4147-A177-3AD203B41FA5}">
                      <a16:colId xmlns:a16="http://schemas.microsoft.com/office/drawing/2014/main" val="1088493686"/>
                    </a:ext>
                  </a:extLst>
                </a:gridCol>
                <a:gridCol w="3679372">
                  <a:extLst>
                    <a:ext uri="{9D8B030D-6E8A-4147-A177-3AD203B41FA5}">
                      <a16:colId xmlns:a16="http://schemas.microsoft.com/office/drawing/2014/main" val="3653199006"/>
                    </a:ext>
                  </a:extLst>
                </a:gridCol>
              </a:tblGrid>
              <a:tr h="102253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STT</a:t>
                      </a:r>
                      <a:endParaRPr lang="en-US" sz="24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Việc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làm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tổ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chức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cá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nhân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Ý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nghĩa</a:t>
                      </a:r>
                      <a:endParaRPr lang="en-US" sz="24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7116755"/>
                  </a:ext>
                </a:extLst>
              </a:tr>
              <a:tr h="5924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9864867"/>
                  </a:ext>
                </a:extLst>
              </a:tr>
              <a:tr h="5924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2070617"/>
                  </a:ext>
                </a:extLst>
              </a:tr>
              <a:tr h="5924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8906584"/>
                  </a:ext>
                </a:extLst>
              </a:tr>
              <a:tr h="5924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5052983"/>
                  </a:ext>
                </a:extLst>
              </a:tr>
              <a:tr h="5924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6249939"/>
                  </a:ext>
                </a:extLst>
              </a:tr>
              <a:tr h="5924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786955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F8B423E-69B9-9DA2-0817-26ED23972384}"/>
              </a:ext>
            </a:extLst>
          </p:cNvPr>
          <p:cNvSpPr txBox="1"/>
          <p:nvPr/>
        </p:nvSpPr>
        <p:spPr>
          <a:xfrm>
            <a:off x="152400" y="1409726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Bảng</a:t>
            </a:r>
            <a:r>
              <a:rPr lang="en-US" sz="2800" dirty="0"/>
              <a:t> 7:</a:t>
            </a:r>
          </a:p>
        </p:txBody>
      </p:sp>
    </p:spTree>
    <p:extLst>
      <p:ext uri="{BB962C8B-B14F-4D97-AF65-F5344CB8AC3E}">
        <p14:creationId xmlns:p14="http://schemas.microsoft.com/office/powerpoint/2010/main" val="315617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B84D8-637F-F0A7-B988-4D1E56F2F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53297-AB4A-276B-A65E-A99CDB50155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96046BE-8C83-4388-9B86-9E962A3D26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5005901"/>
              </p:ext>
            </p:extLst>
          </p:nvPr>
        </p:nvGraphicFramePr>
        <p:xfrm>
          <a:off x="457199" y="1985405"/>
          <a:ext cx="8686801" cy="477352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27313">
                  <a:extLst>
                    <a:ext uri="{9D8B030D-6E8A-4147-A177-3AD203B41FA5}">
                      <a16:colId xmlns:a16="http://schemas.microsoft.com/office/drawing/2014/main" val="757226083"/>
                    </a:ext>
                  </a:extLst>
                </a:gridCol>
                <a:gridCol w="5468626">
                  <a:extLst>
                    <a:ext uri="{9D8B030D-6E8A-4147-A177-3AD203B41FA5}">
                      <a16:colId xmlns:a16="http://schemas.microsoft.com/office/drawing/2014/main" val="1088493686"/>
                    </a:ext>
                  </a:extLst>
                </a:gridCol>
                <a:gridCol w="2390862">
                  <a:extLst>
                    <a:ext uri="{9D8B030D-6E8A-4147-A177-3AD203B41FA5}">
                      <a16:colId xmlns:a16="http://schemas.microsoft.com/office/drawing/2014/main" val="3653199006"/>
                    </a:ext>
                  </a:extLst>
                </a:gridCol>
              </a:tblGrid>
              <a:tr h="97033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STT</a:t>
                      </a:r>
                      <a:endParaRPr lang="en-US" sz="24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Việc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làm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tổ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chức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cá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nhân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Ý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nghĩa</a:t>
                      </a:r>
                      <a:endParaRPr lang="en-US" sz="24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7116755"/>
                  </a:ext>
                </a:extLst>
              </a:tr>
              <a:tr h="56217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Xây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dựng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và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bảo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vệ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nơi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trú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ngụ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sinh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sống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cho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các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loài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chim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(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khu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Tràm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Chim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9864867"/>
                  </a:ext>
                </a:extLst>
              </a:tr>
              <a:tr h="56217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Phát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triển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vườn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trái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cây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tạo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môi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trường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xanh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và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lưu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giữ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đặc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sản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địa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phương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(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vườn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cây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Tám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Sáng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ở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Tân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Bình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, CT-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ĐT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2070617"/>
                  </a:ext>
                </a:extLst>
              </a:tr>
              <a:tr h="56217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8906584"/>
                  </a:ext>
                </a:extLst>
              </a:tr>
              <a:tr h="56217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5052983"/>
                  </a:ext>
                </a:extLst>
              </a:tr>
              <a:tr h="56217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6249939"/>
                  </a:ext>
                </a:extLst>
              </a:tr>
              <a:tr h="56217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7869557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F0ED4536-9D56-7F4F-AE82-28CED3923252}"/>
              </a:ext>
            </a:extLst>
          </p:cNvPr>
          <p:cNvSpPr txBox="1">
            <a:spLocks/>
          </p:cNvSpPr>
          <p:nvPr/>
        </p:nvSpPr>
        <p:spPr>
          <a:xfrm>
            <a:off x="152400" y="-5908"/>
            <a:ext cx="86868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dirty="0" err="1"/>
              <a:t>Nhiệm</a:t>
            </a:r>
            <a:r>
              <a:rPr lang="en-US" sz="3200" dirty="0"/>
              <a:t> </a:t>
            </a:r>
            <a:r>
              <a:rPr lang="en-US" sz="3200" dirty="0" err="1"/>
              <a:t>vụ</a:t>
            </a:r>
            <a:r>
              <a:rPr lang="en-US" sz="3200" dirty="0"/>
              <a:t> 3: Chia </a:t>
            </a:r>
            <a:r>
              <a:rPr lang="en-US" sz="3200" dirty="0" err="1"/>
              <a:t>sẻ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hiệu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mà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tổ</a:t>
            </a:r>
            <a:r>
              <a:rPr lang="en-US" sz="3200" dirty="0"/>
              <a:t> </a:t>
            </a:r>
            <a:r>
              <a:rPr lang="en-US" sz="3200" dirty="0" err="1"/>
              <a:t>chức</a:t>
            </a:r>
            <a:r>
              <a:rPr lang="en-US" sz="3200" dirty="0"/>
              <a:t>, </a:t>
            </a:r>
            <a:r>
              <a:rPr lang="en-US" sz="3200" dirty="0" err="1"/>
              <a:t>cá</a:t>
            </a:r>
            <a:r>
              <a:rPr lang="en-US" sz="3200" dirty="0"/>
              <a:t> </a:t>
            </a:r>
            <a:r>
              <a:rPr lang="en-US" sz="3200" dirty="0" err="1"/>
              <a:t>nhân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thực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</a:t>
            </a:r>
            <a:r>
              <a:rPr lang="en-US" sz="3200" dirty="0" err="1"/>
              <a:t>bảo</a:t>
            </a:r>
            <a:r>
              <a:rPr lang="en-US" sz="3200" dirty="0"/>
              <a:t> </a:t>
            </a:r>
            <a:r>
              <a:rPr lang="en-US" sz="3200" dirty="0" err="1"/>
              <a:t>tồn</a:t>
            </a:r>
            <a:r>
              <a:rPr lang="en-US" sz="3200" dirty="0"/>
              <a:t> </a:t>
            </a:r>
            <a:r>
              <a:rPr lang="en-US" sz="3200" dirty="0" err="1"/>
              <a:t>cảnh</a:t>
            </a:r>
            <a:r>
              <a:rPr lang="en-US" sz="3200" dirty="0"/>
              <a:t> </a:t>
            </a:r>
            <a:r>
              <a:rPr lang="en-US" sz="3200" dirty="0" err="1"/>
              <a:t>quan</a:t>
            </a:r>
            <a:r>
              <a:rPr lang="en-US" sz="3200" dirty="0"/>
              <a:t> </a:t>
            </a:r>
            <a:r>
              <a:rPr lang="en-US" sz="3200" dirty="0" err="1"/>
              <a:t>thiên</a:t>
            </a:r>
            <a:r>
              <a:rPr lang="en-US" sz="3200" dirty="0"/>
              <a:t> </a:t>
            </a:r>
            <a:r>
              <a:rPr lang="en-US" sz="3200" dirty="0" err="1"/>
              <a:t>nhiên</a:t>
            </a:r>
            <a:r>
              <a:rPr lang="en-US" sz="3200" dirty="0"/>
              <a:t> ở </a:t>
            </a:r>
            <a:r>
              <a:rPr lang="en-US" sz="3200" dirty="0" err="1"/>
              <a:t>tỉnh</a:t>
            </a:r>
            <a:r>
              <a:rPr lang="en-US" sz="3200" dirty="0"/>
              <a:t> </a:t>
            </a:r>
            <a:r>
              <a:rPr lang="en-US" sz="3200" dirty="0" err="1"/>
              <a:t>Đồng</a:t>
            </a:r>
            <a:r>
              <a:rPr lang="en-US" sz="3200" dirty="0"/>
              <a:t> </a:t>
            </a:r>
            <a:r>
              <a:rPr lang="en-US" sz="3200" dirty="0" err="1"/>
              <a:t>Tháp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9A8C47-66ED-2E77-614B-E796A5233E91}"/>
              </a:ext>
            </a:extLst>
          </p:cNvPr>
          <p:cNvSpPr txBox="1"/>
          <p:nvPr/>
        </p:nvSpPr>
        <p:spPr>
          <a:xfrm>
            <a:off x="533400" y="1462185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Bảng</a:t>
            </a:r>
            <a:r>
              <a:rPr lang="en-US" sz="2800" dirty="0"/>
              <a:t> 7:</a:t>
            </a:r>
          </a:p>
        </p:txBody>
      </p:sp>
    </p:spTree>
    <p:extLst>
      <p:ext uri="{BB962C8B-B14F-4D97-AF65-F5344CB8AC3E}">
        <p14:creationId xmlns:p14="http://schemas.microsoft.com/office/powerpoint/2010/main" val="238882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600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vi-VN" b="1" dirty="0">
                <a:solidFill>
                  <a:srgbClr val="FF0000"/>
                </a:solidFill>
              </a:rPr>
              <a:t>Hoạt động 1: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vi-VN" b="1" dirty="0">
                <a:solidFill>
                  <a:schemeClr val="accent2">
                    <a:lumMod val="50000"/>
                  </a:schemeClr>
                </a:solidFill>
              </a:rPr>
              <a:t>Phân tích thực trạng môi trường tự nhiên tại địa phương và tác động của con người tới môi trường tự nhiên.</a:t>
            </a:r>
            <a:br>
              <a:rPr lang="vi-VN" b="1" dirty="0">
                <a:solidFill>
                  <a:schemeClr val="accent2">
                    <a:lumMod val="50000"/>
                  </a:schemeClr>
                </a:solidFill>
              </a:rPr>
            </a:b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0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F5151-3980-E5FA-E493-CCCC8A884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295400"/>
            <a:ext cx="6512511" cy="1143000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Hoạt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động</a:t>
            </a:r>
            <a:r>
              <a:rPr lang="en-US" dirty="0">
                <a:solidFill>
                  <a:srgbClr val="FF0000"/>
                </a:solidFill>
              </a:rPr>
              <a:t> 3. </a:t>
            </a:r>
            <a:br>
              <a:rPr lang="en-US" dirty="0"/>
            </a:br>
            <a:r>
              <a:rPr lang="en-US" dirty="0" err="1">
                <a:solidFill>
                  <a:srgbClr val="0070C0"/>
                </a:solidFill>
              </a:rPr>
              <a:t>Đề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xuất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và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tham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gia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thực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hiện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một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số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giải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pháp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bảo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vệ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môi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trường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và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bảo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tồn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cản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quan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thiên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nhiên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27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BB080-D5BB-C6CA-1EA0-D3B754189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0"/>
            <a:ext cx="8839200" cy="563880"/>
          </a:xfrm>
        </p:spPr>
        <p:txBody>
          <a:bodyPr/>
          <a:lstStyle/>
          <a:p>
            <a:pPr marL="0" indent="0" algn="ctr"/>
            <a:r>
              <a:rPr lang="en-US" sz="2800" b="1" i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800" b="1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800" b="1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b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AB58BD-4A4A-4A71-7189-75CEB88394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0" t="18352" r="10834" b="4445"/>
          <a:stretch/>
        </p:blipFill>
        <p:spPr>
          <a:xfrm>
            <a:off x="304800" y="965712"/>
            <a:ext cx="6096000" cy="529463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3013A-F946-017C-699C-D134F97A72C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2000" y="4262620"/>
            <a:ext cx="8153400" cy="2577460"/>
          </a:xfrm>
          <a:solidFill>
            <a:srgbClr val="FFFF00"/>
          </a:solidFill>
        </p:spPr>
        <p:txBody>
          <a:bodyPr/>
          <a:lstStyle/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US" sz="18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18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18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18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Trồng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thêm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duy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xử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sớm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vi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phạm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chương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sâu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rộng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ngoài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cộng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D7AB33-4CBF-B5F4-43F1-49A61DC15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545" y="1037331"/>
            <a:ext cx="4928455" cy="322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4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92FD8-D42C-90C5-E54F-5DEC6064D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50" y="51999"/>
            <a:ext cx="8610599" cy="533400"/>
          </a:xfrm>
        </p:spPr>
        <p:txBody>
          <a:bodyPr/>
          <a:lstStyle/>
          <a:p>
            <a:pPr algn="ctr"/>
            <a:r>
              <a:rPr lang="en-US" sz="2800" b="1" i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800" b="1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800" b="1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b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F6087-16A9-4ABE-4C18-0997A3DA53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90600" y="4299247"/>
            <a:ext cx="7162800" cy="2550160"/>
          </a:xfrm>
          <a:solidFill>
            <a:srgbClr val="FFFF00"/>
          </a:solidFill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18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18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18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18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8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18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18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18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18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8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Phủ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trống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đồi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trọc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thiện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liệm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xe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đạp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bỏ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rác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nơi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quy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C5BF13-D6D7-CA2F-9017-4B9C8BC15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87" y="1337009"/>
            <a:ext cx="4736037" cy="2956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98E4A4-9917-8508-70D1-7715A728A9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12" t="10907" r="2556" b="10907"/>
          <a:stretch/>
        </p:blipFill>
        <p:spPr>
          <a:xfrm>
            <a:off x="254207" y="1023176"/>
            <a:ext cx="5867400" cy="2956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1B1962-56E6-EA4B-CD01-3CCB6610ED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66" t="30000" r="4167" b="8750"/>
          <a:stretch/>
        </p:blipFill>
        <p:spPr>
          <a:xfrm>
            <a:off x="1058545" y="1080623"/>
            <a:ext cx="6424930" cy="32124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EC7D25-E6B1-18AC-2DC9-2D1D6A7798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9650" y="1044575"/>
            <a:ext cx="4547767" cy="321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6CE31-9814-7D7E-4C6F-674280DF553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86868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vụ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3: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quyết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1C9E9E-D419-B05A-2309-67567DB1E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60" y="1828800"/>
            <a:ext cx="8315880" cy="401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83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D8CF-1455-8DE0-11BA-563D33E5ED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762000"/>
            <a:ext cx="8077200" cy="571500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Gợi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xử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quyết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vấn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1.</a:t>
            </a:r>
            <a:endParaRPr lang="en-US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" indent="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None/>
            </a:pP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Tuyên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truyền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nâng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nhắc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nhở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" indent="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None/>
            </a:pP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Góp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trực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khách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hưởng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cấu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trúc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2: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Nhắc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nhở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rác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thải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927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586EA-6B8F-1931-32C5-06C7743D8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8153400" cy="1828800"/>
          </a:xfrm>
        </p:spPr>
        <p:txBody>
          <a:bodyPr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4. </a:t>
            </a:r>
            <a:b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Tuyên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truyền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br>
              <a:rPr lang="en-US" sz="4000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4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30B0F-E9CF-5B8B-E4B8-DD5B55C7C3B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905000"/>
            <a:ext cx="8382000" cy="4648200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@@@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tuyên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02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01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01 video clip,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poster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tuyên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01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ài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thuyết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tuyên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truyền</a:t>
            </a:r>
            <a:endParaRPr lang="en-US" sz="2800" b="1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***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Nếu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bài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thuyết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tuyên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truyền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chiếu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ppt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01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sản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phẩm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kết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hợp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ảnh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bài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khẩu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ngữ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tuyên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truyền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,…) </a:t>
            </a:r>
          </a:p>
        </p:txBody>
      </p:sp>
    </p:spTree>
    <p:extLst>
      <p:ext uri="{BB962C8B-B14F-4D97-AF65-F5344CB8AC3E}">
        <p14:creationId xmlns:p14="http://schemas.microsoft.com/office/powerpoint/2010/main" val="359164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0F706-737C-46A0-192A-E2AD653D8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8610600" cy="1143000"/>
          </a:xfrm>
        </p:spPr>
        <p:txBody>
          <a:bodyPr/>
          <a:lstStyle/>
          <a:p>
            <a:pPr algn="ctr"/>
            <a:r>
              <a:rPr lang="en-US" sz="3600" dirty="0" err="1"/>
              <a:t>Bảng</a:t>
            </a:r>
            <a:r>
              <a:rPr lang="en-US" sz="3600" dirty="0"/>
              <a:t> 1: Đ</a:t>
            </a:r>
            <a:r>
              <a:rPr lang="vi-VN" sz="3600" dirty="0"/>
              <a:t>ánh giá thực trạng môi trường tự nhiê</a:t>
            </a:r>
            <a:r>
              <a:rPr lang="en-US" sz="3600" dirty="0"/>
              <a:t>n</a:t>
            </a:r>
            <a:r>
              <a:rPr lang="vi-VN" sz="3600" dirty="0"/>
              <a:t> tại địa phương</a:t>
            </a:r>
            <a:r>
              <a:rPr lang="en-US" sz="3600" dirty="0"/>
              <a:t> (TP Sa </a:t>
            </a:r>
            <a:r>
              <a:rPr lang="en-US" sz="3600" dirty="0" err="1"/>
              <a:t>Đéc</a:t>
            </a:r>
            <a:r>
              <a:rPr lang="en-US" sz="3600" dirty="0"/>
              <a:t>)</a:t>
            </a:r>
            <a:r>
              <a:rPr lang="vi-VN" sz="3600" dirty="0"/>
              <a:t> và chia sẻ kết quả trong bảng sau</a:t>
            </a:r>
            <a:endParaRPr lang="en-US" sz="36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D971609-D79C-5F55-3E28-926291AAEAD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" y="2118519"/>
            <a:ext cx="8412162" cy="4206081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C0A83BCE-FF8A-7196-87F2-0B042BB88105}"/>
              </a:ext>
            </a:extLst>
          </p:cNvPr>
          <p:cNvSpPr/>
          <p:nvPr/>
        </p:nvSpPr>
        <p:spPr>
          <a:xfrm>
            <a:off x="5410200" y="4419600"/>
            <a:ext cx="3873190" cy="106122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tập</a:t>
            </a:r>
            <a:r>
              <a:rPr lang="en-US" sz="3600" dirty="0"/>
              <a:t> </a:t>
            </a:r>
            <a:r>
              <a:rPr lang="en-US" sz="3600" dirty="0" err="1"/>
              <a:t>nhóm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5207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533400" y="4038600"/>
            <a:ext cx="7467600" cy="2590800"/>
          </a:xfrm>
          <a:solidFill>
            <a:srgbClr val="FFFF00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vi-VN" sz="2800" dirty="0"/>
              <a:t>1. Chặt cây</a:t>
            </a:r>
            <a:r>
              <a:rPr lang="en-US" sz="2800" dirty="0"/>
              <a:t>- </a:t>
            </a:r>
            <a:r>
              <a:rPr lang="en-US" sz="2800" dirty="0" err="1"/>
              <a:t>phá</a:t>
            </a:r>
            <a:r>
              <a:rPr lang="en-US" sz="2800" dirty="0"/>
              <a:t> </a:t>
            </a:r>
            <a:r>
              <a:rPr lang="en-US" sz="2800" dirty="0" err="1"/>
              <a:t>rừng</a:t>
            </a:r>
            <a:endParaRPr lang="vi-VN" sz="2800" dirty="0"/>
          </a:p>
          <a:p>
            <a:r>
              <a:rPr lang="vi-VN" sz="2800" dirty="0"/>
              <a:t>Gây ra xói mòn, sạt lở đất.</a:t>
            </a:r>
          </a:p>
          <a:p>
            <a:r>
              <a:rPr lang="vi-VN" sz="2800" dirty="0"/>
              <a:t>Gây ra cháy rừng.</a:t>
            </a:r>
          </a:p>
          <a:p>
            <a:r>
              <a:rPr lang="vi-VN" sz="2800" dirty="0"/>
              <a:t>Không khí bị ô nhiễm.</a:t>
            </a:r>
          </a:p>
          <a:p>
            <a:r>
              <a:rPr lang="vi-VN" sz="2800" dirty="0"/>
              <a:t>Động vật không có nơi cư trú. </a:t>
            </a:r>
          </a:p>
        </p:txBody>
      </p:sp>
      <p:pic>
        <p:nvPicPr>
          <p:cNvPr id="2054" name="Picture 6" descr="Hậu quả của việc chặt phá rừng bừa bã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5105400" cy="339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ạn chặt phá rừng trái phép và ảnh hưởng tới thiên nhiê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609600"/>
            <a:ext cx="4911392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1371600" y="2438400"/>
            <a:ext cx="8153400" cy="23622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FF00"/>
                </a:solidFill>
              </a:rPr>
              <a:t>Nêu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nhận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xét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về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những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hình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ảnh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sau</a:t>
            </a:r>
            <a:r>
              <a:rPr lang="en-US" sz="3600" dirty="0">
                <a:solidFill>
                  <a:srgbClr val="FFFF00"/>
                </a:solidFill>
              </a:rPr>
              <a:t>. </a:t>
            </a:r>
            <a:r>
              <a:rPr lang="en-US" sz="3600" dirty="0" err="1">
                <a:solidFill>
                  <a:srgbClr val="FFFF00"/>
                </a:solidFill>
              </a:rPr>
              <a:t>Chỉ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ra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những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kết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quả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mà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nó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mang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lại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5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Trồng rừng giúp tạo sinh kế cho người nông dân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"/>
            <a:ext cx="5748193" cy="395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Trồng rừng và cung ứng nguyên liệu | Công ty MDF Vinafor Gia L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493" y="114300"/>
            <a:ext cx="5295507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" y="3658612"/>
            <a:ext cx="8839200" cy="304698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</a:rPr>
              <a:t>2. Trồng cây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sz="2400" dirty="0"/>
              <a:t>Bảo vệ môi trường sống của toàn dân.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sz="2400" dirty="0"/>
              <a:t>Ngăn chặn nguy cơ lũ lụt, sạt lở đồi núi đê điều, chống sa mạc hóa.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sz="2400" dirty="0"/>
              <a:t>Điều hòa khí hậu, chất thải, khí thải.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sz="2400" dirty="0"/>
              <a:t>Bảo vệ nguồn nước ngầm sinh sống.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sz="2400" dirty="0"/>
              <a:t>Là môi trường sống cần thiết cho con người và các động vật hoang dã quí hiếm. </a:t>
            </a:r>
          </a:p>
        </p:txBody>
      </p:sp>
    </p:spTree>
    <p:extLst>
      <p:ext uri="{BB962C8B-B14F-4D97-AF65-F5344CB8AC3E}">
        <p14:creationId xmlns:p14="http://schemas.microsoft.com/office/powerpoint/2010/main" val="60076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Ô nhiễm nguồn nước: Thực trạng đáng báo độ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501" y="111124"/>
            <a:ext cx="4939149" cy="369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 descr="Nguyên nhân, giải pháp khắc phục tình trạng ô nhiễm môi trường nướ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5761"/>
            <a:ext cx="3994150" cy="399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533400" y="3154218"/>
            <a:ext cx="8229600" cy="3703782"/>
          </a:xfrm>
          <a:solidFill>
            <a:srgbClr val="FFFF00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</a:rPr>
              <a:t>3. Xả chất thải ra kênh/hồ/sông</a:t>
            </a:r>
          </a:p>
          <a:p>
            <a:r>
              <a:rPr lang="vi-VN" sz="2800" dirty="0"/>
              <a:t>Ảnh hưởng đến sức khỏe của con người.</a:t>
            </a:r>
          </a:p>
          <a:p>
            <a:r>
              <a:rPr lang="vi-VN" sz="2800" dirty="0"/>
              <a:t>Nguồn nước mặt bị ô nhiễm.</a:t>
            </a:r>
          </a:p>
          <a:p>
            <a:r>
              <a:rPr lang="vi-VN" sz="2800" dirty="0"/>
              <a:t>Ảnh hưởng đến nguồn nước ngầm.</a:t>
            </a:r>
          </a:p>
          <a:p>
            <a:r>
              <a:rPr lang="vi-VN" sz="2800" dirty="0"/>
              <a:t>Ảnh hưởng đến sinh vật dưới nước.</a:t>
            </a:r>
          </a:p>
          <a:p>
            <a:r>
              <a:rPr lang="vi-VN" sz="2800" dirty="0"/>
              <a:t>Ảnh hưởng đến thực vật.</a:t>
            </a:r>
          </a:p>
          <a:p>
            <a:r>
              <a:rPr lang="vi-VN" sz="2800" dirty="0"/>
              <a:t>Làm xấu đi cảnh quan thiên nhiên. </a:t>
            </a:r>
          </a:p>
        </p:txBody>
      </p:sp>
    </p:spTree>
    <p:extLst>
      <p:ext uri="{BB962C8B-B14F-4D97-AF65-F5344CB8AC3E}">
        <p14:creationId xmlns:p14="http://schemas.microsoft.com/office/powerpoint/2010/main" val="160766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7" name="Picture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4229100" cy="326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NHỮNG LƯU Ý VỀ NGUỒN NƯỚC SẠCH ĐỐI VỚI SỨC KHỎE – HYDROGEN MALL 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33400"/>
            <a:ext cx="4535127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9600" y="3925431"/>
            <a:ext cx="8229600" cy="224676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</a:rPr>
              <a:t>4. Nguồn nước xanh - sạch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vi-VN" sz="2800" dirty="0"/>
              <a:t>Cảnh quan thiên nhiên đẹp.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vi-VN" sz="2800" dirty="0"/>
              <a:t>Cung cấp nguồn nước sạch cho người dân và động thực vật.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vi-VN" sz="2800" dirty="0"/>
              <a:t>Không làm ảnh hưởng đến mạch nước nguồn.</a:t>
            </a:r>
          </a:p>
        </p:txBody>
      </p:sp>
    </p:spTree>
    <p:extLst>
      <p:ext uri="{BB962C8B-B14F-4D97-AF65-F5344CB8AC3E}">
        <p14:creationId xmlns:p14="http://schemas.microsoft.com/office/powerpoint/2010/main" val="373412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2D2A7-6E83-7DFC-002A-A7BDF414E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114800"/>
            <a:ext cx="6512511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EEC6B01-64C4-7667-7037-9EBBCF546A1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28600" y="0"/>
            <a:ext cx="4694836" cy="312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F2D8D8-5429-AC93-6288-5E15B6FD7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17" y="609600"/>
            <a:ext cx="6667500" cy="37528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A1E2FD7-2586-9822-92FD-DB35FE9DE936}"/>
              </a:ext>
            </a:extLst>
          </p:cNvPr>
          <p:cNvSpPr/>
          <p:nvPr/>
        </p:nvSpPr>
        <p:spPr>
          <a:xfrm>
            <a:off x="342900" y="4086922"/>
            <a:ext cx="8458200" cy="267765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5</a:t>
            </a:r>
            <a:r>
              <a:rPr lang="vi-VN" sz="2400" b="1" dirty="0">
                <a:solidFill>
                  <a:srgbClr val="0070C0"/>
                </a:solidFill>
              </a:rPr>
              <a:t>. </a:t>
            </a:r>
            <a:r>
              <a:rPr lang="en-US" sz="2400" b="1" dirty="0">
                <a:solidFill>
                  <a:srgbClr val="0070C0"/>
                </a:solidFill>
              </a:rPr>
              <a:t>Ô </a:t>
            </a:r>
            <a:r>
              <a:rPr lang="en-US" sz="2400" b="1" dirty="0" err="1">
                <a:solidFill>
                  <a:srgbClr val="0070C0"/>
                </a:solidFill>
              </a:rPr>
              <a:t>nhiễm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không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khí</a:t>
            </a:r>
            <a:endParaRPr lang="vi-VN" sz="2400" b="1" dirty="0">
              <a:solidFill>
                <a:srgbClr val="0070C0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err="1"/>
              <a:t>Tác</a:t>
            </a:r>
            <a:r>
              <a:rPr lang="en-US" sz="2400" dirty="0"/>
              <a:t> </a:t>
            </a:r>
            <a:r>
              <a:rPr lang="en-US" sz="2400" dirty="0" err="1"/>
              <a:t>hại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sức</a:t>
            </a:r>
            <a:r>
              <a:rPr lang="en-US" sz="2400" dirty="0"/>
              <a:t> </a:t>
            </a:r>
            <a:r>
              <a:rPr lang="en-US" sz="2400" dirty="0" err="1"/>
              <a:t>khỏe</a:t>
            </a:r>
            <a:r>
              <a:rPr lang="en-US" sz="2400" dirty="0"/>
              <a:t> con </a:t>
            </a:r>
            <a:r>
              <a:rPr lang="en-US" sz="2400" dirty="0" err="1"/>
              <a:t>người</a:t>
            </a:r>
            <a:r>
              <a:rPr lang="en-US" sz="2400" dirty="0"/>
              <a:t>: </a:t>
            </a:r>
            <a:r>
              <a:rPr lang="vi-VN" sz="24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gây ra các bệnh đột quỵ, bệnh tim, ung thư phổi, các bệnh nhiễm trùng đường hô hấp</a:t>
            </a:r>
            <a:r>
              <a:rPr lang="vi-VN" sz="2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vi-VN" sz="2400" dirty="0"/>
              <a:t>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err="1"/>
              <a:t>Đối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: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gây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mất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cân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bằng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sinh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thái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…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err="1"/>
              <a:t>Thiệt</a:t>
            </a:r>
            <a:r>
              <a:rPr lang="en-US" sz="2400" dirty="0"/>
              <a:t> </a:t>
            </a:r>
            <a:r>
              <a:rPr lang="en-US" sz="2400" dirty="0" err="1"/>
              <a:t>hại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kinh</a:t>
            </a:r>
            <a:r>
              <a:rPr lang="en-US" sz="2400" dirty="0"/>
              <a:t> </a:t>
            </a:r>
            <a:r>
              <a:rPr lang="en-US" sz="2400" dirty="0" err="1"/>
              <a:t>tế</a:t>
            </a:r>
            <a:r>
              <a:rPr lang="en-US" sz="2400" dirty="0"/>
              <a:t>: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giới</a:t>
            </a:r>
            <a:r>
              <a:rPr lang="en-US" sz="2400" dirty="0"/>
              <a:t> 225 </a:t>
            </a:r>
            <a:r>
              <a:rPr lang="en-US" sz="2400" dirty="0" err="1"/>
              <a:t>tỷ</a:t>
            </a:r>
            <a:r>
              <a:rPr lang="en-US" sz="2400" dirty="0"/>
              <a:t> </a:t>
            </a:r>
            <a:r>
              <a:rPr lang="en-US" sz="2400" dirty="0" err="1"/>
              <a:t>đô</a:t>
            </a:r>
            <a:r>
              <a:rPr lang="en-US" sz="2400" dirty="0"/>
              <a:t> la/</a:t>
            </a:r>
            <a:r>
              <a:rPr lang="en-US" sz="2400" dirty="0" err="1"/>
              <a:t>năm</a:t>
            </a:r>
            <a:r>
              <a:rPr lang="en-US" sz="2400" dirty="0"/>
              <a:t>, </a:t>
            </a:r>
            <a:r>
              <a:rPr lang="en-US" sz="2400" dirty="0" err="1"/>
              <a:t>Việt</a:t>
            </a:r>
            <a:r>
              <a:rPr lang="en-US" sz="2400" dirty="0"/>
              <a:t> Nam 10 </a:t>
            </a:r>
            <a:r>
              <a:rPr lang="en-US" sz="2400" dirty="0" err="1"/>
              <a:t>tỷ</a:t>
            </a:r>
            <a:r>
              <a:rPr lang="en-US" sz="2400" dirty="0"/>
              <a:t> </a:t>
            </a:r>
            <a:r>
              <a:rPr lang="en-US" sz="2400" dirty="0" err="1"/>
              <a:t>đô</a:t>
            </a:r>
            <a:r>
              <a:rPr lang="en-US" sz="2400" dirty="0"/>
              <a:t> la/</a:t>
            </a:r>
            <a:r>
              <a:rPr lang="en-US" sz="2400" dirty="0" err="1"/>
              <a:t>năm</a:t>
            </a:r>
            <a:r>
              <a:rPr lang="vi-VN" sz="2400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41DF4F-7E4A-3279-BE79-DCDE6399E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8123" y="226742"/>
            <a:ext cx="5615877" cy="350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A407C-6C05-2EC2-4B12-D5B801271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491A7B1-8AF3-EAC4-11A0-5B7F4BD232D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7879" y="0"/>
            <a:ext cx="4623220" cy="30765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FB5109-4115-4C56-EF7C-8430C8416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4200"/>
            <a:ext cx="5950773" cy="36754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64F911-7318-456A-96A1-DBF4749C819F}"/>
              </a:ext>
            </a:extLst>
          </p:cNvPr>
          <p:cNvSpPr txBox="1"/>
          <p:nvPr/>
        </p:nvSpPr>
        <p:spPr>
          <a:xfrm>
            <a:off x="4688629" y="58359"/>
            <a:ext cx="43405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5. </a:t>
            </a:r>
            <a:r>
              <a:rPr lang="en-US" sz="2800" dirty="0" err="1">
                <a:solidFill>
                  <a:srgbClr val="00B0F0"/>
                </a:solidFill>
              </a:rPr>
              <a:t>Không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khí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trong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lành</a:t>
            </a:r>
            <a:endParaRPr lang="en-US" sz="2800" dirty="0">
              <a:solidFill>
                <a:srgbClr val="00B0F0"/>
              </a:solidFill>
            </a:endParaRPr>
          </a:p>
          <a:p>
            <a:r>
              <a:rPr lang="en-US" sz="2800" dirty="0"/>
              <a:t>* </a:t>
            </a:r>
            <a:r>
              <a:rPr lang="vi-VN" sz="2800" dirty="0"/>
              <a:t>Cải thiện sức khỏe con người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1B4B64-0FA8-9600-FDD8-BB5A4F46FB2C}"/>
              </a:ext>
            </a:extLst>
          </p:cNvPr>
          <p:cNvSpPr txBox="1"/>
          <p:nvPr/>
        </p:nvSpPr>
        <p:spPr>
          <a:xfrm>
            <a:off x="4800599" y="1403129"/>
            <a:ext cx="42285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* </a:t>
            </a:r>
            <a:r>
              <a:rPr lang="vi-VN" sz="2800" dirty="0"/>
              <a:t>Tạo ra cơ hội </a:t>
            </a:r>
            <a:r>
              <a:rPr lang="en-US" sz="2800" dirty="0" err="1"/>
              <a:t>phát</a:t>
            </a:r>
            <a:r>
              <a:rPr lang="en-US" sz="2800" dirty="0"/>
              <a:t> </a:t>
            </a:r>
            <a:r>
              <a:rPr lang="en-US" sz="2800" dirty="0" err="1"/>
              <a:t>triển</a:t>
            </a:r>
            <a:r>
              <a:rPr lang="en-US" sz="2800" dirty="0"/>
              <a:t> </a:t>
            </a:r>
            <a:r>
              <a:rPr lang="vi-VN" sz="2800" dirty="0"/>
              <a:t>kinh tế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3BB3C9-E5F2-6B2C-9BDA-D3FBDAD2D1BA}"/>
              </a:ext>
            </a:extLst>
          </p:cNvPr>
          <p:cNvSpPr txBox="1"/>
          <p:nvPr/>
        </p:nvSpPr>
        <p:spPr>
          <a:xfrm>
            <a:off x="4875301" y="2335384"/>
            <a:ext cx="42408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* </a:t>
            </a:r>
            <a:r>
              <a:rPr lang="en-US" sz="2800" dirty="0" err="1"/>
              <a:t>Giúp</a:t>
            </a:r>
            <a:r>
              <a:rPr lang="en-US" sz="2800" dirty="0"/>
              <a:t> </a:t>
            </a:r>
            <a:r>
              <a:rPr lang="en-US" sz="2800" dirty="0" err="1"/>
              <a:t>cân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hệ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thái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5C2938-99A9-06C3-C325-F5B7E9FA6D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25"/>
          <a:stretch/>
        </p:blipFill>
        <p:spPr>
          <a:xfrm>
            <a:off x="4268700" y="3218786"/>
            <a:ext cx="4881880" cy="321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1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344</TotalTime>
  <Words>1687</Words>
  <PresentationFormat>On-screen Show (4:3)</PresentationFormat>
  <Paragraphs>195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Arial</vt:lpstr>
      <vt:lpstr>Calibri</vt:lpstr>
      <vt:lpstr>Georgia</vt:lpstr>
      <vt:lpstr>Tahoma</vt:lpstr>
      <vt:lpstr>Times New Roman</vt:lpstr>
      <vt:lpstr>Trebuchet MS</vt:lpstr>
      <vt:lpstr>Slipstream</vt:lpstr>
      <vt:lpstr>Chủ đề 6:  Bảo vệ môi trường và cảnh quan thiên nhiên</vt:lpstr>
      <vt:lpstr>Hoạt động 1:  Phân tích thực trạng môi trường tự nhiên tại địa phương và tác động của con người tới môi trường tự nhiên. </vt:lpstr>
      <vt:lpstr>Bảng 1: Đánh giá thực trạng môi trường tự nhiên tại địa phương (TP Sa Đéc) và chia sẻ kết quả trong bảng sau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Bảng 2:  Đánh dấu X vào mức độ ảnh hưởng từ tác động tích cực của con người tới môi trường tự nhiên</vt:lpstr>
      <vt:lpstr>PowerPoint Presentation</vt:lpstr>
      <vt:lpstr>Hoạt động 2:  Đánh giá những hành vi, việc làm của tổ chức, cá nhân trong việc bảo tồn cảnh quan thiên nhiên </vt:lpstr>
      <vt:lpstr>PowerPoint Presentation</vt:lpstr>
      <vt:lpstr>Nhiệm vụ 1: Nêu những việc làm, hành động của các tổ chức, cá nhân trong việc bảo tồn cảnh quan thiên nhiên</vt:lpstr>
      <vt:lpstr>Những việc làm, hành động của các tổ chức, cá nhân trong việc bảo tồn cảnh quan thiên nhiên</vt:lpstr>
      <vt:lpstr>Nhiệm vụ 2: Nhận xét, đánh giá việc bảo tồn cảnh quan thiên nhiên qua hai hoạt động sau:</vt:lpstr>
      <vt:lpstr>Nhiệm vụ 2: Nhận xét, đánh giá việc bảo tồn cảnh quan thiên nhiên qua hai hoạt động sau:</vt:lpstr>
      <vt:lpstr>Nhiệm vụ 3: Chia sẻ những hiệu quả mà các tổ chức, cá nhân đã thực hiện bảo tồn cảnh quan thiên nhiên ở tỉnh Đồng Tháp</vt:lpstr>
      <vt:lpstr>PowerPoint Presentation</vt:lpstr>
      <vt:lpstr>Hoạt động 3.  Đề xuất và tham gia thực hiện một số giải pháp bảo vệ môi trường và bảo tồn cản quan thiên nhiên</vt:lpstr>
      <vt:lpstr>Nhiệm vụ 1. Đề xuất một số việc làm bảo vệ cảnh quan thiên nhiên ở địa phương </vt:lpstr>
      <vt:lpstr>Nhiệm vụ 2. Đề xuất những việc làm để bảo vệ môi trường tự nhiên </vt:lpstr>
      <vt:lpstr>PowerPoint Presentation</vt:lpstr>
      <vt:lpstr>PowerPoint Presentation</vt:lpstr>
      <vt:lpstr>Hoạt động 4.  Tuyên truyền bảo vệ môi trường tự nhiên và cảnh quan thiên nhiên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2023-02-28T21:18:48Z</dcterms:created>
  <dcterms:modified xsi:type="dcterms:W3CDTF">2023-03-04T02:14:44Z</dcterms:modified>
</cp:coreProperties>
</file>