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78" r:id="rId6"/>
    <p:sldId id="277" r:id="rId7"/>
    <p:sldId id="276" r:id="rId8"/>
    <p:sldId id="275" r:id="rId9"/>
    <p:sldId id="279" r:id="rId10"/>
    <p:sldId id="274" r:id="rId11"/>
    <p:sldId id="273" r:id="rId12"/>
    <p:sldId id="284" r:id="rId13"/>
    <p:sldId id="282" r:id="rId14"/>
    <p:sldId id="259" r:id="rId15"/>
    <p:sldId id="262" r:id="rId16"/>
    <p:sldId id="285" r:id="rId17"/>
    <p:sldId id="263" r:id="rId18"/>
    <p:sldId id="264" r:id="rId19"/>
    <p:sldId id="267" r:id="rId20"/>
    <p:sldId id="266" r:id="rId21"/>
    <p:sldId id="265" r:id="rId22"/>
    <p:sldId id="268" r:id="rId23"/>
    <p:sldId id="289" r:id="rId24"/>
    <p:sldId id="288" r:id="rId25"/>
    <p:sldId id="287" r:id="rId26"/>
    <p:sldId id="270" r:id="rId27"/>
    <p:sldId id="291" r:id="rId28"/>
    <p:sldId id="271" r:id="rId29"/>
  </p:sldIdLst>
  <p:sldSz cx="18288000" cy="10287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mbria" panose="02040503050406030204" pitchFamily="18" charset="0"/>
      <p:regular r:id="rId34"/>
      <p:bold r:id="rId35"/>
      <p:italic r:id="rId36"/>
      <p:boldItalic r:id="rId37"/>
    </p:embeddedFont>
    <p:embeddedFont>
      <p:font typeface="Montserrat Semi-Bold" panose="020B0604020202020204" charset="0"/>
      <p:regular r:id="rId38"/>
    </p:embeddedFont>
    <p:embeddedFont>
      <p:font typeface="More Sugar" panose="020B0604020202020204" charset="0"/>
      <p:regular r:id="rId39"/>
    </p:embeddedFont>
    <p:embeddedFont>
      <p:font typeface="Open Sans" panose="020B0606030504020204" pitchFamily="3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7B98"/>
    <a:srgbClr val="745345"/>
    <a:srgbClr val="EFA79F"/>
    <a:srgbClr val="FFD796"/>
    <a:srgbClr val="E9F1F4"/>
    <a:srgbClr val="F8F7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4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ED0F22-4462-4A84-AAB5-DB6AC8BC8B5E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BCF1F75-365B-4FB8-9068-6290644D6E04}">
      <dgm:prSet phldrT="[Text]" custT="1"/>
      <dgm:spPr/>
      <dgm:t>
        <a:bodyPr/>
        <a:lstStyle/>
        <a:p>
          <a:r>
            <a:rPr lang="en-US" sz="3000" b="1" dirty="0" err="1">
              <a:latin typeface="Arial" panose="020B0604020202020204" pitchFamily="34" charset="0"/>
              <a:cs typeface="Arial" panose="020B0604020202020204" pitchFamily="34" charset="0"/>
            </a:rPr>
            <a:t>Phần</a:t>
          </a:r>
          <a:r>
            <a:rPr lang="en-US" sz="3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b="1" dirty="0" err="1">
              <a:latin typeface="Arial" panose="020B0604020202020204" pitchFamily="34" charset="0"/>
              <a:cs typeface="Arial" panose="020B0604020202020204" pitchFamily="34" charset="0"/>
            </a:rPr>
            <a:t>mở</a:t>
          </a:r>
          <a:r>
            <a:rPr lang="en-US" sz="3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b="1" dirty="0" err="1">
              <a:latin typeface="Arial" panose="020B0604020202020204" pitchFamily="34" charset="0"/>
              <a:cs typeface="Arial" panose="020B0604020202020204" pitchFamily="34" charset="0"/>
            </a:rPr>
            <a:t>đầu</a:t>
          </a:r>
          <a:r>
            <a:rPr lang="en-US" sz="3000" b="1" dirty="0">
              <a:latin typeface="Arial" panose="020B0604020202020204" pitchFamily="34" charset="0"/>
              <a:cs typeface="Arial" panose="020B0604020202020204" pitchFamily="34" charset="0"/>
            </a:rPr>
            <a:t>:( </a:t>
          </a:r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2 </a:t>
          </a:r>
          <a:r>
            <a:rPr lang="en-US" sz="3000" dirty="0" err="1">
              <a:latin typeface="Arial" panose="020B0604020202020204" pitchFamily="34" charset="0"/>
              <a:cs typeface="Arial" panose="020B0604020202020204" pitchFamily="34" charset="0"/>
            </a:rPr>
            <a:t>mục</a:t>
          </a:r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en-US" sz="3000" dirty="0" err="1">
              <a:latin typeface="Arial" panose="020B0604020202020204" pitchFamily="34" charset="0"/>
              <a:cs typeface="Arial" panose="020B0604020202020204" pitchFamily="34" charset="0"/>
            </a:rPr>
            <a:t>Lý</a:t>
          </a:r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 do </a:t>
          </a:r>
          <a:r>
            <a:rPr lang="en-US" sz="3000" dirty="0" err="1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dirty="0" err="1">
              <a:latin typeface="Arial" panose="020B0604020202020204" pitchFamily="34" charset="0"/>
              <a:cs typeface="Arial" panose="020B0604020202020204" pitchFamily="34" charset="0"/>
            </a:rPr>
            <a:t>bản</a:t>
          </a:r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dirty="0" err="1">
              <a:latin typeface="Arial" panose="020B0604020202020204" pitchFamily="34" charset="0"/>
              <a:cs typeface="Arial" panose="020B0604020202020204" pitchFamily="34" charset="0"/>
            </a:rPr>
            <a:t>tuyên</a:t>
          </a:r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dirty="0" err="1">
              <a:latin typeface="Arial" panose="020B0604020202020204" pitchFamily="34" charset="0"/>
              <a:cs typeface="Arial" panose="020B0604020202020204" pitchFamily="34" charset="0"/>
            </a:rPr>
            <a:t>bố</a:t>
          </a:r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C5F35AE2-0185-4333-95C8-181260AFA244}" type="parTrans" cxnId="{11F4CE9C-8278-4E23-9003-17919AF09045}">
      <dgm:prSet/>
      <dgm:spPr/>
      <dgm:t>
        <a:bodyPr/>
        <a:lstStyle/>
        <a:p>
          <a:endParaRPr lang="en-US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03D383-A0F0-49E5-8C45-4F33EBE88ECA}" type="sibTrans" cxnId="{11F4CE9C-8278-4E23-9003-17919AF09045}">
      <dgm:prSet custT="1"/>
      <dgm:spPr/>
      <dgm:t>
        <a:bodyPr/>
        <a:lstStyle/>
        <a:p>
          <a:endParaRPr lang="en-US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68476D-063A-4ECF-B586-E667680FE20B}">
      <dgm:prSet phldrT="[Text]" custT="1"/>
      <dgm:spPr/>
      <dgm:t>
        <a:bodyPr/>
        <a:lstStyle/>
        <a:p>
          <a:r>
            <a:rPr lang="en-US" sz="3000" b="1" dirty="0" err="1">
              <a:latin typeface="Arial" panose="020B0604020202020204" pitchFamily="34" charset="0"/>
              <a:cs typeface="Arial" panose="020B0604020202020204" pitchFamily="34" charset="0"/>
            </a:rPr>
            <a:t>Sự</a:t>
          </a:r>
          <a:r>
            <a:rPr lang="en-US" sz="3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b="1" dirty="0" err="1">
              <a:latin typeface="Arial" panose="020B0604020202020204" pitchFamily="34" charset="0"/>
              <a:cs typeface="Arial" panose="020B0604020202020204" pitchFamily="34" charset="0"/>
            </a:rPr>
            <a:t>thách</a:t>
          </a:r>
          <a:r>
            <a:rPr lang="en-US" sz="3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b="1" dirty="0" err="1">
              <a:latin typeface="Arial" panose="020B0604020202020204" pitchFamily="34" charset="0"/>
              <a:cs typeface="Arial" panose="020B0604020202020204" pitchFamily="34" charset="0"/>
            </a:rPr>
            <a:t>thức</a:t>
          </a:r>
          <a:r>
            <a:rPr lang="en-US" sz="3000" b="1" dirty="0">
              <a:latin typeface="Arial" panose="020B0604020202020204" pitchFamily="34" charset="0"/>
              <a:cs typeface="Arial" panose="020B0604020202020204" pitchFamily="34" charset="0"/>
            </a:rPr>
            <a:t> :( </a:t>
          </a:r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5 </a:t>
          </a:r>
          <a:r>
            <a:rPr lang="en-US" sz="3000" dirty="0" err="1">
              <a:latin typeface="Arial" panose="020B0604020202020204" pitchFamily="34" charset="0"/>
              <a:cs typeface="Arial" panose="020B0604020202020204" pitchFamily="34" charset="0"/>
            </a:rPr>
            <a:t>mục</a:t>
          </a:r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): </a:t>
          </a:r>
          <a:r>
            <a:rPr lang="en-US" sz="3000" dirty="0" err="1">
              <a:latin typeface="Arial" panose="020B0604020202020204" pitchFamily="34" charset="0"/>
              <a:cs typeface="Arial" panose="020B0604020202020204" pitchFamily="34" charset="0"/>
            </a:rPr>
            <a:t>Nêu</a:t>
          </a:r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dirty="0" err="1">
              <a:latin typeface="Arial" panose="020B0604020202020204" pitchFamily="34" charset="0"/>
              <a:cs typeface="Arial" panose="020B0604020202020204" pitchFamily="34" charset="0"/>
            </a:rPr>
            <a:t>thực</a:t>
          </a:r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dirty="0" err="1">
              <a:latin typeface="Arial" panose="020B0604020202020204" pitchFamily="34" charset="0"/>
              <a:cs typeface="Arial" panose="020B0604020202020204" pitchFamily="34" charset="0"/>
            </a:rPr>
            <a:t>trạng</a:t>
          </a:r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dirty="0" err="1">
              <a:latin typeface="Arial" panose="020B0604020202020204" pitchFamily="34" charset="0"/>
              <a:cs typeface="Arial" panose="020B0604020202020204" pitchFamily="34" charset="0"/>
            </a:rPr>
            <a:t>cuộc</a:t>
          </a:r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dirty="0" err="1">
              <a:latin typeface="Arial" panose="020B0604020202020204" pitchFamily="34" charset="0"/>
              <a:cs typeface="Arial" panose="020B0604020202020204" pitchFamily="34" charset="0"/>
            </a:rPr>
            <a:t>sống</a:t>
          </a:r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dirty="0" err="1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dirty="0" err="1">
              <a:latin typeface="Arial" panose="020B0604020202020204" pitchFamily="34" charset="0"/>
              <a:cs typeface="Arial" panose="020B0604020202020204" pitchFamily="34" charset="0"/>
            </a:rPr>
            <a:t>nhiều</a:t>
          </a:r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en-US" sz="3000" dirty="0" err="1">
              <a:latin typeface="Arial" panose="020B0604020202020204" pitchFamily="34" charset="0"/>
              <a:cs typeface="Arial" panose="020B0604020202020204" pitchFamily="34" charset="0"/>
            </a:rPr>
            <a:t>trẻ</a:t>
          </a:r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dirty="0" err="1">
              <a:latin typeface="Arial" panose="020B0604020202020204" pitchFamily="34" charset="0"/>
              <a:cs typeface="Arial" panose="020B0604020202020204" pitchFamily="34" charset="0"/>
            </a:rPr>
            <a:t>em</a:t>
          </a:r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...</a:t>
          </a:r>
        </a:p>
      </dgm:t>
    </dgm:pt>
    <dgm:pt modelId="{42F07625-7789-4775-A1F5-8292BD525E70}" type="parTrans" cxnId="{D812E34B-9807-4E63-AAA2-1881F1426462}">
      <dgm:prSet/>
      <dgm:spPr/>
      <dgm:t>
        <a:bodyPr/>
        <a:lstStyle/>
        <a:p>
          <a:endParaRPr lang="en-US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157A46-2416-4B5B-A71F-230F9365F7BA}" type="sibTrans" cxnId="{D812E34B-9807-4E63-AAA2-1881F1426462}">
      <dgm:prSet custT="1"/>
      <dgm:spPr/>
      <dgm:t>
        <a:bodyPr/>
        <a:lstStyle/>
        <a:p>
          <a:endParaRPr lang="en-US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4A3B2E-4FCD-4643-9954-DD87913FA4F5}">
      <dgm:prSet phldrT="[Text]" custT="1"/>
      <dgm:spPr/>
      <dgm:t>
        <a:bodyPr/>
        <a:lstStyle/>
        <a:p>
          <a:pPr algn="just"/>
          <a:r>
            <a:rPr lang="en-US" sz="3000" b="1" dirty="0" err="1">
              <a:latin typeface="Arial" panose="020B0604020202020204" pitchFamily="34" charset="0"/>
              <a:cs typeface="Arial" panose="020B0604020202020204" pitchFamily="34" charset="0"/>
            </a:rPr>
            <a:t>Cơ</a:t>
          </a:r>
          <a:r>
            <a:rPr lang="en-US" sz="3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b="1" dirty="0" err="1">
              <a:latin typeface="Arial" panose="020B0604020202020204" pitchFamily="34" charset="0"/>
              <a:cs typeface="Arial" panose="020B0604020202020204" pitchFamily="34" charset="0"/>
            </a:rPr>
            <a:t>hội</a:t>
          </a:r>
          <a:r>
            <a:rPr lang="en-US" sz="3000" b="1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(2 </a:t>
          </a:r>
          <a:r>
            <a:rPr lang="en-US" sz="3000" dirty="0" err="1">
              <a:latin typeface="Arial" panose="020B0604020202020204" pitchFamily="34" charset="0"/>
              <a:cs typeface="Arial" panose="020B0604020202020204" pitchFamily="34" charset="0"/>
            </a:rPr>
            <a:t>mục</a:t>
          </a:r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en-US" sz="3000" dirty="0" err="1">
              <a:latin typeface="Arial" panose="020B0604020202020204" pitchFamily="34" charset="0"/>
              <a:cs typeface="Arial" panose="020B0604020202020204" pitchFamily="34" charset="0"/>
            </a:rPr>
            <a:t>Những</a:t>
          </a:r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dirty="0" err="1">
              <a:latin typeface="Arial" panose="020B0604020202020204" pitchFamily="34" charset="0"/>
              <a:cs typeface="Arial" panose="020B0604020202020204" pitchFamily="34" charset="0"/>
            </a:rPr>
            <a:t>điều</a:t>
          </a:r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dirty="0" err="1">
              <a:latin typeface="Arial" panose="020B0604020202020204" pitchFamily="34" charset="0"/>
              <a:cs typeface="Arial" panose="020B0604020202020204" pitchFamily="34" charset="0"/>
            </a:rPr>
            <a:t>kiện</a:t>
          </a:r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dirty="0" err="1">
              <a:latin typeface="Arial" panose="020B0604020202020204" pitchFamily="34" charset="0"/>
              <a:cs typeface="Arial" panose="020B0604020202020204" pitchFamily="34" charset="0"/>
            </a:rPr>
            <a:t>thuận</a:t>
          </a:r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dirty="0" err="1">
              <a:latin typeface="Arial" panose="020B0604020202020204" pitchFamily="34" charset="0"/>
              <a:cs typeface="Arial" panose="020B0604020202020204" pitchFamily="34" charset="0"/>
            </a:rPr>
            <a:t>lợi</a:t>
          </a:r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dirty="0" err="1"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 con </a:t>
          </a:r>
          <a:r>
            <a:rPr lang="en-US" sz="3000" dirty="0" err="1">
              <a:latin typeface="Arial" panose="020B0604020202020204" pitchFamily="34" charset="0"/>
              <a:cs typeface="Arial" panose="020B0604020202020204" pitchFamily="34" charset="0"/>
            </a:rPr>
            <a:t>người</a:t>
          </a:r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dirty="0" err="1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dirty="0" err="1">
              <a:latin typeface="Arial" panose="020B0604020202020204" pitchFamily="34" charset="0"/>
              <a:cs typeface="Arial" panose="020B0604020202020204" pitchFamily="34" charset="0"/>
            </a:rPr>
            <a:t>thể</a:t>
          </a:r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dirty="0" err="1">
              <a:latin typeface="Arial" panose="020B0604020202020204" pitchFamily="34" charset="0"/>
              <a:cs typeface="Arial" panose="020B0604020202020204" pitchFamily="34" charset="0"/>
            </a:rPr>
            <a:t>quan</a:t>
          </a:r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dirty="0" err="1">
              <a:latin typeface="Arial" panose="020B0604020202020204" pitchFamily="34" charset="0"/>
              <a:cs typeface="Arial" panose="020B0604020202020204" pitchFamily="34" charset="0"/>
            </a:rPr>
            <a:t>tâm</a:t>
          </a:r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dirty="0" err="1">
              <a:latin typeface="Arial" panose="020B0604020202020204" pitchFamily="34" charset="0"/>
              <a:cs typeface="Arial" panose="020B0604020202020204" pitchFamily="34" charset="0"/>
            </a:rPr>
            <a:t>đến</a:t>
          </a:r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dirty="0" err="1">
              <a:latin typeface="Arial" panose="020B0604020202020204" pitchFamily="34" charset="0"/>
              <a:cs typeface="Arial" panose="020B0604020202020204" pitchFamily="34" charset="0"/>
            </a:rPr>
            <a:t>trẻ</a:t>
          </a:r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dirty="0" err="1">
              <a:latin typeface="Arial" panose="020B0604020202020204" pitchFamily="34" charset="0"/>
              <a:cs typeface="Arial" panose="020B0604020202020204" pitchFamily="34" charset="0"/>
            </a:rPr>
            <a:t>em</a:t>
          </a:r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dirty="0" err="1">
              <a:latin typeface="Arial" panose="020B0604020202020204" pitchFamily="34" charset="0"/>
              <a:cs typeface="Arial" panose="020B0604020202020204" pitchFamily="34" charset="0"/>
            </a:rPr>
            <a:t>được</a:t>
          </a:r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dirty="0" err="1">
              <a:latin typeface="Arial" panose="020B0604020202020204" pitchFamily="34" charset="0"/>
              <a:cs typeface="Arial" panose="020B0604020202020204" pitchFamily="34" charset="0"/>
            </a:rPr>
            <a:t>nhiều</a:t>
          </a:r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dirty="0" err="1">
              <a:latin typeface="Arial" panose="020B0604020202020204" pitchFamily="34" charset="0"/>
              <a:cs typeface="Arial" panose="020B0604020202020204" pitchFamily="34" charset="0"/>
            </a:rPr>
            <a:t>hơn</a:t>
          </a:r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E12215F3-0F6E-418B-967C-ABEFE29682E2}" type="parTrans" cxnId="{F049515D-C909-4C61-BF22-984297B467A8}">
      <dgm:prSet/>
      <dgm:spPr/>
      <dgm:t>
        <a:bodyPr/>
        <a:lstStyle/>
        <a:p>
          <a:endParaRPr lang="en-US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278500-4BAB-4685-BEBF-EA89FCC2280C}" type="sibTrans" cxnId="{F049515D-C909-4C61-BF22-984297B467A8}">
      <dgm:prSet custT="1"/>
      <dgm:spPr/>
      <dgm:t>
        <a:bodyPr/>
        <a:lstStyle/>
        <a:p>
          <a:endParaRPr lang="en-US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9DA5A2-2891-4556-B522-E5F56891A8A4}">
      <dgm:prSet phldrT="[Text]" custT="1"/>
      <dgm:spPr/>
      <dgm:t>
        <a:bodyPr/>
        <a:lstStyle/>
        <a:p>
          <a:pPr algn="ctr"/>
          <a:r>
            <a:rPr lang="en-US" sz="3000" b="1" dirty="0" err="1">
              <a:latin typeface="Arial" panose="020B0604020202020204" pitchFamily="34" charset="0"/>
              <a:cs typeface="Arial" panose="020B0604020202020204" pitchFamily="34" charset="0"/>
            </a:rPr>
            <a:t>Nhiệm</a:t>
          </a:r>
          <a:r>
            <a:rPr lang="en-US" sz="3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b="1" dirty="0" err="1">
              <a:latin typeface="Arial" panose="020B0604020202020204" pitchFamily="34" charset="0"/>
              <a:cs typeface="Arial" panose="020B0604020202020204" pitchFamily="34" charset="0"/>
            </a:rPr>
            <a:t>vụ</a:t>
          </a:r>
          <a:r>
            <a:rPr lang="en-US" sz="3000" b="1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(8 </a:t>
          </a:r>
          <a:r>
            <a:rPr lang="en-US" sz="3000" dirty="0" err="1">
              <a:latin typeface="Arial" panose="020B0604020202020204" pitchFamily="34" charset="0"/>
              <a:cs typeface="Arial" panose="020B0604020202020204" pitchFamily="34" charset="0"/>
            </a:rPr>
            <a:t>mục</a:t>
          </a:r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):</a:t>
          </a:r>
          <a:r>
            <a:rPr lang="en-US" sz="3000" dirty="0" err="1">
              <a:latin typeface="Arial" panose="020B0604020202020204" pitchFamily="34" charset="0"/>
              <a:cs typeface="Arial" panose="020B0604020202020204" pitchFamily="34" charset="0"/>
            </a:rPr>
            <a:t>Những</a:t>
          </a:r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dirty="0" err="1">
              <a:latin typeface="Arial" panose="020B0604020202020204" pitchFamily="34" charset="0"/>
              <a:cs typeface="Arial" panose="020B0604020202020204" pitchFamily="34" charset="0"/>
            </a:rPr>
            <a:t>nhiệm</a:t>
          </a:r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dirty="0" err="1">
              <a:latin typeface="Arial" panose="020B0604020202020204" pitchFamily="34" charset="0"/>
              <a:cs typeface="Arial" panose="020B0604020202020204" pitchFamily="34" charset="0"/>
            </a:rPr>
            <a:t>vụ</a:t>
          </a:r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dirty="0" err="1">
              <a:latin typeface="Arial" panose="020B0604020202020204" pitchFamily="34" charset="0"/>
              <a:cs typeface="Arial" panose="020B0604020202020204" pitchFamily="34" charset="0"/>
            </a:rPr>
            <a:t>cụ</a:t>
          </a:r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dirty="0" err="1">
              <a:latin typeface="Arial" panose="020B0604020202020204" pitchFamily="34" charset="0"/>
              <a:cs typeface="Arial" panose="020B0604020202020204" pitchFamily="34" charset="0"/>
            </a:rPr>
            <a:t>thể</a:t>
          </a:r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FC154DBE-14CC-4195-9599-F39AF33D896E}" type="parTrans" cxnId="{A0D9EAE9-7C06-44B4-82F7-AFAC30059A5D}">
      <dgm:prSet/>
      <dgm:spPr/>
      <dgm:t>
        <a:bodyPr/>
        <a:lstStyle/>
        <a:p>
          <a:endParaRPr lang="en-US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469048-95A6-42EE-840F-733234015E2B}" type="sibTrans" cxnId="{A0D9EAE9-7C06-44B4-82F7-AFAC30059A5D}">
      <dgm:prSet/>
      <dgm:spPr/>
      <dgm:t>
        <a:bodyPr/>
        <a:lstStyle/>
        <a:p>
          <a:endParaRPr lang="en-US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224866-57BE-42EA-96BB-E6EF924EBC9D}" type="pres">
      <dgm:prSet presAssocID="{B6ED0F22-4462-4A84-AAB5-DB6AC8BC8B5E}" presName="diagram" presStyleCnt="0">
        <dgm:presLayoutVars>
          <dgm:dir/>
          <dgm:resizeHandles val="exact"/>
        </dgm:presLayoutVars>
      </dgm:prSet>
      <dgm:spPr/>
    </dgm:pt>
    <dgm:pt modelId="{A5CCA857-E96D-43D5-93D9-3C6EBFF746FC}" type="pres">
      <dgm:prSet presAssocID="{BBCF1F75-365B-4FB8-9068-6290644D6E04}" presName="node" presStyleLbl="node1" presStyleIdx="0" presStyleCnt="4">
        <dgm:presLayoutVars>
          <dgm:bulletEnabled val="1"/>
        </dgm:presLayoutVars>
      </dgm:prSet>
      <dgm:spPr/>
    </dgm:pt>
    <dgm:pt modelId="{29238B75-D1F2-41A5-A721-6B02BB3C1404}" type="pres">
      <dgm:prSet presAssocID="{FC03D383-A0F0-49E5-8C45-4F33EBE88ECA}" presName="sibTrans" presStyleLbl="sibTrans2D1" presStyleIdx="0" presStyleCnt="3"/>
      <dgm:spPr/>
    </dgm:pt>
    <dgm:pt modelId="{B911E261-A1FA-4ADF-8D5A-48EF7E3C1E71}" type="pres">
      <dgm:prSet presAssocID="{FC03D383-A0F0-49E5-8C45-4F33EBE88ECA}" presName="connectorText" presStyleLbl="sibTrans2D1" presStyleIdx="0" presStyleCnt="3"/>
      <dgm:spPr/>
    </dgm:pt>
    <dgm:pt modelId="{D6D00BFE-6C22-493E-921F-4FD48AECF7F5}" type="pres">
      <dgm:prSet presAssocID="{E668476D-063A-4ECF-B586-E667680FE20B}" presName="node" presStyleLbl="node1" presStyleIdx="1" presStyleCnt="4">
        <dgm:presLayoutVars>
          <dgm:bulletEnabled val="1"/>
        </dgm:presLayoutVars>
      </dgm:prSet>
      <dgm:spPr/>
    </dgm:pt>
    <dgm:pt modelId="{7F289026-4ECC-454E-8A72-88CDCAF4066E}" type="pres">
      <dgm:prSet presAssocID="{13157A46-2416-4B5B-A71F-230F9365F7BA}" presName="sibTrans" presStyleLbl="sibTrans2D1" presStyleIdx="1" presStyleCnt="3" custAng="21035311"/>
      <dgm:spPr/>
    </dgm:pt>
    <dgm:pt modelId="{8FD47F6D-DDAE-4502-BF7F-CFB73D58CDD1}" type="pres">
      <dgm:prSet presAssocID="{13157A46-2416-4B5B-A71F-230F9365F7BA}" presName="connectorText" presStyleLbl="sibTrans2D1" presStyleIdx="1" presStyleCnt="3"/>
      <dgm:spPr/>
    </dgm:pt>
    <dgm:pt modelId="{4251D113-E194-40AF-B08F-207BE61E7DB1}" type="pres">
      <dgm:prSet presAssocID="{FB4A3B2E-4FCD-4643-9954-DD87913FA4F5}" presName="node" presStyleLbl="node1" presStyleIdx="2" presStyleCnt="4" custScaleX="118413">
        <dgm:presLayoutVars>
          <dgm:bulletEnabled val="1"/>
        </dgm:presLayoutVars>
      </dgm:prSet>
      <dgm:spPr/>
    </dgm:pt>
    <dgm:pt modelId="{D124B2AC-6B9D-447C-8D48-18E969738DE1}" type="pres">
      <dgm:prSet presAssocID="{AF278500-4BAB-4685-BEBF-EA89FCC2280C}" presName="sibTrans" presStyleLbl="sibTrans2D1" presStyleIdx="2" presStyleCnt="3"/>
      <dgm:spPr/>
    </dgm:pt>
    <dgm:pt modelId="{5A7CFD2F-EA69-41A1-900B-8907960CA416}" type="pres">
      <dgm:prSet presAssocID="{AF278500-4BAB-4685-BEBF-EA89FCC2280C}" presName="connectorText" presStyleLbl="sibTrans2D1" presStyleIdx="2" presStyleCnt="3"/>
      <dgm:spPr/>
    </dgm:pt>
    <dgm:pt modelId="{0698D86E-2CA7-4BBF-8CA2-59223A0BA578}" type="pres">
      <dgm:prSet presAssocID="{A69DA5A2-2891-4556-B522-E5F56891A8A4}" presName="node" presStyleLbl="node1" presStyleIdx="3" presStyleCnt="4">
        <dgm:presLayoutVars>
          <dgm:bulletEnabled val="1"/>
        </dgm:presLayoutVars>
      </dgm:prSet>
      <dgm:spPr/>
    </dgm:pt>
  </dgm:ptLst>
  <dgm:cxnLst>
    <dgm:cxn modelId="{DD738102-3BA2-4164-8CBE-6AF2A9F42D55}" type="presOf" srcId="{E668476D-063A-4ECF-B586-E667680FE20B}" destId="{D6D00BFE-6C22-493E-921F-4FD48AECF7F5}" srcOrd="0" destOrd="0" presId="urn:microsoft.com/office/officeart/2005/8/layout/process5"/>
    <dgm:cxn modelId="{F4B5D404-8168-4FDF-87CE-3A3CFB482A1E}" type="presOf" srcId="{FC03D383-A0F0-49E5-8C45-4F33EBE88ECA}" destId="{B911E261-A1FA-4ADF-8D5A-48EF7E3C1E71}" srcOrd="1" destOrd="0" presId="urn:microsoft.com/office/officeart/2005/8/layout/process5"/>
    <dgm:cxn modelId="{F049515D-C909-4C61-BF22-984297B467A8}" srcId="{B6ED0F22-4462-4A84-AAB5-DB6AC8BC8B5E}" destId="{FB4A3B2E-4FCD-4643-9954-DD87913FA4F5}" srcOrd="2" destOrd="0" parTransId="{E12215F3-0F6E-418B-967C-ABEFE29682E2}" sibTransId="{AF278500-4BAB-4685-BEBF-EA89FCC2280C}"/>
    <dgm:cxn modelId="{59A19D5D-9546-42EF-A89F-5E61FE2C7FBC}" type="presOf" srcId="{13157A46-2416-4B5B-A71F-230F9365F7BA}" destId="{8FD47F6D-DDAE-4502-BF7F-CFB73D58CDD1}" srcOrd="1" destOrd="0" presId="urn:microsoft.com/office/officeart/2005/8/layout/process5"/>
    <dgm:cxn modelId="{B2C2665F-2FB1-42C2-87AA-52EC59441EED}" type="presOf" srcId="{A69DA5A2-2891-4556-B522-E5F56891A8A4}" destId="{0698D86E-2CA7-4BBF-8CA2-59223A0BA578}" srcOrd="0" destOrd="0" presId="urn:microsoft.com/office/officeart/2005/8/layout/process5"/>
    <dgm:cxn modelId="{D812E34B-9807-4E63-AAA2-1881F1426462}" srcId="{B6ED0F22-4462-4A84-AAB5-DB6AC8BC8B5E}" destId="{E668476D-063A-4ECF-B586-E667680FE20B}" srcOrd="1" destOrd="0" parTransId="{42F07625-7789-4775-A1F5-8292BD525E70}" sibTransId="{13157A46-2416-4B5B-A71F-230F9365F7BA}"/>
    <dgm:cxn modelId="{A7888F8A-C235-4999-BF7A-14F3B61F995F}" type="presOf" srcId="{13157A46-2416-4B5B-A71F-230F9365F7BA}" destId="{7F289026-4ECC-454E-8A72-88CDCAF4066E}" srcOrd="0" destOrd="0" presId="urn:microsoft.com/office/officeart/2005/8/layout/process5"/>
    <dgm:cxn modelId="{7E2E128D-17E7-41C7-98C9-F2CD396FAF12}" type="presOf" srcId="{FB4A3B2E-4FCD-4643-9954-DD87913FA4F5}" destId="{4251D113-E194-40AF-B08F-207BE61E7DB1}" srcOrd="0" destOrd="0" presId="urn:microsoft.com/office/officeart/2005/8/layout/process5"/>
    <dgm:cxn modelId="{B4B52C91-95ED-4458-833B-27456D8CB7FD}" type="presOf" srcId="{FC03D383-A0F0-49E5-8C45-4F33EBE88ECA}" destId="{29238B75-D1F2-41A5-A721-6B02BB3C1404}" srcOrd="0" destOrd="0" presId="urn:microsoft.com/office/officeart/2005/8/layout/process5"/>
    <dgm:cxn modelId="{11F4CE9C-8278-4E23-9003-17919AF09045}" srcId="{B6ED0F22-4462-4A84-AAB5-DB6AC8BC8B5E}" destId="{BBCF1F75-365B-4FB8-9068-6290644D6E04}" srcOrd="0" destOrd="0" parTransId="{C5F35AE2-0185-4333-95C8-181260AFA244}" sibTransId="{FC03D383-A0F0-49E5-8C45-4F33EBE88ECA}"/>
    <dgm:cxn modelId="{9E8ED5A3-00C2-4A9D-B62C-DD539BDAC093}" type="presOf" srcId="{AF278500-4BAB-4685-BEBF-EA89FCC2280C}" destId="{D124B2AC-6B9D-447C-8D48-18E969738DE1}" srcOrd="0" destOrd="0" presId="urn:microsoft.com/office/officeart/2005/8/layout/process5"/>
    <dgm:cxn modelId="{C7A20ED5-4A0E-4353-8243-A92C77AAF6A9}" type="presOf" srcId="{B6ED0F22-4462-4A84-AAB5-DB6AC8BC8B5E}" destId="{7E224866-57BE-42EA-96BB-E6EF924EBC9D}" srcOrd="0" destOrd="0" presId="urn:microsoft.com/office/officeart/2005/8/layout/process5"/>
    <dgm:cxn modelId="{581999DF-0CB3-40FC-9916-7AAE4C87C64A}" type="presOf" srcId="{AF278500-4BAB-4685-BEBF-EA89FCC2280C}" destId="{5A7CFD2F-EA69-41A1-900B-8907960CA416}" srcOrd="1" destOrd="0" presId="urn:microsoft.com/office/officeart/2005/8/layout/process5"/>
    <dgm:cxn modelId="{A0D9EAE9-7C06-44B4-82F7-AFAC30059A5D}" srcId="{B6ED0F22-4462-4A84-AAB5-DB6AC8BC8B5E}" destId="{A69DA5A2-2891-4556-B522-E5F56891A8A4}" srcOrd="3" destOrd="0" parTransId="{FC154DBE-14CC-4195-9599-F39AF33D896E}" sibTransId="{54469048-95A6-42EE-840F-733234015E2B}"/>
    <dgm:cxn modelId="{715591F4-324D-45C0-A583-93767FC7BDC5}" type="presOf" srcId="{BBCF1F75-365B-4FB8-9068-6290644D6E04}" destId="{A5CCA857-E96D-43D5-93D9-3C6EBFF746FC}" srcOrd="0" destOrd="0" presId="urn:microsoft.com/office/officeart/2005/8/layout/process5"/>
    <dgm:cxn modelId="{D2FD9C45-BFE5-4166-BD2C-A525B025DD2F}" type="presParOf" srcId="{7E224866-57BE-42EA-96BB-E6EF924EBC9D}" destId="{A5CCA857-E96D-43D5-93D9-3C6EBFF746FC}" srcOrd="0" destOrd="0" presId="urn:microsoft.com/office/officeart/2005/8/layout/process5"/>
    <dgm:cxn modelId="{BDB2EC03-8277-4682-AF36-4048AD8137D2}" type="presParOf" srcId="{7E224866-57BE-42EA-96BB-E6EF924EBC9D}" destId="{29238B75-D1F2-41A5-A721-6B02BB3C1404}" srcOrd="1" destOrd="0" presId="urn:microsoft.com/office/officeart/2005/8/layout/process5"/>
    <dgm:cxn modelId="{00F3DEBA-AB45-414C-A909-EF8DB909A3CF}" type="presParOf" srcId="{29238B75-D1F2-41A5-A721-6B02BB3C1404}" destId="{B911E261-A1FA-4ADF-8D5A-48EF7E3C1E71}" srcOrd="0" destOrd="0" presId="urn:microsoft.com/office/officeart/2005/8/layout/process5"/>
    <dgm:cxn modelId="{F6613025-FF0F-40B1-8EDA-8FA23E0C8560}" type="presParOf" srcId="{7E224866-57BE-42EA-96BB-E6EF924EBC9D}" destId="{D6D00BFE-6C22-493E-921F-4FD48AECF7F5}" srcOrd="2" destOrd="0" presId="urn:microsoft.com/office/officeart/2005/8/layout/process5"/>
    <dgm:cxn modelId="{376822CF-7484-4A87-8DBF-43172EEA1415}" type="presParOf" srcId="{7E224866-57BE-42EA-96BB-E6EF924EBC9D}" destId="{7F289026-4ECC-454E-8A72-88CDCAF4066E}" srcOrd="3" destOrd="0" presId="urn:microsoft.com/office/officeart/2005/8/layout/process5"/>
    <dgm:cxn modelId="{B500E1B9-DA21-4E7B-8BA6-232980DFCD3D}" type="presParOf" srcId="{7F289026-4ECC-454E-8A72-88CDCAF4066E}" destId="{8FD47F6D-DDAE-4502-BF7F-CFB73D58CDD1}" srcOrd="0" destOrd="0" presId="urn:microsoft.com/office/officeart/2005/8/layout/process5"/>
    <dgm:cxn modelId="{3A91C6E1-BE73-4254-82F0-93BD9CEF7E44}" type="presParOf" srcId="{7E224866-57BE-42EA-96BB-E6EF924EBC9D}" destId="{4251D113-E194-40AF-B08F-207BE61E7DB1}" srcOrd="4" destOrd="0" presId="urn:microsoft.com/office/officeart/2005/8/layout/process5"/>
    <dgm:cxn modelId="{B424CD5B-2010-4512-9841-A11B7B8D57A7}" type="presParOf" srcId="{7E224866-57BE-42EA-96BB-E6EF924EBC9D}" destId="{D124B2AC-6B9D-447C-8D48-18E969738DE1}" srcOrd="5" destOrd="0" presId="urn:microsoft.com/office/officeart/2005/8/layout/process5"/>
    <dgm:cxn modelId="{705D1742-87C7-40DA-A421-5A26F9A91D66}" type="presParOf" srcId="{D124B2AC-6B9D-447C-8D48-18E969738DE1}" destId="{5A7CFD2F-EA69-41A1-900B-8907960CA416}" srcOrd="0" destOrd="0" presId="urn:microsoft.com/office/officeart/2005/8/layout/process5"/>
    <dgm:cxn modelId="{D0F54104-209F-48CF-B90C-CBB0C62E1C0D}" type="presParOf" srcId="{7E224866-57BE-42EA-96BB-E6EF924EBC9D}" destId="{0698D86E-2CA7-4BBF-8CA2-59223A0BA578}" srcOrd="6" destOrd="0" presId="urn:microsoft.com/office/officeart/2005/8/layout/process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CCA857-E96D-43D5-93D9-3C6EBFF746FC}">
      <dsp:nvSpPr>
        <dsp:cNvPr id="0" name=""/>
        <dsp:cNvSpPr/>
      </dsp:nvSpPr>
      <dsp:spPr>
        <a:xfrm>
          <a:off x="2443040" y="3060"/>
          <a:ext cx="3749782" cy="22498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 err="1">
              <a:latin typeface="Arial" panose="020B0604020202020204" pitchFamily="34" charset="0"/>
              <a:cs typeface="Arial" panose="020B0604020202020204" pitchFamily="34" charset="0"/>
            </a:rPr>
            <a:t>Phần</a:t>
          </a:r>
          <a:r>
            <a:rPr lang="en-US" sz="3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b="1" kern="1200" dirty="0" err="1">
              <a:latin typeface="Arial" panose="020B0604020202020204" pitchFamily="34" charset="0"/>
              <a:cs typeface="Arial" panose="020B0604020202020204" pitchFamily="34" charset="0"/>
            </a:rPr>
            <a:t>mở</a:t>
          </a:r>
          <a:r>
            <a:rPr lang="en-US" sz="3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b="1" kern="1200" dirty="0" err="1">
              <a:latin typeface="Arial" panose="020B0604020202020204" pitchFamily="34" charset="0"/>
              <a:cs typeface="Arial" panose="020B0604020202020204" pitchFamily="34" charset="0"/>
            </a:rPr>
            <a:t>đầu</a:t>
          </a:r>
          <a:r>
            <a:rPr lang="en-US" sz="3000" b="1" kern="1200" dirty="0">
              <a:latin typeface="Arial" panose="020B0604020202020204" pitchFamily="34" charset="0"/>
              <a:cs typeface="Arial" panose="020B0604020202020204" pitchFamily="34" charset="0"/>
            </a:rPr>
            <a:t>:( 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2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mục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Lý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do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bản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tuyên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bố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2508936" y="68956"/>
        <a:ext cx="3617990" cy="2118077"/>
      </dsp:txXfrm>
    </dsp:sp>
    <dsp:sp modelId="{29238B75-D1F2-41A5-A721-6B02BB3C1404}">
      <dsp:nvSpPr>
        <dsp:cNvPr id="0" name=""/>
        <dsp:cNvSpPr/>
      </dsp:nvSpPr>
      <dsp:spPr>
        <a:xfrm>
          <a:off x="6522803" y="663021"/>
          <a:ext cx="794953" cy="929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22803" y="849010"/>
        <a:ext cx="556467" cy="557967"/>
      </dsp:txXfrm>
    </dsp:sp>
    <dsp:sp modelId="{D6D00BFE-6C22-493E-921F-4FD48AECF7F5}">
      <dsp:nvSpPr>
        <dsp:cNvPr id="0" name=""/>
        <dsp:cNvSpPr/>
      </dsp:nvSpPr>
      <dsp:spPr>
        <a:xfrm>
          <a:off x="7692735" y="3060"/>
          <a:ext cx="3749782" cy="22498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 err="1">
              <a:latin typeface="Arial" panose="020B0604020202020204" pitchFamily="34" charset="0"/>
              <a:cs typeface="Arial" panose="020B0604020202020204" pitchFamily="34" charset="0"/>
            </a:rPr>
            <a:t>Sự</a:t>
          </a:r>
          <a:r>
            <a:rPr lang="en-US" sz="3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b="1" kern="1200" dirty="0" err="1">
              <a:latin typeface="Arial" panose="020B0604020202020204" pitchFamily="34" charset="0"/>
              <a:cs typeface="Arial" panose="020B0604020202020204" pitchFamily="34" charset="0"/>
            </a:rPr>
            <a:t>thách</a:t>
          </a:r>
          <a:r>
            <a:rPr lang="en-US" sz="3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b="1" kern="1200" dirty="0" err="1">
              <a:latin typeface="Arial" panose="020B0604020202020204" pitchFamily="34" charset="0"/>
              <a:cs typeface="Arial" panose="020B0604020202020204" pitchFamily="34" charset="0"/>
            </a:rPr>
            <a:t>thức</a:t>
          </a:r>
          <a:r>
            <a:rPr lang="en-US" sz="3000" b="1" kern="1200" dirty="0">
              <a:latin typeface="Arial" panose="020B0604020202020204" pitchFamily="34" charset="0"/>
              <a:cs typeface="Arial" panose="020B0604020202020204" pitchFamily="34" charset="0"/>
            </a:rPr>
            <a:t> :( 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5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mục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):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Nêu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thực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trạng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cuộc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sống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nhiều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trẻ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em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...</a:t>
          </a:r>
        </a:p>
      </dsp:txBody>
      <dsp:txXfrm>
        <a:off x="7758631" y="68956"/>
        <a:ext cx="3617990" cy="2118077"/>
      </dsp:txXfrm>
    </dsp:sp>
    <dsp:sp modelId="{7F289026-4ECC-454E-8A72-88CDCAF4066E}">
      <dsp:nvSpPr>
        <dsp:cNvPr id="0" name=""/>
        <dsp:cNvSpPr/>
      </dsp:nvSpPr>
      <dsp:spPr>
        <a:xfrm rot="5150917">
          <a:off x="8997927" y="2515414"/>
          <a:ext cx="798315" cy="929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9109432" y="2581543"/>
        <a:ext cx="557967" cy="558821"/>
      </dsp:txXfrm>
    </dsp:sp>
    <dsp:sp modelId="{4251D113-E194-40AF-B08F-207BE61E7DB1}">
      <dsp:nvSpPr>
        <dsp:cNvPr id="0" name=""/>
        <dsp:cNvSpPr/>
      </dsp:nvSpPr>
      <dsp:spPr>
        <a:xfrm>
          <a:off x="7002287" y="3752842"/>
          <a:ext cx="4440229" cy="22498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 err="1">
              <a:latin typeface="Arial" panose="020B0604020202020204" pitchFamily="34" charset="0"/>
              <a:cs typeface="Arial" panose="020B0604020202020204" pitchFamily="34" charset="0"/>
            </a:rPr>
            <a:t>Cơ</a:t>
          </a:r>
          <a:r>
            <a:rPr lang="en-US" sz="3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b="1" kern="1200" dirty="0" err="1">
              <a:latin typeface="Arial" panose="020B0604020202020204" pitchFamily="34" charset="0"/>
              <a:cs typeface="Arial" panose="020B0604020202020204" pitchFamily="34" charset="0"/>
            </a:rPr>
            <a:t>hội</a:t>
          </a:r>
          <a:r>
            <a:rPr lang="en-US" sz="3000" b="1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(2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mục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Những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điều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kiện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thuận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lợi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con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người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thể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quan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tâm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đến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trẻ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em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được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nhiều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hơn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7068183" y="3818738"/>
        <a:ext cx="4308437" cy="2118077"/>
      </dsp:txXfrm>
    </dsp:sp>
    <dsp:sp modelId="{D124B2AC-6B9D-447C-8D48-18E969738DE1}">
      <dsp:nvSpPr>
        <dsp:cNvPr id="0" name=""/>
        <dsp:cNvSpPr/>
      </dsp:nvSpPr>
      <dsp:spPr>
        <a:xfrm rot="10800000">
          <a:off x="5877353" y="4412804"/>
          <a:ext cx="794953" cy="929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6115839" y="4598793"/>
        <a:ext cx="556467" cy="557967"/>
      </dsp:txXfrm>
    </dsp:sp>
    <dsp:sp modelId="{0698D86E-2CA7-4BBF-8CA2-59223A0BA578}">
      <dsp:nvSpPr>
        <dsp:cNvPr id="0" name=""/>
        <dsp:cNvSpPr/>
      </dsp:nvSpPr>
      <dsp:spPr>
        <a:xfrm>
          <a:off x="1752592" y="3752842"/>
          <a:ext cx="3749782" cy="224986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 err="1">
              <a:latin typeface="Arial" panose="020B0604020202020204" pitchFamily="34" charset="0"/>
              <a:cs typeface="Arial" panose="020B0604020202020204" pitchFamily="34" charset="0"/>
            </a:rPr>
            <a:t>Nhiệm</a:t>
          </a:r>
          <a:r>
            <a:rPr lang="en-US" sz="3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b="1" kern="1200" dirty="0" err="1">
              <a:latin typeface="Arial" panose="020B0604020202020204" pitchFamily="34" charset="0"/>
              <a:cs typeface="Arial" panose="020B0604020202020204" pitchFamily="34" charset="0"/>
            </a:rPr>
            <a:t>vụ</a:t>
          </a:r>
          <a:r>
            <a:rPr lang="en-US" sz="3000" b="1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(8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mục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):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Những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nhiệm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vụ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cụ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thể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1818488" y="3818738"/>
        <a:ext cx="3617990" cy="21180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41.png"/><Relationship Id="rId18" Type="http://schemas.openxmlformats.org/officeDocument/2006/relationships/image" Target="../media/image9.svg"/><Relationship Id="rId3" Type="http://schemas.openxmlformats.org/officeDocument/2006/relationships/image" Target="../media/image37.png"/><Relationship Id="rId7" Type="http://schemas.openxmlformats.org/officeDocument/2006/relationships/image" Target="../media/image6.png"/><Relationship Id="rId12" Type="http://schemas.openxmlformats.org/officeDocument/2006/relationships/image" Target="../media/image19.svg"/><Relationship Id="rId17" Type="http://schemas.openxmlformats.org/officeDocument/2006/relationships/image" Target="../media/image8.png"/><Relationship Id="rId2" Type="http://schemas.openxmlformats.org/officeDocument/2006/relationships/image" Target="../media/image36.jpeg"/><Relationship Id="rId16" Type="http://schemas.openxmlformats.org/officeDocument/2006/relationships/image" Target="../media/image4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11" Type="http://schemas.openxmlformats.org/officeDocument/2006/relationships/image" Target="../media/image18.png"/><Relationship Id="rId5" Type="http://schemas.openxmlformats.org/officeDocument/2006/relationships/image" Target="../media/image39.png"/><Relationship Id="rId15" Type="http://schemas.openxmlformats.org/officeDocument/2006/relationships/image" Target="../media/image43.png"/><Relationship Id="rId10" Type="http://schemas.openxmlformats.org/officeDocument/2006/relationships/image" Target="../media/image27.svg"/><Relationship Id="rId4" Type="http://schemas.openxmlformats.org/officeDocument/2006/relationships/image" Target="../media/image38.svg"/><Relationship Id="rId9" Type="http://schemas.openxmlformats.org/officeDocument/2006/relationships/image" Target="../media/image26.png"/><Relationship Id="rId14" Type="http://schemas.openxmlformats.org/officeDocument/2006/relationships/image" Target="../media/image4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0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0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6.png"/><Relationship Id="rId7" Type="http://schemas.openxmlformats.org/officeDocument/2006/relationships/image" Target="../media/image6.png"/><Relationship Id="rId12" Type="http://schemas.openxmlformats.org/officeDocument/2006/relationships/image" Target="../media/image2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svg"/><Relationship Id="rId11" Type="http://schemas.openxmlformats.org/officeDocument/2006/relationships/image" Target="../media/image20.png"/><Relationship Id="rId5" Type="http://schemas.openxmlformats.org/officeDocument/2006/relationships/image" Target="../media/image51.png"/><Relationship Id="rId10" Type="http://schemas.openxmlformats.org/officeDocument/2006/relationships/image" Target="../media/image9.svg"/><Relationship Id="rId4" Type="http://schemas.openxmlformats.org/officeDocument/2006/relationships/image" Target="../media/image27.svg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53.png"/><Relationship Id="rId7" Type="http://schemas.openxmlformats.org/officeDocument/2006/relationships/image" Target="../media/image6.png"/><Relationship Id="rId12" Type="http://schemas.openxmlformats.org/officeDocument/2006/relationships/image" Target="../media/image13.sv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12.png"/><Relationship Id="rId5" Type="http://schemas.openxmlformats.org/officeDocument/2006/relationships/image" Target="../media/image22.png"/><Relationship Id="rId10" Type="http://schemas.openxmlformats.org/officeDocument/2006/relationships/image" Target="../media/image9.svg"/><Relationship Id="rId4" Type="http://schemas.openxmlformats.org/officeDocument/2006/relationships/image" Target="../media/image54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5.jpeg"/><Relationship Id="rId7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https://encrypted-tbn0.gstatic.com/images?q=tbn:ANd9GcSwhnnjS_bYSKuLUL3x7Gn4Wza-hhEW5UKC-2cKxhXFIO3Fc2p__Q" TargetMode="External"/><Relationship Id="rId10" Type="http://schemas.openxmlformats.org/officeDocument/2006/relationships/image" Target="../media/image19.svg"/><Relationship Id="rId4" Type="http://schemas.openxmlformats.org/officeDocument/2006/relationships/image" Target="../media/image16.jpeg"/><Relationship Id="rId9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26.png"/><Relationship Id="rId7" Type="http://schemas.openxmlformats.org/officeDocument/2006/relationships/image" Target="../media/image55.png"/><Relationship Id="rId12" Type="http://schemas.openxmlformats.org/officeDocument/2006/relationships/image" Target="../media/image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4.png"/><Relationship Id="rId5" Type="http://schemas.openxmlformats.org/officeDocument/2006/relationships/image" Target="../media/image6.png"/><Relationship Id="rId10" Type="http://schemas.openxmlformats.org/officeDocument/2006/relationships/image" Target="../media/image19.svg"/><Relationship Id="rId4" Type="http://schemas.openxmlformats.org/officeDocument/2006/relationships/image" Target="../media/image27.svg"/><Relationship Id="rId9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60.sv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11" Type="http://schemas.openxmlformats.org/officeDocument/2006/relationships/image" Target="../media/image59.png"/><Relationship Id="rId5" Type="http://schemas.openxmlformats.org/officeDocument/2006/relationships/image" Target="../media/image39.png"/><Relationship Id="rId10" Type="http://schemas.openxmlformats.org/officeDocument/2006/relationships/image" Target="../media/image58.svg"/><Relationship Id="rId4" Type="http://schemas.openxmlformats.org/officeDocument/2006/relationships/image" Target="../media/image7.svg"/><Relationship Id="rId9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4.png"/><Relationship Id="rId7" Type="http://schemas.openxmlformats.org/officeDocument/2006/relationships/image" Target="../media/image61.png"/><Relationship Id="rId12" Type="http://schemas.openxmlformats.org/officeDocument/2006/relationships/image" Target="../media/image5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11" Type="http://schemas.openxmlformats.org/officeDocument/2006/relationships/image" Target="../media/image57.png"/><Relationship Id="rId5" Type="http://schemas.openxmlformats.org/officeDocument/2006/relationships/image" Target="../media/image37.png"/><Relationship Id="rId10" Type="http://schemas.openxmlformats.org/officeDocument/2006/relationships/image" Target="../media/image7.svg"/><Relationship Id="rId4" Type="http://schemas.openxmlformats.org/officeDocument/2006/relationships/image" Target="../media/image5.svg"/><Relationship Id="rId9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4.png"/><Relationship Id="rId7" Type="http://schemas.openxmlformats.org/officeDocument/2006/relationships/image" Target="../media/image61.png"/><Relationship Id="rId12" Type="http://schemas.openxmlformats.org/officeDocument/2006/relationships/image" Target="../media/image5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11" Type="http://schemas.openxmlformats.org/officeDocument/2006/relationships/image" Target="../media/image57.png"/><Relationship Id="rId5" Type="http://schemas.openxmlformats.org/officeDocument/2006/relationships/image" Target="../media/image37.png"/><Relationship Id="rId10" Type="http://schemas.openxmlformats.org/officeDocument/2006/relationships/image" Target="../media/image7.svg"/><Relationship Id="rId4" Type="http://schemas.openxmlformats.org/officeDocument/2006/relationships/image" Target="../media/image5.svg"/><Relationship Id="rId9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4.png"/><Relationship Id="rId7" Type="http://schemas.openxmlformats.org/officeDocument/2006/relationships/image" Target="../media/image61.png"/><Relationship Id="rId12" Type="http://schemas.openxmlformats.org/officeDocument/2006/relationships/image" Target="../media/image5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11" Type="http://schemas.openxmlformats.org/officeDocument/2006/relationships/image" Target="../media/image57.png"/><Relationship Id="rId5" Type="http://schemas.openxmlformats.org/officeDocument/2006/relationships/image" Target="../media/image37.png"/><Relationship Id="rId10" Type="http://schemas.openxmlformats.org/officeDocument/2006/relationships/image" Target="../media/image7.svg"/><Relationship Id="rId4" Type="http://schemas.openxmlformats.org/officeDocument/2006/relationships/image" Target="../media/image5.svg"/><Relationship Id="rId9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4.png"/><Relationship Id="rId7" Type="http://schemas.openxmlformats.org/officeDocument/2006/relationships/image" Target="../media/image61.png"/><Relationship Id="rId12" Type="http://schemas.openxmlformats.org/officeDocument/2006/relationships/image" Target="../media/image5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11" Type="http://schemas.openxmlformats.org/officeDocument/2006/relationships/image" Target="../media/image57.png"/><Relationship Id="rId5" Type="http://schemas.openxmlformats.org/officeDocument/2006/relationships/image" Target="../media/image37.png"/><Relationship Id="rId10" Type="http://schemas.openxmlformats.org/officeDocument/2006/relationships/image" Target="../media/image7.svg"/><Relationship Id="rId4" Type="http://schemas.openxmlformats.org/officeDocument/2006/relationships/image" Target="../media/image5.svg"/><Relationship Id="rId9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57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58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4.png"/><Relationship Id="rId7" Type="http://schemas.openxmlformats.org/officeDocument/2006/relationships/image" Target="../media/image61.png"/><Relationship Id="rId12" Type="http://schemas.openxmlformats.org/officeDocument/2006/relationships/image" Target="../media/image5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11" Type="http://schemas.openxmlformats.org/officeDocument/2006/relationships/image" Target="../media/image57.png"/><Relationship Id="rId5" Type="http://schemas.openxmlformats.org/officeDocument/2006/relationships/image" Target="../media/image37.png"/><Relationship Id="rId10" Type="http://schemas.openxmlformats.org/officeDocument/2006/relationships/image" Target="../media/image7.svg"/><Relationship Id="rId4" Type="http://schemas.openxmlformats.org/officeDocument/2006/relationships/image" Target="../media/image5.svg"/><Relationship Id="rId9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8.png"/><Relationship Id="rId3" Type="http://schemas.openxmlformats.org/officeDocument/2006/relationships/image" Target="../media/image51.png"/><Relationship Id="rId7" Type="http://schemas.openxmlformats.org/officeDocument/2006/relationships/image" Target="../media/image39.png"/><Relationship Id="rId12" Type="http://schemas.openxmlformats.org/officeDocument/2006/relationships/image" Target="../media/image21.sv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11" Type="http://schemas.openxmlformats.org/officeDocument/2006/relationships/image" Target="../media/image20.png"/><Relationship Id="rId5" Type="http://schemas.openxmlformats.org/officeDocument/2006/relationships/image" Target="../media/image37.png"/><Relationship Id="rId10" Type="http://schemas.openxmlformats.org/officeDocument/2006/relationships/image" Target="../media/image7.svg"/><Relationship Id="rId4" Type="http://schemas.openxmlformats.org/officeDocument/2006/relationships/image" Target="../media/image52.svg"/><Relationship Id="rId9" Type="http://schemas.openxmlformats.org/officeDocument/2006/relationships/image" Target="../media/image6.png"/><Relationship Id="rId1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2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24.png"/><Relationship Id="rId5" Type="http://schemas.openxmlformats.org/officeDocument/2006/relationships/image" Target="../media/image2.png"/><Relationship Id="rId10" Type="http://schemas.openxmlformats.org/officeDocument/2006/relationships/image" Target="../media/image13.svg"/><Relationship Id="rId4" Type="http://schemas.openxmlformats.org/officeDocument/2006/relationships/image" Target="../media/image21.sv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6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3.sv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4789" b="478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932779" y="1163485"/>
            <a:ext cx="2422442" cy="20318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>
            <a:off x="7884363" y="-1305783"/>
            <a:ext cx="2519275" cy="2165001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305832" y="3420768"/>
            <a:ext cx="14357067" cy="2668038"/>
            <a:chOff x="579562" y="-71887"/>
            <a:chExt cx="19142756" cy="3557385"/>
          </a:xfrm>
        </p:grpSpPr>
        <p:sp>
          <p:nvSpPr>
            <p:cNvPr id="5" name="TextBox 5"/>
            <p:cNvSpPr txBox="1"/>
            <p:nvPr/>
          </p:nvSpPr>
          <p:spPr>
            <a:xfrm>
              <a:off x="579562" y="-71887"/>
              <a:ext cx="19142756" cy="3557385"/>
            </a:xfrm>
            <a:prstGeom prst="rect">
              <a:avLst/>
            </a:prstGeom>
            <a:solidFill>
              <a:srgbClr val="F8F7F3"/>
            </a:solidFill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600"/>
                </a:lnSpc>
              </a:pPr>
              <a:r>
                <a:rPr lang="vi-VN" sz="8000" b="1" dirty="0">
                  <a:solidFill>
                    <a:srgbClr val="745345"/>
                  </a:solidFill>
                </a:rPr>
                <a:t>CHÀO MỪNG CÁC EM ĐẾ VỚI TIẾT HỌC HÔM NAY</a:t>
              </a:r>
              <a:endParaRPr lang="en-US" sz="8000" b="1" dirty="0">
                <a:solidFill>
                  <a:srgbClr val="745345"/>
                </a:solidFill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078571" y="2238711"/>
              <a:ext cx="8985613" cy="6646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81"/>
                </a:lnSpc>
              </a:pPr>
              <a:endParaRPr lang="en-US" sz="3317" dirty="0">
                <a:solidFill>
                  <a:srgbClr val="2A2A2A"/>
                </a:solidFill>
                <a:latin typeface="Montserrat Semi-Bold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498257">
            <a:off x="2965541" y="6684570"/>
            <a:ext cx="3030144" cy="215140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734039" y="1600746"/>
            <a:ext cx="1057798" cy="70776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228227" y="4417908"/>
            <a:ext cx="935604" cy="62600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316374" y="5099758"/>
            <a:ext cx="935604" cy="6260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525963" y="6940465"/>
            <a:ext cx="935604" cy="62600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865096" y="7737010"/>
            <a:ext cx="781027" cy="52257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2829490" y="1995507"/>
            <a:ext cx="935604" cy="62600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316374" y="7253467"/>
            <a:ext cx="2365445" cy="271111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10800000">
            <a:off x="16755887" y="1696968"/>
            <a:ext cx="2041765" cy="177225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10800000">
            <a:off x="16755887" y="-171507"/>
            <a:ext cx="2041765" cy="177225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10800000">
            <a:off x="15113540" y="752720"/>
            <a:ext cx="2041765" cy="17722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4789" b="478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>
            <a:extLst>
              <a:ext uri="{FF2B5EF4-FFF2-40B4-BE49-F238E27FC236}">
                <a16:creationId xmlns:a16="http://schemas.microsoft.com/office/drawing/2014/main" id="{B423A8E1-8D98-4675-A418-FE962E0614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612593" y="258420"/>
            <a:ext cx="2041765" cy="177225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DB49870-844E-402C-9C33-BD2F69D1B425}"/>
              </a:ext>
            </a:extLst>
          </p:cNvPr>
          <p:cNvSpPr txBox="1"/>
          <p:nvPr/>
        </p:nvSpPr>
        <p:spPr>
          <a:xfrm>
            <a:off x="1122821" y="695648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8A93552-4434-46D6-B311-E2A7C314A74C}"/>
              </a:ext>
            </a:extLst>
          </p:cNvPr>
          <p:cNvSpPr/>
          <p:nvPr/>
        </p:nvSpPr>
        <p:spPr>
          <a:xfrm>
            <a:off x="2895600" y="258419"/>
            <a:ext cx="9296400" cy="1772253"/>
          </a:xfrm>
          <a:prstGeom prst="rect">
            <a:avLst/>
          </a:prstGeom>
          <a:solidFill>
            <a:srgbClr val="FFD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solidFill>
                  <a:srgbClr val="002060"/>
                </a:solidFill>
              </a:rPr>
              <a:t>Đọc hiểu văn bản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0839B7C-4CDC-4A65-AC9B-77C2FDD82698}"/>
              </a:ext>
            </a:extLst>
          </p:cNvPr>
          <p:cNvSpPr txBox="1"/>
          <p:nvPr/>
        </p:nvSpPr>
        <p:spPr>
          <a:xfrm>
            <a:off x="1219200" y="2467901"/>
            <a:ext cx="1630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fr-FR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fr-FR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thách</a:t>
            </a:r>
            <a:r>
              <a:rPr lang="fr-FR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phản</a:t>
            </a:r>
            <a:r>
              <a:rPr lang="fr-FR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ánh</a:t>
            </a:r>
            <a:r>
              <a:rPr lang="fr-FR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fr-FR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trạng</a:t>
            </a:r>
            <a:r>
              <a:rPr lang="fr-FR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fr-FR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fr-FR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fr-FR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fr-FR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giới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1CB42D-D41A-4DD0-A021-63292AA13DDB}"/>
              </a:ext>
            </a:extLst>
          </p:cNvPr>
          <p:cNvSpPr txBox="1"/>
          <p:nvPr/>
        </p:nvSpPr>
        <p:spPr>
          <a:xfrm>
            <a:off x="1485900" y="3924300"/>
            <a:ext cx="15773400" cy="5147115"/>
          </a:xfrm>
          <a:prstGeom prst="rect">
            <a:avLst/>
          </a:prstGeom>
          <a:solidFill>
            <a:srgbClr val="FFD796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 nội dung phần tiếp theo và trả lời câu hỏi:</a:t>
            </a:r>
          </a:p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vai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trí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mục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3?</a:t>
            </a:r>
            <a:endParaRPr lang="en-US" sz="32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chứng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cụ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32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đưa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ra?</a:t>
            </a:r>
            <a:endParaRPr lang="en-US" sz="32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Tuy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ngắn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gọn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nhưng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“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thách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trạng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32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bất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hạnh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mang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khách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hay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cải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thiện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hay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32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48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4789" b="478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>
            <a:extLst>
              <a:ext uri="{FF2B5EF4-FFF2-40B4-BE49-F238E27FC236}">
                <a16:creationId xmlns:a16="http://schemas.microsoft.com/office/drawing/2014/main" id="{CAEBF415-C9DE-4AC9-A2A5-DD40005632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612593" y="258420"/>
            <a:ext cx="2041765" cy="177225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016E016-F60D-4838-9CC2-72E50C11B6E9}"/>
              </a:ext>
            </a:extLst>
          </p:cNvPr>
          <p:cNvSpPr txBox="1"/>
          <p:nvPr/>
        </p:nvSpPr>
        <p:spPr>
          <a:xfrm>
            <a:off x="1122821" y="695648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D4FE1A5-C3D0-4826-85A6-0FF411926D18}"/>
              </a:ext>
            </a:extLst>
          </p:cNvPr>
          <p:cNvSpPr/>
          <p:nvPr/>
        </p:nvSpPr>
        <p:spPr>
          <a:xfrm>
            <a:off x="2895600" y="258419"/>
            <a:ext cx="9296400" cy="1772253"/>
          </a:xfrm>
          <a:prstGeom prst="rect">
            <a:avLst/>
          </a:prstGeom>
          <a:solidFill>
            <a:srgbClr val="FFD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solidFill>
                  <a:srgbClr val="002060"/>
                </a:solidFill>
              </a:rPr>
              <a:t>Đọc hiểu văn bản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DC43851-D541-4C5F-95B0-5B527D639A02}"/>
              </a:ext>
            </a:extLst>
          </p:cNvPr>
          <p:cNvSpPr txBox="1"/>
          <p:nvPr/>
        </p:nvSpPr>
        <p:spPr>
          <a:xfrm>
            <a:off x="1219200" y="2467901"/>
            <a:ext cx="1630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fr-FR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fr-FR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thách</a:t>
            </a:r>
            <a:r>
              <a:rPr lang="fr-FR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phản</a:t>
            </a:r>
            <a:r>
              <a:rPr lang="fr-FR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ánh</a:t>
            </a:r>
            <a:r>
              <a:rPr lang="fr-FR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fr-FR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trạng</a:t>
            </a:r>
            <a:r>
              <a:rPr lang="fr-FR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fr-FR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fr-FR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fr-FR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fr-FR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giới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914821-7DE2-43B7-8277-868B35222338}"/>
              </a:ext>
            </a:extLst>
          </p:cNvPr>
          <p:cNvSpPr txBox="1"/>
          <p:nvPr/>
        </p:nvSpPr>
        <p:spPr>
          <a:xfrm>
            <a:off x="1219200" y="3390900"/>
            <a:ext cx="16078200" cy="53449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Nạn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chiến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tranh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bạo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lực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sự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phân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biệt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chủng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tộc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sự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xâm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lược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,…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Chịu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đựng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thảm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họa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đói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nghèo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khủng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hoảng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kinh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tế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vô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gia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cư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dịch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bệnh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,…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Nhiều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trẻ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bị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chết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do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suy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dinh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dưỡng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bệnh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tật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Bị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tàn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tật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bị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ruồng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bỏ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bị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đánh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đập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bị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xâm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hại</a:t>
            </a:r>
            <a:endParaRPr lang="vi-VN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algn="just">
              <a:lnSpc>
                <a:spcPct val="150000"/>
              </a:lnSpc>
            </a:pPr>
            <a:r>
              <a:rPr lang="fr-FR" sz="36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=&gt; </a:t>
            </a:r>
            <a:r>
              <a:rPr lang="fr-FR" sz="3600" b="1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fr-FR" sz="36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fr-FR" sz="36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fr-FR" sz="36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toàn</a:t>
            </a:r>
            <a:r>
              <a:rPr lang="fr-FR" sz="36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fr-FR" sz="36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giới</a:t>
            </a:r>
            <a:r>
              <a:rPr lang="fr-FR" sz="36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fr-FR" sz="36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chịu</a:t>
            </a:r>
            <a:r>
              <a:rPr lang="fr-FR" sz="36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fr-FR" sz="36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thảm</a:t>
            </a:r>
            <a:r>
              <a:rPr lang="fr-FR" sz="36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</a:t>
            </a:r>
            <a:r>
              <a:rPr lang="fr-FR" sz="36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600" b="1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bất</a:t>
            </a:r>
            <a:r>
              <a:rPr lang="fr-FR" sz="36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hạnh</a:t>
            </a:r>
            <a:r>
              <a:rPr lang="fr-FR" sz="36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fr-FR" sz="36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fr-FR" sz="36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fr-FR" sz="36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5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A247A9-A45D-41B5-846B-907534375E09}"/>
              </a:ext>
            </a:extLst>
          </p:cNvPr>
          <p:cNvSpPr txBox="1"/>
          <p:nvPr/>
        </p:nvSpPr>
        <p:spPr>
          <a:xfrm>
            <a:off x="1219200" y="9142137"/>
            <a:ext cx="16078200" cy="646331"/>
          </a:xfrm>
          <a:prstGeom prst="rect">
            <a:avLst/>
          </a:prstGeom>
          <a:solidFill>
            <a:srgbClr val="FFD796"/>
          </a:solidFill>
        </p:spPr>
        <p:txBody>
          <a:bodyPr wrap="square" rtlCol="0">
            <a:spAutoFit/>
          </a:bodyPr>
          <a:lstStyle/>
          <a:p>
            <a:r>
              <a:rPr lang="vi-VN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vi-VN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thảm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phủ</a:t>
            </a:r>
            <a:endParaRPr lang="en-US" sz="36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54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18">
            <a:extLst>
              <a:ext uri="{FF2B5EF4-FFF2-40B4-BE49-F238E27FC236}">
                <a16:creationId xmlns:a16="http://schemas.microsoft.com/office/drawing/2014/main" id="{2DAA6C16-BF9B-4A3E-BC70-EE6015D4F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7" descr="Khủng haỏng KT">
            <a:extLst>
              <a:ext uri="{FF2B5EF4-FFF2-40B4-BE49-F238E27FC236}">
                <a16:creationId xmlns:a16="http://schemas.microsoft.com/office/drawing/2014/main" id="{F150F184-69FA-4AEF-B037-E175274E6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45178" r="4805" b="-1"/>
          <a:stretch/>
        </p:blipFill>
        <p:spPr bwMode="auto">
          <a:xfrm>
            <a:off x="-6" y="10"/>
            <a:ext cx="4429125" cy="5910933"/>
          </a:xfrm>
          <a:custGeom>
            <a:avLst/>
            <a:gdLst/>
            <a:ahLst/>
            <a:cxnLst/>
            <a:rect l="l" t="t" r="r" b="b"/>
            <a:pathLst>
              <a:path w="2952750" h="3940629">
                <a:moveTo>
                  <a:pt x="0" y="0"/>
                </a:moveTo>
                <a:lnTo>
                  <a:pt x="2952750" y="0"/>
                </a:lnTo>
                <a:lnTo>
                  <a:pt x="2952749" y="3847994"/>
                </a:lnTo>
                <a:lnTo>
                  <a:pt x="0" y="3940629"/>
                </a:lnTo>
                <a:close/>
              </a:path>
            </a:pathLst>
          </a:custGeom>
          <a:noFill/>
        </p:spPr>
      </p:pic>
      <p:pic>
        <p:nvPicPr>
          <p:cNvPr id="8" name="Picture 7" descr="Trong bãi rác">
            <a:extLst>
              <a:ext uri="{FF2B5EF4-FFF2-40B4-BE49-F238E27FC236}">
                <a16:creationId xmlns:a16="http://schemas.microsoft.com/office/drawing/2014/main" id="{56AB8C61-67FD-4A92-9926-FEC68BD59A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2205" r="35418"/>
          <a:stretch/>
        </p:blipFill>
        <p:spPr bwMode="auto">
          <a:xfrm>
            <a:off x="4714879" y="10"/>
            <a:ext cx="4286249" cy="5763017"/>
          </a:xfrm>
          <a:custGeom>
            <a:avLst/>
            <a:gdLst/>
            <a:ahLst/>
            <a:cxnLst/>
            <a:rect l="l" t="t" r="r" b="b"/>
            <a:pathLst>
              <a:path w="2857499" h="3842018">
                <a:moveTo>
                  <a:pt x="0" y="0"/>
                </a:moveTo>
                <a:lnTo>
                  <a:pt x="2857499" y="0"/>
                </a:lnTo>
                <a:lnTo>
                  <a:pt x="2857499" y="3799815"/>
                </a:lnTo>
                <a:lnTo>
                  <a:pt x="2408465" y="3766458"/>
                </a:lnTo>
                <a:lnTo>
                  <a:pt x="0" y="3842018"/>
                </a:lnTo>
                <a:close/>
              </a:path>
            </a:pathLst>
          </a:custGeom>
          <a:noFill/>
        </p:spPr>
      </p:pic>
      <p:pic>
        <p:nvPicPr>
          <p:cNvPr id="11" name="Picture 7" descr="Vô gia cư">
            <a:extLst>
              <a:ext uri="{FF2B5EF4-FFF2-40B4-BE49-F238E27FC236}">
                <a16:creationId xmlns:a16="http://schemas.microsoft.com/office/drawing/2014/main" id="{7006D662-1A8C-4C86-A58E-C4CF997B05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1084" r="-2" b="-2"/>
          <a:stretch/>
        </p:blipFill>
        <p:spPr bwMode="auto">
          <a:xfrm>
            <a:off x="9286876" y="10"/>
            <a:ext cx="4286249" cy="6039345"/>
          </a:xfrm>
          <a:custGeom>
            <a:avLst/>
            <a:gdLst/>
            <a:ahLst/>
            <a:cxnLst/>
            <a:rect l="l" t="t" r="r" b="b"/>
            <a:pathLst>
              <a:path w="2857499" h="4026237">
                <a:moveTo>
                  <a:pt x="0" y="0"/>
                </a:moveTo>
                <a:lnTo>
                  <a:pt x="2857499" y="0"/>
                </a:lnTo>
                <a:lnTo>
                  <a:pt x="2857499" y="4026237"/>
                </a:lnTo>
                <a:lnTo>
                  <a:pt x="0" y="3813966"/>
                </a:lnTo>
                <a:close/>
              </a:path>
            </a:pathLst>
          </a:custGeom>
          <a:noFill/>
        </p:spPr>
      </p:pic>
      <p:pic>
        <p:nvPicPr>
          <p:cNvPr id="13" name="Picture 7" descr="Chau-A-Hon-56-nghin-tre-em-se-chet-vi-khung-hoang-kinh-te-176888-1">
            <a:extLst>
              <a:ext uri="{FF2B5EF4-FFF2-40B4-BE49-F238E27FC236}">
                <a16:creationId xmlns:a16="http://schemas.microsoft.com/office/drawing/2014/main" id="{111EEF00-7546-4E70-841B-A10923922D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14608" r="33794" b="1"/>
          <a:stretch/>
        </p:blipFill>
        <p:spPr bwMode="auto">
          <a:xfrm>
            <a:off x="13858873" y="10"/>
            <a:ext cx="4429127" cy="6074217"/>
          </a:xfrm>
          <a:custGeom>
            <a:avLst/>
            <a:gdLst/>
            <a:ahLst/>
            <a:cxnLst/>
            <a:rect l="l" t="t" r="r" b="b"/>
            <a:pathLst>
              <a:path w="2952751" h="4049485">
                <a:moveTo>
                  <a:pt x="0" y="0"/>
                </a:moveTo>
                <a:lnTo>
                  <a:pt x="2952751" y="0"/>
                </a:lnTo>
                <a:lnTo>
                  <a:pt x="2952750" y="3940629"/>
                </a:lnTo>
                <a:lnTo>
                  <a:pt x="122465" y="4049485"/>
                </a:lnTo>
                <a:lnTo>
                  <a:pt x="0" y="4040388"/>
                </a:lnTo>
                <a:close/>
              </a:path>
            </a:pathLst>
          </a:custGeom>
          <a:noFill/>
        </p:spPr>
      </p:pic>
      <p:grpSp>
        <p:nvGrpSpPr>
          <p:cNvPr id="32" name="Group 20">
            <a:extLst>
              <a:ext uri="{FF2B5EF4-FFF2-40B4-BE49-F238E27FC236}">
                <a16:creationId xmlns:a16="http://schemas.microsoft.com/office/drawing/2014/main" id="{31655B4F-4050-4B1F-82A8-180E74CF9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5293488"/>
            <a:ext cx="18288000" cy="1135752"/>
            <a:chOff x="0" y="2959818"/>
            <a:chExt cx="12192000" cy="75716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EA4C97B-84C4-4658-A6D6-600CB62B43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: Shape 22">
              <a:extLst>
                <a:ext uri="{FF2B5EF4-FFF2-40B4-BE49-F238E27FC236}">
                  <a16:creationId xmlns:a16="http://schemas.microsoft.com/office/drawing/2014/main" id="{24FE591E-19B9-480D-9B26-EB96D70C28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6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" name="Text Box 5">
            <a:extLst>
              <a:ext uri="{FF2B5EF4-FFF2-40B4-BE49-F238E27FC236}">
                <a16:creationId xmlns:a16="http://schemas.microsoft.com/office/drawing/2014/main" id="{392CE9F9-B1D8-45A1-840E-F77DBA97F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7510020"/>
            <a:ext cx="15392400" cy="16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vi-VN" sz="4400" b="1" dirty="0">
                <a:solidFill>
                  <a:srgbClr val="FFC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Trẻ em - n</a:t>
            </a:r>
            <a:r>
              <a:rPr lang="en-US" sz="4400" b="1" dirty="0" err="1">
                <a:solidFill>
                  <a:srgbClr val="FFC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ạn</a:t>
            </a:r>
            <a:r>
              <a:rPr lang="en-US" sz="4400" b="1" dirty="0">
                <a:solidFill>
                  <a:srgbClr val="FFC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4400" b="1" dirty="0" err="1">
                <a:solidFill>
                  <a:srgbClr val="FFC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nhân</a:t>
            </a:r>
            <a:r>
              <a:rPr lang="en-US" sz="4400" b="1" dirty="0">
                <a:solidFill>
                  <a:srgbClr val="FFC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4400" b="1" dirty="0" err="1">
                <a:solidFill>
                  <a:srgbClr val="FFC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của</a:t>
            </a:r>
            <a:r>
              <a:rPr lang="en-US" sz="4400" b="1" dirty="0">
                <a:solidFill>
                  <a:srgbClr val="FFC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4400" b="1" dirty="0" err="1">
                <a:solidFill>
                  <a:srgbClr val="FFC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đói</a:t>
            </a:r>
            <a:r>
              <a:rPr lang="en-US" sz="4400" b="1" dirty="0">
                <a:solidFill>
                  <a:srgbClr val="FFC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4400" b="1" dirty="0" err="1">
                <a:solidFill>
                  <a:srgbClr val="FFC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nghèo</a:t>
            </a:r>
            <a:r>
              <a:rPr lang="en-US" sz="4400" b="1" dirty="0">
                <a:solidFill>
                  <a:srgbClr val="FFC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, </a:t>
            </a:r>
            <a:r>
              <a:rPr lang="en-US" sz="4400" b="1" dirty="0" err="1">
                <a:solidFill>
                  <a:srgbClr val="FFC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khủng</a:t>
            </a:r>
            <a:r>
              <a:rPr lang="en-US" sz="4400" b="1" dirty="0">
                <a:solidFill>
                  <a:srgbClr val="FFC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4400" b="1" dirty="0" err="1">
                <a:solidFill>
                  <a:srgbClr val="FFC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hoảng</a:t>
            </a:r>
            <a:r>
              <a:rPr lang="en-US" sz="4400" b="1" dirty="0">
                <a:solidFill>
                  <a:srgbClr val="FFC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4400" b="1" dirty="0" err="1">
                <a:solidFill>
                  <a:srgbClr val="FFC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kinh</a:t>
            </a:r>
            <a:r>
              <a:rPr lang="en-US" sz="4400" b="1" dirty="0">
                <a:solidFill>
                  <a:srgbClr val="FFC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4400" b="1" dirty="0" err="1">
                <a:solidFill>
                  <a:srgbClr val="FFC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tế</a:t>
            </a:r>
            <a:r>
              <a:rPr lang="en-US" sz="4400" b="1" dirty="0">
                <a:solidFill>
                  <a:srgbClr val="FFC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, </a:t>
            </a:r>
            <a:r>
              <a:rPr lang="en-US" sz="4400" b="1" dirty="0" err="1">
                <a:solidFill>
                  <a:srgbClr val="FFC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vô</a:t>
            </a:r>
            <a:r>
              <a:rPr lang="en-US" sz="4400" b="1" dirty="0">
                <a:solidFill>
                  <a:srgbClr val="FFC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4400" b="1" dirty="0" err="1">
                <a:solidFill>
                  <a:srgbClr val="FFC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gia</a:t>
            </a:r>
            <a:r>
              <a:rPr lang="en-US" sz="4400" b="1" dirty="0">
                <a:solidFill>
                  <a:srgbClr val="FFC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4400" b="1" dirty="0" err="1">
                <a:solidFill>
                  <a:srgbClr val="FFC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cư</a:t>
            </a:r>
            <a:r>
              <a:rPr lang="en-US" sz="4400" b="1" dirty="0">
                <a:solidFill>
                  <a:srgbClr val="FFC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, </a:t>
            </a:r>
            <a:r>
              <a:rPr lang="en-US" sz="4400" b="1" dirty="0" err="1">
                <a:solidFill>
                  <a:srgbClr val="FFC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dịch</a:t>
            </a:r>
            <a:r>
              <a:rPr lang="en-US" sz="4400" b="1" dirty="0">
                <a:solidFill>
                  <a:srgbClr val="FFC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4400" b="1" dirty="0" err="1">
                <a:solidFill>
                  <a:srgbClr val="FFC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bệnh</a:t>
            </a:r>
            <a:r>
              <a:rPr lang="en-US" sz="4400" b="1" dirty="0">
                <a:solidFill>
                  <a:srgbClr val="FFC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96487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4789" b="478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>
            <a:extLst>
              <a:ext uri="{FF2B5EF4-FFF2-40B4-BE49-F238E27FC236}">
                <a16:creationId xmlns:a16="http://schemas.microsoft.com/office/drawing/2014/main" id="{CAEBF415-C9DE-4AC9-A2A5-DD40005632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612592" y="258420"/>
            <a:ext cx="2041765" cy="153228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016E016-F60D-4838-9CC2-72E50C11B6E9}"/>
              </a:ext>
            </a:extLst>
          </p:cNvPr>
          <p:cNvSpPr txBox="1"/>
          <p:nvPr/>
        </p:nvSpPr>
        <p:spPr>
          <a:xfrm>
            <a:off x="1122821" y="695648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D4FE1A5-C3D0-4826-85A6-0FF411926D18}"/>
              </a:ext>
            </a:extLst>
          </p:cNvPr>
          <p:cNvSpPr/>
          <p:nvPr/>
        </p:nvSpPr>
        <p:spPr>
          <a:xfrm>
            <a:off x="2895600" y="258419"/>
            <a:ext cx="9296400" cy="1532281"/>
          </a:xfrm>
          <a:prstGeom prst="rect">
            <a:avLst/>
          </a:prstGeom>
          <a:solidFill>
            <a:srgbClr val="FFD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Đọc hiểu văn bản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DC43851-D541-4C5F-95B0-5B527D639A02}"/>
              </a:ext>
            </a:extLst>
          </p:cNvPr>
          <p:cNvSpPr txBox="1"/>
          <p:nvPr/>
        </p:nvSpPr>
        <p:spPr>
          <a:xfrm>
            <a:off x="990600" y="2056206"/>
            <a:ext cx="1630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 hội</a:t>
            </a:r>
            <a:r>
              <a:rPr lang="vi-VN" sz="36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fr-FR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cộng</a:t>
            </a:r>
            <a:r>
              <a:rPr lang="fr-FR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fr-FR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quốc</a:t>
            </a:r>
            <a:r>
              <a:rPr lang="fr-FR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tế</a:t>
            </a:r>
            <a:r>
              <a:rPr lang="fr-FR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fr-FR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fr-FR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fr-FR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tuyên</a:t>
            </a:r>
            <a:r>
              <a:rPr lang="fr-FR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bố</a:t>
            </a:r>
            <a:r>
              <a:rPr lang="fr-FR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fr-FR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fr-FR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endParaRPr kumimoji="0" lang="en-US" sz="36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9130944F-1C38-4C42-A910-CECBA5407099}"/>
              </a:ext>
            </a:extLst>
          </p:cNvPr>
          <p:cNvSpPr/>
          <p:nvPr/>
        </p:nvSpPr>
        <p:spPr>
          <a:xfrm>
            <a:off x="381000" y="3695699"/>
            <a:ext cx="17373599" cy="6172201"/>
          </a:xfrm>
          <a:prstGeom prst="cloud">
            <a:avLst/>
          </a:prstGeom>
          <a:solidFill>
            <a:schemeClr val="bg1"/>
          </a:solidFill>
          <a:ln w="38100">
            <a:solidFill>
              <a:srgbClr val="FFD7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vi-VN" sz="36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THẢO LUẬN CẶP ĐÔI</a:t>
            </a:r>
            <a:endParaRPr lang="pt-BR" sz="3600" b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hiểu cơ hội là gì?</a:t>
            </a:r>
            <a:endParaRPr lang="en-US" sz="32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 sao sau khi nêu phần “Sự thách thức” Hội nghị cấp cao lại chỉ ra những cơ hội để </a:t>
            </a:r>
            <a:r>
              <a:rPr lang="vi-VN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 tâm chăm sóc trẻ em?</a:t>
            </a:r>
            <a:r>
              <a:rPr lang="pt-BR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Bối cảnh thế giới vẫn có nhiều cơ hội để bảo vệ quyền sống và phát triển của trẻ em. Đó là những cơ hội nào?</a:t>
            </a:r>
            <a:endParaRPr lang="vi-VN" sz="32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Bối cảnh thế giới vẫn có nhiều cơ hội để bảo vệ quyền sống và phát triển của trẻ em. Đó là những cơ hội nào?</a:t>
            </a:r>
            <a:endParaRPr lang="vi-VN" sz="48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22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4789" b="478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8406" y="3252179"/>
            <a:ext cx="16230600" cy="5155708"/>
            <a:chOff x="0" y="0"/>
            <a:chExt cx="15051169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051168" cy="5372100"/>
            </a:xfrm>
            <a:custGeom>
              <a:avLst/>
              <a:gdLst/>
              <a:ahLst/>
              <a:cxnLst/>
              <a:rect l="l" t="t" r="r" b="b"/>
              <a:pathLst>
                <a:path w="15051168" h="5372100">
                  <a:moveTo>
                    <a:pt x="13500498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13500498" y="5372100"/>
                  </a:lnTo>
                  <a:lnTo>
                    <a:pt x="15051168" y="2686050"/>
                  </a:lnTo>
                  <a:lnTo>
                    <a:pt x="13500498" y="0"/>
                  </a:lnTo>
                  <a:close/>
                </a:path>
              </a:pathLst>
            </a:custGeom>
            <a:solidFill>
              <a:srgbClr val="FFD6CE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3899767" y="578752"/>
            <a:ext cx="11105751" cy="227953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vi-VN" sz="6000" b="1" dirty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điều kiện thuận lợi trong chăm sóc trẻ em</a:t>
            </a:r>
            <a:endParaRPr lang="en-US" sz="6000" b="1" dirty="0">
              <a:solidFill>
                <a:srgbClr val="7453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-201582" y="275812"/>
            <a:ext cx="3771106" cy="26397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74135" y="1449569"/>
            <a:ext cx="1819672" cy="208558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73344" b="50381"/>
          <a:stretch>
            <a:fillRect/>
          </a:stretch>
        </p:blipFill>
        <p:spPr>
          <a:xfrm rot="-9282448">
            <a:off x="2709460" y="1296589"/>
            <a:ext cx="670277" cy="88586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73344" b="50381"/>
          <a:stretch>
            <a:fillRect/>
          </a:stretch>
        </p:blipFill>
        <p:spPr>
          <a:xfrm rot="-3952496">
            <a:off x="751200" y="3691707"/>
            <a:ext cx="555000" cy="733509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115144" y="4356360"/>
            <a:ext cx="4073184" cy="3423309"/>
          </a:xfrm>
          <a:prstGeom prst="rect">
            <a:avLst/>
          </a:prstGeom>
          <a:solidFill>
            <a:srgbClr val="FFD796"/>
          </a:solidFill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99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3200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139517" y="4233343"/>
            <a:ext cx="4073184" cy="2846228"/>
          </a:xfrm>
          <a:prstGeom prst="rect">
            <a:avLst/>
          </a:prstGeom>
          <a:solidFill>
            <a:srgbClr val="FFD796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9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Sự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hợp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đoàn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kết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quốc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tế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ngày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càng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hiệu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quả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cụ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thể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nhiều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lĩnh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vực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.</a:t>
            </a:r>
            <a:endParaRPr lang="en-US" sz="3200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1849458" y="5083889"/>
            <a:ext cx="4073184" cy="1680396"/>
          </a:xfrm>
          <a:prstGeom prst="rect">
            <a:avLst/>
          </a:prstGeom>
          <a:solidFill>
            <a:srgbClr val="FFD796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9"/>
              </a:lnSpc>
            </a:pP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Bầu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khí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chính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quốc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tế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cải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thiện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800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12295" r="11526"/>
          <a:stretch>
            <a:fillRect/>
          </a:stretch>
        </p:blipFill>
        <p:spPr>
          <a:xfrm rot="-5400000">
            <a:off x="5446948" y="5936317"/>
            <a:ext cx="2872776" cy="26397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12295" r="11526"/>
          <a:stretch>
            <a:fillRect/>
          </a:stretch>
        </p:blipFill>
        <p:spPr>
          <a:xfrm rot="-5400000">
            <a:off x="10084747" y="5881002"/>
            <a:ext cx="2872776" cy="26397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869890" y="8217713"/>
            <a:ext cx="617286" cy="57688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661812" y="8099518"/>
            <a:ext cx="617286" cy="57688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3453734" y="8099518"/>
            <a:ext cx="617286" cy="57688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3471952" y="4611"/>
            <a:ext cx="775419" cy="518826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6501297" y="264024"/>
            <a:ext cx="775419" cy="51882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2793BD0-AB24-4018-801D-F18068F45221}"/>
              </a:ext>
            </a:extLst>
          </p:cNvPr>
          <p:cNvSpPr/>
          <p:nvPr/>
        </p:nvSpPr>
        <p:spPr>
          <a:xfrm>
            <a:off x="1473929" y="8794594"/>
            <a:ext cx="15340142" cy="160670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fr-FR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=&gt; </a:t>
            </a:r>
            <a:r>
              <a:rPr lang="fr-FR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fr-FR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thuận</a:t>
            </a:r>
            <a:r>
              <a:rPr lang="fr-FR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lợi</a:t>
            </a:r>
            <a:r>
              <a:rPr lang="fr-FR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fr-FR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nhằm</a:t>
            </a:r>
            <a:r>
              <a:rPr lang="fr-FR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cải</a:t>
            </a:r>
            <a:r>
              <a:rPr lang="fr-FR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thiện</a:t>
            </a:r>
            <a:r>
              <a:rPr lang="fr-FR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fr-FR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fr-FR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fr-FR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đảm</a:t>
            </a:r>
            <a:r>
              <a:rPr lang="fr-FR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quyền</a:t>
            </a:r>
            <a:r>
              <a:rPr lang="fr-FR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fr-FR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fr-FR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4789" b="478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72690" y="1181100"/>
            <a:ext cx="14542620" cy="1075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vi-VN" sz="7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 quan tâm trẻ em ở Việt Nam</a:t>
            </a:r>
            <a:endParaRPr lang="en-US" sz="7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7858650" y="-1692426"/>
            <a:ext cx="2570700" cy="2209195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570537" y="4666735"/>
            <a:ext cx="3771106" cy="26397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890228" y="3190824"/>
            <a:ext cx="8288190" cy="5793065"/>
            <a:chOff x="0" y="0"/>
            <a:chExt cx="7685911" cy="5372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685911" cy="5372100"/>
            </a:xfrm>
            <a:custGeom>
              <a:avLst/>
              <a:gdLst/>
              <a:ahLst/>
              <a:cxnLst/>
              <a:rect l="l" t="t" r="r" b="b"/>
              <a:pathLst>
                <a:path w="7685911" h="5372100">
                  <a:moveTo>
                    <a:pt x="6135241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6135241" y="5372100"/>
                  </a:lnTo>
                  <a:lnTo>
                    <a:pt x="7685911" y="2686050"/>
                  </a:lnTo>
                  <a:lnTo>
                    <a:pt x="6135241" y="0"/>
                  </a:lnTo>
                  <a:close/>
                </a:path>
              </a:pathLst>
            </a:custGeom>
            <a:solidFill>
              <a:srgbClr val="FFD796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087431" y="4534747"/>
            <a:ext cx="3771106" cy="263977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9109583" y="3190824"/>
            <a:ext cx="8288190" cy="5793065"/>
            <a:chOff x="0" y="0"/>
            <a:chExt cx="7685911" cy="53721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685911" cy="5372100"/>
            </a:xfrm>
            <a:custGeom>
              <a:avLst/>
              <a:gdLst/>
              <a:ahLst/>
              <a:cxnLst/>
              <a:rect l="l" t="t" r="r" b="b"/>
              <a:pathLst>
                <a:path w="7685911" h="5372100">
                  <a:moveTo>
                    <a:pt x="6135241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6135241" y="5372100"/>
                  </a:lnTo>
                  <a:lnTo>
                    <a:pt x="7685911" y="2686050"/>
                  </a:lnTo>
                  <a:lnTo>
                    <a:pt x="6135241" y="0"/>
                  </a:lnTo>
                  <a:close/>
                </a:path>
              </a:pathLst>
            </a:custGeom>
            <a:solidFill>
              <a:srgbClr val="FFD6CE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2046691" y="4498385"/>
            <a:ext cx="5975263" cy="3423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9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Sự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quan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tâm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của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Đảng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Nhà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nước.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trào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em.</a:t>
            </a:r>
            <a:endParaRPr lang="en-US" sz="3600" b="1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266046" y="4753893"/>
            <a:ext cx="5975263" cy="173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9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Ý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thức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của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toàn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dân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về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vấn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đề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chăm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sóc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,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bảo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vệ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trẻ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.</a:t>
            </a:r>
            <a:endParaRPr lang="en-US" b="1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580948" y="3680142"/>
            <a:ext cx="935604" cy="62600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ướng dẫn chọn mũ bảo hiểm trẻ em đạt chuẩn, an toàn và phù hợp?">
            <a:extLst>
              <a:ext uri="{FF2B5EF4-FFF2-40B4-BE49-F238E27FC236}">
                <a16:creationId xmlns:a16="http://schemas.microsoft.com/office/drawing/2014/main" id="{25802D3D-EDCE-41EB-A80C-7223B466E9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/>
          <a:stretch/>
        </p:blipFill>
        <p:spPr bwMode="auto">
          <a:xfrm>
            <a:off x="7743078" y="4908882"/>
            <a:ext cx="9158073" cy="537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ông bố Báo cáo vị thế của Trẻ em gái Châu Á năm 2020">
            <a:extLst>
              <a:ext uri="{FF2B5EF4-FFF2-40B4-BE49-F238E27FC236}">
                <a16:creationId xmlns:a16="http://schemas.microsoft.com/office/drawing/2014/main" id="{77996217-4D12-4EBB-BB52-2C818805C6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270"/>
          <a:stretch/>
        </p:blipFill>
        <p:spPr bwMode="auto">
          <a:xfrm>
            <a:off x="20" y="13"/>
            <a:ext cx="10919849" cy="5843003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Nhưng lưu ý khi cho trẻ đi tiêm vắc xin sởi rubela">
            <a:extLst>
              <a:ext uri="{FF2B5EF4-FFF2-40B4-BE49-F238E27FC236}">
                <a16:creationId xmlns:a16="http://schemas.microsoft.com/office/drawing/2014/main" id="{44C67882-DDDC-4AFD-9BA7-7D7EDBB3EC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6" b="2"/>
          <a:stretch/>
        </p:blipFill>
        <p:spPr bwMode="auto">
          <a:xfrm>
            <a:off x="11187453" y="-33820"/>
            <a:ext cx="5713698" cy="470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VGP News :. | Chủ tịch nước chúc mừng thiếu niên, nhi đồng nhân Tết Trung  thu | BÁO ĐIỆN TỬ CHÍNH PHỦ NƯỚC CHXHCN VIỆT NAM">
            <a:extLst>
              <a:ext uri="{FF2B5EF4-FFF2-40B4-BE49-F238E27FC236}">
                <a16:creationId xmlns:a16="http://schemas.microsoft.com/office/drawing/2014/main" id="{96C2C3D4-E385-476F-911E-F50F5930EB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0" r="-2" b="13130"/>
          <a:stretch/>
        </p:blipFill>
        <p:spPr bwMode="auto">
          <a:xfrm>
            <a:off x="1" y="6098662"/>
            <a:ext cx="7501779" cy="418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35856" y="0"/>
            <a:ext cx="1152144" cy="10287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507B301F-2682-4D53-BB28-C145FDE57A6C}"/>
              </a:ext>
            </a:extLst>
          </p:cNvPr>
          <p:cNvSpPr/>
          <p:nvPr/>
        </p:nvSpPr>
        <p:spPr>
          <a:xfrm>
            <a:off x="537090" y="8956316"/>
            <a:ext cx="16306800" cy="1330684"/>
          </a:xfrm>
          <a:prstGeom prst="snip2Diag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3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3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3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Đảng</a:t>
            </a:r>
            <a:r>
              <a:rPr lang="en-US" sz="3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đẩy</a:t>
            </a:r>
            <a:r>
              <a:rPr lang="en-US" sz="3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3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3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3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3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3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sz="3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8049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4789" b="478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3106400" y="181772"/>
            <a:ext cx="1819281" cy="1525922"/>
          </a:xfrm>
          <a:prstGeom prst="rect">
            <a:avLst/>
          </a:prstGeom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EEFFDE7A-5DA6-45F9-BE4D-896B1D94E2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0800000">
            <a:off x="612593" y="258420"/>
            <a:ext cx="2041765" cy="177225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F844AD-DBF1-4DEC-930D-980F1D9712E9}"/>
              </a:ext>
            </a:extLst>
          </p:cNvPr>
          <p:cNvSpPr txBox="1"/>
          <p:nvPr/>
        </p:nvSpPr>
        <p:spPr>
          <a:xfrm>
            <a:off x="1122821" y="695648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92104B-7EC0-41EC-9F44-4A260C1D6AB2}"/>
              </a:ext>
            </a:extLst>
          </p:cNvPr>
          <p:cNvSpPr/>
          <p:nvPr/>
        </p:nvSpPr>
        <p:spPr>
          <a:xfrm>
            <a:off x="2895600" y="258419"/>
            <a:ext cx="9296400" cy="1772253"/>
          </a:xfrm>
          <a:prstGeom prst="rect">
            <a:avLst/>
          </a:prstGeom>
          <a:solidFill>
            <a:srgbClr val="FFD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Đọc hiểu văn bản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D5389B-EEBB-4803-9E50-647C46BC4AF0}"/>
              </a:ext>
            </a:extLst>
          </p:cNvPr>
          <p:cNvSpPr txBox="1"/>
          <p:nvPr/>
        </p:nvSpPr>
        <p:spPr>
          <a:xfrm>
            <a:off x="533400" y="2467901"/>
            <a:ext cx="1752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fr-FR" sz="3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fr-FR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fr-FR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xuất</a:t>
            </a:r>
            <a:r>
              <a:rPr lang="fr-FR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nhằm</a:t>
            </a:r>
            <a:r>
              <a:rPr lang="fr-FR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đảm</a:t>
            </a:r>
            <a:r>
              <a:rPr lang="fr-FR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fr-FR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fr-FR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fr-FR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fr-FR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fr-FR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chăm</a:t>
            </a:r>
            <a:r>
              <a:rPr lang="fr-FR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sóc</a:t>
            </a:r>
            <a:r>
              <a:rPr lang="fr-FR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fr-FR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vệ</a:t>
            </a:r>
            <a:r>
              <a:rPr lang="fr-FR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fr-FR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triển</a:t>
            </a:r>
            <a:endParaRPr kumimoji="0" lang="en-US" sz="36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1BA693-A083-46DE-8F8F-6E3DEEBA2D60}"/>
              </a:ext>
            </a:extLst>
          </p:cNvPr>
          <p:cNvSpPr txBox="1"/>
          <p:nvPr/>
        </p:nvSpPr>
        <p:spPr>
          <a:xfrm>
            <a:off x="1142699" y="4211246"/>
            <a:ext cx="16535701" cy="36183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36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 các mục từ 10 đến 17 và trả lời các câu hỏi:</a:t>
            </a:r>
          </a:p>
          <a:p>
            <a:pPr marL="571500" indent="-5715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t-BR" sz="3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Đứng trước những thách thức và cơ hội đó, nhân loại có những nhiệm vụ gì vì sự sống còn, bảo vệ và phát triển của trẻ em?</a:t>
            </a:r>
            <a:endParaRPr lang="en-US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t-BR" sz="3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có nhận xét gì về nhiệm vụ của cộng đồng để thực hiện quyền trẻ em?</a:t>
            </a:r>
            <a:endParaRPr lang="vi-VN" sz="36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t-BR" sz="3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Dựa vào cơ sở nào để Hội nghị xác định những nhiệm vụ về quyền trẻ em? </a:t>
            </a:r>
            <a:endParaRPr lang="en-US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4789" b="478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123553" y="4671393"/>
            <a:ext cx="3771106" cy="2639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640447" y="4671393"/>
            <a:ext cx="3771106" cy="26397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762000" y="1861280"/>
            <a:ext cx="16992600" cy="7092220"/>
            <a:chOff x="0" y="0"/>
            <a:chExt cx="41040485" cy="5372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040484" cy="5372100"/>
            </a:xfrm>
            <a:custGeom>
              <a:avLst/>
              <a:gdLst/>
              <a:ahLst/>
              <a:cxnLst/>
              <a:rect l="l" t="t" r="r" b="b"/>
              <a:pathLst>
                <a:path w="41040484" h="5372100">
                  <a:moveTo>
                    <a:pt x="39489816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39489816" y="5372100"/>
                  </a:lnTo>
                  <a:lnTo>
                    <a:pt x="41040484" y="2686050"/>
                  </a:lnTo>
                  <a:lnTo>
                    <a:pt x="39489816" y="0"/>
                  </a:lnTo>
                  <a:close/>
                </a:path>
              </a:pathLst>
            </a:custGeom>
            <a:solidFill>
              <a:srgbClr val="FFD796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123553" y="7798721"/>
            <a:ext cx="3771106" cy="26397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640447" y="7798721"/>
            <a:ext cx="3771106" cy="2639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73344" b="50381"/>
          <a:stretch>
            <a:fillRect/>
          </a:stretch>
        </p:blipFill>
        <p:spPr>
          <a:xfrm rot="-3557389">
            <a:off x="14952425" y="1083170"/>
            <a:ext cx="830269" cy="10973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287394" y="1028700"/>
            <a:ext cx="1024973" cy="685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400000">
            <a:off x="7858650" y="-502326"/>
            <a:ext cx="2570700" cy="2209195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019F1A1-F542-4428-AE91-BFD3315BAF95}"/>
              </a:ext>
            </a:extLst>
          </p:cNvPr>
          <p:cNvSpPr txBox="1"/>
          <p:nvPr/>
        </p:nvSpPr>
        <p:spPr>
          <a:xfrm>
            <a:off x="1371600" y="2064432"/>
            <a:ext cx="14831040" cy="7219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Tăng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cường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sức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khoẻ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chế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dinh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dưỡng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Quan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tàn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tật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cảnh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khó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khăn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Tăng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cường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vai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phụ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nữ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bình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đẳng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giới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Xoá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nạn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mù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hội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nguồn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gốc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lai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lịch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mình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Khuyến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khích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tham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hđộng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hoá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xã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hội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Khôi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phục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tăng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trưởng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triển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kinh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tế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vi-VN" sz="36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fr-FR" sz="36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Nhiệm</a:t>
            </a:r>
            <a:r>
              <a:rPr lang="fr-FR" sz="36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vụ</a:t>
            </a:r>
            <a:r>
              <a:rPr lang="fr-FR" sz="36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toàn</a:t>
            </a:r>
            <a:r>
              <a:rPr lang="fr-FR" sz="36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fr-FR" sz="36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6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cụ</a:t>
            </a:r>
            <a:r>
              <a:rPr lang="fr-FR" sz="36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fr-FR" sz="36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6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fr-FR" sz="36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fr-FR" sz="36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tế</a:t>
            </a:r>
            <a:r>
              <a:rPr lang="fr-FR" sz="36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fr-FR" sz="36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mang</a:t>
            </a:r>
            <a:r>
              <a:rPr lang="fr-FR" sz="36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fr-FR" sz="36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cuộc</a:t>
            </a:r>
            <a:r>
              <a:rPr lang="fr-FR" sz="36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sống</a:t>
            </a:r>
            <a:r>
              <a:rPr lang="fr-FR" sz="36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tốt</a:t>
            </a:r>
            <a:r>
              <a:rPr lang="fr-FR" sz="36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đẹp</a:t>
            </a:r>
            <a:r>
              <a:rPr lang="fr-FR" sz="36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fr-FR" sz="36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fr-FR" sz="36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fr-FR" sz="36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fr-FR" sz="36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b="1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endParaRPr lang="en-US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A634AB-AB4B-420C-9322-6CA25E19850E}"/>
              </a:ext>
            </a:extLst>
          </p:cNvPr>
          <p:cNvSpPr txBox="1"/>
          <p:nvPr/>
        </p:nvSpPr>
        <p:spPr>
          <a:xfrm>
            <a:off x="1143000" y="370773"/>
            <a:ext cx="1752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fr-FR" sz="3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fr-FR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fr-FR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xuất</a:t>
            </a:r>
            <a:r>
              <a:rPr lang="fr-FR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nhằm</a:t>
            </a:r>
            <a:r>
              <a:rPr lang="fr-FR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đảm</a:t>
            </a:r>
            <a:r>
              <a:rPr lang="fr-FR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fr-FR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fr-FR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fr-FR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fr-FR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fr-FR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chăm</a:t>
            </a:r>
            <a:r>
              <a:rPr lang="fr-FR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sóc</a:t>
            </a:r>
            <a:r>
              <a:rPr lang="fr-FR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fr-FR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vệ</a:t>
            </a:r>
            <a:r>
              <a:rPr lang="fr-FR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fr-FR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triển</a:t>
            </a:r>
            <a:endParaRPr kumimoji="0" lang="en-US" sz="36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4789" b="478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804255" y="8064446"/>
            <a:ext cx="8363291" cy="57934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8700" y="6854330"/>
            <a:ext cx="2517856" cy="284905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305828" y="3458649"/>
            <a:ext cx="3030144" cy="215140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198290" y="7263785"/>
            <a:ext cx="712320" cy="476607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8DDE7A19-472F-4167-BC9B-1A45B3BBA7A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0800000">
            <a:off x="1739673" y="244565"/>
            <a:ext cx="2041765" cy="177225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4845BB0-6F98-4345-ABFB-C508AF1341B0}"/>
              </a:ext>
            </a:extLst>
          </p:cNvPr>
          <p:cNvSpPr txBox="1"/>
          <p:nvPr/>
        </p:nvSpPr>
        <p:spPr>
          <a:xfrm>
            <a:off x="2249901" y="68179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F23F9D-245D-46A5-A656-94E1A0834501}"/>
              </a:ext>
            </a:extLst>
          </p:cNvPr>
          <p:cNvSpPr/>
          <p:nvPr/>
        </p:nvSpPr>
        <p:spPr>
          <a:xfrm>
            <a:off x="4022680" y="244564"/>
            <a:ext cx="9296400" cy="1772253"/>
          </a:xfrm>
          <a:prstGeom prst="rect">
            <a:avLst/>
          </a:prstGeom>
          <a:solidFill>
            <a:srgbClr val="FFD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Đọc hiểu văn bản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Double Wave 22">
            <a:extLst>
              <a:ext uri="{FF2B5EF4-FFF2-40B4-BE49-F238E27FC236}">
                <a16:creationId xmlns:a16="http://schemas.microsoft.com/office/drawing/2014/main" id="{EB955C78-6B39-4207-B7CC-5468E396C5AA}"/>
              </a:ext>
            </a:extLst>
          </p:cNvPr>
          <p:cNvSpPr/>
          <p:nvPr/>
        </p:nvSpPr>
        <p:spPr>
          <a:xfrm>
            <a:off x="5105400" y="5448300"/>
            <a:ext cx="12649200" cy="4816049"/>
          </a:xfrm>
          <a:prstGeom prst="double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B9582D3-ACB8-42CE-A9CA-71F53DCDD1BC}"/>
              </a:ext>
            </a:extLst>
          </p:cNvPr>
          <p:cNvSpPr txBox="1"/>
          <p:nvPr/>
        </p:nvSpPr>
        <p:spPr>
          <a:xfrm>
            <a:off x="5199821" y="5983006"/>
            <a:ext cx="12460357" cy="378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Lí</a:t>
            </a:r>
            <a:r>
              <a:rPr lang="fr-FR" sz="3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lẽ</a:t>
            </a:r>
            <a:r>
              <a:rPr lang="fr-FR" sz="3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fr-FR" sz="3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fr-FR" sz="3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lập</a:t>
            </a:r>
            <a:r>
              <a:rPr lang="fr-FR" sz="3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luận</a:t>
            </a:r>
            <a:r>
              <a:rPr lang="fr-FR" sz="3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chặt</a:t>
            </a:r>
            <a:r>
              <a:rPr lang="fr-FR" sz="3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chẽ</a:t>
            </a:r>
            <a:r>
              <a:rPr lang="fr-FR" sz="3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đầy</a:t>
            </a:r>
            <a:r>
              <a:rPr lang="fr-FR" sz="3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đủ</a:t>
            </a:r>
            <a:r>
              <a:rPr lang="fr-FR" sz="3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fr-FR" sz="3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chứng</a:t>
            </a:r>
            <a:r>
              <a:rPr lang="fr-FR" sz="3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cụ</a:t>
            </a:r>
            <a:r>
              <a:rPr lang="fr-FR" sz="3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fr-FR" sz="3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fr-FR" sz="3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fr-FR" sz="3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mang</a:t>
            </a:r>
            <a:r>
              <a:rPr lang="fr-FR" sz="3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fr-FR" sz="3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liệt</a:t>
            </a:r>
            <a:r>
              <a:rPr lang="fr-FR" sz="3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lang="fr-FR" sz="3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dồn</a:t>
            </a:r>
            <a:r>
              <a:rPr lang="fr-FR" sz="3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dập</a:t>
            </a:r>
            <a:r>
              <a:rPr lang="fr-FR" sz="3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3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fr-FR" sz="3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fr-FR" sz="3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Mối</a:t>
            </a:r>
            <a:r>
              <a:rPr lang="fr-FR" sz="3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liên</a:t>
            </a:r>
            <a:r>
              <a:rPr lang="fr-FR" sz="3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fr-FR" sz="3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lô-gíc</a:t>
            </a:r>
            <a:r>
              <a:rPr lang="fr-FR" sz="3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fr-FR" sz="3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3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fr-FR" sz="3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fr-FR" sz="3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fr-FR" sz="3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fr-FR" sz="3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fr-FR" sz="3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3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fr-FR" sz="3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cấu</a:t>
            </a:r>
            <a:r>
              <a:rPr lang="fr-FR" sz="3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chặt</a:t>
            </a:r>
            <a:r>
              <a:rPr lang="fr-FR" sz="3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chẽ</a:t>
            </a:r>
            <a:r>
              <a:rPr lang="fr-FR" sz="3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fr-FR" sz="3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fr-FR" sz="3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fr-FR" sz="3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fr-FR" sz="3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fr-FR" sz="3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pháp</a:t>
            </a:r>
            <a:r>
              <a:rPr lang="fr-FR" sz="3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pháp</a:t>
            </a:r>
            <a:r>
              <a:rPr lang="fr-FR" sz="3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fr-FR" sz="3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fr-FR" sz="3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fr-FR" sz="3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fr-FR" sz="3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fr-FR" sz="3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khoa</a:t>
            </a:r>
            <a:r>
              <a:rPr lang="fr-FR" sz="3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fr-FR" sz="3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" name="Cloud 27">
            <a:extLst>
              <a:ext uri="{FF2B5EF4-FFF2-40B4-BE49-F238E27FC236}">
                <a16:creationId xmlns:a16="http://schemas.microsoft.com/office/drawing/2014/main" id="{A762C86E-7673-4B2B-B643-DA6C17C3DEC7}"/>
              </a:ext>
            </a:extLst>
          </p:cNvPr>
          <p:cNvSpPr/>
          <p:nvPr/>
        </p:nvSpPr>
        <p:spPr>
          <a:xfrm>
            <a:off x="1371600" y="2760991"/>
            <a:ext cx="8839200" cy="2849059"/>
          </a:xfrm>
          <a:prstGeom prst="cloud">
            <a:avLst/>
          </a:prstGeom>
          <a:solidFill>
            <a:srgbClr val="FFD7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114FCFA-60D8-4693-A7DF-73FAA801D65D}"/>
              </a:ext>
            </a:extLst>
          </p:cNvPr>
          <p:cNvSpPr txBox="1"/>
          <p:nvPr/>
        </p:nvSpPr>
        <p:spPr>
          <a:xfrm>
            <a:off x="2079385" y="3492682"/>
            <a:ext cx="76742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nhận xét đặc điểm nghệ thuật văn bản?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/>
      <p:bldP spid="28" grpId="0" animBg="1"/>
      <p:bldP spid="28" grpId="1" animBg="1"/>
      <p:bldP spid="29" grpId="0"/>
      <p:bldP spid="2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B63E10B8-7A5C-4E1D-BE92-AAA068608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948" y="728706"/>
            <a:ext cx="4029492" cy="5266164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Oxfam cảnh báo về tình trạng nạn đói trên toàn cầu | baotintuc.vn">
            <a:extLst>
              <a:ext uri="{FF2B5EF4-FFF2-40B4-BE49-F238E27FC236}">
                <a16:creationId xmlns:a16="http://schemas.microsoft.com/office/drawing/2014/main" id="{5483A832-6486-41A7-873E-6A5E05C40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1" y="2118349"/>
            <a:ext cx="3600564" cy="243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25C29AA3-A1AC-448F-A505-87CEAA1D9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1923" y="728706"/>
            <a:ext cx="4029492" cy="5266164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Những phát minh dù là tạm bợ chứng tỏ người châu Phi quả là thiên tài sáng  chế">
            <a:extLst>
              <a:ext uri="{FF2B5EF4-FFF2-40B4-BE49-F238E27FC236}">
                <a16:creationId xmlns:a16="http://schemas.microsoft.com/office/drawing/2014/main" id="{0C62A1E0-9AED-4F8C-8BD1-92630B939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2253" y="1791068"/>
            <a:ext cx="3500465" cy="309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E1C32068-6A8E-44A5-BE2D-65E7EC2DB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949" y="6236173"/>
            <a:ext cx="4029492" cy="3325260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2E9BE40-D59C-4207-A507-26C0C0D834EC}"/>
              </a:ext>
            </a:extLst>
          </p:cNvPr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1799" y="6940551"/>
            <a:ext cx="3500464" cy="1916505"/>
          </a:xfrm>
          <a:prstGeom prst="rect">
            <a:avLst/>
          </a:prstGeom>
          <a:noFill/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83940A33-AE5F-4FC1-AFFF-1BC5DD32E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7740" y="6236173"/>
            <a:ext cx="4029492" cy="3325260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picture containing text, city&#10;&#10;Description automatically generated">
            <a:extLst>
              <a:ext uri="{FF2B5EF4-FFF2-40B4-BE49-F238E27FC236}">
                <a16:creationId xmlns:a16="http://schemas.microsoft.com/office/drawing/2014/main" id="{EE71D7A4-6082-4216-9057-9C1C4AA350C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2253" y="6987000"/>
            <a:ext cx="3500465" cy="1887505"/>
          </a:xfrm>
          <a:prstGeom prst="rect">
            <a:avLst/>
          </a:prstGeom>
          <a:noFill/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9310DD53-17D0-4A12-A0E2-72F33348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94282" y="728707"/>
            <a:ext cx="8266768" cy="8832726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36587" y="2118349"/>
            <a:ext cx="8324463" cy="653035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47006" y="228613"/>
            <a:ext cx="820797" cy="76707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851E2AA-AAE6-427F-8646-4761AF820120}"/>
              </a:ext>
            </a:extLst>
          </p:cNvPr>
          <p:cNvSpPr txBox="1"/>
          <p:nvPr/>
        </p:nvSpPr>
        <p:spPr>
          <a:xfrm>
            <a:off x="10972800" y="3924300"/>
            <a:ext cx="56387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Hãy </a:t>
            </a:r>
            <a:r>
              <a:rPr lang="pt-BR" sz="4000" b="1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quan sát các hình ảnh và nhận xét về sự đối lập giữa cuộc sống của con người ở nhiều quốc gia trên thế giới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06691F-05CB-4882-8EB2-0A4647E46A0E}"/>
              </a:ext>
            </a:extLst>
          </p:cNvPr>
          <p:cNvSpPr txBox="1"/>
          <p:nvPr/>
        </p:nvSpPr>
        <p:spPr>
          <a:xfrm>
            <a:off x="10134600" y="995685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>
                <a:solidFill>
                  <a:srgbClr val="002060"/>
                </a:solidFill>
              </a:rPr>
              <a:t>KHỞI ĐỘNG</a:t>
            </a:r>
            <a:endParaRPr lang="en-US" sz="7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4789" b="478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53840" y="1371600"/>
            <a:ext cx="11380320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vi-VN" sz="9000" b="1" dirty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Tổng kết</a:t>
            </a:r>
            <a:endParaRPr lang="en-US" sz="9000" b="1" dirty="0">
              <a:solidFill>
                <a:srgbClr val="7453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66031" y="3218671"/>
            <a:ext cx="8948838" cy="6261572"/>
            <a:chOff x="0" y="0"/>
            <a:chExt cx="6586795" cy="5372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86795" cy="5372100"/>
            </a:xfrm>
            <a:custGeom>
              <a:avLst/>
              <a:gdLst/>
              <a:ahLst/>
              <a:cxnLst/>
              <a:rect l="l" t="t" r="r" b="b"/>
              <a:pathLst>
                <a:path w="6586795" h="5372100">
                  <a:moveTo>
                    <a:pt x="5036125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036125" y="5372100"/>
                  </a:lnTo>
                  <a:lnTo>
                    <a:pt x="6586795" y="2686050"/>
                  </a:lnTo>
                  <a:lnTo>
                    <a:pt x="5036125" y="0"/>
                  </a:lnTo>
                  <a:close/>
                </a:path>
              </a:pathLst>
            </a:custGeom>
            <a:solidFill>
              <a:srgbClr val="FFD796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765661" y="3836675"/>
            <a:ext cx="3241003" cy="52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4"/>
              </a:lnSpc>
            </a:pPr>
            <a:r>
              <a:rPr lang="vi-VN" sz="4000" b="1" spc="16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4000" b="1" spc="169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348669" y="4481139"/>
            <a:ext cx="3657995" cy="25606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73344" b="50381"/>
          <a:stretch>
            <a:fillRect/>
          </a:stretch>
        </p:blipFill>
        <p:spPr>
          <a:xfrm rot="-3557389">
            <a:off x="2751919" y="2945466"/>
            <a:ext cx="805366" cy="106440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73344" b="50381"/>
          <a:stretch>
            <a:fillRect/>
          </a:stretch>
        </p:blipFill>
        <p:spPr>
          <a:xfrm rot="-3557389">
            <a:off x="14120525" y="3304475"/>
            <a:ext cx="805366" cy="1064401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9412333" y="3218672"/>
            <a:ext cx="8451853" cy="6261571"/>
            <a:chOff x="0" y="0"/>
            <a:chExt cx="6586795" cy="53721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586795" cy="5372100"/>
            </a:xfrm>
            <a:custGeom>
              <a:avLst/>
              <a:gdLst/>
              <a:ahLst/>
              <a:cxnLst/>
              <a:rect l="l" t="t" r="r" b="b"/>
              <a:pathLst>
                <a:path w="6586795" h="5372100">
                  <a:moveTo>
                    <a:pt x="5036125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036125" y="5372100"/>
                  </a:lnTo>
                  <a:lnTo>
                    <a:pt x="6586795" y="2686050"/>
                  </a:lnTo>
                  <a:lnTo>
                    <a:pt x="5036125" y="0"/>
                  </a:lnTo>
                  <a:close/>
                </a:path>
              </a:pathLst>
            </a:custGeom>
            <a:solidFill>
              <a:srgbClr val="AAC9E1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11574119" y="3651028"/>
            <a:ext cx="3945971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74"/>
              </a:lnSpc>
            </a:pPr>
            <a:r>
              <a:rPr lang="vi-VN" sz="4000" b="1" spc="16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 thuật</a:t>
            </a:r>
            <a:endParaRPr lang="en-US" sz="4000" b="1" spc="169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3"/>
          <p:cNvGrpSpPr/>
          <p:nvPr/>
        </p:nvGrpSpPr>
        <p:grpSpPr>
          <a:xfrm>
            <a:off x="10287001" y="4908859"/>
            <a:ext cx="6781800" cy="3470121"/>
            <a:chOff x="0" y="0"/>
            <a:chExt cx="19000978" cy="53721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9000978" cy="5372100"/>
            </a:xfrm>
            <a:custGeom>
              <a:avLst/>
              <a:gdLst/>
              <a:ahLst/>
              <a:cxnLst/>
              <a:rect l="l" t="t" r="r" b="b"/>
              <a:pathLst>
                <a:path w="19000978" h="5372100">
                  <a:moveTo>
                    <a:pt x="17450308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17450308" y="5372100"/>
                  </a:lnTo>
                  <a:lnTo>
                    <a:pt x="19000978" y="2686050"/>
                  </a:lnTo>
                  <a:lnTo>
                    <a:pt x="17450308" y="0"/>
                  </a:lnTo>
                  <a:close/>
                </a:path>
              </a:pathLst>
            </a:custGeom>
            <a:solidFill>
              <a:srgbClr val="FFFBF6"/>
            </a:solidFill>
          </p:spPr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188105" y="4436613"/>
            <a:ext cx="4453665" cy="25606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73344" b="50381"/>
          <a:stretch>
            <a:fillRect/>
          </a:stretch>
        </p:blipFill>
        <p:spPr>
          <a:xfrm rot="-3557389">
            <a:off x="8781082" y="3304475"/>
            <a:ext cx="805366" cy="1064401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683970">
            <a:off x="1283806" y="1960313"/>
            <a:ext cx="617286" cy="576881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683970">
            <a:off x="16591093" y="2304066"/>
            <a:ext cx="617286" cy="576881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400000">
            <a:off x="6620400" y="-368976"/>
            <a:ext cx="2570700" cy="22091951"/>
          </a:xfrm>
          <a:prstGeom prst="rect">
            <a:avLst/>
          </a:prstGeom>
        </p:spPr>
      </p:pic>
      <p:grpSp>
        <p:nvGrpSpPr>
          <p:cNvPr id="32" name="Group 23">
            <a:extLst>
              <a:ext uri="{FF2B5EF4-FFF2-40B4-BE49-F238E27FC236}">
                <a16:creationId xmlns:a16="http://schemas.microsoft.com/office/drawing/2014/main" id="{B7A30388-4A23-4A17-BD3D-8155E1507222}"/>
              </a:ext>
            </a:extLst>
          </p:cNvPr>
          <p:cNvGrpSpPr/>
          <p:nvPr/>
        </p:nvGrpSpPr>
        <p:grpSpPr>
          <a:xfrm>
            <a:off x="966131" y="4808658"/>
            <a:ext cx="7348638" cy="3303743"/>
            <a:chOff x="0" y="0"/>
            <a:chExt cx="19000978" cy="5372100"/>
          </a:xfrm>
        </p:grpSpPr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8FFC6DD4-74A1-49FC-9ED3-CEF8AA241ABC}"/>
                </a:ext>
              </a:extLst>
            </p:cNvPr>
            <p:cNvSpPr/>
            <p:nvPr/>
          </p:nvSpPr>
          <p:spPr>
            <a:xfrm>
              <a:off x="0" y="0"/>
              <a:ext cx="19000978" cy="5372100"/>
            </a:xfrm>
            <a:custGeom>
              <a:avLst/>
              <a:gdLst/>
              <a:ahLst/>
              <a:cxnLst/>
              <a:rect l="l" t="t" r="r" b="b"/>
              <a:pathLst>
                <a:path w="19000978" h="5372100">
                  <a:moveTo>
                    <a:pt x="17450308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17450308" y="5372100"/>
                  </a:lnTo>
                  <a:lnTo>
                    <a:pt x="19000978" y="2686050"/>
                  </a:lnTo>
                  <a:lnTo>
                    <a:pt x="17450308" y="0"/>
                  </a:lnTo>
                  <a:close/>
                </a:path>
              </a:pathLst>
            </a:custGeom>
            <a:solidFill>
              <a:srgbClr val="FFFBF6"/>
            </a:solidFill>
          </p:spPr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CD7858A-9E95-48F5-AEDC-605FF32058E9}"/>
              </a:ext>
            </a:extLst>
          </p:cNvPr>
          <p:cNvSpPr txBox="1"/>
          <p:nvPr/>
        </p:nvSpPr>
        <p:spPr>
          <a:xfrm>
            <a:off x="1582510" y="5564924"/>
            <a:ext cx="6085409" cy="2274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fr-F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vệ</a:t>
            </a:r>
            <a:r>
              <a:rPr lang="fr-F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quyền</a:t>
            </a:r>
            <a:r>
              <a:rPr lang="fr-F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lợi</a:t>
            </a:r>
            <a:r>
              <a:rPr lang="fr-F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chăm</a:t>
            </a:r>
            <a:r>
              <a:rPr lang="fr-F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lo  </a:t>
            </a:r>
            <a:r>
              <a:rPr lang="fr-FR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fr-F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fr-F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fr-F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triển</a:t>
            </a:r>
            <a:r>
              <a:rPr lang="fr-F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fr-F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fr-F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 1 </a:t>
            </a:r>
            <a:r>
              <a:rPr lang="fr-FR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fr-F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vấn</a:t>
            </a:r>
            <a:r>
              <a:rPr lang="fr-F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fr-F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fr-F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trọng</a:t>
            </a:r>
            <a:r>
              <a:rPr lang="fr-F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cấp</a:t>
            </a:r>
            <a:r>
              <a:rPr lang="fr-F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bách</a:t>
            </a:r>
            <a:r>
              <a:rPr lang="fr-F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ý </a:t>
            </a:r>
            <a:r>
              <a:rPr lang="fr-FR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nghĩa</a:t>
            </a:r>
            <a:r>
              <a:rPr lang="fr-F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toàn</a:t>
            </a:r>
            <a:r>
              <a:rPr lang="fr-F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fr-F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2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15E817B-0D4C-4D37-9A95-6C9B5F87C277}"/>
              </a:ext>
            </a:extLst>
          </p:cNvPr>
          <p:cNvSpPr txBox="1"/>
          <p:nvPr/>
        </p:nvSpPr>
        <p:spPr>
          <a:xfrm>
            <a:off x="10640992" y="4974558"/>
            <a:ext cx="6113690" cy="3394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fr-FR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fr-F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fr-F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rõ</a:t>
            </a:r>
            <a:r>
              <a:rPr lang="fr-F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ràng</a:t>
            </a:r>
            <a:r>
              <a:rPr lang="fr-F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fr-F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lí</a:t>
            </a:r>
            <a:r>
              <a:rPr lang="fr-F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fr-F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fr-FR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Mối</a:t>
            </a:r>
            <a:r>
              <a:rPr lang="fr-F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liên</a:t>
            </a:r>
            <a:r>
              <a:rPr lang="fr-F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fr-F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lô-gíc</a:t>
            </a:r>
            <a:r>
              <a:rPr lang="fr-F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fr-F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fr-F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fr-F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fr-F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fr-F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fr-F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fr-F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cấu</a:t>
            </a:r>
            <a:r>
              <a:rPr lang="fr-F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chặt</a:t>
            </a:r>
            <a:r>
              <a:rPr lang="fr-F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chẽ</a:t>
            </a:r>
            <a:r>
              <a:rPr lang="fr-F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fr-F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fr-FR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fr-F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fr-F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fr-F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pháp</a:t>
            </a:r>
            <a:r>
              <a:rPr lang="fr-F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pháp</a:t>
            </a:r>
            <a:r>
              <a:rPr lang="fr-F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fr-F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fr-F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fr-F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fr-F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fr-F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khoa</a:t>
            </a:r>
            <a:r>
              <a:rPr lang="fr-F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fr-F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35" grpId="0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4789" b="478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628928" y="1256297"/>
            <a:ext cx="3030144" cy="215140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891990" y="4340435"/>
            <a:ext cx="10504020" cy="145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00"/>
              </a:lnSpc>
            </a:pPr>
            <a:r>
              <a:rPr lang="vi-VN" sz="11000" b="1" dirty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11000" b="1" dirty="0">
              <a:solidFill>
                <a:srgbClr val="7453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393898" y="7310877"/>
            <a:ext cx="1500203" cy="17194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173094" y="1581150"/>
            <a:ext cx="1389548" cy="92973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031844" y="7677150"/>
            <a:ext cx="1389548" cy="92973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0049024">
            <a:off x="-1262755" y="7224905"/>
            <a:ext cx="8363291" cy="579348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0049024">
            <a:off x="13077655" y="-3175545"/>
            <a:ext cx="8363291" cy="579348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4789" b="478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91056" y="2627657"/>
            <a:ext cx="12455695" cy="1519276"/>
            <a:chOff x="0" y="0"/>
            <a:chExt cx="35038551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038553" cy="5372100"/>
            </a:xfrm>
            <a:custGeom>
              <a:avLst/>
              <a:gdLst/>
              <a:ahLst/>
              <a:cxnLst/>
              <a:rect l="l" t="t" r="r" b="b"/>
              <a:pathLst>
                <a:path w="35038553" h="5372100">
                  <a:moveTo>
                    <a:pt x="33487882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33487882" y="5372100"/>
                  </a:lnTo>
                  <a:lnTo>
                    <a:pt x="35038553" y="2686050"/>
                  </a:lnTo>
                  <a:lnTo>
                    <a:pt x="33487882" y="0"/>
                  </a:lnTo>
                  <a:close/>
                </a:path>
              </a:pathLst>
            </a:custGeom>
            <a:solidFill>
              <a:srgbClr val="FFD6C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530518" y="4684792"/>
            <a:ext cx="12455695" cy="1375704"/>
            <a:chOff x="0" y="0"/>
            <a:chExt cx="35038551" cy="5372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038553" cy="5372100"/>
            </a:xfrm>
            <a:custGeom>
              <a:avLst/>
              <a:gdLst/>
              <a:ahLst/>
              <a:cxnLst/>
              <a:rect l="l" t="t" r="r" b="b"/>
              <a:pathLst>
                <a:path w="35038553" h="5372100">
                  <a:moveTo>
                    <a:pt x="33487882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33487882" y="5372100"/>
                  </a:lnTo>
                  <a:lnTo>
                    <a:pt x="35038553" y="2686050"/>
                  </a:lnTo>
                  <a:lnTo>
                    <a:pt x="33487882" y="0"/>
                  </a:lnTo>
                  <a:close/>
                </a:path>
              </a:pathLst>
            </a:custGeom>
            <a:solidFill>
              <a:srgbClr val="FFD796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575580" y="6459695"/>
            <a:ext cx="12455696" cy="1281569"/>
            <a:chOff x="4124439" y="999266"/>
            <a:chExt cx="35038554" cy="5372100"/>
          </a:xfrm>
        </p:grpSpPr>
        <p:sp>
          <p:nvSpPr>
            <p:cNvPr id="7" name="Freeform 7"/>
            <p:cNvSpPr/>
            <p:nvPr/>
          </p:nvSpPr>
          <p:spPr>
            <a:xfrm>
              <a:off x="4124439" y="999266"/>
              <a:ext cx="35038554" cy="5372100"/>
            </a:xfrm>
            <a:custGeom>
              <a:avLst/>
              <a:gdLst/>
              <a:ahLst/>
              <a:cxnLst/>
              <a:rect l="l" t="t" r="r" b="b"/>
              <a:pathLst>
                <a:path w="35038553" h="5372100">
                  <a:moveTo>
                    <a:pt x="33487882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33487882" y="5372100"/>
                  </a:lnTo>
                  <a:lnTo>
                    <a:pt x="35038553" y="2686050"/>
                  </a:lnTo>
                  <a:lnTo>
                    <a:pt x="33487882" y="0"/>
                  </a:lnTo>
                  <a:close/>
                </a:path>
              </a:pathLst>
            </a:custGeom>
            <a:solidFill>
              <a:srgbClr val="FFD6CE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2096053" y="1279488"/>
            <a:ext cx="12648178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vi-VN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Câu 1: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Ý nào sau đây không đúng khi nói về nhiệm vụ của các nước trên thế giới đối với trẻ em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30518" y="3134390"/>
            <a:ext cx="11956881" cy="9121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49"/>
              </a:lnSpc>
            </a:pPr>
            <a:r>
              <a:rPr lang="vi-VN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 Tăng cường sức khỏe và chế độ dinh dưỡng của trẻ em </a:t>
            </a:r>
          </a:p>
          <a:p>
            <a:pPr algn="ctr">
              <a:lnSpc>
                <a:spcPts val="3749"/>
              </a:lnSpc>
            </a:pPr>
            <a:endParaRPr lang="en-US" sz="2800" b="1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6405613" y="-11437026"/>
            <a:ext cx="2570700" cy="2209195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3962093" y="1738049"/>
            <a:ext cx="3771106" cy="26397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937810" y="2911806"/>
            <a:ext cx="1819672" cy="208558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73344" b="50381"/>
          <a:stretch>
            <a:fillRect/>
          </a:stretch>
        </p:blipFill>
        <p:spPr>
          <a:xfrm rot="-9282448">
            <a:off x="16873135" y="2758826"/>
            <a:ext cx="670277" cy="88586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73344" b="50381"/>
          <a:stretch>
            <a:fillRect/>
          </a:stretch>
        </p:blipFill>
        <p:spPr>
          <a:xfrm rot="-3952496">
            <a:off x="14914875" y="5153944"/>
            <a:ext cx="555000" cy="73350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0800000">
            <a:off x="13823560" y="7202565"/>
            <a:ext cx="8363291" cy="5793480"/>
          </a:xfrm>
          <a:prstGeom prst="rect">
            <a:avLst/>
          </a:prstGeom>
        </p:spPr>
      </p:pic>
      <p:grpSp>
        <p:nvGrpSpPr>
          <p:cNvPr id="18" name="Group 4">
            <a:extLst>
              <a:ext uri="{FF2B5EF4-FFF2-40B4-BE49-F238E27FC236}">
                <a16:creationId xmlns:a16="http://schemas.microsoft.com/office/drawing/2014/main" id="{73400A31-DD63-4ACB-8AC3-CBE6F1D4AB9B}"/>
              </a:ext>
            </a:extLst>
          </p:cNvPr>
          <p:cNvGrpSpPr/>
          <p:nvPr/>
        </p:nvGrpSpPr>
        <p:grpSpPr>
          <a:xfrm>
            <a:off x="1530518" y="8222668"/>
            <a:ext cx="12455695" cy="1411839"/>
            <a:chOff x="0" y="0"/>
            <a:chExt cx="35038551" cy="5372100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C2818250-2783-42F8-A08E-D6E45519385F}"/>
                </a:ext>
              </a:extLst>
            </p:cNvPr>
            <p:cNvSpPr/>
            <p:nvPr/>
          </p:nvSpPr>
          <p:spPr>
            <a:xfrm>
              <a:off x="0" y="0"/>
              <a:ext cx="35038553" cy="5372100"/>
            </a:xfrm>
            <a:custGeom>
              <a:avLst/>
              <a:gdLst/>
              <a:ahLst/>
              <a:cxnLst/>
              <a:rect l="l" t="t" r="r" b="b"/>
              <a:pathLst>
                <a:path w="35038553" h="5372100">
                  <a:moveTo>
                    <a:pt x="33487882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33487882" y="5372100"/>
                  </a:lnTo>
                  <a:lnTo>
                    <a:pt x="35038553" y="2686050"/>
                  </a:lnTo>
                  <a:lnTo>
                    <a:pt x="33487882" y="0"/>
                  </a:lnTo>
                  <a:close/>
                </a:path>
              </a:pathLst>
            </a:custGeom>
            <a:solidFill>
              <a:srgbClr val="FFD796"/>
            </a:solidFill>
          </p:spPr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3AC9901-C1C0-4AE8-82F3-2EAED1C43C66}"/>
              </a:ext>
            </a:extLst>
          </p:cNvPr>
          <p:cNvSpPr txBox="1"/>
          <p:nvPr/>
        </p:nvSpPr>
        <p:spPr>
          <a:xfrm>
            <a:off x="2872051" y="5133245"/>
            <a:ext cx="127684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Quan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hỗ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tàn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tật</a:t>
            </a:r>
            <a:endParaRPr lang="en-US" sz="32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64EE99-0284-46E1-AFAC-C40B424900D0}"/>
              </a:ext>
            </a:extLst>
          </p:cNvPr>
          <p:cNvSpPr txBox="1"/>
          <p:nvPr/>
        </p:nvSpPr>
        <p:spPr>
          <a:xfrm>
            <a:off x="2872051" y="6704332"/>
            <a:ext cx="127684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C. Tăng cường cho trẻ em tham gia lao động từ sớm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86180A-2568-4B5E-BB7F-585DBA6C9184}"/>
              </a:ext>
            </a:extLst>
          </p:cNvPr>
          <p:cNvSpPr txBox="1"/>
          <p:nvPr/>
        </p:nvSpPr>
        <p:spPr>
          <a:xfrm>
            <a:off x="2759766" y="8463781"/>
            <a:ext cx="1072763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D. Đảm bảo cho trẻ em được học hết giáo dục cơ sở và không để em nào mù chữ. 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EE064BE-5AD2-41F4-AD1E-8A01FA9A2DA5}"/>
              </a:ext>
            </a:extLst>
          </p:cNvPr>
          <p:cNvSpPr/>
          <p:nvPr/>
        </p:nvSpPr>
        <p:spPr>
          <a:xfrm>
            <a:off x="2647481" y="6578449"/>
            <a:ext cx="914400" cy="8203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4789" b="478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91056" y="2627657"/>
            <a:ext cx="12768469" cy="1519276"/>
            <a:chOff x="0" y="0"/>
            <a:chExt cx="35038551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038553" cy="5372100"/>
            </a:xfrm>
            <a:custGeom>
              <a:avLst/>
              <a:gdLst/>
              <a:ahLst/>
              <a:cxnLst/>
              <a:rect l="l" t="t" r="r" b="b"/>
              <a:pathLst>
                <a:path w="35038553" h="5372100">
                  <a:moveTo>
                    <a:pt x="33487882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33487882" y="5372100"/>
                  </a:lnTo>
                  <a:lnTo>
                    <a:pt x="35038553" y="2686050"/>
                  </a:lnTo>
                  <a:lnTo>
                    <a:pt x="33487882" y="0"/>
                  </a:lnTo>
                  <a:close/>
                </a:path>
              </a:pathLst>
            </a:custGeom>
            <a:solidFill>
              <a:srgbClr val="FFD6C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530518" y="4684792"/>
            <a:ext cx="12455695" cy="1375704"/>
            <a:chOff x="0" y="0"/>
            <a:chExt cx="35038551" cy="5372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038553" cy="5372100"/>
            </a:xfrm>
            <a:custGeom>
              <a:avLst/>
              <a:gdLst/>
              <a:ahLst/>
              <a:cxnLst/>
              <a:rect l="l" t="t" r="r" b="b"/>
              <a:pathLst>
                <a:path w="35038553" h="5372100">
                  <a:moveTo>
                    <a:pt x="33487882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33487882" y="5372100"/>
                  </a:lnTo>
                  <a:lnTo>
                    <a:pt x="35038553" y="2686050"/>
                  </a:lnTo>
                  <a:lnTo>
                    <a:pt x="33487882" y="0"/>
                  </a:lnTo>
                  <a:close/>
                </a:path>
              </a:pathLst>
            </a:custGeom>
            <a:solidFill>
              <a:srgbClr val="FFD796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94075" y="6403240"/>
            <a:ext cx="12768468" cy="1281569"/>
            <a:chOff x="0" y="0"/>
            <a:chExt cx="35038551" cy="53721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5038553" cy="5372100"/>
            </a:xfrm>
            <a:custGeom>
              <a:avLst/>
              <a:gdLst/>
              <a:ahLst/>
              <a:cxnLst/>
              <a:rect l="l" t="t" r="r" b="b"/>
              <a:pathLst>
                <a:path w="35038553" h="5372100">
                  <a:moveTo>
                    <a:pt x="33487882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33487882" y="5372100"/>
                  </a:lnTo>
                  <a:lnTo>
                    <a:pt x="35038553" y="2686050"/>
                  </a:lnTo>
                  <a:lnTo>
                    <a:pt x="33487882" y="0"/>
                  </a:lnTo>
                  <a:close/>
                </a:path>
              </a:pathLst>
            </a:custGeom>
            <a:solidFill>
              <a:srgbClr val="FFD6CE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2096053" y="1279488"/>
            <a:ext cx="12648178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vi-VN" sz="36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Câu 3: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Để thực hiện được nhiệm vụ, bản tuyên bố đề cách thức hoạt động như thế nào?</a:t>
            </a:r>
          </a:p>
          <a:p>
            <a:br>
              <a:rPr lang="vi-VN" sz="3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866679" y="2951741"/>
            <a:ext cx="11956881" cy="9121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37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 Các nước phát triển sẽ chi viện tài chính cho các nước chưa phát triển để xóa đói giảm nghèo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6405613" y="-11437026"/>
            <a:ext cx="2570700" cy="2209195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3962093" y="1738049"/>
            <a:ext cx="3771106" cy="26397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937810" y="2911806"/>
            <a:ext cx="1819672" cy="208558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73344" b="50381"/>
          <a:stretch>
            <a:fillRect/>
          </a:stretch>
        </p:blipFill>
        <p:spPr>
          <a:xfrm rot="-9282448">
            <a:off x="16873135" y="2758826"/>
            <a:ext cx="670277" cy="88586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73344" b="50381"/>
          <a:stretch>
            <a:fillRect/>
          </a:stretch>
        </p:blipFill>
        <p:spPr>
          <a:xfrm rot="-3952496">
            <a:off x="14914875" y="5153944"/>
            <a:ext cx="555000" cy="73350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0800000">
            <a:off x="13823560" y="7202565"/>
            <a:ext cx="8363291" cy="5793480"/>
          </a:xfrm>
          <a:prstGeom prst="rect">
            <a:avLst/>
          </a:prstGeom>
        </p:spPr>
      </p:pic>
      <p:grpSp>
        <p:nvGrpSpPr>
          <p:cNvPr id="18" name="Group 4">
            <a:extLst>
              <a:ext uri="{FF2B5EF4-FFF2-40B4-BE49-F238E27FC236}">
                <a16:creationId xmlns:a16="http://schemas.microsoft.com/office/drawing/2014/main" id="{73400A31-DD63-4ACB-8AC3-CBE6F1D4AB9B}"/>
              </a:ext>
            </a:extLst>
          </p:cNvPr>
          <p:cNvGrpSpPr/>
          <p:nvPr/>
        </p:nvGrpSpPr>
        <p:grpSpPr>
          <a:xfrm>
            <a:off x="1530518" y="8222668"/>
            <a:ext cx="12455695" cy="1411839"/>
            <a:chOff x="0" y="0"/>
            <a:chExt cx="35038551" cy="5372100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C2818250-2783-42F8-A08E-D6E45519385F}"/>
                </a:ext>
              </a:extLst>
            </p:cNvPr>
            <p:cNvSpPr/>
            <p:nvPr/>
          </p:nvSpPr>
          <p:spPr>
            <a:xfrm>
              <a:off x="0" y="0"/>
              <a:ext cx="35038553" cy="5372100"/>
            </a:xfrm>
            <a:custGeom>
              <a:avLst/>
              <a:gdLst/>
              <a:ahLst/>
              <a:cxnLst/>
              <a:rect l="l" t="t" r="r" b="b"/>
              <a:pathLst>
                <a:path w="35038553" h="5372100">
                  <a:moveTo>
                    <a:pt x="33487882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33487882" y="5372100"/>
                  </a:lnTo>
                  <a:lnTo>
                    <a:pt x="35038553" y="2686050"/>
                  </a:lnTo>
                  <a:lnTo>
                    <a:pt x="33487882" y="0"/>
                  </a:lnTo>
                  <a:close/>
                </a:path>
              </a:pathLst>
            </a:custGeom>
            <a:solidFill>
              <a:srgbClr val="FFD796"/>
            </a:solidFill>
          </p:spPr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3AC9901-C1C0-4AE8-82F3-2EAED1C43C66}"/>
              </a:ext>
            </a:extLst>
          </p:cNvPr>
          <p:cNvSpPr txBox="1"/>
          <p:nvPr/>
        </p:nvSpPr>
        <p:spPr>
          <a:xfrm>
            <a:off x="1975763" y="4948579"/>
            <a:ext cx="116640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8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B. Tất cả các nước phải nỗ lực liên tục và có sự phối hợp với nhau trong hoạt động của từng nước cũng như trong hợp tác quốc tế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64EE99-0284-46E1-AFAC-C40B424900D0}"/>
              </a:ext>
            </a:extLst>
          </p:cNvPr>
          <p:cNvSpPr txBox="1"/>
          <p:nvPr/>
        </p:nvSpPr>
        <p:spPr>
          <a:xfrm>
            <a:off x="2035908" y="6495511"/>
            <a:ext cx="1178765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C. 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86180A-2568-4B5E-BB7F-585DBA6C9184}"/>
              </a:ext>
            </a:extLst>
          </p:cNvPr>
          <p:cNvSpPr txBox="1"/>
          <p:nvPr/>
        </p:nvSpPr>
        <p:spPr>
          <a:xfrm>
            <a:off x="2266840" y="8429648"/>
            <a:ext cx="112205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Đảm bảo cho trẻ em được học hết giáo dục cơ sở và không để em nào mù chữ. 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EE064BE-5AD2-41F4-AD1E-8A01FA9A2DA5}"/>
              </a:ext>
            </a:extLst>
          </p:cNvPr>
          <p:cNvSpPr/>
          <p:nvPr/>
        </p:nvSpPr>
        <p:spPr>
          <a:xfrm>
            <a:off x="1638853" y="4765746"/>
            <a:ext cx="9144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88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4789" b="478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91056" y="2627657"/>
            <a:ext cx="12455695" cy="1519276"/>
            <a:chOff x="0" y="0"/>
            <a:chExt cx="35038551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038553" cy="5372100"/>
            </a:xfrm>
            <a:custGeom>
              <a:avLst/>
              <a:gdLst/>
              <a:ahLst/>
              <a:cxnLst/>
              <a:rect l="l" t="t" r="r" b="b"/>
              <a:pathLst>
                <a:path w="35038553" h="5372100">
                  <a:moveTo>
                    <a:pt x="33487882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33487882" y="5372100"/>
                  </a:lnTo>
                  <a:lnTo>
                    <a:pt x="35038553" y="2686050"/>
                  </a:lnTo>
                  <a:lnTo>
                    <a:pt x="33487882" y="0"/>
                  </a:lnTo>
                  <a:close/>
                </a:path>
              </a:pathLst>
            </a:custGeom>
            <a:solidFill>
              <a:srgbClr val="FFD6C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530518" y="4684792"/>
            <a:ext cx="12455695" cy="1375704"/>
            <a:chOff x="0" y="0"/>
            <a:chExt cx="35038551" cy="5372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038553" cy="5372100"/>
            </a:xfrm>
            <a:custGeom>
              <a:avLst/>
              <a:gdLst/>
              <a:ahLst/>
              <a:cxnLst/>
              <a:rect l="l" t="t" r="r" b="b"/>
              <a:pathLst>
                <a:path w="35038553" h="5372100">
                  <a:moveTo>
                    <a:pt x="33487882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33487882" y="5372100"/>
                  </a:lnTo>
                  <a:lnTo>
                    <a:pt x="35038553" y="2686050"/>
                  </a:lnTo>
                  <a:lnTo>
                    <a:pt x="33487882" y="0"/>
                  </a:lnTo>
                  <a:close/>
                </a:path>
              </a:pathLst>
            </a:custGeom>
            <a:solidFill>
              <a:srgbClr val="FFD796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94075" y="6403240"/>
            <a:ext cx="12455695" cy="1281569"/>
            <a:chOff x="0" y="0"/>
            <a:chExt cx="35038551" cy="53721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5038553" cy="5372100"/>
            </a:xfrm>
            <a:custGeom>
              <a:avLst/>
              <a:gdLst/>
              <a:ahLst/>
              <a:cxnLst/>
              <a:rect l="l" t="t" r="r" b="b"/>
              <a:pathLst>
                <a:path w="35038553" h="5372100">
                  <a:moveTo>
                    <a:pt x="33487882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33487882" y="5372100"/>
                  </a:lnTo>
                  <a:lnTo>
                    <a:pt x="35038553" y="2686050"/>
                  </a:lnTo>
                  <a:lnTo>
                    <a:pt x="33487882" y="0"/>
                  </a:lnTo>
                  <a:close/>
                </a:path>
              </a:pathLst>
            </a:custGeom>
            <a:solidFill>
              <a:srgbClr val="FFD6CE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391056" y="1242100"/>
            <a:ext cx="13296347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Câu 3: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Đại dịch nguy hiểm nào được nhắc đến trong văn bản “ Tuyên bố thế giới về sự sống còn, quyền được bảo vệ và phát triển của trẻ em”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30518" y="3134390"/>
            <a:ext cx="11956881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7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 Ma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túy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       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6405613" y="-11437026"/>
            <a:ext cx="2570700" cy="2209195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3962093" y="1738049"/>
            <a:ext cx="3771106" cy="26397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937810" y="2911806"/>
            <a:ext cx="1819672" cy="208558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73344" b="50381"/>
          <a:stretch>
            <a:fillRect/>
          </a:stretch>
        </p:blipFill>
        <p:spPr>
          <a:xfrm rot="-9282448">
            <a:off x="16873135" y="2758826"/>
            <a:ext cx="670277" cy="88586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73344" b="50381"/>
          <a:stretch>
            <a:fillRect/>
          </a:stretch>
        </p:blipFill>
        <p:spPr>
          <a:xfrm rot="-3952496">
            <a:off x="14914875" y="5153944"/>
            <a:ext cx="555000" cy="73350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0800000">
            <a:off x="14106354" y="4181720"/>
            <a:ext cx="8363291" cy="5793480"/>
          </a:xfrm>
          <a:prstGeom prst="rect">
            <a:avLst/>
          </a:prstGeom>
        </p:spPr>
      </p:pic>
      <p:grpSp>
        <p:nvGrpSpPr>
          <p:cNvPr id="18" name="Group 4">
            <a:extLst>
              <a:ext uri="{FF2B5EF4-FFF2-40B4-BE49-F238E27FC236}">
                <a16:creationId xmlns:a16="http://schemas.microsoft.com/office/drawing/2014/main" id="{73400A31-DD63-4ACB-8AC3-CBE6F1D4AB9B}"/>
              </a:ext>
            </a:extLst>
          </p:cNvPr>
          <p:cNvGrpSpPr/>
          <p:nvPr/>
        </p:nvGrpSpPr>
        <p:grpSpPr>
          <a:xfrm>
            <a:off x="1530518" y="8222668"/>
            <a:ext cx="12455695" cy="1411839"/>
            <a:chOff x="0" y="0"/>
            <a:chExt cx="35038551" cy="5372100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C2818250-2783-42F8-A08E-D6E45519385F}"/>
                </a:ext>
              </a:extLst>
            </p:cNvPr>
            <p:cNvSpPr/>
            <p:nvPr/>
          </p:nvSpPr>
          <p:spPr>
            <a:xfrm>
              <a:off x="0" y="0"/>
              <a:ext cx="35038553" cy="5372100"/>
            </a:xfrm>
            <a:custGeom>
              <a:avLst/>
              <a:gdLst/>
              <a:ahLst/>
              <a:cxnLst/>
              <a:rect l="l" t="t" r="r" b="b"/>
              <a:pathLst>
                <a:path w="35038553" h="5372100">
                  <a:moveTo>
                    <a:pt x="33487882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33487882" y="5372100"/>
                  </a:lnTo>
                  <a:lnTo>
                    <a:pt x="35038553" y="2686050"/>
                  </a:lnTo>
                  <a:lnTo>
                    <a:pt x="33487882" y="0"/>
                  </a:lnTo>
                  <a:close/>
                </a:path>
              </a:pathLst>
            </a:custGeom>
            <a:solidFill>
              <a:srgbClr val="FFD796"/>
            </a:solidFill>
          </p:spPr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3AC9901-C1C0-4AE8-82F3-2EAED1C43C66}"/>
              </a:ext>
            </a:extLst>
          </p:cNvPr>
          <p:cNvSpPr txBox="1"/>
          <p:nvPr/>
        </p:nvSpPr>
        <p:spPr>
          <a:xfrm>
            <a:off x="2872051" y="5133245"/>
            <a:ext cx="97771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Cúm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64EE99-0284-46E1-AFAC-C40B424900D0}"/>
              </a:ext>
            </a:extLst>
          </p:cNvPr>
          <p:cNvSpPr txBox="1"/>
          <p:nvPr/>
        </p:nvSpPr>
        <p:spPr>
          <a:xfrm>
            <a:off x="2872051" y="6704332"/>
            <a:ext cx="93961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Mại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dâm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    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86180A-2568-4B5E-BB7F-585DBA6C9184}"/>
              </a:ext>
            </a:extLst>
          </p:cNvPr>
          <p:cNvSpPr txBox="1"/>
          <p:nvPr/>
        </p:nvSpPr>
        <p:spPr>
          <a:xfrm>
            <a:off x="2759767" y="8463781"/>
            <a:ext cx="87464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D. AIDS.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EE064BE-5AD2-41F4-AD1E-8A01FA9A2DA5}"/>
              </a:ext>
            </a:extLst>
          </p:cNvPr>
          <p:cNvSpPr/>
          <p:nvPr/>
        </p:nvSpPr>
        <p:spPr>
          <a:xfrm>
            <a:off x="5867400" y="8337068"/>
            <a:ext cx="9144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14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4789" b="478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91056" y="2627657"/>
            <a:ext cx="12455695" cy="1519276"/>
            <a:chOff x="0" y="0"/>
            <a:chExt cx="35038551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038553" cy="5372100"/>
            </a:xfrm>
            <a:custGeom>
              <a:avLst/>
              <a:gdLst/>
              <a:ahLst/>
              <a:cxnLst/>
              <a:rect l="l" t="t" r="r" b="b"/>
              <a:pathLst>
                <a:path w="35038553" h="5372100">
                  <a:moveTo>
                    <a:pt x="33487882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33487882" y="5372100"/>
                  </a:lnTo>
                  <a:lnTo>
                    <a:pt x="35038553" y="2686050"/>
                  </a:lnTo>
                  <a:lnTo>
                    <a:pt x="33487882" y="0"/>
                  </a:lnTo>
                  <a:close/>
                </a:path>
              </a:pathLst>
            </a:custGeom>
            <a:solidFill>
              <a:srgbClr val="FFD6C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530518" y="4684792"/>
            <a:ext cx="12455695" cy="1375704"/>
            <a:chOff x="0" y="0"/>
            <a:chExt cx="35038551" cy="5372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038553" cy="5372100"/>
            </a:xfrm>
            <a:custGeom>
              <a:avLst/>
              <a:gdLst/>
              <a:ahLst/>
              <a:cxnLst/>
              <a:rect l="l" t="t" r="r" b="b"/>
              <a:pathLst>
                <a:path w="35038553" h="5372100">
                  <a:moveTo>
                    <a:pt x="33487882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33487882" y="5372100"/>
                  </a:lnTo>
                  <a:lnTo>
                    <a:pt x="35038553" y="2686050"/>
                  </a:lnTo>
                  <a:lnTo>
                    <a:pt x="33487882" y="0"/>
                  </a:lnTo>
                  <a:close/>
                </a:path>
              </a:pathLst>
            </a:custGeom>
            <a:solidFill>
              <a:srgbClr val="FFD796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553353" y="6420871"/>
            <a:ext cx="12455695" cy="1281569"/>
            <a:chOff x="0" y="0"/>
            <a:chExt cx="35038551" cy="53721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5038553" cy="5372100"/>
            </a:xfrm>
            <a:custGeom>
              <a:avLst/>
              <a:gdLst/>
              <a:ahLst/>
              <a:cxnLst/>
              <a:rect l="l" t="t" r="r" b="b"/>
              <a:pathLst>
                <a:path w="35038553" h="5372100">
                  <a:moveTo>
                    <a:pt x="33487882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33487882" y="5372100"/>
                  </a:lnTo>
                  <a:lnTo>
                    <a:pt x="35038553" y="2686050"/>
                  </a:lnTo>
                  <a:lnTo>
                    <a:pt x="33487882" y="0"/>
                  </a:lnTo>
                  <a:close/>
                </a:path>
              </a:pathLst>
            </a:custGeom>
            <a:solidFill>
              <a:srgbClr val="FFD6CE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2096053" y="1279488"/>
            <a:ext cx="13544466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vi-VN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Câu 4: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Nhiệm vụ quan trọng hàng đầu trong văn bản “ Tuyên bố thế giới về sự sống còn, quyền được bảo vệ và phát triển của trẻ em” là 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30518" y="3134390"/>
            <a:ext cx="11956881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7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i="0" dirty="0">
                <a:solidFill>
                  <a:srgbClr val="000000"/>
                </a:solidFill>
                <a:effectLst/>
              </a:rPr>
              <a:t>A. Tăng cường giáo dục       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6405613" y="-11437026"/>
            <a:ext cx="2570700" cy="2209195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3962093" y="1738049"/>
            <a:ext cx="3771106" cy="26397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937810" y="2911806"/>
            <a:ext cx="1819672" cy="208558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73344" b="50381"/>
          <a:stretch>
            <a:fillRect/>
          </a:stretch>
        </p:blipFill>
        <p:spPr>
          <a:xfrm rot="-9282448">
            <a:off x="16873135" y="2758826"/>
            <a:ext cx="670277" cy="88586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73344" b="50381"/>
          <a:stretch>
            <a:fillRect/>
          </a:stretch>
        </p:blipFill>
        <p:spPr>
          <a:xfrm rot="-3952496">
            <a:off x="14914875" y="5153944"/>
            <a:ext cx="555000" cy="73350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0800000">
            <a:off x="13823560" y="7202565"/>
            <a:ext cx="8363291" cy="5793480"/>
          </a:xfrm>
          <a:prstGeom prst="rect">
            <a:avLst/>
          </a:prstGeom>
        </p:spPr>
      </p:pic>
      <p:grpSp>
        <p:nvGrpSpPr>
          <p:cNvPr id="18" name="Group 4">
            <a:extLst>
              <a:ext uri="{FF2B5EF4-FFF2-40B4-BE49-F238E27FC236}">
                <a16:creationId xmlns:a16="http://schemas.microsoft.com/office/drawing/2014/main" id="{73400A31-DD63-4ACB-8AC3-CBE6F1D4AB9B}"/>
              </a:ext>
            </a:extLst>
          </p:cNvPr>
          <p:cNvGrpSpPr/>
          <p:nvPr/>
        </p:nvGrpSpPr>
        <p:grpSpPr>
          <a:xfrm>
            <a:off x="1530518" y="8222668"/>
            <a:ext cx="12455695" cy="1411839"/>
            <a:chOff x="0" y="0"/>
            <a:chExt cx="35038551" cy="5372100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C2818250-2783-42F8-A08E-D6E45519385F}"/>
                </a:ext>
              </a:extLst>
            </p:cNvPr>
            <p:cNvSpPr/>
            <p:nvPr/>
          </p:nvSpPr>
          <p:spPr>
            <a:xfrm>
              <a:off x="0" y="0"/>
              <a:ext cx="35038553" cy="5372100"/>
            </a:xfrm>
            <a:custGeom>
              <a:avLst/>
              <a:gdLst/>
              <a:ahLst/>
              <a:cxnLst/>
              <a:rect l="l" t="t" r="r" b="b"/>
              <a:pathLst>
                <a:path w="35038553" h="5372100">
                  <a:moveTo>
                    <a:pt x="33487882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33487882" y="5372100"/>
                  </a:lnTo>
                  <a:lnTo>
                    <a:pt x="35038553" y="2686050"/>
                  </a:lnTo>
                  <a:lnTo>
                    <a:pt x="33487882" y="0"/>
                  </a:lnTo>
                  <a:close/>
                </a:path>
              </a:pathLst>
            </a:custGeom>
            <a:solidFill>
              <a:srgbClr val="FFD796"/>
            </a:solidFill>
          </p:spPr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3AC9901-C1C0-4AE8-82F3-2EAED1C43C66}"/>
              </a:ext>
            </a:extLst>
          </p:cNvPr>
          <p:cNvSpPr txBox="1"/>
          <p:nvPr/>
        </p:nvSpPr>
        <p:spPr>
          <a:xfrm>
            <a:off x="2872051" y="5133245"/>
            <a:ext cx="90151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đẳng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64EE99-0284-46E1-AFAC-C40B424900D0}"/>
              </a:ext>
            </a:extLst>
          </p:cNvPr>
          <p:cNvSpPr txBox="1"/>
          <p:nvPr/>
        </p:nvSpPr>
        <p:spPr>
          <a:xfrm>
            <a:off x="2872051" y="6704332"/>
            <a:ext cx="87103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i="0" dirty="0">
                <a:effectLst/>
                <a:latin typeface="Open Sans" panose="020B0606030504020204" pitchFamily="34" charset="0"/>
              </a:rPr>
              <a:t>C. Tăng cường sức khỏe    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86180A-2568-4B5E-BB7F-585DBA6C9184}"/>
              </a:ext>
            </a:extLst>
          </p:cNvPr>
          <p:cNvSpPr txBox="1"/>
          <p:nvPr/>
        </p:nvSpPr>
        <p:spPr>
          <a:xfrm>
            <a:off x="1975347" y="8480915"/>
            <a:ext cx="107276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EE064BE-5AD2-41F4-AD1E-8A01FA9A2DA5}"/>
              </a:ext>
            </a:extLst>
          </p:cNvPr>
          <p:cNvSpPr/>
          <p:nvPr/>
        </p:nvSpPr>
        <p:spPr>
          <a:xfrm>
            <a:off x="4278951" y="6642555"/>
            <a:ext cx="914399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95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4789" b="478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482455">
            <a:off x="13249105" y="-1620390"/>
            <a:ext cx="8363291" cy="579348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630492" y="882058"/>
            <a:ext cx="11875620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vi-VN" sz="9000" b="1" dirty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9000" b="1" dirty="0">
              <a:solidFill>
                <a:srgbClr val="7453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3958846" y="800100"/>
            <a:ext cx="2225812" cy="1866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783602">
            <a:off x="13286036" y="1504107"/>
            <a:ext cx="4436609" cy="3149992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942248" y="2332561"/>
            <a:ext cx="15894637" cy="4639740"/>
            <a:chOff x="0" y="0"/>
            <a:chExt cx="12628910" cy="53721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628911" cy="5372100"/>
            </a:xfrm>
            <a:custGeom>
              <a:avLst/>
              <a:gdLst/>
              <a:ahLst/>
              <a:cxnLst/>
              <a:rect l="l" t="t" r="r" b="b"/>
              <a:pathLst>
                <a:path w="12628911" h="5372100">
                  <a:moveTo>
                    <a:pt x="1107824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11078240" y="5372100"/>
                  </a:lnTo>
                  <a:lnTo>
                    <a:pt x="12628911" y="2686050"/>
                  </a:lnTo>
                  <a:lnTo>
                    <a:pt x="11078240" y="0"/>
                  </a:lnTo>
                  <a:close/>
                </a:path>
              </a:pathLst>
            </a:custGeom>
            <a:solidFill>
              <a:srgbClr val="FFD796"/>
            </a:solidFill>
          </p:spPr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3802A97-511D-4A7A-AB6C-6C6BB2A20FEF}"/>
              </a:ext>
            </a:extLst>
          </p:cNvPr>
          <p:cNvSpPr txBox="1"/>
          <p:nvPr/>
        </p:nvSpPr>
        <p:spPr>
          <a:xfrm>
            <a:off x="2984404" y="2828513"/>
            <a:ext cx="11810327" cy="3866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Ở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nay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chương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ưu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tiên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triển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thân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đình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thiết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vệ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suy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nghĩ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vấn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gần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rất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sz="32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2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32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xâm</a:t>
            </a:r>
            <a:r>
              <a:rPr lang="en-US" sz="32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hại</a:t>
            </a:r>
            <a:r>
              <a:rPr lang="en-US" sz="32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32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dục</a:t>
            </a:r>
            <a:r>
              <a:rPr lang="en-US" sz="32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gợi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ý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vài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pháp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trở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nạn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vấn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nạn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538C32-162D-41E8-AD39-D9C6C482F0E3}"/>
              </a:ext>
            </a:extLst>
          </p:cNvPr>
          <p:cNvSpPr/>
          <p:nvPr/>
        </p:nvSpPr>
        <p:spPr>
          <a:xfrm>
            <a:off x="2984404" y="7468253"/>
            <a:ext cx="11810327" cy="2628247"/>
          </a:xfrm>
          <a:prstGeom prst="rect">
            <a:avLst/>
          </a:prstGeom>
          <a:solidFill>
            <a:srgbClr val="EFA7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giải pháp: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Chương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cấp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thẻ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hiểm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tế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miễn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phí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dưới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tuổi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ưu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tiến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khám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bệnh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nhỏ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chương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Trái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tim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miễn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phí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tiểu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phổ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cập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dục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cấp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chương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tết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....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2ADAF174-4484-456D-ACA6-8923179A3C87}"/>
              </a:ext>
            </a:extLst>
          </p:cNvPr>
          <p:cNvSpPr/>
          <p:nvPr/>
        </p:nvSpPr>
        <p:spPr>
          <a:xfrm>
            <a:off x="609600" y="8801100"/>
            <a:ext cx="1828800" cy="685800"/>
          </a:xfrm>
          <a:prstGeom prst="rightArrow">
            <a:avLst/>
          </a:prstGeom>
          <a:solidFill>
            <a:srgbClr val="687B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4789" b="478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91056" y="2627657"/>
            <a:ext cx="13010744" cy="1519276"/>
            <a:chOff x="0" y="0"/>
            <a:chExt cx="35038551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038553" cy="5372100"/>
            </a:xfrm>
            <a:custGeom>
              <a:avLst/>
              <a:gdLst/>
              <a:ahLst/>
              <a:cxnLst/>
              <a:rect l="l" t="t" r="r" b="b"/>
              <a:pathLst>
                <a:path w="35038553" h="5372100">
                  <a:moveTo>
                    <a:pt x="33487882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33487882" y="5372100"/>
                  </a:lnTo>
                  <a:lnTo>
                    <a:pt x="35038553" y="2686050"/>
                  </a:lnTo>
                  <a:lnTo>
                    <a:pt x="33487882" y="0"/>
                  </a:lnTo>
                  <a:close/>
                </a:path>
              </a:pathLst>
            </a:custGeom>
            <a:solidFill>
              <a:srgbClr val="FFD6C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530518" y="4684792"/>
            <a:ext cx="12455695" cy="1375704"/>
            <a:chOff x="0" y="0"/>
            <a:chExt cx="35038551" cy="5372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038553" cy="5372100"/>
            </a:xfrm>
            <a:custGeom>
              <a:avLst/>
              <a:gdLst/>
              <a:ahLst/>
              <a:cxnLst/>
              <a:rect l="l" t="t" r="r" b="b"/>
              <a:pathLst>
                <a:path w="35038553" h="5372100">
                  <a:moveTo>
                    <a:pt x="33487882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33487882" y="5372100"/>
                  </a:lnTo>
                  <a:lnTo>
                    <a:pt x="35038553" y="2686050"/>
                  </a:lnTo>
                  <a:lnTo>
                    <a:pt x="33487882" y="0"/>
                  </a:lnTo>
                  <a:close/>
                </a:path>
              </a:pathLst>
            </a:custGeom>
            <a:solidFill>
              <a:srgbClr val="FFD796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2096053" y="1108473"/>
            <a:ext cx="12648178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HƯỚNG DẪN VỀ NHÀ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30518" y="3134390"/>
            <a:ext cx="12464251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7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Ôn lại nội dung bài: </a:t>
            </a:r>
            <a:r>
              <a:rPr lang="fr-FR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fr-FR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fr-FR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fr-FR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dung</a:t>
            </a:r>
            <a:r>
              <a:rPr lang="fr-FR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chính</a:t>
            </a:r>
            <a:r>
              <a:rPr lang="fr-FR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fr-FR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6405613" y="-11437026"/>
            <a:ext cx="2570700" cy="2209195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3962093" y="1738049"/>
            <a:ext cx="3771106" cy="26397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937810" y="2911806"/>
            <a:ext cx="1819672" cy="208558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73344" b="50381"/>
          <a:stretch>
            <a:fillRect/>
          </a:stretch>
        </p:blipFill>
        <p:spPr>
          <a:xfrm rot="-9282448">
            <a:off x="16873135" y="2758826"/>
            <a:ext cx="670277" cy="88586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73344" b="50381"/>
          <a:stretch>
            <a:fillRect/>
          </a:stretch>
        </p:blipFill>
        <p:spPr>
          <a:xfrm rot="-3952496">
            <a:off x="14914875" y="5153944"/>
            <a:ext cx="555000" cy="73350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0800000">
            <a:off x="13823560" y="7202565"/>
            <a:ext cx="8363291" cy="579348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3AC9901-C1C0-4AE8-82F3-2EAED1C43C66}"/>
              </a:ext>
            </a:extLst>
          </p:cNvPr>
          <p:cNvSpPr txBox="1"/>
          <p:nvPr/>
        </p:nvSpPr>
        <p:spPr>
          <a:xfrm>
            <a:off x="2872051" y="5133245"/>
            <a:ext cx="127684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fr-FR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fr-FR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"</a:t>
            </a:r>
            <a:r>
              <a:rPr lang="fr-FR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fr-FR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châm</a:t>
            </a:r>
            <a:r>
              <a:rPr lang="fr-FR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hội</a:t>
            </a:r>
            <a:r>
              <a:rPr lang="fr-FR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thoại</a:t>
            </a:r>
            <a:r>
              <a:rPr lang="fr-FR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 ( </a:t>
            </a:r>
            <a:r>
              <a:rPr lang="fr-FR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fr-FR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7529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4789" b="478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-1080538" y="5934151"/>
            <a:ext cx="3771106" cy="2639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15597432" y="5934151"/>
            <a:ext cx="3771106" cy="26397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32417" y="4008975"/>
            <a:ext cx="14023165" cy="4204746"/>
            <a:chOff x="0" y="0"/>
            <a:chExt cx="17916383" cy="5372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916382" cy="5372100"/>
            </a:xfrm>
            <a:custGeom>
              <a:avLst/>
              <a:gdLst/>
              <a:ahLst/>
              <a:cxnLst/>
              <a:rect l="l" t="t" r="r" b="b"/>
              <a:pathLst>
                <a:path w="17916382" h="5372100">
                  <a:moveTo>
                    <a:pt x="16365713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16365713" y="5372100"/>
                  </a:lnTo>
                  <a:lnTo>
                    <a:pt x="17916382" y="2686050"/>
                  </a:lnTo>
                  <a:lnTo>
                    <a:pt x="16365713" y="0"/>
                  </a:lnTo>
                  <a:close/>
                </a:path>
              </a:pathLst>
            </a:custGeom>
            <a:solidFill>
              <a:srgbClr val="FFD6CE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514600" y="4183094"/>
            <a:ext cx="13082832" cy="2655881"/>
            <a:chOff x="-1880693" y="1034409"/>
            <a:chExt cx="17443777" cy="3541175"/>
          </a:xfrm>
        </p:grpSpPr>
        <p:sp>
          <p:nvSpPr>
            <p:cNvPr id="7" name="TextBox 7"/>
            <p:cNvSpPr txBox="1"/>
            <p:nvPr/>
          </p:nvSpPr>
          <p:spPr>
            <a:xfrm>
              <a:off x="82895" y="1034409"/>
              <a:ext cx="14005360" cy="2026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000"/>
                </a:lnSpc>
              </a:pPr>
              <a:r>
                <a:rPr lang="en-US" sz="11000" dirty="0">
                  <a:solidFill>
                    <a:srgbClr val="745345"/>
                  </a:solidFill>
                  <a:latin typeface="More Sugar"/>
                </a:rPr>
                <a:t>Thank You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1880693" y="3927115"/>
              <a:ext cx="17443777" cy="6484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599"/>
                </a:lnSpc>
              </a:pPr>
              <a:r>
                <a:rPr lang="vi-VN" sz="4800" b="1" dirty="0">
                  <a:solidFill>
                    <a:srgbClr val="2A2A2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HẸN GẶP LẠI CÁC EM VÀO TIẾT HỌC SAU</a:t>
              </a:r>
              <a:endParaRPr lang="en-US" sz="48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7258447" y="113887"/>
            <a:ext cx="3771106" cy="26397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234164" y="1287644"/>
            <a:ext cx="1819672" cy="20855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73344" b="50381"/>
          <a:stretch>
            <a:fillRect/>
          </a:stretch>
        </p:blipFill>
        <p:spPr>
          <a:xfrm rot="-9282448">
            <a:off x="10385308" y="1343849"/>
            <a:ext cx="670277" cy="88586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73344" b="50381"/>
          <a:stretch>
            <a:fillRect/>
          </a:stretch>
        </p:blipFill>
        <p:spPr>
          <a:xfrm rot="-1767058">
            <a:off x="7314102" y="2550671"/>
            <a:ext cx="555000" cy="7335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400000">
            <a:off x="6728218" y="-902376"/>
            <a:ext cx="2570700" cy="2209195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131490" y="1712148"/>
            <a:ext cx="1061010" cy="70991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2367990" y="1533756"/>
            <a:ext cx="1061010" cy="70991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96340" y="7705956"/>
            <a:ext cx="784480" cy="5248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712640" y="7744056"/>
            <a:ext cx="784480" cy="52488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4789" b="478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33600" y="1128085"/>
            <a:ext cx="15392400" cy="7126405"/>
            <a:chOff x="0" y="0"/>
            <a:chExt cx="8183178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83178" cy="5372100"/>
            </a:xfrm>
            <a:custGeom>
              <a:avLst/>
              <a:gdLst/>
              <a:ahLst/>
              <a:cxnLst/>
              <a:rect l="l" t="t" r="r" b="b"/>
              <a:pathLst>
                <a:path w="8183178" h="5372100">
                  <a:moveTo>
                    <a:pt x="6632508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6632508" y="5372100"/>
                  </a:lnTo>
                  <a:lnTo>
                    <a:pt x="8183178" y="2686050"/>
                  </a:lnTo>
                  <a:lnTo>
                    <a:pt x="6632508" y="0"/>
                  </a:lnTo>
                  <a:close/>
                </a:path>
              </a:pathLst>
            </a:custGeom>
            <a:solidFill>
              <a:srgbClr val="FFD6CE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7884363" y="-827781"/>
            <a:ext cx="2519275" cy="2165001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16096" y="1245059"/>
            <a:ext cx="2744283" cy="23017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753378" y="6733942"/>
            <a:ext cx="2687568" cy="30410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0800000">
            <a:off x="16718625" y="1509818"/>
            <a:ext cx="2041765" cy="177225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0800000">
            <a:off x="16718625" y="-358656"/>
            <a:ext cx="2041765" cy="17722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0800000">
            <a:off x="15017927" y="460108"/>
            <a:ext cx="2041765" cy="177225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1205736" y="7066187"/>
            <a:ext cx="3771106" cy="26397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836275">
            <a:off x="3537702" y="246150"/>
            <a:ext cx="3771106" cy="263977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3603276" y="3275200"/>
            <a:ext cx="12551124" cy="44476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100"/>
              </a:lnSpc>
            </a:pPr>
            <a:r>
              <a:rPr lang="vi-VN" sz="5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TUYÊN BỐ THẾ GIỚI VỀ SỰ SỐNG CÒN, QUYỀN ĐƯỢC BẢO VỆ VÀ PHÁT TRIỂN CỦA TRẺ EM</a:t>
            </a:r>
            <a:endParaRPr lang="en-US" sz="5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EE59D1-5DAB-439D-8717-12376B4F6976}"/>
              </a:ext>
            </a:extLst>
          </p:cNvPr>
          <p:cNvSpPr txBox="1"/>
          <p:nvPr/>
        </p:nvSpPr>
        <p:spPr>
          <a:xfrm>
            <a:off x="4877883" y="193827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u="sng"/>
              <a:t>Tiết </a:t>
            </a:r>
            <a:r>
              <a:rPr lang="vi-VN" sz="4000" b="1" u="sng" dirty="0"/>
              <a:t>11, 12:</a:t>
            </a:r>
            <a:endParaRPr lang="en-US" sz="4000" b="1" u="sng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4789" b="478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340270" y="4107069"/>
            <a:ext cx="3771106" cy="2639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018700" y="3901015"/>
            <a:ext cx="3771106" cy="2639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0800000">
            <a:off x="936138" y="3192563"/>
            <a:ext cx="2041765" cy="177225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792834" y="3854069"/>
            <a:ext cx="3771106" cy="26397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811673" y="3774650"/>
            <a:ext cx="3771106" cy="26397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0800000">
            <a:off x="14289215" y="3070817"/>
            <a:ext cx="2041765" cy="177225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0800000">
            <a:off x="7799101" y="3089657"/>
            <a:ext cx="2041765" cy="177225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891990" y="1557068"/>
            <a:ext cx="10504020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vi-VN" sz="9000" b="1" dirty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9000" b="1" dirty="0">
              <a:solidFill>
                <a:srgbClr val="7453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36138" y="5289064"/>
            <a:ext cx="4560062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9"/>
              </a:lnSpc>
            </a:pPr>
            <a:r>
              <a:rPr lang="vi-VN" sz="40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Giới thiệu chung</a:t>
            </a:r>
            <a:endParaRPr lang="en-US" sz="4000" b="1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873905" y="5888265"/>
            <a:ext cx="6806437" cy="3953711"/>
          </a:xfrm>
          <a:prstGeom prst="rect">
            <a:avLst/>
          </a:prstGeom>
          <a:solidFill>
            <a:srgbClr val="FFD796"/>
          </a:solidFill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4499"/>
              </a:lnSpc>
              <a:buAutoNum type="arabicPeriod"/>
            </a:pPr>
            <a:r>
              <a:rPr lang="en-US" sz="2000" b="1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Nhận</a:t>
            </a:r>
            <a:r>
              <a:rPr lang="en-US" sz="2000" b="1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b="1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thức</a:t>
            </a:r>
            <a:r>
              <a:rPr lang="en-US" sz="2000" b="1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b="1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của</a:t>
            </a:r>
            <a:r>
              <a:rPr lang="en-US" sz="2000" b="1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b="1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cộng</a:t>
            </a:r>
            <a:r>
              <a:rPr lang="en-US" sz="2000" b="1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b="1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đồng</a:t>
            </a:r>
            <a:r>
              <a:rPr lang="en-US" sz="2000" b="1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b="1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về</a:t>
            </a:r>
            <a:r>
              <a:rPr lang="en-US" sz="2000" b="1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b="1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trẻ</a:t>
            </a:r>
            <a:r>
              <a:rPr lang="en-US" sz="2000" b="1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b="1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em</a:t>
            </a:r>
            <a:r>
              <a:rPr lang="en-US" sz="2000" b="1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b="1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và</a:t>
            </a:r>
            <a:r>
              <a:rPr lang="en-US" sz="2000" b="1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b="1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quyền</a:t>
            </a:r>
            <a:r>
              <a:rPr lang="en-US" sz="2000" b="1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b="1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trẻ</a:t>
            </a:r>
            <a:r>
              <a:rPr lang="en-US" sz="2000" b="1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b="1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em</a:t>
            </a:r>
            <a:endParaRPr lang="vi-VN" sz="2000" b="1" kern="1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457200" indent="-457200" algn="just">
              <a:lnSpc>
                <a:spcPts val="4499"/>
              </a:lnSpc>
              <a:buAutoNum type="arabicPeriod"/>
            </a:pPr>
            <a:r>
              <a:rPr lang="fr-FR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thách</a:t>
            </a:r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phản</a:t>
            </a:r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ánh</a:t>
            </a:r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trạng</a:t>
            </a:r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giới</a:t>
            </a:r>
            <a:endParaRPr lang="vi-VN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ts val="4499"/>
              </a:lnSpc>
              <a:buAutoNum type="arabicPeriod"/>
            </a:pPr>
            <a:r>
              <a:rPr lang="fr-FR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thuận</a:t>
            </a:r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lợị</a:t>
            </a:r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cộng</a:t>
            </a:r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quốc</a:t>
            </a:r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tế</a:t>
            </a:r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tuyên</a:t>
            </a:r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bố</a:t>
            </a:r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endParaRPr lang="vi-VN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ts val="4499"/>
              </a:lnSpc>
              <a:buAutoNum type="arabicPeriod"/>
            </a:pPr>
            <a:r>
              <a:rPr lang="fr-FR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xuất</a:t>
            </a:r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nhằm</a:t>
            </a:r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đảm</a:t>
            </a:r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chăm</a:t>
            </a:r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sóc</a:t>
            </a:r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vệ</a:t>
            </a:r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triển</a:t>
            </a:r>
            <a:endParaRPr lang="en-US" sz="2000" b="1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868185" y="5425091"/>
            <a:ext cx="4551630" cy="412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vi-VN" sz="36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Đọc hiểu văn bản</a:t>
            </a:r>
            <a:endParaRPr lang="en-US" sz="3600" b="1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633642" y="1404668"/>
            <a:ext cx="935604" cy="62600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904299" y="1777466"/>
            <a:ext cx="935604" cy="62600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8605AAA-2E64-4A43-BC0F-03A122243099}"/>
              </a:ext>
            </a:extLst>
          </p:cNvPr>
          <p:cNvSpPr txBox="1"/>
          <p:nvPr/>
        </p:nvSpPr>
        <p:spPr>
          <a:xfrm>
            <a:off x="1341670" y="3917753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/>
              <a:t>I</a:t>
            </a:r>
            <a:endParaRPr lang="en-US" sz="40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1DCF1B-4EAF-41FD-A8C9-E447EFEB8A2C}"/>
              </a:ext>
            </a:extLst>
          </p:cNvPr>
          <p:cNvSpPr txBox="1"/>
          <p:nvPr/>
        </p:nvSpPr>
        <p:spPr>
          <a:xfrm>
            <a:off x="8342815" y="3714217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/>
              <a:t>II</a:t>
            </a:r>
            <a:endParaRPr lang="en-US" sz="4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E8C3DF-7F5F-49D6-BBE8-9B1AF8DC1440}"/>
              </a:ext>
            </a:extLst>
          </p:cNvPr>
          <p:cNvSpPr txBox="1"/>
          <p:nvPr/>
        </p:nvSpPr>
        <p:spPr>
          <a:xfrm>
            <a:off x="14695142" y="3602999"/>
            <a:ext cx="1391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/>
              <a:t>III</a:t>
            </a:r>
            <a:endParaRPr lang="en-US" sz="4000" b="1" dirty="0"/>
          </a:p>
        </p:txBody>
      </p:sp>
      <p:sp>
        <p:nvSpPr>
          <p:cNvPr id="24" name="TextBox 13">
            <a:extLst>
              <a:ext uri="{FF2B5EF4-FFF2-40B4-BE49-F238E27FC236}">
                <a16:creationId xmlns:a16="http://schemas.microsoft.com/office/drawing/2014/main" id="{9D4CC451-264A-4C1F-8258-177232C041D0}"/>
              </a:ext>
            </a:extLst>
          </p:cNvPr>
          <p:cNvSpPr txBox="1"/>
          <p:nvPr/>
        </p:nvSpPr>
        <p:spPr>
          <a:xfrm>
            <a:off x="13258800" y="5231297"/>
            <a:ext cx="4560062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9"/>
              </a:lnSpc>
            </a:pPr>
            <a:r>
              <a:rPr lang="vi-VN" sz="40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Tổng kết</a:t>
            </a:r>
            <a:endParaRPr lang="en-US" sz="4000" b="1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  <p:bldP spid="18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4789" b="478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612593" y="258420"/>
            <a:ext cx="2041765" cy="1772252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134194" y="3189596"/>
            <a:ext cx="15629806" cy="5264070"/>
          </a:xfrm>
          <a:prstGeom prst="rect">
            <a:avLst/>
          </a:prstGeom>
          <a:solidFill>
            <a:srgbClr val="FFD796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Tác phẩm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PTBĐ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Nghị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(chính trị - xã hội)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dung: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vấ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họp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Óoc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30/9/1990.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Tuyên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nghị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605AAA-2E64-4A43-BC0F-03A122243099}"/>
              </a:ext>
            </a:extLst>
          </p:cNvPr>
          <p:cNvSpPr txBox="1"/>
          <p:nvPr/>
        </p:nvSpPr>
        <p:spPr>
          <a:xfrm>
            <a:off x="1122821" y="695648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FA12E9-4BA0-4525-AD18-92ACA57B5615}"/>
              </a:ext>
            </a:extLst>
          </p:cNvPr>
          <p:cNvSpPr/>
          <p:nvPr/>
        </p:nvSpPr>
        <p:spPr>
          <a:xfrm>
            <a:off x="2895600" y="258419"/>
            <a:ext cx="9296400" cy="1772253"/>
          </a:xfrm>
          <a:prstGeom prst="rect">
            <a:avLst/>
          </a:prstGeom>
          <a:solidFill>
            <a:srgbClr val="FFD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solidFill>
                  <a:srgbClr val="002060"/>
                </a:solidFill>
              </a:rPr>
              <a:t>Giới thiệu chung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F956C004-468F-4304-B72C-EAEF373D1435}"/>
              </a:ext>
            </a:extLst>
          </p:cNvPr>
          <p:cNvSpPr/>
          <p:nvPr/>
        </p:nvSpPr>
        <p:spPr>
          <a:xfrm>
            <a:off x="11658600" y="845601"/>
            <a:ext cx="6324600" cy="3575697"/>
          </a:xfrm>
          <a:prstGeom prst="cloud">
            <a:avLst/>
          </a:prstGeom>
          <a:solidFill>
            <a:schemeClr val="bg1"/>
          </a:solidFill>
          <a:ln w="57150">
            <a:solidFill>
              <a:srgbClr val="7453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 dõi 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SGK </a:t>
            </a:r>
            <a:r>
              <a:rPr lang="vi-VN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 nêu hoàn cảnh ra đời, nội dung, phương thức biểu đạt của văn bản.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03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4789" b="478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>
            <a:extLst>
              <a:ext uri="{FF2B5EF4-FFF2-40B4-BE49-F238E27FC236}">
                <a16:creationId xmlns:a16="http://schemas.microsoft.com/office/drawing/2014/main" id="{2830B5E5-1D9D-4379-BE85-3648D35EC1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612593" y="258420"/>
            <a:ext cx="2041765" cy="177225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CAC3A83-F93E-46BA-912E-B900CF55D94F}"/>
              </a:ext>
            </a:extLst>
          </p:cNvPr>
          <p:cNvSpPr txBox="1"/>
          <p:nvPr/>
        </p:nvSpPr>
        <p:spPr>
          <a:xfrm>
            <a:off x="1122821" y="695648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FF4F29F-D3B1-417A-AC36-63A919335FF2}"/>
              </a:ext>
            </a:extLst>
          </p:cNvPr>
          <p:cNvSpPr/>
          <p:nvPr/>
        </p:nvSpPr>
        <p:spPr>
          <a:xfrm>
            <a:off x="2895600" y="258419"/>
            <a:ext cx="9296400" cy="1772253"/>
          </a:xfrm>
          <a:prstGeom prst="rect">
            <a:avLst/>
          </a:prstGeom>
          <a:solidFill>
            <a:srgbClr val="FFD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solidFill>
                  <a:srgbClr val="002060"/>
                </a:solidFill>
              </a:rPr>
              <a:t>Đọc hiểu văn bản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192D38-FBE3-4B8A-A07D-A4E8AA1D3AE6}"/>
              </a:ext>
            </a:extLst>
          </p:cNvPr>
          <p:cNvSpPr txBox="1"/>
          <p:nvPr/>
        </p:nvSpPr>
        <p:spPr>
          <a:xfrm>
            <a:off x="5638800" y="2324100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/>
              <a:t>Bố cục</a:t>
            </a:r>
            <a:endParaRPr lang="en-US" sz="4400" b="1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7A8F945-7390-49AB-B1BA-BD7590C9A6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5841611"/>
              </p:ext>
            </p:extLst>
          </p:nvPr>
        </p:nvGraphicFramePr>
        <p:xfrm>
          <a:off x="2286000" y="3398943"/>
          <a:ext cx="13195110" cy="6005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2800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4789" b="478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7">
            <a:extLst>
              <a:ext uri="{FF2B5EF4-FFF2-40B4-BE49-F238E27FC236}">
                <a16:creationId xmlns:a16="http://schemas.microsoft.com/office/drawing/2014/main" id="{5B00B422-2302-4B8B-8F2C-EF13BD72CB20}"/>
              </a:ext>
            </a:extLst>
          </p:cNvPr>
          <p:cNvSpPr txBox="1"/>
          <p:nvPr/>
        </p:nvSpPr>
        <p:spPr>
          <a:xfrm>
            <a:off x="1109758" y="4000500"/>
            <a:ext cx="15629806" cy="5630516"/>
          </a:xfrm>
          <a:prstGeom prst="rect">
            <a:avLst/>
          </a:prstGeom>
          <a:solidFill>
            <a:srgbClr val="FFD796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THẢO LUẬN THEO NHÓM</a:t>
            </a:r>
          </a:p>
          <a:p>
            <a:pPr algn="ctr">
              <a:lnSpc>
                <a:spcPct val="150000"/>
              </a:lnSpc>
            </a:pPr>
            <a:r>
              <a:rPr lang="en-US" sz="2600" b="1" i="1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Đọc</a:t>
            </a:r>
            <a:r>
              <a:rPr lang="en-US" sz="2600" b="1" i="1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b="1" i="1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lại</a:t>
            </a:r>
            <a:r>
              <a:rPr lang="en-US" sz="2600" b="1" i="1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b="1" i="1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phần</a:t>
            </a:r>
            <a:r>
              <a:rPr lang="en-US" sz="2600" b="1" i="1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b="1" i="1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mở</a:t>
            </a:r>
            <a:r>
              <a:rPr lang="en-US" sz="2600" b="1" i="1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b="1" i="1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đầu</a:t>
            </a:r>
            <a:r>
              <a:rPr lang="en-US" sz="2600" b="1" i="1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b="1" i="1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và</a:t>
            </a:r>
            <a:r>
              <a:rPr lang="en-US" sz="2600" b="1" i="1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b="1" i="1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cho</a:t>
            </a:r>
            <a:r>
              <a:rPr lang="en-US" sz="2600" b="1" i="1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b="1" i="1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biết</a:t>
            </a:r>
            <a:r>
              <a:rPr lang="en-US" sz="2600" b="1" i="1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 </a:t>
            </a:r>
            <a:r>
              <a:rPr lang="en-US" sz="2600" b="1" i="1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Nội</a:t>
            </a:r>
            <a:r>
              <a:rPr lang="en-US" sz="2600" b="1" i="1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dung </a:t>
            </a:r>
            <a:r>
              <a:rPr lang="en-US" sz="2600" b="1" i="1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và</a:t>
            </a:r>
            <a:r>
              <a:rPr lang="en-US" sz="2600" b="1" i="1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ý </a:t>
            </a:r>
            <a:r>
              <a:rPr lang="en-US" sz="2600" b="1" i="1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nghĩa</a:t>
            </a:r>
            <a:r>
              <a:rPr lang="en-US" sz="2600" b="1" i="1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b="1" i="1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của</a:t>
            </a:r>
            <a:r>
              <a:rPr lang="en-US" sz="2600" b="1" i="1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b="1" i="1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từng</a:t>
            </a:r>
            <a:r>
              <a:rPr lang="en-US" sz="2600" b="1" i="1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b="1" i="1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mục</a:t>
            </a:r>
            <a:r>
              <a:rPr lang="en-US" sz="2600" b="1" i="1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b="1" i="1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vừa</a:t>
            </a:r>
            <a:r>
              <a:rPr lang="en-US" sz="2600" b="1" i="1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b="1" i="1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đọc</a:t>
            </a:r>
            <a:r>
              <a:rPr lang="en-US" sz="2600" b="1" i="1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endParaRPr lang="vi-VN" sz="2600" b="1" i="1" kern="1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Mở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đầu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văn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bản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Hội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nghị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cấp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cao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thế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giới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về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trẻ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em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họp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ở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Niu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Ooc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ngày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30/9/1990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đã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kêu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gọi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điều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gì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về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quyền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trẻ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em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?</a:t>
            </a:r>
            <a:endParaRPr lang="en-US" sz="2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Bản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tuyên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bố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đã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thể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hiện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cách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nhìn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về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trẻ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em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ntn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?</a:t>
            </a:r>
            <a:endParaRPr lang="en-US" sz="2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Hội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nghị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đã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khẳng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định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trẻ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em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có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những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quyền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gì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endParaRPr lang="en-US" sz="2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Em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có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nhận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xét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gì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về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cách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nhìn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nhận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đánh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giá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của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cộng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đồng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thế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giới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về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trẻ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em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?</a:t>
            </a:r>
            <a:endParaRPr lang="en-US" sz="2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Quyền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sống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quyền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được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bảo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vệ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và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phát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triển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của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trẻ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em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trên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toàn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thế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giới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là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một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vấn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đề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mang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tính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chất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như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thế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nào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?</a:t>
            </a:r>
            <a:endParaRPr lang="en-US" sz="2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Là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học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sinh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thế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hệ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trẻ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em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có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cảm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xúc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gì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khi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biết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đến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lời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tuyên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bố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này</a:t>
            </a:r>
            <a:r>
              <a:rPr lang="en-US" sz="2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?</a:t>
            </a:r>
            <a:endParaRPr lang="en-US" sz="2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6" name="Picture 4">
            <a:extLst>
              <a:ext uri="{FF2B5EF4-FFF2-40B4-BE49-F238E27FC236}">
                <a16:creationId xmlns:a16="http://schemas.microsoft.com/office/drawing/2014/main" id="{ED6F9C4F-971B-4CDA-86E3-77D40C100C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612593" y="258420"/>
            <a:ext cx="2041765" cy="177225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E4D60D6-159C-4FC9-8B3C-35D98D1E96A5}"/>
              </a:ext>
            </a:extLst>
          </p:cNvPr>
          <p:cNvSpPr txBox="1"/>
          <p:nvPr/>
        </p:nvSpPr>
        <p:spPr>
          <a:xfrm>
            <a:off x="1122821" y="695648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F52E13F-3F9E-4A77-856A-DF63051B5816}"/>
              </a:ext>
            </a:extLst>
          </p:cNvPr>
          <p:cNvSpPr/>
          <p:nvPr/>
        </p:nvSpPr>
        <p:spPr>
          <a:xfrm>
            <a:off x="2895600" y="258419"/>
            <a:ext cx="9296400" cy="1772253"/>
          </a:xfrm>
          <a:prstGeom prst="rect">
            <a:avLst/>
          </a:prstGeom>
          <a:solidFill>
            <a:srgbClr val="FFD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solidFill>
                  <a:srgbClr val="002060"/>
                </a:solidFill>
              </a:rPr>
              <a:t>Đọc hiểu văn bản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C19054-4067-480C-B169-2B8344B12637}"/>
              </a:ext>
            </a:extLst>
          </p:cNvPr>
          <p:cNvSpPr txBox="1"/>
          <p:nvPr/>
        </p:nvSpPr>
        <p:spPr>
          <a:xfrm>
            <a:off x="1219200" y="2467901"/>
            <a:ext cx="11069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/>
              <a:t>1</a:t>
            </a:r>
            <a:r>
              <a:rPr lang="vi-VN" sz="3600" b="1"/>
              <a:t>. </a:t>
            </a:r>
            <a:r>
              <a:rPr lang="vi-VN" sz="3600" b="1" dirty="0"/>
              <a:t>Phần mở đầu: Lí do của bản tuyên bố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3218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4789" b="478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633642" y="1404668"/>
            <a:ext cx="935604" cy="62600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904299" y="1777466"/>
            <a:ext cx="935604" cy="626004"/>
          </a:xfrm>
          <a:prstGeom prst="rect">
            <a:avLst/>
          </a:prstGeom>
        </p:spPr>
      </p:pic>
      <p:sp>
        <p:nvSpPr>
          <p:cNvPr id="25" name="TextBox 17">
            <a:extLst>
              <a:ext uri="{FF2B5EF4-FFF2-40B4-BE49-F238E27FC236}">
                <a16:creationId xmlns:a16="http://schemas.microsoft.com/office/drawing/2014/main" id="{3B1FFA50-42F1-4150-8CEC-C27B0F413964}"/>
              </a:ext>
            </a:extLst>
          </p:cNvPr>
          <p:cNvSpPr txBox="1"/>
          <p:nvPr/>
        </p:nvSpPr>
        <p:spPr>
          <a:xfrm>
            <a:off x="1143000" y="3355688"/>
            <a:ext cx="16459200" cy="249408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 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Bản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tuyên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bố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mở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đầu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bằng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lời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kêu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gọi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khẩn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thiết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 "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Hãy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bảo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đảm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cho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tất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cả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trẻ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em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1 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tương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lai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tốt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đẹp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hơn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".</a:t>
            </a:r>
            <a:endParaRPr lang="en-US" sz="32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vi-VN" sz="3200" b="1" i="1" kern="1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3200" b="1" i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b="1" i="1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Lí</a:t>
            </a:r>
            <a:r>
              <a:rPr lang="en-US" sz="3200" b="1" i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do </a:t>
            </a:r>
            <a:r>
              <a:rPr lang="en-US" sz="3200" b="1" i="1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đề</a:t>
            </a:r>
            <a:r>
              <a:rPr lang="en-US" sz="3200" b="1" i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ra </a:t>
            </a:r>
            <a:r>
              <a:rPr lang="en-US" sz="3200" b="1" i="1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bản</a:t>
            </a:r>
            <a:r>
              <a:rPr lang="en-US" sz="3200" b="1" i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b="1" i="1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tuyên</a:t>
            </a:r>
            <a:r>
              <a:rPr lang="en-US" sz="3200" b="1" i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b="1" i="1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bố</a:t>
            </a:r>
            <a:r>
              <a:rPr lang="en-US" sz="3200" b="1" i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US" sz="3200" b="1" i="1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 </a:t>
            </a:r>
            <a:endParaRPr lang="en-US" sz="32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6" name="Picture 4">
            <a:extLst>
              <a:ext uri="{FF2B5EF4-FFF2-40B4-BE49-F238E27FC236}">
                <a16:creationId xmlns:a16="http://schemas.microsoft.com/office/drawing/2014/main" id="{664DF1A4-FEA2-47D4-8789-97A6455961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0800000">
            <a:off x="612593" y="258420"/>
            <a:ext cx="2041765" cy="177225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9FBBAA9-4D4D-49B3-8A03-AE8C88A0FBF2}"/>
              </a:ext>
            </a:extLst>
          </p:cNvPr>
          <p:cNvSpPr txBox="1"/>
          <p:nvPr/>
        </p:nvSpPr>
        <p:spPr>
          <a:xfrm>
            <a:off x="1122821" y="695648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02DDDBE-31D2-4F66-81E6-E9BE875B40B8}"/>
              </a:ext>
            </a:extLst>
          </p:cNvPr>
          <p:cNvSpPr/>
          <p:nvPr/>
        </p:nvSpPr>
        <p:spPr>
          <a:xfrm>
            <a:off x="2895600" y="258419"/>
            <a:ext cx="9296400" cy="1772253"/>
          </a:xfrm>
          <a:prstGeom prst="rect">
            <a:avLst/>
          </a:prstGeom>
          <a:solidFill>
            <a:srgbClr val="FFD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solidFill>
                  <a:srgbClr val="002060"/>
                </a:solidFill>
              </a:rPr>
              <a:t>Đọc hiểu văn bản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445E215-5456-4100-A582-75A459E9A354}"/>
              </a:ext>
            </a:extLst>
          </p:cNvPr>
          <p:cNvSpPr txBox="1"/>
          <p:nvPr/>
        </p:nvSpPr>
        <p:spPr>
          <a:xfrm>
            <a:off x="1600200" y="2467901"/>
            <a:ext cx="11069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2060"/>
                </a:solidFill>
              </a:rPr>
              <a:t>1</a:t>
            </a:r>
            <a:r>
              <a:rPr lang="vi-VN" sz="3600" b="1">
                <a:solidFill>
                  <a:srgbClr val="002060"/>
                </a:solidFill>
              </a:rPr>
              <a:t>. </a:t>
            </a:r>
            <a:r>
              <a:rPr lang="vi-VN" sz="3600" b="1" dirty="0">
                <a:solidFill>
                  <a:srgbClr val="002060"/>
                </a:solidFill>
              </a:rPr>
              <a:t>Phần mở đầu: Lí do của bản tuyên bố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0A48A1-A240-430E-93E6-243E963B36E5}"/>
              </a:ext>
            </a:extLst>
          </p:cNvPr>
          <p:cNvSpPr txBox="1"/>
          <p:nvPr/>
        </p:nvSpPr>
        <p:spPr>
          <a:xfrm>
            <a:off x="993593" y="5364058"/>
            <a:ext cx="16459200" cy="314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 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Cách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nhìn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nhận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trẻ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em</a:t>
            </a:r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thông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qua 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đặc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điểm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tâm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sinh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lí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 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Trẻ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em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trong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trắng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dễ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bị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tổn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thương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và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còn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phụ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thuộc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hiểu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biết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ham 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hoạt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động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và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đầy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ước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vọng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30000"/>
              </a:lnSpc>
              <a:buFont typeface="Wingdings" panose="05000000000000000000" pitchFamily="2" charset="2"/>
              <a:buChar char="à"/>
            </a:pPr>
            <a:r>
              <a:rPr lang="en-US" sz="3200" b="1" i="1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Khẳng</a:t>
            </a:r>
            <a:r>
              <a:rPr lang="en-US" sz="3200" b="1" i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b="1" i="1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định</a:t>
            </a:r>
            <a:r>
              <a:rPr lang="en-US" sz="3200" b="1" i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b="1" i="1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về</a:t>
            </a:r>
            <a:r>
              <a:rPr lang="en-US" sz="3200" b="1" i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b="1" i="1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Quyền</a:t>
            </a:r>
            <a:r>
              <a:rPr lang="en-US" sz="3200" b="1" i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b="1" i="1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trẻ</a:t>
            </a:r>
            <a:r>
              <a:rPr lang="en-US" sz="3200" b="1" i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b="1" i="1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em</a:t>
            </a:r>
            <a:r>
              <a:rPr lang="en-US" sz="3200" b="1" i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 </a:t>
            </a:r>
            <a:r>
              <a:rPr lang="en-US" sz="3200" b="1" i="1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được</a:t>
            </a:r>
            <a:r>
              <a:rPr lang="en-US" sz="3200" b="1" i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b="1" i="1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sống</a:t>
            </a:r>
            <a:r>
              <a:rPr lang="en-US" sz="3200" b="1" i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b="1" i="1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trong</a:t>
            </a:r>
            <a:r>
              <a:rPr lang="en-US" sz="3200" b="1" i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b="1" i="1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thanh</a:t>
            </a:r>
            <a:r>
              <a:rPr lang="en-US" sz="3200" b="1" i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b="1" i="1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bình</a:t>
            </a:r>
            <a:r>
              <a:rPr lang="en-US" sz="3200" b="1" i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sz="3200" b="1" i="1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được</a:t>
            </a:r>
            <a:r>
              <a:rPr lang="en-US" sz="3200" b="1" i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b="1" i="1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chơi</a:t>
            </a:r>
            <a:r>
              <a:rPr lang="en-US" sz="3200" b="1" i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sz="3200" b="1" i="1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được</a:t>
            </a:r>
            <a:r>
              <a:rPr lang="en-US" sz="3200" b="1" i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b="1" i="1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học</a:t>
            </a:r>
            <a:r>
              <a:rPr lang="en-US" sz="3200" b="1" i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sz="3200" b="1" i="1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được</a:t>
            </a:r>
            <a:r>
              <a:rPr lang="en-US" sz="3200" b="1" i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b="1" i="1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phát</a:t>
            </a:r>
            <a:r>
              <a:rPr lang="en-US" sz="3200" b="1" i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b="1" i="1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triển</a:t>
            </a:r>
            <a:endParaRPr lang="en-US" sz="3200" b="1" i="1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46A1BF-C212-4ED4-BE26-78898CA6F221}"/>
              </a:ext>
            </a:extLst>
          </p:cNvPr>
          <p:cNvSpPr txBox="1"/>
          <p:nvPr/>
        </p:nvSpPr>
        <p:spPr>
          <a:xfrm>
            <a:off x="1036320" y="8267700"/>
            <a:ext cx="165854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=&gt;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Quyền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sống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quyền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được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bảo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vệ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và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phát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triển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của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trẻ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em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là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một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vấn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đề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mang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tính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chất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nhân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bản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05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9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in tức, hình ảnh, video clip mới nhất về trẻ em ở Syria">
            <a:extLst>
              <a:ext uri="{FF2B5EF4-FFF2-40B4-BE49-F238E27FC236}">
                <a16:creationId xmlns:a16="http://schemas.microsoft.com/office/drawing/2014/main" id="{FBDED23A-6C3B-40DA-B596-26B44A88D2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5" r="1343" b="-1"/>
          <a:stretch/>
        </p:blipFill>
        <p:spPr bwMode="auto">
          <a:xfrm>
            <a:off x="10330567" y="10"/>
            <a:ext cx="6992232" cy="465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Xử lý vi phạm trong sử dụng lao động trẻ em - Báo Người lao động">
            <a:extLst>
              <a:ext uri="{FF2B5EF4-FFF2-40B4-BE49-F238E27FC236}">
                <a16:creationId xmlns:a16="http://schemas.microsoft.com/office/drawing/2014/main" id="{5CE1DAE5-1D32-4771-BA57-22D359C836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1842"/>
          <a:stretch/>
        </p:blipFill>
        <p:spPr bwMode="auto">
          <a:xfrm>
            <a:off x="8128896" y="4897620"/>
            <a:ext cx="9193903" cy="538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7" descr="Ba anh em chết - không kích của Israel">
            <a:extLst>
              <a:ext uri="{FF2B5EF4-FFF2-40B4-BE49-F238E27FC236}">
                <a16:creationId xmlns:a16="http://schemas.microsoft.com/office/drawing/2014/main" id="{B7A62E14-449B-4639-BA1E-27749994B5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t="3524" r="-1" b="-1"/>
          <a:stretch/>
        </p:blipFill>
        <p:spPr bwMode="auto">
          <a:xfrm>
            <a:off x="965200" y="-7"/>
            <a:ext cx="9124067" cy="5880065"/>
          </a:xfrm>
          <a:custGeom>
            <a:avLst/>
            <a:gdLst/>
            <a:ahLst/>
            <a:cxnLst/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  <a:noFill/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49FA6A2-2239-4EF2-9EB3-B1DC295FE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5202" y="6120094"/>
            <a:ext cx="6922395" cy="3234218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E906A8-6CD9-4EBE-B422-E4D5E825B33B}"/>
              </a:ext>
            </a:extLst>
          </p:cNvPr>
          <p:cNvSpPr txBox="1"/>
          <p:nvPr/>
        </p:nvSpPr>
        <p:spPr>
          <a:xfrm>
            <a:off x="1530799" y="6438151"/>
            <a:ext cx="579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 em -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Nạn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nhân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chiến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tranh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bạo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lực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sự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phân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biệt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chủng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tộc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sự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xâm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lược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97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2127</Words>
  <PresentationFormat>Custom</PresentationFormat>
  <Paragraphs>146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Open Sans</vt:lpstr>
      <vt:lpstr>Wingdings</vt:lpstr>
      <vt:lpstr>Cambria</vt:lpstr>
      <vt:lpstr>More Sugar</vt:lpstr>
      <vt:lpstr>Calibri</vt:lpstr>
      <vt:lpstr>Montserrat Semi-Bold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2021-08-30T14:32:30Z</dcterms:modified>
  <dc:identifier>DAEoWmcMnIg</dc:identifier>
</cp:coreProperties>
</file>