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4"/>
  </p:notesMasterIdLst>
  <p:sldIdLst>
    <p:sldId id="271" r:id="rId2"/>
    <p:sldId id="323" r:id="rId3"/>
    <p:sldId id="324" r:id="rId4"/>
    <p:sldId id="316" r:id="rId5"/>
    <p:sldId id="338" r:id="rId6"/>
    <p:sldId id="311" r:id="rId7"/>
    <p:sldId id="340" r:id="rId8"/>
    <p:sldId id="310" r:id="rId9"/>
    <p:sldId id="359" r:id="rId10"/>
    <p:sldId id="360" r:id="rId11"/>
    <p:sldId id="341" r:id="rId12"/>
    <p:sldId id="349" r:id="rId13"/>
    <p:sldId id="350" r:id="rId14"/>
    <p:sldId id="352" r:id="rId15"/>
    <p:sldId id="351" r:id="rId16"/>
    <p:sldId id="353" r:id="rId17"/>
    <p:sldId id="343" r:id="rId18"/>
    <p:sldId id="361" r:id="rId19"/>
    <p:sldId id="344" r:id="rId20"/>
    <p:sldId id="325" r:id="rId21"/>
    <p:sldId id="317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1236" autoAdjust="0"/>
  </p:normalViewPr>
  <p:slideViewPr>
    <p:cSldViewPr snapToGrid="0" showGuides="1">
      <p:cViewPr varScale="1">
        <p:scale>
          <a:sx n="102" d="100"/>
          <a:sy n="102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PK6-pEoP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sAPK6-pEoPk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6049" y="1709827"/>
            <a:ext cx="6265958" cy="4509444"/>
          </a:xfrm>
          <a:prstGeom prst="wedgeRoundRectCallout">
            <a:avLst>
              <a:gd name="adj1" fmla="val -38729"/>
              <a:gd name="adj2" fmla="val 6011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/>
              <a:t>Situation 2. Sample conversation</a:t>
            </a:r>
          </a:p>
          <a:p>
            <a:r>
              <a:rPr lang="en-US" sz="2800" i="1" dirty="0"/>
              <a:t>A: Shall we use paper plates and cups for our class party this Saturday?</a:t>
            </a:r>
            <a:endParaRPr lang="en-US" sz="2800" dirty="0"/>
          </a:p>
          <a:p>
            <a:r>
              <a:rPr lang="en-US" sz="2800" i="1" dirty="0"/>
              <a:t>B: Yes, I like your idea. They’re better for the environment than plastic ones. I’m keen on using eco-friendly products.</a:t>
            </a:r>
            <a:endParaRPr lang="en-US" sz="2800" dirty="0"/>
          </a:p>
          <a:p>
            <a:r>
              <a:rPr lang="en-US" sz="2800" i="1" dirty="0"/>
              <a:t>A: Then let’s ask our classmates to bring their chopsticks or forks.</a:t>
            </a:r>
            <a:endParaRPr lang="en-US" sz="2800" dirty="0"/>
          </a:p>
          <a:p>
            <a:r>
              <a:rPr lang="en-US" sz="2800" i="1" dirty="0"/>
              <a:t>B: I love your suggestion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>
              <a:gd name="adj1" fmla="val -241"/>
              <a:gd name="adj2" fmla="val 691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</a:rPr>
              <a:t> 2. Student A and Student B are planning an eco-friendly class party. They talked about the things and activities they like or dislike at the party.</a:t>
            </a:r>
          </a:p>
        </p:txBody>
      </p:sp>
    </p:spTree>
    <p:extLst>
      <p:ext uri="{BB962C8B-B14F-4D97-AF65-F5344CB8AC3E}">
        <p14:creationId xmlns:p14="http://schemas.microsoft.com/office/powerpoint/2010/main" val="11828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494438" y="1724265"/>
            <a:ext cx="5727462" cy="134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fancy (v)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3770" y="4741349"/>
            <a:ext cx="5558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to want something or want to do something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2273569" y="2849246"/>
            <a:ext cx="1736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/ˈfænsi/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2397920"/>
            <a:ext cx="5315692" cy="2076740"/>
          </a:xfrm>
          <a:prstGeom prst="rect">
            <a:avLst/>
          </a:prstGeom>
        </p:spPr>
      </p:pic>
      <p:pic>
        <p:nvPicPr>
          <p:cNvPr id="5" name="f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5615" y="3511720"/>
            <a:ext cx="747315" cy="7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cruelty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692" y="4248980"/>
            <a:ext cx="6197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(</a:t>
            </a:r>
            <a:r>
              <a:rPr lang="en-US" sz="3200" dirty="0"/>
              <a:t>to somebody/something) </a:t>
            </a:r>
          </a:p>
          <a:p>
            <a:pPr algn="ctr"/>
            <a:r>
              <a:rPr lang="en-US" sz="3200" dirty="0" err="1"/>
              <a:t>behaviour</a:t>
            </a:r>
            <a:r>
              <a:rPr lang="en-US" sz="3200" dirty="0"/>
              <a:t> that causes physical or mental pain to others and makes them suffer, especially deliberately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1492" y="2771761"/>
            <a:ext cx="2097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kruːəlti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1936828"/>
            <a:ext cx="5468113" cy="3715268"/>
          </a:xfrm>
          <a:prstGeom prst="rect">
            <a:avLst/>
          </a:prstGeom>
        </p:spPr>
      </p:pic>
      <p:pic>
        <p:nvPicPr>
          <p:cNvPr id="3" name="cruel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3646" y="3418092"/>
            <a:ext cx="752740" cy="7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600161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barrier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38" y="4436079"/>
            <a:ext cx="5916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something that exists between one thing or person and another and keeps them separate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388516" y="2771761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/ˈbæriə(r)/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60" y="2333314"/>
            <a:ext cx="4544059" cy="2734057"/>
          </a:xfrm>
          <a:prstGeom prst="rect">
            <a:avLst/>
          </a:prstGeom>
        </p:spPr>
      </p:pic>
      <p:pic>
        <p:nvPicPr>
          <p:cNvPr id="5" name="barr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749" y="3605192"/>
            <a:ext cx="643787" cy="6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snorkelling (n)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10770" y="2771761"/>
            <a:ext cx="2438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/ˈsnɔːkəlɪŋ/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434" y="4466624"/>
            <a:ext cx="5727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sport or activity of swimming underwater with a snorkel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62" y="2061177"/>
            <a:ext cx="4182059" cy="4153480"/>
          </a:xfrm>
          <a:prstGeom prst="rect">
            <a:avLst/>
          </a:prstGeom>
        </p:spPr>
      </p:pic>
      <p:pic>
        <p:nvPicPr>
          <p:cNvPr id="3" name="snorkel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3495556"/>
            <a:ext cx="814168" cy="8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accent2"/>
                </a:solidFill>
              </a:rPr>
              <a:t>marine (adj)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8767" y="4846857"/>
            <a:ext cx="5978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connected with the sea and the creatures and plants that live there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3271" y="2795117"/>
            <a:ext cx="1976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/məˈriːn/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242" y="2023898"/>
            <a:ext cx="5553850" cy="3496163"/>
          </a:xfrm>
          <a:prstGeom prst="rect">
            <a:avLst/>
          </a:prstGeom>
        </p:spPr>
      </p:pic>
      <p:pic>
        <p:nvPicPr>
          <p:cNvPr id="5" name="mar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646" y="3496239"/>
            <a:ext cx="770437" cy="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0994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5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Form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Pronunciation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Meaning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0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fænsi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want something or want to do something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42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cruelty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kruːəlti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somebody/something) 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behaviour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that causes physical or mental pain to others and makes them suffer, especially deliberately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6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barrier (n) 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bæriə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that exists between one thing or person and another and keeps them separate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76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snorkelling (n) 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/ˈsnɔːkəlɪŋ/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sport or activity of swimming underwater with a snorkel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39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 marine (adj)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/məˈriːn/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connected with the sea and the creatures and plants that live there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dobe Gothic Std B"/>
              </a:rPr>
              <a:t>Read the text and tick the correct project in the </a:t>
            </a:r>
            <a:r>
              <a:rPr lang="en-US" sz="2800" b="1" smtClean="0">
                <a:latin typeface="Adobe Gothic Std B"/>
              </a:rPr>
              <a:t>table.</a:t>
            </a:r>
            <a:r>
              <a:rPr lang="en-US" sz="2800" smtClean="0">
                <a:latin typeface="Adobe Gothic Std B"/>
              </a:rPr>
              <a:t> </a:t>
            </a:r>
            <a:endParaRPr lang="en-US" sz="28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" b="99810" l="260" r="100000">
                        <a14:foregroundMark x1="10519" y1="11195" x2="93506" y2="85769"/>
                        <a14:foregroundMark x1="92078" y1="13852" x2="7403" y2="89564"/>
                        <a14:foregroundMark x1="8312" y1="19165" x2="13636" y2="84250"/>
                        <a14:foregroundMark x1="7922" y1="20493" x2="20649" y2="24858"/>
                        <a14:foregroundMark x1="5714" y1="32448" x2="7662" y2="86148"/>
                        <a14:foregroundMark x1="18182" y1="87097" x2="58701" y2="88805"/>
                        <a14:foregroundMark x1="10519" y1="92789" x2="27792" y2="80455"/>
                        <a14:foregroundMark x1="26623" y1="92410" x2="52468" y2="89943"/>
                        <a14:foregroundMark x1="29481" y1="79507" x2="60649" y2="84630"/>
                        <a14:foregroundMark x1="65455" y1="89943" x2="85065" y2="40228"/>
                        <a14:foregroundMark x1="60649" y1="81214" x2="71169" y2="88235"/>
                        <a14:foregroundMark x1="71688" y1="89943" x2="75065" y2="80835"/>
                        <a14:foregroundMark x1="74286" y1="92410" x2="80000" y2="86717"/>
                        <a14:foregroundMark x1="93896" y1="60531" x2="82987" y2="30740"/>
                        <a14:foregroundMark x1="83896" y1="59203" x2="90779" y2="53510"/>
                        <a14:foregroundMark x1="93766" y1="80076" x2="91299" y2="60531"/>
                        <a14:foregroundMark x1="95584" y1="80076" x2="94675" y2="69260"/>
                        <a14:foregroundMark x1="94416" y1="51044" x2="93247" y2="22770"/>
                        <a14:foregroundMark x1="78312" y1="44402" x2="81299" y2="26945"/>
                        <a14:foregroundMark x1="89870" y1="31120" x2="93896" y2="12144"/>
                        <a14:foregroundMark x1="96104" y1="29981" x2="93506" y2="14611"/>
                        <a14:foregroundMark x1="47143" y1="14991" x2="83377" y2="16319"/>
                        <a14:foregroundMark x1="46753" y1="10057" x2="72338" y2="10057"/>
                        <a14:foregroundMark x1="17922" y1="13662" x2="26883" y2="7211"/>
                        <a14:foregroundMark x1="26623" y1="10816" x2="34026" y2="6831"/>
                        <a14:foregroundMark x1="36364" y1="6831" x2="53247" y2="7211"/>
                        <a14:foregroundMark x1="61558" y1="7970" x2="82208" y2="7970"/>
                        <a14:foregroundMark x1="93766" y1="10057" x2="84545" y2="15939"/>
                        <a14:foregroundMark x1="96364" y1="6831" x2="95195" y2="11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492" y="1598614"/>
            <a:ext cx="6768009" cy="4632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" b="100000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8034" y="2706677"/>
            <a:ext cx="3882301" cy="38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52515"/>
            <a:ext cx="9922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dobe Gothic Std B"/>
              </a:rPr>
              <a:t>Read the text and tick the correct project in the table</a:t>
            </a:r>
            <a:r>
              <a:rPr lang="en-US" sz="2400" dirty="0">
                <a:latin typeface="Adobe Gothic Std B"/>
              </a:rPr>
              <a:t> </a:t>
            </a:r>
            <a:endParaRPr lang="en-US" sz="24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98359"/>
              </p:ext>
            </p:extLst>
          </p:nvPr>
        </p:nvGraphicFramePr>
        <p:xfrm>
          <a:off x="334107" y="1689164"/>
          <a:ext cx="11535508" cy="508505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449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4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 Great Green Wall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Belize Barrier Reef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1. It is a marine ecosystem of rich biodiversity.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2. Its aim is to build the world’s biggest living structure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3. Millions of trees have been planted in several </a:t>
                      </a:r>
                      <a:r>
                        <a:rPr lang="en-US" sz="2800" dirty="0" smtClean="0">
                          <a:effectLst/>
                        </a:rPr>
                        <a:t>African countries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0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</a:rPr>
                        <a:t>4. The government has taken measures to restore and </a:t>
                      </a:r>
                      <a:r>
                        <a:rPr lang="en-US" sz="2800" dirty="0" smtClean="0">
                          <a:effectLst/>
                        </a:rPr>
                        <a:t>protect the </a:t>
                      </a:r>
                      <a:r>
                        <a:rPr lang="en-US" sz="2800" dirty="0">
                          <a:effectLst/>
                        </a:rPr>
                        <a:t>ecosystem.</a:t>
                      </a:r>
                      <a:endParaRPr lang="en-US" sz="5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14" y="2919046"/>
            <a:ext cx="797096" cy="9133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91" y="3832385"/>
            <a:ext cx="797096" cy="9133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91" y="4832586"/>
            <a:ext cx="797096" cy="91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3" b="96364" l="5833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29" y="5781095"/>
            <a:ext cx="797096" cy="9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8214" y="2516455"/>
            <a:ext cx="102580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Are there similar projects in Viet Nam? </a:t>
            </a:r>
            <a:endParaRPr lang="en-GB" sz="4000" b="1" dirty="0" smtClean="0">
              <a:solidFill>
                <a:schemeClr val="accent2">
                  <a:lumMod val="50000"/>
                </a:schemeClr>
              </a:solidFill>
              <a:latin typeface="Adobe Gothic Std B"/>
            </a:endParaRPr>
          </a:p>
          <a:p>
            <a:pPr>
              <a:lnSpc>
                <a:spcPct val="150000"/>
              </a:lnSpc>
            </a:pPr>
            <a:r>
              <a:rPr lang="en-GB" sz="4000" b="1" dirty="0" smtClean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Do 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you think the projects in Task 1 can be applied in Viet Nam?</a:t>
            </a:r>
            <a:r>
              <a:rPr lang="en-GB" sz="4000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dobe Gothic Std B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4221" y="2571385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90638" y="2822885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ecosystem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What have you learnt today?</a:t>
            </a:r>
            <a:endParaRPr lang="en-US" sz="36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Some methods for protecting local ecosystems in the world;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Review expressions for likes and dislikes.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GB" sz="3600" smtClean="0">
                <a:latin typeface="Arial" panose="020B0604020202020204" pitchFamily="34" charset="0"/>
                <a:cs typeface="Arial" panose="020B0604020202020204" pitchFamily="34" charset="0"/>
              </a:rPr>
              <a:t>the exercises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8 - Unit 10.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182" y="5964466"/>
            <a:ext cx="58776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340278" y="1260401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5625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EVERYDAY ENGLISH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06796" y="4113027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238465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Watch a video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2" y="2375260"/>
            <a:ext cx="4879384" cy="12952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: Complete the conversation.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2: </a:t>
            </a:r>
            <a:r>
              <a:rPr lang="en-US" sz="2400" dirty="0" smtClean="0">
                <a:solidFill>
                  <a:schemeClr val="tx1"/>
                </a:solidFill>
              </a:rPr>
              <a:t>Make similar conversations.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4000968"/>
            <a:ext cx="4879385" cy="1231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Task </a:t>
            </a:r>
            <a:r>
              <a:rPr lang="en-US" sz="2400" dirty="0">
                <a:solidFill>
                  <a:schemeClr val="tx1"/>
                </a:solidFill>
              </a:rPr>
              <a:t>1: T</a:t>
            </a:r>
            <a:r>
              <a:rPr lang="en-US" sz="2400" dirty="0" smtClean="0">
                <a:solidFill>
                  <a:schemeClr val="tx1"/>
                </a:solidFill>
              </a:rPr>
              <a:t>ick </a:t>
            </a:r>
            <a:r>
              <a:rPr lang="en-US" sz="2400" dirty="0">
                <a:solidFill>
                  <a:schemeClr val="tx1"/>
                </a:solidFill>
              </a:rPr>
              <a:t>the correct project in the </a:t>
            </a:r>
            <a:r>
              <a:rPr lang="en-US" sz="2400" dirty="0" smtClean="0">
                <a:solidFill>
                  <a:schemeClr val="tx1"/>
                </a:solidFill>
              </a:rPr>
              <a:t>table.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Task 2: Discussion.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24045" y="1588103"/>
            <a:ext cx="1006071" cy="116815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82163" y="3083961"/>
            <a:ext cx="784136" cy="102906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4" idx="3"/>
            <a:endCxn id="30" idx="0"/>
          </p:cNvCxnSpPr>
          <p:nvPr/>
        </p:nvCxnSpPr>
        <p:spPr>
          <a:xfrm>
            <a:off x="3257529" y="4468130"/>
            <a:ext cx="972586" cy="118395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32261" y="307352"/>
            <a:ext cx="6507493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16768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52089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138615" y="5652089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1437" y="1017136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Unit 2 - scene 1 - discuss likes and dislik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951" y="1848957"/>
            <a:ext cx="7738724" cy="4353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7351" y="6229209"/>
            <a:ext cx="11534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dobe Gothic Std B"/>
                <a:ea typeface="Times New Roman" panose="02020603050405020304" pitchFamily="18" charset="0"/>
              </a:rPr>
              <a:t>Which expressions are used to talk about likes and dislikes?</a:t>
            </a:r>
            <a:endParaRPr lang="en-US" sz="2800">
              <a:effectLst/>
              <a:latin typeface="Adobe Gothic Std B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5149" y="1017136"/>
            <a:ext cx="350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</a:t>
            </a:r>
            <a:r>
              <a:rPr lang="en-GB" sz="40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key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235036"/>
              </p:ext>
            </p:extLst>
          </p:nvPr>
        </p:nvGraphicFramePr>
        <p:xfrm>
          <a:off x="1336431" y="1725022"/>
          <a:ext cx="9864969" cy="4974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5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9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7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effectLst/>
                        </a:rPr>
                        <a:t>Likes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>
                          <a:effectLst/>
                        </a:rPr>
                        <a:t>Dislikes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9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I’d </a:t>
                      </a: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</a:rPr>
                        <a:t>love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to.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</a:rPr>
                        <a:t>I love them. 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</a:rPr>
                        <a:t>Sounds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good.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</a:rPr>
                        <a:t>Sounds </a:t>
                      </a: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great.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Perfect.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Great.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effectLst/>
                        </a:rPr>
                        <a:t>Wonderful.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… sounds better to 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Not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my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style.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don’t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like.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No, thanks.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No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way.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It’s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just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awful.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It’s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terrible.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</a:rPr>
                        <a:t>I’m not </a:t>
                      </a:r>
                      <a:r>
                        <a:rPr lang="en-US" sz="3600">
                          <a:solidFill>
                            <a:schemeClr val="tx1"/>
                          </a:solidFill>
                          <a:effectLst/>
                        </a:rPr>
                        <a:t>a </a:t>
                      </a:r>
                      <a:r>
                        <a:rPr lang="en-US" sz="3600" smtClean="0">
                          <a:solidFill>
                            <a:schemeClr val="tx1"/>
                          </a:solidFill>
                          <a:effectLst/>
                        </a:rPr>
                        <a:t>fan.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0934" y="997614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Listen and complete the conversation with the expressions in the box. Then practice it in pairs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4438" y="2207333"/>
            <a:ext cx="10941917" cy="4246221"/>
            <a:chOff x="1202077" y="1970034"/>
            <a:chExt cx="9626339" cy="34958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077" y="1970034"/>
              <a:ext cx="8965308" cy="26531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415" y="4643147"/>
              <a:ext cx="9570001" cy="82270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902467" y="3667997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2908" y="4591327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02467" y="5590326"/>
            <a:ext cx="32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B</a:t>
            </a:r>
          </a:p>
        </p:txBody>
      </p:sp>
      <p:pic>
        <p:nvPicPr>
          <p:cNvPr id="2" name="Track 80">
            <a:hlinkClick r:id="" action="ppaction://media"/>
            <a:extLst>
              <a:ext uri="{FF2B5EF4-FFF2-40B4-BE49-F238E27FC236}">
                <a16:creationId xmlns:a16="http://schemas.microsoft.com/office/drawing/2014/main" id="{27253FFC-671A-5EE6-9015-909037A2A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0185" y="2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613619" y="1017136"/>
            <a:ext cx="5213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723827"/>
              </p:ext>
            </p:extLst>
          </p:nvPr>
        </p:nvGraphicFramePr>
        <p:xfrm>
          <a:off x="1005787" y="2188957"/>
          <a:ext cx="10429520" cy="3840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1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1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likes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dislikes</a:t>
                      </a:r>
                      <a:endParaRPr lang="en-US" sz="4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love/adore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really into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a (big) fan of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keen on …	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into </a:t>
                      </a:r>
                      <a:r>
                        <a:rPr lang="en-US" sz="40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hate/don’t like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can’t bear/stand …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not really into … </a:t>
                      </a:r>
                      <a:endParaRPr lang="en-US" sz="4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4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… is not </a:t>
                      </a:r>
                      <a:r>
                        <a:rPr lang="en-US" sz="40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</a:t>
                      </a:r>
                      <a:r>
                        <a:rPr lang="en-US" sz="40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favourite</a:t>
                      </a:r>
                      <a:endParaRPr lang="en-US" sz="6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/>
              <a:t>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94438" y="2714941"/>
            <a:ext cx="5413993" cy="3474843"/>
          </a:xfrm>
          <a:prstGeom prst="wedgeRoundRectCallout">
            <a:avLst>
              <a:gd name="adj1" fmla="val -43766"/>
              <a:gd name="adj2" fmla="val 66117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1. Student A is talking about activities he/she does on field trips to national parks. Student B expresses likes/dislikes about these activities.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365632" y="1853167"/>
            <a:ext cx="5433646" cy="3534508"/>
          </a:xfrm>
          <a:prstGeom prst="wedgeRoundRectCallout">
            <a:avLst>
              <a:gd name="adj1" fmla="val -5756"/>
              <a:gd name="adj2" fmla="val 72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 2. Student A and Student B are planning </a:t>
            </a:r>
            <a:r>
              <a:rPr lang="en-US" sz="3600">
                <a:solidFill>
                  <a:srgbClr val="C00000"/>
                </a:solidFill>
              </a:rPr>
              <a:t>an </a:t>
            </a:r>
            <a:r>
              <a:rPr lang="en-US" sz="3600" smtClean="0">
                <a:solidFill>
                  <a:srgbClr val="C00000"/>
                </a:solidFill>
              </a:rPr>
              <a:t/>
            </a:r>
            <a:br>
              <a:rPr lang="en-US" sz="3600" smtClean="0">
                <a:solidFill>
                  <a:srgbClr val="C00000"/>
                </a:solidFill>
              </a:rPr>
            </a:br>
            <a:r>
              <a:rPr lang="en-US" sz="3600" smtClean="0">
                <a:solidFill>
                  <a:srgbClr val="C00000"/>
                </a:solidFill>
              </a:rPr>
              <a:t>eco-friendly </a:t>
            </a:r>
            <a:r>
              <a:rPr lang="en-US" sz="3600" dirty="0">
                <a:solidFill>
                  <a:srgbClr val="C00000"/>
                </a:solidFill>
              </a:rPr>
              <a:t>class party. They talked about the things and activities they like or dislike at the party.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506948" y="2034283"/>
            <a:ext cx="6685051" cy="4232953"/>
          </a:xfrm>
          <a:prstGeom prst="wedgeRoundRectCallout">
            <a:avLst>
              <a:gd name="adj1" fmla="val -4787"/>
              <a:gd name="adj2" fmla="val 600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b="1" i="1" dirty="0">
                <a:solidFill>
                  <a:schemeClr val="tx1"/>
                </a:solidFill>
              </a:rPr>
              <a:t>Situation 1. Sample conversation</a:t>
            </a:r>
            <a:endParaRPr lang="en-US" sz="2300" dirty="0">
              <a:solidFill>
                <a:schemeClr val="tx1"/>
              </a:solidFill>
            </a:endParaRPr>
          </a:p>
          <a:p>
            <a:r>
              <a:rPr lang="en-US" sz="2400" i="1" dirty="0" smtClean="0">
                <a:solidFill>
                  <a:schemeClr val="tx1"/>
                </a:solidFill>
              </a:rPr>
              <a:t>A</a:t>
            </a:r>
            <a:r>
              <a:rPr lang="en-US" sz="2400" i="1" dirty="0">
                <a:solidFill>
                  <a:schemeClr val="tx1"/>
                </a:solidFill>
              </a:rPr>
              <a:t>: On our </a:t>
            </a:r>
            <a:r>
              <a:rPr lang="en-US" sz="2400" i="1" dirty="0" err="1">
                <a:solidFill>
                  <a:schemeClr val="tx1"/>
                </a:solidFill>
              </a:rPr>
              <a:t>fіeld</a:t>
            </a:r>
            <a:r>
              <a:rPr lang="en-US" sz="2400" i="1" dirty="0">
                <a:solidFill>
                  <a:schemeClr val="tx1"/>
                </a:solidFill>
              </a:rPr>
              <a:t> trip to the national park next week, we should collect some insects for our biology lessons. We should bring some jars to put them in.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B: I’m a big fan of insects. Putting them in jars will kill them. And I don’t think we should do that. Insects play an important role in the ecosystem. Why don’t we just observe them and take photos of them?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A: Great idea. I love it</a:t>
            </a:r>
            <a:r>
              <a:rPr lang="en-US" sz="2400" i="1" dirty="0" smtClean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3933" y="2643023"/>
            <a:ext cx="4522573" cy="2866768"/>
          </a:xfrm>
          <a:prstGeom prst="wedgeRoundRectCallout">
            <a:avLst>
              <a:gd name="adj1" fmla="val -37406"/>
              <a:gd name="adj2" fmla="val 61456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1. Student A is talking about activities he/she does on field trips to national parks. Student B expresses likes/dislikes about these activities.</a:t>
            </a:r>
          </a:p>
        </p:txBody>
      </p:sp>
    </p:spTree>
    <p:extLst>
      <p:ext uri="{BB962C8B-B14F-4D97-AF65-F5344CB8AC3E}">
        <p14:creationId xmlns:p14="http://schemas.microsoft.com/office/powerpoint/2010/main" val="23202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9033</TotalTime>
  <Words>867</Words>
  <PresentationFormat>Widescreen</PresentationFormat>
  <Paragraphs>157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Adobe Gothic Std B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2023-10-24T04:02:24Z</dcterms:modified>
</cp:coreProperties>
</file>