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6" r:id="rId2"/>
    <p:sldId id="264" r:id="rId3"/>
    <p:sldId id="325" r:id="rId4"/>
    <p:sldId id="313" r:id="rId5"/>
    <p:sldId id="302" r:id="rId6"/>
    <p:sldId id="303" r:id="rId7"/>
    <p:sldId id="308" r:id="rId8"/>
    <p:sldId id="319" r:id="rId9"/>
    <p:sldId id="307" r:id="rId10"/>
    <p:sldId id="309" r:id="rId11"/>
    <p:sldId id="322" r:id="rId12"/>
    <p:sldId id="316" r:id="rId13"/>
    <p:sldId id="328" r:id="rId14"/>
    <p:sldId id="326" r:id="rId15"/>
    <p:sldId id="311" r:id="rId16"/>
    <p:sldId id="327" r:id="rId17"/>
    <p:sldId id="330" r:id="rId18"/>
    <p:sldId id="287" r:id="rId1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1" autoAdjust="0"/>
    <p:restoredTop sz="86380" autoAdjust="0"/>
  </p:normalViewPr>
  <p:slideViewPr>
    <p:cSldViewPr>
      <p:cViewPr>
        <p:scale>
          <a:sx n="70" d="100"/>
          <a:sy n="70" d="100"/>
        </p:scale>
        <p:origin x="-49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21.wmf"/><Relationship Id="rId4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14.wmf"/><Relationship Id="rId1" Type="http://schemas.openxmlformats.org/officeDocument/2006/relationships/image" Target="../media/image26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23311401-D36D-418D-B822-5F744108808F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40F7369A-B9F6-4E4A-9C28-14686C37015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684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F43C4-2481-438F-B0C4-C0ED04BFA0C7}" type="datetimeFigureOut">
              <a:rPr lang="en-US" smtClean="0"/>
              <a:pPr/>
              <a:t>9/18/2020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1455C-8D50-4378-AA88-B61A7ECA919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slide" Target="slide4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1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9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7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slide" Target="slide1.xml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9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9" Type="http://schemas.openxmlformats.org/officeDocument/2006/relationships/image" Target="../media/image10.wmf"/><Relationship Id="rId1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8.png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3.wmf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3.bin"/><Relationship Id="rId7" Type="http://schemas.openxmlformats.org/officeDocument/2006/relationships/image" Target="../media/image23.png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0.png"/><Relationship Id="rId4" Type="http://schemas.openxmlformats.org/officeDocument/2006/relationships/image" Target="../media/image26.wmf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1_WLYG.jpg">
            <a:hlinkClick r:id="rId2" action="ppaction://hlinksldjump" highlightClick="1">
              <a:snd r:embed="rId3" name="whoosh.wav"/>
            </a:hlinkClick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"/>
            <a:ext cx="4357686" cy="6858001"/>
          </a:xfrm>
          <a:prstGeom prst="rect">
            <a:avLst/>
          </a:prstGeom>
        </p:spPr>
      </p:pic>
      <p:pic>
        <p:nvPicPr>
          <p:cNvPr id="26" name="Picture 25" descr="35.JPG">
            <a:hlinkClick r:id="rId5" action="ppaction://hlinksldjump">
              <a:snd r:embed="rId6" name="coin.wav"/>
            </a:hlinkClick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7686" y="15374"/>
            <a:ext cx="4786314" cy="6842626"/>
          </a:xfrm>
          <a:prstGeom prst="rect">
            <a:avLst/>
          </a:prstGeom>
        </p:spPr>
      </p:pic>
      <p:sp>
        <p:nvSpPr>
          <p:cNvPr id="7" name="Action Button: Home 6">
            <a:hlinkClick r:id="rId8" action="ppaction://hlinksldjump" highlightClick="1"/>
          </p:cNvPr>
          <p:cNvSpPr/>
          <p:nvPr/>
        </p:nvSpPr>
        <p:spPr>
          <a:xfrm>
            <a:off x="8577461" y="6297070"/>
            <a:ext cx="428628" cy="46434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79912" y="1322869"/>
            <a:ext cx="25096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u="sng" dirty="0" err="1"/>
              <a:t>Ví</a:t>
            </a:r>
            <a:r>
              <a:rPr lang="en-US" sz="4800" b="1" u="sng" dirty="0"/>
              <a:t> </a:t>
            </a:r>
            <a:r>
              <a:rPr lang="en-US" sz="4800" b="1" u="sng" dirty="0" err="1"/>
              <a:t>dụ</a:t>
            </a:r>
            <a:r>
              <a:rPr lang="en-US" sz="4800" b="1" u="sng" dirty="0"/>
              <a:t>:</a:t>
            </a:r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975119"/>
              </p:ext>
            </p:extLst>
          </p:nvPr>
        </p:nvGraphicFramePr>
        <p:xfrm>
          <a:off x="899592" y="2996952"/>
          <a:ext cx="14144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Equation" r:id="rId3" imgW="520560" imgH="393480" progId="Equation.DSMT4">
                  <p:embed/>
                </p:oleObj>
              </mc:Choice>
              <mc:Fallback>
                <p:oleObj name="Equation" r:id="rId3" imgW="520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996952"/>
                        <a:ext cx="141446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046078"/>
              </p:ext>
            </p:extLst>
          </p:nvPr>
        </p:nvGraphicFramePr>
        <p:xfrm>
          <a:off x="2411760" y="2997200"/>
          <a:ext cx="5688632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5" imgW="1917360" imgH="393480" progId="Equation.DSMT4">
                  <p:embed/>
                </p:oleObj>
              </mc:Choice>
              <mc:Fallback>
                <p:oleObj name="Equation" r:id="rId5" imgW="1917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760" y="2997200"/>
                        <a:ext cx="5688632" cy="1192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81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554450" y="908720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? </a:t>
            </a:r>
            <a:r>
              <a:rPr lang="en-US" sz="3200" b="1" u="sng" dirty="0" err="1"/>
              <a:t>SGK</a:t>
            </a:r>
            <a:r>
              <a:rPr lang="en-US" sz="3200" b="1" u="sng" dirty="0"/>
              <a:t>/ 11</a:t>
            </a:r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339367"/>
              </p:ext>
            </p:extLst>
          </p:nvPr>
        </p:nvGraphicFramePr>
        <p:xfrm>
          <a:off x="842644" y="2564904"/>
          <a:ext cx="2628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644" y="2564904"/>
                        <a:ext cx="26289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111442"/>
              </p:ext>
            </p:extLst>
          </p:nvPr>
        </p:nvGraphicFramePr>
        <p:xfrm>
          <a:off x="899592" y="4509120"/>
          <a:ext cx="24241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509120"/>
                        <a:ext cx="242411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55436"/>
              </p:ext>
            </p:extLst>
          </p:nvPr>
        </p:nvGraphicFramePr>
        <p:xfrm>
          <a:off x="3466988" y="2636912"/>
          <a:ext cx="4449762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Equation" r:id="rId7" imgW="1371600" imgH="393480" progId="Equation.DSMT4">
                  <p:embed/>
                </p:oleObj>
              </mc:Choice>
              <mc:Fallback>
                <p:oleObj name="Equation" r:id="rId7" imgW="1371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66988" y="2636912"/>
                        <a:ext cx="4449762" cy="127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639543"/>
              </p:ext>
            </p:extLst>
          </p:nvPr>
        </p:nvGraphicFramePr>
        <p:xfrm>
          <a:off x="3347864" y="4581128"/>
          <a:ext cx="4330700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3" name="Equation" r:id="rId9" imgW="1460160" imgH="393480" progId="Equation.DSMT4">
                  <p:embed/>
                </p:oleObj>
              </mc:Choice>
              <mc:Fallback>
                <p:oleObj name="Equation" r:id="rId9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47864" y="4581128"/>
                        <a:ext cx="4330700" cy="1166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6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369223"/>
            <a:ext cx="4176464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tỉ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2455140"/>
            <a:ext cx="7442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Thương</a:t>
            </a:r>
            <a:r>
              <a:rPr lang="en-US" sz="5400" dirty="0" smtClean="0"/>
              <a:t> </a:t>
            </a:r>
            <a:r>
              <a:rPr lang="en-US" sz="5400" dirty="0" err="1" smtClean="0"/>
              <a:t>của</a:t>
            </a:r>
            <a:r>
              <a:rPr lang="en-US" sz="5400" dirty="0" smtClean="0"/>
              <a:t> </a:t>
            </a:r>
            <a:r>
              <a:rPr lang="en-US" sz="5400" dirty="0" err="1" smtClean="0"/>
              <a:t>phép</a:t>
            </a:r>
            <a:r>
              <a:rPr lang="en-US" sz="5400" dirty="0" smtClean="0"/>
              <a:t> chia </a:t>
            </a:r>
            <a:r>
              <a:rPr lang="en-US" sz="5400" dirty="0" err="1" smtClean="0"/>
              <a:t>số</a:t>
            </a:r>
            <a:r>
              <a:rPr lang="en-US" sz="5400" dirty="0" smtClean="0"/>
              <a:t> a </a:t>
            </a:r>
            <a:r>
              <a:rPr lang="en-US" sz="5400" dirty="0" err="1" smtClean="0"/>
              <a:t>cho</a:t>
            </a:r>
            <a:r>
              <a:rPr lang="en-US" sz="5400" dirty="0" smtClean="0"/>
              <a:t> </a:t>
            </a:r>
            <a:r>
              <a:rPr lang="en-US" sz="5400" dirty="0" err="1" smtClean="0"/>
              <a:t>số</a:t>
            </a:r>
            <a:r>
              <a:rPr lang="en-US" sz="5400" dirty="0" smtClean="0"/>
              <a:t> b (b     0) </a:t>
            </a:r>
            <a:r>
              <a:rPr lang="en-US" sz="5400" dirty="0" err="1" smtClean="0"/>
              <a:t>được</a:t>
            </a:r>
            <a:r>
              <a:rPr lang="en-US" sz="5400" dirty="0" smtClean="0"/>
              <a:t> </a:t>
            </a:r>
            <a:r>
              <a:rPr lang="en-US" sz="5400" dirty="0" err="1" smtClean="0"/>
              <a:t>gọi</a:t>
            </a:r>
            <a:r>
              <a:rPr lang="en-US" sz="5400" dirty="0" smtClean="0"/>
              <a:t> </a:t>
            </a:r>
            <a:r>
              <a:rPr lang="en-US" sz="5400" dirty="0" err="1" smtClean="0"/>
              <a:t>là</a:t>
            </a:r>
            <a:r>
              <a:rPr lang="en-US" sz="5400" dirty="0" smtClean="0"/>
              <a:t> </a:t>
            </a:r>
            <a:r>
              <a:rPr lang="en-US" sz="5400" dirty="0" err="1" smtClean="0"/>
              <a:t>tỉ</a:t>
            </a:r>
            <a:r>
              <a:rPr lang="en-US" sz="5400" dirty="0" smtClean="0"/>
              <a:t> </a:t>
            </a:r>
            <a:r>
              <a:rPr lang="en-US" sz="5400" dirty="0" err="1" smtClean="0"/>
              <a:t>số</a:t>
            </a:r>
            <a:r>
              <a:rPr lang="en-US" sz="5400" dirty="0" smtClean="0"/>
              <a:t> </a:t>
            </a:r>
            <a:r>
              <a:rPr lang="en-US" sz="5400" dirty="0" err="1" smtClean="0"/>
              <a:t>của</a:t>
            </a:r>
            <a:r>
              <a:rPr lang="en-US" sz="5400" dirty="0" smtClean="0"/>
              <a:t> </a:t>
            </a:r>
            <a:r>
              <a:rPr lang="en-US" sz="5400" dirty="0" err="1" smtClean="0"/>
              <a:t>hai</a:t>
            </a:r>
            <a:r>
              <a:rPr lang="en-US" sz="5400" dirty="0" smtClean="0"/>
              <a:t> </a:t>
            </a:r>
            <a:r>
              <a:rPr lang="en-US" sz="5400" dirty="0" err="1" smtClean="0"/>
              <a:t>số</a:t>
            </a:r>
            <a:r>
              <a:rPr lang="en-US" sz="5400" dirty="0" smtClean="0"/>
              <a:t> a </a:t>
            </a:r>
            <a:r>
              <a:rPr lang="en-US" sz="5400" dirty="0" err="1" smtClean="0"/>
              <a:t>và</a:t>
            </a:r>
            <a:r>
              <a:rPr lang="en-US" sz="5400" dirty="0" smtClean="0"/>
              <a:t> b</a:t>
            </a:r>
            <a:endParaRPr lang="en-US" sz="5400" dirty="0"/>
          </a:p>
        </p:txBody>
      </p:sp>
      <p:sp>
        <p:nvSpPr>
          <p:cNvPr id="8" name="Cloud Callout 7"/>
          <p:cNvSpPr/>
          <p:nvPr/>
        </p:nvSpPr>
        <p:spPr>
          <a:xfrm>
            <a:off x="755576" y="984794"/>
            <a:ext cx="4896544" cy="129207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269295"/>
              </p:ext>
            </p:extLst>
          </p:nvPr>
        </p:nvGraphicFramePr>
        <p:xfrm>
          <a:off x="4711336" y="3429000"/>
          <a:ext cx="936104" cy="73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3" imgW="139680" imgH="139680" progId="Equation.DSMT4">
                  <p:embed/>
                </p:oleObj>
              </mc:Choice>
              <mc:Fallback>
                <p:oleObj name="Equation" r:id="rId3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11336" y="3429000"/>
                        <a:ext cx="936104" cy="73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960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i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Chú</a:t>
            </a:r>
            <a:r>
              <a:rPr lang="en-US" sz="4000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ý: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4038600" y="2362200"/>
          <a:ext cx="4857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quation" r:id="rId3" imgW="165028" imgH="457002" progId="Equation.3">
                  <p:embed/>
                </p:oleObj>
              </mc:Choice>
              <mc:Fallback>
                <p:oleObj name="Equation" r:id="rId3" imgW="165028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362200"/>
                        <a:ext cx="48577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04800" y="826165"/>
            <a:ext cx="876393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(y </a:t>
            </a:r>
            <a:r>
              <a:rPr lang="en-US" sz="4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0),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y,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402138" y="2651125"/>
            <a:ext cx="207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hay x : y</a:t>
            </a:r>
            <a:endParaRPr lang="en-US" sz="4000" dirty="0">
              <a:latin typeface="Times New Roman" pitchFamily="18" charset="0"/>
            </a:endParaRP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895600" y="4800600"/>
          <a:ext cx="1447800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5" imgW="431613" imgH="418918" progId="Equation.3">
                  <p:embed/>
                </p:oleObj>
              </mc:Choice>
              <mc:Fallback>
                <p:oleObj name="Equation" r:id="rId5" imgW="431613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00600"/>
                        <a:ext cx="1447800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267200" y="5105400"/>
            <a:ext cx="3768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hay -4,16 : 10,25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04800" y="3919765"/>
            <a:ext cx="883443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4000" dirty="0">
                <a:latin typeface="Times New Roman" pitchFamily="18" charset="0"/>
              </a:rPr>
              <a:t>	       </a:t>
            </a:r>
            <a:r>
              <a:rPr lang="en-US" sz="4000" dirty="0" err="1">
                <a:latin typeface="Times New Roman" pitchFamily="18" charset="0"/>
              </a:rPr>
              <a:t>Tỉ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</a:rPr>
              <a:t> -4,16 </a:t>
            </a:r>
            <a:r>
              <a:rPr lang="en-US" sz="4000" dirty="0" err="1">
                <a:latin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</a:rPr>
              <a:t> 8,25 </a:t>
            </a:r>
          </a:p>
          <a:p>
            <a:pPr eaLnBrk="0" hangingPunct="0"/>
            <a:endParaRPr lang="en-US" sz="4000" dirty="0">
              <a:latin typeface="Times New Roman" pitchFamily="18" charset="0"/>
            </a:endParaRPr>
          </a:p>
          <a:p>
            <a:pPr eaLnBrk="0" hangingPunct="0"/>
            <a:r>
              <a:rPr lang="en-US" sz="4000" dirty="0" err="1">
                <a:latin typeface="Times New Roman" pitchFamily="18" charset="0"/>
              </a:rPr>
              <a:t>được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viết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</a:rPr>
              <a:t>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04800" y="3908974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 err="1">
                <a:solidFill>
                  <a:srgbClr val="800080"/>
                </a:solidFill>
                <a:latin typeface="Times New Roman" pitchFamily="18" charset="0"/>
              </a:rPr>
              <a:t>Ví</a:t>
            </a:r>
            <a:r>
              <a:rPr lang="en-US" sz="4000" b="1" u="sng" dirty="0">
                <a:solidFill>
                  <a:srgbClr val="80008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800080"/>
                </a:solidFill>
                <a:latin typeface="Times New Roman" pitchFamily="18" charset="0"/>
              </a:rPr>
              <a:t>dụ</a:t>
            </a:r>
            <a:r>
              <a:rPr lang="en-US" sz="4000" b="1" u="sng" dirty="0">
                <a:solidFill>
                  <a:srgbClr val="800080"/>
                </a:solidFill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5909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5" grpId="0"/>
      <p:bldP spid="9227" grpId="0"/>
      <p:bldP spid="92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600" y="1556792"/>
            <a:ext cx="79208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b="1" u="sng" dirty="0"/>
              <a:t>Câu hỏi</a:t>
            </a:r>
            <a:r>
              <a:rPr lang="nl-NL" sz="3600" dirty="0"/>
              <a:t> : Để phòng chống dịch Covid 19, một kho gạo ở Vũng Tàu đã nhập 36 tấn gạo. Kho đã xuất đi       </a:t>
            </a:r>
            <a:r>
              <a:rPr lang="nl-NL" sz="3600" dirty="0" smtClean="0"/>
              <a:t>số gạo </a:t>
            </a:r>
            <a:r>
              <a:rPr lang="nl-NL" sz="3600" dirty="0"/>
              <a:t>để cứu </a:t>
            </a:r>
            <a:r>
              <a:rPr lang="nl-NL" sz="3600" dirty="0" smtClean="0"/>
              <a:t>trợ</a:t>
            </a:r>
          </a:p>
          <a:p>
            <a:pPr marL="0" indent="0">
              <a:buNone/>
            </a:pPr>
            <a:r>
              <a:rPr lang="nl-NL" sz="3600" dirty="0" smtClean="0"/>
              <a:t> </a:t>
            </a:r>
            <a:r>
              <a:rPr lang="nl-NL" sz="3600" dirty="0"/>
              <a:t>khu cách ly ở Phú </a:t>
            </a:r>
            <a:r>
              <a:rPr lang="nl-NL" sz="3600" dirty="0" smtClean="0"/>
              <a:t>Mỹ</a:t>
            </a:r>
            <a:r>
              <a:rPr lang="nl-NL" sz="3600" dirty="0"/>
              <a:t>, rồi bán đi 4      tấn, cuối cùng nhập thêm 4 </a:t>
            </a:r>
            <a:r>
              <a:rPr lang="nl-NL" sz="3600" dirty="0" smtClean="0"/>
              <a:t>tấn </a:t>
            </a:r>
            <a:r>
              <a:rPr lang="nl-NL" sz="3600" dirty="0"/>
              <a:t>nữa. Tính số gạo còn lại trong kho?</a:t>
            </a:r>
          </a:p>
          <a:p>
            <a:endParaRPr lang="en-US" sz="3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HOẠT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 </a:t>
            </a:r>
            <a:r>
              <a:rPr lang="en-US" b="1" dirty="0" err="1" smtClean="0"/>
              <a:t>NHÓM</a:t>
            </a:r>
            <a:endParaRPr lang="en-US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759714"/>
              </p:ext>
            </p:extLst>
          </p:nvPr>
        </p:nvGraphicFramePr>
        <p:xfrm>
          <a:off x="4788024" y="2564904"/>
          <a:ext cx="288032" cy="859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8024" y="2564904"/>
                        <a:ext cx="288032" cy="859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888876"/>
              </p:ext>
            </p:extLst>
          </p:nvPr>
        </p:nvGraphicFramePr>
        <p:xfrm>
          <a:off x="7452320" y="3284984"/>
          <a:ext cx="288032" cy="744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52320" y="3284984"/>
                        <a:ext cx="288032" cy="744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107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HOẠT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 </a:t>
            </a:r>
            <a:r>
              <a:rPr lang="en-US" b="1" dirty="0" err="1" smtClean="0"/>
              <a:t>NHÓM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4387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 smtClean="0"/>
              <a:t>Tóm tắt</a:t>
            </a:r>
            <a:r>
              <a:rPr lang="nl-NL" dirty="0" smtClean="0"/>
              <a:t> : </a:t>
            </a:r>
          </a:p>
          <a:p>
            <a:pPr marL="0" indent="0">
              <a:buNone/>
            </a:pPr>
            <a:r>
              <a:rPr lang="nl-NL" dirty="0" smtClean="0"/>
              <a:t>Kho: </a:t>
            </a:r>
            <a:r>
              <a:rPr lang="nl-NL" dirty="0"/>
              <a:t>36 tấn gạo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dirty="0" smtClean="0"/>
              <a:t>xuất :       số gạo; bán: </a:t>
            </a:r>
            <a:r>
              <a:rPr lang="nl-NL" dirty="0"/>
              <a:t>4 </a:t>
            </a:r>
            <a:r>
              <a:rPr lang="nl-NL" dirty="0" smtClean="0"/>
              <a:t>     tấn </a:t>
            </a:r>
          </a:p>
          <a:p>
            <a:pPr marL="0" indent="0">
              <a:buNone/>
            </a:pPr>
            <a:r>
              <a:rPr lang="nl-NL" dirty="0" smtClean="0"/>
              <a:t>Nhập: 4 tấn</a:t>
            </a:r>
          </a:p>
          <a:p>
            <a:pPr marL="0" indent="0">
              <a:buNone/>
            </a:pPr>
            <a:r>
              <a:rPr lang="nl-NL" dirty="0"/>
              <a:t>S</a:t>
            </a:r>
            <a:r>
              <a:rPr lang="nl-NL" dirty="0" smtClean="0"/>
              <a:t>ố </a:t>
            </a:r>
            <a:r>
              <a:rPr lang="nl-NL" dirty="0"/>
              <a:t>gạo còn lại trong kho</a:t>
            </a:r>
            <a:r>
              <a:rPr lang="nl-NL" dirty="0" smtClean="0"/>
              <a:t>?</a:t>
            </a:r>
          </a:p>
          <a:p>
            <a:pPr marL="0" indent="0" algn="ctr">
              <a:buNone/>
            </a:pPr>
            <a:r>
              <a:rPr lang="nl-NL" b="1" u="sng" dirty="0" smtClean="0"/>
              <a:t>Giải</a:t>
            </a:r>
            <a:r>
              <a:rPr lang="nl-NL" dirty="0" smtClean="0"/>
              <a:t> </a:t>
            </a:r>
            <a:r>
              <a:rPr lang="nl-NL" dirty="0"/>
              <a:t>: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Số gạo đã xuất đi là: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48163"/>
              </p:ext>
            </p:extLst>
          </p:nvPr>
        </p:nvGraphicFramePr>
        <p:xfrm>
          <a:off x="1619672" y="1700808"/>
          <a:ext cx="648072" cy="883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1700808"/>
                        <a:ext cx="648072" cy="883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638224"/>
              </p:ext>
            </p:extLst>
          </p:nvPr>
        </p:nvGraphicFramePr>
        <p:xfrm>
          <a:off x="4572000" y="1772816"/>
          <a:ext cx="28803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1772816"/>
                        <a:ext cx="288032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002753"/>
              </p:ext>
            </p:extLst>
          </p:nvPr>
        </p:nvGraphicFramePr>
        <p:xfrm>
          <a:off x="0" y="5467976"/>
          <a:ext cx="693578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Equation" r:id="rId7" imgW="2920680" imgH="393480" progId="Equation.DSMT4">
                  <p:embed/>
                </p:oleObj>
              </mc:Choice>
              <mc:Fallback>
                <p:oleObj name="Equation" r:id="rId7" imgW="2920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5467976"/>
                        <a:ext cx="693578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92080" y="4114407"/>
            <a:ext cx="9811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</a:t>
            </a:r>
            <a:r>
              <a:rPr lang="en-US" sz="3200" dirty="0" err="1" smtClean="0"/>
              <a:t>tấn</a:t>
            </a:r>
            <a:r>
              <a:rPr lang="en-US" sz="3200" dirty="0" smtClean="0"/>
              <a:t>)</a:t>
            </a:r>
          </a:p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60805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750939"/>
              </p:ext>
            </p:extLst>
          </p:nvPr>
        </p:nvGraphicFramePr>
        <p:xfrm>
          <a:off x="3923928" y="4079410"/>
          <a:ext cx="1368152" cy="831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23928" y="4079410"/>
                        <a:ext cx="1368152" cy="831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606392"/>
              </p:ext>
            </p:extLst>
          </p:nvPr>
        </p:nvGraphicFramePr>
        <p:xfrm>
          <a:off x="4562475" y="35560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62475" y="35560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95536" y="4899237"/>
            <a:ext cx="4658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gạo</a:t>
            </a:r>
            <a:r>
              <a:rPr lang="en-US" sz="3200" dirty="0" smtClean="0"/>
              <a:t> </a:t>
            </a:r>
            <a:r>
              <a:rPr lang="en-US" sz="3200" dirty="0" err="1" smtClean="0"/>
              <a:t>còn</a:t>
            </a:r>
            <a:r>
              <a:rPr lang="en-US" sz="3200" dirty="0" smtClean="0"/>
              <a:t> </a:t>
            </a:r>
            <a:r>
              <a:rPr lang="en-US" sz="3200" dirty="0" err="1" smtClean="0"/>
              <a:t>lại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kho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7020272" y="5726579"/>
            <a:ext cx="9811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</a:t>
            </a:r>
            <a:r>
              <a:rPr lang="en-US" sz="3200" dirty="0" err="1" smtClean="0"/>
              <a:t>tấn</a:t>
            </a:r>
            <a:r>
              <a:rPr lang="en-US" sz="3200" dirty="0" smtClean="0"/>
              <a:t>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25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5410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Hướng dẫn về nhà:</a:t>
            </a:r>
            <a:endParaRPr lang="en-US" sz="2400" b="1" u="sng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1041400"/>
            <a:ext cx="8839200" cy="459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-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Soạn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bài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tập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	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SGK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: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Bài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11,13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trang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12</a:t>
            </a:r>
          </a:p>
          <a:p>
            <a:pPr eaLnBrk="1" hangingPunct="1">
              <a:spcBef>
                <a:spcPct val="50000"/>
              </a:spcBef>
            </a:pP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	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SBT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: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Bài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17,19, 22, 23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trang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6,7</a:t>
            </a:r>
          </a:p>
          <a:p>
            <a:pPr eaLnBrk="1" hangingPunct="1">
              <a:spcBef>
                <a:spcPct val="50000"/>
              </a:spcBef>
            </a:pPr>
            <a:r>
              <a:rPr lang="en-US" sz="3900" dirty="0" smtClean="0">
                <a:solidFill>
                  <a:schemeClr val="accent2"/>
                </a:solidFill>
                <a:latin typeface="Times New Roman" pitchFamily="18" charset="0"/>
              </a:rPr>
              <a:t>-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Chuẩn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bị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bài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: “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Giá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trị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tuyệt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đối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của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một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số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hữu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tỉ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.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Cộng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trừ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nhân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, chia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số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thập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900" dirty="0" err="1">
                <a:solidFill>
                  <a:schemeClr val="accent2"/>
                </a:solidFill>
                <a:latin typeface="Times New Roman" pitchFamily="18" charset="0"/>
              </a:rPr>
              <a:t>phân</a:t>
            </a:r>
            <a:r>
              <a:rPr lang="en-US" sz="3900" dirty="0">
                <a:solidFill>
                  <a:schemeClr val="accent2"/>
                </a:solidFill>
                <a:latin typeface="Times New Roman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75163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0" name="Group 20"/>
          <p:cNvGrpSpPr>
            <a:grpSpLocks/>
          </p:cNvGrpSpPr>
          <p:nvPr/>
        </p:nvGrpSpPr>
        <p:grpSpPr bwMode="auto">
          <a:xfrm>
            <a:off x="1485594" y="1273522"/>
            <a:ext cx="4897438" cy="1101725"/>
            <a:chOff x="1338" y="414"/>
            <a:chExt cx="3085" cy="694"/>
          </a:xfrm>
        </p:grpSpPr>
        <p:graphicFrame>
          <p:nvGraphicFramePr>
            <p:cNvPr id="923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8088511"/>
                </p:ext>
              </p:extLst>
            </p:nvPr>
          </p:nvGraphicFramePr>
          <p:xfrm>
            <a:off x="1338" y="414"/>
            <a:ext cx="3085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0" name="Equation" r:id="rId3" imgW="1904760" imgH="431640" progId="Equation.DSMT4">
                    <p:embed/>
                  </p:oleObj>
                </mc:Choice>
                <mc:Fallback>
                  <p:oleObj name="Equation" r:id="rId3" imgW="190476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414"/>
                          <a:ext cx="3085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9" name="Rectangle 6"/>
            <p:cNvSpPr>
              <a:spLocks noChangeArrowheads="1"/>
            </p:cNvSpPr>
            <p:nvPr/>
          </p:nvSpPr>
          <p:spPr bwMode="auto">
            <a:xfrm>
              <a:off x="4084" y="508"/>
              <a:ext cx="27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4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4000" dirty="0">
                <a:latin typeface="Times New Roman" pitchFamily="18" charset="0"/>
              </a:endParaRPr>
            </a:p>
          </p:txBody>
        </p:sp>
      </p:grp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37256" y="2780928"/>
            <a:ext cx="151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	= </a:t>
            </a:r>
            <a:endParaRPr lang="en-US" sz="4000" dirty="0">
              <a:latin typeface="Times New Roman" pitchFamily="18" charset="0"/>
            </a:endParaRP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846622"/>
              </p:ext>
            </p:extLst>
          </p:nvPr>
        </p:nvGraphicFramePr>
        <p:xfrm>
          <a:off x="2157413" y="2586038"/>
          <a:ext cx="3570287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1" name="Equation" r:id="rId5" imgW="1384200" imgH="431640" progId="Equation.DSMT4">
                  <p:embed/>
                </p:oleObj>
              </mc:Choice>
              <mc:Fallback>
                <p:oleObj name="Equation" r:id="rId5" imgW="13842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2586038"/>
                        <a:ext cx="3570287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410932" y="4005064"/>
            <a:ext cx="596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4000" dirty="0">
              <a:latin typeface="Times New Roman" pitchFamily="18" charset="0"/>
            </a:endParaRPr>
          </a:p>
        </p:txBody>
      </p:sp>
      <p:grpSp>
        <p:nvGrpSpPr>
          <p:cNvPr id="15381" name="Group 21"/>
          <p:cNvGrpSpPr>
            <a:grpSpLocks/>
          </p:cNvGrpSpPr>
          <p:nvPr/>
        </p:nvGrpSpPr>
        <p:grpSpPr bwMode="auto">
          <a:xfrm>
            <a:off x="2031686" y="3703280"/>
            <a:ext cx="5038725" cy="1228725"/>
            <a:chOff x="1440" y="1853"/>
            <a:chExt cx="3174" cy="774"/>
          </a:xfrm>
        </p:grpSpPr>
        <p:graphicFrame>
          <p:nvGraphicFramePr>
            <p:cNvPr id="9235" name="Object 11"/>
            <p:cNvGraphicFramePr>
              <a:graphicFrameLocks noChangeAspect="1"/>
            </p:cNvGraphicFramePr>
            <p:nvPr/>
          </p:nvGraphicFramePr>
          <p:xfrm>
            <a:off x="1440" y="1853"/>
            <a:ext cx="2544" cy="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2" name="Equation" r:id="rId7" imgW="1624895" imgH="495085" progId="Equation.3">
                    <p:embed/>
                  </p:oleObj>
                </mc:Choice>
                <mc:Fallback>
                  <p:oleObj name="Equation" r:id="rId7" imgW="1624895" imgH="4950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853"/>
                          <a:ext cx="2544" cy="7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6" name="Rectangle 12"/>
            <p:cNvSpPr>
              <a:spLocks noChangeArrowheads="1"/>
            </p:cNvSpPr>
            <p:nvPr/>
          </p:nvSpPr>
          <p:spPr bwMode="auto">
            <a:xfrm>
              <a:off x="3936" y="1953"/>
              <a:ext cx="359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4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endParaRPr lang="en-US" sz="4000" dirty="0">
                <a:latin typeface="Times New Roman" pitchFamily="18" charset="0"/>
              </a:endParaRPr>
            </a:p>
          </p:txBody>
        </p:sp>
        <p:graphicFrame>
          <p:nvGraphicFramePr>
            <p:cNvPr id="923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2710390"/>
                </p:ext>
              </p:extLst>
            </p:nvPr>
          </p:nvGraphicFramePr>
          <p:xfrm>
            <a:off x="4224" y="1907"/>
            <a:ext cx="390" cy="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3" name="Equation" r:id="rId9" imgW="215640" imgH="393480" progId="Equation.DSMT4">
                    <p:embed/>
                  </p:oleObj>
                </mc:Choice>
                <mc:Fallback>
                  <p:oleObj name="Equation" r:id="rId9" imgW="2156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1907"/>
                          <a:ext cx="390" cy="7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383" name="Group 23"/>
          <p:cNvGrpSpPr>
            <a:grpSpLocks/>
          </p:cNvGrpSpPr>
          <p:nvPr/>
        </p:nvGrpSpPr>
        <p:grpSpPr bwMode="auto">
          <a:xfrm>
            <a:off x="1925331" y="5102226"/>
            <a:ext cx="3103563" cy="1181100"/>
            <a:chOff x="1336" y="2615"/>
            <a:chExt cx="1955" cy="744"/>
          </a:xfrm>
        </p:grpSpPr>
        <p:sp>
          <p:nvSpPr>
            <p:cNvPr id="9231" name="Rectangle 14"/>
            <p:cNvSpPr>
              <a:spLocks noChangeArrowheads="1"/>
            </p:cNvSpPr>
            <p:nvPr/>
          </p:nvSpPr>
          <p:spPr bwMode="auto">
            <a:xfrm>
              <a:off x="1336" y="2734"/>
              <a:ext cx="156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4000" dirty="0">
                  <a:latin typeface="Times New Roman" pitchFamily="18" charset="0"/>
                  <a:cs typeface="Times New Roman" pitchFamily="18" charset="0"/>
                </a:rPr>
                <a:t> [(-1) + 1] 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4000" dirty="0">
                <a:latin typeface="Times New Roman" pitchFamily="18" charset="0"/>
              </a:endParaRPr>
            </a:p>
          </p:txBody>
        </p:sp>
        <p:graphicFrame>
          <p:nvGraphicFramePr>
            <p:cNvPr id="923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7099656"/>
                </p:ext>
              </p:extLst>
            </p:nvPr>
          </p:nvGraphicFramePr>
          <p:xfrm>
            <a:off x="2808" y="2615"/>
            <a:ext cx="483" cy="7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4" name="Equation" r:id="rId11" imgW="253800" imgH="393480" progId="Equation.DSMT4">
                    <p:embed/>
                  </p:oleObj>
                </mc:Choice>
                <mc:Fallback>
                  <p:oleObj name="Equation" r:id="rId11" imgW="2538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8" y="2615"/>
                          <a:ext cx="483" cy="7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1487132" y="5337721"/>
            <a:ext cx="596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4000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004048" y="5246688"/>
            <a:ext cx="2686050" cy="1181100"/>
            <a:chOff x="1841500" y="5294313"/>
            <a:chExt cx="2686050" cy="1181100"/>
          </a:xfrm>
        </p:grpSpPr>
        <p:grpSp>
          <p:nvGrpSpPr>
            <p:cNvPr id="15385" name="Group 25"/>
            <p:cNvGrpSpPr>
              <a:grpSpLocks/>
            </p:cNvGrpSpPr>
            <p:nvPr/>
          </p:nvGrpSpPr>
          <p:grpSpPr bwMode="auto">
            <a:xfrm>
              <a:off x="2133600" y="5294313"/>
              <a:ext cx="1460500" cy="1181100"/>
              <a:chOff x="1344" y="3335"/>
              <a:chExt cx="920" cy="744"/>
            </a:xfrm>
          </p:grpSpPr>
          <p:graphicFrame>
            <p:nvGraphicFramePr>
              <p:cNvPr id="9233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52658749"/>
                  </p:ext>
                </p:extLst>
              </p:nvPr>
            </p:nvGraphicFramePr>
            <p:xfrm>
              <a:off x="1853" y="3335"/>
              <a:ext cx="411" cy="7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815" name="Equation" r:id="rId13" imgW="215640" imgH="393480" progId="Equation.DSMT4">
                      <p:embed/>
                    </p:oleObj>
                  </mc:Choice>
                  <mc:Fallback>
                    <p:oleObj name="Equation" r:id="rId13" imgW="21564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53" y="3335"/>
                            <a:ext cx="411" cy="7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34" name="Rectangle 16"/>
              <p:cNvSpPr>
                <a:spLocks noChangeArrowheads="1"/>
              </p:cNvSpPr>
              <p:nvPr/>
            </p:nvSpPr>
            <p:spPr bwMode="auto">
              <a:xfrm>
                <a:off x="1344" y="3454"/>
                <a:ext cx="601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0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US" sz="4000" dirty="0">
                  <a:latin typeface="Times New Roman" pitchFamily="18" charset="0"/>
                </a:endParaRPr>
              </a:p>
            </p:txBody>
          </p:sp>
        </p:grp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3962400" y="5486400"/>
              <a:ext cx="56515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4000">
                  <a:latin typeface="Times New Roman" pitchFamily="18" charset="0"/>
                  <a:cs typeface="Times New Roman" pitchFamily="18" charset="0"/>
                </a:rPr>
                <a:t> 0</a:t>
              </a:r>
              <a:endParaRPr lang="en-US" sz="4000">
                <a:latin typeface="Times New Roman" pitchFamily="18" charset="0"/>
              </a:endParaRPr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1841500" y="5486400"/>
              <a:ext cx="59690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4000">
                  <a:latin typeface="Times New Roman" pitchFamily="18" charset="0"/>
                  <a:cs typeface="Times New Roman" pitchFamily="18" charset="0"/>
                </a:rPr>
                <a:t>= </a:t>
              </a:r>
              <a:endParaRPr lang="en-US" sz="4000">
                <a:latin typeface="Times New Roman" pitchFamily="18" charset="0"/>
              </a:endParaRPr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3670300" y="5486400"/>
              <a:ext cx="59690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4000" dirty="0">
                  <a:latin typeface="Times New Roman" pitchFamily="18" charset="0"/>
                  <a:cs typeface="Times New Roman" pitchFamily="18" charset="0"/>
                </a:rPr>
                <a:t>= </a:t>
              </a:r>
              <a:endParaRPr lang="en-US" sz="4000" dirty="0">
                <a:latin typeface="Times New Roman" pitchFamily="18" charset="0"/>
              </a:endParaRPr>
            </a:p>
          </p:txBody>
        </p:sp>
      </p:grpSp>
      <p:grpSp>
        <p:nvGrpSpPr>
          <p:cNvPr id="30" name="Group 20"/>
          <p:cNvGrpSpPr>
            <a:grpSpLocks/>
          </p:cNvGrpSpPr>
          <p:nvPr/>
        </p:nvGrpSpPr>
        <p:grpSpPr bwMode="auto">
          <a:xfrm>
            <a:off x="1987243" y="130151"/>
            <a:ext cx="5083175" cy="1106488"/>
            <a:chOff x="1615" y="411"/>
            <a:chExt cx="3202" cy="697"/>
          </a:xfrm>
        </p:grpSpPr>
        <p:graphicFrame>
          <p:nvGraphicFramePr>
            <p:cNvPr id="3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3425773"/>
                </p:ext>
              </p:extLst>
            </p:nvPr>
          </p:nvGraphicFramePr>
          <p:xfrm>
            <a:off x="1615" y="414"/>
            <a:ext cx="2530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6" name="Equation" r:id="rId15" imgW="1562040" imgH="431640" progId="Equation.DSMT4">
                    <p:embed/>
                  </p:oleObj>
                </mc:Choice>
                <mc:Fallback>
                  <p:oleObj name="Equation" r:id="rId15" imgW="156204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5" y="414"/>
                          <a:ext cx="2530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4084" y="510"/>
              <a:ext cx="36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4000" dirty="0">
                  <a:latin typeface="Times New Roman" pitchFamily="18" charset="0"/>
                  <a:cs typeface="Times New Roman" pitchFamily="18" charset="0"/>
                </a:rPr>
                <a:t> : </a:t>
              </a:r>
              <a:endParaRPr lang="en-US" sz="4000" dirty="0">
                <a:latin typeface="Times New Roman" pitchFamily="18" charset="0"/>
              </a:endParaRPr>
            </a:p>
          </p:txBody>
        </p:sp>
        <p:graphicFrame>
          <p:nvGraphicFramePr>
            <p:cNvPr id="3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0209275"/>
                </p:ext>
              </p:extLst>
            </p:nvPr>
          </p:nvGraphicFramePr>
          <p:xfrm>
            <a:off x="4459" y="411"/>
            <a:ext cx="358" cy="6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7" name="Equation" r:id="rId17" imgW="215640" imgH="393480" progId="Equation.DSMT4">
                    <p:embed/>
                  </p:oleObj>
                </mc:Choice>
                <mc:Fallback>
                  <p:oleObj name="Equation" r:id="rId17" imgW="2156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59" y="411"/>
                          <a:ext cx="358" cy="6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25476" y="19493"/>
            <a:ext cx="198708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4000" b="1" i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u="sng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u="sng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dirty="0">
              <a:latin typeface="Times New Roman" pitchFamily="18" charset="0"/>
            </a:endParaRPr>
          </a:p>
          <a:p>
            <a:pPr eaLnBrk="0" hangingPunct="0"/>
            <a:endParaRPr lang="en-US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5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70" grpId="0"/>
      <p:bldP spid="15382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500098" y="1785926"/>
            <a:ext cx="1020514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CHÂN THÀNH CẢM </a:t>
            </a:r>
            <a:r>
              <a:rPr lang="vi-VN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Ơ</a:t>
            </a:r>
            <a:r>
              <a:rPr lang="en-A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 THẦY CÔ </a:t>
            </a:r>
          </a:p>
          <a:p>
            <a:pPr algn="ctr"/>
            <a:r>
              <a:rPr lang="en-A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VÀ CÁC EM HỌC SINH.</a:t>
            </a:r>
          </a:p>
          <a:p>
            <a:pPr algn="ctr"/>
            <a:endParaRPr lang="en-AU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tion Button: Home 5">
            <a:hlinkClick r:id="rId4" action="ppaction://hlinksldjump" highlightClick="1"/>
          </p:cNvPr>
          <p:cNvSpPr/>
          <p:nvPr/>
        </p:nvSpPr>
        <p:spPr>
          <a:xfrm>
            <a:off x="8072462" y="5715016"/>
            <a:ext cx="857256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547980" y="1000108"/>
            <a:ext cx="81284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u="sng" dirty="0" err="1"/>
              <a:t>Câu</a:t>
            </a:r>
            <a:r>
              <a:rPr lang="en-US" sz="4400" b="1" i="1" u="sng" dirty="0"/>
              <a:t> 1</a:t>
            </a:r>
            <a:r>
              <a:rPr lang="en-US" sz="4400" b="1" i="1" dirty="0"/>
              <a:t>.  </a:t>
            </a:r>
            <a:r>
              <a:rPr lang="fr-FR" sz="4400" dirty="0" err="1"/>
              <a:t>T</a:t>
            </a:r>
            <a:r>
              <a:rPr lang="fr-FR" sz="4400" dirty="0" err="1" smtClean="0"/>
              <a:t>ính</a:t>
            </a:r>
            <a:r>
              <a:rPr lang="fr-FR" sz="4400" dirty="0"/>
              <a:t> </a:t>
            </a:r>
            <a:endParaRPr lang="en-US" sz="4400" dirty="0"/>
          </a:p>
          <a:p>
            <a:r>
              <a:rPr lang="fr-FR" sz="4400" dirty="0" smtClean="0"/>
              <a:t>?</a:t>
            </a:r>
          </a:p>
          <a:p>
            <a:r>
              <a:rPr lang="fr-FR" sz="4400" b="1" i="1" u="sng" dirty="0" err="1" smtClean="0"/>
              <a:t>Câu</a:t>
            </a:r>
            <a:r>
              <a:rPr lang="fr-FR" sz="4400" b="1" i="1" u="sng" dirty="0" smtClean="0"/>
              <a:t> 2</a:t>
            </a:r>
            <a:r>
              <a:rPr lang="fr-FR" sz="4400" dirty="0"/>
              <a:t>.</a:t>
            </a:r>
            <a:r>
              <a:rPr lang="fr-FR" sz="4400" dirty="0" smtClean="0"/>
              <a:t> </a:t>
            </a:r>
            <a:r>
              <a:rPr lang="fr-FR" sz="4400" dirty="0" err="1" smtClean="0"/>
              <a:t>Tìm</a:t>
            </a:r>
            <a:r>
              <a:rPr lang="fr-FR" sz="4400" dirty="0" smtClean="0"/>
              <a:t> </a:t>
            </a:r>
            <a:r>
              <a:rPr lang="fr-FR" sz="4400" dirty="0" err="1" smtClean="0"/>
              <a:t>các</a:t>
            </a:r>
            <a:r>
              <a:rPr lang="fr-FR" sz="4400" dirty="0" smtClean="0"/>
              <a:t> </a:t>
            </a:r>
            <a:r>
              <a:rPr lang="fr-FR" sz="4400" dirty="0" err="1" smtClean="0"/>
              <a:t>số</a:t>
            </a:r>
            <a:r>
              <a:rPr lang="fr-FR" sz="4400" dirty="0" smtClean="0"/>
              <a:t> </a:t>
            </a:r>
            <a:r>
              <a:rPr lang="fr-FR" sz="4400" dirty="0" err="1" smtClean="0"/>
              <a:t>nghịch</a:t>
            </a:r>
            <a:r>
              <a:rPr lang="fr-FR" sz="4400" dirty="0" smtClean="0"/>
              <a:t> </a:t>
            </a:r>
            <a:r>
              <a:rPr lang="fr-FR" sz="4400" dirty="0" err="1" smtClean="0"/>
              <a:t>đảo</a:t>
            </a:r>
            <a:r>
              <a:rPr lang="fr-FR" sz="4400" dirty="0" smtClean="0"/>
              <a:t> </a:t>
            </a:r>
            <a:r>
              <a:rPr lang="fr-FR" sz="4400" dirty="0" err="1" smtClean="0"/>
              <a:t>của</a:t>
            </a:r>
            <a:r>
              <a:rPr lang="fr-FR" sz="4400" dirty="0" smtClean="0"/>
              <a:t> 2; </a:t>
            </a:r>
            <a:endParaRPr lang="fr-FR" sz="4400" dirty="0"/>
          </a:p>
          <a:p>
            <a:r>
              <a:rPr lang="fr-FR" sz="4400" dirty="0" smtClean="0"/>
              <a:t>?</a:t>
            </a:r>
          </a:p>
          <a:p>
            <a:r>
              <a:rPr lang="fr-FR" sz="4400" b="1" i="1" u="sng" dirty="0" err="1" smtClean="0"/>
              <a:t>Câu</a:t>
            </a:r>
            <a:r>
              <a:rPr lang="fr-FR" sz="4400" b="1" i="1" u="sng" dirty="0" smtClean="0"/>
              <a:t> </a:t>
            </a:r>
            <a:r>
              <a:rPr lang="fr-FR" sz="4400" b="1" i="1" u="sng" dirty="0"/>
              <a:t>3</a:t>
            </a:r>
            <a:r>
              <a:rPr lang="fr-FR" sz="4400" u="sng" dirty="0" smtClean="0"/>
              <a:t>.</a:t>
            </a:r>
            <a:r>
              <a:rPr lang="fr-FR" sz="4400" dirty="0" smtClean="0"/>
              <a:t>  </a:t>
            </a:r>
            <a:r>
              <a:rPr lang="fr-FR" sz="4400" dirty="0" err="1"/>
              <a:t>T</a:t>
            </a:r>
            <a:r>
              <a:rPr lang="fr-FR" sz="4400" dirty="0" err="1" smtClean="0"/>
              <a:t>ính</a:t>
            </a:r>
            <a:r>
              <a:rPr lang="fr-FR" sz="4400" dirty="0"/>
              <a:t> </a:t>
            </a:r>
            <a:endParaRPr lang="fr-FR" sz="4400" dirty="0" smtClean="0"/>
          </a:p>
          <a:p>
            <a:r>
              <a:rPr lang="fr-FR" sz="4400" dirty="0" smtClean="0"/>
              <a:t>?</a:t>
            </a:r>
            <a:endParaRPr lang="en-US" sz="4400" dirty="0"/>
          </a:p>
          <a:p>
            <a:endParaRPr lang="en-US" sz="4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248216"/>
              </p:ext>
            </p:extLst>
          </p:nvPr>
        </p:nvGraphicFramePr>
        <p:xfrm>
          <a:off x="3851920" y="836712"/>
          <a:ext cx="1008112" cy="1139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Equation" r:id="rId5" imgW="437927" imgH="495857" progId="Equation.DSMT4">
                  <p:embed/>
                </p:oleObj>
              </mc:Choice>
              <mc:Fallback>
                <p:oleObj name="Equation" r:id="rId5" imgW="437927" imgH="49585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1920" y="836712"/>
                        <a:ext cx="1008112" cy="1139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74574"/>
              </p:ext>
            </p:extLst>
          </p:nvPr>
        </p:nvGraphicFramePr>
        <p:xfrm>
          <a:off x="3635896" y="4293096"/>
          <a:ext cx="1229374" cy="998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Equation" r:id="rId7" imgW="609212" imgH="495857" progId="Equation.DSMT4">
                  <p:embed/>
                </p:oleObj>
              </mc:Choice>
              <mc:Fallback>
                <p:oleObj name="Equation" r:id="rId7" imgW="609212" imgH="49585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5896" y="4293096"/>
                        <a:ext cx="1229374" cy="998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87624" y="225898"/>
            <a:ext cx="707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chemeClr val="accent6">
                    <a:lumMod val="50000"/>
                  </a:schemeClr>
                </a:solidFill>
              </a:rPr>
              <a:t>EM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6">
                    <a:lumMod val="50000"/>
                  </a:schemeClr>
                </a:solidFill>
              </a:rPr>
              <a:t>HÃY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6">
                    <a:lumMod val="50000"/>
                  </a:schemeClr>
                </a:solidFill>
              </a:rPr>
              <a:t>GIẢI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6">
                    <a:lumMod val="50000"/>
                  </a:schemeClr>
                </a:solidFill>
              </a:rPr>
              <a:t>CÁC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6">
                    <a:lumMod val="50000"/>
                  </a:schemeClr>
                </a:solidFill>
              </a:rPr>
              <a:t>BÀI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6">
                    <a:lumMod val="50000"/>
                  </a:schemeClr>
                </a:solidFill>
              </a:rPr>
              <a:t>TẬP</a:t>
            </a: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6">
                    <a:lumMod val="50000"/>
                  </a:schemeClr>
                </a:solidFill>
              </a:rPr>
              <a:t>SAU</a:t>
            </a:r>
            <a:endParaRPr lang="en-US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843198"/>
              </p:ext>
            </p:extLst>
          </p:nvPr>
        </p:nvGraphicFramePr>
        <p:xfrm>
          <a:off x="1187624" y="2996952"/>
          <a:ext cx="648072" cy="1116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87624" y="2996952"/>
                        <a:ext cx="648072" cy="11161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7980" y="1000108"/>
            <a:ext cx="81284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u="sng" dirty="0" err="1"/>
              <a:t>Câu</a:t>
            </a:r>
            <a:r>
              <a:rPr lang="en-US" sz="4400" b="1" i="1" u="sng" dirty="0"/>
              <a:t> 1</a:t>
            </a:r>
            <a:r>
              <a:rPr lang="en-US" sz="4400" b="1" i="1" dirty="0" smtClean="0"/>
              <a:t>.</a:t>
            </a:r>
            <a:r>
              <a:rPr lang="fr-FR" sz="4400" dirty="0"/>
              <a:t> </a:t>
            </a:r>
            <a:endParaRPr lang="en-US" sz="4400" dirty="0"/>
          </a:p>
          <a:p>
            <a:endParaRPr lang="fr-FR" sz="4400" dirty="0" smtClean="0"/>
          </a:p>
          <a:p>
            <a:r>
              <a:rPr lang="fr-FR" sz="4400" b="1" i="1" u="sng" dirty="0" err="1" smtClean="0"/>
              <a:t>Câu</a:t>
            </a:r>
            <a:r>
              <a:rPr lang="fr-FR" sz="4400" b="1" i="1" u="sng" dirty="0" smtClean="0"/>
              <a:t> 2</a:t>
            </a:r>
            <a:r>
              <a:rPr lang="fr-FR" sz="4400" dirty="0"/>
              <a:t>.</a:t>
            </a:r>
            <a:r>
              <a:rPr lang="fr-FR" sz="4400" dirty="0" smtClean="0"/>
              <a:t> </a:t>
            </a:r>
            <a:r>
              <a:rPr lang="fr-FR" sz="4400" dirty="0" err="1" smtClean="0"/>
              <a:t>Các</a:t>
            </a:r>
            <a:r>
              <a:rPr lang="fr-FR" sz="4400" dirty="0" smtClean="0"/>
              <a:t> </a:t>
            </a:r>
            <a:r>
              <a:rPr lang="fr-FR" sz="4400" dirty="0" err="1" smtClean="0"/>
              <a:t>số</a:t>
            </a:r>
            <a:r>
              <a:rPr lang="fr-FR" sz="4400" dirty="0" smtClean="0"/>
              <a:t> </a:t>
            </a:r>
            <a:r>
              <a:rPr lang="fr-FR" sz="4400" dirty="0" err="1" smtClean="0"/>
              <a:t>nghịch</a:t>
            </a:r>
            <a:r>
              <a:rPr lang="fr-FR" sz="4400" dirty="0" smtClean="0"/>
              <a:t> </a:t>
            </a:r>
            <a:r>
              <a:rPr lang="fr-FR" sz="4400" dirty="0" err="1" smtClean="0"/>
              <a:t>đảo</a:t>
            </a:r>
            <a:r>
              <a:rPr lang="fr-FR" sz="4400" dirty="0" smtClean="0"/>
              <a:t> </a:t>
            </a:r>
            <a:r>
              <a:rPr lang="fr-FR" sz="4400" dirty="0" err="1" smtClean="0"/>
              <a:t>của</a:t>
            </a:r>
            <a:r>
              <a:rPr lang="fr-FR" sz="4400" dirty="0" smtClean="0"/>
              <a:t> 2; </a:t>
            </a:r>
          </a:p>
          <a:p>
            <a:r>
              <a:rPr lang="fr-FR" sz="4400" dirty="0" err="1"/>
              <a:t>l</a:t>
            </a:r>
            <a:r>
              <a:rPr lang="fr-FR" sz="4400" dirty="0" err="1" smtClean="0"/>
              <a:t>ần</a:t>
            </a:r>
            <a:r>
              <a:rPr lang="fr-FR" sz="4400" dirty="0" smtClean="0"/>
              <a:t> </a:t>
            </a:r>
            <a:r>
              <a:rPr lang="fr-FR" sz="4400" dirty="0" err="1" smtClean="0"/>
              <a:t>lượt</a:t>
            </a:r>
            <a:r>
              <a:rPr lang="fr-FR" sz="4400" dirty="0" smtClean="0"/>
              <a:t> là: </a:t>
            </a:r>
            <a:endParaRPr lang="fr-FR" sz="4400" dirty="0"/>
          </a:p>
          <a:p>
            <a:r>
              <a:rPr lang="fr-FR" sz="4400" b="1" i="1" u="sng" dirty="0" err="1" smtClean="0"/>
              <a:t>Câu</a:t>
            </a:r>
            <a:r>
              <a:rPr lang="fr-FR" sz="4400" b="1" i="1" u="sng" dirty="0" smtClean="0"/>
              <a:t> </a:t>
            </a:r>
            <a:r>
              <a:rPr lang="fr-FR" sz="4400" b="1" i="1" u="sng" dirty="0"/>
              <a:t>3</a:t>
            </a:r>
            <a:r>
              <a:rPr lang="fr-FR" sz="4400" u="sng" dirty="0" smtClean="0"/>
              <a:t>.</a:t>
            </a:r>
            <a:r>
              <a:rPr lang="fr-FR" sz="4400" dirty="0" smtClean="0"/>
              <a:t>  </a:t>
            </a:r>
            <a:r>
              <a:rPr lang="fr-FR" sz="4400" dirty="0"/>
              <a:t> </a:t>
            </a:r>
            <a:endParaRPr lang="fr-FR" sz="4400" dirty="0" smtClean="0"/>
          </a:p>
          <a:p>
            <a:endParaRPr lang="fr-FR" sz="4400" dirty="0" smtClean="0"/>
          </a:p>
          <a:p>
            <a:endParaRPr lang="en-US" sz="4400" dirty="0"/>
          </a:p>
          <a:p>
            <a:endParaRPr lang="en-US" sz="4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703858"/>
              </p:ext>
            </p:extLst>
          </p:nvPr>
        </p:nvGraphicFramePr>
        <p:xfrm>
          <a:off x="4067175" y="2859088"/>
          <a:ext cx="1008063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5" name="Equation" r:id="rId3" imgW="1008000" imgH="1139760" progId="Equation.DSMT4">
                  <p:embed/>
                </p:oleObj>
              </mc:Choice>
              <mc:Fallback>
                <p:oleObj name="Equation" r:id="rId3" imgW="1008000" imgH="1139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7175" y="2859088"/>
                        <a:ext cx="1008063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878846"/>
              </p:ext>
            </p:extLst>
          </p:nvPr>
        </p:nvGraphicFramePr>
        <p:xfrm>
          <a:off x="4067175" y="2859088"/>
          <a:ext cx="1008063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6" name="Equation" r:id="rId5" imgW="1008000" imgH="1139760" progId="Equation.DSMT4">
                  <p:embed/>
                </p:oleObj>
              </mc:Choice>
              <mc:Fallback>
                <p:oleObj name="Equation" r:id="rId5" imgW="1008000" imgH="1139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7175" y="2859088"/>
                        <a:ext cx="1008063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716803"/>
              </p:ext>
            </p:extLst>
          </p:nvPr>
        </p:nvGraphicFramePr>
        <p:xfrm>
          <a:off x="2699792" y="692696"/>
          <a:ext cx="3515901" cy="1394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7" name="Equation" r:id="rId6" imgW="990360" imgH="393480" progId="Equation.DSMT4">
                  <p:embed/>
                </p:oleObj>
              </mc:Choice>
              <mc:Fallback>
                <p:oleObj name="Equation" r:id="rId6" imgW="990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99792" y="692696"/>
                        <a:ext cx="3515901" cy="1394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602920"/>
              </p:ext>
            </p:extLst>
          </p:nvPr>
        </p:nvGraphicFramePr>
        <p:xfrm>
          <a:off x="1763688" y="4725144"/>
          <a:ext cx="6388966" cy="1467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8" name="Equation" r:id="rId8" imgW="1714320" imgH="393480" progId="Equation.DSMT4">
                  <p:embed/>
                </p:oleObj>
              </mc:Choice>
              <mc:Fallback>
                <p:oleObj name="Equation" r:id="rId8" imgW="1714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63688" y="4725144"/>
                        <a:ext cx="6388966" cy="1467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933338"/>
              </p:ext>
            </p:extLst>
          </p:nvPr>
        </p:nvGraphicFramePr>
        <p:xfrm>
          <a:off x="7812360" y="2420888"/>
          <a:ext cx="444624" cy="765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9" name="Equation" r:id="rId10" imgW="228600" imgH="393480" progId="Equation.DSMT4">
                  <p:embed/>
                </p:oleObj>
              </mc:Choice>
              <mc:Fallback>
                <p:oleObj name="Equation" r:id="rId10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812360" y="2420888"/>
                        <a:ext cx="444624" cy="765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862753"/>
              </p:ext>
            </p:extLst>
          </p:nvPr>
        </p:nvGraphicFramePr>
        <p:xfrm>
          <a:off x="3347864" y="2996952"/>
          <a:ext cx="984980" cy="9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0" name="Equation" r:id="rId12" imgW="406080" imgH="393480" progId="Equation.DSMT4">
                  <p:embed/>
                </p:oleObj>
              </mc:Choice>
              <mc:Fallback>
                <p:oleObj name="Equation" r:id="rId12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47864" y="2996952"/>
                        <a:ext cx="984980" cy="95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ction Button: Home 9">
            <a:hlinkClick r:id="rId14" action="ppaction://hlinksldjump" highlightClick="1"/>
          </p:cNvPr>
          <p:cNvSpPr/>
          <p:nvPr/>
        </p:nvSpPr>
        <p:spPr>
          <a:xfrm>
            <a:off x="8072462" y="5715016"/>
            <a:ext cx="857256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447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6753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err="1" smtClean="0"/>
              <a:t>ĐẦU</a:t>
            </a:r>
            <a:r>
              <a:rPr lang="en-US" sz="4800" dirty="0" smtClean="0"/>
              <a:t> </a:t>
            </a:r>
            <a:r>
              <a:rPr lang="en-US" sz="4800" dirty="0" err="1" smtClean="0"/>
              <a:t>TIẾT</a:t>
            </a:r>
            <a:r>
              <a:rPr lang="en-US" sz="4800" dirty="0" smtClean="0"/>
              <a:t> </a:t>
            </a:r>
            <a:r>
              <a:rPr lang="en-US" sz="4800" dirty="0" err="1" smtClean="0"/>
              <a:t>TOÁN</a:t>
            </a:r>
            <a:r>
              <a:rPr lang="en-US" sz="4800" dirty="0" smtClean="0"/>
              <a:t> </a:t>
            </a:r>
            <a:r>
              <a:rPr lang="en-US" sz="4800" dirty="0" err="1" smtClean="0"/>
              <a:t>HÔM</a:t>
            </a:r>
            <a:r>
              <a:rPr lang="en-US" sz="4800" dirty="0" smtClean="0"/>
              <a:t> </a:t>
            </a:r>
            <a:r>
              <a:rPr lang="en-US" sz="4800" dirty="0" err="1" smtClean="0"/>
              <a:t>SAU</a:t>
            </a:r>
            <a:r>
              <a:rPr lang="en-US" sz="4800" dirty="0" smtClean="0"/>
              <a:t>, </a:t>
            </a:r>
            <a:r>
              <a:rPr lang="en-US" sz="4800" dirty="0" err="1" smtClean="0"/>
              <a:t>BẠN</a:t>
            </a:r>
            <a:r>
              <a:rPr lang="en-US" sz="4800" dirty="0" smtClean="0"/>
              <a:t> </a:t>
            </a:r>
            <a:r>
              <a:rPr lang="en-US" sz="4800" dirty="0" err="1" smtClean="0"/>
              <a:t>HÃY</a:t>
            </a:r>
            <a:r>
              <a:rPr lang="en-US" sz="4800" dirty="0" smtClean="0"/>
              <a:t> </a:t>
            </a:r>
            <a:r>
              <a:rPr lang="en-US" sz="4800" dirty="0" err="1" smtClean="0"/>
              <a:t>NHẢY</a:t>
            </a:r>
            <a:r>
              <a:rPr lang="en-US" sz="4800" dirty="0" smtClean="0"/>
              <a:t> </a:t>
            </a:r>
            <a:r>
              <a:rPr lang="en-US" sz="4800" dirty="0" err="1" smtClean="0"/>
              <a:t>BÀI</a:t>
            </a:r>
            <a:r>
              <a:rPr lang="en-US" sz="4800" dirty="0"/>
              <a:t> </a:t>
            </a:r>
            <a:r>
              <a:rPr lang="en-US" sz="4800" dirty="0" err="1" smtClean="0"/>
              <a:t>DÂN</a:t>
            </a:r>
            <a:r>
              <a:rPr lang="en-US" sz="4800" dirty="0" smtClean="0"/>
              <a:t> </a:t>
            </a:r>
            <a:r>
              <a:rPr lang="en-US" sz="4800" dirty="0" err="1" smtClean="0"/>
              <a:t>VŨ</a:t>
            </a:r>
            <a:r>
              <a:rPr lang="en-US" sz="4800" dirty="0" smtClean="0"/>
              <a:t> </a:t>
            </a:r>
            <a:r>
              <a:rPr lang="en-US" sz="4800" dirty="0" err="1" smtClean="0"/>
              <a:t>BUỔI</a:t>
            </a:r>
            <a:r>
              <a:rPr lang="en-US" sz="4800" dirty="0" smtClean="0"/>
              <a:t> </a:t>
            </a:r>
            <a:r>
              <a:rPr lang="en-US" sz="4800" dirty="0" err="1" smtClean="0"/>
              <a:t>SÁNG</a:t>
            </a:r>
            <a:r>
              <a:rPr lang="en-US" sz="4800" dirty="0" smtClean="0"/>
              <a:t> </a:t>
            </a:r>
            <a:r>
              <a:rPr lang="en-US" sz="4800" dirty="0" err="1" smtClean="0"/>
              <a:t>CỦA</a:t>
            </a:r>
            <a:r>
              <a:rPr lang="en-US" sz="4800" dirty="0" smtClean="0"/>
              <a:t> </a:t>
            </a:r>
            <a:r>
              <a:rPr lang="en-US" sz="4800" dirty="0" err="1" smtClean="0"/>
              <a:t>TRƯỜNG</a:t>
            </a:r>
            <a:r>
              <a:rPr lang="en-US" sz="4800" dirty="0" smtClean="0"/>
              <a:t> !!</a:t>
            </a:r>
          </a:p>
          <a:p>
            <a:pPr marL="0" indent="0" algn="ctr">
              <a:buNone/>
            </a:pPr>
            <a:r>
              <a:rPr lang="en-US" sz="4800" dirty="0" smtClean="0">
                <a:sym typeface="Wingdings" pitchFamily="2" charset="2"/>
              </a:rPr>
              <a:t></a:t>
            </a:r>
            <a:endParaRPr lang="en-US" sz="4800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8072462" y="5715016"/>
            <a:ext cx="857256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520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2109788" y="6656388"/>
            <a:ext cx="184150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6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b="1">
                <a:latin typeface="Times New Roman" pitchFamily="18" charset="0"/>
                <a:cs typeface="Times New Roman" pitchFamily="18" charset="0"/>
              </a:rPr>
            </a:br>
            <a:endParaRPr lang="en-US">
              <a:latin typeface="Times New Roman" pitchFamily="18" charset="0"/>
            </a:endParaRP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81000" y="990600"/>
            <a:ext cx="441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200" b="1" u="sng" dirty="0" smtClean="0">
                <a:solidFill>
                  <a:srgbClr val="800000"/>
                </a:solidFill>
                <a:latin typeface="Times New Roman" pitchFamily="18" charset="0"/>
                <a:sym typeface="Monotype Sorts" pitchFamily="2" charset="2"/>
              </a:rPr>
              <a:t>1 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  <a:sym typeface="Monotype Sorts" pitchFamily="2" charset="2"/>
              </a:rPr>
              <a:t>.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Nhân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hai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số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hữu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tỉ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758824" y="1894771"/>
            <a:ext cx="66934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600" b="1" dirty="0" smtClean="0">
                <a:latin typeface="Times New Roman" pitchFamily="18" charset="0"/>
                <a:sym typeface="Monotype Sorts" pitchFamily="2" charset="2"/>
              </a:rPr>
              <a:t>Cho x, y     Q  , </a:t>
            </a:r>
            <a:r>
              <a:rPr lang="en-US" sz="3600" b="1" dirty="0" err="1" smtClean="0">
                <a:latin typeface="Times New Roman" pitchFamily="18" charset="0"/>
                <a:sym typeface="Monotype Sorts" pitchFamily="2" charset="2"/>
              </a:rPr>
              <a:t>đặt</a:t>
            </a:r>
            <a:r>
              <a:rPr lang="en-US" sz="3600" b="1" dirty="0" smtClean="0">
                <a:latin typeface="Times New Roman" pitchFamily="18" charset="0"/>
                <a:sym typeface="Monotype Sorts" pitchFamily="2" charset="2"/>
              </a:rPr>
              <a:t> 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60" name="WordArt 28"/>
          <p:cNvSpPr>
            <a:spLocks noChangeArrowheads="1" noChangeShapeType="1" noTextEdit="1"/>
          </p:cNvSpPr>
          <p:nvPr/>
        </p:nvSpPr>
        <p:spPr bwMode="auto">
          <a:xfrm>
            <a:off x="1676400" y="304800"/>
            <a:ext cx="5943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Tiết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4   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NHÂN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, CHIA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SỐ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HỮU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TỈ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-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BÀI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graphicFrame>
        <p:nvGraphicFramePr>
          <p:cNvPr id="206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146301"/>
              </p:ext>
            </p:extLst>
          </p:nvPr>
        </p:nvGraphicFramePr>
        <p:xfrm>
          <a:off x="3256119" y="2509981"/>
          <a:ext cx="506412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3" imgW="152268" imgH="406048" progId="Equation.3">
                  <p:embed/>
                </p:oleObj>
              </mc:Choice>
              <mc:Fallback>
                <p:oleObj name="Equation" r:id="rId3" imgW="152268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6119" y="2509981"/>
                        <a:ext cx="506412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488816"/>
              </p:ext>
            </p:extLst>
          </p:nvPr>
        </p:nvGraphicFramePr>
        <p:xfrm>
          <a:off x="1439947" y="2580625"/>
          <a:ext cx="5095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5" imgW="152268" imgH="406048" progId="Equation.3">
                  <p:embed/>
                </p:oleObj>
              </mc:Choice>
              <mc:Fallback>
                <p:oleObj name="Equation" r:id="rId5" imgW="152268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947" y="2580625"/>
                        <a:ext cx="509587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Rectangle 30"/>
          <p:cNvSpPr>
            <a:spLocks noChangeArrowheads="1"/>
          </p:cNvSpPr>
          <p:nvPr/>
        </p:nvSpPr>
        <p:spPr bwMode="auto">
          <a:xfrm>
            <a:off x="1930155" y="2928696"/>
            <a:ext cx="12554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= </a:t>
            </a:r>
          </a:p>
        </p:txBody>
      </p:sp>
      <p:sp>
        <p:nvSpPr>
          <p:cNvPr id="2066" name="Rectangle 32"/>
          <p:cNvSpPr>
            <a:spLocks noChangeArrowheads="1"/>
          </p:cNvSpPr>
          <p:nvPr/>
        </p:nvSpPr>
        <p:spPr bwMode="auto">
          <a:xfrm>
            <a:off x="871538" y="4096412"/>
            <a:ext cx="21275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=&gt;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y =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67" name="Rectangle 35"/>
          <p:cNvSpPr>
            <a:spLocks noChangeArrowheads="1"/>
          </p:cNvSpPr>
          <p:nvPr/>
        </p:nvSpPr>
        <p:spPr bwMode="auto">
          <a:xfrm>
            <a:off x="4377506" y="4086820"/>
            <a:ext cx="673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= 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68" name="Text Box 37"/>
          <p:cNvSpPr txBox="1">
            <a:spLocks noChangeArrowheads="1"/>
          </p:cNvSpPr>
          <p:nvPr/>
        </p:nvSpPr>
        <p:spPr bwMode="auto">
          <a:xfrm>
            <a:off x="369961" y="2909476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600" b="1" dirty="0" smtClean="0">
                <a:latin typeface="Times New Roman" pitchFamily="18" charset="0"/>
                <a:sym typeface="Monotype Sorts" pitchFamily="2" charset="2"/>
              </a:rPr>
              <a:t> </a:t>
            </a:r>
            <a:r>
              <a:rPr lang="en-US" sz="3600" b="1" dirty="0">
                <a:latin typeface="Times New Roman" pitchFamily="18" charset="0"/>
                <a:sym typeface="Monotype Sorts" pitchFamily="2" charset="2"/>
              </a:rPr>
              <a:t>x = </a:t>
            </a:r>
            <a:endParaRPr lang="en-US" sz="3600" b="1" dirty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Rectangle 40"/>
              <p:cNvSpPr>
                <a:spLocks noChangeArrowheads="1"/>
              </p:cNvSpPr>
              <p:nvPr/>
            </p:nvSpPr>
            <p:spPr bwMode="auto">
              <a:xfrm>
                <a:off x="3947513" y="2708920"/>
                <a:ext cx="5196487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4000" b="1" dirty="0" smtClean="0">
                    <a:latin typeface="Times New Roman" pitchFamily="18" charset="0"/>
                    <a:cs typeface="Times New Roman" pitchFamily="18" charset="0"/>
                  </a:rPr>
                  <a:t> (a, b, c, 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𝒁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𝒃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𝒅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4000" b="1" dirty="0" smtClean="0">
                    <a:latin typeface="Times New Roman" pitchFamily="18" charset="0"/>
                    <a:sym typeface="Symbol" pitchFamily="18" charset="2"/>
                  </a:rPr>
                  <a:t></a:t>
                </a:r>
                <a:r>
                  <a:rPr lang="en-US" sz="4000" b="1" dirty="0" smtClean="0">
                    <a:latin typeface="Times New Roman" pitchFamily="18" charset="0"/>
                  </a:rPr>
                  <a:t> </a:t>
                </a:r>
                <a:r>
                  <a:rPr lang="en-US" sz="4000" b="1" dirty="0">
                    <a:latin typeface="Times New Roman" pitchFamily="18" charset="0"/>
                  </a:rPr>
                  <a:t>0)</a:t>
                </a:r>
              </a:p>
            </p:txBody>
          </p:sp>
        </mc:Choice>
        <mc:Fallback xmlns="">
          <p:sp>
            <p:nvSpPr>
              <p:cNvPr id="2069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47513" y="2708920"/>
                <a:ext cx="5196487" cy="707886"/>
              </a:xfrm>
              <a:prstGeom prst="rect">
                <a:avLst/>
              </a:prstGeom>
              <a:blipFill rotWithShape="1">
                <a:blip r:embed="rId7"/>
                <a:stretch>
                  <a:fillRect l="-1761" t="-15517" r="-3286" b="-379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70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567392"/>
              </p:ext>
            </p:extLst>
          </p:nvPr>
        </p:nvGraphicFramePr>
        <p:xfrm>
          <a:off x="5063860" y="3753445"/>
          <a:ext cx="89217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8" imgW="266400" imgH="393480" progId="Equation.3">
                  <p:embed/>
                </p:oleObj>
              </mc:Choice>
              <mc:Fallback>
                <p:oleObj name="Equation" r:id="rId8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3860" y="3753445"/>
                        <a:ext cx="892175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774681"/>
              </p:ext>
            </p:extLst>
          </p:nvPr>
        </p:nvGraphicFramePr>
        <p:xfrm>
          <a:off x="3332931" y="3766176"/>
          <a:ext cx="11049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10" imgW="330120" imgH="393480" progId="Equation.3">
                  <p:embed/>
                </p:oleObj>
              </mc:Choice>
              <mc:Fallback>
                <p:oleObj name="Equation" r:id="rId10" imgW="330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931" y="3766176"/>
                        <a:ext cx="110490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04010"/>
              </p:ext>
            </p:extLst>
          </p:nvPr>
        </p:nvGraphicFramePr>
        <p:xfrm>
          <a:off x="2486376" y="2024603"/>
          <a:ext cx="469032" cy="386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12" imgW="126720" imgH="126720" progId="Equation.DSMT4">
                  <p:embed/>
                </p:oleObj>
              </mc:Choice>
              <mc:Fallback>
                <p:oleObj name="Equation" r:id="rId12" imgW="1267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86376" y="2024603"/>
                        <a:ext cx="469032" cy="3866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159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1" grpId="0"/>
      <p:bldP spid="5140" grpId="0"/>
      <p:bldP spid="2065" grpId="0"/>
      <p:bldP spid="2066" grpId="0"/>
      <p:bldP spid="2067" grpId="0"/>
      <p:bldP spid="2068" grpId="0"/>
      <p:bldP spid="20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635896" y="1522905"/>
            <a:ext cx="367240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err="1"/>
              <a:t>Ví</a:t>
            </a:r>
            <a:r>
              <a:rPr lang="en-US" sz="6000" dirty="0"/>
              <a:t> </a:t>
            </a:r>
            <a:r>
              <a:rPr lang="en-US" sz="6000" dirty="0" err="1"/>
              <a:t>dụ</a:t>
            </a:r>
            <a:r>
              <a:rPr lang="en-US" sz="6000" dirty="0"/>
              <a:t>: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281963"/>
              </p:ext>
            </p:extLst>
          </p:nvPr>
        </p:nvGraphicFramePr>
        <p:xfrm>
          <a:off x="1001415" y="2924944"/>
          <a:ext cx="2130425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Equation" r:id="rId3" imgW="469800" imgH="393480" progId="Equation.DSMT4">
                  <p:embed/>
                </p:oleObj>
              </mc:Choice>
              <mc:Fallback>
                <p:oleObj name="Equation" r:id="rId3" imgW="469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415" y="2924944"/>
                        <a:ext cx="2130425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630924"/>
              </p:ext>
            </p:extLst>
          </p:nvPr>
        </p:nvGraphicFramePr>
        <p:xfrm>
          <a:off x="8096250" y="243046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96250" y="2430463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676166"/>
              </p:ext>
            </p:extLst>
          </p:nvPr>
        </p:nvGraphicFramePr>
        <p:xfrm>
          <a:off x="3116263" y="3141663"/>
          <a:ext cx="5483225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7" imgW="1498320" imgH="393480" progId="Equation.DSMT4">
                  <p:embed/>
                </p:oleObj>
              </mc:Choice>
              <mc:Fallback>
                <p:oleObj name="Equation" r:id="rId7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16263" y="3141663"/>
                        <a:ext cx="5483225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07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2961" y="438498"/>
            <a:ext cx="80988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000099"/>
                </a:solidFill>
              </a:rPr>
              <a:t>Phép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phân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số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tính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chất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gì</a:t>
            </a:r>
            <a:r>
              <a:rPr lang="en-US" sz="3600" dirty="0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826694" y="1628800"/>
            <a:ext cx="76962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3600" dirty="0" smtClean="0">
                <a:latin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</a:rPr>
              <a:t>Giao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hoán</a:t>
            </a:r>
            <a:endParaRPr lang="en-US" sz="36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2. </a:t>
            </a:r>
            <a:r>
              <a:rPr lang="en-US" sz="3600" dirty="0" err="1">
                <a:latin typeface="Times New Roman" pitchFamily="18" charset="0"/>
              </a:rPr>
              <a:t>Kết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hợp</a:t>
            </a:r>
            <a:endParaRPr lang="en-US" sz="36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3. </a:t>
            </a:r>
            <a:r>
              <a:rPr lang="en-US" sz="3600" dirty="0" err="1">
                <a:latin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</a:rPr>
              <a:t> 1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4. </a:t>
            </a:r>
            <a:r>
              <a:rPr lang="en-US" sz="3600" dirty="0" err="1">
                <a:latin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chất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phân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phối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phép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đối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phép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cộng</a:t>
            </a:r>
            <a:r>
              <a:rPr lang="en-US" sz="3600" dirty="0">
                <a:latin typeface="Times New Roman" pitchFamily="18" charset="0"/>
              </a:rPr>
              <a:t>.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04430" y="736643"/>
            <a:ext cx="87407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000099"/>
                </a:solidFill>
              </a:rPr>
              <a:t>Phép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nhân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số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hữu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tỉ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cũng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có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các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tính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chất</a:t>
            </a:r>
            <a:r>
              <a:rPr lang="en-US" sz="3600" dirty="0">
                <a:solidFill>
                  <a:srgbClr val="000099"/>
                </a:solidFill>
              </a:rPr>
              <a:t>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226051"/>
              </p:ext>
            </p:extLst>
          </p:nvPr>
        </p:nvGraphicFramePr>
        <p:xfrm>
          <a:off x="8096250" y="243046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96250" y="2430463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579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0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Áp</a:t>
            </a:r>
            <a:r>
              <a:rPr lang="en-US" b="1" dirty="0" smtClean="0"/>
              <a:t> </a:t>
            </a:r>
            <a:r>
              <a:rPr lang="en-US" b="1" dirty="0" err="1" smtClean="0"/>
              <a:t>dụng</a:t>
            </a:r>
            <a:r>
              <a:rPr lang="en-US" b="1" dirty="0" smtClean="0"/>
              <a:t> </a:t>
            </a:r>
            <a:r>
              <a:rPr lang="en-US" b="1" dirty="0" err="1" smtClean="0"/>
              <a:t>tính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a/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b/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615491"/>
              </p:ext>
            </p:extLst>
          </p:nvPr>
        </p:nvGraphicFramePr>
        <p:xfrm>
          <a:off x="1115616" y="1340768"/>
          <a:ext cx="2421397" cy="129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2" name="Equation" r:id="rId3" imgW="736560" imgH="393480" progId="Equation.DSMT4">
                  <p:embed/>
                </p:oleObj>
              </mc:Choice>
              <mc:Fallback>
                <p:oleObj name="Equation" r:id="rId3" imgW="736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1340768"/>
                        <a:ext cx="2421397" cy="1294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560153"/>
              </p:ext>
            </p:extLst>
          </p:nvPr>
        </p:nvGraphicFramePr>
        <p:xfrm>
          <a:off x="3635896" y="1268760"/>
          <a:ext cx="4752528" cy="294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3" name="Equation" r:id="rId5" imgW="952200" imgH="812520" progId="Equation.DSMT4">
                  <p:embed/>
                </p:oleObj>
              </mc:Choice>
              <mc:Fallback>
                <p:oleObj name="Equation" r:id="rId5" imgW="9522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5896" y="1268760"/>
                        <a:ext cx="4752528" cy="2949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48705"/>
              </p:ext>
            </p:extLst>
          </p:nvPr>
        </p:nvGraphicFramePr>
        <p:xfrm>
          <a:off x="1115616" y="4500727"/>
          <a:ext cx="2160240" cy="130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name="Equation" r:id="rId7" imgW="965160" imgH="583920" progId="Equation.DSMT4">
                  <p:embed/>
                </p:oleObj>
              </mc:Choice>
              <mc:Fallback>
                <p:oleObj name="Equation" r:id="rId7" imgW="9651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5616" y="4500727"/>
                        <a:ext cx="2160240" cy="13075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679092"/>
              </p:ext>
            </p:extLst>
          </p:nvPr>
        </p:nvGraphicFramePr>
        <p:xfrm>
          <a:off x="3563888" y="4293096"/>
          <a:ext cx="2736304" cy="2845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Equation" r:id="rId9" imgW="965160" imgH="1002960" progId="Equation.DSMT4">
                  <p:embed/>
                </p:oleObj>
              </mc:Choice>
              <mc:Fallback>
                <p:oleObj name="Equation" r:id="rId9" imgW="9651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63888" y="4293096"/>
                        <a:ext cx="2736304" cy="28456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814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2109788" y="6656388"/>
            <a:ext cx="184150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6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b="1">
                <a:latin typeface="Times New Roman" pitchFamily="18" charset="0"/>
                <a:cs typeface="Times New Roman" pitchFamily="18" charset="0"/>
              </a:rPr>
            </a:br>
            <a:endParaRPr lang="en-US">
              <a:latin typeface="Times New Roman" pitchFamily="18" charset="0"/>
            </a:endParaRP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81000" y="260648"/>
            <a:ext cx="441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  <a:sym typeface="Monotype Sorts" pitchFamily="2" charset="2"/>
              </a:rPr>
              <a:t>2</a:t>
            </a:r>
            <a:r>
              <a:rPr lang="en-US" sz="3200" b="1" u="sng" dirty="0" smtClean="0">
                <a:solidFill>
                  <a:srgbClr val="800000"/>
                </a:solidFill>
                <a:latin typeface="Times New Roman" pitchFamily="18" charset="0"/>
                <a:sym typeface="Monotype Sorts" pitchFamily="2" charset="2"/>
              </a:rPr>
              <a:t> 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  <a:sym typeface="Monotype Sorts" pitchFamily="2" charset="2"/>
              </a:rPr>
              <a:t>.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800000"/>
                </a:solidFill>
                <a:latin typeface="Times New Roman" pitchFamily="18" charset="0"/>
              </a:rPr>
              <a:t>Chia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hai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số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hữu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00"/>
                </a:solidFill>
                <a:latin typeface="Times New Roman" pitchFamily="18" charset="0"/>
              </a:rPr>
              <a:t>tỉ</a:t>
            </a:r>
            <a:r>
              <a:rPr lang="en-US" sz="3200" b="1" u="sng" dirty="0">
                <a:solidFill>
                  <a:srgbClr val="80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871537" y="1040035"/>
            <a:ext cx="66934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600" b="1" dirty="0" smtClean="0">
                <a:latin typeface="Times New Roman" pitchFamily="18" charset="0"/>
                <a:sym typeface="Monotype Sorts" pitchFamily="2" charset="2"/>
              </a:rPr>
              <a:t> </a:t>
            </a:r>
            <a:endParaRPr lang="en-US" sz="3600" b="1" dirty="0">
              <a:latin typeface="Times New Roman" pitchFamily="18" charset="0"/>
            </a:endParaRPr>
          </a:p>
        </p:txBody>
      </p:sp>
      <p:graphicFrame>
        <p:nvGraphicFramePr>
          <p:cNvPr id="206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71588"/>
              </p:ext>
            </p:extLst>
          </p:nvPr>
        </p:nvGraphicFramePr>
        <p:xfrm>
          <a:off x="3059832" y="1686366"/>
          <a:ext cx="13081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1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686366"/>
                        <a:ext cx="13081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744524"/>
              </p:ext>
            </p:extLst>
          </p:nvPr>
        </p:nvGraphicFramePr>
        <p:xfrm>
          <a:off x="1453477" y="1668093"/>
          <a:ext cx="5095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Equation" r:id="rId5" imgW="152268" imgH="406048" progId="Equation.3">
                  <p:embed/>
                </p:oleObj>
              </mc:Choice>
              <mc:Fallback>
                <p:oleObj name="Equation" r:id="rId5" imgW="152268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3477" y="1668093"/>
                        <a:ext cx="509587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Rectangle 30"/>
          <p:cNvSpPr>
            <a:spLocks noChangeArrowheads="1"/>
          </p:cNvSpPr>
          <p:nvPr/>
        </p:nvSpPr>
        <p:spPr bwMode="auto">
          <a:xfrm>
            <a:off x="1963064" y="1988838"/>
            <a:ext cx="12554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= </a:t>
            </a:r>
          </a:p>
        </p:txBody>
      </p:sp>
      <p:sp>
        <p:nvSpPr>
          <p:cNvPr id="2066" name="Rectangle 32"/>
          <p:cNvSpPr>
            <a:spLocks noChangeArrowheads="1"/>
          </p:cNvSpPr>
          <p:nvPr/>
        </p:nvSpPr>
        <p:spPr bwMode="auto">
          <a:xfrm>
            <a:off x="871537" y="3440489"/>
            <a:ext cx="21659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=&gt;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x 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y =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68" name="Text Box 37"/>
          <p:cNvSpPr txBox="1">
            <a:spLocks noChangeArrowheads="1"/>
          </p:cNvSpPr>
          <p:nvPr/>
        </p:nvSpPr>
        <p:spPr bwMode="auto">
          <a:xfrm>
            <a:off x="449263" y="1984204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600" b="1" dirty="0" smtClean="0">
                <a:latin typeface="Times New Roman" pitchFamily="18" charset="0"/>
                <a:sym typeface="Monotype Sorts" pitchFamily="2" charset="2"/>
              </a:rPr>
              <a:t> </a:t>
            </a:r>
            <a:r>
              <a:rPr lang="en-US" sz="3600" b="1" dirty="0">
                <a:latin typeface="Times New Roman" pitchFamily="18" charset="0"/>
                <a:sym typeface="Monotype Sorts" pitchFamily="2" charset="2"/>
              </a:rPr>
              <a:t>x = </a:t>
            </a:r>
            <a:endParaRPr lang="en-US" sz="3600" b="1" dirty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9" name="Rectangle 40"/>
              <p:cNvSpPr>
                <a:spLocks noChangeArrowheads="1"/>
              </p:cNvSpPr>
              <p:nvPr/>
            </p:nvSpPr>
            <p:spPr bwMode="auto">
              <a:xfrm>
                <a:off x="4139952" y="1988838"/>
                <a:ext cx="5394276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r>
                  <a:rPr lang="en-US" sz="4000" b="1" dirty="0" smtClean="0">
                    <a:latin typeface="Times New Roman" pitchFamily="18" charset="0"/>
                    <a:cs typeface="Times New Roman" pitchFamily="18" charset="0"/>
                  </a:rPr>
                  <a:t> (a, b, c, 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𝒁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𝒃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𝒅</m:t>
                    </m:r>
                    <m:r>
                      <a:rPr lang="en-US" sz="40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4000" b="1" dirty="0" smtClean="0">
                    <a:latin typeface="Times New Roman" pitchFamily="18" charset="0"/>
                    <a:sym typeface="Symbol" pitchFamily="18" charset="2"/>
                  </a:rPr>
                  <a:t></a:t>
                </a:r>
                <a:r>
                  <a:rPr lang="en-US" sz="4000" b="1" dirty="0" smtClean="0">
                    <a:latin typeface="Times New Roman" pitchFamily="18" charset="0"/>
                  </a:rPr>
                  <a:t> </a:t>
                </a:r>
                <a:r>
                  <a:rPr lang="en-US" sz="4000" b="1" dirty="0">
                    <a:latin typeface="Times New Roman" pitchFamily="18" charset="0"/>
                  </a:rPr>
                  <a:t>0)</a:t>
                </a:r>
              </a:p>
            </p:txBody>
          </p:sp>
        </mc:Choice>
        <mc:Fallback xmlns="">
          <p:sp>
            <p:nvSpPr>
              <p:cNvPr id="2069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1988838"/>
                <a:ext cx="5394276" cy="707886"/>
              </a:xfrm>
              <a:prstGeom prst="rect">
                <a:avLst/>
              </a:prstGeom>
              <a:blipFill rotWithShape="1">
                <a:blip r:embed="rId7"/>
                <a:stretch>
                  <a:fillRect l="-1582" t="-15517" b="-379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71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204523"/>
              </p:ext>
            </p:extLst>
          </p:nvPr>
        </p:nvGraphicFramePr>
        <p:xfrm>
          <a:off x="3037515" y="3109604"/>
          <a:ext cx="118903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Equation" r:id="rId8" imgW="355320" imgH="393480" progId="Equation.DSMT4">
                  <p:embed/>
                </p:oleObj>
              </mc:Choice>
              <mc:Fallback>
                <p:oleObj name="Equation" r:id="rId8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7515" y="3109604"/>
                        <a:ext cx="1189038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871537" y="1040034"/>
                <a:ext cx="6693496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r>
                  <a:rPr lang="en-US" sz="3600" b="1" dirty="0" smtClean="0">
                    <a:latin typeface="Times New Roman" pitchFamily="18" charset="0"/>
                    <a:sym typeface="Monotype Sorts" pitchFamily="2" charset="2"/>
                  </a:rPr>
                  <a:t>Cho x, y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3600" b="1" dirty="0" smtClean="0">
                    <a:latin typeface="Times New Roman" pitchFamily="18" charset="0"/>
                    <a:sym typeface="Monotype Sorts" pitchFamily="2" charset="2"/>
                  </a:rPr>
                  <a:t> Q  , </a:t>
                </a:r>
                <a:r>
                  <a:rPr lang="en-US" sz="3600" b="1" dirty="0" err="1" smtClean="0">
                    <a:latin typeface="Times New Roman" pitchFamily="18" charset="0"/>
                    <a:sym typeface="Monotype Sorts" pitchFamily="2" charset="2"/>
                  </a:rPr>
                  <a:t>đặt</a:t>
                </a:r>
                <a:r>
                  <a:rPr lang="en-US" sz="3600" b="1" dirty="0" smtClean="0">
                    <a:latin typeface="Times New Roman" pitchFamily="18" charset="0"/>
                    <a:sym typeface="Monotype Sorts" pitchFamily="2" charset="2"/>
                  </a:rPr>
                  <a:t> </a:t>
                </a:r>
                <a:endParaRPr lang="en-US" sz="3600" b="1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1537" y="1040034"/>
                <a:ext cx="6693496" cy="646331"/>
              </a:xfrm>
              <a:prstGeom prst="rect">
                <a:avLst/>
              </a:prstGeom>
              <a:blipFill rotWithShape="1">
                <a:blip r:embed="rId10"/>
                <a:stretch>
                  <a:fillRect l="-2823" t="-15094" b="-339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854530"/>
              </p:ext>
            </p:extLst>
          </p:nvPr>
        </p:nvGraphicFramePr>
        <p:xfrm>
          <a:off x="4427984" y="3148634"/>
          <a:ext cx="2579116" cy="123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Equation" r:id="rId11" imgW="825480" imgH="393480" progId="Equation.DSMT4">
                  <p:embed/>
                </p:oleObj>
              </mc:Choice>
              <mc:Fallback>
                <p:oleObj name="Equation" r:id="rId11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27984" y="3148634"/>
                        <a:ext cx="2579116" cy="123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751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/>
      <p:bldP spid="2065" grpId="0"/>
      <p:bldP spid="2066" grpId="0"/>
      <p:bldP spid="2068" grpId="0"/>
      <p:bldP spid="2069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3666</TotalTime>
  <Words>452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Áp dụng tính: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NHÓM</vt:lpstr>
      <vt:lpstr>HOẠT ĐỘNG NHÓM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Trang</dc:creator>
  <cp:lastModifiedBy>Duc Hoang Minh</cp:lastModifiedBy>
  <cp:revision>199</cp:revision>
  <cp:lastPrinted>2020-09-16T12:32:20Z</cp:lastPrinted>
  <dcterms:created xsi:type="dcterms:W3CDTF">2016-09-21T04:20:20Z</dcterms:created>
  <dcterms:modified xsi:type="dcterms:W3CDTF">2020-09-18T13:53:14Z</dcterms:modified>
</cp:coreProperties>
</file>