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6" r:id="rId43"/>
    <p:sldId id="297" r:id="rId44"/>
    <p:sldId id="298" r:id="rId45"/>
    <p:sldId id="299" r:id="rId46"/>
    <p:sldId id="300" r:id="rId47"/>
    <p:sldId id="301" r:id="rId48"/>
    <p:sldId id="302" r:id="rId49"/>
    <p:sldId id="303" r:id="rId50"/>
    <p:sldId id="304"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0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6F07-8471-46F1-9F05-6D29C1829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B414EB5-EE1D-4710-86AC-B359B0C87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7530C88-9AC2-4B90-A858-1DBD511367C2}"/>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5" name="Footer Placeholder 4">
            <a:extLst>
              <a:ext uri="{FF2B5EF4-FFF2-40B4-BE49-F238E27FC236}">
                <a16:creationId xmlns:a16="http://schemas.microsoft.com/office/drawing/2014/main" id="{A97A525E-E2AA-4D62-A87E-F95B990AED7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AC509C6-9E03-43E3-90E3-C9276AC427DA}"/>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28026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5B8B-1F6A-4F18-A259-786580F678E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1ACC33-B808-4A12-A394-538F31AEA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A96E250-CA95-4630-BC19-A476E9DBC48E}"/>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5" name="Footer Placeholder 4">
            <a:extLst>
              <a:ext uri="{FF2B5EF4-FFF2-40B4-BE49-F238E27FC236}">
                <a16:creationId xmlns:a16="http://schemas.microsoft.com/office/drawing/2014/main" id="{39D340BD-EE6E-4476-9AE0-E02F47C640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54B598-96A3-42D2-9EF6-224D9507B241}"/>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288665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E1012-DE11-4772-A47E-5C1B1DC85A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5395E90-71F3-4B27-BF81-DFAC724971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1BBECC-4421-45EE-82D0-5A837B58B372}"/>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5" name="Footer Placeholder 4">
            <a:extLst>
              <a:ext uri="{FF2B5EF4-FFF2-40B4-BE49-F238E27FC236}">
                <a16:creationId xmlns:a16="http://schemas.microsoft.com/office/drawing/2014/main" id="{B780DE8A-DE88-46D0-B938-BC47871EC1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AF1BD99-98CE-407C-84BB-6C0C86990394}"/>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102572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BEB9-D046-4794-B6D5-4A46B05895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CF81A31-2F84-4ED4-BC01-892E5F5F0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7677F52-BD31-4958-BD6C-1CF9D01CF6EC}"/>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5" name="Footer Placeholder 4">
            <a:extLst>
              <a:ext uri="{FF2B5EF4-FFF2-40B4-BE49-F238E27FC236}">
                <a16:creationId xmlns:a16="http://schemas.microsoft.com/office/drawing/2014/main" id="{55AF4721-82B4-45A8-84D8-E8CD32868A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7DAAD6-B15A-41BA-94A6-F45645DE03FF}"/>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213709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B6F8-F2B5-4FD1-AFCE-245B9F283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277A299-C5CF-4DFE-8465-1BA36A352C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89BFCE-7724-4649-9BD7-6999520409D5}"/>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5" name="Footer Placeholder 4">
            <a:extLst>
              <a:ext uri="{FF2B5EF4-FFF2-40B4-BE49-F238E27FC236}">
                <a16:creationId xmlns:a16="http://schemas.microsoft.com/office/drawing/2014/main" id="{AAC27196-F494-4464-96C3-9A1242B742F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340341F-9BEF-4AF7-8A1E-5C3BE43FAC9B}"/>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304021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C3E0-F843-4499-B0EC-408F22DB62C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3B3F2A-7035-45A7-8773-E1CC16D39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B7B14FC-05D0-4269-95CB-E86F3AB1F8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AD4629D-7918-410B-8CD0-4DFC8FB16FB4}"/>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6" name="Footer Placeholder 5">
            <a:extLst>
              <a:ext uri="{FF2B5EF4-FFF2-40B4-BE49-F238E27FC236}">
                <a16:creationId xmlns:a16="http://schemas.microsoft.com/office/drawing/2014/main" id="{4B476A2A-99C5-4F01-91A6-1BD668802E3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D96A867-9740-45AC-860F-60D9F35D223D}"/>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372967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603B-3BE0-4F6E-B4F9-9CA160F6B86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5EEF687-3BC7-4152-888B-6C35D33933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E428BD-68EB-4428-AE7E-C72845E4B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28D5223-A522-4D44-AE6F-5E3CA9282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1E2FA-1556-44BF-A76B-DFD04269D3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F0035F0-938A-4174-A4D6-A10837970F57}"/>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8" name="Footer Placeholder 7">
            <a:extLst>
              <a:ext uri="{FF2B5EF4-FFF2-40B4-BE49-F238E27FC236}">
                <a16:creationId xmlns:a16="http://schemas.microsoft.com/office/drawing/2014/main" id="{2D28EAA6-EB80-4EE1-BF93-0314FA58A07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3A2486-D5A3-4738-BFC3-FF13E729B644}"/>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274148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E476-3421-4D6F-B391-1D55E298070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2AAE6C4-2C93-4003-9EEE-DFD59D3F5DB6}"/>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4" name="Footer Placeholder 3">
            <a:extLst>
              <a:ext uri="{FF2B5EF4-FFF2-40B4-BE49-F238E27FC236}">
                <a16:creationId xmlns:a16="http://schemas.microsoft.com/office/drawing/2014/main" id="{B8B54831-F6D5-48FA-88CA-6FE7F2A04AC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C8A6629-EFE6-4742-9C90-64D56E1CDE7F}"/>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31917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6FB2D-9DC0-457C-A7D3-AE3EA4BC6B92}"/>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3" name="Footer Placeholder 2">
            <a:extLst>
              <a:ext uri="{FF2B5EF4-FFF2-40B4-BE49-F238E27FC236}">
                <a16:creationId xmlns:a16="http://schemas.microsoft.com/office/drawing/2014/main" id="{5C301DFE-1A03-4374-9302-15938B41046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D297F28-DA83-4359-8AFB-84CF56634307}"/>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16151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6A2A-F012-4467-925F-D35369177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455015E-0B57-426E-BC90-98EA4FD72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ECF0093-1AB6-4F8D-AA14-53C7E7BF9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3697C-EDCA-4934-BC99-762A67CA372C}"/>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6" name="Footer Placeholder 5">
            <a:extLst>
              <a:ext uri="{FF2B5EF4-FFF2-40B4-BE49-F238E27FC236}">
                <a16:creationId xmlns:a16="http://schemas.microsoft.com/office/drawing/2014/main" id="{949BB362-5D00-4C97-85D3-6DB8EB9C0C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DFA9FFB-88F6-4897-A818-7E3F63F573CC}"/>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30997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BCD9-786F-42CA-95D4-D501245CF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3E74F11-0F9B-41CF-961E-7082C254BF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153DC9F-3E21-4AAE-8154-663E8189A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0BD2C-5691-4615-B52C-21D6A8D502F2}"/>
              </a:ext>
            </a:extLst>
          </p:cNvPr>
          <p:cNvSpPr>
            <a:spLocks noGrp="1"/>
          </p:cNvSpPr>
          <p:nvPr>
            <p:ph type="dt" sz="half" idx="10"/>
          </p:nvPr>
        </p:nvSpPr>
        <p:spPr/>
        <p:txBody>
          <a:bodyPr/>
          <a:lstStyle/>
          <a:p>
            <a:fld id="{88F2C842-975B-48DD-90A2-9B2813C5D60D}" type="datetimeFigureOut">
              <a:rPr lang="vi-VN" smtClean="0"/>
              <a:t>06/09/2020</a:t>
            </a:fld>
            <a:endParaRPr lang="vi-VN"/>
          </a:p>
        </p:txBody>
      </p:sp>
      <p:sp>
        <p:nvSpPr>
          <p:cNvPr id="6" name="Footer Placeholder 5">
            <a:extLst>
              <a:ext uri="{FF2B5EF4-FFF2-40B4-BE49-F238E27FC236}">
                <a16:creationId xmlns:a16="http://schemas.microsoft.com/office/drawing/2014/main" id="{7584C715-ACD7-4322-9EB1-DFEEDD9F62A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ACC8DD0-A848-44F9-9BD9-A51980FCF36D}"/>
              </a:ext>
            </a:extLst>
          </p:cNvPr>
          <p:cNvSpPr>
            <a:spLocks noGrp="1"/>
          </p:cNvSpPr>
          <p:nvPr>
            <p:ph type="sldNum" sz="quarter" idx="12"/>
          </p:nvPr>
        </p:nvSpPr>
        <p:spPr/>
        <p:txBody>
          <a:bodyPr/>
          <a:lstStyle/>
          <a:p>
            <a:fld id="{7CE3A002-FDF6-418D-9AD2-5F5B00969E7C}" type="slidenum">
              <a:rPr lang="vi-VN" smtClean="0"/>
              <a:t>‹#›</a:t>
            </a:fld>
            <a:endParaRPr lang="vi-VN"/>
          </a:p>
        </p:txBody>
      </p:sp>
    </p:spTree>
    <p:extLst>
      <p:ext uri="{BB962C8B-B14F-4D97-AF65-F5344CB8AC3E}">
        <p14:creationId xmlns:p14="http://schemas.microsoft.com/office/powerpoint/2010/main" val="94196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FF908-C08F-4FF0-98CC-1B3C1DF27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76BD5BD-29EB-4591-9332-E75327A5F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D8FF160-A4E8-47CD-846B-AE1077AA7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2C842-975B-48DD-90A2-9B2813C5D60D}" type="datetimeFigureOut">
              <a:rPr lang="vi-VN" smtClean="0"/>
              <a:t>06/09/2020</a:t>
            </a:fld>
            <a:endParaRPr lang="vi-VN"/>
          </a:p>
        </p:txBody>
      </p:sp>
      <p:sp>
        <p:nvSpPr>
          <p:cNvPr id="5" name="Footer Placeholder 4">
            <a:extLst>
              <a:ext uri="{FF2B5EF4-FFF2-40B4-BE49-F238E27FC236}">
                <a16:creationId xmlns:a16="http://schemas.microsoft.com/office/drawing/2014/main" id="{0EDA357E-544C-47F2-95DF-5977C273E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40E9CB8-FC3A-4EE4-96BD-40EC47FCA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3A002-FDF6-418D-9AD2-5F5B00969E7C}" type="slidenum">
              <a:rPr lang="vi-VN" smtClean="0"/>
              <a:t>‹#›</a:t>
            </a:fld>
            <a:endParaRPr lang="vi-VN"/>
          </a:p>
        </p:txBody>
      </p:sp>
    </p:spTree>
    <p:extLst>
      <p:ext uri="{BB962C8B-B14F-4D97-AF65-F5344CB8AC3E}">
        <p14:creationId xmlns:p14="http://schemas.microsoft.com/office/powerpoint/2010/main" val="2113415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96.png"/><Relationship Id="rId4" Type="http://schemas.openxmlformats.org/officeDocument/2006/relationships/image" Target="../media/image195.png"/></Relationships>
</file>

<file path=ppt/slides/_rels/slide101.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145.png"/><Relationship Id="rId5" Type="http://schemas.openxmlformats.org/officeDocument/2006/relationships/image" Target="../media/image201.png"/><Relationship Id="rId4" Type="http://schemas.openxmlformats.org/officeDocument/2006/relationships/image" Target="../media/image200.png"/></Relationships>
</file>

<file path=ppt/slides/_rels/slide107.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7.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11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209.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11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11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7.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115.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216.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116.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219.png"/></Relationships>
</file>

<file path=ppt/slides/_rels/slide117.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7.xml"/><Relationship Id="rId5" Type="http://schemas.openxmlformats.org/officeDocument/2006/relationships/image" Target="../media/image224.png"/><Relationship Id="rId4" Type="http://schemas.openxmlformats.org/officeDocument/2006/relationships/image" Target="../media/image22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7.xml"/><Relationship Id="rId5" Type="http://schemas.openxmlformats.org/officeDocument/2006/relationships/image" Target="../media/image228.png"/><Relationship Id="rId4" Type="http://schemas.openxmlformats.org/officeDocument/2006/relationships/image" Target="../media/image227.png"/></Relationships>
</file>

<file path=ppt/slides/_rels/slide12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png"/><Relationship Id="rId1" Type="http://schemas.openxmlformats.org/officeDocument/2006/relationships/slideLayout" Target="../slideLayouts/slideLayout7.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png"/><Relationship Id="rId1" Type="http://schemas.openxmlformats.org/officeDocument/2006/relationships/slideLayout" Target="../slideLayouts/slideLayout7.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s>
</file>

<file path=ppt/slides/_rels/slide131.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242.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image" Target="../media/image244.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image" Target="../media/image246.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image" Target="../media/image248.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252.png"/><Relationship Id="rId1" Type="http://schemas.openxmlformats.org/officeDocument/2006/relationships/slideLayout" Target="../slideLayouts/slideLayout7.xml"/><Relationship Id="rId5" Type="http://schemas.openxmlformats.org/officeDocument/2006/relationships/image" Target="../media/image255.png"/><Relationship Id="rId4" Type="http://schemas.openxmlformats.org/officeDocument/2006/relationships/image" Target="../media/image254.png"/></Relationships>
</file>

<file path=ppt/slides/_rels/slide147.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7.xml"/><Relationship Id="rId5" Type="http://schemas.openxmlformats.org/officeDocument/2006/relationships/image" Target="../media/image259.png"/><Relationship Id="rId4" Type="http://schemas.openxmlformats.org/officeDocument/2006/relationships/image" Target="../media/image258.png"/></Relationships>
</file>

<file path=ppt/slides/_rels/slide148.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60.png"/><Relationship Id="rId1" Type="http://schemas.openxmlformats.org/officeDocument/2006/relationships/slideLayout" Target="../slideLayouts/slideLayout7.xml"/><Relationship Id="rId5" Type="http://schemas.openxmlformats.org/officeDocument/2006/relationships/image" Target="../media/image263.png"/><Relationship Id="rId4" Type="http://schemas.openxmlformats.org/officeDocument/2006/relationships/image" Target="../media/image262.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6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6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 Id="rId5" Type="http://schemas.openxmlformats.org/officeDocument/2006/relationships/image" Target="../media/image148.png"/><Relationship Id="rId4" Type="http://schemas.openxmlformats.org/officeDocument/2006/relationships/image" Target="../media/image1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7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53.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 Id="rId5" Type="http://schemas.openxmlformats.org/officeDocument/2006/relationships/image" Target="../media/image160.png"/><Relationship Id="rId4" Type="http://schemas.openxmlformats.org/officeDocument/2006/relationships/image" Target="../media/image159.png"/></Relationships>
</file>

<file path=ppt/slides/_rels/slide7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s>
</file>

<file path=ppt/slides/_rels/slide83.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85.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9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75.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9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93.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7.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9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35.png"/><Relationship Id="rId1"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s>
</file>

<file path=ppt/slides/_rels/slide99.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3ECDCA3-DE50-4F54-A054-E65E0B5B57BC}"/>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spcAft>
                    <a:spcPts val="0"/>
                  </a:spcAft>
                  <a:tabLst>
                    <a:tab pos="629920" algn="l"/>
                  </a:tabLst>
                </a:pPr>
                <a:r>
                  <a:rPr lang="vi-VN" sz="2800" b="1" dirty="0">
                    <a:solidFill>
                      <a:srgbClr val="00B050"/>
                    </a:solidFill>
                    <a:latin typeface="UTM Swiss Condensed" panose="02000500000000000000" pitchFamily="2" charset="0"/>
                    <a:ea typeface="Arial" panose="020B0604020202020204" pitchFamily="34" charset="0"/>
                    <a:cs typeface="Times New Roman" panose="02020603050405020304" pitchFamily="18" charset="0"/>
                  </a:rPr>
                  <a:t>Câu 1: Điện áp tức thời giữa hai đầu đoạn mạch cho bỡi biểu thức:</a:t>
                </a:r>
                <a14:m>
                  <m:oMath xmlns:m="http://schemas.openxmlformats.org/officeDocument/2006/math">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𝒖</m:t>
                    </m:r>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𝟒𝟎</m:t>
                    </m:r>
                    <m:func>
                      <m:funcPr>
                        <m:ctrlP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ctrlPr>
                      </m:funcPr>
                      <m:fName>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m:t>
                        </m:r>
                      </m:e>
                    </m:func>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𝟏𝟎𝟎</m:t>
                    </m:r>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𝝅</m:t>
                    </m:r>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𝒕</m:t>
                    </m:r>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00B050"/>
                        </a:solidFill>
                        <a:latin typeface="Cambria Math" panose="02040503050406030204" pitchFamily="18" charset="0"/>
                        <a:ea typeface="Arial" panose="020B0604020202020204" pitchFamily="34" charset="0"/>
                        <a:cs typeface="Times New Roman" panose="02020603050405020304" pitchFamily="18" charset="0"/>
                      </a:rPr>
                      <m:t>𝑽</m:t>
                    </m:r>
                  </m:oMath>
                </a14:m>
                <a:r>
                  <a:rPr lang="vi-VN" sz="2800" b="1" dirty="0">
                    <a:solidFill>
                      <a:srgbClr val="00B050"/>
                    </a:solidFill>
                    <a:latin typeface="UTM Swiss Condensed" panose="02000500000000000000" pitchFamily="2" charset="0"/>
                    <a:ea typeface="Arial" panose="020B0604020202020204" pitchFamily="34" charset="0"/>
                    <a:cs typeface="Times New Roman" panose="02020603050405020304" pitchFamily="18" charset="0"/>
                  </a:rPr>
                  <a:t>. Điện áp hiệu dụng và tần số của dòng điện là:</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2" name="Rectangle 1">
                <a:extLst>
                  <a:ext uri="{FF2B5EF4-FFF2-40B4-BE49-F238E27FC236}">
                    <a16:creationId xmlns:a16="http://schemas.microsoft.com/office/drawing/2014/main" id="{C3ECDCA3-DE50-4F54-A054-E65E0B5B57BC}"/>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D86ED4C5-8336-4742-8196-0CF373F9A1A7}"/>
                  </a:ext>
                </a:extLst>
              </p:cNvPr>
              <p:cNvSpPr/>
              <p:nvPr/>
            </p:nvSpPr>
            <p:spPr>
              <a:xfrm>
                <a:off x="762000" y="1524000"/>
                <a:ext cx="4326826"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Name>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e>
                    </m:func>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𝑯𝒛</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D86ED4C5-8336-4742-8196-0CF373F9A1A7}"/>
                  </a:ext>
                </a:extLst>
              </p:cNvPr>
              <p:cNvSpPr>
                <a:spLocks noRot="1" noChangeAspect="1" noMove="1" noResize="1" noEditPoints="1" noAdjustHandles="1" noChangeArrowheads="1" noChangeShapeType="1" noTextEdit="1"/>
              </p:cNvSpPr>
              <p:nvPr/>
            </p:nvSpPr>
            <p:spPr>
              <a:xfrm>
                <a:off x="762000" y="1524000"/>
                <a:ext cx="4326826" cy="565155"/>
              </a:xfrm>
              <a:prstGeom prst="rect">
                <a:avLst/>
              </a:prstGeom>
              <a:blipFill>
                <a:blip r:embed="rId3"/>
                <a:stretch>
                  <a:fillRect l="-2817"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5B467BA-4824-45A0-AA77-826E54DDFC8D}"/>
                  </a:ext>
                </a:extLst>
              </p:cNvPr>
              <p:cNvSpPr/>
              <p:nvPr/>
            </p:nvSpPr>
            <p:spPr>
              <a:xfrm>
                <a:off x="6350000" y="1524000"/>
                <a:ext cx="4326826"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Name>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e>
                    </m:func>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𝑯𝒛</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A5B467BA-4824-45A0-AA77-826E54DDFC8D}"/>
                  </a:ext>
                </a:extLst>
              </p:cNvPr>
              <p:cNvSpPr>
                <a:spLocks noRot="1" noChangeAspect="1" noMove="1" noResize="1" noEditPoints="1" noAdjustHandles="1" noChangeArrowheads="1" noChangeShapeType="1" noTextEdit="1"/>
              </p:cNvSpPr>
              <p:nvPr/>
            </p:nvSpPr>
            <p:spPr>
              <a:xfrm>
                <a:off x="6350000" y="1524000"/>
                <a:ext cx="4326826" cy="565155"/>
              </a:xfrm>
              <a:prstGeom prst="rect">
                <a:avLst/>
              </a:prstGeom>
              <a:blipFill>
                <a:blip r:embed="rId4"/>
                <a:stretch>
                  <a:fillRect l="-2962" t="-4301" r="-1975"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4E8682D-0F0B-4528-AD73-02CB760ED722}"/>
                  </a:ext>
                </a:extLst>
              </p:cNvPr>
              <p:cNvSpPr/>
              <p:nvPr/>
            </p:nvSpPr>
            <p:spPr>
              <a:xfrm>
                <a:off x="762000" y="2286000"/>
                <a:ext cx="4326826"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Name>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e>
                    </m:func>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𝑯𝒛</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04E8682D-0F0B-4528-AD73-02CB760ED722}"/>
                  </a:ext>
                </a:extLst>
              </p:cNvPr>
              <p:cNvSpPr>
                <a:spLocks noRot="1" noChangeAspect="1" noMove="1" noResize="1" noEditPoints="1" noAdjustHandles="1" noChangeArrowheads="1" noChangeShapeType="1" noTextEdit="1"/>
              </p:cNvSpPr>
              <p:nvPr/>
            </p:nvSpPr>
            <p:spPr>
              <a:xfrm>
                <a:off x="762000" y="2286000"/>
                <a:ext cx="4326826" cy="565155"/>
              </a:xfrm>
              <a:prstGeom prst="rect">
                <a:avLst/>
              </a:prstGeom>
              <a:blipFill>
                <a:blip r:embed="rId5"/>
                <a:stretch>
                  <a:fillRect l="-2817"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11F1D3D-9452-4C56-8972-A187EF1BA44B}"/>
                  </a:ext>
                </a:extLst>
              </p:cNvPr>
              <p:cNvSpPr/>
              <p:nvPr/>
            </p:nvSpPr>
            <p:spPr>
              <a:xfrm>
                <a:off x="6350000" y="2286000"/>
                <a:ext cx="4121769"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rPr>
                      <m:t>𝟒𝟎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rPr>
                          <m:t>𝟐</m:t>
                        </m:r>
                      </m:e>
                    </m:rad>
                    <m:r>
                      <a:rPr lang="vi-VN" sz="2800" b="1" i="1">
                        <a:solidFill>
                          <a:srgbClr val="FFFFFF"/>
                        </a:solidFill>
                        <a:latin typeface="Cambria Math" panose="02040503050406030204" pitchFamily="18" charset="0"/>
                        <a:ea typeface="Arial" panose="020B0604020202020204" pitchFamily="34" charset="0"/>
                      </a:rPr>
                      <m:t>(</m:t>
                    </m:r>
                    <m:r>
                      <a:rPr lang="vi-VN" sz="2800" b="1" i="1">
                        <a:solidFill>
                          <a:srgbClr val="FFFFFF"/>
                        </a:solidFill>
                        <a:latin typeface="Cambria Math" panose="02040503050406030204" pitchFamily="18" charset="0"/>
                        <a:ea typeface="Arial" panose="020B0604020202020204" pitchFamily="34" charset="0"/>
                      </a:rPr>
                      <m:t>𝑽</m:t>
                    </m:r>
                    <m:r>
                      <a:rPr lang="vi-VN" sz="2800" b="1" i="1">
                        <a:solidFill>
                          <a:srgbClr val="FFFFFF"/>
                        </a:solidFill>
                        <a:latin typeface="Cambria Math" panose="02040503050406030204" pitchFamily="18" charset="0"/>
                        <a:ea typeface="Arial" panose="020B0604020202020204" pitchFamily="34" charset="0"/>
                      </a:rPr>
                      <m:t>)</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vi-VN" sz="2800" b="1" i="1">
                            <a:solidFill>
                              <a:srgbClr val="FFFFFF"/>
                            </a:solidFill>
                            <a:latin typeface="Cambria Math" panose="02040503050406030204" pitchFamily="18" charset="0"/>
                            <a:ea typeface="Arial" panose="020B0604020202020204" pitchFamily="34" charset="0"/>
                          </a:rPr>
                          <m:t>;</m:t>
                        </m:r>
                      </m:fName>
                      <m:e>
                        <m:r>
                          <a:rPr lang="vi-VN" sz="2800" b="1" i="1">
                            <a:solidFill>
                              <a:srgbClr val="FFFFFF"/>
                            </a:solidFill>
                            <a:latin typeface="Cambria Math" panose="02040503050406030204" pitchFamily="18" charset="0"/>
                            <a:ea typeface="Arial" panose="020B0604020202020204" pitchFamily="34" charset="0"/>
                          </a:rPr>
                          <m:t>𝟏</m:t>
                        </m:r>
                      </m:e>
                    </m:func>
                    <m:r>
                      <a:rPr lang="vi-VN" sz="2800" b="1" i="1">
                        <a:solidFill>
                          <a:srgbClr val="FFFFFF"/>
                        </a:solidFill>
                        <a:latin typeface="Cambria Math" panose="02040503050406030204" pitchFamily="18" charset="0"/>
                        <a:ea typeface="Arial" panose="020B0604020202020204" pitchFamily="34" charset="0"/>
                      </a:rPr>
                      <m:t>𝟎𝟎</m:t>
                    </m:r>
                    <m:r>
                      <a:rPr lang="vi-VN" sz="2800" b="1" i="1">
                        <a:solidFill>
                          <a:srgbClr val="FFFFFF"/>
                        </a:solidFill>
                        <a:latin typeface="Cambria Math" panose="02040503050406030204" pitchFamily="18" charset="0"/>
                        <a:ea typeface="Arial" panose="020B0604020202020204" pitchFamily="34" charset="0"/>
                      </a:rPr>
                      <m:t>(</m:t>
                    </m:r>
                    <m:r>
                      <a:rPr lang="vi-VN" sz="2800" b="1" i="1">
                        <a:solidFill>
                          <a:srgbClr val="FFFFFF"/>
                        </a:solidFill>
                        <a:latin typeface="Cambria Math" panose="02040503050406030204" pitchFamily="18" charset="0"/>
                        <a:ea typeface="Arial" panose="020B0604020202020204" pitchFamily="34" charset="0"/>
                      </a:rPr>
                      <m:t>𝑯𝒛</m:t>
                    </m:r>
                    <m:r>
                      <a:rPr lang="vi-VN"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111F1D3D-9452-4C56-8972-A187EF1BA44B}"/>
                  </a:ext>
                </a:extLst>
              </p:cNvPr>
              <p:cNvSpPr>
                <a:spLocks noRot="1" noChangeAspect="1" noMove="1" noResize="1" noEditPoints="1" noAdjustHandles="1" noChangeArrowheads="1" noChangeShapeType="1" noTextEdit="1"/>
              </p:cNvSpPr>
              <p:nvPr/>
            </p:nvSpPr>
            <p:spPr>
              <a:xfrm>
                <a:off x="6350000" y="2286000"/>
                <a:ext cx="4121769" cy="565155"/>
              </a:xfrm>
              <a:prstGeom prst="rect">
                <a:avLst/>
              </a:prstGeom>
              <a:blipFill>
                <a:blip r:embed="rId6"/>
                <a:stretch>
                  <a:fillRect l="-3107" t="-4301" b="-27957"/>
                </a:stretch>
              </a:blipFill>
            </p:spPr>
            <p:txBody>
              <a:bodyPr/>
              <a:lstStyle/>
              <a:p>
                <a:r>
                  <a:rPr lang="vi-VN">
                    <a:noFill/>
                  </a:rPr>
                  <a:t> </a:t>
                </a:r>
              </a:p>
            </p:txBody>
          </p:sp>
        </mc:Fallback>
      </mc:AlternateContent>
      <p:sp>
        <p:nvSpPr>
          <p:cNvPr id="9" name="Oval 8">
            <a:extLst>
              <a:ext uri="{FF2B5EF4-FFF2-40B4-BE49-F238E27FC236}">
                <a16:creationId xmlns:a16="http://schemas.microsoft.com/office/drawing/2014/main" id="{D9BD119E-5A40-4C86-BBF6-B4D0F6C99B91}"/>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7143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1E40F-FC4B-4CD5-8E35-6824BEF9F148}"/>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a:solidFill>
                  <a:srgbClr val="00B050"/>
                </a:solidFill>
                <a:latin typeface="UTM Swiss Condensed" panose="02000500000000000000" pitchFamily="2" charset="0"/>
                <a:cs typeface="Times New Roman" panose="02020603050405020304" pitchFamily="18" charset="0"/>
              </a:rPr>
              <a:t>Câu 10:</a:t>
            </a:r>
            <a:r>
              <a:rPr lang="nb-NO" sz="2800" b="1" dirty="0">
                <a:solidFill>
                  <a:srgbClr val="00B050"/>
                </a:solidFill>
                <a:latin typeface="UTM Swiss Condensed" panose="02000500000000000000" pitchFamily="2" charset="0"/>
                <a:cs typeface="Times New Roman" panose="02020603050405020304" pitchFamily="18" charset="0"/>
              </a:rPr>
              <a:t> Hiệu điện thế giữa hai đầu đoạn mạch có dạng </a:t>
            </a:r>
            <a:r>
              <a:rPr lang="nb-NO" sz="2800" b="1">
                <a:solidFill>
                  <a:srgbClr val="00B050"/>
                </a:solidFill>
                <a:latin typeface="UTM Swiss Condensed" panose="02000500000000000000" pitchFamily="2" charset="0"/>
                <a:cs typeface="Times New Roman" panose="02020603050405020304" pitchFamily="18" charset="0"/>
              </a:rPr>
              <a:t>u = 141cos(100</a:t>
            </a:r>
            <a:r>
              <a:rPr lang="it-IT" sz="2800" b="1">
                <a:solidFill>
                  <a:srgbClr val="00B050"/>
                </a:solidFill>
                <a:latin typeface="UTM Swiss Condensed" panose="02000500000000000000" pitchFamily="2" charset="0"/>
                <a:cs typeface="Times New Roman" panose="02020603050405020304" pitchFamily="18" charset="0"/>
              </a:rPr>
              <a:t>π</a:t>
            </a:r>
            <a:r>
              <a:rPr lang="nb-NO" sz="2800" b="1" dirty="0">
                <a:solidFill>
                  <a:srgbClr val="00B050"/>
                </a:solidFill>
                <a:latin typeface="UTM Swiss Condensed" panose="02000500000000000000" pitchFamily="2" charset="0"/>
                <a:cs typeface="Times New Roman" panose="02020603050405020304" pitchFamily="18" charset="0"/>
              </a:rPr>
              <a:t>t)V. Hiệu điện thế hiệu dụng giữa hai đầu đoạn mạch là</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ECF5776B-8B49-4CBF-898D-BEA23CE68832}"/>
              </a:ext>
            </a:extLst>
          </p:cNvPr>
          <p:cNvSpPr/>
          <p:nvPr/>
        </p:nvSpPr>
        <p:spPr>
          <a:xfrm>
            <a:off x="762000" y="1524000"/>
            <a:ext cx="340349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U = 141V.</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F00BAAD-96FA-49E3-9D59-E389FFB2E0A9}"/>
              </a:ext>
            </a:extLst>
          </p:cNvPr>
          <p:cNvSpPr/>
          <p:nvPr/>
        </p:nvSpPr>
        <p:spPr>
          <a:xfrm>
            <a:off x="6350000" y="1524000"/>
            <a:ext cx="340349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B. U = 50Hz.</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30A8AA19-B422-4191-876E-C62062A6E354}"/>
              </a:ext>
            </a:extLst>
          </p:cNvPr>
          <p:cNvSpPr/>
          <p:nvPr/>
        </p:nvSpPr>
        <p:spPr>
          <a:xfrm>
            <a:off x="762000" y="2286000"/>
            <a:ext cx="340349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U = 100V.</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048DD654-CCDB-452A-B3E2-ED20B39117C0}"/>
              </a:ext>
            </a:extLst>
          </p:cNvPr>
          <p:cNvSpPr/>
          <p:nvPr/>
        </p:nvSpPr>
        <p:spPr>
          <a:xfrm>
            <a:off x="6350000" y="2286000"/>
            <a:ext cx="254428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U = </a:t>
            </a:r>
            <a:r>
              <a:rPr lang="fr-FR" sz="2800" b="1">
                <a:solidFill>
                  <a:srgbClr val="FFFFFF"/>
                </a:solidFill>
                <a:latin typeface="UTM Swiss Condensed" panose="02000500000000000000" pitchFamily="2" charset="0"/>
                <a:ea typeface="Arial" panose="020B0604020202020204" pitchFamily="34" charset="0"/>
              </a:rPr>
              <a:t>200V.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BA6BBAE-5782-4C03-B459-B071D962AE92}"/>
              </a:ext>
            </a:extLst>
          </p:cNvPr>
          <p:cNvSpPr/>
          <p:nvPr/>
        </p:nvSpPr>
        <p:spPr>
          <a:xfrm>
            <a:off x="698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6479223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5C5CAB1-A9D1-4CF4-88D5-0FCA64ABEACF}"/>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103: Đặt điện áp xoay chiều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vi-VN"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e>
                    </m: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vào hai đầu một mạch điện chứa tụ điện có điện dung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Cường độ dòng điện hiệu dụng trong mạch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C5C5CAB1-A9D1-4CF4-88D5-0FCA64ABEACF}"/>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1629" b="-909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1B64F42-BDF3-4C91-9618-600C01F230A8}"/>
                  </a:ext>
                </a:extLst>
              </p:cNvPr>
              <p:cNvSpPr/>
              <p:nvPr/>
            </p:nvSpPr>
            <p:spPr>
              <a:xfrm>
                <a:off x="762000" y="1577761"/>
                <a:ext cx="1197764"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1B64F42-BDF3-4C91-9618-600C01F230A8}"/>
                  </a:ext>
                </a:extLst>
              </p:cNvPr>
              <p:cNvSpPr>
                <a:spLocks noRot="1" noChangeAspect="1" noMove="1" noResize="1" noEditPoints="1" noAdjustHandles="1" noChangeArrowheads="1" noChangeShapeType="1" noTextEdit="1"/>
              </p:cNvSpPr>
              <p:nvPr/>
            </p:nvSpPr>
            <p:spPr>
              <a:xfrm>
                <a:off x="762000" y="1577761"/>
                <a:ext cx="1197764" cy="712631"/>
              </a:xfrm>
              <a:prstGeom prst="rect">
                <a:avLst/>
              </a:prstGeom>
              <a:blipFill>
                <a:blip r:embed="rId3"/>
                <a:stretch>
                  <a:fillRect l="-1020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1F70995-B8D1-4D80-9CC3-A3B409A7872C}"/>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81F70995-B8D1-4D80-9CC3-A3B409A7872C}"/>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4"/>
                <a:stretch>
                  <a:fillRect l="-6034"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4AAFF7C-3728-4FC1-8BEB-74B4F216C289}"/>
                  </a:ext>
                </a:extLst>
              </p:cNvPr>
              <p:cNvSpPr/>
              <p:nvPr/>
            </p:nvSpPr>
            <p:spPr>
              <a:xfrm>
                <a:off x="6477000" y="1577761"/>
                <a:ext cx="2121093" cy="7316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C4AAFF7C-3728-4FC1-8BEB-74B4F216C289}"/>
                  </a:ext>
                </a:extLst>
              </p:cNvPr>
              <p:cNvSpPr>
                <a:spLocks noRot="1" noChangeAspect="1" noMove="1" noResize="1" noEditPoints="1" noAdjustHandles="1" noChangeArrowheads="1" noChangeShapeType="1" noTextEdit="1"/>
              </p:cNvSpPr>
              <p:nvPr/>
            </p:nvSpPr>
            <p:spPr>
              <a:xfrm>
                <a:off x="6477000" y="1577761"/>
                <a:ext cx="2121093" cy="731675"/>
              </a:xfrm>
              <a:prstGeom prst="rect">
                <a:avLst/>
              </a:prstGeom>
              <a:blipFill>
                <a:blip r:embed="rId5"/>
                <a:stretch>
                  <a:fillRect l="-6052" r="-5187" b="-50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2F88BFF-BF17-4299-9ACE-CDBFF7CE96CE}"/>
                  </a:ext>
                </a:extLst>
              </p:cNvPr>
              <p:cNvSpPr/>
              <p:nvPr/>
            </p:nvSpPr>
            <p:spPr>
              <a:xfrm>
                <a:off x="9334500" y="1577761"/>
                <a:ext cx="1460272" cy="73372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C2F88BFF-BF17-4299-9ACE-CDBFF7CE96CE}"/>
                  </a:ext>
                </a:extLst>
              </p:cNvPr>
              <p:cNvSpPr>
                <a:spLocks noRot="1" noChangeAspect="1" noMove="1" noResize="1" noEditPoints="1" noAdjustHandles="1" noChangeArrowheads="1" noChangeShapeType="1" noTextEdit="1"/>
              </p:cNvSpPr>
              <p:nvPr/>
            </p:nvSpPr>
            <p:spPr>
              <a:xfrm>
                <a:off x="9334500" y="1577761"/>
                <a:ext cx="1460272" cy="733727"/>
              </a:xfrm>
              <a:prstGeom prst="rect">
                <a:avLst/>
              </a:prstGeom>
              <a:blipFill>
                <a:blip r:embed="rId6"/>
                <a:stretch>
                  <a:fillRect l="-8333" r="-7917" b="-50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E83BFE3-1911-420A-80BE-84B94A03D138}"/>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8590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63D1AC-D770-4260-9E4E-EEFFF1529F1F}"/>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104: Mạch điện nào sau đây có hệ số công suất lớn nhất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F4491347-EAAF-4185-AB3A-B6F24C88DC8E}"/>
              </a:ext>
            </a:extLst>
          </p:cNvPr>
          <p:cNvSpPr/>
          <p:nvPr/>
        </p:nvSpPr>
        <p:spPr>
          <a:xfrm>
            <a:off x="508000" y="1082240"/>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Điện trở thuần R nối tiếp với cuộn cảm L.</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7EBC2F5-2E60-4D33-8C76-A876308A5FC7}"/>
                  </a:ext>
                </a:extLst>
              </p:cNvPr>
              <p:cNvSpPr/>
              <p:nvPr/>
            </p:nvSpPr>
            <p:spPr>
              <a:xfrm>
                <a:off x="508000" y="1605460"/>
                <a:ext cx="465383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Cuộn cảm L nối tiếp với tụ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C7EBC2F5-2E60-4D33-8C76-A876308A5FC7}"/>
                  </a:ext>
                </a:extLst>
              </p:cNvPr>
              <p:cNvSpPr>
                <a:spLocks noRot="1" noChangeAspect="1" noMove="1" noResize="1" noEditPoints="1" noAdjustHandles="1" noChangeArrowheads="1" noChangeShapeType="1" noTextEdit="1"/>
              </p:cNvSpPr>
              <p:nvPr/>
            </p:nvSpPr>
            <p:spPr>
              <a:xfrm>
                <a:off x="508000" y="1605460"/>
                <a:ext cx="4653838" cy="1169551"/>
              </a:xfrm>
              <a:prstGeom prst="rect">
                <a:avLst/>
              </a:prstGeom>
              <a:blipFill>
                <a:blip r:embed="rId2"/>
                <a:stretch>
                  <a:fillRect l="-2618" r="-183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E0B111A-C601-4290-8372-AF6C6221B340}"/>
                  </a:ext>
                </a:extLst>
              </p:cNvPr>
              <p:cNvSpPr/>
              <p:nvPr/>
            </p:nvSpPr>
            <p:spPr>
              <a:xfrm>
                <a:off x="508000" y="277501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Điện trở thuần nối tiếp với tụ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1E0B111A-C601-4290-8372-AF6C6221B340}"/>
                  </a:ext>
                </a:extLst>
              </p:cNvPr>
              <p:cNvSpPr>
                <a:spLocks noRot="1" noChangeAspect="1" noMove="1" noResize="1" noEditPoints="1" noAdjustHandles="1" noChangeArrowheads="1" noChangeShapeType="1" noTextEdit="1"/>
              </p:cNvSpPr>
              <p:nvPr/>
            </p:nvSpPr>
            <p:spPr>
              <a:xfrm>
                <a:off x="508000" y="2775011"/>
                <a:ext cx="5814412" cy="523220"/>
              </a:xfrm>
              <a:prstGeom prst="rect">
                <a:avLst/>
              </a:prstGeom>
              <a:blipFill>
                <a:blip r:embed="rId3"/>
                <a:stretch>
                  <a:fillRect l="-2096" t="-12791" b="-30233"/>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4C89B0D1-036C-4F98-B9BE-77E4CFC8A8C5}"/>
              </a:ext>
            </a:extLst>
          </p:cNvPr>
          <p:cNvSpPr/>
          <p:nvPr/>
        </p:nvSpPr>
        <p:spPr>
          <a:xfrm>
            <a:off x="508000" y="3298231"/>
            <a:ext cx="73116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trở thuần R</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nối tiếp với điện trở thuần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R</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8200F7D-B44A-4BE7-9693-645C3C5A6CB8}"/>
              </a:ext>
            </a:extLst>
          </p:cNvPr>
          <p:cNvSpPr/>
          <p:nvPr/>
        </p:nvSpPr>
        <p:spPr>
          <a:xfrm>
            <a:off x="444500" y="323473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032821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3C9009-446D-40E8-A2EC-9BF82AF668B9}"/>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105: Mạch điện xoay chiều RLC mắc nối tiếp đang có tính cảm kháng, khi tăng tần số của dòng điện xoay chiều thì hệ số công suất của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1">
            <a:extLst>
              <a:ext uri="{FF2B5EF4-FFF2-40B4-BE49-F238E27FC236}">
                <a16:creationId xmlns:a16="http://schemas.microsoft.com/office/drawing/2014/main" id="{D689A9E3-E8C2-429A-9F69-0809ADF5E4F9}"/>
              </a:ext>
            </a:extLst>
          </p:cNvPr>
          <p:cNvSpPr>
            <a:spLocks noChangeArrowheads="1"/>
          </p:cNvSpPr>
          <p:nvPr/>
        </p:nvSpPr>
        <p:spPr bwMode="auto">
          <a:xfrm>
            <a:off x="1016000" y="1577761"/>
            <a:ext cx="31341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không thay đổi	</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p>
        </p:txBody>
      </p:sp>
      <p:sp>
        <p:nvSpPr>
          <p:cNvPr id="4" name="Rectangle 3">
            <a:extLst>
              <a:ext uri="{FF2B5EF4-FFF2-40B4-BE49-F238E27FC236}">
                <a16:creationId xmlns:a16="http://schemas.microsoft.com/office/drawing/2014/main" id="{D146DD90-B972-4A4F-82BD-B4849B23312B}"/>
              </a:ext>
            </a:extLst>
          </p:cNvPr>
          <p:cNvSpPr/>
          <p:nvPr/>
        </p:nvSpPr>
        <p:spPr>
          <a:xfrm>
            <a:off x="6477000" y="1577761"/>
            <a:ext cx="136127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tăng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790D716-E1B5-4D89-A2EE-0AF6C6D9BB50}"/>
              </a:ext>
            </a:extLst>
          </p:cNvPr>
          <p:cNvSpPr/>
          <p:nvPr/>
        </p:nvSpPr>
        <p:spPr>
          <a:xfrm>
            <a:off x="1016000" y="2339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DBAEF29-20C9-496C-8A41-D392A0E0763D}"/>
              </a:ext>
            </a:extLst>
          </p:cNvPr>
          <p:cNvSpPr/>
          <p:nvPr/>
        </p:nvSpPr>
        <p:spPr>
          <a:xfrm>
            <a:off x="6477000" y="2339761"/>
            <a:ext cx="17235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bằng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CBA5AB7-800E-4A54-98B2-5BBC9CEE250E}"/>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1397177"/>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F4CB8-7C4D-4C8E-8958-9B15B07BB2FB}"/>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106: Mạch RLC nối tiếp, cuộn cảm thuần. Mạch đang có hiện tượng cộng hưởng. Phát biểu nào sau đây sai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5068FC35-6C31-49B9-8B6E-CAED24842F19}"/>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Rmin</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58FAC81C-397E-494D-8C26-ACBAAB694CB1}"/>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P</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max</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778E1C6-72A4-48B9-B0F5-E8A876F812F3}"/>
              </a:ext>
            </a:extLst>
          </p:cNvPr>
          <p:cNvSpPr/>
          <p:nvPr/>
        </p:nvSpPr>
        <p:spPr>
          <a:xfrm>
            <a:off x="6477000" y="1577761"/>
            <a:ext cx="11673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max</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BA70656C-3A77-4B79-AE09-0D926A67F51B}"/>
              </a:ext>
            </a:extLst>
          </p:cNvPr>
          <p:cNvSpPr/>
          <p:nvPr/>
        </p:nvSpPr>
        <p:spPr>
          <a:xfrm>
            <a:off x="9334500" y="1577761"/>
            <a:ext cx="16786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Z</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1D502BA-32ED-4EF3-A70B-F4FA81FA3240}"/>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46924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F98EE-F092-46B9-8554-8FC5DCE48DFB}"/>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107: Một cuộn dây khi mắc vào hiệu điện thế xoay chiều 50V - 50Hz thì cường độ dòng điện qua cuộn dây là 0,2A và công suất tiêu thụ trên cuộn dây là 1,5W. Hệ số công suất của mạch là bao nhiêu?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49B303C6-F145-4449-84C3-D2893EDBC669}"/>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k = 0,15.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87A4848E-8CE3-47CE-A1F4-55A357F268B6}"/>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k = 0,25.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EE8735E-513A-41B3-818D-CDE3933ECBA7}"/>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k = 0,5.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A1D38D9-3E8B-438F-ACB1-411AEA9D893B}"/>
              </a:ext>
            </a:extLst>
          </p:cNvPr>
          <p:cNvSpPr/>
          <p:nvPr/>
        </p:nvSpPr>
        <p:spPr>
          <a:xfrm>
            <a:off x="9334500" y="2073281"/>
            <a:ext cx="20185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k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0,75.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985CC60-B8CE-4EB3-8852-062F3B669163}"/>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994047"/>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C8A28-CC0F-40AE-A68B-04088D64537B}"/>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108: Mạch RLC mắc nối tiếp được mắc vào mạng điện xoay chiều có tần số không đổi. Nếu cuộn dây không có điện trở thì hệ số công suất cực đại khi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909A00E1-B1A4-4EA6-AE31-5FC1AEB5FB5A}"/>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R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2F167D7-7578-4AC0-9555-E379F528FFE9}"/>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R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F6E3FBB-1045-4E5B-8828-0D74AEA12D9F}"/>
              </a:ext>
            </a:extLst>
          </p:cNvPr>
          <p:cNvSpPr/>
          <p:nvPr/>
        </p:nvSpPr>
        <p:spPr>
          <a:xfrm>
            <a:off x="1016000" y="2339761"/>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R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80894E9-AEB9-452D-A57E-8F34CCA890BC}"/>
              </a:ext>
            </a:extLst>
          </p:cNvPr>
          <p:cNvSpPr/>
          <p:nvPr/>
        </p:nvSpPr>
        <p:spPr>
          <a:xfrm>
            <a:off x="6477000" y="2339761"/>
            <a:ext cx="18293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Z</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28AA616-AA8C-4679-A293-5F1C5E5987DA}"/>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146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4E458D8-DF31-4F4A-BE19-F595F657EE29}"/>
                  </a:ext>
                </a:extLst>
              </p:cNvPr>
              <p:cNvSpPr/>
              <p:nvPr/>
            </p:nvSpPr>
            <p:spPr>
              <a:xfrm>
                <a:off x="127000" y="63500"/>
                <a:ext cx="11938000" cy="1962076"/>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109: Mạch điện chỉ có cuộn cảm với độ tự cảm</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tần số góc của dòng điện trong mạch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𝒓𝒂𝒅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Cảm kháng của đoạn mạch bằng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14E458D8-DF31-4F4A-BE19-F595F657EE29}"/>
                  </a:ext>
                </a:extLst>
              </p:cNvPr>
              <p:cNvSpPr>
                <a:spLocks noRot="1" noChangeAspect="1" noMove="1" noResize="1" noEditPoints="1" noAdjustHandles="1" noChangeArrowheads="1" noChangeShapeType="1" noTextEdit="1"/>
              </p:cNvSpPr>
              <p:nvPr/>
            </p:nvSpPr>
            <p:spPr>
              <a:xfrm>
                <a:off x="127000" y="63500"/>
                <a:ext cx="11938000" cy="1962076"/>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1F83AE8-F484-442E-9F82-E96EC132AE33}"/>
                  </a:ext>
                </a:extLst>
              </p:cNvPr>
              <p:cNvSpPr/>
              <p:nvPr/>
            </p:nvSpPr>
            <p:spPr>
              <a:xfrm>
                <a:off x="762000" y="202557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1F83AE8-F484-442E-9F82-E96EC132AE33}"/>
                  </a:ext>
                </a:extLst>
              </p:cNvPr>
              <p:cNvSpPr>
                <a:spLocks noRot="1" noChangeAspect="1" noMove="1" noResize="1" noEditPoints="1" noAdjustHandles="1" noChangeArrowheads="1" noChangeShapeType="1" noTextEdit="1"/>
              </p:cNvSpPr>
              <p:nvPr/>
            </p:nvSpPr>
            <p:spPr>
              <a:xfrm>
                <a:off x="762000" y="2025576"/>
                <a:ext cx="2121093" cy="523220"/>
              </a:xfrm>
              <a:prstGeom prst="rect">
                <a:avLst/>
              </a:prstGeom>
              <a:blipFill>
                <a:blip r:embed="rId3"/>
                <a:stretch>
                  <a:fillRect l="-5747" t="-12791"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F1B1DC4-1CC7-4A17-8ECE-7486C53CF76F}"/>
                  </a:ext>
                </a:extLst>
              </p:cNvPr>
              <p:cNvSpPr/>
              <p:nvPr/>
            </p:nvSpPr>
            <p:spPr>
              <a:xfrm>
                <a:off x="3619500" y="202557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8F1B1DC4-1CC7-4A17-8ECE-7486C53CF76F}"/>
                  </a:ext>
                </a:extLst>
              </p:cNvPr>
              <p:cNvSpPr>
                <a:spLocks noRot="1" noChangeAspect="1" noMove="1" noResize="1" noEditPoints="1" noAdjustHandles="1" noChangeArrowheads="1" noChangeShapeType="1" noTextEdit="1"/>
              </p:cNvSpPr>
              <p:nvPr/>
            </p:nvSpPr>
            <p:spPr>
              <a:xfrm>
                <a:off x="3619500" y="2025576"/>
                <a:ext cx="2121093" cy="523220"/>
              </a:xfrm>
              <a:prstGeom prst="rect">
                <a:avLst/>
              </a:prstGeom>
              <a:blipFill>
                <a:blip r:embed="rId4"/>
                <a:stretch>
                  <a:fillRect l="-6034"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4D70D09-B18E-4B51-A93E-ADA9D1A33152}"/>
                  </a:ext>
                </a:extLst>
              </p:cNvPr>
              <p:cNvSpPr/>
              <p:nvPr/>
            </p:nvSpPr>
            <p:spPr>
              <a:xfrm>
                <a:off x="6477000" y="202557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94D70D09-B18E-4B51-A93E-ADA9D1A33152}"/>
                  </a:ext>
                </a:extLst>
              </p:cNvPr>
              <p:cNvSpPr>
                <a:spLocks noRot="1" noChangeAspect="1" noMove="1" noResize="1" noEditPoints="1" noAdjustHandles="1" noChangeArrowheads="1" noChangeShapeType="1" noTextEdit="1"/>
              </p:cNvSpPr>
              <p:nvPr/>
            </p:nvSpPr>
            <p:spPr>
              <a:xfrm>
                <a:off x="6477000" y="2025576"/>
                <a:ext cx="2121093" cy="523220"/>
              </a:xfrm>
              <a:prstGeom prst="rect">
                <a:avLst/>
              </a:prstGeom>
              <a:blipFill>
                <a:blip r:embed="rId5"/>
                <a:stretch>
                  <a:fillRect l="-6052"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B4D1FE1-A1F7-4FD4-97F2-1969C1819C39}"/>
                  </a:ext>
                </a:extLst>
              </p:cNvPr>
              <p:cNvSpPr/>
              <p:nvPr/>
            </p:nvSpPr>
            <p:spPr>
              <a:xfrm>
                <a:off x="9334500" y="2025576"/>
                <a:ext cx="1549335"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2B4D1FE1-A1F7-4FD4-97F2-1969C1819C39}"/>
                  </a:ext>
                </a:extLst>
              </p:cNvPr>
              <p:cNvSpPr>
                <a:spLocks noRot="1" noChangeAspect="1" noMove="1" noResize="1" noEditPoints="1" noAdjustHandles="1" noChangeArrowheads="1" noChangeShapeType="1" noTextEdit="1"/>
              </p:cNvSpPr>
              <p:nvPr/>
            </p:nvSpPr>
            <p:spPr>
              <a:xfrm>
                <a:off x="9334500" y="2025576"/>
                <a:ext cx="1549335" cy="714683"/>
              </a:xfrm>
              <a:prstGeom prst="rect">
                <a:avLst/>
              </a:prstGeom>
              <a:blipFill>
                <a:blip r:embed="rId6"/>
                <a:stretch>
                  <a:fillRect l="-7874" r="-7480" b="-678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1672042-1BD4-4B70-A91D-187385ACF976}"/>
              </a:ext>
            </a:extLst>
          </p:cNvPr>
          <p:cNvSpPr/>
          <p:nvPr/>
        </p:nvSpPr>
        <p:spPr>
          <a:xfrm>
            <a:off x="9271000" y="196207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454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B8B72EE-1FD3-46AB-AEED-05526C9425A9}"/>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110: Tổng trở của mạch điện xoay chiều RC có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 dung kháng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mắc nối tiếp có giá trị bằng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5B8B72EE-1FD3-46AB-AEED-05526C9425A9}"/>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1680" b="-909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5CA7DC6-6021-4C3A-B120-49C645AE5B45}"/>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5CA7DC6-6021-4C3A-B120-49C645AE5B45}"/>
                  </a:ext>
                </a:extLst>
              </p:cNvPr>
              <p:cNvSpPr>
                <a:spLocks noRot="1" noChangeAspect="1" noMove="1" noResize="1" noEditPoints="1" noAdjustHandles="1" noChangeArrowheads="1" noChangeShapeType="1" noTextEdit="1"/>
              </p:cNvSpPr>
              <p:nvPr/>
            </p:nvSpPr>
            <p:spPr>
              <a:xfrm>
                <a:off x="762000" y="1577761"/>
                <a:ext cx="2121093" cy="523220"/>
              </a:xfrm>
              <a:prstGeom prst="rect">
                <a:avLst/>
              </a:prstGeom>
              <a:blipFill>
                <a:blip r:embed="rId3"/>
                <a:stretch>
                  <a:fillRect l="-5747"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BE480FA4-C111-4617-B9C2-E227349E706B}"/>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BE480FA4-C111-4617-B9C2-E227349E706B}"/>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4"/>
                <a:stretch>
                  <a:fillRect l="-6034"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FF9741E-A87F-4181-8351-AFFFD7F483D3}"/>
                  </a:ext>
                </a:extLst>
              </p:cNvPr>
              <p:cNvSpPr/>
              <p:nvPr/>
            </p:nvSpPr>
            <p:spPr>
              <a:xfrm>
                <a:off x="6477000" y="1577761"/>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9FF9741E-A87F-4181-8351-AFFFD7F483D3}"/>
                  </a:ext>
                </a:extLst>
              </p:cNvPr>
              <p:cNvSpPr>
                <a:spLocks noRot="1" noChangeAspect="1" noMove="1" noResize="1" noEditPoints="1" noAdjustHandles="1" noChangeArrowheads="1" noChangeShapeType="1" noTextEdit="1"/>
              </p:cNvSpPr>
              <p:nvPr/>
            </p:nvSpPr>
            <p:spPr>
              <a:xfrm>
                <a:off x="6477000" y="1577761"/>
                <a:ext cx="2090637" cy="523220"/>
              </a:xfrm>
              <a:prstGeom prst="rect">
                <a:avLst/>
              </a:prstGeom>
              <a:blipFill>
                <a:blip r:embed="rId5"/>
                <a:stretch>
                  <a:fillRect l="-6140"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84FFA19-3508-4B10-B765-78EEBC22AABB}"/>
                  </a:ext>
                </a:extLst>
              </p:cNvPr>
              <p:cNvSpPr/>
              <p:nvPr/>
            </p:nvSpPr>
            <p:spPr>
              <a:xfrm>
                <a:off x="9334500" y="1577761"/>
                <a:ext cx="14478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𝟕𝟎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184FFA19-3508-4B10-B765-78EEBC22AABB}"/>
                  </a:ext>
                </a:extLst>
              </p:cNvPr>
              <p:cNvSpPr>
                <a:spLocks noRot="1" noChangeAspect="1" noMove="1" noResize="1" noEditPoints="1" noAdjustHandles="1" noChangeArrowheads="1" noChangeShapeType="1" noTextEdit="1"/>
              </p:cNvSpPr>
              <p:nvPr/>
            </p:nvSpPr>
            <p:spPr>
              <a:xfrm>
                <a:off x="9334500" y="1577761"/>
                <a:ext cx="1447832" cy="523220"/>
              </a:xfrm>
              <a:prstGeom prst="rect">
                <a:avLst/>
              </a:prstGeom>
              <a:blipFill>
                <a:blip r:embed="rId6"/>
                <a:stretch>
                  <a:fillRect l="-8403" t="-13953" r="-7983"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65DBF7E-495A-4678-828C-017E9E12AA01}"/>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2901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C16C1F-EBC1-4366-93F7-CB835FBFBE93}"/>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111: Một điện áp xoay chiều được đặt vào hai đầu một điện trở thuần. Giữ nguyên giá trị hiệu dụng, thay đổi tần số của hiệu điện thế. Công suất toả nhiệt trên điện trở</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1A01FCCC-0ABD-4604-B31C-729FDF0845B6}"/>
              </a:ext>
            </a:extLst>
          </p:cNvPr>
          <p:cNvSpPr/>
          <p:nvPr/>
        </p:nvSpPr>
        <p:spPr>
          <a:xfrm>
            <a:off x="508000" y="207328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tỉ lệ thuận với bình phương của tần số.</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12A8D4E-F3FD-47C5-BDB2-0D2BA5C4A381}"/>
              </a:ext>
            </a:extLst>
          </p:cNvPr>
          <p:cNvSpPr/>
          <p:nvPr/>
        </p:nvSpPr>
        <p:spPr>
          <a:xfrm>
            <a:off x="508000" y="2596501"/>
            <a:ext cx="353013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tỉ lệ thuận với tần số.</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CF038BE0-34ED-4B6E-95FC-BD7A4165B9C5}"/>
              </a:ext>
            </a:extLst>
          </p:cNvPr>
          <p:cNvSpPr/>
          <p:nvPr/>
        </p:nvSpPr>
        <p:spPr>
          <a:xfrm>
            <a:off x="508000" y="376605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tỉ lệ ngịch với tần số.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A8C9204-E699-4F4A-9AC3-2AC74C960537}"/>
              </a:ext>
            </a:extLst>
          </p:cNvPr>
          <p:cNvSpPr/>
          <p:nvPr/>
        </p:nvSpPr>
        <p:spPr>
          <a:xfrm>
            <a:off x="508000" y="4289272"/>
            <a:ext cx="46410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không phụ thuộc vào tần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số.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FFB280C-7EC7-4510-BDD9-D845472D2687}"/>
              </a:ext>
            </a:extLst>
          </p:cNvPr>
          <p:cNvSpPr/>
          <p:nvPr/>
        </p:nvSpPr>
        <p:spPr>
          <a:xfrm>
            <a:off x="444500" y="25330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54891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DC25917-4E55-4A03-AC3E-B7403665802A}"/>
                  </a:ext>
                </a:extLst>
              </p:cNvPr>
              <p:cNvSpPr/>
              <p:nvPr/>
            </p:nvSpPr>
            <p:spPr>
              <a:xfrm>
                <a:off x="127000" y="63500"/>
                <a:ext cx="11938000" cy="1674817"/>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112: Một mạch xoay chiều có u =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cosl00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π</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t(V)và i =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cos(100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π</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 (A). Hệ số công suất của mạch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8DC25917-4E55-4A03-AC3E-B7403665802A}"/>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57CF3EFF-7680-4198-955D-07DD37BB5000}"/>
              </a:ext>
            </a:extLst>
          </p:cNvPr>
          <p:cNvSpPr/>
          <p:nvPr/>
        </p:nvSpPr>
        <p:spPr>
          <a:xfrm>
            <a:off x="7620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0.</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251A15C-2FB5-4DCC-9E8E-63D82BDA0BE9}"/>
              </a:ext>
            </a:extLst>
          </p:cNvPr>
          <p:cNvSpPr/>
          <p:nvPr/>
        </p:nvSpPr>
        <p:spPr>
          <a:xfrm>
            <a:off x="36195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F9E6767-420C-415A-A17D-E7548F172C61}"/>
              </a:ext>
            </a:extLst>
          </p:cNvPr>
          <p:cNvSpPr/>
          <p:nvPr/>
        </p:nvSpPr>
        <p:spPr>
          <a:xfrm>
            <a:off x="64770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0,5.</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0113791E-D6E8-436B-8071-0DBE54F1B3F1}"/>
              </a:ext>
            </a:extLst>
          </p:cNvPr>
          <p:cNvSpPr/>
          <p:nvPr/>
        </p:nvSpPr>
        <p:spPr>
          <a:xfrm>
            <a:off x="9334500" y="1738317"/>
            <a:ext cx="13837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0,85.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6A5AADA7-B106-4E68-A64D-06DBBD6A5C31}"/>
              </a:ext>
            </a:extLst>
          </p:cNvPr>
          <p:cNvSpPr/>
          <p:nvPr/>
        </p:nvSpPr>
        <p:spPr>
          <a:xfrm>
            <a:off x="698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5331964"/>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ABD8A1-E145-485F-91BE-2190DEE4CB2E}"/>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11: Xét về tác dụng toả nhiệt trong một thời gian dài thì dòng điện xoay chiều hình sin i = I0cos(ωt + φi) tương đương với một dòng điện không đổi có cường độ bằng</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2A735CE-C3A9-4247-B23C-BD4EC43CD87D}"/>
                  </a:ext>
                </a:extLst>
              </p:cNvPr>
              <p:cNvSpPr/>
              <p:nvPr/>
            </p:nvSpPr>
            <p:spPr>
              <a:xfrm>
                <a:off x="663526" y="2450181"/>
                <a:ext cx="2480166"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I</a:t>
                </a:r>
                <a:r>
                  <a:rPr lang="vi-VN" sz="2800" b="1" baseline="-25000" dirty="0">
                    <a:solidFill>
                      <a:srgbClr val="FFFFFF"/>
                    </a:solidFill>
                    <a:latin typeface="UTM Swiss Condensed" panose="02000500000000000000" pitchFamily="2" charset="0"/>
                    <a:ea typeface="Cambria" panose="02040503050406030204" pitchFamily="18" charset="0"/>
                  </a:rPr>
                  <a:t>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Cambria" panose="02040503050406030204" pitchFamily="18" charset="0"/>
                  </a:rPr>
                  <a:t>.	</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52A735CE-C3A9-4247-B23C-BD4EC43CD87D}"/>
                  </a:ext>
                </a:extLst>
              </p:cNvPr>
              <p:cNvSpPr>
                <a:spLocks noRot="1" noChangeAspect="1" noMove="1" noResize="1" noEditPoints="1" noAdjustHandles="1" noChangeArrowheads="1" noChangeShapeType="1" noTextEdit="1"/>
              </p:cNvSpPr>
              <p:nvPr/>
            </p:nvSpPr>
            <p:spPr>
              <a:xfrm>
                <a:off x="663526" y="2450181"/>
                <a:ext cx="2480166" cy="565155"/>
              </a:xfrm>
              <a:prstGeom prst="rect">
                <a:avLst/>
              </a:prstGeom>
              <a:blipFill>
                <a:blip r:embed="rId2"/>
                <a:stretch>
                  <a:fillRect l="-5160" t="-5376" b="-279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7F4FB630-DA71-4EDD-AEBC-4E0739C6E0EF}"/>
              </a:ext>
            </a:extLst>
          </p:cNvPr>
          <p:cNvSpPr/>
          <p:nvPr/>
        </p:nvSpPr>
        <p:spPr>
          <a:xfrm>
            <a:off x="6257709" y="2434497"/>
            <a:ext cx="155683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2I</a:t>
            </a:r>
            <a:r>
              <a:rPr lang="vi-VN" sz="2800" b="1" baseline="-25000" dirty="0">
                <a:solidFill>
                  <a:srgbClr val="FFFFFF"/>
                </a:solidFill>
                <a:latin typeface="UTM Swiss Condensed" panose="02000500000000000000" pitchFamily="2" charset="0"/>
                <a:ea typeface="Cambria" panose="02040503050406030204" pitchFamily="18" charset="0"/>
              </a:rPr>
              <a:t>0</a:t>
            </a:r>
            <a:r>
              <a:rPr lang="vi-VN" sz="2800" b="1" dirty="0">
                <a:solidFill>
                  <a:srgbClr val="FFFFFF"/>
                </a:solidFill>
                <a:latin typeface="UTM Swiss Condensed" panose="02000500000000000000" pitchFamily="2" charset="0"/>
                <a:ea typeface="Cambria" panose="02040503050406030204" pitchFamily="18" charset="0"/>
              </a:rPr>
              <a:t>	</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F1EA135-6504-4A9F-8641-981539F21AA5}"/>
                  </a:ext>
                </a:extLst>
              </p:cNvPr>
              <p:cNvSpPr/>
              <p:nvPr/>
            </p:nvSpPr>
            <p:spPr>
              <a:xfrm>
                <a:off x="663526" y="3900283"/>
                <a:ext cx="2480166" cy="784317"/>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𝑰</m:t>
                            </m:r>
                          </m:e>
                          <m:sub>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𝟎</m:t>
                            </m:r>
                          </m:sub>
                        </m:sSub>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num>
                      <m:den>
                        <m: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Cambria" panose="02040503050406030204" pitchFamily="18" charset="0"/>
                  </a:rPr>
                  <a:t>.	</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CF1EA135-6504-4A9F-8641-981539F21AA5}"/>
                  </a:ext>
                </a:extLst>
              </p:cNvPr>
              <p:cNvSpPr>
                <a:spLocks noRot="1" noChangeAspect="1" noMove="1" noResize="1" noEditPoints="1" noAdjustHandles="1" noChangeArrowheads="1" noChangeShapeType="1" noTextEdit="1"/>
              </p:cNvSpPr>
              <p:nvPr/>
            </p:nvSpPr>
            <p:spPr>
              <a:xfrm>
                <a:off x="663526" y="3900283"/>
                <a:ext cx="2480166" cy="784317"/>
              </a:xfrm>
              <a:prstGeom prst="rect">
                <a:avLst/>
              </a:prstGeom>
              <a:blipFill>
                <a:blip r:embed="rId3"/>
                <a:stretch>
                  <a:fillRect l="-5160" b="-781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FEE3D40-54D3-400A-A02F-3D3E190FF75D}"/>
                  </a:ext>
                </a:extLst>
              </p:cNvPr>
              <p:cNvSpPr/>
              <p:nvPr/>
            </p:nvSpPr>
            <p:spPr>
              <a:xfrm>
                <a:off x="6195255" y="3900283"/>
                <a:ext cx="1277529" cy="710579"/>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a:t>
                </a:r>
                <a14:m>
                  <m:oMath xmlns:m="http://schemas.openxmlformats.org/officeDocument/2006/math">
                    <m:f>
                      <m:f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Cambria" panose="02040503050406030204" pitchFamily="18" charset="0"/>
                              </a:rPr>
                              <m:t>𝑰</m:t>
                            </m:r>
                          </m:e>
                          <m:sub>
                            <m:r>
                              <a:rPr lang="vi-VN" sz="2800" b="1" i="1">
                                <a:solidFill>
                                  <a:srgbClr val="FFFFFF"/>
                                </a:solidFill>
                                <a:latin typeface="Cambria Math" panose="02040503050406030204" pitchFamily="18" charset="0"/>
                                <a:ea typeface="Cambria" panose="02040503050406030204" pitchFamily="18" charset="0"/>
                              </a:rPr>
                              <m:t>𝟎</m:t>
                            </m:r>
                          </m:sub>
                        </m:sSub>
                      </m:num>
                      <m:den>
                        <m:r>
                          <a:rPr lang="vi-VN" sz="2800" b="1" i="1">
                            <a:solidFill>
                              <a:srgbClr val="FFFFFF"/>
                            </a:solidFill>
                            <a:latin typeface="Cambria Math" panose="02040503050406030204" pitchFamily="18" charset="0"/>
                            <a:ea typeface="Cambria" panose="02040503050406030204" pitchFamily="18" charset="0"/>
                          </a:rPr>
                          <m:t>𝟐</m:t>
                        </m:r>
                      </m:den>
                    </m:f>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6FEE3D40-54D3-400A-A02F-3D3E190FF75D}"/>
                  </a:ext>
                </a:extLst>
              </p:cNvPr>
              <p:cNvSpPr>
                <a:spLocks noRot="1" noChangeAspect="1" noMove="1" noResize="1" noEditPoints="1" noAdjustHandles="1" noChangeArrowheads="1" noChangeShapeType="1" noTextEdit="1"/>
              </p:cNvSpPr>
              <p:nvPr/>
            </p:nvSpPr>
            <p:spPr>
              <a:xfrm>
                <a:off x="6195255" y="3900283"/>
                <a:ext cx="1277529" cy="710579"/>
              </a:xfrm>
              <a:prstGeom prst="rect">
                <a:avLst/>
              </a:prstGeom>
              <a:blipFill>
                <a:blip r:embed="rId4"/>
                <a:stretch>
                  <a:fillRect l="-9524"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E574E8A-242E-4F3B-B671-74125E7C8CD7}"/>
              </a:ext>
            </a:extLst>
          </p:cNvPr>
          <p:cNvSpPr/>
          <p:nvPr/>
        </p:nvSpPr>
        <p:spPr>
          <a:xfrm>
            <a:off x="600026" y="383678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3036289"/>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DF688-AE0E-45A2-8DB8-72C2F42FAFB5}"/>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113: Mạch điện chỉ có R = 20Ω. Điện áp hiệu dụng hai đầu mạch điện là 40 V, công suất tiêu thụ của mạch khi đó bằng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DCC6E65B-A7AE-4A1C-B754-B6750847FA99}"/>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3B37D8C-BB2E-4DA5-9FF5-531844CD6268}"/>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60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21D8706-4D00-45E1-8105-104607E02776}"/>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80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BC60DE3-F853-40AC-8F81-4F2B3DAB8D9F}"/>
              </a:ext>
            </a:extLst>
          </p:cNvPr>
          <p:cNvSpPr/>
          <p:nvPr/>
        </p:nvSpPr>
        <p:spPr>
          <a:xfrm>
            <a:off x="9334500" y="1577761"/>
            <a:ext cx="13179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B9C5797-F967-4F79-93D7-71048477E388}"/>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349147"/>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1E762BB-EAAD-435D-868B-23927135013A}"/>
                  </a:ext>
                </a:extLst>
              </p:cNvPr>
              <p:cNvSpPr/>
              <p:nvPr/>
            </p:nvSpPr>
            <p:spPr>
              <a:xfrm>
                <a:off x="127000" y="63500"/>
                <a:ext cx="11938000" cy="2036007"/>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114: Mạch điện chỉ có tụ điện với điện dung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sup>
                        </m:sSup>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tần số góc của dòng điện trong mạch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𝒓𝒂𝒅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Dung kháng của đoạn mạch bằng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61E762BB-EAAD-435D-868B-23927135013A}"/>
                  </a:ext>
                </a:extLst>
              </p:cNvPr>
              <p:cNvSpPr>
                <a:spLocks noRot="1" noChangeAspect="1" noMove="1" noResize="1" noEditPoints="1" noAdjustHandles="1" noChangeArrowheads="1" noChangeShapeType="1" noTextEdit="1"/>
              </p:cNvSpPr>
              <p:nvPr/>
            </p:nvSpPr>
            <p:spPr>
              <a:xfrm>
                <a:off x="127000" y="63500"/>
                <a:ext cx="11938000" cy="2036007"/>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8582B61-1C28-4734-976A-F1776529C01B}"/>
                  </a:ext>
                </a:extLst>
              </p:cNvPr>
              <p:cNvSpPr/>
              <p:nvPr/>
            </p:nvSpPr>
            <p:spPr>
              <a:xfrm>
                <a:off x="7620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58582B61-1C28-4734-976A-F1776529C01B}"/>
                  </a:ext>
                </a:extLst>
              </p:cNvPr>
              <p:cNvSpPr>
                <a:spLocks noRot="1" noChangeAspect="1" noMove="1" noResize="1" noEditPoints="1" noAdjustHandles="1" noChangeArrowheads="1" noChangeShapeType="1" noTextEdit="1"/>
              </p:cNvSpPr>
              <p:nvPr/>
            </p:nvSpPr>
            <p:spPr>
              <a:xfrm>
                <a:off x="762000" y="2099507"/>
                <a:ext cx="2121093" cy="523220"/>
              </a:xfrm>
              <a:prstGeom prst="rect">
                <a:avLst/>
              </a:prstGeom>
              <a:blipFill>
                <a:blip r:embed="rId3"/>
                <a:stretch>
                  <a:fillRect l="-5747" t="-12791"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159FD7B-E3A8-4588-83FA-F5D630394E0E}"/>
                  </a:ext>
                </a:extLst>
              </p:cNvPr>
              <p:cNvSpPr/>
              <p:nvPr/>
            </p:nvSpPr>
            <p:spPr>
              <a:xfrm>
                <a:off x="36195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8159FD7B-E3A8-4588-83FA-F5D630394E0E}"/>
                  </a:ext>
                </a:extLst>
              </p:cNvPr>
              <p:cNvSpPr>
                <a:spLocks noRot="1" noChangeAspect="1" noMove="1" noResize="1" noEditPoints="1" noAdjustHandles="1" noChangeArrowheads="1" noChangeShapeType="1" noTextEdit="1"/>
              </p:cNvSpPr>
              <p:nvPr/>
            </p:nvSpPr>
            <p:spPr>
              <a:xfrm>
                <a:off x="3619500" y="2099507"/>
                <a:ext cx="2121093" cy="523220"/>
              </a:xfrm>
              <a:prstGeom prst="rect">
                <a:avLst/>
              </a:prstGeom>
              <a:blipFill>
                <a:blip r:embed="rId4"/>
                <a:stretch>
                  <a:fillRect l="-6034" t="-12791"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BEA0DA5-DEF3-453B-A9BB-E5FAB59B3F64}"/>
                  </a:ext>
                </a:extLst>
              </p:cNvPr>
              <p:cNvSpPr/>
              <p:nvPr/>
            </p:nvSpPr>
            <p:spPr>
              <a:xfrm>
                <a:off x="64770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BEA0DA5-DEF3-453B-A9BB-E5FAB59B3F64}"/>
                  </a:ext>
                </a:extLst>
              </p:cNvPr>
              <p:cNvSpPr>
                <a:spLocks noRot="1" noChangeAspect="1" noMove="1" noResize="1" noEditPoints="1" noAdjustHandles="1" noChangeArrowheads="1" noChangeShapeType="1" noTextEdit="1"/>
              </p:cNvSpPr>
              <p:nvPr/>
            </p:nvSpPr>
            <p:spPr>
              <a:xfrm>
                <a:off x="6477000" y="2099507"/>
                <a:ext cx="2121093" cy="523220"/>
              </a:xfrm>
              <a:prstGeom prst="rect">
                <a:avLst/>
              </a:prstGeom>
              <a:blipFill>
                <a:blip r:embed="rId5"/>
                <a:stretch>
                  <a:fillRect l="-6052"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BC99D37-9E96-4E26-A085-C70DC51F3700}"/>
                  </a:ext>
                </a:extLst>
              </p:cNvPr>
              <p:cNvSpPr/>
              <p:nvPr/>
            </p:nvSpPr>
            <p:spPr>
              <a:xfrm>
                <a:off x="9334500" y="2099507"/>
                <a:ext cx="1549335"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3BC99D37-9E96-4E26-A085-C70DC51F3700}"/>
                  </a:ext>
                </a:extLst>
              </p:cNvPr>
              <p:cNvSpPr>
                <a:spLocks noRot="1" noChangeAspect="1" noMove="1" noResize="1" noEditPoints="1" noAdjustHandles="1" noChangeArrowheads="1" noChangeShapeType="1" noTextEdit="1"/>
              </p:cNvSpPr>
              <p:nvPr/>
            </p:nvSpPr>
            <p:spPr>
              <a:xfrm>
                <a:off x="9334500" y="2099507"/>
                <a:ext cx="1549335" cy="714683"/>
              </a:xfrm>
              <a:prstGeom prst="rect">
                <a:avLst/>
              </a:prstGeom>
              <a:blipFill>
                <a:blip r:embed="rId6"/>
                <a:stretch>
                  <a:fillRect l="-7874" r="-7480" b="-678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07CD9BF-FADA-4027-AC37-09E4C1592914}"/>
              </a:ext>
            </a:extLst>
          </p:cNvPr>
          <p:cNvSpPr/>
          <p:nvPr/>
        </p:nvSpPr>
        <p:spPr>
          <a:xfrm>
            <a:off x="698500" y="203600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9447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48B0AA9-2A89-45CB-B2D0-855688ABDB3B}"/>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115: Tổng trở của mạch điện xoay chiều RL( với cuộn cảm thuần) có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 cảm kháng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𝟖𝟎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mắc nối tiếp có giá trị bằng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148B0AA9-2A89-45CB-B2D0-855688ABDB3B}"/>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DF4C171-4F05-4BC5-96EB-D1ACBEB35F1F}"/>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1DF4C171-4F05-4BC5-96EB-D1ACBEB35F1F}"/>
                  </a:ext>
                </a:extLst>
              </p:cNvPr>
              <p:cNvSpPr>
                <a:spLocks noRot="1" noChangeAspect="1" noMove="1" noResize="1" noEditPoints="1" noAdjustHandles="1" noChangeArrowheads="1" noChangeShapeType="1" noTextEdit="1"/>
              </p:cNvSpPr>
              <p:nvPr/>
            </p:nvSpPr>
            <p:spPr>
              <a:xfrm>
                <a:off x="762000" y="1577761"/>
                <a:ext cx="2121093" cy="523220"/>
              </a:xfrm>
              <a:prstGeom prst="rect">
                <a:avLst/>
              </a:prstGeom>
              <a:blipFill>
                <a:blip r:embed="rId3"/>
                <a:stretch>
                  <a:fillRect l="-5747" t="-13953"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92B9EDA-A28D-420F-B1F6-D7CF61925FF7}"/>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192B9EDA-A28D-420F-B1F6-D7CF61925FF7}"/>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4"/>
                <a:stretch>
                  <a:fillRect l="-6034"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1AAB836-0C6E-495F-B2B6-906C388D63F0}"/>
                  </a:ext>
                </a:extLst>
              </p:cNvPr>
              <p:cNvSpPr/>
              <p:nvPr/>
            </p:nvSpPr>
            <p:spPr>
              <a:xfrm>
                <a:off x="6477000" y="1577761"/>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𝟏𝟒𝟎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A1AAB836-0C6E-495F-B2B6-906C388D63F0}"/>
                  </a:ext>
                </a:extLst>
              </p:cNvPr>
              <p:cNvSpPr>
                <a:spLocks noRot="1" noChangeAspect="1" noMove="1" noResize="1" noEditPoints="1" noAdjustHandles="1" noChangeArrowheads="1" noChangeShapeType="1" noTextEdit="1"/>
              </p:cNvSpPr>
              <p:nvPr/>
            </p:nvSpPr>
            <p:spPr>
              <a:xfrm>
                <a:off x="6477000" y="1577761"/>
                <a:ext cx="2090637" cy="523220"/>
              </a:xfrm>
              <a:prstGeom prst="rect">
                <a:avLst/>
              </a:prstGeom>
              <a:blipFill>
                <a:blip r:embed="rId5"/>
                <a:stretch>
                  <a:fillRect l="-6140"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B79352A-4A44-4484-B448-F039CDCD7A5F}"/>
                  </a:ext>
                </a:extLst>
              </p:cNvPr>
              <p:cNvSpPr/>
              <p:nvPr/>
            </p:nvSpPr>
            <p:spPr>
              <a:xfrm>
                <a:off x="9334500" y="1577761"/>
                <a:ext cx="13580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𝟕𝟎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7B79352A-4A44-4484-B448-F039CDCD7A5F}"/>
                  </a:ext>
                </a:extLst>
              </p:cNvPr>
              <p:cNvSpPr>
                <a:spLocks noRot="1" noChangeAspect="1" noMove="1" noResize="1" noEditPoints="1" noAdjustHandles="1" noChangeArrowheads="1" noChangeShapeType="1" noTextEdit="1"/>
              </p:cNvSpPr>
              <p:nvPr/>
            </p:nvSpPr>
            <p:spPr>
              <a:xfrm>
                <a:off x="9334500" y="1577761"/>
                <a:ext cx="1358064" cy="523220"/>
              </a:xfrm>
              <a:prstGeom prst="rect">
                <a:avLst/>
              </a:prstGeom>
              <a:blipFill>
                <a:blip r:embed="rId6"/>
                <a:stretch>
                  <a:fillRect l="-8969" t="-13953" r="-8520"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3FF55BB-4562-4695-B47D-C437EE1006F4}"/>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0527595"/>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EBA48DB-7704-4FDC-8844-8C969A75AFB2}"/>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116: Cường độ dòng điện chạy qua điện trở thuần R có biểu thức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Điện áp đặt vào hai đầu điện trở R có biểu thức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5EBA48DB-7704-4FDC-8844-8C969A75AFB2}"/>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b="-909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8C66B59-1AC3-4321-88F0-76686CD032D0}"/>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𝑹𝒄</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8C66B59-1AC3-4321-88F0-76686CD032D0}"/>
                  </a:ext>
                </a:extLst>
              </p:cNvPr>
              <p:cNvSpPr>
                <a:spLocks noRot="1" noChangeAspect="1" noMove="1" noResize="1" noEditPoints="1" noAdjustHandles="1" noChangeArrowheads="1" noChangeShapeType="1" noTextEdit="1"/>
              </p:cNvSpPr>
              <p:nvPr/>
            </p:nvSpPr>
            <p:spPr>
              <a:xfrm>
                <a:off x="1016000" y="1577761"/>
                <a:ext cx="4891083" cy="523220"/>
              </a:xfrm>
              <a:prstGeom prst="rect">
                <a:avLst/>
              </a:prstGeom>
              <a:blipFill>
                <a:blip r:embed="rId3"/>
                <a:stretch>
                  <a:fillRect l="-2618"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426F743-9358-4748-BE40-5C111C18E0E7}"/>
                  </a:ext>
                </a:extLst>
              </p:cNvPr>
              <p:cNvSpPr/>
              <p:nvPr/>
            </p:nvSpPr>
            <p:spPr>
              <a:xfrm>
                <a:off x="6477000" y="1577761"/>
                <a:ext cx="2768002" cy="145059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A426F743-9358-4748-BE40-5C111C18E0E7}"/>
                  </a:ext>
                </a:extLst>
              </p:cNvPr>
              <p:cNvSpPr>
                <a:spLocks noRot="1" noChangeAspect="1" noMove="1" noResize="1" noEditPoints="1" noAdjustHandles="1" noChangeArrowheads="1" noChangeShapeType="1" noTextEdit="1"/>
              </p:cNvSpPr>
              <p:nvPr/>
            </p:nvSpPr>
            <p:spPr>
              <a:xfrm>
                <a:off x="6477000" y="1577761"/>
                <a:ext cx="2768002" cy="1450590"/>
              </a:xfrm>
              <a:prstGeom prst="rect">
                <a:avLst/>
              </a:prstGeom>
              <a:blipFill>
                <a:blip r:embed="rId4"/>
                <a:stretch>
                  <a:fillRect l="-4626" r="-352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5DFFED7-F519-4A05-8F8E-BBF32AE630E1}"/>
                  </a:ext>
                </a:extLst>
              </p:cNvPr>
              <p:cNvSpPr/>
              <p:nvPr/>
            </p:nvSpPr>
            <p:spPr>
              <a:xfrm>
                <a:off x="1016000" y="2339761"/>
                <a:ext cx="4891083"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E5DFFED7-F519-4A05-8F8E-BBF32AE630E1}"/>
                  </a:ext>
                </a:extLst>
              </p:cNvPr>
              <p:cNvSpPr>
                <a:spLocks noRot="1" noChangeAspect="1" noMove="1" noResize="1" noEditPoints="1" noAdjustHandles="1" noChangeArrowheads="1" noChangeShapeType="1" noTextEdit="1"/>
              </p:cNvSpPr>
              <p:nvPr/>
            </p:nvSpPr>
            <p:spPr>
              <a:xfrm>
                <a:off x="1016000" y="2339761"/>
                <a:ext cx="4891083" cy="710579"/>
              </a:xfrm>
              <a:prstGeom prst="rect">
                <a:avLst/>
              </a:prstGeom>
              <a:blipFill>
                <a:blip r:embed="rId5"/>
                <a:stretch>
                  <a:fillRect l="-2618" b="-862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1C3B0FE-FF34-4EE1-B6AD-2BDC597CCAF7}"/>
                  </a:ext>
                </a:extLst>
              </p:cNvPr>
              <p:cNvSpPr/>
              <p:nvPr/>
            </p:nvSpPr>
            <p:spPr>
              <a:xfrm>
                <a:off x="6477000" y="2339761"/>
                <a:ext cx="427989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fName>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func>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F1C3B0FE-FF34-4EE1-B6AD-2BDC597CCAF7}"/>
                  </a:ext>
                </a:extLst>
              </p:cNvPr>
              <p:cNvSpPr>
                <a:spLocks noRot="1" noChangeAspect="1" noMove="1" noResize="1" noEditPoints="1" noAdjustHandles="1" noChangeArrowheads="1" noChangeShapeType="1" noTextEdit="1"/>
              </p:cNvSpPr>
              <p:nvPr/>
            </p:nvSpPr>
            <p:spPr>
              <a:xfrm>
                <a:off x="6477000" y="2339761"/>
                <a:ext cx="4279890" cy="662810"/>
              </a:xfrm>
              <a:prstGeom prst="rect">
                <a:avLst/>
              </a:prstGeom>
              <a:blipFill>
                <a:blip r:embed="rId6"/>
                <a:stretch>
                  <a:fillRect l="-2991" t="-5505" r="-1994"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133C513-A1C1-4D37-8828-930574AFFAF4}"/>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172487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0DC294F-D6F1-4373-90B0-C6BF982006AF}"/>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117: Đặt điện áp xoay chiều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vào hai đầu đoạn mạch chỉ chứa tụ điện có điện dung C. Biểu thức cường độ dòng điện trong mạch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80DC294F-D6F1-4373-90B0-C6BF982006AF}"/>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32454E85-59B5-468E-B0D2-32D78D14C151}"/>
                  </a:ext>
                </a:extLst>
              </p:cNvPr>
              <p:cNvSpPr/>
              <p:nvPr/>
            </p:nvSpPr>
            <p:spPr>
              <a:xfrm>
                <a:off x="508000" y="1577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32454E85-59B5-468E-B0D2-32D78D14C151}"/>
                  </a:ext>
                </a:extLst>
              </p:cNvPr>
              <p:cNvSpPr>
                <a:spLocks noRot="1" noChangeAspect="1" noMove="1" noResize="1" noEditPoints="1" noAdjustHandles="1" noChangeArrowheads="1" noChangeShapeType="1" noTextEdit="1"/>
              </p:cNvSpPr>
              <p:nvPr/>
            </p:nvSpPr>
            <p:spPr>
              <a:xfrm>
                <a:off x="508000" y="1577761"/>
                <a:ext cx="4891083" cy="662810"/>
              </a:xfrm>
              <a:prstGeom prst="rect">
                <a:avLst/>
              </a:prstGeom>
              <a:blipFill>
                <a:blip r:embed="rId3"/>
                <a:stretch>
                  <a:fillRect l="-2491" t="-5505"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C5C3CCD-FB7B-436B-897D-5CF6E5B82DA1}"/>
                  </a:ext>
                </a:extLst>
              </p:cNvPr>
              <p:cNvSpPr/>
              <p:nvPr/>
            </p:nvSpPr>
            <p:spPr>
              <a:xfrm>
                <a:off x="508000" y="2240571"/>
                <a:ext cx="527388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7C5C3CCD-FB7B-436B-897D-5CF6E5B82DA1}"/>
                  </a:ext>
                </a:extLst>
              </p:cNvPr>
              <p:cNvSpPr>
                <a:spLocks noRot="1" noChangeAspect="1" noMove="1" noResize="1" noEditPoints="1" noAdjustHandles="1" noChangeArrowheads="1" noChangeShapeType="1" noTextEdit="1"/>
              </p:cNvSpPr>
              <p:nvPr/>
            </p:nvSpPr>
            <p:spPr>
              <a:xfrm>
                <a:off x="508000" y="2240571"/>
                <a:ext cx="5273880" cy="1169551"/>
              </a:xfrm>
              <a:prstGeom prst="rect">
                <a:avLst/>
              </a:prstGeom>
              <a:blipFill>
                <a:blip r:embed="rId4"/>
                <a:stretch>
                  <a:fillRect l="-2312" b="-1413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EF8E582-66D4-4D65-B7FC-93CB46104C7A}"/>
                  </a:ext>
                </a:extLst>
              </p:cNvPr>
              <p:cNvSpPr/>
              <p:nvPr/>
            </p:nvSpPr>
            <p:spPr>
              <a:xfrm>
                <a:off x="508000" y="3410122"/>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0EF8E582-66D4-4D65-B7FC-93CB46104C7A}"/>
                  </a:ext>
                </a:extLst>
              </p:cNvPr>
              <p:cNvSpPr>
                <a:spLocks noRot="1" noChangeAspect="1" noMove="1" noResize="1" noEditPoints="1" noAdjustHandles="1" noChangeArrowheads="1" noChangeShapeType="1" noTextEdit="1"/>
              </p:cNvSpPr>
              <p:nvPr/>
            </p:nvSpPr>
            <p:spPr>
              <a:xfrm>
                <a:off x="508000" y="3410122"/>
                <a:ext cx="4891083" cy="662810"/>
              </a:xfrm>
              <a:prstGeom prst="rect">
                <a:avLst/>
              </a:prstGeom>
              <a:blipFill>
                <a:blip r:embed="rId5"/>
                <a:stretch>
                  <a:fillRect l="-2491" t="-4587" r="-1619"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10AE6A3-BE6E-42E0-AA55-4065391329D8}"/>
                  </a:ext>
                </a:extLst>
              </p:cNvPr>
              <p:cNvSpPr/>
              <p:nvPr/>
            </p:nvSpPr>
            <p:spPr>
              <a:xfrm>
                <a:off x="508000" y="4072932"/>
                <a:ext cx="36884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510AE6A3-BE6E-42E0-AA55-4065391329D8}"/>
                  </a:ext>
                </a:extLst>
              </p:cNvPr>
              <p:cNvSpPr>
                <a:spLocks noRot="1" noChangeAspect="1" noMove="1" noResize="1" noEditPoints="1" noAdjustHandles="1" noChangeArrowheads="1" noChangeShapeType="1" noTextEdit="1"/>
              </p:cNvSpPr>
              <p:nvPr/>
            </p:nvSpPr>
            <p:spPr>
              <a:xfrm>
                <a:off x="508000" y="4072932"/>
                <a:ext cx="3688446" cy="523220"/>
              </a:xfrm>
              <a:prstGeom prst="rect">
                <a:avLst/>
              </a:prstGeom>
              <a:blipFill>
                <a:blip r:embed="rId6"/>
                <a:stretch>
                  <a:fillRect l="-3306" t="-12791" r="-2645"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72DF9A7-7D81-4659-A501-B278C88F5D61}"/>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860252"/>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DFA5F28-A9BD-42F0-9B72-24764F1CFFB8}"/>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118: Đặt điện áp xoay chiều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vào hai đầu đoạn mạch chỉ chứa cuộn cảm thuần có độ tự cảm L. Biểu thức cường độ dòng điện trong mạch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ADFA5F28-A9BD-42F0-9B72-24764F1CFFB8}"/>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9F19A5A-5E39-43B7-A283-FB78245C7537}"/>
                  </a:ext>
                </a:extLst>
              </p:cNvPr>
              <p:cNvSpPr/>
              <p:nvPr/>
            </p:nvSpPr>
            <p:spPr>
              <a:xfrm>
                <a:off x="1016000" y="1577761"/>
                <a:ext cx="489108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den>
                    </m:f>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9F19A5A-5E39-43B7-A283-FB78245C7537}"/>
                  </a:ext>
                </a:extLst>
              </p:cNvPr>
              <p:cNvSpPr>
                <a:spLocks noRot="1" noChangeAspect="1" noMove="1" noResize="1" noEditPoints="1" noAdjustHandles="1" noChangeArrowheads="1" noChangeShapeType="1" noTextEdit="1"/>
              </p:cNvSpPr>
              <p:nvPr/>
            </p:nvSpPr>
            <p:spPr>
              <a:xfrm>
                <a:off x="1016000" y="1577761"/>
                <a:ext cx="4891083" cy="712631"/>
              </a:xfrm>
              <a:prstGeom prst="rect">
                <a:avLst/>
              </a:prstGeom>
              <a:blipFill>
                <a:blip r:embed="rId3"/>
                <a:stretch>
                  <a:fillRect l="-2618"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755EC50-E820-4D4B-A692-552C4A18D55E}"/>
                  </a:ext>
                </a:extLst>
              </p:cNvPr>
              <p:cNvSpPr/>
              <p:nvPr/>
            </p:nvSpPr>
            <p:spPr>
              <a:xfrm>
                <a:off x="6477000" y="1577761"/>
                <a:ext cx="3721083" cy="145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den>
                    </m:f>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755EC50-E820-4D4B-A692-552C4A18D55E}"/>
                  </a:ext>
                </a:extLst>
              </p:cNvPr>
              <p:cNvSpPr>
                <a:spLocks noRot="1" noChangeAspect="1" noMove="1" noResize="1" noEditPoints="1" noAdjustHandles="1" noChangeArrowheads="1" noChangeShapeType="1" noTextEdit="1"/>
              </p:cNvSpPr>
              <p:nvPr/>
            </p:nvSpPr>
            <p:spPr>
              <a:xfrm>
                <a:off x="6477000" y="1577761"/>
                <a:ext cx="3721083" cy="1453668"/>
              </a:xfrm>
              <a:prstGeom prst="rect">
                <a:avLst/>
              </a:prstGeom>
              <a:blipFill>
                <a:blip r:embed="rId4"/>
                <a:stretch>
                  <a:fillRect l="-3443" r="-2459" b="-1092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9E6175A-87EF-4FE7-97E3-C6D0EC71E23F}"/>
                  </a:ext>
                </a:extLst>
              </p:cNvPr>
              <p:cNvSpPr/>
              <p:nvPr/>
            </p:nvSpPr>
            <p:spPr>
              <a:xfrm>
                <a:off x="1016000" y="2339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C9E6175A-87EF-4FE7-97E3-C6D0EC71E23F}"/>
                  </a:ext>
                </a:extLst>
              </p:cNvPr>
              <p:cNvSpPr>
                <a:spLocks noRot="1" noChangeAspect="1" noMove="1" noResize="1" noEditPoints="1" noAdjustHandles="1" noChangeArrowheads="1" noChangeShapeType="1" noTextEdit="1"/>
              </p:cNvSpPr>
              <p:nvPr/>
            </p:nvSpPr>
            <p:spPr>
              <a:xfrm>
                <a:off x="1016000" y="2339761"/>
                <a:ext cx="4891083" cy="662810"/>
              </a:xfrm>
              <a:prstGeom prst="rect">
                <a:avLst/>
              </a:prstGeom>
              <a:blipFill>
                <a:blip r:embed="rId5"/>
                <a:stretch>
                  <a:fillRect l="-2618" t="-5505"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3C1AF74-D5D8-49D9-889D-3B0A685A1768}"/>
                  </a:ext>
                </a:extLst>
              </p:cNvPr>
              <p:cNvSpPr/>
              <p:nvPr/>
            </p:nvSpPr>
            <p:spPr>
              <a:xfrm>
                <a:off x="6477000" y="2339761"/>
                <a:ext cx="433176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93C1AF74-D5D8-49D9-889D-3B0A685A1768}"/>
                  </a:ext>
                </a:extLst>
              </p:cNvPr>
              <p:cNvSpPr>
                <a:spLocks noRot="1" noChangeAspect="1" noMove="1" noResize="1" noEditPoints="1" noAdjustHandles="1" noChangeArrowheads="1" noChangeShapeType="1" noTextEdit="1"/>
              </p:cNvSpPr>
              <p:nvPr/>
            </p:nvSpPr>
            <p:spPr>
              <a:xfrm>
                <a:off x="6477000" y="2339761"/>
                <a:ext cx="4331763" cy="662810"/>
              </a:xfrm>
              <a:prstGeom prst="rect">
                <a:avLst/>
              </a:prstGeom>
              <a:blipFill>
                <a:blip r:embed="rId6"/>
                <a:stretch>
                  <a:fillRect l="-2958" t="-5505" r="-197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BC33D5D-2172-4007-9E51-B0B0A21E078C}"/>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276713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8729E-F731-4BE1-921A-09B1931DC885}"/>
              </a:ext>
            </a:extLst>
          </p:cNvPr>
          <p:cNvSpPr/>
          <p:nvPr/>
        </p:nvSpPr>
        <p:spPr>
          <a:xfrm>
            <a:off x="4423106" y="63500"/>
            <a:ext cx="3345788" cy="537711"/>
          </a:xfrm>
          <a:prstGeom prst="rect">
            <a:avLst/>
          </a:prstGeom>
          <a:solidFill>
            <a:srgbClr val="0070C0"/>
          </a:solidFill>
          <a:scene3d>
            <a:camera prst="orthographicFront"/>
            <a:lightRig rig="threePt" dir="t"/>
          </a:scene3d>
          <a:sp3d>
            <a:bevelT prst="softRound"/>
          </a:sp3d>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119: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Đặt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áp</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ED58433-334D-4315-9395-E07120CE9636}"/>
                  </a:ext>
                </a:extLst>
              </p:cNvPr>
              <p:cNvSpPr/>
              <p:nvPr/>
            </p:nvSpPr>
            <p:spPr>
              <a:xfrm>
                <a:off x="1016000" y="601211"/>
                <a:ext cx="212109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rad</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m:t>
                    </m:r>
                  </m:oMath>
                </a14:m>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ED58433-334D-4315-9395-E07120CE9636}"/>
                  </a:ext>
                </a:extLst>
              </p:cNvPr>
              <p:cNvSpPr>
                <a:spLocks noRot="1" noChangeAspect="1" noMove="1" noResize="1" noEditPoints="1" noAdjustHandles="1" noChangeArrowheads="1" noChangeShapeType="1" noTextEdit="1"/>
              </p:cNvSpPr>
              <p:nvPr/>
            </p:nvSpPr>
            <p:spPr>
              <a:xfrm>
                <a:off x="1016000" y="601211"/>
                <a:ext cx="2121093" cy="662810"/>
              </a:xfrm>
              <a:prstGeom prst="rect">
                <a:avLst/>
              </a:prstGeom>
              <a:blipFill>
                <a:blip r:embed="rId2"/>
                <a:stretch>
                  <a:fillRect l="-6034" t="-5556" r="-4885" b="-925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A95BAE0-D215-485D-9F97-A169E5174CC0}"/>
                  </a:ext>
                </a:extLst>
              </p:cNvPr>
              <p:cNvSpPr/>
              <p:nvPr/>
            </p:nvSpPr>
            <p:spPr>
              <a:xfrm>
                <a:off x="6477000" y="601211"/>
                <a:ext cx="2121093" cy="8075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3</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rad</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m:t>
                    </m:r>
                  </m:oMath>
                </a14:m>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A95BAE0-D215-485D-9F97-A169E5174CC0}"/>
                  </a:ext>
                </a:extLst>
              </p:cNvPr>
              <p:cNvSpPr>
                <a:spLocks noRot="1" noChangeAspect="1" noMove="1" noResize="1" noEditPoints="1" noAdjustHandles="1" noChangeArrowheads="1" noChangeShapeType="1" noTextEdit="1"/>
              </p:cNvSpPr>
              <p:nvPr/>
            </p:nvSpPr>
            <p:spPr>
              <a:xfrm>
                <a:off x="6477000" y="601211"/>
                <a:ext cx="2121093" cy="807593"/>
              </a:xfrm>
              <a:prstGeom prst="rect">
                <a:avLst/>
              </a:prstGeom>
              <a:blipFill>
                <a:blip r:embed="rId3"/>
                <a:stretch>
                  <a:fillRect l="-6052" r="-5187" b="-757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02D6432-E09D-4B57-9295-1479E6CD946E}"/>
                  </a:ext>
                </a:extLst>
              </p:cNvPr>
              <p:cNvSpPr/>
              <p:nvPr/>
            </p:nvSpPr>
            <p:spPr>
              <a:xfrm>
                <a:off x="1016000" y="1363211"/>
                <a:ext cx="3044423" cy="8075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3</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rad</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m:t>
                    </m:r>
                  </m:oMath>
                </a14:m>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902D6432-E09D-4B57-9295-1479E6CD946E}"/>
                  </a:ext>
                </a:extLst>
              </p:cNvPr>
              <p:cNvSpPr>
                <a:spLocks noRot="1" noChangeAspect="1" noMove="1" noResize="1" noEditPoints="1" noAdjustHandles="1" noChangeArrowheads="1" noChangeShapeType="1" noTextEdit="1"/>
              </p:cNvSpPr>
              <p:nvPr/>
            </p:nvSpPr>
            <p:spPr>
              <a:xfrm>
                <a:off x="1016000" y="1363211"/>
                <a:ext cx="3044423" cy="807593"/>
              </a:xfrm>
              <a:prstGeom prst="rect">
                <a:avLst/>
              </a:prstGeom>
              <a:blipFill>
                <a:blip r:embed="rId4"/>
                <a:stretch>
                  <a:fillRect l="-4208" b="-757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5D832BF-70DB-4BE7-A9B0-EE0F763CE052}"/>
                  </a:ext>
                </a:extLst>
              </p:cNvPr>
              <p:cNvSpPr/>
              <p:nvPr/>
            </p:nvSpPr>
            <p:spPr>
              <a:xfrm>
                <a:off x="6477000" y="1363211"/>
                <a:ext cx="1913729"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rad</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55D832BF-70DB-4BE7-A9B0-EE0F763CE052}"/>
                  </a:ext>
                </a:extLst>
              </p:cNvPr>
              <p:cNvSpPr>
                <a:spLocks noRot="1" noChangeAspect="1" noMove="1" noResize="1" noEditPoints="1" noAdjustHandles="1" noChangeArrowheads="1" noChangeShapeType="1" noTextEdit="1"/>
              </p:cNvSpPr>
              <p:nvPr/>
            </p:nvSpPr>
            <p:spPr>
              <a:xfrm>
                <a:off x="6477000" y="1363211"/>
                <a:ext cx="1913729" cy="662810"/>
              </a:xfrm>
              <a:prstGeom prst="rect">
                <a:avLst/>
              </a:prstGeom>
              <a:blipFill>
                <a:blip r:embed="rId5"/>
                <a:stretch>
                  <a:fillRect l="-6709" t="-5556" b="-925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F8AA861-B3F2-4AB5-81F7-E1BABBFD0F46}"/>
              </a:ext>
            </a:extLst>
          </p:cNvPr>
          <p:cNvSpPr/>
          <p:nvPr/>
        </p:nvSpPr>
        <p:spPr>
          <a:xfrm>
            <a:off x="952500" y="5377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319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7E29B9-A985-4D79-AF4C-D5D11A96A28D}"/>
              </a:ext>
            </a:extLst>
          </p:cNvPr>
          <p:cNvSpPr/>
          <p:nvPr/>
        </p:nvSpPr>
        <p:spPr>
          <a:xfrm>
            <a:off x="4423106" y="63500"/>
            <a:ext cx="3345788" cy="537711"/>
          </a:xfrm>
          <a:prstGeom prst="rect">
            <a:avLst/>
          </a:prstGeom>
          <a:solidFill>
            <a:srgbClr val="0070C0"/>
          </a:solidFill>
          <a:scene3d>
            <a:camera prst="orthographicFront"/>
            <a:lightRig rig="threePt" dir="t"/>
          </a:scene3d>
          <a:sp3d>
            <a:bevelT prst="softRound"/>
          </a:sp3d>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120: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Đặt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áp</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9CD9C4B-7216-4468-8E3B-84E9610EFA66}"/>
                  </a:ext>
                </a:extLst>
              </p:cNvPr>
              <p:cNvSpPr/>
              <p:nvPr/>
            </p:nvSpPr>
            <p:spPr>
              <a:xfrm>
                <a:off x="762000" y="601211"/>
                <a:ext cx="212109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rad</m:t>
                    </m:r>
                  </m:oMath>
                </a14:m>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9CD9C4B-7216-4468-8E3B-84E9610EFA66}"/>
                  </a:ext>
                </a:extLst>
              </p:cNvPr>
              <p:cNvSpPr>
                <a:spLocks noRot="1" noChangeAspect="1" noMove="1" noResize="1" noEditPoints="1" noAdjustHandles="1" noChangeArrowheads="1" noChangeShapeType="1" noTextEdit="1"/>
              </p:cNvSpPr>
              <p:nvPr/>
            </p:nvSpPr>
            <p:spPr>
              <a:xfrm>
                <a:off x="762000" y="601211"/>
                <a:ext cx="2121093" cy="662810"/>
              </a:xfrm>
              <a:prstGeom prst="rect">
                <a:avLst/>
              </a:prstGeom>
              <a:blipFill>
                <a:blip r:embed="rId2"/>
                <a:stretch>
                  <a:fillRect l="-5747" t="-5556" b="-925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C896BE8-1969-4E91-A578-CEB31104FD10}"/>
                  </a:ext>
                </a:extLst>
              </p:cNvPr>
              <p:cNvSpPr/>
              <p:nvPr/>
            </p:nvSpPr>
            <p:spPr>
              <a:xfrm>
                <a:off x="3619500" y="601211"/>
                <a:ext cx="2121093" cy="8075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3</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rad</m:t>
                    </m:r>
                  </m:oMath>
                </a14:m>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C896BE8-1969-4E91-A578-CEB31104FD10}"/>
                  </a:ext>
                </a:extLst>
              </p:cNvPr>
              <p:cNvSpPr>
                <a:spLocks noRot="1" noChangeAspect="1" noMove="1" noResize="1" noEditPoints="1" noAdjustHandles="1" noChangeArrowheads="1" noChangeShapeType="1" noTextEdit="1"/>
              </p:cNvSpPr>
              <p:nvPr/>
            </p:nvSpPr>
            <p:spPr>
              <a:xfrm>
                <a:off x="3619500" y="601211"/>
                <a:ext cx="2121093" cy="807593"/>
              </a:xfrm>
              <a:prstGeom prst="rect">
                <a:avLst/>
              </a:prstGeom>
              <a:blipFill>
                <a:blip r:embed="rId3"/>
                <a:stretch>
                  <a:fillRect l="-6034" r="-4885" b="-757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8971FD-0BB9-4878-88A1-8736822DDECD}"/>
                  </a:ext>
                </a:extLst>
              </p:cNvPr>
              <p:cNvSpPr/>
              <p:nvPr/>
            </p:nvSpPr>
            <p:spPr>
              <a:xfrm>
                <a:off x="6477000" y="601211"/>
                <a:ext cx="2121093" cy="8075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3</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π</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ra</m:t>
                    </m:r>
                  </m:oMath>
                </a14:m>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3E8971FD-0BB9-4878-88A1-8736822DDECD}"/>
                  </a:ext>
                </a:extLst>
              </p:cNvPr>
              <p:cNvSpPr>
                <a:spLocks noRot="1" noChangeAspect="1" noMove="1" noResize="1" noEditPoints="1" noAdjustHandles="1" noChangeArrowheads="1" noChangeShapeType="1" noTextEdit="1"/>
              </p:cNvSpPr>
              <p:nvPr/>
            </p:nvSpPr>
            <p:spPr>
              <a:xfrm>
                <a:off x="6477000" y="601211"/>
                <a:ext cx="2121093" cy="807593"/>
              </a:xfrm>
              <a:prstGeom prst="rect">
                <a:avLst/>
              </a:prstGeom>
              <a:blipFill>
                <a:blip r:embed="rId4"/>
                <a:stretch>
                  <a:fillRect l="-6052" b="-757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3FEE77D-1F5F-4B8F-98E9-0208B0A2B0DA}"/>
                  </a:ext>
                </a:extLst>
              </p:cNvPr>
              <p:cNvSpPr/>
              <p:nvPr/>
            </p:nvSpPr>
            <p:spPr>
              <a:xfrm>
                <a:off x="9334500" y="601211"/>
                <a:ext cx="1496435"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m:t>
                        </m:r>
                      </m:den>
                    </m:f>
                    <m:r>
                      <a:rPr kumimoji="0" lang="es-MX"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m:t>
                    </m:r>
                    <m:r>
                      <m:rPr>
                        <m:nor/>
                      </m:rPr>
                      <a:rPr kumimoji="0" lang="es-MX"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rad</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53FEE77D-1F5F-4B8F-98E9-0208B0A2B0DA}"/>
                  </a:ext>
                </a:extLst>
              </p:cNvPr>
              <p:cNvSpPr>
                <a:spLocks noRot="1" noChangeAspect="1" noMove="1" noResize="1" noEditPoints="1" noAdjustHandles="1" noChangeArrowheads="1" noChangeShapeType="1" noTextEdit="1"/>
              </p:cNvSpPr>
              <p:nvPr/>
            </p:nvSpPr>
            <p:spPr>
              <a:xfrm>
                <a:off x="9334500" y="601211"/>
                <a:ext cx="1496435" cy="662810"/>
              </a:xfrm>
              <a:prstGeom prst="rect">
                <a:avLst/>
              </a:prstGeom>
              <a:blipFill>
                <a:blip r:embed="rId5"/>
                <a:stretch>
                  <a:fillRect l="-8130" t="-5556" b="-925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A1B056B-DF28-4625-915E-C180105EF258}"/>
              </a:ext>
            </a:extLst>
          </p:cNvPr>
          <p:cNvSpPr/>
          <p:nvPr/>
        </p:nvSpPr>
        <p:spPr>
          <a:xfrm>
            <a:off x="698500" y="5377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063218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FDF3B8-4DBA-48A4-8935-2BAE7979DEE0}"/>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121: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Người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thể</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tạo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ra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bằng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cách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4923F1F9-B408-490B-B4AD-12CC65B484F3}"/>
              </a:ext>
            </a:extLst>
          </p:cNvPr>
          <p:cNvSpPr/>
          <p:nvPr/>
        </p:nvSpPr>
        <p:spPr>
          <a:xfrm>
            <a:off x="508000" y="1082240"/>
            <a:ext cx="1034930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nam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châm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vĩnh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cửu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hình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chữ</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U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quanh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trục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đối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xứng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nó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259213F-3DFD-4223-8240-063672FD742F}"/>
              </a:ext>
            </a:extLst>
          </p:cNvPr>
          <p:cNvSpPr/>
          <p:nvPr/>
        </p:nvSpPr>
        <p:spPr>
          <a:xfrm>
            <a:off x="508000" y="2251791"/>
            <a:ext cx="730520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chạy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qua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nam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châm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7158C20-9B66-49A7-932E-24EC0CDC84CC}"/>
              </a:ext>
            </a:extLst>
          </p:cNvPr>
          <p:cNvSpPr/>
          <p:nvPr/>
        </p:nvSpPr>
        <p:spPr>
          <a:xfrm>
            <a:off x="508000" y="3421342"/>
            <a:ext cx="1449948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chạy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qua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stato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đồng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6162837-B627-4406-94F0-22FC930AE8BC}"/>
              </a:ext>
            </a:extLst>
          </p:cNvPr>
          <p:cNvSpPr/>
          <p:nvPr/>
        </p:nvSpPr>
        <p:spPr>
          <a:xfrm>
            <a:off x="508000" y="4590893"/>
            <a:ext cx="72875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chạy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qua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nam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châm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B83E7B1A-D295-41F9-ABC6-D5F24A6B97F5}"/>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1531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A408B-93DE-4A9F-A72D-12B48A1149E6}"/>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Câu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122: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biểu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nào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sau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đúng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34926E17-66E9-4CE4-9281-D01B607C0D3C}"/>
              </a:ext>
            </a:extLst>
          </p:cNvPr>
          <p:cNvSpPr/>
          <p:nvPr/>
        </p:nvSpPr>
        <p:spPr>
          <a:xfrm>
            <a:off x="508000" y="1082240"/>
            <a:ext cx="1111233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Suất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máy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tỉ</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lệvới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tốc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rôto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4DD250A-AD25-49F1-949E-0FB7FD8DDB4A}"/>
              </a:ext>
            </a:extLst>
          </p:cNvPr>
          <p:cNvSpPr/>
          <p:nvPr/>
        </p:nvSpPr>
        <p:spPr>
          <a:xfrm>
            <a:off x="508000" y="2251791"/>
            <a:ext cx="1528174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do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máy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tạo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ra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luôn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bằng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vòng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trong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giây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rôto</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F591ED8-7FBA-4F55-81CF-692D1B9AF860}"/>
              </a:ext>
            </a:extLst>
          </p:cNvPr>
          <p:cNvSpPr/>
          <p:nvPr/>
        </p:nvSpPr>
        <p:spPr>
          <a:xfrm>
            <a:off x="508000" y="3421342"/>
            <a:ext cx="942918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Chỉ</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tạo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ra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được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E95991C-8EC8-4034-9DB7-5B8335F6A257}"/>
              </a:ext>
            </a:extLst>
          </p:cNvPr>
          <p:cNvSpPr/>
          <p:nvPr/>
        </p:nvSpPr>
        <p:spPr>
          <a:xfrm>
            <a:off x="508000" y="4590893"/>
            <a:ext cx="127329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chỉ</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thể</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do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máy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phát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tạo</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ra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E855534-A044-4CDD-9CBC-3FC886854713}"/>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379260"/>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5D95449-A314-4B36-819C-51BA777FF92F}"/>
                  </a:ext>
                </a:extLst>
              </p:cNvPr>
              <p:cNvSpPr/>
              <p:nvPr/>
            </p:nvSpPr>
            <p:spPr>
              <a:xfrm>
                <a:off x="127000" y="63500"/>
                <a:ext cx="11938000" cy="1562479"/>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12: Điện áp giữa hai cực một vôn kế xoay chiều là u = 100</a:t>
                </a:r>
                <a14:m>
                  <m:oMath xmlns:m="http://schemas.openxmlformats.org/officeDocument/2006/math">
                    <m:rad>
                      <m:radPr>
                        <m:degHide m:val="on"/>
                        <m:ctrlPr>
                          <a:rPr lang="vi-VN" sz="2800" b="1">
                            <a:solidFill>
                              <a:srgbClr val="00B050"/>
                            </a:solidFill>
                          </a:rPr>
                        </m:ctrlPr>
                      </m:radPr>
                      <m:deg/>
                      <m:e>
                        <m:r>
                          <a:rPr lang="vi-VN" sz="2800" b="1">
                            <a:solidFill>
                              <a:srgbClr val="00B050"/>
                            </a:solidFill>
                          </a:rPr>
                          <m:t>𝟐</m:t>
                        </m:r>
                      </m:e>
                    </m:rad>
                  </m:oMath>
                </a14:m>
                <a:r>
                  <a:rPr lang="vi-VN" sz="2800" b="1" dirty="0">
                    <a:solidFill>
                      <a:srgbClr val="00B050"/>
                    </a:solidFill>
                    <a:latin typeface="UTM Swiss Condensed" panose="02000500000000000000" pitchFamily="2" charset="0"/>
                    <a:cs typeface="Times New Roman" panose="02020603050405020304" pitchFamily="18" charset="0"/>
                  </a:rPr>
                  <a:t>cos100πt (V). Số chỉ của vôn kế này là	</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65D95449-A314-4B36-819C-51BA777FF92F}"/>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916" r="-1629" b="-8333"/>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F47246AA-0ED3-4B6C-9860-42BB954F628C}"/>
              </a:ext>
            </a:extLst>
          </p:cNvPr>
          <p:cNvSpPr/>
          <p:nvPr/>
        </p:nvSpPr>
        <p:spPr>
          <a:xfrm>
            <a:off x="762000" y="1524000"/>
            <a:ext cx="248016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A. 70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DB3FC61-4C77-4B7E-87E5-21FE88EC6397}"/>
              </a:ext>
            </a:extLst>
          </p:cNvPr>
          <p:cNvSpPr/>
          <p:nvPr/>
        </p:nvSpPr>
        <p:spPr>
          <a:xfrm>
            <a:off x="6350000" y="1524000"/>
            <a:ext cx="248016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B. 141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DECBF0AF-0074-4CDA-880B-D32EF057D53C}"/>
              </a:ext>
            </a:extLst>
          </p:cNvPr>
          <p:cNvSpPr/>
          <p:nvPr/>
        </p:nvSpPr>
        <p:spPr>
          <a:xfrm>
            <a:off x="762000" y="2286000"/>
            <a:ext cx="248016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C. 50 V.</a:t>
            </a:r>
            <a:r>
              <a:rPr lang="vi-VN"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7F9AAA6-67C1-4235-A9CD-ADD97E0E49F0}"/>
              </a:ext>
            </a:extLst>
          </p:cNvPr>
          <p:cNvSpPr/>
          <p:nvPr/>
        </p:nvSpPr>
        <p:spPr>
          <a:xfrm>
            <a:off x="6350000" y="2286000"/>
            <a:ext cx="193995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Cambria" panose="02040503050406030204" pitchFamily="18" charset="0"/>
              </a:rPr>
              <a:t>D. 100 </a:t>
            </a:r>
            <a:r>
              <a:rPr lang="vi-VN" sz="2800" b="1">
                <a:solidFill>
                  <a:srgbClr val="FFFFFF"/>
                </a:solidFill>
                <a:latin typeface="UTM Swiss Condensed" panose="02000500000000000000" pitchFamily="2" charset="0"/>
                <a:ea typeface="Cambria" panose="02040503050406030204" pitchFamily="18" charset="0"/>
              </a:rPr>
              <a:t>V.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DF35C5A-61E1-421A-AEEE-0001EBD28132}"/>
              </a:ext>
            </a:extLst>
          </p:cNvPr>
          <p:cNvSpPr/>
          <p:nvPr/>
        </p:nvSpPr>
        <p:spPr>
          <a:xfrm>
            <a:off x="6286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15036018"/>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07248-1FBC-4A1A-A02F-4F237350C238}"/>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123: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Để</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tạo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ra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trong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đồng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người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thường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dùng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cách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nào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sau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403B47AC-D1AE-404C-A12E-9F259EA3FBC0}"/>
              </a:ext>
            </a:extLst>
          </p:cNvPr>
          <p:cNvSpPr/>
          <p:nvPr/>
        </p:nvSpPr>
        <p:spPr>
          <a:xfrm>
            <a:off x="508000" y="1577761"/>
            <a:ext cx="802495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Cho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qua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dây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3C96EB1-8EEE-4A96-8832-F7BE90D9B8FA}"/>
              </a:ext>
            </a:extLst>
          </p:cNvPr>
          <p:cNvSpPr/>
          <p:nvPr/>
        </p:nvSpPr>
        <p:spPr>
          <a:xfrm>
            <a:off x="508000" y="2747312"/>
            <a:ext cx="724910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Cho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qua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7F614C4-7818-47AD-B676-E451DAFCC4BF}"/>
              </a:ext>
            </a:extLst>
          </p:cNvPr>
          <p:cNvSpPr/>
          <p:nvPr/>
        </p:nvSpPr>
        <p:spPr>
          <a:xfrm>
            <a:off x="508000" y="3916863"/>
            <a:ext cx="639149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Cho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nam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châm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trục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E7ADCF13-0413-4EDC-A340-DEE77DB1F02C}"/>
              </a:ext>
            </a:extLst>
          </p:cNvPr>
          <p:cNvSpPr/>
          <p:nvPr/>
        </p:nvSpPr>
        <p:spPr>
          <a:xfrm>
            <a:off x="508000" y="5086414"/>
            <a:ext cx="721704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Cho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vòng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quanh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nam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châm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6FCBEA6-17E6-44CE-859D-8504078563E6}"/>
              </a:ext>
            </a:extLst>
          </p:cNvPr>
          <p:cNvSpPr/>
          <p:nvPr/>
        </p:nvSpPr>
        <p:spPr>
          <a:xfrm>
            <a:off x="444500" y="385336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8493267"/>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D6B77A-B951-4693-913B-165DDF5B9656}"/>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124: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biểu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nào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sau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đúng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D387EE95-D3BD-4595-A15E-D45CBC818620}"/>
              </a:ext>
            </a:extLst>
          </p:cNvPr>
          <p:cNvSpPr/>
          <p:nvPr/>
        </p:nvSpPr>
        <p:spPr>
          <a:xfrm>
            <a:off x="508000" y="1082240"/>
            <a:ext cx="738535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máy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là roto.</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B4D8746-8148-46C7-88D7-BE9412A46F68}"/>
              </a:ext>
            </a:extLst>
          </p:cNvPr>
          <p:cNvSpPr/>
          <p:nvPr/>
        </p:nvSpPr>
        <p:spPr>
          <a:xfrm>
            <a:off x="508000" y="2251791"/>
            <a:ext cx="1308563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do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mỗi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trong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đồng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tạo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ra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B0FECEE7-A4D1-41C6-ADD3-BC6D187A5D91}"/>
              </a:ext>
            </a:extLst>
          </p:cNvPr>
          <p:cNvSpPr/>
          <p:nvPr/>
        </p:nvSpPr>
        <p:spPr>
          <a:xfrm>
            <a:off x="508000" y="3421342"/>
            <a:ext cx="700865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ứng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đồng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stato</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8A2D773-0C0D-437D-9F6A-054A9AFD5FA8}"/>
              </a:ext>
            </a:extLst>
          </p:cNvPr>
          <p:cNvSpPr/>
          <p:nvPr/>
        </p:nvSpPr>
        <p:spPr>
          <a:xfrm>
            <a:off x="508000" y="4590893"/>
            <a:ext cx="144914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trong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roto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đồng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bộ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bằng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quay</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80876396-AB6F-4981-90F5-5887E0360188}"/>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7742431"/>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20AA95-D3EA-443E-AF43-E1D4443A3E75}"/>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Câu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125: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Chọn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câu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xoay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BCC090A2-99F0-417B-BE9D-3CA6FE1DB99F}"/>
              </a:ext>
            </a:extLst>
          </p:cNvPr>
          <p:cNvSpPr/>
          <p:nvPr/>
        </p:nvSpPr>
        <p:spPr>
          <a:xfrm>
            <a:off x="508000" y="1082240"/>
            <a:ext cx="946445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suất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gấp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suất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3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mạch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riêng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lẻ</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BE71647-1D59-4353-A295-B151A1B9B2B6}"/>
              </a:ext>
            </a:extLst>
          </p:cNvPr>
          <p:cNvSpPr/>
          <p:nvPr/>
        </p:nvSpPr>
        <p:spPr>
          <a:xfrm>
            <a:off x="508000" y="2251791"/>
            <a:ext cx="587532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khi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tải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tiết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kiệm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được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dẫn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8B4442F-E24A-4B5E-96E4-E9189FD0C322}"/>
              </a:ext>
            </a:extLst>
          </p:cNvPr>
          <p:cNvSpPr/>
          <p:nvPr/>
        </p:nvSpPr>
        <p:spPr>
          <a:xfrm>
            <a:off x="508000" y="3421342"/>
            <a:ext cx="870462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đối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xứng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hiệu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suất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cao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hơn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một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AAB003FC-8189-452C-A0F7-A8937B9C881D}"/>
              </a:ext>
            </a:extLst>
          </p:cNvPr>
          <p:cNvSpPr/>
          <p:nvPr/>
        </p:nvSpPr>
        <p:spPr>
          <a:xfrm>
            <a:off x="508000" y="4590893"/>
            <a:ext cx="1023549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tạo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để</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sử</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dụng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trong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đồng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bộ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pha</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E03D2DE-644C-4802-9696-4DD1C4E8ADE2}"/>
              </a:ext>
            </a:extLst>
          </p:cNvPr>
          <p:cNvSpPr/>
          <p:nvPr/>
        </p:nvSpPr>
        <p:spPr>
          <a:xfrm>
            <a:off x="444500" y="45273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849798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7E1AF-2482-4889-8C8E-3CFAD78FF99F}"/>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126: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Điều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nào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sau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khi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nói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về</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đồng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B22CC251-B107-483C-B6AC-23E4CFD38D11}"/>
              </a:ext>
            </a:extLst>
          </p:cNvPr>
          <p:cNvSpPr/>
          <p:nvPr/>
        </p:nvSpPr>
        <p:spPr>
          <a:xfrm>
            <a:off x="508000" y="1082240"/>
            <a:ext cx="1070838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Chu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kì</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khung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luôn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nhỏ</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hơn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chu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kì</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7E87F3F-8CFC-479C-98F1-EABB034F9489}"/>
              </a:ext>
            </a:extLst>
          </p:cNvPr>
          <p:cNvSpPr/>
          <p:nvPr/>
        </p:nvSpPr>
        <p:spPr>
          <a:xfrm>
            <a:off x="508000" y="2251791"/>
            <a:ext cx="1062823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Tốc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khung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luôn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nhỏ</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hơn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tốc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góc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4A9028A-C625-4DEA-A14C-C3B94DD1465B}"/>
              </a:ext>
            </a:extLst>
          </p:cNvPr>
          <p:cNvSpPr/>
          <p:nvPr/>
        </p:nvSpPr>
        <p:spPr>
          <a:xfrm>
            <a:off x="508000" y="3421342"/>
            <a:ext cx="974016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đồng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biến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đổi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năng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thành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năng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4C86BDA2-B0F0-4B31-9080-7E9962B983AB}"/>
              </a:ext>
            </a:extLst>
          </p:cNvPr>
          <p:cNvSpPr/>
          <p:nvPr/>
        </p:nvSpPr>
        <p:spPr>
          <a:xfrm>
            <a:off x="508000" y="4590893"/>
            <a:ext cx="853150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hoạt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động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dựa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trên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hiện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tượng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ứng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điện</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từ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8" name="Oval 7">
            <a:extLst>
              <a:ext uri="{FF2B5EF4-FFF2-40B4-BE49-F238E27FC236}">
                <a16:creationId xmlns:a16="http://schemas.microsoft.com/office/drawing/2014/main" id="{7C72A946-BF5B-4B43-A9EC-EF8EE1D5A244}"/>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04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 calcmode="lin" valueType="num">
                                      <p:cBhvr>
                                        <p:cTn id="42" dur="500" fill="hold"/>
                                        <p:tgtEl>
                                          <p:spTgt spid="8">
                                            <p:bg/>
                                          </p:spTgt>
                                        </p:tgtEl>
                                        <p:attrNameLst>
                                          <p:attrName>ppt_w</p:attrName>
                                        </p:attrNameLst>
                                      </p:cBhvr>
                                      <p:tavLst>
                                        <p:tav tm="0">
                                          <p:val>
                                            <p:fltVal val="0"/>
                                          </p:val>
                                        </p:tav>
                                        <p:tav tm="100000">
                                          <p:val>
                                            <p:strVal val="#ppt_w"/>
                                          </p:val>
                                        </p:tav>
                                      </p:tavLst>
                                    </p:anim>
                                    <p:anim calcmode="lin" valueType="num">
                                      <p:cBhvr>
                                        <p:cTn id="43"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p:cTn id="4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8" grpId="0" build="p"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A3E175-F4A3-4971-A23F-FA85A29312DE}"/>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127: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Phát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biểu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nào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sau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không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đúng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Cảm ứng từ do cả ba cuộn dây gây ra tại tâm stato của động cơ không đồng bộ ba pha, khi có dòng điện xoay chiều ba pha đi vào động cơ có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A2E01611-C9DC-4EBB-BC08-BB3B135F606D}"/>
              </a:ext>
            </a:extLst>
          </p:cNvPr>
          <p:cNvSpPr/>
          <p:nvPr/>
        </p:nvSpPr>
        <p:spPr>
          <a:xfrm>
            <a:off x="508000" y="207328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phương không đổi.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A8A2CFE-5C02-4524-A807-E047A2FA814F}"/>
              </a:ext>
            </a:extLst>
          </p:cNvPr>
          <p:cNvSpPr/>
          <p:nvPr/>
        </p:nvSpPr>
        <p:spPr>
          <a:xfrm>
            <a:off x="508000" y="2596501"/>
            <a:ext cx="298190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độ lớn không đổi.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FCC6D0C-00F1-4992-BA32-E37F4D59FB3F}"/>
              </a:ext>
            </a:extLst>
          </p:cNvPr>
          <p:cNvSpPr/>
          <p:nvPr/>
        </p:nvSpPr>
        <p:spPr>
          <a:xfrm>
            <a:off x="508000" y="3766052"/>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hướng quay đều.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03CB154B-F972-442B-8A0A-D09001A13AC1}"/>
              </a:ext>
            </a:extLst>
          </p:cNvPr>
          <p:cNvSpPr/>
          <p:nvPr/>
        </p:nvSpPr>
        <p:spPr>
          <a:xfrm>
            <a:off x="508000" y="4289272"/>
            <a:ext cx="56220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tần số quay bằng tần số dòng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điện.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792A47F-6CFD-4D28-8AAD-156DC7D828C7}"/>
              </a:ext>
            </a:extLst>
          </p:cNvPr>
          <p:cNvSpPr/>
          <p:nvPr/>
        </p:nvSpPr>
        <p:spPr>
          <a:xfrm>
            <a:off x="444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5308509"/>
      </p:ext>
    </p:extLst>
  </p:cSld>
  <p:clrMapOvr>
    <a:masterClrMapping/>
  </p:clrMapOvr>
  <mc:AlternateContent xmlns:mc="http://schemas.openxmlformats.org/markup-compatibility/2006">
    <mc:Choice xmlns:p14="http://schemas.microsoft.com/office/powerpoint/2010/main" Requires="p14">
      <p:transition spd="slow" p14:dur="2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939048-9B06-47DF-931D-06F320460202}"/>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128: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Vì sự khác biệt nào dưới đây mà tên gọi của động cơ điện ba pha được gắn liền với cụm từ " không đồng bộ"?</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0EF9C508-8B64-4FCB-BD0D-A94A535F6760}"/>
              </a:ext>
            </a:extLst>
          </p:cNvPr>
          <p:cNvSpPr/>
          <p:nvPr/>
        </p:nvSpPr>
        <p:spPr>
          <a:xfrm>
            <a:off x="508000" y="1577761"/>
            <a:ext cx="969047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Rôto quay chậm hơn từ trường do các cuộn dây của stato gây ra.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4812341-2D77-41CA-8D2D-A0DB3AB3C66D}"/>
              </a:ext>
            </a:extLst>
          </p:cNvPr>
          <p:cNvSpPr/>
          <p:nvPr/>
        </p:nvSpPr>
        <p:spPr>
          <a:xfrm>
            <a:off x="508000" y="2747312"/>
            <a:ext cx="733405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Khi hoạt động, rôto quay còn stato thì đứng yên.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62C43DC-9115-4D79-BD2F-512792E6C46F}"/>
              </a:ext>
            </a:extLst>
          </p:cNvPr>
          <p:cNvSpPr/>
          <p:nvPr/>
        </p:nvSpPr>
        <p:spPr>
          <a:xfrm>
            <a:off x="508000" y="3916863"/>
            <a:ext cx="1231138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Dòng điện sinh ra trong rôto chống lại sự biến thiên của dòng điện chạy trong stato</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B4289FCC-BD33-433C-9A78-3C47834ABF6A}"/>
              </a:ext>
            </a:extLst>
          </p:cNvPr>
          <p:cNvSpPr/>
          <p:nvPr/>
        </p:nvSpPr>
        <p:spPr>
          <a:xfrm>
            <a:off x="508000" y="5086414"/>
            <a:ext cx="764985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Stato có ba cuộn dây còn rôto chỉcó một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lòng sóc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DDC935B-A5D9-40B7-A7F1-C6B5CA18FBC7}"/>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9521571"/>
      </p:ext>
    </p:extLst>
  </p:cSld>
  <p:clrMapOvr>
    <a:masterClrMapping/>
  </p:clrMapOvr>
  <mc:AlternateContent xmlns:mc="http://schemas.openxmlformats.org/markup-compatibility/2006">
    <mc:Choice xmlns:p14="http://schemas.microsoft.com/office/powerpoint/2010/main" Requires="p14">
      <p:transition spd="slow" p14:dur="20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56EE2-0AD6-4775-8953-78BAC1F10BCD}"/>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129: Một máy phát điện xoay chiều một pha có 4 cặp cực phát ra dòng điện xoay chiều tần số 60 Hz. Trong một giây, rô-to của máy phát quay được: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0446EBF4-76BF-4349-9453-37A3E7C94FBB}"/>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15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5D060B59-0917-49BB-A23D-B961AC6FD771}"/>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12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15D48FD-7DC7-4654-B21C-4A6586949BBB}"/>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25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F5130F2-FAFA-4140-9ED0-077D85D1AAB2}"/>
              </a:ext>
            </a:extLst>
          </p:cNvPr>
          <p:cNvSpPr/>
          <p:nvPr/>
        </p:nvSpPr>
        <p:spPr>
          <a:xfrm>
            <a:off x="9334500" y="1577761"/>
            <a:ext cx="18838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vòng.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1520AB3-D628-4294-83D9-87538EA68F32}"/>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1646543"/>
      </p:ext>
    </p:extLst>
  </p:cSld>
  <p:clrMapOvr>
    <a:masterClrMapping/>
  </p:clrMapOvr>
  <mc:AlternateContent xmlns:mc="http://schemas.openxmlformats.org/markup-compatibility/2006">
    <mc:Choice xmlns:p14="http://schemas.microsoft.com/office/powerpoint/2010/main" Requires="p14">
      <p:transition spd="slow" p14:dur="2000">
        <p14:prism dir="r"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17CBA-4685-4A29-A69D-6A8362ED7940}"/>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130: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Phát biểu nào sau đây về động cơ không đồng bộ ba pha là sai?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9157ED40-9174-4C59-B94D-788A034E93E4}"/>
              </a:ext>
            </a:extLst>
          </p:cNvPr>
          <p:cNvSpPr/>
          <p:nvPr/>
        </p:nvSpPr>
        <p:spPr>
          <a:xfrm>
            <a:off x="508000" y="1082240"/>
            <a:ext cx="1285961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Véctơ cảm ứng từ của từ trường quay trong động cơ luôn thay đổi cả về hướng và trị số.</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49041E1-5CC9-4F22-B1B4-62203C62EED9}"/>
              </a:ext>
            </a:extLst>
          </p:cNvPr>
          <p:cNvSpPr/>
          <p:nvPr/>
        </p:nvSpPr>
        <p:spPr>
          <a:xfrm>
            <a:off x="508000" y="2251791"/>
            <a:ext cx="1452994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Nguyên tắc hoạt động của động cơ dựa trên hiện tượng cảm ứng điện từ và sử dụng từ trường quay.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FD5F1EC-42E0-449D-AF86-1239041650F5}"/>
              </a:ext>
            </a:extLst>
          </p:cNvPr>
          <p:cNvSpPr/>
          <p:nvPr/>
        </p:nvSpPr>
        <p:spPr>
          <a:xfrm>
            <a:off x="508000" y="3421342"/>
            <a:ext cx="1146179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Rôto của động cơ quay với tốc độ góc nhỏ hơn tốc độ góc của từ trường quay.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F75F4AC-CA4F-4B50-A26E-B9FF33357B1C}"/>
              </a:ext>
            </a:extLst>
          </p:cNvPr>
          <p:cNvSpPr/>
          <p:nvPr/>
        </p:nvSpPr>
        <p:spPr>
          <a:xfrm>
            <a:off x="508000" y="4590893"/>
            <a:ext cx="73484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Hai bộ phận chính của động cơ là rôto và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stato.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54380F7-860B-4256-A595-D362D1404934}"/>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3916029"/>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7FFF61-DDE1-4433-8B50-16070B290F51}"/>
              </a:ext>
            </a:extLst>
          </p:cNvPr>
          <p:cNvSpPr>
            <a:spLocks noChangeArrowheads="1"/>
          </p:cNvSpPr>
          <p:nvPr/>
        </p:nvSpPr>
        <p:spPr bwMode="auto">
          <a:xfrm>
            <a:off x="127000" y="221446"/>
            <a:ext cx="23131653" cy="954107"/>
          </a:xfrm>
          <a:prstGeom prst="rect">
            <a:avLst/>
          </a:prstGeom>
          <a:noFill/>
          <a:ln>
            <a:noFill/>
          </a:ln>
          <a:effectLst/>
          <a:scene3d>
            <a:camera prst="orthographicFront"/>
            <a:lightRig rig="threePt" dir="t"/>
          </a:scene3d>
          <a:sp3d>
            <a:bevelT prst="softRound"/>
          </a:sp3d>
          <a:extLst>
            <a:ext uri="{909E8E84-426E-40DD-AFC4-6F175D3DCCD1}">
              <a14:hiddenFill xmlns:a14="http://schemas.microsoft.com/office/drawing/2010/main">
                <a:solidFill>
                  <a:srgbClr val="007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defRPr/>
            </a:pP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131: Đặt điện áp xoay chiều u = 100</a:t>
            </a:r>
            <a:r>
              <a:rPr kumimoji="0" lang="vi-VN" altLang="vi-VN" sz="2800" b="1" i="1"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2</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cos(ωt + φ)</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 vào hai đầu đoạn mạch chỉ có điện trở thuần R = 50 Ω thì cường độ dòng điện qua mạch có biểu thức</a:t>
            </a:r>
          </a:p>
          <a:p>
            <a:pPr marL="0" marR="0" lvl="0" indent="0" algn="l" defTabSz="914400" rtl="0" eaLnBrk="0" fontAlgn="base" latinLnBrk="0" hangingPunct="0">
              <a:lnSpc>
                <a:spcPct val="100000"/>
              </a:lnSpc>
              <a:spcBef>
                <a:spcPct val="0"/>
              </a:spcBef>
              <a:spcAft>
                <a:spcPct val="0"/>
              </a:spcAft>
              <a:buClrTx/>
              <a:buSzTx/>
              <a:buFontTx/>
              <a:buNone/>
              <a:tabLst>
                <a:tab pos="630238" algn="l"/>
              </a:tabLst>
              <a:defRPr/>
            </a:pP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1FB607C-1F4E-4F96-86AE-8B7D91FF7F4E}"/>
                  </a:ext>
                </a:extLst>
              </p:cNvPr>
              <p:cNvSpPr/>
              <p:nvPr/>
            </p:nvSpPr>
            <p:spPr>
              <a:xfrm>
                <a:off x="508000" y="1017607"/>
                <a:ext cx="489108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61FB607C-1F4E-4F96-86AE-8B7D91FF7F4E}"/>
                  </a:ext>
                </a:extLst>
              </p:cNvPr>
              <p:cNvSpPr>
                <a:spLocks noRot="1" noChangeAspect="1" noMove="1" noResize="1" noEditPoints="1" noAdjustHandles="1" noChangeArrowheads="1" noChangeShapeType="1" noTextEdit="1"/>
              </p:cNvSpPr>
              <p:nvPr/>
            </p:nvSpPr>
            <p:spPr>
              <a:xfrm>
                <a:off x="508000" y="1017607"/>
                <a:ext cx="4891083" cy="565155"/>
              </a:xfrm>
              <a:prstGeom prst="rect">
                <a:avLst/>
              </a:prstGeom>
              <a:blipFill>
                <a:blip r:embed="rId2"/>
                <a:stretch>
                  <a:fillRect l="-2491" t="-5376" r="-1619" b="-2903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2678866-6431-4C4B-B215-D0CEF29CE24F}"/>
                  </a:ext>
                </a:extLst>
              </p:cNvPr>
              <p:cNvSpPr/>
              <p:nvPr/>
            </p:nvSpPr>
            <p:spPr>
              <a:xfrm>
                <a:off x="508000" y="1582762"/>
                <a:ext cx="4940968" cy="12324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cos(ωt + φ + π)</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42678866-6431-4C4B-B215-D0CEF29CE24F}"/>
                  </a:ext>
                </a:extLst>
              </p:cNvPr>
              <p:cNvSpPr>
                <a:spLocks noRot="1" noChangeAspect="1" noMove="1" noResize="1" noEditPoints="1" noAdjustHandles="1" noChangeArrowheads="1" noChangeShapeType="1" noTextEdit="1"/>
              </p:cNvSpPr>
              <p:nvPr/>
            </p:nvSpPr>
            <p:spPr>
              <a:xfrm>
                <a:off x="508000" y="1582762"/>
                <a:ext cx="4940968" cy="1232453"/>
              </a:xfrm>
              <a:prstGeom prst="rect">
                <a:avLst/>
              </a:prstGeom>
              <a:blipFill>
                <a:blip r:embed="rId3"/>
                <a:stretch>
                  <a:fillRect l="-2466" r="-1480" b="-1287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ACA6409-EEA9-40AA-9417-E6EF7B048923}"/>
                  </a:ext>
                </a:extLst>
              </p:cNvPr>
              <p:cNvSpPr/>
              <p:nvPr/>
            </p:nvSpPr>
            <p:spPr>
              <a:xfrm>
                <a:off x="508000" y="2815215"/>
                <a:ext cx="581441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CACA6409-EEA9-40AA-9417-E6EF7B048923}"/>
                  </a:ext>
                </a:extLst>
              </p:cNvPr>
              <p:cNvSpPr>
                <a:spLocks noRot="1" noChangeAspect="1" noMove="1" noResize="1" noEditPoints="1" noAdjustHandles="1" noChangeArrowheads="1" noChangeShapeType="1" noTextEdit="1"/>
              </p:cNvSpPr>
              <p:nvPr/>
            </p:nvSpPr>
            <p:spPr>
              <a:xfrm>
                <a:off x="508000" y="2815215"/>
                <a:ext cx="5814412" cy="662810"/>
              </a:xfrm>
              <a:prstGeom prst="rect">
                <a:avLst/>
              </a:prstGeom>
              <a:blipFill>
                <a:blip r:embed="rId4"/>
                <a:stretch>
                  <a:fillRect l="-2096" t="-4587" b="-100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6A92D2B-0860-46C2-AE7F-3356275723F2}"/>
                  </a:ext>
                </a:extLst>
              </p:cNvPr>
              <p:cNvSpPr/>
              <p:nvPr/>
            </p:nvSpPr>
            <p:spPr>
              <a:xfrm>
                <a:off x="508000" y="3478025"/>
                <a:ext cx="481914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A6A92D2B-0860-46C2-AE7F-3356275723F2}"/>
                  </a:ext>
                </a:extLst>
              </p:cNvPr>
              <p:cNvSpPr>
                <a:spLocks noRot="1" noChangeAspect="1" noMove="1" noResize="1" noEditPoints="1" noAdjustHandles="1" noChangeArrowheads="1" noChangeShapeType="1" noTextEdit="1"/>
              </p:cNvSpPr>
              <p:nvPr/>
            </p:nvSpPr>
            <p:spPr>
              <a:xfrm>
                <a:off x="508000" y="3478025"/>
                <a:ext cx="4819140" cy="662810"/>
              </a:xfrm>
              <a:prstGeom prst="rect">
                <a:avLst/>
              </a:prstGeom>
              <a:blipFill>
                <a:blip r:embed="rId5"/>
                <a:stretch>
                  <a:fillRect l="-2528" t="-4630" r="-1643" b="-1111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DA18AEA-3C76-4D5F-BFED-F27F162BC88C}"/>
              </a:ext>
            </a:extLst>
          </p:cNvPr>
          <p:cNvSpPr/>
          <p:nvPr/>
        </p:nvSpPr>
        <p:spPr>
          <a:xfrm>
            <a:off x="444500" y="95410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9521171"/>
      </p:ext>
    </p:extLst>
  </p:cSld>
  <p:clrMapOvr>
    <a:masterClrMapping/>
  </p:clrMapOvr>
  <mc:AlternateContent xmlns:mc="http://schemas.openxmlformats.org/markup-compatibility/2006">
    <mc:Choice xmlns:p14="http://schemas.microsoft.com/office/powerpoint/2010/main" Requires="p14">
      <p:transition spd="slow" p14:dur="2000">
        <p14:prism dir="r"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AA24B6F-67D3-4901-8900-B44C20E0D118}"/>
                  </a:ext>
                </a:extLst>
              </p:cNvPr>
              <p:cNvSpPr/>
              <p:nvPr/>
            </p:nvSpPr>
            <p:spPr>
              <a:xfrm>
                <a:off x="127000" y="63500"/>
                <a:ext cx="11938000" cy="2057999"/>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132: Đặt điện áp xoay chiều u = 100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cos(ωt + φ)</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 vào hai đầu đoạn mạch chỉ có cuộn cảm thuần có cảm kháng bằng 50 Ω thì cường độ dòng điện qua mạch có biểu thức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0AA24B6F-67D3-4901-8900-B44C20E0D118}"/>
                  </a:ext>
                </a:extLst>
              </p:cNvPr>
              <p:cNvSpPr>
                <a:spLocks noRot="1" noChangeAspect="1" noMove="1" noResize="1" noEditPoints="1" noAdjustHandles="1" noChangeArrowheads="1" noChangeShapeType="1" noTextEdit="1"/>
              </p:cNvSpPr>
              <p:nvPr/>
            </p:nvSpPr>
            <p:spPr>
              <a:xfrm>
                <a:off x="127000" y="63500"/>
                <a:ext cx="11938000" cy="2057999"/>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3DEEA44-9A8F-4706-A551-07EB9D50B2CC}"/>
                  </a:ext>
                </a:extLst>
              </p:cNvPr>
              <p:cNvSpPr/>
              <p:nvPr/>
            </p:nvSpPr>
            <p:spPr>
              <a:xfrm>
                <a:off x="508000" y="2121499"/>
                <a:ext cx="581441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03DEEA44-9A8F-4706-A551-07EB9D50B2CC}"/>
                  </a:ext>
                </a:extLst>
              </p:cNvPr>
              <p:cNvSpPr>
                <a:spLocks noRot="1" noChangeAspect="1" noMove="1" noResize="1" noEditPoints="1" noAdjustHandles="1" noChangeArrowheads="1" noChangeShapeType="1" noTextEdit="1"/>
              </p:cNvSpPr>
              <p:nvPr/>
            </p:nvSpPr>
            <p:spPr>
              <a:xfrm>
                <a:off x="508000" y="2121499"/>
                <a:ext cx="5814412" cy="662810"/>
              </a:xfrm>
              <a:prstGeom prst="rect">
                <a:avLst/>
              </a:prstGeom>
              <a:blipFill>
                <a:blip r:embed="rId3"/>
                <a:stretch>
                  <a:fillRect l="-2096" t="-3670" r="-1258" b="-100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543D7B8-5281-4862-A0A7-06835BAA5AA0}"/>
                  </a:ext>
                </a:extLst>
              </p:cNvPr>
              <p:cNvSpPr/>
              <p:nvPr/>
            </p:nvSpPr>
            <p:spPr>
              <a:xfrm>
                <a:off x="508000" y="2784309"/>
                <a:ext cx="4235647" cy="12324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cos(ωt + φ)</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543D7B8-5281-4862-A0A7-06835BAA5AA0}"/>
                  </a:ext>
                </a:extLst>
              </p:cNvPr>
              <p:cNvSpPr>
                <a:spLocks noRot="1" noChangeAspect="1" noMove="1" noResize="1" noEditPoints="1" noAdjustHandles="1" noChangeArrowheads="1" noChangeShapeType="1" noTextEdit="1"/>
              </p:cNvSpPr>
              <p:nvPr/>
            </p:nvSpPr>
            <p:spPr>
              <a:xfrm>
                <a:off x="508000" y="2784309"/>
                <a:ext cx="4235647" cy="1232453"/>
              </a:xfrm>
              <a:prstGeom prst="rect">
                <a:avLst/>
              </a:prstGeom>
              <a:blipFill>
                <a:blip r:embed="rId4"/>
                <a:stretch>
                  <a:fillRect l="-2878" r="-201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B9F62C5-3A2F-40EB-B108-2529FBB62359}"/>
                  </a:ext>
                </a:extLst>
              </p:cNvPr>
              <p:cNvSpPr/>
              <p:nvPr/>
            </p:nvSpPr>
            <p:spPr>
              <a:xfrm>
                <a:off x="508000" y="4016762"/>
                <a:ext cx="5814412"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 π)</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2B9F62C5-3A2F-40EB-B108-2529FBB62359}"/>
                  </a:ext>
                </a:extLst>
              </p:cNvPr>
              <p:cNvSpPr>
                <a:spLocks noRot="1" noChangeAspect="1" noMove="1" noResize="1" noEditPoints="1" noAdjustHandles="1" noChangeArrowheads="1" noChangeShapeType="1" noTextEdit="1"/>
              </p:cNvSpPr>
              <p:nvPr/>
            </p:nvSpPr>
            <p:spPr>
              <a:xfrm>
                <a:off x="508000" y="4016762"/>
                <a:ext cx="5814412" cy="565155"/>
              </a:xfrm>
              <a:prstGeom prst="rect">
                <a:avLst/>
              </a:prstGeom>
              <a:blipFill>
                <a:blip r:embed="rId5"/>
                <a:stretch>
                  <a:fillRect l="-2096" t="-5376" b="-2903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D687171-3622-4FD8-89A3-5B37540577F3}"/>
                  </a:ext>
                </a:extLst>
              </p:cNvPr>
              <p:cNvSpPr/>
              <p:nvPr/>
            </p:nvSpPr>
            <p:spPr>
              <a:xfrm>
                <a:off x="508000" y="4581917"/>
                <a:ext cx="481914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ED687171-3622-4FD8-89A3-5B37540577F3}"/>
                  </a:ext>
                </a:extLst>
              </p:cNvPr>
              <p:cNvSpPr>
                <a:spLocks noRot="1" noChangeAspect="1" noMove="1" noResize="1" noEditPoints="1" noAdjustHandles="1" noChangeArrowheads="1" noChangeShapeType="1" noTextEdit="1"/>
              </p:cNvSpPr>
              <p:nvPr/>
            </p:nvSpPr>
            <p:spPr>
              <a:xfrm>
                <a:off x="508000" y="4581917"/>
                <a:ext cx="4819140" cy="662810"/>
              </a:xfrm>
              <a:prstGeom prst="rect">
                <a:avLst/>
              </a:prstGeom>
              <a:blipFill>
                <a:blip r:embed="rId6"/>
                <a:stretch>
                  <a:fillRect l="-2528" t="-4630" r="-1643" b="-1111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F79F778-F74E-4233-8755-CFBE75D0059F}"/>
              </a:ext>
            </a:extLst>
          </p:cNvPr>
          <p:cNvSpPr/>
          <p:nvPr/>
        </p:nvSpPr>
        <p:spPr>
          <a:xfrm>
            <a:off x="444500" y="20579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582019"/>
      </p:ext>
    </p:extLst>
  </p:cSld>
  <p:clrMapOvr>
    <a:masterClrMapping/>
  </p:clrMapOvr>
  <mc:AlternateContent xmlns:mc="http://schemas.openxmlformats.org/markup-compatibility/2006">
    <mc:Choice xmlns:p14="http://schemas.microsoft.com/office/powerpoint/2010/main"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A5648-487E-44D3-9EA2-E87FA863B8A1}"/>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13:</a:t>
            </a:r>
            <a:r>
              <a:rPr lang="fr-FR" sz="2800" b="1" dirty="0">
                <a:solidFill>
                  <a:srgbClr val="00B050"/>
                </a:solidFill>
                <a:latin typeface="UTM Swiss Condensed" panose="02000500000000000000" pitchFamily="2" charset="0"/>
                <a:cs typeface="Times New Roman" panose="02020603050405020304" pitchFamily="18" charset="0"/>
              </a:rPr>
              <a:t> </a:t>
            </a:r>
            <a:r>
              <a:rPr lang="vi-VN" sz="2800" b="1" dirty="0">
                <a:solidFill>
                  <a:srgbClr val="00B050"/>
                </a:solidFill>
                <a:latin typeface="UTM Swiss Condensed" panose="02000500000000000000" pitchFamily="2" charset="0"/>
                <a:cs typeface="Times New Roman" panose="02020603050405020304" pitchFamily="18" charset="0"/>
              </a:rPr>
              <a:t>Một bóng đèn có ghi 220V – 100W</a:t>
            </a:r>
            <a:r>
              <a:rPr lang="vi-VN" sz="2800" b="1">
                <a:solidFill>
                  <a:srgbClr val="00B050"/>
                </a:solidFill>
                <a:latin typeface="UTM Swiss Condensed" panose="02000500000000000000" pitchFamily="2" charset="0"/>
                <a:cs typeface="Times New Roman" panose="02020603050405020304" pitchFamily="18" charset="0"/>
              </a:rPr>
              <a:t>. </a:t>
            </a:r>
            <a:r>
              <a:rPr lang="fr-FR" sz="2800" b="1">
                <a:solidFill>
                  <a:srgbClr val="00B050"/>
                </a:solidFill>
                <a:latin typeface="UTM Swiss Condensed" panose="02000500000000000000" pitchFamily="2" charset="0"/>
                <a:cs typeface="Times New Roman" panose="02020603050405020304" pitchFamily="18" charset="0"/>
              </a:rPr>
              <a:t>Số ghi trên có ý nghĩa</a:t>
            </a:r>
            <a:r>
              <a:rPr lang="fr-FR" sz="2800" b="1" dirty="0">
                <a:solidFill>
                  <a:srgbClr val="00B050"/>
                </a:solidFill>
                <a:latin typeface="UTM Swiss Condensed" panose="02000500000000000000" pitchFamily="2" charset="0"/>
                <a:cs typeface="Times New Roman" panose="02020603050405020304" pitchFamily="18" charset="0"/>
              </a:rPr>
              <a:t> là:</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AB49FAA-D8D2-434E-8058-A4E642E5ACAF}"/>
              </a:ext>
            </a:extLst>
          </p:cNvPr>
          <p:cNvSpPr/>
          <p:nvPr/>
        </p:nvSpPr>
        <p:spPr>
          <a:xfrm>
            <a:off x="598129" y="1965760"/>
            <a:ext cx="1000947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 220V là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giá</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trị</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hiệu</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dụng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định</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mức</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và</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100W là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công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suất</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định</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mức</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22349F7-A215-426A-BB4B-C8C951464449}"/>
              </a:ext>
            </a:extLst>
          </p:cNvPr>
          <p:cNvSpPr/>
          <p:nvPr/>
        </p:nvSpPr>
        <p:spPr>
          <a:xfrm>
            <a:off x="598129" y="3140103"/>
            <a:ext cx="964078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220V là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giá</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trị</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cực</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đại</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định</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mức</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và</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100W là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công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suất</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định</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mức</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7C28EDA-7588-4402-AFC1-E344E62BF2AA}"/>
              </a:ext>
            </a:extLst>
          </p:cNvPr>
          <p:cNvSpPr/>
          <p:nvPr/>
        </p:nvSpPr>
        <p:spPr>
          <a:xfrm>
            <a:off x="598129" y="3898047"/>
            <a:ext cx="827502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 220V là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giá</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trị</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tức</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thời</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và</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100W là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công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suất</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định</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mức</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7A8E650-F159-478A-A379-A83F3946CF35}"/>
              </a:ext>
            </a:extLst>
          </p:cNvPr>
          <p:cNvSpPr/>
          <p:nvPr/>
        </p:nvSpPr>
        <p:spPr>
          <a:xfrm>
            <a:off x="598129" y="5072390"/>
            <a:ext cx="9087744"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220V là </a:t>
            </a:r>
            <a:r>
              <a:rPr lang="fr-FR" sz="2800" b="1" dirty="0" err="1">
                <a:solidFill>
                  <a:srgbClr val="FFFFFF"/>
                </a:solidFill>
                <a:latin typeface="UTM Swiss Condensed" panose="02000500000000000000" pitchFamily="2" charset="0"/>
                <a:ea typeface="Cambria" panose="02040503050406030204" pitchFamily="18" charset="0"/>
              </a:rPr>
              <a:t>giá</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trị</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hiệu</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dụng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định</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mức</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và</a:t>
            </a:r>
            <a:r>
              <a:rPr lang="fr-FR" sz="2800" b="1" dirty="0">
                <a:solidFill>
                  <a:srgbClr val="FFFFFF"/>
                </a:solidFill>
                <a:latin typeface="UTM Swiss Condensed" panose="02000500000000000000" pitchFamily="2" charset="0"/>
                <a:ea typeface="Cambria" panose="02040503050406030204" pitchFamily="18" charset="0"/>
              </a:rPr>
              <a:t> 100W là </a:t>
            </a:r>
            <a:r>
              <a:rPr lang="fr-FR" sz="2800" b="1" dirty="0" err="1">
                <a:solidFill>
                  <a:srgbClr val="FFFFFF"/>
                </a:solidFill>
                <a:latin typeface="UTM Swiss Condensed" panose="02000500000000000000" pitchFamily="2" charset="0"/>
                <a:ea typeface="Cambria" panose="02040503050406030204" pitchFamily="18" charset="0"/>
              </a:rPr>
              <a:t>hiệu</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suất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ABBE2FB-F9C2-4A30-9F3F-E8B1E715494D}"/>
              </a:ext>
            </a:extLst>
          </p:cNvPr>
          <p:cNvSpPr/>
          <p:nvPr/>
        </p:nvSpPr>
        <p:spPr>
          <a:xfrm>
            <a:off x="534629" y="19022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1843911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33FEF7B-59AF-49C5-A96B-9DF65E58F28A}"/>
                  </a:ext>
                </a:extLst>
              </p:cNvPr>
              <p:cNvSpPr/>
              <p:nvPr/>
            </p:nvSpPr>
            <p:spPr>
              <a:xfrm>
                <a:off x="127000" y="63500"/>
                <a:ext cx="11938000" cy="2057999"/>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133: Đặt điện áp xoay chiều u = 100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cos(ωt + φ)</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 vào hai đầu đoạn mạch chỉ có tụ điện có dung kháng bằng 50 Ω thì cường độ dòng điện qua mạch có biểu thức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233FEF7B-59AF-49C5-A96B-9DF65E58F28A}"/>
                  </a:ext>
                </a:extLst>
              </p:cNvPr>
              <p:cNvSpPr>
                <a:spLocks noRot="1" noChangeAspect="1" noMove="1" noResize="1" noEditPoints="1" noAdjustHandles="1" noChangeArrowheads="1" noChangeShapeType="1" noTextEdit="1"/>
              </p:cNvSpPr>
              <p:nvPr/>
            </p:nvSpPr>
            <p:spPr>
              <a:xfrm>
                <a:off x="127000" y="63500"/>
                <a:ext cx="11938000" cy="2057999"/>
              </a:xfrm>
              <a:prstGeom prst="rect">
                <a:avLst/>
              </a:prstGeom>
              <a:blipFill>
                <a:blip r:embed="rId2"/>
                <a:stretch>
                  <a:fillRect l="-916" r="-1680" b="-612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73BBE89-3161-430D-A14F-7695286FDBB9}"/>
                  </a:ext>
                </a:extLst>
              </p:cNvPr>
              <p:cNvSpPr/>
              <p:nvPr/>
            </p:nvSpPr>
            <p:spPr>
              <a:xfrm>
                <a:off x="508000" y="2121499"/>
                <a:ext cx="581441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73BBE89-3161-430D-A14F-7695286FDBB9}"/>
                  </a:ext>
                </a:extLst>
              </p:cNvPr>
              <p:cNvSpPr>
                <a:spLocks noRot="1" noChangeAspect="1" noMove="1" noResize="1" noEditPoints="1" noAdjustHandles="1" noChangeArrowheads="1" noChangeShapeType="1" noTextEdit="1"/>
              </p:cNvSpPr>
              <p:nvPr/>
            </p:nvSpPr>
            <p:spPr>
              <a:xfrm>
                <a:off x="508000" y="2121499"/>
                <a:ext cx="5814412" cy="662810"/>
              </a:xfrm>
              <a:prstGeom prst="rect">
                <a:avLst/>
              </a:prstGeom>
              <a:blipFill>
                <a:blip r:embed="rId3"/>
                <a:stretch>
                  <a:fillRect l="-2096" t="-3670" b="-100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7686E86-1FEC-4533-8144-7A720F749543}"/>
                  </a:ext>
                </a:extLst>
              </p:cNvPr>
              <p:cNvSpPr/>
              <p:nvPr/>
            </p:nvSpPr>
            <p:spPr>
              <a:xfrm>
                <a:off x="508000" y="2784309"/>
                <a:ext cx="4235647" cy="12324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cos(ωt + φ)</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77686E86-1FEC-4533-8144-7A720F749543}"/>
                  </a:ext>
                </a:extLst>
              </p:cNvPr>
              <p:cNvSpPr>
                <a:spLocks noRot="1" noChangeAspect="1" noMove="1" noResize="1" noEditPoints="1" noAdjustHandles="1" noChangeArrowheads="1" noChangeShapeType="1" noTextEdit="1"/>
              </p:cNvSpPr>
              <p:nvPr/>
            </p:nvSpPr>
            <p:spPr>
              <a:xfrm>
                <a:off x="508000" y="2784309"/>
                <a:ext cx="4235647" cy="1232453"/>
              </a:xfrm>
              <a:prstGeom prst="rect">
                <a:avLst/>
              </a:prstGeom>
              <a:blipFill>
                <a:blip r:embed="rId4"/>
                <a:stretch>
                  <a:fillRect l="-2878" r="-201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F88D879-E41D-4423-BE3A-F3E6130E42AC}"/>
                  </a:ext>
                </a:extLst>
              </p:cNvPr>
              <p:cNvSpPr/>
              <p:nvPr/>
            </p:nvSpPr>
            <p:spPr>
              <a:xfrm>
                <a:off x="508000" y="4016762"/>
                <a:ext cx="5814412"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 π)</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5F88D879-E41D-4423-BE3A-F3E6130E42AC}"/>
                  </a:ext>
                </a:extLst>
              </p:cNvPr>
              <p:cNvSpPr>
                <a:spLocks noRot="1" noChangeAspect="1" noMove="1" noResize="1" noEditPoints="1" noAdjustHandles="1" noChangeArrowheads="1" noChangeShapeType="1" noTextEdit="1"/>
              </p:cNvSpPr>
              <p:nvPr/>
            </p:nvSpPr>
            <p:spPr>
              <a:xfrm>
                <a:off x="508000" y="4016762"/>
                <a:ext cx="5814412" cy="565155"/>
              </a:xfrm>
              <a:prstGeom prst="rect">
                <a:avLst/>
              </a:prstGeom>
              <a:blipFill>
                <a:blip r:embed="rId5"/>
                <a:stretch>
                  <a:fillRect l="-2096" t="-5376" b="-2903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47B2E36-F178-475A-B075-D918FAE530B2}"/>
                  </a:ext>
                </a:extLst>
              </p:cNvPr>
              <p:cNvSpPr/>
              <p:nvPr/>
            </p:nvSpPr>
            <p:spPr>
              <a:xfrm>
                <a:off x="508000" y="4581917"/>
                <a:ext cx="481914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F47B2E36-F178-475A-B075-D918FAE530B2}"/>
                  </a:ext>
                </a:extLst>
              </p:cNvPr>
              <p:cNvSpPr>
                <a:spLocks noRot="1" noChangeAspect="1" noMove="1" noResize="1" noEditPoints="1" noAdjustHandles="1" noChangeArrowheads="1" noChangeShapeType="1" noTextEdit="1"/>
              </p:cNvSpPr>
              <p:nvPr/>
            </p:nvSpPr>
            <p:spPr>
              <a:xfrm>
                <a:off x="508000" y="4581917"/>
                <a:ext cx="4819140" cy="662810"/>
              </a:xfrm>
              <a:prstGeom prst="rect">
                <a:avLst/>
              </a:prstGeom>
              <a:blipFill>
                <a:blip r:embed="rId6"/>
                <a:stretch>
                  <a:fillRect l="-2528" t="-4630" r="-1643" b="-1111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D11CF82-5971-4DB7-B9AF-3FEE07E0E914}"/>
              </a:ext>
            </a:extLst>
          </p:cNvPr>
          <p:cNvSpPr/>
          <p:nvPr/>
        </p:nvSpPr>
        <p:spPr>
          <a:xfrm>
            <a:off x="444500" y="20579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153954"/>
      </p:ext>
    </p:extLst>
  </p:cSld>
  <p:clrMapOvr>
    <a:masterClrMapping/>
  </p:clrMapOvr>
  <mc:AlternateContent xmlns:mc="http://schemas.openxmlformats.org/markup-compatibility/2006">
    <mc:Choice xmlns:p14="http://schemas.microsoft.com/office/powerpoint/2010/main" Requires="p14">
      <p:transition spd="slow" p14:dur="20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C02C7D-7574-4383-8B48-DFFD2A621116}"/>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134: Cho dòng điện xoay chiều i = 2cos(ωt + φ) (A) qua mạch chỉ có điện trở thuần R = 50 Ω thì điện áp hai đầu mạch có biểu thức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3E3F3100-787E-4A6C-85D6-38E0AE3C045F}"/>
              </a:ext>
            </a:extLst>
          </p:cNvPr>
          <p:cNvSpPr/>
          <p:nvPr/>
        </p:nvSpPr>
        <p:spPr>
          <a:xfrm>
            <a:off x="508000" y="157776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100cos(ωt + φ) V.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6807586-AF38-4DAC-A31D-A11AC5C7EE2B}"/>
              </a:ext>
            </a:extLst>
          </p:cNvPr>
          <p:cNvSpPr/>
          <p:nvPr/>
        </p:nvSpPr>
        <p:spPr>
          <a:xfrm>
            <a:off x="508000" y="2100981"/>
            <a:ext cx="469872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 = 100cos(ωt + φ + π) 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C14CC3C-4F06-4DFB-A85D-C5229F70A63E}"/>
                  </a:ext>
                </a:extLst>
              </p:cNvPr>
              <p:cNvSpPr/>
              <p:nvPr/>
            </p:nvSpPr>
            <p:spPr>
              <a:xfrm>
                <a:off x="508000" y="3270532"/>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100cos(ωt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EC14CC3C-4F06-4DFB-A85D-C5229F70A63E}"/>
                  </a:ext>
                </a:extLst>
              </p:cNvPr>
              <p:cNvSpPr>
                <a:spLocks noRot="1" noChangeAspect="1" noMove="1" noResize="1" noEditPoints="1" noAdjustHandles="1" noChangeArrowheads="1" noChangeShapeType="1" noTextEdit="1"/>
              </p:cNvSpPr>
              <p:nvPr/>
            </p:nvSpPr>
            <p:spPr>
              <a:xfrm>
                <a:off x="508000" y="3270532"/>
                <a:ext cx="4891083" cy="662810"/>
              </a:xfrm>
              <a:prstGeom prst="rect">
                <a:avLst/>
              </a:prstGeom>
              <a:blipFill>
                <a:blip r:embed="rId2"/>
                <a:stretch>
                  <a:fillRect l="-2491" t="-5556" b="-101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03F98F9-E0FB-4188-89C5-04F41673035E}"/>
                  </a:ext>
                </a:extLst>
              </p:cNvPr>
              <p:cNvSpPr/>
              <p:nvPr/>
            </p:nvSpPr>
            <p:spPr>
              <a:xfrm>
                <a:off x="508000" y="3933342"/>
                <a:ext cx="4576894"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100cos(ωt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E03F98F9-E0FB-4188-89C5-04F41673035E}"/>
                  </a:ext>
                </a:extLst>
              </p:cNvPr>
              <p:cNvSpPr>
                <a:spLocks noRot="1" noChangeAspect="1" noMove="1" noResize="1" noEditPoints="1" noAdjustHandles="1" noChangeArrowheads="1" noChangeShapeType="1" noTextEdit="1"/>
              </p:cNvSpPr>
              <p:nvPr/>
            </p:nvSpPr>
            <p:spPr>
              <a:xfrm>
                <a:off x="508000" y="3933342"/>
                <a:ext cx="4576894" cy="662810"/>
              </a:xfrm>
              <a:prstGeom prst="rect">
                <a:avLst/>
              </a:prstGeom>
              <a:blipFill>
                <a:blip r:embed="rId3"/>
                <a:stretch>
                  <a:fillRect l="-2663" t="-4587" r="-1731"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5454838-3A6C-49C0-8436-B73B427B4C12}"/>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428948"/>
      </p:ext>
    </p:extLst>
  </p:cSld>
  <p:clrMapOvr>
    <a:masterClrMapping/>
  </p:clrMapOvr>
  <mc:AlternateContent xmlns:mc="http://schemas.openxmlformats.org/markup-compatibility/2006">
    <mc:Choice xmlns:p14="http://schemas.microsoft.com/office/powerpoint/2010/main" Requires="p14">
      <p:transition spd="slow" p14:dur="20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A0B32-6700-4262-8592-E6839E264B28}"/>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135: Cho dòng điện xoay chiều i = 2cos(ωt + φ) (A) qua mạch chỉ có cuộn cảm thuần có cảm kháng bằng 50 Ω thì điện áp hai đầu mạch có biểu thức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9115AAC-3AFF-4BE6-AA24-7154B73535DD}"/>
                  </a:ext>
                </a:extLst>
              </p:cNvPr>
              <p:cNvSpPr/>
              <p:nvPr/>
            </p:nvSpPr>
            <p:spPr>
              <a:xfrm>
                <a:off x="1016000" y="1577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100cos(ωt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49115AAC-3AFF-4BE6-AA24-7154B73535DD}"/>
                  </a:ext>
                </a:extLst>
              </p:cNvPr>
              <p:cNvSpPr>
                <a:spLocks noRot="1" noChangeAspect="1" noMove="1" noResize="1" noEditPoints="1" noAdjustHandles="1" noChangeArrowheads="1" noChangeShapeType="1" noTextEdit="1"/>
              </p:cNvSpPr>
              <p:nvPr/>
            </p:nvSpPr>
            <p:spPr>
              <a:xfrm>
                <a:off x="1016000" y="1577761"/>
                <a:ext cx="4891083" cy="662810"/>
              </a:xfrm>
              <a:prstGeom prst="rect">
                <a:avLst/>
              </a:prstGeom>
              <a:blipFill>
                <a:blip r:embed="rId2"/>
                <a:stretch>
                  <a:fillRect l="-2618" t="-5505" r="-1621" b="-9174"/>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14987749-A5B6-4A60-925D-6B1A023466D6}"/>
              </a:ext>
            </a:extLst>
          </p:cNvPr>
          <p:cNvSpPr/>
          <p:nvPr/>
        </p:nvSpPr>
        <p:spPr>
          <a:xfrm>
            <a:off x="6477000" y="1577761"/>
            <a:ext cx="399340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 = 100cos(ωt + φ) 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B48C510-2E2C-495B-AFE8-74DC469F958E}"/>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100cos(ωt + φ + π)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91FD212-6650-469C-8022-F42944BC8128}"/>
                  </a:ext>
                </a:extLst>
              </p:cNvPr>
              <p:cNvSpPr/>
              <p:nvPr/>
            </p:nvSpPr>
            <p:spPr>
              <a:xfrm>
                <a:off x="6477000" y="2339761"/>
                <a:ext cx="4576894"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100cos(ωt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E91FD212-6650-469C-8022-F42944BC8128}"/>
                  </a:ext>
                </a:extLst>
              </p:cNvPr>
              <p:cNvSpPr>
                <a:spLocks noRot="1" noChangeAspect="1" noMove="1" noResize="1" noEditPoints="1" noAdjustHandles="1" noChangeArrowheads="1" noChangeShapeType="1" noTextEdit="1"/>
              </p:cNvSpPr>
              <p:nvPr/>
            </p:nvSpPr>
            <p:spPr>
              <a:xfrm>
                <a:off x="6477000" y="2339761"/>
                <a:ext cx="4576894" cy="662810"/>
              </a:xfrm>
              <a:prstGeom prst="rect">
                <a:avLst/>
              </a:prstGeom>
              <a:blipFill>
                <a:blip r:embed="rId3"/>
                <a:stretch>
                  <a:fillRect l="-2800" t="-5505" r="-1733"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789D94D-035A-47A2-8806-08BFE6E77332}"/>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0368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32C990-A673-4891-B47C-9E43535CAC08}"/>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136: Cho dòng điện xoay chiều i = 2cos(ωt + φ) (A) qua mạch chỉ có tụ điện có dung kháng bằng 50 Ω thì điện áp hai đầu mạch có biểu thức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626DB01-3A6B-4F08-97FF-D203BCA79EDF}"/>
                  </a:ext>
                </a:extLst>
              </p:cNvPr>
              <p:cNvSpPr/>
              <p:nvPr/>
            </p:nvSpPr>
            <p:spPr>
              <a:xfrm>
                <a:off x="1016000" y="1577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100cos(ωt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A626DB01-3A6B-4F08-97FF-D203BCA79EDF}"/>
                  </a:ext>
                </a:extLst>
              </p:cNvPr>
              <p:cNvSpPr>
                <a:spLocks noRot="1" noChangeAspect="1" noMove="1" noResize="1" noEditPoints="1" noAdjustHandles="1" noChangeArrowheads="1" noChangeShapeType="1" noTextEdit="1"/>
              </p:cNvSpPr>
              <p:nvPr/>
            </p:nvSpPr>
            <p:spPr>
              <a:xfrm>
                <a:off x="1016000" y="1577761"/>
                <a:ext cx="4891083" cy="662810"/>
              </a:xfrm>
              <a:prstGeom prst="rect">
                <a:avLst/>
              </a:prstGeom>
              <a:blipFill>
                <a:blip r:embed="rId2"/>
                <a:stretch>
                  <a:fillRect l="-2618" t="-5505" b="-9174"/>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93A43154-B6E7-42BF-971E-8D8FD716E32A}"/>
              </a:ext>
            </a:extLst>
          </p:cNvPr>
          <p:cNvSpPr/>
          <p:nvPr/>
        </p:nvSpPr>
        <p:spPr>
          <a:xfrm>
            <a:off x="6477000" y="1577761"/>
            <a:ext cx="399340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u = 100cos(ωt + φ) 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C25013B-9C87-4F38-9A9B-352661DDF941}"/>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100cos(ωt + φ + π)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72CB687-C353-4E01-8953-9FEC5908C958}"/>
                  </a:ext>
                </a:extLst>
              </p:cNvPr>
              <p:cNvSpPr/>
              <p:nvPr/>
            </p:nvSpPr>
            <p:spPr>
              <a:xfrm>
                <a:off x="6477000" y="2339761"/>
                <a:ext cx="4758034"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100cos(ωt + 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A72CB687-C353-4E01-8953-9FEC5908C958}"/>
                  </a:ext>
                </a:extLst>
              </p:cNvPr>
              <p:cNvSpPr>
                <a:spLocks noRot="1" noChangeAspect="1" noMove="1" noResize="1" noEditPoints="1" noAdjustHandles="1" noChangeArrowheads="1" noChangeShapeType="1" noTextEdit="1"/>
              </p:cNvSpPr>
              <p:nvPr/>
            </p:nvSpPr>
            <p:spPr>
              <a:xfrm>
                <a:off x="6477000" y="2339761"/>
                <a:ext cx="4758034" cy="662810"/>
              </a:xfrm>
              <a:prstGeom prst="rect">
                <a:avLst/>
              </a:prstGeom>
              <a:blipFill>
                <a:blip r:embed="rId3"/>
                <a:stretch>
                  <a:fillRect l="-2692" t="-5505" r="-1667"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9C6F567-3BE3-4C99-8D8E-5E3ED2FE738D}"/>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9513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B135D-A193-498B-BBB1-BC4F42368F27}"/>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137: Cho mạch điện xoay chiều gồm cuộn cảm thuần và tụ điện mắc nối tiếp. Khi cảm kháng lớn hơn dung kháng thì cường độ dòng điện qua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7BDF4B8-647A-4CFA-87C9-F566D85851C3}"/>
                  </a:ext>
                </a:extLst>
              </p:cNvPr>
              <p:cNvSpPr/>
              <p:nvPr/>
            </p:nvSpPr>
            <p:spPr>
              <a:xfrm>
                <a:off x="508000" y="1577761"/>
                <a:ext cx="7696338"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trễ pha hơn điện áp hai đầu đoạn mạch một góc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7BDF4B8-647A-4CFA-87C9-F566D85851C3}"/>
                  </a:ext>
                </a:extLst>
              </p:cNvPr>
              <p:cNvSpPr>
                <a:spLocks noRot="1" noChangeAspect="1" noMove="1" noResize="1" noEditPoints="1" noAdjustHandles="1" noChangeArrowheads="1" noChangeShapeType="1" noTextEdit="1"/>
              </p:cNvSpPr>
              <p:nvPr/>
            </p:nvSpPr>
            <p:spPr>
              <a:xfrm>
                <a:off x="508000" y="1577761"/>
                <a:ext cx="7696338" cy="1378967"/>
              </a:xfrm>
              <a:prstGeom prst="rect">
                <a:avLst/>
              </a:prstGeom>
              <a:blipFill>
                <a:blip r:embed="rId2"/>
                <a:stretch>
                  <a:fillRect l="-1584" r="-71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AA60232-39B5-4100-9938-B5697786D02D}"/>
                  </a:ext>
                </a:extLst>
              </p:cNvPr>
              <p:cNvSpPr/>
              <p:nvPr/>
            </p:nvSpPr>
            <p:spPr>
              <a:xfrm>
                <a:off x="508000" y="2956728"/>
                <a:ext cx="7903126"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sớm pha hơn điện áp hai đầu đoạn mạch một góc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DAA60232-39B5-4100-9938-B5697786D02D}"/>
                  </a:ext>
                </a:extLst>
              </p:cNvPr>
              <p:cNvSpPr>
                <a:spLocks noRot="1" noChangeAspect="1" noMove="1" noResize="1" noEditPoints="1" noAdjustHandles="1" noChangeArrowheads="1" noChangeShapeType="1" noTextEdit="1"/>
              </p:cNvSpPr>
              <p:nvPr/>
            </p:nvSpPr>
            <p:spPr>
              <a:xfrm>
                <a:off x="508000" y="2956728"/>
                <a:ext cx="7903126" cy="1378967"/>
              </a:xfrm>
              <a:prstGeom prst="rect">
                <a:avLst/>
              </a:prstGeom>
              <a:blipFill>
                <a:blip r:embed="rId3"/>
                <a:stretch>
                  <a:fillRect l="-1542" r="-617" b="-11504"/>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5FD6075C-95B9-4455-8D44-7C92805E1B61}"/>
              </a:ext>
            </a:extLst>
          </p:cNvPr>
          <p:cNvSpPr/>
          <p:nvPr/>
        </p:nvSpPr>
        <p:spPr>
          <a:xfrm>
            <a:off x="508000" y="4335695"/>
            <a:ext cx="638989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cùng pha với điện áp hai đầu đoạn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D4C605C5-D098-4D6D-8DE6-3BA4846A6537}"/>
              </a:ext>
            </a:extLst>
          </p:cNvPr>
          <p:cNvSpPr/>
          <p:nvPr/>
        </p:nvSpPr>
        <p:spPr>
          <a:xfrm>
            <a:off x="508000" y="5505246"/>
            <a:ext cx="66656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pha với điện áp hai đầu đoạn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mạch.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50A070B-CD94-4407-A6D6-0E217570B295}"/>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1527601"/>
      </p:ext>
    </p:extLst>
  </p:cSld>
  <p:clrMapOvr>
    <a:masterClrMapping/>
  </p:clrMapOvr>
  <mc:AlternateContent xmlns:mc="http://schemas.openxmlformats.org/markup-compatibility/2006">
    <mc:Choice xmlns:p14="http://schemas.microsoft.com/office/powerpoint/2010/main" Requires="p14">
      <p:transition spd="slow" p14:dur="2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49C189-37CB-4F46-B04F-6101A472F2AD}"/>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138: Cho mạch điện xoay chiều gồm cuộn cảm thuần và tụ điện mắc nối tiếp. Khi cảm kháng nhỏ hơn dung kháng thì cường độ dòng điện qua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9EE88EE-FCD6-4634-A3C8-FB238FC2CC8E}"/>
                  </a:ext>
                </a:extLst>
              </p:cNvPr>
              <p:cNvSpPr/>
              <p:nvPr/>
            </p:nvSpPr>
            <p:spPr>
              <a:xfrm>
                <a:off x="508000" y="1577761"/>
                <a:ext cx="7904728"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sớm pha hơn điện áp hai đầu đoạn mạch một góc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9EE88EE-FCD6-4634-A3C8-FB238FC2CC8E}"/>
                  </a:ext>
                </a:extLst>
              </p:cNvPr>
              <p:cNvSpPr>
                <a:spLocks noRot="1" noChangeAspect="1" noMove="1" noResize="1" noEditPoints="1" noAdjustHandles="1" noChangeArrowheads="1" noChangeShapeType="1" noTextEdit="1"/>
              </p:cNvSpPr>
              <p:nvPr/>
            </p:nvSpPr>
            <p:spPr>
              <a:xfrm>
                <a:off x="508000" y="1577761"/>
                <a:ext cx="7904728" cy="1378967"/>
              </a:xfrm>
              <a:prstGeom prst="rect">
                <a:avLst/>
              </a:prstGeom>
              <a:blipFill>
                <a:blip r:embed="rId2"/>
                <a:stretch>
                  <a:fillRect l="-1542" r="-61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7F10812-0691-4F9D-B96D-6C31BF865656}"/>
                  </a:ext>
                </a:extLst>
              </p:cNvPr>
              <p:cNvSpPr/>
              <p:nvPr/>
            </p:nvSpPr>
            <p:spPr>
              <a:xfrm>
                <a:off x="508000" y="2956728"/>
                <a:ext cx="7694735"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trễ pha hơn điện áp hai đầu đoạn mạch một góc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7F10812-0691-4F9D-B96D-6C31BF865656}"/>
                  </a:ext>
                </a:extLst>
              </p:cNvPr>
              <p:cNvSpPr>
                <a:spLocks noRot="1" noChangeAspect="1" noMove="1" noResize="1" noEditPoints="1" noAdjustHandles="1" noChangeArrowheads="1" noChangeShapeType="1" noTextEdit="1"/>
              </p:cNvSpPr>
              <p:nvPr/>
            </p:nvSpPr>
            <p:spPr>
              <a:xfrm>
                <a:off x="508000" y="2956728"/>
                <a:ext cx="7694735" cy="1378967"/>
              </a:xfrm>
              <a:prstGeom prst="rect">
                <a:avLst/>
              </a:prstGeom>
              <a:blipFill>
                <a:blip r:embed="rId3"/>
                <a:stretch>
                  <a:fillRect l="-1584" r="-633"/>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6E96F821-CD52-42BB-87A2-B068C61E25A1}"/>
              </a:ext>
            </a:extLst>
          </p:cNvPr>
          <p:cNvSpPr/>
          <p:nvPr/>
        </p:nvSpPr>
        <p:spPr>
          <a:xfrm>
            <a:off x="508000" y="4335695"/>
            <a:ext cx="638989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cùng pha với điện áp hai đầu đoạn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66378FA-241F-4B04-BED1-B941B01EE6A5}"/>
              </a:ext>
            </a:extLst>
          </p:cNvPr>
          <p:cNvSpPr/>
          <p:nvPr/>
        </p:nvSpPr>
        <p:spPr>
          <a:xfrm>
            <a:off x="508000" y="5505246"/>
            <a:ext cx="66656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pha với điện áp hai đầu đoạn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mạch.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14EF49A-FEB2-48EA-B5B5-DEC450E41176}"/>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7209119"/>
      </p:ext>
    </p:extLst>
  </p:cSld>
  <p:clrMapOvr>
    <a:masterClrMapping/>
  </p:clrMapOvr>
  <mc:AlternateContent xmlns:mc="http://schemas.openxmlformats.org/markup-compatibility/2006">
    <mc:Choice xmlns:p14="http://schemas.microsoft.com/office/powerpoint/2010/main" Requires="p14">
      <p:transition spd="slow" p14:dur="20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B5C87-01CF-4281-8243-2A9EEAC51B01}"/>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139: Cho mạch điện xoay chiều gồm cuộn cảm thuần và tụ điện mắc nối tiếp. Khi cảm kháng lớn hơn dung kháng thì điện áp hai đầu đoạn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DBDA8CD-2DA2-4E61-890D-AE0CCF60B8DB}"/>
                  </a:ext>
                </a:extLst>
              </p:cNvPr>
              <p:cNvSpPr/>
              <p:nvPr/>
            </p:nvSpPr>
            <p:spPr>
              <a:xfrm>
                <a:off x="508000" y="1577761"/>
                <a:ext cx="8323112"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sớm pha hơn cường độ dòng điện qua mạch một góc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9DBDA8CD-2DA2-4E61-890D-AE0CCF60B8DB}"/>
                  </a:ext>
                </a:extLst>
              </p:cNvPr>
              <p:cNvSpPr>
                <a:spLocks noRot="1" noChangeAspect="1" noMove="1" noResize="1" noEditPoints="1" noAdjustHandles="1" noChangeArrowheads="1" noChangeShapeType="1" noTextEdit="1"/>
              </p:cNvSpPr>
              <p:nvPr/>
            </p:nvSpPr>
            <p:spPr>
              <a:xfrm>
                <a:off x="508000" y="1577761"/>
                <a:ext cx="8323112" cy="1378967"/>
              </a:xfrm>
              <a:prstGeom prst="rect">
                <a:avLst/>
              </a:prstGeom>
              <a:blipFill>
                <a:blip r:embed="rId2"/>
                <a:stretch>
                  <a:fillRect l="-1464" r="-512" b="-1150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B8BEF8B-F5F5-4CC0-BB4E-7BF4FD9E8017}"/>
                  </a:ext>
                </a:extLst>
              </p:cNvPr>
              <p:cNvSpPr/>
              <p:nvPr/>
            </p:nvSpPr>
            <p:spPr>
              <a:xfrm>
                <a:off x="508000" y="2956728"/>
                <a:ext cx="8113118"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trễ pha hơn cường độ dòng điện qua mạch một góc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AB8BEF8B-F5F5-4CC0-BB4E-7BF4FD9E8017}"/>
                  </a:ext>
                </a:extLst>
              </p:cNvPr>
              <p:cNvSpPr>
                <a:spLocks noRot="1" noChangeAspect="1" noMove="1" noResize="1" noEditPoints="1" noAdjustHandles="1" noChangeArrowheads="1" noChangeShapeType="1" noTextEdit="1"/>
              </p:cNvSpPr>
              <p:nvPr/>
            </p:nvSpPr>
            <p:spPr>
              <a:xfrm>
                <a:off x="508000" y="2956728"/>
                <a:ext cx="8113118" cy="1378967"/>
              </a:xfrm>
              <a:prstGeom prst="rect">
                <a:avLst/>
              </a:prstGeom>
              <a:blipFill>
                <a:blip r:embed="rId3"/>
                <a:stretch>
                  <a:fillRect l="-1503" r="-601" b="-11504"/>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9250305A-C353-4FFA-9581-589DBA665A65}"/>
              </a:ext>
            </a:extLst>
          </p:cNvPr>
          <p:cNvSpPr/>
          <p:nvPr/>
        </p:nvSpPr>
        <p:spPr>
          <a:xfrm>
            <a:off x="508000" y="4335695"/>
            <a:ext cx="638989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cùng pha với điện áp hai đầu đoạn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BCE1E7B3-BD22-4E55-8085-30B058C7DD44}"/>
              </a:ext>
            </a:extLst>
          </p:cNvPr>
          <p:cNvSpPr/>
          <p:nvPr/>
        </p:nvSpPr>
        <p:spPr>
          <a:xfrm>
            <a:off x="508000" y="5505246"/>
            <a:ext cx="66656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pha với điện áp hai đầu đoạn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mạch.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0C2FAE26-AFDE-4118-9325-87E0A88D3120}"/>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4687240"/>
      </p:ext>
    </p:extLst>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B3393-854B-4BCF-850E-B6625EF8E4C0}"/>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140: Cho mạch điện xoay chiều gồm cuộn cảm thuần và tụ điện mắc nối tiếp. Khi cảm kháng nhỏ hơn dung kháng thì điện áp hai đầu đoạn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C1C7531-B58B-4C95-96B3-CAA18C258789}"/>
                  </a:ext>
                </a:extLst>
              </p:cNvPr>
              <p:cNvSpPr/>
              <p:nvPr/>
            </p:nvSpPr>
            <p:spPr>
              <a:xfrm>
                <a:off x="508000" y="1577761"/>
                <a:ext cx="8114722"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trễ pha hơn cường độ dòng điện qua mạch một góc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C1C7531-B58B-4C95-96B3-CAA18C258789}"/>
                  </a:ext>
                </a:extLst>
              </p:cNvPr>
              <p:cNvSpPr>
                <a:spLocks noRot="1" noChangeAspect="1" noMove="1" noResize="1" noEditPoints="1" noAdjustHandles="1" noChangeArrowheads="1" noChangeShapeType="1" noTextEdit="1"/>
              </p:cNvSpPr>
              <p:nvPr/>
            </p:nvSpPr>
            <p:spPr>
              <a:xfrm>
                <a:off x="508000" y="1577761"/>
                <a:ext cx="8114722" cy="1378967"/>
              </a:xfrm>
              <a:prstGeom prst="rect">
                <a:avLst/>
              </a:prstGeom>
              <a:blipFill>
                <a:blip r:embed="rId2"/>
                <a:stretch>
                  <a:fillRect l="-1503" r="-67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000A852-90A7-4EF0-88B5-73177971A555}"/>
                  </a:ext>
                </a:extLst>
              </p:cNvPr>
              <p:cNvSpPr/>
              <p:nvPr/>
            </p:nvSpPr>
            <p:spPr>
              <a:xfrm>
                <a:off x="508000" y="2956728"/>
                <a:ext cx="8321509"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sớm pha hơn cường độ dòng điện qua mạch một góc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000A852-90A7-4EF0-88B5-73177971A555}"/>
                  </a:ext>
                </a:extLst>
              </p:cNvPr>
              <p:cNvSpPr>
                <a:spLocks noRot="1" noChangeAspect="1" noMove="1" noResize="1" noEditPoints="1" noAdjustHandles="1" noChangeArrowheads="1" noChangeShapeType="1" noTextEdit="1"/>
              </p:cNvSpPr>
              <p:nvPr/>
            </p:nvSpPr>
            <p:spPr>
              <a:xfrm>
                <a:off x="508000" y="2956728"/>
                <a:ext cx="8321509" cy="1378967"/>
              </a:xfrm>
              <a:prstGeom prst="rect">
                <a:avLst/>
              </a:prstGeom>
              <a:blipFill>
                <a:blip r:embed="rId3"/>
                <a:stretch>
                  <a:fillRect l="-1465" r="-586"/>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51D5427D-D581-4490-9F86-3D16D5473A5B}"/>
              </a:ext>
            </a:extLst>
          </p:cNvPr>
          <p:cNvSpPr/>
          <p:nvPr/>
        </p:nvSpPr>
        <p:spPr>
          <a:xfrm>
            <a:off x="508000" y="4335695"/>
            <a:ext cx="638989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cùng pha với điện áp hai đầu đoạn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3EC72FD-BCFA-4625-A6F9-142AFE1469E3}"/>
              </a:ext>
            </a:extLst>
          </p:cNvPr>
          <p:cNvSpPr/>
          <p:nvPr/>
        </p:nvSpPr>
        <p:spPr>
          <a:xfrm>
            <a:off x="508000" y="5505246"/>
            <a:ext cx="66656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pha với điện áp hai đầu đoạn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mạch.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32A8A5A-A30C-414C-9DCC-9F7C7C4814BE}"/>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857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88B847-8CBD-4F9A-BA49-35477AE320DD}"/>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141: Trong máy biến áp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5145844E-542F-4AD6-9E75-CC8A68E25503}"/>
              </a:ext>
            </a:extLst>
          </p:cNvPr>
          <p:cNvSpPr/>
          <p:nvPr/>
        </p:nvSpPr>
        <p:spPr>
          <a:xfrm>
            <a:off x="508000" y="1082240"/>
            <a:ext cx="841448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cuộn dây nối với mạng điện xoay chiều là cuộn thứ cấp.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FD7E400-893D-4611-AD6E-77568E271BF9}"/>
              </a:ext>
            </a:extLst>
          </p:cNvPr>
          <p:cNvSpPr/>
          <p:nvPr/>
        </p:nvSpPr>
        <p:spPr>
          <a:xfrm>
            <a:off x="508000" y="2251791"/>
            <a:ext cx="670888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cuộn dây nối với tải tiêu thụ là cuộn sơ cấp.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A1F2EF3-F2CB-4E07-A8A3-82199B079598}"/>
              </a:ext>
            </a:extLst>
          </p:cNvPr>
          <p:cNvSpPr/>
          <p:nvPr/>
        </p:nvSpPr>
        <p:spPr>
          <a:xfrm>
            <a:off x="508000" y="3421342"/>
            <a:ext cx="1056571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dòng điện và điện áp xoay chiều ở cuộn sơ cấp và thứ cấp cùng tần số.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D13E776-A274-4C0A-ADEC-9FCED23859F8}"/>
              </a:ext>
            </a:extLst>
          </p:cNvPr>
          <p:cNvSpPr/>
          <p:nvPr/>
        </p:nvSpPr>
        <p:spPr>
          <a:xfrm>
            <a:off x="508000" y="4590893"/>
            <a:ext cx="100848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số vòng dây ở cuộn thứ cấp nhiều hơn ở cuộn sơ cấp là máy hạ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áp.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BDF81935-07A4-425C-A104-181C176BA53B}"/>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4440019"/>
      </p:ext>
    </p:extLst>
  </p:cSld>
  <p:clrMapOvr>
    <a:masterClrMapping/>
  </p:clrMapOvr>
  <mc:AlternateContent xmlns:mc="http://schemas.openxmlformats.org/markup-compatibility/2006">
    <mc:Choice xmlns:p14="http://schemas.microsoft.com/office/powerpoint/2010/main" Requires="p14">
      <p:transition spd="slow" p14:dur="20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0F9A1-1778-4F30-8886-8597BF74EE4E}"/>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142: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Với cùng một công suất cần truyền tải, nếu tăng điện áp hiệu dụng ở nơi </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phát</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lên 20 lần thì công suất điện hao phí trên đường dây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404DEE22-13D7-431B-AC1A-E9D058B6E757}"/>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giảm 400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41AB8E0-5A7B-41D6-9DCB-583955864F35}"/>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giảm 20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4B0CED7-5329-4AEB-95B5-88114020758F}"/>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 40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C1A926A-6300-41AB-84FC-77A653166EE1}"/>
              </a:ext>
            </a:extLst>
          </p:cNvPr>
          <p:cNvSpPr/>
          <p:nvPr/>
        </p:nvSpPr>
        <p:spPr>
          <a:xfrm>
            <a:off x="6477000" y="2339761"/>
            <a:ext cx="26148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giảm 200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B6990AE-D9F0-419A-A532-DDF28E8C69E6}"/>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2838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59DE3B-7CC8-4CD1-93F5-945B30436644}"/>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14: Hiệu điện thế hiệu dụng của mạng điện dân dụng bằng 220V. Giá trị biên độ của hiệu điện thế đó bằng bao nhiêu</a:t>
            </a:r>
            <a:r>
              <a:rPr lang="fr-FR" sz="2800" b="1" dirty="0">
                <a:solidFill>
                  <a:srgbClr val="00B050"/>
                </a:solidFill>
                <a:latin typeface="UTM Swiss Condensed" panose="02000500000000000000" pitchFamily="2" charset="0"/>
                <a:cs typeface="Times New Roman" panose="02020603050405020304" pitchFamily="18" charset="0"/>
              </a:rPr>
              <a:t>?</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E6C6B7F-C338-4D33-946E-FF9AF82AD7FA}"/>
              </a:ext>
            </a:extLst>
          </p:cNvPr>
          <p:cNvSpPr/>
          <p:nvPr/>
        </p:nvSpPr>
        <p:spPr>
          <a:xfrm>
            <a:off x="762000" y="1524000"/>
            <a:ext cx="248016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A. 110V</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FC05029-C7E2-4314-8736-4F7C31056B09}"/>
                  </a:ext>
                </a:extLst>
              </p:cNvPr>
              <p:cNvSpPr/>
              <p:nvPr/>
            </p:nvSpPr>
            <p:spPr>
              <a:xfrm>
                <a:off x="6350000" y="1524000"/>
                <a:ext cx="2480166" cy="565155"/>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B. 220/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fr-FR" sz="2800" b="1" dirty="0">
                    <a:solidFill>
                      <a:srgbClr val="FFFFFF"/>
                    </a:solidFill>
                    <a:latin typeface="UTM Swiss Condensed" panose="02000500000000000000" pitchFamily="2" charset="0"/>
                    <a:ea typeface="Cambria" panose="02040503050406030204" pitchFamily="18" charset="0"/>
                  </a:rPr>
                  <a:t> V</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2FC05029-C7E2-4314-8736-4F7C31056B09}"/>
                  </a:ext>
                </a:extLst>
              </p:cNvPr>
              <p:cNvSpPr>
                <a:spLocks noRot="1" noChangeAspect="1" noMove="1" noResize="1" noEditPoints="1" noAdjustHandles="1" noChangeArrowheads="1" noChangeShapeType="1" noTextEdit="1"/>
              </p:cNvSpPr>
              <p:nvPr/>
            </p:nvSpPr>
            <p:spPr>
              <a:xfrm>
                <a:off x="6350000" y="1524000"/>
                <a:ext cx="2480166" cy="565155"/>
              </a:xfrm>
              <a:prstGeom prst="rect">
                <a:avLst/>
              </a:prstGeom>
              <a:blipFill>
                <a:blip r:embed="rId2"/>
                <a:stretch>
                  <a:fillRect l="-5160"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8513C96-ABE8-48B3-95D6-D0F497045007}"/>
                  </a:ext>
                </a:extLst>
              </p:cNvPr>
              <p:cNvSpPr/>
              <p:nvPr/>
            </p:nvSpPr>
            <p:spPr>
              <a:xfrm>
                <a:off x="762000" y="2286000"/>
                <a:ext cx="2480166" cy="565155"/>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C. 220</a:t>
                </a:r>
                <a14:m>
                  <m:oMath xmlns:m="http://schemas.openxmlformats.org/officeDocument/2006/math">
                    <m:rad>
                      <m:radPr>
                        <m:degHide m:val="on"/>
                        <m:ctrlPr>
                          <a:rPr lang="vi-VN"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Cambria" panose="02040503050406030204" pitchFamily="18" charset="0"/>
                            <a:cs typeface="Times New Roman" panose="02020603050405020304" pitchFamily="18" charset="0"/>
                          </a:rPr>
                          <m:t>𝟐</m:t>
                        </m:r>
                      </m:e>
                    </m:rad>
                  </m:oMath>
                </a14:m>
                <a:r>
                  <a:rPr lang="fr-FR" sz="2800" b="1" dirty="0">
                    <a:solidFill>
                      <a:srgbClr val="FFFFFF"/>
                    </a:solidFill>
                    <a:latin typeface="UTM Swiss Condensed" panose="02000500000000000000" pitchFamily="2" charset="0"/>
                    <a:ea typeface="Cambria" panose="02040503050406030204" pitchFamily="18" charset="0"/>
                  </a:rPr>
                  <a:t> V</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28513C96-ABE8-48B3-95D6-D0F497045007}"/>
                  </a:ext>
                </a:extLst>
              </p:cNvPr>
              <p:cNvSpPr>
                <a:spLocks noRot="1" noChangeAspect="1" noMove="1" noResize="1" noEditPoints="1" noAdjustHandles="1" noChangeArrowheads="1" noChangeShapeType="1" noTextEdit="1"/>
              </p:cNvSpPr>
              <p:nvPr/>
            </p:nvSpPr>
            <p:spPr>
              <a:xfrm>
                <a:off x="762000" y="2286000"/>
                <a:ext cx="2480166" cy="565155"/>
              </a:xfrm>
              <a:prstGeom prst="rect">
                <a:avLst/>
              </a:prstGeom>
              <a:blipFill>
                <a:blip r:embed="rId3"/>
                <a:stretch>
                  <a:fillRect l="-4914" t="-4301" b="-279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D75D3B79-E55D-43C3-B210-E76B584EDDAF}"/>
              </a:ext>
            </a:extLst>
          </p:cNvPr>
          <p:cNvSpPr/>
          <p:nvPr/>
        </p:nvSpPr>
        <p:spPr>
          <a:xfrm>
            <a:off x="6350000" y="2286000"/>
            <a:ext cx="1760418"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a:t>
            </a:r>
            <a:r>
              <a:rPr lang="fr-FR" sz="2800" b="1">
                <a:solidFill>
                  <a:srgbClr val="FFFFFF"/>
                </a:solidFill>
                <a:latin typeface="UTM Swiss Condensed" panose="02000500000000000000" pitchFamily="2" charset="0"/>
                <a:ea typeface="Cambria" panose="02040503050406030204" pitchFamily="18" charset="0"/>
              </a:rPr>
              <a:t>. 440V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6699D7D-58BA-4D63-AC66-EA00E969EC49}"/>
              </a:ext>
            </a:extLst>
          </p:cNvPr>
          <p:cNvSpPr/>
          <p:nvPr/>
        </p:nvSpPr>
        <p:spPr>
          <a:xfrm>
            <a:off x="698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92435246"/>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D83A2-067F-4126-A6D4-A7F97CFA6A9B}"/>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143: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Với cùng một công suất cần truyền tải, nếu tăng điện áp hiệu dụng ở nơi </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phát</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lên 10 lần thì công suất điện hao phí trên đường dây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A8B7A03B-78A3-431B-AA66-61EC4232B1B2}"/>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giảm 100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EA32565-AE4E-4D3B-85F8-64333FCD18C9}"/>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giảm 10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7D64CE7-A2C8-46A3-8BFE-84B21CCA94AD}"/>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tăng 10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56862B42-49F7-4135-9599-E3760CE9504E}"/>
              </a:ext>
            </a:extLst>
          </p:cNvPr>
          <p:cNvSpPr/>
          <p:nvPr/>
        </p:nvSpPr>
        <p:spPr>
          <a:xfrm>
            <a:off x="6477000" y="2339761"/>
            <a:ext cx="25314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tăng 100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5881A90-D6D7-4C4D-B14B-9F17098BB0DB}"/>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0225196"/>
      </p:ext>
    </p:extLst>
  </p:cSld>
  <p:clrMapOvr>
    <a:masterClrMapping/>
  </p:clrMapOvr>
  <mc:AlternateContent xmlns:mc="http://schemas.openxmlformats.org/markup-compatibility/2006">
    <mc:Choice xmlns:p14="http://schemas.microsoft.com/office/powerpoint/2010/main" Requires="p14">
      <p:transition spd="slow" p14:dur="20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434DF-5709-4809-8F2A-EF743120F210}"/>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144: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Với cùng một công suất cần truyền tải, muốn giảm công suất hao phí trên đường dây tải điện đi 400 lần thì cần tăng điện áp hiệu dụng ở nơi </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phát</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lên bao nhiêu lần?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917B5225-39C2-4B0C-A47D-3DED5B4038C3}"/>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DE029A8-3460-484C-B8D1-6C6FA02AD34A}"/>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200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7B757EB-2DB6-42B2-9C8F-AF5F36BE1C09}"/>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1E6231A-700D-4C90-B918-79D1F9720D6E}"/>
              </a:ext>
            </a:extLst>
          </p:cNvPr>
          <p:cNvSpPr/>
          <p:nvPr/>
        </p:nvSpPr>
        <p:spPr>
          <a:xfrm>
            <a:off x="9334500" y="2073281"/>
            <a:ext cx="18197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400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CC72785-3347-4ED7-8C6A-73E8AF6DF579}"/>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9093762"/>
      </p:ext>
    </p:extLst>
  </p:cSld>
  <p:clrMapOvr>
    <a:masterClrMapping/>
  </p:clrMapOvr>
  <mc:AlternateContent xmlns:mc="http://schemas.openxmlformats.org/markup-compatibility/2006">
    <mc:Choice xmlns:p14="http://schemas.microsoft.com/office/powerpoint/2010/main" Requires="p14">
      <p:transition spd="slow" p14:dur="20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71CE00-AAB9-453D-8105-C3AA6DA7AA9B}"/>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145: </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Với cùng một công suất cần truyền tải, muốn giảm công suất hao phí trên đường dây tải điện đi 100 lần thì cần tăng hay giảm điện áp hiệu dụng ở nơi </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phát</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bao nhiêu lần?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F0E21A62-C95A-4CCE-A3D8-9551E9A4F473}"/>
              </a:ext>
            </a:extLst>
          </p:cNvPr>
          <p:cNvSpPr/>
          <p:nvPr/>
        </p:nvSpPr>
        <p:spPr>
          <a:xfrm>
            <a:off x="1016000" y="2073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tăng 10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50F4F25-2720-4089-B91C-0434E28699FA}"/>
              </a:ext>
            </a:extLst>
          </p:cNvPr>
          <p:cNvSpPr/>
          <p:nvPr/>
        </p:nvSpPr>
        <p:spPr>
          <a:xfrm>
            <a:off x="6477000" y="2073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tăng 100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6434210-DFE4-4AC6-967F-8FEED8EEE682}"/>
              </a:ext>
            </a:extLst>
          </p:cNvPr>
          <p:cNvSpPr/>
          <p:nvPr/>
        </p:nvSpPr>
        <p:spPr>
          <a:xfrm>
            <a:off x="1016000" y="2835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 10 lần.</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5092787-0B58-46DB-91F4-B7CAB6A4F96A}"/>
              </a:ext>
            </a:extLst>
          </p:cNvPr>
          <p:cNvSpPr/>
          <p:nvPr/>
        </p:nvSpPr>
        <p:spPr>
          <a:xfrm>
            <a:off x="6477000" y="2835281"/>
            <a:ext cx="26148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giảm 100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FDF53A3-66DD-4F75-B753-CFC1F89AAE9F}"/>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8009617"/>
      </p:ext>
    </p:extLst>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A5481D-D512-45D5-85D9-56CFCDEB4FC3}"/>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146: Một máy biến </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áp</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lí tưởng có số vòng dây cuộn sơ cấp gấp 10 lần số vòng dây cuộn thứ cấp. Khi hoạt động máy biến </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áp</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này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4B180E51-F0DA-4C33-AD8D-441978061D6E}"/>
              </a:ext>
            </a:extLst>
          </p:cNvPr>
          <p:cNvSpPr/>
          <p:nvPr/>
        </p:nvSpPr>
        <p:spPr>
          <a:xfrm>
            <a:off x="508000" y="157776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làm giảm tần số dòng điện 10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8135113-C1DA-4D1B-8EAB-7D96FFDCAA12}"/>
              </a:ext>
            </a:extLst>
          </p:cNvPr>
          <p:cNvSpPr/>
          <p:nvPr/>
        </p:nvSpPr>
        <p:spPr>
          <a:xfrm>
            <a:off x="508000" y="2100981"/>
            <a:ext cx="530626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làm tăng tần số dòng điện 10 lần.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EDC8C58-7FC6-4F0C-BF2F-B141863CB63A}"/>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làm giảm điện áp đi 10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F67D809-C004-4BA6-9A1E-4E65F583E44D}"/>
              </a:ext>
            </a:extLst>
          </p:cNvPr>
          <p:cNvSpPr/>
          <p:nvPr/>
        </p:nvSpPr>
        <p:spPr>
          <a:xfrm>
            <a:off x="508000" y="3793752"/>
            <a:ext cx="46313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làm tăng điện áp lên 10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9936CD9-4B37-4770-B0A1-B38C469458C9}"/>
              </a:ext>
            </a:extLst>
          </p:cNvPr>
          <p:cNvSpPr/>
          <p:nvPr/>
        </p:nvSpPr>
        <p:spPr>
          <a:xfrm>
            <a:off x="444500" y="32070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2048932"/>
      </p:ext>
    </p:extLst>
  </p:cSld>
  <p:clrMapOvr>
    <a:masterClrMapping/>
  </p:clrMapOvr>
  <mc:AlternateContent xmlns:mc="http://schemas.openxmlformats.org/markup-compatibility/2006">
    <mc:Choice xmlns:p14="http://schemas.microsoft.com/office/powerpoint/2010/main" Requires="p14">
      <p:transition spd="slow" p14:dur="20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327DBE-AFE7-487F-8BC1-D6078624B2AA}"/>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147: Một máy biến </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áp</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lí tưởng có số vòng dây cuộn thứ cấp gấp 10 lần số vòng dây cuộn sơ cấp. Khi hoạt động máy biến </a:t>
            </a: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áp</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này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EEE17039-C82F-4BBE-9411-303D69E02359}"/>
              </a:ext>
            </a:extLst>
          </p:cNvPr>
          <p:cNvSpPr/>
          <p:nvPr/>
        </p:nvSpPr>
        <p:spPr>
          <a:xfrm>
            <a:off x="508000" y="157776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làm giảm tần số dòng điện 10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FDC3680-8EE4-4A0D-9BEC-F93F977C8C71}"/>
              </a:ext>
            </a:extLst>
          </p:cNvPr>
          <p:cNvSpPr/>
          <p:nvPr/>
        </p:nvSpPr>
        <p:spPr>
          <a:xfrm>
            <a:off x="508000" y="2100981"/>
            <a:ext cx="530626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làm tăng tần số dòng điện 10 lần.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768C1F3-0288-40B7-A94D-FC9E7E78F034}"/>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làm giảm điện áp đi 10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0FA9E3C-BE93-4F8F-85AF-034328D48F96}"/>
              </a:ext>
            </a:extLst>
          </p:cNvPr>
          <p:cNvSpPr/>
          <p:nvPr/>
        </p:nvSpPr>
        <p:spPr>
          <a:xfrm>
            <a:off x="508000" y="3793752"/>
            <a:ext cx="46313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làm tăng điện áp lên 10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CAC016D-F2A0-4589-A35F-E60B8BDF1E3A}"/>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3387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79DF52-0C5F-4D7C-8E0E-E7609248FF5F}"/>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148: Trong việc truyền tải điện năng, để giảm công suất điện tiêu hao trên đường dây k lần thì trước khi truyền tải phải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7D5F381D-21AF-4869-B986-67244017BE8F}"/>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giảm điện áp 0,5k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C9F6EFE-97C8-4EA0-8770-09F1B65254AA}"/>
                  </a:ext>
                </a:extLst>
              </p:cNvPr>
              <p:cNvSpPr/>
              <p:nvPr/>
            </p:nvSpPr>
            <p:spPr>
              <a:xfrm>
                <a:off x="6477000" y="1577761"/>
                <a:ext cx="3967753" cy="5682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tăng điện áp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1C9F6EFE-97C8-4EA0-8770-09F1B65254AA}"/>
                  </a:ext>
                </a:extLst>
              </p:cNvPr>
              <p:cNvSpPr>
                <a:spLocks noRot="1" noChangeAspect="1" noMove="1" noResize="1" noEditPoints="1" noAdjustHandles="1" noChangeArrowheads="1" noChangeShapeType="1" noTextEdit="1"/>
              </p:cNvSpPr>
              <p:nvPr/>
            </p:nvSpPr>
            <p:spPr>
              <a:xfrm>
                <a:off x="6477000" y="1577761"/>
                <a:ext cx="3967753" cy="568297"/>
              </a:xfrm>
              <a:prstGeom prst="rect">
                <a:avLst/>
              </a:prstGeom>
              <a:blipFill>
                <a:blip r:embed="rId2"/>
                <a:stretch>
                  <a:fillRect l="-3231" t="-5376"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9D62540-C584-497C-91E0-6497EA2A3D84}"/>
                  </a:ext>
                </a:extLst>
              </p:cNvPr>
              <p:cNvSpPr/>
              <p:nvPr/>
            </p:nvSpPr>
            <p:spPr>
              <a:xfrm>
                <a:off x="1016000" y="2339761"/>
                <a:ext cx="3967753"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 điện áp </a:t>
                </a:r>
                <a14:m>
                  <m:oMath xmlns:m="http://schemas.openxmlformats.org/officeDocument/2006/math">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𝒌</m:t>
                        </m:r>
                      </m:e>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lần.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E9D62540-C584-497C-91E0-6497EA2A3D84}"/>
                  </a:ext>
                </a:extLst>
              </p:cNvPr>
              <p:cNvSpPr>
                <a:spLocks noRot="1" noChangeAspect="1" noMove="1" noResize="1" noEditPoints="1" noAdjustHandles="1" noChangeArrowheads="1" noChangeShapeType="1" noTextEdit="1"/>
              </p:cNvSpPr>
              <p:nvPr/>
            </p:nvSpPr>
            <p:spPr>
              <a:xfrm>
                <a:off x="1016000" y="2339761"/>
                <a:ext cx="3967753" cy="532966"/>
              </a:xfrm>
              <a:prstGeom prst="rect">
                <a:avLst/>
              </a:prstGeom>
              <a:blipFill>
                <a:blip r:embed="rId3"/>
                <a:stretch>
                  <a:fillRect l="-3226" t="-11494" r="-2151" b="-31034"/>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2721CF6F-DD08-48B3-A30B-2CFAA65A7552}"/>
              </a:ext>
            </a:extLst>
          </p:cNvPr>
          <p:cNvSpPr/>
          <p:nvPr/>
        </p:nvSpPr>
        <p:spPr>
          <a:xfrm>
            <a:off x="6477000" y="2339761"/>
            <a:ext cx="34644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tăng điện áp 2k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6C13A55-CAA9-46E3-965D-E7C0BF4BAB12}"/>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0859348"/>
      </p:ext>
    </p:extLst>
  </p:cSld>
  <p:clrMapOvr>
    <a:masterClrMapping/>
  </p:clrMapOvr>
  <mc:AlternateContent xmlns:mc="http://schemas.openxmlformats.org/markup-compatibility/2006">
    <mc:Choice xmlns:p14="http://schemas.microsoft.com/office/powerpoint/2010/main" Requires="p14">
      <p:transition spd="slow" p14:dur="2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53628-3004-42D8-958E-732A73FF678E}"/>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149: Khi truyền tải một công suất điện P đi xa với công suất hao phí trên đường dây tải điện là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thì hiệu suất truyền tải điện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B188005-B7DE-45B5-960D-6F4D9E7B895F}"/>
                  </a:ext>
                </a:extLst>
              </p:cNvPr>
              <p:cNvSpPr/>
              <p:nvPr/>
            </p:nvSpPr>
            <p:spPr>
              <a:xfrm>
                <a:off x="1016000" y="1577761"/>
                <a:ext cx="3044423" cy="7117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0B188005-B7DE-45B5-960D-6F4D9E7B895F}"/>
                  </a:ext>
                </a:extLst>
              </p:cNvPr>
              <p:cNvSpPr>
                <a:spLocks noRot="1" noChangeAspect="1" noMove="1" noResize="1" noEditPoints="1" noAdjustHandles="1" noChangeArrowheads="1" noChangeShapeType="1" noTextEdit="1"/>
              </p:cNvSpPr>
              <p:nvPr/>
            </p:nvSpPr>
            <p:spPr>
              <a:xfrm>
                <a:off x="1016000" y="1577761"/>
                <a:ext cx="3044423" cy="711733"/>
              </a:xfrm>
              <a:prstGeom prst="rect">
                <a:avLst/>
              </a:prstGeom>
              <a:blipFill>
                <a:blip r:embed="rId2"/>
                <a:stretch>
                  <a:fillRect l="-4208"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08917B5-0355-4AC9-BAED-1CC72E4F9A18}"/>
                  </a:ext>
                </a:extLst>
              </p:cNvPr>
              <p:cNvSpPr/>
              <p:nvPr/>
            </p:nvSpPr>
            <p:spPr>
              <a:xfrm>
                <a:off x="6477000" y="1577761"/>
                <a:ext cx="3044423" cy="71275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08917B5-0355-4AC9-BAED-1CC72E4F9A18}"/>
                  </a:ext>
                </a:extLst>
              </p:cNvPr>
              <p:cNvSpPr>
                <a:spLocks noRot="1" noChangeAspect="1" noMove="1" noResize="1" noEditPoints="1" noAdjustHandles="1" noChangeArrowheads="1" noChangeShapeType="1" noTextEdit="1"/>
              </p:cNvSpPr>
              <p:nvPr/>
            </p:nvSpPr>
            <p:spPr>
              <a:xfrm>
                <a:off x="6477000" y="1577761"/>
                <a:ext cx="3044423" cy="712759"/>
              </a:xfrm>
              <a:prstGeom prst="rect">
                <a:avLst/>
              </a:prstGeom>
              <a:blipFill>
                <a:blip r:embed="rId3"/>
                <a:stretch>
                  <a:fillRect l="-4208"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209559E-668A-49C8-8BD2-2F83B0AE6F5A}"/>
                  </a:ext>
                </a:extLst>
              </p:cNvPr>
              <p:cNvSpPr/>
              <p:nvPr/>
            </p:nvSpPr>
            <p:spPr>
              <a:xfrm>
                <a:off x="1016000" y="2339761"/>
                <a:ext cx="3044423" cy="7117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0209559E-668A-49C8-8BD2-2F83B0AE6F5A}"/>
                  </a:ext>
                </a:extLst>
              </p:cNvPr>
              <p:cNvSpPr>
                <a:spLocks noRot="1" noChangeAspect="1" noMove="1" noResize="1" noEditPoints="1" noAdjustHandles="1" noChangeArrowheads="1" noChangeShapeType="1" noTextEdit="1"/>
              </p:cNvSpPr>
              <p:nvPr/>
            </p:nvSpPr>
            <p:spPr>
              <a:xfrm>
                <a:off x="1016000" y="2339761"/>
                <a:ext cx="3044423" cy="711733"/>
              </a:xfrm>
              <a:prstGeom prst="rect">
                <a:avLst/>
              </a:prstGeom>
              <a:blipFill>
                <a:blip r:embed="rId4"/>
                <a:stretch>
                  <a:fillRect l="-4208" r="-3206"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31AB038-F053-496C-8B15-E1FBA9FE7CAF}"/>
                  </a:ext>
                </a:extLst>
              </p:cNvPr>
              <p:cNvSpPr/>
              <p:nvPr/>
            </p:nvSpPr>
            <p:spPr>
              <a:xfrm>
                <a:off x="6477000" y="2339761"/>
                <a:ext cx="2434962"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𝑯</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𝑷</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𝑷</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𝑷</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031AB038-F053-496C-8B15-E1FBA9FE7CAF}"/>
                  </a:ext>
                </a:extLst>
              </p:cNvPr>
              <p:cNvSpPr>
                <a:spLocks noRot="1" noChangeAspect="1" noMove="1" noResize="1" noEditPoints="1" noAdjustHandles="1" noChangeArrowheads="1" noChangeShapeType="1" noTextEdit="1"/>
              </p:cNvSpPr>
              <p:nvPr/>
            </p:nvSpPr>
            <p:spPr>
              <a:xfrm>
                <a:off x="6477000" y="2339761"/>
                <a:ext cx="2434962" cy="710579"/>
              </a:xfrm>
              <a:prstGeom prst="rect">
                <a:avLst/>
              </a:prstGeom>
              <a:blipFill>
                <a:blip r:embed="rId5"/>
                <a:stretch>
                  <a:fillRect l="-5263" r="-4010"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15667BD-5E0D-475E-B5CE-8646F1CC62D2}"/>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8977414"/>
      </p:ext>
    </p:extLst>
  </p:cSld>
  <p:clrMapOvr>
    <a:masterClrMapping/>
  </p:clrMapOvr>
  <mc:AlternateContent xmlns:mc="http://schemas.openxmlformats.org/markup-compatibility/2006">
    <mc:Choice xmlns:p14="http://schemas.microsoft.com/office/powerpoint/2010/main" Requires="p14">
      <p:transition spd="slow" p14:dur="20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37EC1E-38BC-4CC8-AE6D-64006EC98ECD}"/>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150: Khi truyền tải một công suất điện P đi xa với công suất hao phí trên đường dây tải điện là</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∆P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thì hiệu suất truyền tải điện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67F3556-6B70-446E-A035-8BDDD1C0E108}"/>
                  </a:ext>
                </a:extLst>
              </p:cNvPr>
              <p:cNvSpPr/>
              <p:nvPr/>
            </p:nvSpPr>
            <p:spPr>
              <a:xfrm>
                <a:off x="1016000" y="1577761"/>
                <a:ext cx="3044423" cy="7117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67F3556-6B70-446E-A035-8BDDD1C0E108}"/>
                  </a:ext>
                </a:extLst>
              </p:cNvPr>
              <p:cNvSpPr>
                <a:spLocks noRot="1" noChangeAspect="1" noMove="1" noResize="1" noEditPoints="1" noAdjustHandles="1" noChangeArrowheads="1" noChangeShapeType="1" noTextEdit="1"/>
              </p:cNvSpPr>
              <p:nvPr/>
            </p:nvSpPr>
            <p:spPr>
              <a:xfrm>
                <a:off x="1016000" y="1577761"/>
                <a:ext cx="3044423" cy="711733"/>
              </a:xfrm>
              <a:prstGeom prst="rect">
                <a:avLst/>
              </a:prstGeom>
              <a:blipFill>
                <a:blip r:embed="rId2"/>
                <a:stretch>
                  <a:fillRect l="-4208"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FF27CE9-4555-4224-B04D-E494503DAFDC}"/>
                  </a:ext>
                </a:extLst>
              </p:cNvPr>
              <p:cNvSpPr/>
              <p:nvPr/>
            </p:nvSpPr>
            <p:spPr>
              <a:xfrm>
                <a:off x="6477000" y="1577761"/>
                <a:ext cx="3044423"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FF27CE9-4555-4224-B04D-E494503DAFDC}"/>
                  </a:ext>
                </a:extLst>
              </p:cNvPr>
              <p:cNvSpPr>
                <a:spLocks noRot="1" noChangeAspect="1" noMove="1" noResize="1" noEditPoints="1" noAdjustHandles="1" noChangeArrowheads="1" noChangeShapeType="1" noTextEdit="1"/>
              </p:cNvSpPr>
              <p:nvPr/>
            </p:nvSpPr>
            <p:spPr>
              <a:xfrm>
                <a:off x="6477000" y="1577761"/>
                <a:ext cx="3044423" cy="710579"/>
              </a:xfrm>
              <a:prstGeom prst="rect">
                <a:avLst/>
              </a:prstGeom>
              <a:blipFill>
                <a:blip r:embed="rId3"/>
                <a:stretch>
                  <a:fillRect l="-4208" b="-862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1CC13CD-E877-466D-BC68-0DCFBF4E154B}"/>
                  </a:ext>
                </a:extLst>
              </p:cNvPr>
              <p:cNvSpPr/>
              <p:nvPr/>
            </p:nvSpPr>
            <p:spPr>
              <a:xfrm>
                <a:off x="1016000" y="2339761"/>
                <a:ext cx="3044423" cy="7117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𝑯</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41CC13CD-E877-466D-BC68-0DCFBF4E154B}"/>
                  </a:ext>
                </a:extLst>
              </p:cNvPr>
              <p:cNvSpPr>
                <a:spLocks noRot="1" noChangeAspect="1" noMove="1" noResize="1" noEditPoints="1" noAdjustHandles="1" noChangeArrowheads="1" noChangeShapeType="1" noTextEdit="1"/>
              </p:cNvSpPr>
              <p:nvPr/>
            </p:nvSpPr>
            <p:spPr>
              <a:xfrm>
                <a:off x="1016000" y="2339761"/>
                <a:ext cx="3044423" cy="711733"/>
              </a:xfrm>
              <a:prstGeom prst="rect">
                <a:avLst/>
              </a:prstGeom>
              <a:blipFill>
                <a:blip r:embed="rId4"/>
                <a:stretch>
                  <a:fillRect l="-4208"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F7E5A1F-0351-4CA9-A905-5FD14DDEA5D7}"/>
                  </a:ext>
                </a:extLst>
              </p:cNvPr>
              <p:cNvSpPr/>
              <p:nvPr/>
            </p:nvSpPr>
            <p:spPr>
              <a:xfrm>
                <a:off x="6477000" y="2339761"/>
                <a:ext cx="2706703"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𝑯</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𝑷</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𝑷</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FF7E5A1F-0351-4CA9-A905-5FD14DDEA5D7}"/>
                  </a:ext>
                </a:extLst>
              </p:cNvPr>
              <p:cNvSpPr>
                <a:spLocks noRot="1" noChangeAspect="1" noMove="1" noResize="1" noEditPoints="1" noAdjustHandles="1" noChangeArrowheads="1" noChangeShapeType="1" noTextEdit="1"/>
              </p:cNvSpPr>
              <p:nvPr/>
            </p:nvSpPr>
            <p:spPr>
              <a:xfrm>
                <a:off x="6477000" y="2339761"/>
                <a:ext cx="2706703" cy="710579"/>
              </a:xfrm>
              <a:prstGeom prst="rect">
                <a:avLst/>
              </a:prstGeom>
              <a:blipFill>
                <a:blip r:embed="rId5"/>
                <a:stretch>
                  <a:fillRect l="-4730" r="-3604"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39CAD46-72F9-4C2A-8A8D-D2C414560C53}"/>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157608"/>
      </p:ext>
    </p:extLst>
  </p:cSld>
  <p:clrMapOvr>
    <a:masterClrMapping/>
  </p:clrMapOvr>
  <mc:AlternateContent xmlns:mc="http://schemas.openxmlformats.org/markup-compatibility/2006">
    <mc:Choice xmlns:p14="http://schemas.microsoft.com/office/powerpoint/2010/main" Requires="p14">
      <p:transition spd="slow" p14:dur="20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AF7EE7-D22F-422F-A049-5695E2F39DE8}"/>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151: Gọi R là điện trở của đường dây, P là công suất truyền đi, U là điện áp tại nơi phát, cos</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φ</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là hệ số công suất của mạch điện thì công suất hao phí trong quá trình truyền tải điện năng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C6171C4-7EC7-4936-96E3-63B391138F27}"/>
                  </a:ext>
                </a:extLst>
              </p:cNvPr>
              <p:cNvSpPr/>
              <p:nvPr/>
            </p:nvSpPr>
            <p:spPr>
              <a:xfrm>
                <a:off x="1016000" y="2073281"/>
                <a:ext cx="3967753" cy="8322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C6171C4-7EC7-4936-96E3-63B391138F27}"/>
                  </a:ext>
                </a:extLst>
              </p:cNvPr>
              <p:cNvSpPr>
                <a:spLocks noRot="1" noChangeAspect="1" noMove="1" noResize="1" noEditPoints="1" noAdjustHandles="1" noChangeArrowheads="1" noChangeShapeType="1" noTextEdit="1"/>
              </p:cNvSpPr>
              <p:nvPr/>
            </p:nvSpPr>
            <p:spPr>
              <a:xfrm>
                <a:off x="1016000" y="2073281"/>
                <a:ext cx="3967753" cy="832216"/>
              </a:xfrm>
              <a:prstGeom prst="rect">
                <a:avLst/>
              </a:prstGeom>
              <a:blipFill>
                <a:blip r:embed="rId2"/>
                <a:stretch>
                  <a:fillRect l="-322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E1B9424-FFFF-4543-A0DF-F59230626883}"/>
                  </a:ext>
                </a:extLst>
              </p:cNvPr>
              <p:cNvSpPr/>
              <p:nvPr/>
            </p:nvSpPr>
            <p:spPr>
              <a:xfrm>
                <a:off x="6477000" y="2073281"/>
                <a:ext cx="3967753" cy="7769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FE1B9424-FFFF-4543-A0DF-F59230626883}"/>
                  </a:ext>
                </a:extLst>
              </p:cNvPr>
              <p:cNvSpPr>
                <a:spLocks noRot="1" noChangeAspect="1" noMove="1" noResize="1" noEditPoints="1" noAdjustHandles="1" noChangeArrowheads="1" noChangeShapeType="1" noTextEdit="1"/>
              </p:cNvSpPr>
              <p:nvPr/>
            </p:nvSpPr>
            <p:spPr>
              <a:xfrm>
                <a:off x="6477000" y="2073281"/>
                <a:ext cx="3967753" cy="776944"/>
              </a:xfrm>
              <a:prstGeom prst="rect">
                <a:avLst/>
              </a:prstGeom>
              <a:blipFill>
                <a:blip r:embed="rId3"/>
                <a:stretch>
                  <a:fillRect l="-3231" b="-703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8CDC9B9-1AE3-4724-9F5C-2DFB0A7BFB5A}"/>
                  </a:ext>
                </a:extLst>
              </p:cNvPr>
              <p:cNvSpPr/>
              <p:nvPr/>
            </p:nvSpPr>
            <p:spPr>
              <a:xfrm>
                <a:off x="1016000" y="2835281"/>
                <a:ext cx="3967753" cy="778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08CDC9B9-1AE3-4724-9F5C-2DFB0A7BFB5A}"/>
                  </a:ext>
                </a:extLst>
              </p:cNvPr>
              <p:cNvSpPr>
                <a:spLocks noRot="1" noChangeAspect="1" noMove="1" noResize="1" noEditPoints="1" noAdjustHandles="1" noChangeArrowheads="1" noChangeShapeType="1" noTextEdit="1"/>
              </p:cNvSpPr>
              <p:nvPr/>
            </p:nvSpPr>
            <p:spPr>
              <a:xfrm>
                <a:off x="1016000" y="2835281"/>
                <a:ext cx="3967753" cy="778996"/>
              </a:xfrm>
              <a:prstGeom prst="rect">
                <a:avLst/>
              </a:prstGeom>
              <a:blipFill>
                <a:blip r:embed="rId4"/>
                <a:stretch>
                  <a:fillRect l="-3226" r="-2151" b="-703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7969086-11BA-4858-B9A7-5FC6FA17EE2A}"/>
                  </a:ext>
                </a:extLst>
              </p:cNvPr>
              <p:cNvSpPr/>
              <p:nvPr/>
            </p:nvSpPr>
            <p:spPr>
              <a:xfrm>
                <a:off x="6477000" y="2835281"/>
                <a:ext cx="3261342" cy="8322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𝜟</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𝑷</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𝑷</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𝒔</m:t>
                            </m:r>
                          </m:e>
                          <m: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𝝋</m:t>
                        </m:r>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B7969086-11BA-4858-B9A7-5FC6FA17EE2A}"/>
                  </a:ext>
                </a:extLst>
              </p:cNvPr>
              <p:cNvSpPr>
                <a:spLocks noRot="1" noChangeAspect="1" noMove="1" noResize="1" noEditPoints="1" noAdjustHandles="1" noChangeArrowheads="1" noChangeShapeType="1" noTextEdit="1"/>
              </p:cNvSpPr>
              <p:nvPr/>
            </p:nvSpPr>
            <p:spPr>
              <a:xfrm>
                <a:off x="6477000" y="2835281"/>
                <a:ext cx="3261342" cy="832216"/>
              </a:xfrm>
              <a:prstGeom prst="rect">
                <a:avLst/>
              </a:prstGeom>
              <a:blipFill>
                <a:blip r:embed="rId5"/>
                <a:stretch>
                  <a:fillRect l="-3933" r="-2996"/>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C8063A3-10E9-49F4-A636-8E0B9BF89409}"/>
              </a:ext>
            </a:extLst>
          </p:cNvPr>
          <p:cNvSpPr/>
          <p:nvPr/>
        </p:nvSpPr>
        <p:spPr>
          <a:xfrm>
            <a:off x="6413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81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AB23F2-6E97-4328-9CB4-0436423850D4}"/>
              </a:ext>
            </a:extLst>
          </p:cNvPr>
          <p:cNvSpPr/>
          <p:nvPr/>
        </p:nvSpPr>
        <p:spPr>
          <a:xfrm>
            <a:off x="127000" y="63500"/>
            <a:ext cx="11938000" cy="1384995"/>
          </a:xfrm>
          <a:prstGeom prst="rect">
            <a:avLst/>
          </a:prstGeom>
          <a:solidFill>
            <a:srgbClr val="0070C0"/>
          </a:solidFill>
          <a:scene3d>
            <a:camera prst="orthographicFront"/>
            <a:lightRig rig="threePt" dir="t"/>
          </a:scene3d>
          <a:sp3d>
            <a:bevelT prst="softRound"/>
          </a:sp3d>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Câu 152: Một máy biến áp lý tưởng có số vòng cuộn sơ cấp và cuộn thứ cấp lần lượt là 2500 vòng và 200 vòng, được mắc vào mạng điện có tần số 50 Hz, khi đó cường độ dòng điện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hiệu dụng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qua cuộn thứ cấp là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10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210E4B1E-4731-4459-98EF-757CF0081446}"/>
              </a:ext>
            </a:extLst>
          </p:cNvPr>
          <p:cNvSpPr/>
          <p:nvPr/>
        </p:nvSpPr>
        <p:spPr>
          <a:xfrm>
            <a:off x="508000" y="1448495"/>
            <a:ext cx="7612982"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Cường độ dòng điện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hiệu dụng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qua cuộn sơ cấp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0,8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0A9DFF5-997F-4B71-8A49-C9741ABD058E}"/>
              </a:ext>
            </a:extLst>
          </p:cNvPr>
          <p:cNvSpPr/>
          <p:nvPr/>
        </p:nvSpPr>
        <p:spPr>
          <a:xfrm>
            <a:off x="508000" y="2467235"/>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125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95159C7-A48D-48D3-A6C7-1E44CA1C98D7}"/>
              </a:ext>
            </a:extLst>
          </p:cNvPr>
          <p:cNvSpPr/>
          <p:nvPr/>
        </p:nvSpPr>
        <p:spPr>
          <a:xfrm>
            <a:off x="508000" y="2990455"/>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2,5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CE60F95-1F2E-43C2-9F7E-7403DE2F4C5B}"/>
              </a:ext>
            </a:extLst>
          </p:cNvPr>
          <p:cNvSpPr/>
          <p:nvPr/>
        </p:nvSpPr>
        <p:spPr>
          <a:xfrm>
            <a:off x="508000" y="3513675"/>
            <a:ext cx="14013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40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3058702-A002-4C17-A9C2-DB889D31ADEE}"/>
              </a:ext>
            </a:extLst>
          </p:cNvPr>
          <p:cNvSpPr/>
          <p:nvPr/>
        </p:nvSpPr>
        <p:spPr>
          <a:xfrm>
            <a:off x="444500" y="138499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993577"/>
      </p:ext>
    </p:extLst>
  </p:cSld>
  <p:clrMapOvr>
    <a:masterClrMapping/>
  </p:clrMapOvr>
  <mc:AlternateContent xmlns:mc="http://schemas.openxmlformats.org/markup-compatibility/2006">
    <mc:Choice xmlns:p14="http://schemas.microsoft.com/office/powerpoint/2010/main" Requires="p14">
      <p:transition spd="slow" p14:dur="20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4D4F3-FAC6-4FAE-9158-030934F5C7D8}"/>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15: Một bóng đèn có ghi</a:t>
            </a:r>
            <a:r>
              <a:rPr lang="fr-FR" sz="2800" b="1" dirty="0">
                <a:solidFill>
                  <a:srgbClr val="00B050"/>
                </a:solidFill>
                <a:latin typeface="UTM Swiss Condensed" panose="02000500000000000000" pitchFamily="2" charset="0"/>
                <a:cs typeface="Times New Roman" panose="02020603050405020304" pitchFamily="18" charset="0"/>
              </a:rPr>
              <a:t> </a:t>
            </a:r>
            <a:r>
              <a:rPr lang="fr-FR" sz="2800" b="1">
                <a:solidFill>
                  <a:srgbClr val="00B050"/>
                </a:solidFill>
                <a:latin typeface="UTM Swiss Condensed" panose="02000500000000000000" pitchFamily="2" charset="0"/>
                <a:cs typeface="Times New Roman" panose="02020603050405020304" pitchFamily="18" charset="0"/>
              </a:rPr>
              <a:t>220V – 100W. Cường độ hiệu dụng định mức qua bóng đèn</a:t>
            </a:r>
            <a:r>
              <a:rPr lang="fr-FR" sz="2800" b="1" dirty="0">
                <a:solidFill>
                  <a:srgbClr val="00B050"/>
                </a:solidFill>
                <a:latin typeface="UTM Swiss Condensed" panose="02000500000000000000" pitchFamily="2" charset="0"/>
                <a:cs typeface="Times New Roman" panose="02020603050405020304" pitchFamily="18" charset="0"/>
              </a:rPr>
              <a:t> là:</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CE224C4-7C74-4F1B-9B4D-61EAAC161F95}"/>
              </a:ext>
            </a:extLst>
          </p:cNvPr>
          <p:cNvSpPr/>
          <p:nvPr/>
        </p:nvSpPr>
        <p:spPr>
          <a:xfrm>
            <a:off x="762000" y="1524000"/>
            <a:ext cx="248016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A. 0,45 F</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FC97B3B-CD1A-44B8-83CB-5470BA8DB1CC}"/>
              </a:ext>
            </a:extLst>
          </p:cNvPr>
          <p:cNvSpPr/>
          <p:nvPr/>
        </p:nvSpPr>
        <p:spPr>
          <a:xfrm>
            <a:off x="6350000" y="1524000"/>
            <a:ext cx="248016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B. 0,45 Ω</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EFD5FDE-5814-4F25-973D-D9E1B6FB731E}"/>
              </a:ext>
            </a:extLst>
          </p:cNvPr>
          <p:cNvSpPr/>
          <p:nvPr/>
        </p:nvSpPr>
        <p:spPr>
          <a:xfrm>
            <a:off x="762000" y="2286000"/>
            <a:ext cx="248016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C. 0,45 V</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2D0EB7CE-40CD-4D8A-99C9-27BDE11C9E14}"/>
              </a:ext>
            </a:extLst>
          </p:cNvPr>
          <p:cNvSpPr/>
          <p:nvPr/>
        </p:nvSpPr>
        <p:spPr>
          <a:xfrm>
            <a:off x="6350000" y="2286000"/>
            <a:ext cx="193995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a:t>
            </a:r>
            <a:r>
              <a:rPr lang="fr-FR" sz="2800" b="1">
                <a:solidFill>
                  <a:srgbClr val="FFFFFF"/>
                </a:solidFill>
                <a:latin typeface="UTM Swiss Condensed" panose="02000500000000000000" pitchFamily="2" charset="0"/>
                <a:ea typeface="Cambria" panose="02040503050406030204" pitchFamily="18" charset="0"/>
              </a:rPr>
              <a:t>0,45 A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A5DB40F-111E-481F-8C49-2611D6425C78}"/>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5443334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BC9DE-ABD0-4BA0-964E-9F0B832E2087}"/>
              </a:ext>
            </a:extLst>
          </p:cNvPr>
          <p:cNvSpPr/>
          <p:nvPr/>
        </p:nvSpPr>
        <p:spPr>
          <a:xfrm>
            <a:off x="127000" y="63500"/>
            <a:ext cx="11938000" cy="1384995"/>
          </a:xfrm>
          <a:prstGeom prst="rect">
            <a:avLst/>
          </a:prstGeom>
          <a:solidFill>
            <a:srgbClr val="0070C0"/>
          </a:solidFill>
          <a:scene3d>
            <a:camera prst="orthographicFront"/>
            <a:lightRig rig="threePt" dir="t"/>
          </a:scene3d>
          <a:sp3d>
            <a:bevelT prst="softRound"/>
          </a:sp3d>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Câu 153: Một máy biến áp lý tưởng có số vòng cuộn sơ cấp và cuộn thứ cấp lần lượt là 2500 vòng và 200 vòng, được mắc vào mạng điện có tần số 50 Hz, khi đó cường độ dòng điện hiệu dụng qua cuộn sơ cấp là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5DD43051-E548-4D89-B448-036612FDB09C}"/>
              </a:ext>
            </a:extLst>
          </p:cNvPr>
          <p:cNvSpPr/>
          <p:nvPr/>
        </p:nvSpPr>
        <p:spPr>
          <a:xfrm>
            <a:off x="508000" y="1448495"/>
            <a:ext cx="7728398" cy="1018740"/>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Cường độ dòng điện hiệu dụng qua cuộn thứ cấp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25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8AA14A7-9A6B-4B86-BBD1-E27ED2BC7118}"/>
              </a:ext>
            </a:extLst>
          </p:cNvPr>
          <p:cNvSpPr/>
          <p:nvPr/>
        </p:nvSpPr>
        <p:spPr>
          <a:xfrm>
            <a:off x="508000" y="2467235"/>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6,25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5283071-2A3C-4EC5-B9DF-540E1B6A8204}"/>
              </a:ext>
            </a:extLst>
          </p:cNvPr>
          <p:cNvSpPr/>
          <p:nvPr/>
        </p:nvSpPr>
        <p:spPr>
          <a:xfrm>
            <a:off x="508000" y="2990455"/>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12,5 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DAC5225D-103C-497D-8FA3-8D45908DF9D1}"/>
              </a:ext>
            </a:extLst>
          </p:cNvPr>
          <p:cNvSpPr/>
          <p:nvPr/>
        </p:nvSpPr>
        <p:spPr>
          <a:xfrm>
            <a:off x="508000" y="3513675"/>
            <a:ext cx="14013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50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4177B29-F2B5-482E-9D2A-76B073B49F39}"/>
              </a:ext>
            </a:extLst>
          </p:cNvPr>
          <p:cNvSpPr/>
          <p:nvPr/>
        </p:nvSpPr>
        <p:spPr>
          <a:xfrm>
            <a:off x="444500" y="138499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0776534"/>
      </p:ext>
    </p:extLst>
  </p:cSld>
  <p:clrMapOvr>
    <a:masterClrMapping/>
  </p:clrMapOvr>
  <mc:AlternateContent xmlns:mc="http://schemas.openxmlformats.org/markup-compatibility/2006">
    <mc:Choice xmlns:p14="http://schemas.microsoft.com/office/powerpoint/2010/main" Requires="p14">
      <p:transition spd="slow" p14:dur="20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3FBD9-2B4D-4F77-AF55-C4A4D055F367}"/>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154: Một máy biến áp lí tưởng có tỉ số vòng dây giữa cuộn sơ cấp và thứ cấp là 0,05. Mắc cuộn sơ cấp với mạng điện xoay chiều 220 V – 50 Hz, khi đó hiệu điện thế hiệu dụng giữa hai đầu cuộn thứ cấp để hở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3C782155-DF7F-4AE8-971C-2241921FD77A}"/>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11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679D10F-FAC4-4E91-9F50-D93C30EA7D99}"/>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4400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C31DFA4B-7283-4B18-A395-69D6AF1B97AF}"/>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550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62F9F26-8ED6-4540-9250-154E74725302}"/>
              </a:ext>
            </a:extLst>
          </p:cNvPr>
          <p:cNvSpPr/>
          <p:nvPr/>
        </p:nvSpPr>
        <p:spPr>
          <a:xfrm>
            <a:off x="9334500" y="2073281"/>
            <a:ext cx="14013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88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07BE74D6-D305-4DFF-AA27-B225C6570585}"/>
              </a:ext>
            </a:extLst>
          </p:cNvPr>
          <p:cNvSpPr/>
          <p:nvPr/>
        </p:nvSpPr>
        <p:spPr>
          <a:xfrm>
            <a:off x="3556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926960"/>
      </p:ext>
    </p:extLst>
  </p:cSld>
  <p:clrMapOvr>
    <a:masterClrMapping/>
  </p:clrMapOvr>
  <mc:AlternateContent xmlns:mc="http://schemas.openxmlformats.org/markup-compatibility/2006">
    <mc:Choice xmlns:p14="http://schemas.microsoft.com/office/powerpoint/2010/main" Requires="p14">
      <p:transition spd="slow" p14:dur="20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796BC-0934-4D70-A3C3-91C65CAFFC9E}"/>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155: Một máy biến áp lí tưởng cuộn sơ cấp có 1000 vòng dây, cuộn thứ cấp có 200 vòng dây. Điện áp hiệu dụng hai đầu cuộn sơ cấp là 220V. Điện áp hiệu dụng hai đầu cuộn thứ cấp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101F1B22-3BAF-43D6-98B7-792E798E4830}"/>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220 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460F3353-B348-425D-BD9C-90C04F1DADF2}"/>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44 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E84109FD-D127-4D5C-A42B-DA7463057CBA}"/>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909 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E2BA489-5C21-4DFC-9768-47D601A120EF}"/>
              </a:ext>
            </a:extLst>
          </p:cNvPr>
          <p:cNvSpPr/>
          <p:nvPr/>
        </p:nvSpPr>
        <p:spPr>
          <a:xfrm>
            <a:off x="9334500" y="2073281"/>
            <a:ext cx="17604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1100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900CE70-5E31-469A-84FB-7AD71C357EDF}"/>
              </a:ext>
            </a:extLst>
          </p:cNvPr>
          <p:cNvSpPr/>
          <p:nvPr/>
        </p:nvSpPr>
        <p:spPr>
          <a:xfrm>
            <a:off x="3556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1038609"/>
      </p:ext>
    </p:extLst>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F9E2A4-B4DC-43DE-9140-5F9B45327524}"/>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156: Một máy biến áp lí tưởng cuộn sơ cấp có 1000 vòng dây, cuộn thứ cấp có 200 vòng dây. Điện áp hiệu dụng hai đầu cuộn thứ cấp là 22V. Điện áp hiệu dụng hai đầu cuộn sơ cấp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A1C0F32E-21D1-4DE8-A91E-9092E2DA5A9A}"/>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220 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815DDCA8-B0C6-4A33-A937-060997E05117}"/>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110 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5738649-93F2-4066-8625-0CE81C31AEE3}"/>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909 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AF7B9E3-B901-46D8-814E-8F7FB816345D}"/>
              </a:ext>
            </a:extLst>
          </p:cNvPr>
          <p:cNvSpPr/>
          <p:nvPr/>
        </p:nvSpPr>
        <p:spPr>
          <a:xfrm>
            <a:off x="9334500" y="2073281"/>
            <a:ext cx="17604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1100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C0910D0-5609-4A68-9092-E0A2A373D081}"/>
              </a:ext>
            </a:extLst>
          </p:cNvPr>
          <p:cNvSpPr/>
          <p:nvPr/>
        </p:nvSpPr>
        <p:spPr>
          <a:xfrm>
            <a:off x="3556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3462092"/>
      </p:ext>
    </p:extLst>
  </p:cSld>
  <p:clrMapOvr>
    <a:masterClrMapping/>
  </p:clrMapOvr>
  <mc:AlternateContent xmlns:mc="http://schemas.openxmlformats.org/markup-compatibility/2006">
    <mc:Choice xmlns:p14="http://schemas.microsoft.com/office/powerpoint/2010/main" Requires="p14">
      <p:transition spd="slow" p14:dur="20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6E0BE-CB9E-460E-94F3-9E0A1BB466A2}"/>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157: Một máy biến áp lí tưởng với cuộn sơ cấp gồm 500 vòng dây được mắc vào mạng điện xoay chiều. Cuộn thứ cấp gồm 10 vòng dây, có dòng điện 2 A chạy qua. Dòng điện trong cuộn sơ cấp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CC48BCE1-F11C-46F1-BEF7-B830B11BEE7E}"/>
              </a:ext>
            </a:extLst>
          </p:cNvPr>
          <p:cNvSpPr/>
          <p:nvPr/>
        </p:nvSpPr>
        <p:spPr>
          <a:xfrm>
            <a:off x="508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100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D7D239F-F2E9-490D-8FEC-06CCEE0844FC}"/>
              </a:ext>
            </a:extLst>
          </p:cNvPr>
          <p:cNvSpPr/>
          <p:nvPr/>
        </p:nvSpPr>
        <p:spPr>
          <a:xfrm>
            <a:off x="508000" y="259650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0,04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C0E09E3-436D-4F80-A631-B9C530C4C774}"/>
              </a:ext>
            </a:extLst>
          </p:cNvPr>
          <p:cNvSpPr/>
          <p:nvPr/>
        </p:nvSpPr>
        <p:spPr>
          <a:xfrm>
            <a:off x="508000" y="311972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25 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Rectangle 1">
            <a:extLst>
              <a:ext uri="{FF2B5EF4-FFF2-40B4-BE49-F238E27FC236}">
                <a16:creationId xmlns:a16="http://schemas.microsoft.com/office/drawing/2014/main" id="{447DABCC-329E-4FE8-83C2-E6CB6D49E0CB}"/>
              </a:ext>
            </a:extLst>
          </p:cNvPr>
          <p:cNvSpPr>
            <a:spLocks noChangeArrowheads="1"/>
          </p:cNvSpPr>
          <p:nvPr/>
        </p:nvSpPr>
        <p:spPr bwMode="auto">
          <a:xfrm>
            <a:off x="508000" y="3738280"/>
            <a:ext cx="14013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defRPr/>
            </a:pPr>
            <a:r>
              <a:rPr kumimoji="0" lang="pt-BR"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20 A. </a:t>
            </a:r>
          </a:p>
        </p:txBody>
      </p:sp>
      <p:sp>
        <p:nvSpPr>
          <p:cNvPr id="8" name="Oval 7">
            <a:extLst>
              <a:ext uri="{FF2B5EF4-FFF2-40B4-BE49-F238E27FC236}">
                <a16:creationId xmlns:a16="http://schemas.microsoft.com/office/drawing/2014/main" id="{C09BFE46-0C73-4410-A11A-17AC4D11F58B}"/>
              </a:ext>
            </a:extLst>
          </p:cNvPr>
          <p:cNvSpPr/>
          <p:nvPr/>
        </p:nvSpPr>
        <p:spPr>
          <a:xfrm>
            <a:off x="444500" y="25330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9644129"/>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p:cTn id="27" dur="500" fill="hold"/>
                                        <p:tgtEl>
                                          <p:spTgt spid="8">
                                            <p:bg/>
                                          </p:spTgt>
                                        </p:tgtEl>
                                        <p:attrNameLst>
                                          <p:attrName>ppt_w</p:attrName>
                                        </p:attrNameLst>
                                      </p:cBhvr>
                                      <p:tavLst>
                                        <p:tav tm="0">
                                          <p:val>
                                            <p:fltVal val="0"/>
                                          </p:val>
                                        </p:tav>
                                        <p:tav tm="100000">
                                          <p:val>
                                            <p:strVal val="#ppt_w"/>
                                          </p:val>
                                        </p:tav>
                                      </p:tavLst>
                                    </p:anim>
                                    <p:anim calcmode="lin" valueType="num">
                                      <p:cBhvr>
                                        <p:cTn id="28"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7" grpId="0" build="p" autoUpdateAnimBg="0"/>
      <p:bldP spid="8"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A1715-4D4D-4881-8AA8-5989D82D133E}"/>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16: Cho mạch điện không phân nhánh RLC, biết dung kháng lớn hơn cảm kháng. Muốn xảy ra hiện tượng cộng hưởng ta phải</a:t>
            </a:r>
            <a:r>
              <a:rPr lang="fr-FR" sz="2800" b="1" dirty="0">
                <a:solidFill>
                  <a:srgbClr val="00B050"/>
                </a:solidFill>
                <a:latin typeface="UTM Swiss Condensed" panose="02000500000000000000" pitchFamily="2" charset="0"/>
                <a:cs typeface="Times New Roman" panose="02020603050405020304" pitchFamily="18" charset="0"/>
              </a:rPr>
              <a:t>:</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92476281-1EC7-43C4-A61D-401E3E39A0AA}"/>
              </a:ext>
            </a:extLst>
          </p:cNvPr>
          <p:cNvSpPr/>
          <p:nvPr/>
        </p:nvSpPr>
        <p:spPr>
          <a:xfrm>
            <a:off x="762000" y="1524000"/>
            <a:ext cx="617348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A. </a:t>
            </a:r>
            <a:r>
              <a:rPr lang="fr-FR" sz="2800" b="1" dirty="0" err="1">
                <a:solidFill>
                  <a:srgbClr val="FFFFFF"/>
                </a:solidFill>
                <a:latin typeface="UTM Swiss Condensed" panose="02000500000000000000" pitchFamily="2" charset="0"/>
                <a:ea typeface="Cambria" panose="02040503050406030204" pitchFamily="18" charset="0"/>
              </a:rPr>
              <a:t>Giảm</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hệ</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số</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tự</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cảm</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cuộn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dây</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743E767C-8BAC-494C-AF0F-1DA7409A13C3}"/>
              </a:ext>
            </a:extLst>
          </p:cNvPr>
          <p:cNvSpPr/>
          <p:nvPr/>
        </p:nvSpPr>
        <p:spPr>
          <a:xfrm>
            <a:off x="6755949" y="1524000"/>
            <a:ext cx="383149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Giảm</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tần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số</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dòng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điện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A5DAFEF-7E2B-4ED8-8271-4EFCAAACB9E8}"/>
              </a:ext>
            </a:extLst>
          </p:cNvPr>
          <p:cNvSpPr/>
          <p:nvPr/>
        </p:nvSpPr>
        <p:spPr>
          <a:xfrm>
            <a:off x="762000" y="2286000"/>
            <a:ext cx="525015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C. </a:t>
            </a:r>
            <a:r>
              <a:rPr lang="fr-FR" sz="2800" b="1" dirty="0" err="1">
                <a:solidFill>
                  <a:srgbClr val="FFFFFF"/>
                </a:solidFill>
                <a:latin typeface="UTM Swiss Condensed" panose="02000500000000000000" pitchFamily="2" charset="0"/>
                <a:ea typeface="Cambria" panose="02040503050406030204" pitchFamily="18" charset="0"/>
              </a:rPr>
              <a:t>Tăng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trở</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mạch</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EB24B70-A1FC-4EE0-8802-A7FC9ABE214A}"/>
              </a:ext>
            </a:extLst>
          </p:cNvPr>
          <p:cNvSpPr/>
          <p:nvPr/>
        </p:nvSpPr>
        <p:spPr>
          <a:xfrm>
            <a:off x="6755949" y="2307775"/>
            <a:ext cx="4955203"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a:t>
            </a:r>
            <a:r>
              <a:rPr lang="fr-FR" sz="2800" b="1" dirty="0" err="1">
                <a:solidFill>
                  <a:srgbClr val="FFFFFF"/>
                </a:solidFill>
                <a:latin typeface="UTM Swiss Condensed" panose="02000500000000000000" pitchFamily="2" charset="0"/>
                <a:ea typeface="Cambria" panose="02040503050406030204" pitchFamily="18" charset="0"/>
              </a:rPr>
              <a:t>Tăng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dung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tụ</a:t>
            </a:r>
            <a:r>
              <a:rPr lang="fr-FR" sz="2800" b="1" dirty="0">
                <a:solidFill>
                  <a:srgbClr val="FFFFFF"/>
                </a:solidFill>
                <a:latin typeface="UTM Swiss Condensed" panose="02000500000000000000" pitchFamily="2" charset="0"/>
                <a:ea typeface="Cambria" panose="02040503050406030204" pitchFamily="18" charset="0"/>
              </a:rPr>
              <a:t> </a:t>
            </a:r>
            <a:r>
              <a:rPr lang="fr-FR" sz="2800" b="1" err="1">
                <a:solidFill>
                  <a:srgbClr val="FFFFFF"/>
                </a:solidFill>
                <a:latin typeface="UTM Swiss Condensed" panose="02000500000000000000" pitchFamily="2" charset="0"/>
                <a:ea typeface="Cambria" panose="02040503050406030204" pitchFamily="18" charset="0"/>
              </a:rPr>
              <a:t>điện</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39A673D-C055-432A-9457-70DC8E635454}"/>
              </a:ext>
            </a:extLst>
          </p:cNvPr>
          <p:cNvSpPr/>
          <p:nvPr/>
        </p:nvSpPr>
        <p:spPr>
          <a:xfrm>
            <a:off x="6692449" y="2244275"/>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3249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00395C-3696-4E9A-810B-07146F6642E6}"/>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17: Chọn đáp án đúng. Cho đoạn mạch không phân nhánh RLC, thay đổi tần số f để mạch xảy ra hiện tượng cộng hưởng thì</a:t>
            </a:r>
            <a:r>
              <a:rPr lang="fr-FR" sz="2800" b="1" dirty="0">
                <a:solidFill>
                  <a:srgbClr val="00B050"/>
                </a:solidFill>
                <a:latin typeface="UTM Swiss Condensed" panose="02000500000000000000" pitchFamily="2" charset="0"/>
                <a:cs typeface="Times New Roman" panose="02020603050405020304" pitchFamily="18" charset="0"/>
              </a:rPr>
              <a:t>:</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636A0AD-6431-429F-A931-6C11434181A0}"/>
              </a:ext>
            </a:extLst>
          </p:cNvPr>
          <p:cNvSpPr/>
          <p:nvPr/>
        </p:nvSpPr>
        <p:spPr>
          <a:xfrm>
            <a:off x="127000" y="2316624"/>
            <a:ext cx="772839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điện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áp</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hiệu</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dụng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giữa</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hai</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đầu</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tụ</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điện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đạt</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cực</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đại</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DA644BE-62D7-48F9-8506-E43B174B7FD6}"/>
              </a:ext>
            </a:extLst>
          </p:cNvPr>
          <p:cNvSpPr/>
          <p:nvPr/>
        </p:nvSpPr>
        <p:spPr>
          <a:xfrm>
            <a:off x="127000" y="3089206"/>
            <a:ext cx="8138766"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điện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áp</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hiệu</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dụng</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giữa</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hai</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đầu</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cuộn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cảm</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đạt</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cực</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đại</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1CAA7F8D-F8F1-4C0C-90E6-77552A6F1C27}"/>
              </a:ext>
            </a:extLst>
          </p:cNvPr>
          <p:cNvSpPr/>
          <p:nvPr/>
        </p:nvSpPr>
        <p:spPr>
          <a:xfrm>
            <a:off x="127000" y="3956600"/>
            <a:ext cx="1234023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điện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áp</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giữa</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hai</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đầu</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tụ</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điện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lệch</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pha</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vi-VN" sz="2800" b="1" dirty="0">
                <a:solidFill>
                  <a:srgbClr val="FFFFFF"/>
                </a:solidFill>
                <a:latin typeface="UTM Swiss Condensed" panose="02000500000000000000" pitchFamily="2" charset="0"/>
                <a:ea typeface="Symbol" panose="05050102010706020507" pitchFamily="18" charset="2"/>
                <a:cs typeface="Times New Roman" panose="02020603050405020304" pitchFamily="18" charset="0"/>
              </a:rPr>
              <a:t>π</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/2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so</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hiệu</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điện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thế</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giữa</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hai</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đầu</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đoạn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mạch</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8CEFD6B-9E43-4E35-A295-6B331E7B141B}"/>
              </a:ext>
            </a:extLst>
          </p:cNvPr>
          <p:cNvSpPr/>
          <p:nvPr/>
        </p:nvSpPr>
        <p:spPr>
          <a:xfrm>
            <a:off x="127000" y="5072390"/>
            <a:ext cx="10889520"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áp</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giữa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hai</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đầu</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cuộn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cảm</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cùng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pha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áp</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giữa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hai</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đầu</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tụ</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81882FE-F8C9-4ACB-940C-A9E0660AC90D}"/>
              </a:ext>
            </a:extLst>
          </p:cNvPr>
          <p:cNvSpPr/>
          <p:nvPr/>
        </p:nvSpPr>
        <p:spPr>
          <a:xfrm>
            <a:off x="63500" y="38931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13458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799248-738C-46E9-B785-0796FB9CD6EC}"/>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18: Cho mạch điện không phân nhánh RLC đang có tính cảm kháng, để xảy ra hiện tượng cộng hưởng ta phải</a:t>
            </a:r>
            <a:r>
              <a:rPr lang="fr-FR" sz="2800" b="1" dirty="0">
                <a:solidFill>
                  <a:srgbClr val="00B050"/>
                </a:solidFill>
                <a:latin typeface="UTM Swiss Condensed" panose="02000500000000000000" pitchFamily="2" charset="0"/>
                <a:cs typeface="Times New Roman" panose="02020603050405020304" pitchFamily="18" charset="0"/>
              </a:rPr>
              <a:t>:</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04B20A3-FED9-4B20-837F-6D076168D36E}"/>
              </a:ext>
            </a:extLst>
          </p:cNvPr>
          <p:cNvSpPr/>
          <p:nvPr/>
        </p:nvSpPr>
        <p:spPr>
          <a:xfrm>
            <a:off x="762000" y="1524000"/>
            <a:ext cx="709681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A. </a:t>
            </a:r>
            <a:r>
              <a:rPr lang="fr-FR" sz="2800" b="1" dirty="0" err="1">
                <a:solidFill>
                  <a:srgbClr val="FFFFFF"/>
                </a:solidFill>
                <a:latin typeface="UTM Swiss Condensed" panose="02000500000000000000" pitchFamily="2" charset="0"/>
                <a:ea typeface="Cambria" panose="02040503050406030204" pitchFamily="18" charset="0"/>
              </a:rPr>
              <a:t>tăng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tần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số</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dòng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xoay</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chiều</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EC6928B-1809-4C9E-B5EA-47E035A1C7FB}"/>
              </a:ext>
            </a:extLst>
          </p:cNvPr>
          <p:cNvSpPr/>
          <p:nvPr/>
        </p:nvSpPr>
        <p:spPr>
          <a:xfrm>
            <a:off x="6787593" y="1524000"/>
            <a:ext cx="527740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Giảm</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hệ</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số</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tự</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cảm</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của</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cuộn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dây</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1B964388-24B8-40C9-A7F8-2034189E3007}"/>
              </a:ext>
            </a:extLst>
          </p:cNvPr>
          <p:cNvSpPr/>
          <p:nvPr/>
        </p:nvSpPr>
        <p:spPr>
          <a:xfrm>
            <a:off x="762000" y="2286000"/>
            <a:ext cx="525015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C. </a:t>
            </a:r>
            <a:r>
              <a:rPr lang="fr-FR" sz="2800" b="1" dirty="0" err="1">
                <a:solidFill>
                  <a:srgbClr val="FFFFFF"/>
                </a:solidFill>
                <a:latin typeface="UTM Swiss Condensed" panose="02000500000000000000" pitchFamily="2" charset="0"/>
                <a:ea typeface="Cambria" panose="02040503050406030204" pitchFamily="18" charset="0"/>
              </a:rPr>
              <a:t>Tăng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dung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tụ</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E988514-E8C4-4E03-B397-660E74573D0C}"/>
              </a:ext>
            </a:extLst>
          </p:cNvPr>
          <p:cNvSpPr/>
          <p:nvPr/>
        </p:nvSpPr>
        <p:spPr>
          <a:xfrm>
            <a:off x="6787593" y="2286000"/>
            <a:ext cx="450796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a:t>
            </a:r>
            <a:r>
              <a:rPr lang="fr-FR" sz="2800" b="1" dirty="0" err="1">
                <a:solidFill>
                  <a:srgbClr val="FFFFFF"/>
                </a:solidFill>
                <a:latin typeface="UTM Swiss Condensed" panose="02000500000000000000" pitchFamily="2" charset="0"/>
                <a:ea typeface="Cambria" panose="02040503050406030204" pitchFamily="18" charset="0"/>
              </a:rPr>
              <a:t>Giảm</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trở</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err="1">
                <a:solidFill>
                  <a:srgbClr val="FFFFFF"/>
                </a:solidFill>
                <a:latin typeface="UTM Swiss Condensed" panose="02000500000000000000" pitchFamily="2" charset="0"/>
                <a:ea typeface="Cambria" panose="02040503050406030204" pitchFamily="18" charset="0"/>
              </a:rPr>
              <a:t>mạch</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F8190FE-913D-4D1C-A38E-B649B467B313}"/>
              </a:ext>
            </a:extLst>
          </p:cNvPr>
          <p:cNvSpPr/>
          <p:nvPr/>
        </p:nvSpPr>
        <p:spPr>
          <a:xfrm>
            <a:off x="6724093"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02130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A17662-AD81-4B36-B46B-B82AEA296ECF}"/>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19: Cho mạch điện không phân nhánh RLC đang có tính dung kháng, để xảy ra hiện tượng cộng hưởng ta phải</a:t>
            </a:r>
            <a:r>
              <a:rPr lang="fr-FR" sz="2800" b="1" dirty="0">
                <a:solidFill>
                  <a:srgbClr val="00B050"/>
                </a:solidFill>
                <a:latin typeface="UTM Swiss Condensed" panose="02000500000000000000" pitchFamily="2" charset="0"/>
                <a:cs typeface="Times New Roman" panose="02020603050405020304" pitchFamily="18" charset="0"/>
              </a:rPr>
              <a:t>:</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1ED8DEF5-E1B9-41FC-B9E1-83F2B6FCC4E3}"/>
              </a:ext>
            </a:extLst>
          </p:cNvPr>
          <p:cNvSpPr/>
          <p:nvPr/>
        </p:nvSpPr>
        <p:spPr>
          <a:xfrm>
            <a:off x="762000" y="1524000"/>
            <a:ext cx="709681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A. </a:t>
            </a:r>
            <a:r>
              <a:rPr lang="fr-FR" sz="2800" b="1" dirty="0" err="1">
                <a:solidFill>
                  <a:srgbClr val="FFFFFF"/>
                </a:solidFill>
                <a:latin typeface="UTM Swiss Condensed" panose="02000500000000000000" pitchFamily="2" charset="0"/>
                <a:ea typeface="Cambria" panose="02040503050406030204" pitchFamily="18" charset="0"/>
              </a:rPr>
              <a:t>Giảm</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tần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số</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dòng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xoay</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chiều</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844CC03-9201-4540-98A3-13CDB777A502}"/>
              </a:ext>
            </a:extLst>
          </p:cNvPr>
          <p:cNvSpPr/>
          <p:nvPr/>
        </p:nvSpPr>
        <p:spPr>
          <a:xfrm>
            <a:off x="6787593" y="1382748"/>
            <a:ext cx="527740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Giảm</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hệ</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số</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tự</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cảm</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của</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cuộn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dây</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D4E77B7-0E9F-4FA0-B34D-BECA4DF4E150}"/>
              </a:ext>
            </a:extLst>
          </p:cNvPr>
          <p:cNvSpPr/>
          <p:nvPr/>
        </p:nvSpPr>
        <p:spPr>
          <a:xfrm>
            <a:off x="762000" y="2286000"/>
            <a:ext cx="525015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C. </a:t>
            </a:r>
            <a:r>
              <a:rPr lang="fr-FR" sz="2800" b="1" dirty="0" err="1">
                <a:solidFill>
                  <a:srgbClr val="FFFFFF"/>
                </a:solidFill>
                <a:latin typeface="UTM Swiss Condensed" panose="02000500000000000000" pitchFamily="2" charset="0"/>
                <a:ea typeface="Cambria" panose="02040503050406030204" pitchFamily="18" charset="0"/>
              </a:rPr>
              <a:t>Tăng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dung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tụ</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F17BC38-E040-4388-A45D-A116C1689415}"/>
              </a:ext>
            </a:extLst>
          </p:cNvPr>
          <p:cNvSpPr/>
          <p:nvPr/>
        </p:nvSpPr>
        <p:spPr>
          <a:xfrm>
            <a:off x="6787593" y="2250831"/>
            <a:ext cx="450796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a:t>
            </a:r>
            <a:r>
              <a:rPr lang="fr-FR" sz="2800" b="1" dirty="0" err="1">
                <a:solidFill>
                  <a:srgbClr val="FFFFFF"/>
                </a:solidFill>
                <a:latin typeface="UTM Swiss Condensed" panose="02000500000000000000" pitchFamily="2" charset="0"/>
                <a:ea typeface="Cambria" panose="02040503050406030204" pitchFamily="18" charset="0"/>
              </a:rPr>
              <a:t>Giảm</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trở</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mạch</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3CA826C-B909-4567-841A-8865A514ECB0}"/>
              </a:ext>
            </a:extLst>
          </p:cNvPr>
          <p:cNvSpPr/>
          <p:nvPr/>
        </p:nvSpPr>
        <p:spPr>
          <a:xfrm>
            <a:off x="698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038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EC0FA-65F5-4FFE-A8EC-2AAFF253FDC8}"/>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2: Có thể làm giảm cảm kháng của một cuộn cảm bằng cách</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C563AF0-01FF-406F-A740-5E5F60892DE5}"/>
              </a:ext>
            </a:extLst>
          </p:cNvPr>
          <p:cNvSpPr/>
          <p:nvPr/>
        </p:nvSpPr>
        <p:spPr>
          <a:xfrm>
            <a:off x="461259" y="1135206"/>
            <a:ext cx="779091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giảm tần số của điện áp đặt vào hai đầu cuộn cảm.</a:t>
            </a:r>
          </a:p>
          <a:p>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BC00D1B-9437-4AD3-88C6-B9FBB724C8BA}"/>
              </a:ext>
            </a:extLst>
          </p:cNvPr>
          <p:cNvSpPr/>
          <p:nvPr/>
        </p:nvSpPr>
        <p:spPr>
          <a:xfrm>
            <a:off x="461259" y="2211517"/>
            <a:ext cx="525656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tăng hệ số tự cảm của cuộn cảm.</a:t>
            </a:r>
          </a:p>
          <a:p>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F97F91D-4FE8-4E14-8CA5-56FCE9FEA4AA}"/>
              </a:ext>
            </a:extLst>
          </p:cNvPr>
          <p:cNvSpPr/>
          <p:nvPr/>
        </p:nvSpPr>
        <p:spPr>
          <a:xfrm>
            <a:off x="461259" y="3001933"/>
            <a:ext cx="622157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tăng cường độ dòng điện qua cuộn cảm.</a:t>
            </a:r>
          </a:p>
          <a:p>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D44EF14-BE44-46C7-9054-EAD0AC9D2A04}"/>
              </a:ext>
            </a:extLst>
          </p:cNvPr>
          <p:cNvSpPr/>
          <p:nvPr/>
        </p:nvSpPr>
        <p:spPr>
          <a:xfrm>
            <a:off x="461259" y="4169139"/>
            <a:ext cx="626325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giảm điện áp giữa hai đầu cuộn cảm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450BC34-BC06-45CF-80BE-DA4D16A79D98}"/>
              </a:ext>
            </a:extLst>
          </p:cNvPr>
          <p:cNvSpPr/>
          <p:nvPr/>
        </p:nvSpPr>
        <p:spPr>
          <a:xfrm>
            <a:off x="397759" y="293843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259336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DBEB9B-73F4-4742-BC61-F464D9BE04DD}"/>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20: Cho mạch điện không phân nhánh RLC đang có tính dung kháng, để xảy ra hiện tượng cộng hưởng ta phải</a:t>
            </a:r>
            <a:r>
              <a:rPr lang="fr-FR" sz="2800" b="1" dirty="0">
                <a:solidFill>
                  <a:srgbClr val="00B050"/>
                </a:solidFill>
                <a:latin typeface="UTM Swiss Condensed" panose="02000500000000000000" pitchFamily="2" charset="0"/>
                <a:cs typeface="Times New Roman" panose="02020603050405020304" pitchFamily="18" charset="0"/>
              </a:rPr>
              <a:t>:</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521F3E1-988D-4434-83BA-916DEFABA399}"/>
              </a:ext>
            </a:extLst>
          </p:cNvPr>
          <p:cNvSpPr/>
          <p:nvPr/>
        </p:nvSpPr>
        <p:spPr>
          <a:xfrm>
            <a:off x="762000" y="1524000"/>
            <a:ext cx="709681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A. </a:t>
            </a:r>
            <a:r>
              <a:rPr lang="fr-FR" sz="2800" b="1" dirty="0" err="1">
                <a:solidFill>
                  <a:srgbClr val="FFFFFF"/>
                </a:solidFill>
                <a:latin typeface="UTM Swiss Condensed" panose="02000500000000000000" pitchFamily="2" charset="0"/>
                <a:ea typeface="Cambria" panose="02040503050406030204" pitchFamily="18" charset="0"/>
              </a:rPr>
              <a:t>tăng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tần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số</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dòng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xoay</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chiều</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B137AD1-9E8B-4D9F-88FB-A62C4D72208A}"/>
              </a:ext>
            </a:extLst>
          </p:cNvPr>
          <p:cNvSpPr/>
          <p:nvPr/>
        </p:nvSpPr>
        <p:spPr>
          <a:xfrm>
            <a:off x="762000" y="3101927"/>
            <a:ext cx="527740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B.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Giảm</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hệ</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số</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tự</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cảm</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của</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cuộn</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 </a:t>
            </a:r>
            <a:r>
              <a:rPr lang="fr-FR" sz="2800" b="1" dirty="0" err="1">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dây</a:t>
            </a:r>
            <a:r>
              <a:rPr lang="fr-FR" sz="2800" b="1" dirty="0">
                <a:solidFill>
                  <a:srgbClr val="FFFFFF"/>
                </a:solidFill>
                <a:latin typeface="UTM Swiss Condensed" panose="02000500000000000000" pitchFamily="2" charset="0"/>
                <a:ea typeface="Cambria" panose="020405030504060302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Cambria" panose="02040503050406030204" pitchFamily="18" charset="0"/>
              </a:rPr>
              <a:t>	</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7A33422-07D7-4555-B766-BD990870D7B0}"/>
              </a:ext>
            </a:extLst>
          </p:cNvPr>
          <p:cNvSpPr/>
          <p:nvPr/>
        </p:nvSpPr>
        <p:spPr>
          <a:xfrm>
            <a:off x="762000" y="2286000"/>
            <a:ext cx="525015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C. </a:t>
            </a:r>
            <a:r>
              <a:rPr lang="fr-FR" sz="2800" b="1" dirty="0" err="1">
                <a:solidFill>
                  <a:srgbClr val="FFFFFF"/>
                </a:solidFill>
                <a:latin typeface="UTM Swiss Condensed" panose="02000500000000000000" pitchFamily="2" charset="0"/>
                <a:ea typeface="Cambria" panose="02040503050406030204" pitchFamily="18" charset="0"/>
              </a:rPr>
              <a:t>Giảm</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dung</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tụ</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0CD63C1-C312-44A9-9DC4-19BCA0BCFDA9}"/>
              </a:ext>
            </a:extLst>
          </p:cNvPr>
          <p:cNvSpPr/>
          <p:nvPr/>
        </p:nvSpPr>
        <p:spPr>
          <a:xfrm>
            <a:off x="762000" y="4271478"/>
            <a:ext cx="450796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Cambria" panose="02040503050406030204" pitchFamily="18" charset="0"/>
              </a:rPr>
              <a:t>D. </a:t>
            </a:r>
            <a:r>
              <a:rPr lang="fr-FR" sz="2800" b="1" dirty="0" err="1">
                <a:solidFill>
                  <a:srgbClr val="FFFFFF"/>
                </a:solidFill>
                <a:latin typeface="UTM Swiss Condensed" panose="02000500000000000000" pitchFamily="2" charset="0"/>
                <a:ea typeface="Cambria" panose="02040503050406030204" pitchFamily="18" charset="0"/>
              </a:rPr>
              <a:t>Giảm</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điện</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trở</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của</a:t>
            </a:r>
            <a:r>
              <a:rPr lang="fr-FR" sz="2800" b="1" dirty="0">
                <a:solidFill>
                  <a:srgbClr val="FFFFFF"/>
                </a:solidFill>
                <a:latin typeface="UTM Swiss Condensed" panose="02000500000000000000" pitchFamily="2" charset="0"/>
                <a:ea typeface="Cambria" panose="02040503050406030204" pitchFamily="18" charset="0"/>
              </a:rPr>
              <a:t> </a:t>
            </a:r>
            <a:r>
              <a:rPr lang="fr-FR" sz="2800" b="1" dirty="0" err="1">
                <a:solidFill>
                  <a:srgbClr val="FFFFFF"/>
                </a:solidFill>
                <a:latin typeface="UTM Swiss Condensed" panose="02000500000000000000" pitchFamily="2" charset="0"/>
                <a:ea typeface="Cambria" panose="02040503050406030204" pitchFamily="18" charset="0"/>
              </a:rPr>
              <a:t>mạch</a:t>
            </a:r>
            <a:r>
              <a:rPr lang="fr-FR" sz="2800" b="1">
                <a:solidFill>
                  <a:srgbClr val="FFFFFF"/>
                </a:solidFill>
                <a:latin typeface="UTM Swiss Condensed" panose="02000500000000000000" pitchFamily="2" charset="0"/>
                <a:ea typeface="Cambria" panose="020405030504060302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9861AD4-F35D-4BB1-84EA-E7BC8E3E542C}"/>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39404519"/>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4073CDD-FDBB-4672-A3F3-1FE16B6B9CB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dirty="0">
                    <a:solidFill>
                      <a:srgbClr val="00B050"/>
                    </a:solidFill>
                    <a:latin typeface="UTM Swiss Condensed" panose="02000500000000000000" pitchFamily="2" charset="0"/>
                    <a:cs typeface="Times New Roman" panose="02020603050405020304" pitchFamily="18" charset="0"/>
                  </a:rPr>
                  <a:t>Câu 21: Cường độ dòng điện chạy qua điện trở thuần R có biểu thức </a:t>
                </a:r>
                <a14:m>
                  <m:oMath xmlns:m="http://schemas.openxmlformats.org/officeDocument/2006/math">
                    <m:r>
                      <a:rPr lang="nl-NL" sz="2800" b="1" smtClean="0">
                        <a:solidFill>
                          <a:srgbClr val="00B050"/>
                        </a:solidFill>
                      </a:rPr>
                      <m:t>𝒊</m:t>
                    </m:r>
                    <m:r>
                      <a:rPr lang="nl-NL" sz="2800" b="1" smtClean="0">
                        <a:solidFill>
                          <a:srgbClr val="00B050"/>
                        </a:solidFill>
                      </a:rPr>
                      <m:t> = </m:t>
                    </m:r>
                    <m:sSub>
                      <m:sSubPr>
                        <m:ctrlPr>
                          <a:rPr lang="vi-VN" sz="2800" b="1">
                            <a:solidFill>
                              <a:srgbClr val="00B050"/>
                            </a:solidFill>
                          </a:rPr>
                        </m:ctrlPr>
                      </m:sSubPr>
                      <m:e>
                        <m:r>
                          <a:rPr lang="nl-NL" sz="2800" b="1" smtClean="0">
                            <a:solidFill>
                              <a:srgbClr val="00B050"/>
                            </a:solidFill>
                          </a:rPr>
                          <m:t>𝑰</m:t>
                        </m:r>
                      </m:e>
                      <m:sub>
                        <m:r>
                          <a:rPr lang="nl-NL" sz="2800" b="1" smtClean="0">
                            <a:solidFill>
                              <a:srgbClr val="00B050"/>
                            </a:solidFill>
                          </a:rPr>
                          <m:t>𝟎</m:t>
                        </m:r>
                      </m:sub>
                    </m:sSub>
                    <m:r>
                      <a:rPr lang="nl-NL" sz="2800" b="1" smtClean="0">
                        <a:solidFill>
                          <a:srgbClr val="00B050"/>
                        </a:solidFill>
                      </a:rPr>
                      <m:t>𝒄</m:t>
                    </m:r>
                    <m:r>
                      <m:rPr>
                        <m:nor/>
                      </m:rPr>
                      <a:rPr lang="nl-NL" sz="2800" b="1" smtClean="0">
                        <a:solidFill>
                          <a:srgbClr val="00B050"/>
                        </a:solidFill>
                        <a:latin typeface="UTM Swiss Condensed" panose="02000500000000000000" pitchFamily="2" charset="0"/>
                        <a:cs typeface="Times New Roman" panose="02020603050405020304" pitchFamily="18" charset="0"/>
                      </a:rPr>
                      <m:t>os</m:t>
                    </m:r>
                    <m:r>
                      <a:rPr lang="nl-NL" sz="2800" b="1" smtClean="0">
                        <a:solidFill>
                          <a:srgbClr val="00B050"/>
                        </a:solidFill>
                      </a:rPr>
                      <m:t>𝝎</m:t>
                    </m:r>
                    <m:r>
                      <a:rPr lang="nl-NL" sz="2800" b="1" smtClean="0">
                        <a:solidFill>
                          <a:srgbClr val="00B050"/>
                        </a:solidFill>
                      </a:rPr>
                      <m:t>𝒕</m:t>
                    </m:r>
                  </m:oMath>
                </a14:m>
                <a:r>
                  <a:rPr lang="it-IT" sz="2800" b="1" dirty="0">
                    <a:solidFill>
                      <a:srgbClr val="00B050"/>
                    </a:solidFill>
                    <a:latin typeface="UTM Swiss Condensed" panose="02000500000000000000" pitchFamily="2" charset="0"/>
                    <a:cs typeface="Times New Roman" panose="02020603050405020304" pitchFamily="18" charset="0"/>
                  </a:rPr>
                  <a:t>. Điện áp đặt vào hai đầu điện trở R có biểu thức là</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4073CDD-FDBB-4672-A3F3-1FE16B6B9CB5}"/>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1578" b="-85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758BC60-5E31-4726-8F78-C3E0FF16C031}"/>
                  </a:ext>
                </a:extLst>
              </p:cNvPr>
              <p:cNvSpPr/>
              <p:nvPr/>
            </p:nvSpPr>
            <p:spPr>
              <a:xfrm>
                <a:off x="762000" y="1524000"/>
                <a:ext cx="5250155"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𝑹𝒄</m:t>
                    </m:r>
                    <m:r>
                      <m:rPr>
                        <m:nor/>
                      </m:rPr>
                      <a:rPr lang="nl-NL" sz="2800" b="1">
                        <a:solidFill>
                          <a:srgbClr val="FFFFFF"/>
                        </a:solidFill>
                        <a:latin typeface="UTM Swiss Condensed" panose="02000500000000000000" pitchFamily="2" charset="0"/>
                        <a:ea typeface="Arial" panose="020B0604020202020204" pitchFamily="34" charset="0"/>
                      </a:rPr>
                      <m:t>os</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oMath>
                </a14:m>
                <a:r>
                  <a:rPr lang="nl-NL" sz="2800" b="1" dirty="0">
                    <a:solidFill>
                      <a:srgbClr val="FFFFFF"/>
                    </a:solidFill>
                    <a:latin typeface="UTM Swiss Condensed" panose="02000500000000000000" pitchFamily="2" charset="0"/>
                    <a:ea typeface="Arial" panose="020B0604020202020204" pitchFamily="34" charset="0"/>
                  </a:rPr>
                  <a:t>.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5758BC60-5E31-4726-8F78-C3E0FF16C031}"/>
                  </a:ext>
                </a:extLst>
              </p:cNvPr>
              <p:cNvSpPr>
                <a:spLocks noRot="1" noChangeAspect="1" noMove="1" noResize="1" noEditPoints="1" noAdjustHandles="1" noChangeArrowheads="1" noChangeShapeType="1" noTextEdit="1"/>
              </p:cNvSpPr>
              <p:nvPr/>
            </p:nvSpPr>
            <p:spPr>
              <a:xfrm>
                <a:off x="762000" y="1524000"/>
                <a:ext cx="5250155" cy="523220"/>
              </a:xfrm>
              <a:prstGeom prst="rect">
                <a:avLst/>
              </a:prstGeom>
              <a:blipFill>
                <a:blip r:embed="rId3"/>
                <a:stretch>
                  <a:fillRect l="-2323" t="-12791" r="-1394"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88A718D-1E4E-4BD6-8EF3-F102DE0DBC60}"/>
                  </a:ext>
                </a:extLst>
              </p:cNvPr>
              <p:cNvSpPr/>
              <p:nvPr/>
            </p:nvSpPr>
            <p:spPr>
              <a:xfrm>
                <a:off x="6350000" y="1321925"/>
                <a:ext cx="2768002" cy="1450590"/>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os</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oMath>
                </a14:m>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dirty="0">
                    <a:solidFill>
                      <a:srgbClr val="FFFFFF"/>
                    </a:solidFill>
                    <a:latin typeface="UTM Swiss Condensed" panose="02000500000000000000" pitchFamily="2" charset="0"/>
                    <a:ea typeface="Arial" panose="020B0604020202020204" pitchFamily="34" charset="0"/>
                  </a:rPr>
                  <a:t>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188A718D-1E4E-4BD6-8EF3-F102DE0DBC60}"/>
                  </a:ext>
                </a:extLst>
              </p:cNvPr>
              <p:cNvSpPr>
                <a:spLocks noRot="1" noChangeAspect="1" noMove="1" noResize="1" noEditPoints="1" noAdjustHandles="1" noChangeArrowheads="1" noChangeShapeType="1" noTextEdit="1"/>
              </p:cNvSpPr>
              <p:nvPr/>
            </p:nvSpPr>
            <p:spPr>
              <a:xfrm>
                <a:off x="6350000" y="1321925"/>
                <a:ext cx="2768002" cy="1450590"/>
              </a:xfrm>
              <a:prstGeom prst="rect">
                <a:avLst/>
              </a:prstGeom>
              <a:blipFill>
                <a:blip r:embed="rId4"/>
                <a:stretch>
                  <a:fillRect l="-4626" r="-352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CA70BD0-9E0A-4AD0-92E1-728A5DBEE5A5}"/>
                  </a:ext>
                </a:extLst>
              </p:cNvPr>
              <p:cNvSpPr/>
              <p:nvPr/>
            </p:nvSpPr>
            <p:spPr>
              <a:xfrm>
                <a:off x="762000" y="2286000"/>
                <a:ext cx="5250155" cy="710579"/>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m:rPr>
                        <m:nor/>
                      </m:rPr>
                      <a:rPr lang="nl-NL" sz="2800" b="1">
                        <a:solidFill>
                          <a:srgbClr val="FFFFFF"/>
                        </a:solidFill>
                        <a:latin typeface="UTM Swiss Condensed" panose="02000500000000000000" pitchFamily="2" charset="0"/>
                        <a:ea typeface="Arial" panose="020B0604020202020204" pitchFamily="34" charset="0"/>
                      </a:rPr>
                      <m:t>t</m:t>
                    </m:r>
                    <m:r>
                      <m:rPr>
                        <m:nor/>
                      </m:rPr>
                      <a:rPr lang="nl-NL"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it-IT" sz="2800" b="1" dirty="0">
                    <a:solidFill>
                      <a:srgbClr val="FFFFFF"/>
                    </a:solidFill>
                    <a:latin typeface="UTM Swiss Condensed" panose="02000500000000000000" pitchFamily="2" charset="0"/>
                    <a:ea typeface="Arial" panose="020B0604020202020204" pitchFamily="34" charset="0"/>
                  </a:rPr>
                  <a:t>.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9CA70BD0-9E0A-4AD0-92E1-728A5DBEE5A5}"/>
                  </a:ext>
                </a:extLst>
              </p:cNvPr>
              <p:cNvSpPr>
                <a:spLocks noRot="1" noChangeAspect="1" noMove="1" noResize="1" noEditPoints="1" noAdjustHandles="1" noChangeArrowheads="1" noChangeShapeType="1" noTextEdit="1"/>
              </p:cNvSpPr>
              <p:nvPr/>
            </p:nvSpPr>
            <p:spPr>
              <a:xfrm>
                <a:off x="762000" y="2286000"/>
                <a:ext cx="5250155" cy="710579"/>
              </a:xfrm>
              <a:prstGeom prst="rect">
                <a:avLst/>
              </a:prstGeom>
              <a:blipFill>
                <a:blip r:embed="rId5"/>
                <a:stretch>
                  <a:fillRect l="-2323"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DCA0921-2840-4846-BCAC-DB3F359CF132}"/>
                  </a:ext>
                </a:extLst>
              </p:cNvPr>
              <p:cNvSpPr/>
              <p:nvPr/>
            </p:nvSpPr>
            <p:spPr>
              <a:xfrm>
                <a:off x="6350000" y="2286000"/>
                <a:ext cx="4638962" cy="66281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𝒖</m:t>
                    </m:r>
                    <m:r>
                      <a:rPr lang="nl-NL"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𝑰</m:t>
                        </m:r>
                      </m:e>
                      <m:sub>
                        <m:r>
                          <a:rPr lang="nl-NL" sz="2800" b="1" i="1">
                            <a:solidFill>
                              <a:srgbClr val="FFFFFF"/>
                            </a:solidFill>
                            <a:latin typeface="Cambria Math" panose="02040503050406030204" pitchFamily="18" charset="0"/>
                            <a:ea typeface="Arial" panose="020B0604020202020204" pitchFamily="34" charset="0"/>
                          </a:rPr>
                          <m:t>𝟎</m:t>
                        </m:r>
                      </m:sub>
                    </m:sSub>
                    <m:r>
                      <a:rPr lang="nl-NL" sz="2800" b="1" i="1">
                        <a:solidFill>
                          <a:srgbClr val="FFFFFF"/>
                        </a:solidFill>
                        <a:latin typeface="Cambria Math" panose="02040503050406030204" pitchFamily="18" charset="0"/>
                        <a:ea typeface="Arial" panose="020B0604020202020204" pitchFamily="34" charset="0"/>
                      </a:rPr>
                      <m:t>𝑹</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nl-NL" sz="2800" b="1" i="1">
                            <a:solidFill>
                              <a:srgbClr val="FFFFFF"/>
                            </a:solidFill>
                            <a:latin typeface="Cambria Math" panose="02040503050406030204" pitchFamily="18" charset="0"/>
                            <a:ea typeface="Arial" panose="020B0604020202020204" pitchFamily="34" charset="0"/>
                          </a:rPr>
                          <m:t>𝒄𝒐𝒔</m:t>
                        </m:r>
                      </m:fName>
                      <m:e>
                        <m:r>
                          <a:rPr lang="nl-NL" sz="2800" b="1" i="1">
                            <a:solidFill>
                              <a:srgbClr val="FFFFFF"/>
                            </a:solidFill>
                            <a:latin typeface="Cambria Math" panose="02040503050406030204" pitchFamily="18" charset="0"/>
                            <a:ea typeface="Arial" panose="020B0604020202020204" pitchFamily="34" charset="0"/>
                          </a:rPr>
                          <m:t>(</m:t>
                        </m:r>
                      </m:e>
                    </m:func>
                    <m:r>
                      <a:rPr lang="nl-NL" sz="2800" b="1" i="1">
                        <a:solidFill>
                          <a:srgbClr val="FFFFFF"/>
                        </a:solidFill>
                        <a:latin typeface="Cambria Math" panose="02040503050406030204" pitchFamily="18" charset="0"/>
                        <a:ea typeface="Arial" panose="020B0604020202020204" pitchFamily="34" charset="0"/>
                      </a:rPr>
                      <m:t>𝝎</m:t>
                    </m:r>
                    <m:r>
                      <m:rPr>
                        <m:nor/>
                      </m:rPr>
                      <a:rPr lang="nl-NL" sz="2800" b="1">
                        <a:solidFill>
                          <a:srgbClr val="FFFFFF"/>
                        </a:solidFill>
                        <a:latin typeface="UTM Swiss Condensed" panose="02000500000000000000" pitchFamily="2" charset="0"/>
                        <a:ea typeface="Arial" panose="020B0604020202020204" pitchFamily="34" charset="0"/>
                      </a:rPr>
                      <m:t>t</m:t>
                    </m:r>
                    <m:r>
                      <m:rPr>
                        <m:nor/>
                      </m:rPr>
                      <a:rPr lang="nl-NL"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𝝅</m:t>
                        </m:r>
                      </m:num>
                      <m:den>
                        <m:r>
                          <a:rPr lang="nl-NL" sz="2800" b="1" i="1">
                            <a:solidFill>
                              <a:srgbClr val="FFFFFF"/>
                            </a:solidFill>
                            <a:latin typeface="Cambria Math" panose="02040503050406030204" pitchFamily="18" charset="0"/>
                            <a:ea typeface="Arial" panose="020B0604020202020204" pitchFamily="34" charset="0"/>
                          </a:rPr>
                          <m:t>𝟐</m:t>
                        </m:r>
                      </m:den>
                    </m:f>
                    <m:r>
                      <a:rPr lang="nl-NL" sz="2800" b="1" i="1">
                        <a:solidFill>
                          <a:srgbClr val="FFFFFF"/>
                        </a:solidFill>
                        <a:latin typeface="Cambria Math" panose="02040503050406030204" pitchFamily="18" charset="0"/>
                        <a:ea typeface="Arial" panose="020B0604020202020204" pitchFamily="34" charset="0"/>
                      </a:rPr>
                      <m:t>)</m:t>
                    </m:r>
                  </m:oMath>
                </a14:m>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0DCA0921-2840-4846-BCAC-DB3F359CF132}"/>
                  </a:ext>
                </a:extLst>
              </p:cNvPr>
              <p:cNvSpPr>
                <a:spLocks noRot="1" noChangeAspect="1" noMove="1" noResize="1" noEditPoints="1" noAdjustHandles="1" noChangeArrowheads="1" noChangeShapeType="1" noTextEdit="1"/>
              </p:cNvSpPr>
              <p:nvPr/>
            </p:nvSpPr>
            <p:spPr>
              <a:xfrm>
                <a:off x="6350000" y="2286000"/>
                <a:ext cx="4638962" cy="662810"/>
              </a:xfrm>
              <a:prstGeom prst="rect">
                <a:avLst/>
              </a:prstGeom>
              <a:blipFill>
                <a:blip r:embed="rId6"/>
                <a:stretch>
                  <a:fillRect l="-2760" t="-4587" r="-1708"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41E9574-B303-43FA-BFD9-1A724B94827D}"/>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1661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206F35D-1914-40A3-B60B-81F7129E885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00B050"/>
                    </a:solidFill>
                    <a:latin typeface="UTM Swiss Condensed" panose="02000500000000000000" pitchFamily="2" charset="0"/>
                    <a:cs typeface="Times New Roman" panose="02020603050405020304" pitchFamily="18" charset="0"/>
                  </a:rPr>
                  <a:t>Câu 22: Đặt điện áp xoay chiều </a:t>
                </a:r>
                <a14:m>
                  <m:oMath xmlns:m="http://schemas.openxmlformats.org/officeDocument/2006/math">
                    <m:r>
                      <a:rPr lang="nl-NL" sz="2800" b="1" smtClean="0">
                        <a:solidFill>
                          <a:srgbClr val="00B050"/>
                        </a:solidFill>
                      </a:rPr>
                      <m:t>𝒖</m:t>
                    </m:r>
                    <m:r>
                      <a:rPr lang="nl-NL" sz="2800" b="1" smtClean="0">
                        <a:solidFill>
                          <a:srgbClr val="00B050"/>
                        </a:solidFill>
                      </a:rPr>
                      <m:t> = </m:t>
                    </m:r>
                    <m:sSub>
                      <m:sSubPr>
                        <m:ctrlPr>
                          <a:rPr lang="vi-VN" sz="2800" b="1">
                            <a:solidFill>
                              <a:srgbClr val="00B050"/>
                            </a:solidFill>
                          </a:rPr>
                        </m:ctrlPr>
                      </m:sSubPr>
                      <m:e>
                        <m:r>
                          <a:rPr lang="nl-NL" sz="2800" b="1" smtClean="0">
                            <a:solidFill>
                              <a:srgbClr val="00B050"/>
                            </a:solidFill>
                          </a:rPr>
                          <m:t>𝑼</m:t>
                        </m:r>
                      </m:e>
                      <m:sub>
                        <m:r>
                          <a:rPr lang="nl-NL" sz="2800" b="1" smtClean="0">
                            <a:solidFill>
                              <a:srgbClr val="00B050"/>
                            </a:solidFill>
                          </a:rPr>
                          <m:t>𝟎</m:t>
                        </m:r>
                      </m:sub>
                    </m:sSub>
                    <m:r>
                      <m:rPr>
                        <m:nor/>
                      </m:rPr>
                      <a:rPr lang="nl-NL" sz="2800" b="1" smtClean="0">
                        <a:solidFill>
                          <a:srgbClr val="00B050"/>
                        </a:solidFill>
                        <a:latin typeface="UTM Swiss Condensed" panose="02000500000000000000" pitchFamily="2" charset="0"/>
                        <a:cs typeface="Times New Roman" panose="02020603050405020304" pitchFamily="18" charset="0"/>
                      </a:rPr>
                      <m:t>cos</m:t>
                    </m:r>
                    <m:r>
                      <a:rPr lang="nl-NL" sz="2800" b="1" smtClean="0">
                        <a:solidFill>
                          <a:srgbClr val="00B050"/>
                        </a:solidFill>
                      </a:rPr>
                      <m:t>𝝎</m:t>
                    </m:r>
                    <m:r>
                      <a:rPr lang="nl-NL" sz="2800" b="1" smtClean="0">
                        <a:solidFill>
                          <a:srgbClr val="00B050"/>
                        </a:solidFill>
                      </a:rPr>
                      <m:t>𝒕</m:t>
                    </m:r>
                  </m:oMath>
                </a14:m>
                <a:r>
                  <a:rPr lang="nl-NL" sz="2800" b="1" dirty="0">
                    <a:solidFill>
                      <a:srgbClr val="00B050"/>
                    </a:solidFill>
                    <a:latin typeface="UTM Swiss Condensed" panose="02000500000000000000" pitchFamily="2" charset="0"/>
                    <a:cs typeface="Times New Roman" panose="02020603050405020304" pitchFamily="18" charset="0"/>
                  </a:rPr>
                  <a:t> vào hai đầu đoạn mạch chỉ chứa tụ điện có điện dung C. Biểu thức cường độ dòng điện trong mạch là</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F206F35D-1914-40A3-B60B-81F7129E8855}"/>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1680" b="-85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18E8A4A-135B-48DA-8A17-9B66B1123D7E}"/>
                  </a:ext>
                </a:extLst>
              </p:cNvPr>
              <p:cNvSpPr/>
              <p:nvPr/>
            </p:nvSpPr>
            <p:spPr>
              <a:xfrm>
                <a:off x="762000" y="1524000"/>
                <a:ext cx="5250155" cy="66281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m:rPr>
                        <m:nor/>
                      </m:rPr>
                      <a:rPr lang="nl-NL" sz="2800" b="1">
                        <a:solidFill>
                          <a:srgbClr val="FFFFFF"/>
                        </a:solidFill>
                        <a:latin typeface="UTM Swiss Condensed" panose="02000500000000000000" pitchFamily="2" charset="0"/>
                        <a:ea typeface="Arial" panose="020B0604020202020204" pitchFamily="34" charset="0"/>
                      </a:rPr>
                      <m:t>cos</m:t>
                    </m:r>
                    <m:r>
                      <a:rPr lang="nl-NL"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m:rPr>
                        <m:nor/>
                      </m:rPr>
                      <a:rPr lang="nl-NL" sz="2800" b="1">
                        <a:solidFill>
                          <a:srgbClr val="FFFFFF"/>
                        </a:solidFill>
                        <a:latin typeface="UTM Swiss Condensed" panose="02000500000000000000" pitchFamily="2" charset="0"/>
                        <a:ea typeface="Arial" panose="020B0604020202020204" pitchFamily="34" charset="0"/>
                      </a:rPr>
                      <m:t>t</m:t>
                    </m:r>
                    <m:r>
                      <m:rPr>
                        <m:nor/>
                      </m:rPr>
                      <a:rPr lang="nl-NL"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l-NL" sz="2800" b="1" dirty="0">
                    <a:solidFill>
                      <a:srgbClr val="FFFFFF"/>
                    </a:solidFill>
                    <a:latin typeface="UTM Swiss Condensed" panose="02000500000000000000" pitchFamily="2" charset="0"/>
                    <a:ea typeface="Arial" panose="020B0604020202020204" pitchFamily="34" charset="0"/>
                  </a:rPr>
                  <a:t>.</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118E8A4A-135B-48DA-8A17-9B66B1123D7E}"/>
                  </a:ext>
                </a:extLst>
              </p:cNvPr>
              <p:cNvSpPr>
                <a:spLocks noRot="1" noChangeAspect="1" noMove="1" noResize="1" noEditPoints="1" noAdjustHandles="1" noChangeArrowheads="1" noChangeShapeType="1" noTextEdit="1"/>
              </p:cNvSpPr>
              <p:nvPr/>
            </p:nvSpPr>
            <p:spPr>
              <a:xfrm>
                <a:off x="762000" y="1524000"/>
                <a:ext cx="5250155" cy="662810"/>
              </a:xfrm>
              <a:prstGeom prst="rect">
                <a:avLst/>
              </a:prstGeom>
              <a:blipFill>
                <a:blip r:embed="rId3"/>
                <a:stretch>
                  <a:fillRect l="-2323"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B52B7E8-325F-40EC-8B81-E3E265CC8AA7}"/>
                  </a:ext>
                </a:extLst>
              </p:cNvPr>
              <p:cNvSpPr/>
              <p:nvPr/>
            </p:nvSpPr>
            <p:spPr>
              <a:xfrm>
                <a:off x="6359383" y="1527942"/>
                <a:ext cx="425590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nl-NL"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t</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
                      <a:rPr lang="nl-NL"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dirty="0">
                    <a:solidFill>
                      <a:srgbClr val="FFFFFF"/>
                    </a:solidFill>
                    <a:latin typeface="UTM Swiss Condensed" panose="02000500000000000000" pitchFamily="2" charset="0"/>
                    <a:ea typeface="Arial" panose="020B0604020202020204" pitchFamily="34" charset="0"/>
                  </a:rPr>
                  <a:t>	</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8B52B7E8-325F-40EC-8B81-E3E265CC8AA7}"/>
                  </a:ext>
                </a:extLst>
              </p:cNvPr>
              <p:cNvSpPr>
                <a:spLocks noRot="1" noChangeAspect="1" noMove="1" noResize="1" noEditPoints="1" noAdjustHandles="1" noChangeArrowheads="1" noChangeShapeType="1" noTextEdit="1"/>
              </p:cNvSpPr>
              <p:nvPr/>
            </p:nvSpPr>
            <p:spPr>
              <a:xfrm>
                <a:off x="6359383" y="1527942"/>
                <a:ext cx="4255909" cy="1169551"/>
              </a:xfrm>
              <a:prstGeom prst="rect">
                <a:avLst/>
              </a:prstGeom>
              <a:blipFill>
                <a:blip r:embed="rId4"/>
                <a:stretch>
                  <a:fillRect l="-2865" r="-214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3C9E2B1-89B3-4773-87B5-C06249543FAF}"/>
                  </a:ext>
                </a:extLst>
              </p:cNvPr>
              <p:cNvSpPr/>
              <p:nvPr/>
            </p:nvSpPr>
            <p:spPr>
              <a:xfrm>
                <a:off x="762000" y="2286000"/>
                <a:ext cx="5250155" cy="66281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m:rPr>
                        <m:nor/>
                      </m:rPr>
                      <a:rPr lang="nl-NL" sz="2800" b="1">
                        <a:solidFill>
                          <a:srgbClr val="FFFFFF"/>
                        </a:solidFill>
                        <a:latin typeface="UTM Swiss Condensed" panose="02000500000000000000" pitchFamily="2" charset="0"/>
                        <a:ea typeface="Arial" panose="020B0604020202020204" pitchFamily="34" charset="0"/>
                      </a:rPr>
                      <m:t>cos</m:t>
                    </m:r>
                    <m:r>
                      <a:rPr lang="nl-NL"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C3C9E2B1-89B3-4773-87B5-C06249543FAF}"/>
                  </a:ext>
                </a:extLst>
              </p:cNvPr>
              <p:cNvSpPr>
                <a:spLocks noRot="1" noChangeAspect="1" noMove="1" noResize="1" noEditPoints="1" noAdjustHandles="1" noChangeArrowheads="1" noChangeShapeType="1" noTextEdit="1"/>
              </p:cNvSpPr>
              <p:nvPr/>
            </p:nvSpPr>
            <p:spPr>
              <a:xfrm>
                <a:off x="762000" y="2286000"/>
                <a:ext cx="5250155" cy="662810"/>
              </a:xfrm>
              <a:prstGeom prst="rect">
                <a:avLst/>
              </a:prstGeom>
              <a:blipFill>
                <a:blip r:embed="rId5"/>
                <a:stretch>
                  <a:fillRect l="-2323" t="-4587" r="-1394"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4CB4BB5-AFEB-492D-908E-FAB44E8B2320}"/>
                  </a:ext>
                </a:extLst>
              </p:cNvPr>
              <p:cNvSpPr/>
              <p:nvPr/>
            </p:nvSpPr>
            <p:spPr>
              <a:xfrm>
                <a:off x="6350000" y="2286000"/>
                <a:ext cx="4047518"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𝒊</m:t>
                    </m:r>
                    <m:r>
                      <a:rPr lang="nl-NL" sz="2800" b="1" i="1">
                        <a:solidFill>
                          <a:srgbClr val="FFFFFF"/>
                        </a:solidFill>
                        <a:latin typeface="Cambria Math" panose="02040503050406030204" pitchFamily="18" charset="0"/>
                        <a:ea typeface="Arial" panose="020B0604020202020204" pitchFamily="34" charset="0"/>
                      </a:rPr>
                      <m:t> = </m:t>
                    </m:r>
                    <m:r>
                      <a:rPr lang="nl-NL" sz="2800" b="1" i="1">
                        <a:solidFill>
                          <a:srgbClr val="FFFFFF"/>
                        </a:solidFill>
                        <a:latin typeface="Cambria Math" panose="02040503050406030204" pitchFamily="18" charset="0"/>
                        <a:ea typeface="Arial" panose="020B0604020202020204" pitchFamily="34" charset="0"/>
                      </a:rPr>
                      <m:t>𝝎</m:t>
                    </m:r>
                    <m:r>
                      <a:rPr lang="nl-NL" sz="2800" b="1" i="1">
                        <a:solidFill>
                          <a:srgbClr val="FFFFFF"/>
                        </a:solidFill>
                        <a:latin typeface="Cambria Math" panose="02040503050406030204" pitchFamily="18" charset="0"/>
                        <a:ea typeface="Arial" panose="020B0604020202020204" pitchFamily="34" charset="0"/>
                      </a:rPr>
                      <m:t>𝑪</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𝑼</m:t>
                        </m:r>
                      </m:e>
                      <m:sub>
                        <m:r>
                          <a:rPr lang="nl-NL" sz="2800" b="1" i="1">
                            <a:solidFill>
                              <a:srgbClr val="FFFFFF"/>
                            </a:solidFill>
                            <a:latin typeface="Cambria Math" panose="02040503050406030204" pitchFamily="18" charset="0"/>
                            <a:ea typeface="Arial" panose="020B0604020202020204" pitchFamily="34" charset="0"/>
                          </a:rPr>
                          <m:t>𝟎</m:t>
                        </m:r>
                      </m:sub>
                    </m:sSub>
                    <m:r>
                      <m:rPr>
                        <m:nor/>
                      </m:rPr>
                      <a:rPr lang="nl-NL" sz="2800" b="1">
                        <a:solidFill>
                          <a:srgbClr val="FFFFFF"/>
                        </a:solidFill>
                        <a:latin typeface="UTM Swiss Condensed" panose="02000500000000000000" pitchFamily="2" charset="0"/>
                        <a:ea typeface="Arial" panose="020B0604020202020204" pitchFamily="34" charset="0"/>
                      </a:rPr>
                      <m:t>cos</m:t>
                    </m:r>
                    <m:r>
                      <a:rPr lang="nl-NL" sz="2800" b="1">
                        <a:solidFill>
                          <a:srgbClr val="FFFFFF"/>
                        </a:solidFill>
                        <a:latin typeface="Cambria Math" panose="02040503050406030204" pitchFamily="18" charset="0"/>
                        <a:ea typeface="Arial" panose="020B0604020202020204" pitchFamily="34" charset="0"/>
                      </a:rPr>
                      <m:t>(</m:t>
                    </m:r>
                    <m:r>
                      <a:rPr lang="nl-NL" sz="2800" b="1" i="1">
                        <a:solidFill>
                          <a:srgbClr val="FFFFFF"/>
                        </a:solidFill>
                        <a:latin typeface="Cambria Math" panose="02040503050406030204" pitchFamily="18" charset="0"/>
                        <a:ea typeface="Arial" panose="020B0604020202020204" pitchFamily="34" charset="0"/>
                      </a:rPr>
                      <m:t>𝝎</m:t>
                    </m:r>
                    <m:r>
                      <a:rPr lang="nl-NL" sz="2800" b="1" i="1">
                        <a:solidFill>
                          <a:srgbClr val="FFFFFF"/>
                        </a:solidFill>
                        <a:latin typeface="Cambria Math" panose="02040503050406030204" pitchFamily="18" charset="0"/>
                        <a:ea typeface="Arial" panose="020B0604020202020204" pitchFamily="34" charset="0"/>
                      </a:rPr>
                      <m:t>𝒕</m:t>
                    </m:r>
                    <m:r>
                      <a:rPr lang="nl-NL" sz="2800" b="1" i="1">
                        <a:solidFill>
                          <a:srgbClr val="FFFFFF"/>
                        </a:solidFill>
                        <a:latin typeface="Cambria Math" panose="02040503050406030204" pitchFamily="18" charset="0"/>
                        <a:ea typeface="Arial" panose="020B0604020202020204" pitchFamily="34" charset="0"/>
                      </a:rPr>
                      <m:t>)</m:t>
                    </m:r>
                  </m:oMath>
                </a14:m>
                <a:r>
                  <a:rPr lang="nl-N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84CB4BB5-AFEB-492D-908E-FAB44E8B2320}"/>
                  </a:ext>
                </a:extLst>
              </p:cNvPr>
              <p:cNvSpPr>
                <a:spLocks noRot="1" noChangeAspect="1" noMove="1" noResize="1" noEditPoints="1" noAdjustHandles="1" noChangeArrowheads="1" noChangeShapeType="1" noTextEdit="1"/>
              </p:cNvSpPr>
              <p:nvPr/>
            </p:nvSpPr>
            <p:spPr>
              <a:xfrm>
                <a:off x="6350000" y="2286000"/>
                <a:ext cx="4047518" cy="523220"/>
              </a:xfrm>
              <a:prstGeom prst="rect">
                <a:avLst/>
              </a:prstGeom>
              <a:blipFill>
                <a:blip r:embed="rId6"/>
                <a:stretch>
                  <a:fillRect l="-3163" t="-12791" r="-2108"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9783960-B7ED-472A-9D90-BAC103525686}"/>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9752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2833870-ED93-4C45-8BB9-D7E4704321F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00B050"/>
                    </a:solidFill>
                    <a:latin typeface="UTM Swiss Condensed" panose="02000500000000000000" pitchFamily="2" charset="0"/>
                    <a:cs typeface="Times New Roman" panose="02020603050405020304" pitchFamily="18" charset="0"/>
                  </a:rPr>
                  <a:t>Câu 23: Đặt điện áp xoay chiều </a:t>
                </a:r>
                <a14:m>
                  <m:oMath xmlns:m="http://schemas.openxmlformats.org/officeDocument/2006/math">
                    <m:r>
                      <a:rPr lang="nl-NL" sz="2800" b="1" smtClean="0">
                        <a:solidFill>
                          <a:srgbClr val="00B050"/>
                        </a:solidFill>
                      </a:rPr>
                      <m:t>𝒖</m:t>
                    </m:r>
                    <m:r>
                      <a:rPr lang="nl-NL" sz="2800" b="1" smtClean="0">
                        <a:solidFill>
                          <a:srgbClr val="00B050"/>
                        </a:solidFill>
                      </a:rPr>
                      <m:t> = </m:t>
                    </m:r>
                    <m:sSub>
                      <m:sSubPr>
                        <m:ctrlPr>
                          <a:rPr lang="vi-VN" sz="2800" b="1">
                            <a:solidFill>
                              <a:srgbClr val="00B050"/>
                            </a:solidFill>
                          </a:rPr>
                        </m:ctrlPr>
                      </m:sSubPr>
                      <m:e>
                        <m:r>
                          <a:rPr lang="nl-NL" sz="2800" b="1" smtClean="0">
                            <a:solidFill>
                              <a:srgbClr val="00B050"/>
                            </a:solidFill>
                          </a:rPr>
                          <m:t>𝑼</m:t>
                        </m:r>
                      </m:e>
                      <m:sub>
                        <m:r>
                          <a:rPr lang="nl-NL" sz="2800" b="1" smtClean="0">
                            <a:solidFill>
                              <a:srgbClr val="00B050"/>
                            </a:solidFill>
                          </a:rPr>
                          <m:t>𝟎</m:t>
                        </m:r>
                      </m:sub>
                    </m:sSub>
                    <m:r>
                      <m:rPr>
                        <m:nor/>
                      </m:rPr>
                      <a:rPr lang="nl-NL" sz="2800" b="1" smtClean="0">
                        <a:solidFill>
                          <a:srgbClr val="00B050"/>
                        </a:solidFill>
                        <a:latin typeface="UTM Swiss Condensed" panose="02000500000000000000" pitchFamily="2" charset="0"/>
                        <a:cs typeface="Times New Roman" panose="02020603050405020304" pitchFamily="18" charset="0"/>
                      </a:rPr>
                      <m:t>cos</m:t>
                    </m:r>
                    <m:r>
                      <a:rPr lang="nl-NL" sz="2800" b="1" smtClean="0">
                        <a:solidFill>
                          <a:srgbClr val="00B050"/>
                        </a:solidFill>
                      </a:rPr>
                      <m:t>𝝎</m:t>
                    </m:r>
                    <m:r>
                      <a:rPr lang="nl-NL" sz="2800" b="1" smtClean="0">
                        <a:solidFill>
                          <a:srgbClr val="00B050"/>
                        </a:solidFill>
                      </a:rPr>
                      <m:t>𝒕</m:t>
                    </m:r>
                  </m:oMath>
                </a14:m>
                <a:r>
                  <a:rPr lang="nl-NL" sz="2800" b="1" dirty="0">
                    <a:solidFill>
                      <a:srgbClr val="00B050"/>
                    </a:solidFill>
                    <a:latin typeface="UTM Swiss Condensed" panose="02000500000000000000" pitchFamily="2" charset="0"/>
                    <a:cs typeface="Times New Roman" panose="02020603050405020304" pitchFamily="18" charset="0"/>
                  </a:rPr>
                  <a:t> vào hai đầu đoạn mạch chỉ chứa cuộn cảm thuần có độ tự cảm L. Biểu thức cường độ dòng điện trong mạch là</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2833870-ED93-4C45-8BB9-D7E4704321FB}"/>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6821B3E-D46A-4641-9E84-D6CF9C1FB38F}"/>
                  </a:ext>
                </a:extLst>
              </p:cNvPr>
              <p:cNvSpPr/>
              <p:nvPr/>
            </p:nvSpPr>
            <p:spPr>
              <a:xfrm>
                <a:off x="762000" y="1524000"/>
                <a:ext cx="5250155" cy="712631"/>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den>
                    </m:f>
                    <m:r>
                      <m:rPr>
                        <m:nor/>
                      </m:rPr>
                      <a:rPr lang="nl-NL" sz="2800" b="1">
                        <a:solidFill>
                          <a:srgbClr val="FFFFFF"/>
                        </a:solidFill>
                        <a:latin typeface="UTM Swiss Condensed" panose="02000500000000000000" pitchFamily="2" charset="0"/>
                        <a:ea typeface="Arial" panose="020B0604020202020204" pitchFamily="34" charset="0"/>
                      </a:rPr>
                      <m:t>cos</m:t>
                    </m:r>
                    <m:r>
                      <a:rPr lang="nl-NL"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l-NL" sz="2800" b="1" dirty="0">
                    <a:solidFill>
                      <a:srgbClr val="FFFFFF"/>
                    </a:solidFill>
                    <a:latin typeface="UTM Swiss Condensed" panose="02000500000000000000" pitchFamily="2" charset="0"/>
                    <a:ea typeface="Arial" panose="020B0604020202020204" pitchFamily="34" charset="0"/>
                  </a:rPr>
                  <a:t>.</a:t>
                </a:r>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46821B3E-D46A-4641-9E84-D6CF9C1FB38F}"/>
                  </a:ext>
                </a:extLst>
              </p:cNvPr>
              <p:cNvSpPr>
                <a:spLocks noRot="1" noChangeAspect="1" noMove="1" noResize="1" noEditPoints="1" noAdjustHandles="1" noChangeArrowheads="1" noChangeShapeType="1" noTextEdit="1"/>
              </p:cNvSpPr>
              <p:nvPr/>
            </p:nvSpPr>
            <p:spPr>
              <a:xfrm>
                <a:off x="762000" y="1524000"/>
                <a:ext cx="5250155" cy="712631"/>
              </a:xfrm>
              <a:prstGeom prst="rect">
                <a:avLst/>
              </a:prstGeom>
              <a:blipFill>
                <a:blip r:embed="rId3"/>
                <a:stretch>
                  <a:fillRect l="-2323"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C4361F9-BC21-42F8-97A9-B93B2E47AE82}"/>
                  </a:ext>
                </a:extLst>
              </p:cNvPr>
              <p:cNvSpPr/>
              <p:nvPr/>
            </p:nvSpPr>
            <p:spPr>
              <a:xfrm>
                <a:off x="5124459" y="1524000"/>
                <a:ext cx="3721083" cy="145366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den>
                    </m:f>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nl-NL"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t</m:t>
                    </m:r>
                    <m:r>
                      <m:rPr>
                        <m:nor/>
                      </m:rP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0C4361F9-BC21-42F8-97A9-B93B2E47AE82}"/>
                  </a:ext>
                </a:extLst>
              </p:cNvPr>
              <p:cNvSpPr>
                <a:spLocks noRot="1" noChangeAspect="1" noMove="1" noResize="1" noEditPoints="1" noAdjustHandles="1" noChangeArrowheads="1" noChangeShapeType="1" noTextEdit="1"/>
              </p:cNvSpPr>
              <p:nvPr/>
            </p:nvSpPr>
            <p:spPr>
              <a:xfrm>
                <a:off x="5124459" y="1524000"/>
                <a:ext cx="3721083" cy="1453668"/>
              </a:xfrm>
              <a:prstGeom prst="rect">
                <a:avLst/>
              </a:prstGeom>
              <a:blipFill>
                <a:blip r:embed="rId4"/>
                <a:stretch>
                  <a:fillRect l="-3443" r="-245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FA9DC3B-C816-4D09-9756-B3F73AE8EEEC}"/>
                  </a:ext>
                </a:extLst>
              </p:cNvPr>
              <p:cNvSpPr/>
              <p:nvPr/>
            </p:nvSpPr>
            <p:spPr>
              <a:xfrm>
                <a:off x="762000" y="2286000"/>
                <a:ext cx="5250155" cy="66281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m:rPr>
                        <m:nor/>
                      </m:rPr>
                      <a:rPr lang="nl-NL" sz="2800" b="1">
                        <a:solidFill>
                          <a:srgbClr val="FFFFFF"/>
                        </a:solidFill>
                        <a:latin typeface="UTM Swiss Condensed" panose="02000500000000000000" pitchFamily="2" charset="0"/>
                        <a:ea typeface="Arial" panose="020B0604020202020204" pitchFamily="34" charset="0"/>
                      </a:rPr>
                      <m:t>cos</m:t>
                    </m:r>
                    <m:r>
                      <a:rPr lang="nl-NL"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AFA9DC3B-C816-4D09-9756-B3F73AE8EEEC}"/>
                  </a:ext>
                </a:extLst>
              </p:cNvPr>
              <p:cNvSpPr>
                <a:spLocks noRot="1" noChangeAspect="1" noMove="1" noResize="1" noEditPoints="1" noAdjustHandles="1" noChangeArrowheads="1" noChangeShapeType="1" noTextEdit="1"/>
              </p:cNvSpPr>
              <p:nvPr/>
            </p:nvSpPr>
            <p:spPr>
              <a:xfrm>
                <a:off x="762000" y="2286000"/>
                <a:ext cx="5250155" cy="662810"/>
              </a:xfrm>
              <a:prstGeom prst="rect">
                <a:avLst/>
              </a:prstGeom>
              <a:blipFill>
                <a:blip r:embed="rId5"/>
                <a:stretch>
                  <a:fillRect l="-2323" t="-4587" r="-1394"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5588FEA-F54A-4EAA-9E00-B22EFE42F83B}"/>
                  </a:ext>
                </a:extLst>
              </p:cNvPr>
              <p:cNvSpPr/>
              <p:nvPr/>
            </p:nvSpPr>
            <p:spPr>
              <a:xfrm>
                <a:off x="6350000" y="2286000"/>
                <a:ext cx="4690836" cy="66281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𝒊</m:t>
                    </m:r>
                    <m:r>
                      <a:rPr lang="nl-NL"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𝑼</m:t>
                        </m:r>
                      </m:e>
                      <m:sub>
                        <m:r>
                          <a:rPr lang="nl-NL" sz="2800" b="1" i="1">
                            <a:solidFill>
                              <a:srgbClr val="FFFFFF"/>
                            </a:solidFill>
                            <a:latin typeface="Cambria Math" panose="02040503050406030204" pitchFamily="18" charset="0"/>
                            <a:ea typeface="Arial" panose="020B0604020202020204" pitchFamily="34" charset="0"/>
                          </a:rPr>
                          <m:t>𝟎</m:t>
                        </m:r>
                      </m:sub>
                    </m:sSub>
                    <m:r>
                      <a:rPr lang="nl-NL" sz="2800" b="1" i="1">
                        <a:solidFill>
                          <a:srgbClr val="FFFFFF"/>
                        </a:solidFill>
                        <a:latin typeface="Cambria Math" panose="02040503050406030204" pitchFamily="18" charset="0"/>
                        <a:ea typeface="Arial" panose="020B0604020202020204" pitchFamily="34" charset="0"/>
                      </a:rPr>
                      <m:t>𝝎</m:t>
                    </m:r>
                    <m:r>
                      <a:rPr lang="nl-NL" sz="2800" b="1" i="1">
                        <a:solidFill>
                          <a:srgbClr val="FFFFFF"/>
                        </a:solidFill>
                        <a:latin typeface="Cambria Math" panose="02040503050406030204" pitchFamily="18" charset="0"/>
                        <a:ea typeface="Arial" panose="020B0604020202020204" pitchFamily="34" charset="0"/>
                      </a:rPr>
                      <m:t>𝑳</m:t>
                    </m:r>
                    <m:r>
                      <m:rPr>
                        <m:nor/>
                      </m:rPr>
                      <a:rPr lang="nl-NL" sz="2800" b="1">
                        <a:solidFill>
                          <a:srgbClr val="FFFFFF"/>
                        </a:solidFill>
                        <a:latin typeface="UTM Swiss Condensed" panose="02000500000000000000" pitchFamily="2" charset="0"/>
                        <a:ea typeface="Arial" panose="020B0604020202020204" pitchFamily="34" charset="0"/>
                      </a:rPr>
                      <m:t>cos</m:t>
                    </m:r>
                    <m:r>
                      <a:rPr lang="nl-NL" sz="2800" b="1">
                        <a:solidFill>
                          <a:srgbClr val="FFFFFF"/>
                        </a:solidFill>
                        <a:latin typeface="Cambria Math" panose="02040503050406030204" pitchFamily="18" charset="0"/>
                        <a:ea typeface="Arial" panose="020B0604020202020204" pitchFamily="34" charset="0"/>
                      </a:rPr>
                      <m:t>(</m:t>
                    </m:r>
                    <m:r>
                      <a:rPr lang="nl-NL" sz="2800" b="1" i="1">
                        <a:solidFill>
                          <a:srgbClr val="FFFFFF"/>
                        </a:solidFill>
                        <a:latin typeface="Cambria Math" panose="02040503050406030204" pitchFamily="18" charset="0"/>
                        <a:ea typeface="Arial" panose="020B0604020202020204" pitchFamily="34" charset="0"/>
                      </a:rPr>
                      <m:t>𝝎</m:t>
                    </m:r>
                    <m:r>
                      <m:rPr>
                        <m:nor/>
                      </m:rPr>
                      <a:rPr lang="nl-NL" sz="2800" b="1">
                        <a:solidFill>
                          <a:srgbClr val="FFFFFF"/>
                        </a:solidFill>
                        <a:latin typeface="UTM Swiss Condensed" panose="02000500000000000000" pitchFamily="2" charset="0"/>
                        <a:ea typeface="Arial" panose="020B0604020202020204" pitchFamily="34" charset="0"/>
                      </a:rPr>
                      <m:t>t</m:t>
                    </m:r>
                    <m:r>
                      <m:rPr>
                        <m:nor/>
                      </m:rPr>
                      <a:rPr lang="nl-NL"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𝝅</m:t>
                        </m:r>
                      </m:num>
                      <m:den>
                        <m:r>
                          <a:rPr lang="nl-NL" sz="2800" b="1" i="1">
                            <a:solidFill>
                              <a:srgbClr val="FFFFFF"/>
                            </a:solidFill>
                            <a:latin typeface="Cambria Math" panose="02040503050406030204" pitchFamily="18" charset="0"/>
                            <a:ea typeface="Arial" panose="020B0604020202020204" pitchFamily="34" charset="0"/>
                          </a:rPr>
                          <m:t>𝟐</m:t>
                        </m:r>
                      </m:den>
                    </m:f>
                    <m:r>
                      <a:rPr lang="nl-NL" sz="2800" b="1" i="1">
                        <a:solidFill>
                          <a:srgbClr val="FFFFFF"/>
                        </a:solidFill>
                        <a:latin typeface="Cambria Math" panose="02040503050406030204" pitchFamily="18" charset="0"/>
                        <a:ea typeface="Arial" panose="020B0604020202020204" pitchFamily="34" charset="0"/>
                      </a:rPr>
                      <m:t>)</m:t>
                    </m:r>
                  </m:oMath>
                </a14:m>
                <a:r>
                  <a:rPr lang="nl-NL"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85588FEA-F54A-4EAA-9E00-B22EFE42F83B}"/>
                  </a:ext>
                </a:extLst>
              </p:cNvPr>
              <p:cNvSpPr>
                <a:spLocks noRot="1" noChangeAspect="1" noMove="1" noResize="1" noEditPoints="1" noAdjustHandles="1" noChangeArrowheads="1" noChangeShapeType="1" noTextEdit="1"/>
              </p:cNvSpPr>
              <p:nvPr/>
            </p:nvSpPr>
            <p:spPr>
              <a:xfrm>
                <a:off x="6350000" y="2286000"/>
                <a:ext cx="4690836" cy="662810"/>
              </a:xfrm>
              <a:prstGeom prst="rect">
                <a:avLst/>
              </a:prstGeom>
              <a:blipFill>
                <a:blip r:embed="rId6"/>
                <a:stretch>
                  <a:fillRect l="-2731" t="-4587" r="-1691"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DEE24AF-B30D-487C-8FDE-129823CC8397}"/>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3684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94F3675-7AAE-4292-9793-5A62B8112E2B}"/>
                  </a:ext>
                </a:extLst>
              </p:cNvPr>
              <p:cNvSpPr/>
              <p:nvPr/>
            </p:nvSpPr>
            <p:spPr>
              <a:xfrm>
                <a:off x="814221" y="1954595"/>
                <a:ext cx="2480166" cy="66281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dirty="0">
                    <a:solidFill>
                      <a:srgbClr val="00B050"/>
                    </a:solidFill>
                    <a:latin typeface="UTM Swiss Condensed" panose="02000500000000000000" pitchFamily="2" charset="0"/>
                    <a:cs typeface="Times New Roman" panose="02020603050405020304" pitchFamily="18" charset="0"/>
                  </a:rPr>
                  <a:t>A. </a:t>
                </a:r>
                <a14:m>
                  <m:oMath xmlns:m="http://schemas.openxmlformats.org/officeDocument/2006/math">
                    <m:f>
                      <m:fPr>
                        <m:ctrlPr>
                          <a:rPr lang="vi-VN" sz="2800" b="1">
                            <a:solidFill>
                              <a:srgbClr val="00B050"/>
                            </a:solidFill>
                          </a:rPr>
                        </m:ctrlPr>
                      </m:fPr>
                      <m:num>
                        <m:r>
                          <a:rPr lang="es-MX" sz="2800" b="1" smtClean="0">
                            <a:solidFill>
                              <a:srgbClr val="00B050"/>
                            </a:solidFill>
                          </a:rPr>
                          <m:t>𝝅</m:t>
                        </m:r>
                      </m:num>
                      <m:den>
                        <m:r>
                          <a:rPr lang="es-MX" sz="2800" b="1" smtClean="0">
                            <a:solidFill>
                              <a:srgbClr val="00B050"/>
                            </a:solidFill>
                          </a:rPr>
                          <m:t>𝟒</m:t>
                        </m:r>
                      </m:den>
                    </m:f>
                    <m:r>
                      <a:rPr lang="es-MX" sz="2800" b="1" smtClean="0">
                        <a:solidFill>
                          <a:srgbClr val="00B050"/>
                        </a:solidFill>
                      </a:rPr>
                      <m:t> </m:t>
                    </m:r>
                    <m:r>
                      <m:rPr>
                        <m:nor/>
                      </m:rPr>
                      <a:rPr lang="es-MX" sz="2800" b="1" smtClean="0">
                        <a:solidFill>
                          <a:srgbClr val="00B050"/>
                        </a:solidFill>
                        <a:latin typeface="UTM Swiss Condensed" panose="02000500000000000000" pitchFamily="2" charset="0"/>
                        <a:cs typeface="Times New Roman" panose="02020603050405020304" pitchFamily="18" charset="0"/>
                      </a:rPr>
                      <m:t>rad</m:t>
                    </m:r>
                    <m:r>
                      <m:rPr>
                        <m:nor/>
                      </m:rPr>
                      <a:rPr lang="es-MX" sz="2800" b="1" smtClean="0">
                        <a:solidFill>
                          <a:srgbClr val="00B050"/>
                        </a:solidFill>
                        <a:latin typeface="UTM Swiss Condensed" panose="02000500000000000000" pitchFamily="2" charset="0"/>
                        <a:cs typeface="Times New Roman" panose="02020603050405020304" pitchFamily="18" charset="0"/>
                      </a:rPr>
                      <m:t>.</m:t>
                    </m:r>
                  </m:oMath>
                </a14:m>
                <a:r>
                  <a:rPr lang="es-MX"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E94F3675-7AAE-4292-9793-5A62B8112E2B}"/>
                  </a:ext>
                </a:extLst>
              </p:cNvPr>
              <p:cNvSpPr>
                <a:spLocks noRot="1" noChangeAspect="1" noMove="1" noResize="1" noEditPoints="1" noAdjustHandles="1" noChangeArrowheads="1" noChangeShapeType="1" noTextEdit="1"/>
              </p:cNvSpPr>
              <p:nvPr/>
            </p:nvSpPr>
            <p:spPr>
              <a:xfrm>
                <a:off x="814221" y="1954595"/>
                <a:ext cx="2480166" cy="662810"/>
              </a:xfrm>
              <a:prstGeom prst="rect">
                <a:avLst/>
              </a:prstGeom>
              <a:blipFill>
                <a:blip r:embed="rId2"/>
                <a:stretch>
                  <a:fillRect l="-4369" b="-546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133ACBB-C0DC-42A9-90C3-7382768A7B86}"/>
                  </a:ext>
                </a:extLst>
              </p:cNvPr>
              <p:cNvSpPr/>
              <p:nvPr/>
            </p:nvSpPr>
            <p:spPr>
              <a:xfrm>
                <a:off x="6350000" y="1809812"/>
                <a:ext cx="2480166" cy="807593"/>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m:rPr>
                            <m:nor/>
                          </m:rPr>
                          <a:rPr lang="es-MX" sz="2800" b="1">
                            <a:solidFill>
                              <a:srgbClr val="FFFFFF"/>
                            </a:solidFill>
                            <a:latin typeface="UTM Swiss Condensed" panose="02000500000000000000" pitchFamily="2" charset="0"/>
                            <a:ea typeface="Arial" panose="020B0604020202020204" pitchFamily="34" charset="0"/>
                          </a:rPr>
                          <m:t>3</m:t>
                        </m:r>
                        <m:r>
                          <m:rPr>
                            <m:nor/>
                          </m:rPr>
                          <a:rPr lang="es-MX" sz="2800" b="1">
                            <a:solidFill>
                              <a:srgbClr val="FFFFFF"/>
                            </a:solidFill>
                            <a:latin typeface="UTM Swiss Condensed" panose="02000500000000000000" pitchFamily="2" charset="0"/>
                            <a:ea typeface="Arial" panose="020B0604020202020204" pitchFamily="34" charset="0"/>
                          </a:rPr>
                          <m:t>π</m:t>
                        </m:r>
                      </m:num>
                      <m:den>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m:rPr>
                        <m:nor/>
                      </m:rPr>
                      <a:rPr lang="es-MX" sz="2800" b="1">
                        <a:solidFill>
                          <a:srgbClr val="FFFFFF"/>
                        </a:solidFill>
                        <a:latin typeface="UTM Swiss Condensed" panose="02000500000000000000" pitchFamily="2" charset="0"/>
                        <a:ea typeface="Arial" panose="020B0604020202020204" pitchFamily="34" charset="0"/>
                      </a:rPr>
                      <m:t>rad</m:t>
                    </m:r>
                    <m:r>
                      <m:rPr>
                        <m:nor/>
                      </m:rPr>
                      <a:rPr lang="es-MX" sz="2800" b="1">
                        <a:solidFill>
                          <a:srgbClr val="FFFFFF"/>
                        </a:solidFill>
                        <a:latin typeface="UTM Swiss Condensed" panose="02000500000000000000" pitchFamily="2" charset="0"/>
                        <a:ea typeface="Arial" panose="020B0604020202020204" pitchFamily="34" charset="0"/>
                      </a:rPr>
                      <m:t>.</m:t>
                    </m:r>
                  </m:oMath>
                </a14:m>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9133ACBB-C0DC-42A9-90C3-7382768A7B86}"/>
                  </a:ext>
                </a:extLst>
              </p:cNvPr>
              <p:cNvSpPr>
                <a:spLocks noRot="1" noChangeAspect="1" noMove="1" noResize="1" noEditPoints="1" noAdjustHandles="1" noChangeArrowheads="1" noChangeShapeType="1" noTextEdit="1"/>
              </p:cNvSpPr>
              <p:nvPr/>
            </p:nvSpPr>
            <p:spPr>
              <a:xfrm>
                <a:off x="6350000" y="1809812"/>
                <a:ext cx="2480166" cy="807593"/>
              </a:xfrm>
              <a:prstGeom prst="rect">
                <a:avLst/>
              </a:prstGeom>
              <a:blipFill>
                <a:blip r:embed="rId3"/>
                <a:stretch>
                  <a:fillRect l="-5160" r="-3931" b="-757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5DD2899-E27E-4E5E-9A9A-FA8DD7A0CEB7}"/>
                  </a:ext>
                </a:extLst>
              </p:cNvPr>
              <p:cNvSpPr/>
              <p:nvPr/>
            </p:nvSpPr>
            <p:spPr>
              <a:xfrm>
                <a:off x="607255" y="2885687"/>
                <a:ext cx="3403496" cy="807593"/>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m:rPr>
                            <m:nor/>
                          </m:rPr>
                          <a:rPr lang="es-MX" sz="2800" b="1">
                            <a:solidFill>
                              <a:srgbClr val="FFFFFF"/>
                            </a:solidFill>
                            <a:latin typeface="UTM Swiss Condensed" panose="02000500000000000000" pitchFamily="2" charset="0"/>
                            <a:ea typeface="Arial" panose="020B0604020202020204" pitchFamily="34" charset="0"/>
                          </a:rPr>
                          <m:t>3</m:t>
                        </m:r>
                        <m:r>
                          <m:rPr>
                            <m:nor/>
                          </m:rPr>
                          <a:rPr lang="es-MX" sz="2800" b="1">
                            <a:solidFill>
                              <a:srgbClr val="FFFFFF"/>
                            </a:solidFill>
                            <a:latin typeface="UTM Swiss Condensed" panose="02000500000000000000" pitchFamily="2" charset="0"/>
                            <a:ea typeface="Arial" panose="020B0604020202020204" pitchFamily="34" charset="0"/>
                          </a:rPr>
                          <m:t>π</m:t>
                        </m:r>
                      </m:num>
                      <m:den>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m:rPr>
                        <m:nor/>
                      </m:rPr>
                      <a:rPr lang="es-MX" sz="2800" b="1">
                        <a:solidFill>
                          <a:srgbClr val="FFFFFF"/>
                        </a:solidFill>
                        <a:latin typeface="UTM Swiss Condensed" panose="02000500000000000000" pitchFamily="2" charset="0"/>
                        <a:ea typeface="Arial" panose="020B0604020202020204" pitchFamily="34" charset="0"/>
                      </a:rPr>
                      <m:t>rad</m:t>
                    </m:r>
                    <m:r>
                      <m:rPr>
                        <m:nor/>
                      </m:rPr>
                      <a:rPr lang="es-MX" sz="2800" b="1">
                        <a:solidFill>
                          <a:srgbClr val="FFFFFF"/>
                        </a:solidFill>
                        <a:latin typeface="UTM Swiss Condensed" panose="02000500000000000000" pitchFamily="2" charset="0"/>
                        <a:ea typeface="Arial" panose="020B0604020202020204" pitchFamily="34" charset="0"/>
                      </a:rPr>
                      <m:t>.</m:t>
                    </m:r>
                  </m:oMath>
                </a14:m>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15DD2899-E27E-4E5E-9A9A-FA8DD7A0CEB7}"/>
                  </a:ext>
                </a:extLst>
              </p:cNvPr>
              <p:cNvSpPr>
                <a:spLocks noRot="1" noChangeAspect="1" noMove="1" noResize="1" noEditPoints="1" noAdjustHandles="1" noChangeArrowheads="1" noChangeShapeType="1" noTextEdit="1"/>
              </p:cNvSpPr>
              <p:nvPr/>
            </p:nvSpPr>
            <p:spPr>
              <a:xfrm>
                <a:off x="607255" y="2885687"/>
                <a:ext cx="3403496" cy="807593"/>
              </a:xfrm>
              <a:prstGeom prst="rect">
                <a:avLst/>
              </a:prstGeom>
              <a:blipFill>
                <a:blip r:embed="rId4"/>
                <a:stretch>
                  <a:fillRect l="-3763" r="-2688" b="-676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0F9BF6F-DC1A-4BC5-A00F-112AB6DFFABA}"/>
                  </a:ext>
                </a:extLst>
              </p:cNvPr>
              <p:cNvSpPr/>
              <p:nvPr/>
            </p:nvSpPr>
            <p:spPr>
              <a:xfrm>
                <a:off x="6350000" y="2885687"/>
                <a:ext cx="2272802" cy="66281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es-MX" sz="2800" b="1" i="1">
                        <a:solidFill>
                          <a:srgbClr val="FFFFFF"/>
                        </a:solidFill>
                        <a:latin typeface="Cambria Math" panose="02040503050406030204" pitchFamily="18" charset="0"/>
                        <a:ea typeface="Arial" panose="020B0604020202020204" pitchFamily="34"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es-MX" sz="2800" b="1" i="1">
                            <a:solidFill>
                              <a:srgbClr val="FFFFFF"/>
                            </a:solidFill>
                            <a:latin typeface="Cambria Math" panose="02040503050406030204" pitchFamily="18" charset="0"/>
                            <a:ea typeface="Arial" panose="020B0604020202020204" pitchFamily="34" charset="0"/>
                          </a:rPr>
                          <m:t>𝝅</m:t>
                        </m:r>
                      </m:num>
                      <m:den>
                        <m:r>
                          <a:rPr lang="es-MX" sz="2800" b="1" i="1">
                            <a:solidFill>
                              <a:srgbClr val="FFFFFF"/>
                            </a:solidFill>
                            <a:latin typeface="Cambria Math" panose="02040503050406030204" pitchFamily="18" charset="0"/>
                            <a:ea typeface="Arial" panose="020B0604020202020204" pitchFamily="34" charset="0"/>
                          </a:rPr>
                          <m:t>𝟒</m:t>
                        </m:r>
                      </m:den>
                    </m:f>
                    <m:r>
                      <a:rPr lang="es-MX" sz="2800" b="1" i="1">
                        <a:solidFill>
                          <a:srgbClr val="FFFFFF"/>
                        </a:solidFill>
                        <a:latin typeface="Cambria Math" panose="02040503050406030204" pitchFamily="18" charset="0"/>
                        <a:ea typeface="Arial" panose="020B0604020202020204" pitchFamily="34" charset="0"/>
                      </a:rPr>
                      <m:t> </m:t>
                    </m:r>
                    <m:r>
                      <m:rPr>
                        <m:nor/>
                      </m:rPr>
                      <a:rPr lang="es-MX" sz="2800" b="1">
                        <a:solidFill>
                          <a:srgbClr val="FFFFFF"/>
                        </a:solidFill>
                        <a:latin typeface="UTM Swiss Condensed" panose="02000500000000000000" pitchFamily="2" charset="0"/>
                        <a:ea typeface="Arial" panose="020B0604020202020204" pitchFamily="34" charset="0"/>
                      </a:rPr>
                      <m:t>rad</m:t>
                    </m:r>
                    <m:r>
                      <m:rPr>
                        <m:nor/>
                      </m:rPr>
                      <a:rPr lang="es-MX" sz="2800" b="1">
                        <a:solidFill>
                          <a:srgbClr val="FFFFFF"/>
                        </a:solidFill>
                        <a:latin typeface="UTM Swiss Condensed" panose="02000500000000000000" pitchFamily="2"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10F9BF6F-DC1A-4BC5-A00F-112AB6DFFABA}"/>
                  </a:ext>
                </a:extLst>
              </p:cNvPr>
              <p:cNvSpPr>
                <a:spLocks noRot="1" noChangeAspect="1" noMove="1" noResize="1" noEditPoints="1" noAdjustHandles="1" noChangeArrowheads="1" noChangeShapeType="1" noTextEdit="1"/>
              </p:cNvSpPr>
              <p:nvPr/>
            </p:nvSpPr>
            <p:spPr>
              <a:xfrm>
                <a:off x="6350000" y="2885687"/>
                <a:ext cx="2272802" cy="662810"/>
              </a:xfrm>
              <a:prstGeom prst="rect">
                <a:avLst/>
              </a:prstGeom>
              <a:blipFill>
                <a:blip r:embed="rId5"/>
                <a:stretch>
                  <a:fillRect l="-5630"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0418589E-0306-4457-939A-5D51F8F81CB8}"/>
                  </a:ext>
                </a:extLst>
              </p:cNvPr>
              <p:cNvSpPr/>
              <p:nvPr/>
            </p:nvSpPr>
            <p:spPr>
              <a:xfrm>
                <a:off x="216570" y="17530"/>
                <a:ext cx="11758860" cy="1837875"/>
              </a:xfrm>
              <a:prstGeom prst="rect">
                <a:avLst/>
              </a:prstGeom>
              <a:solidFill>
                <a:srgbClr val="0070C0"/>
              </a:solidFill>
              <a:scene3d>
                <a:camera prst="orthographicFront"/>
                <a:lightRig rig="threePt" dir="t"/>
              </a:scene3d>
              <a:sp3d>
                <a:bevelT prst="softRound"/>
              </a:sp3d>
            </p:spPr>
            <p:txBody>
              <a:bodyPr wrap="none">
                <a:spAutoFit/>
              </a:bodyPr>
              <a:lstStyle/>
              <a:p>
                <a:pPr marL="629920" indent="-629920" algn="just">
                  <a:lnSpc>
                    <a:spcPct val="115000"/>
                  </a:lnSpc>
                  <a:spcBef>
                    <a:spcPts val="600"/>
                  </a:spcBef>
                  <a:tabLst>
                    <a:tab pos="629920"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Câu 24: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Đặt</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áp</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u</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U</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0</m:t>
                        </m:r>
                      </m:sub>
                    </m:sSub>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ωt</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𝜋</m:t>
                        </m:r>
                      </m:num>
                      <m:den>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4</m:t>
                        </m:r>
                      </m:den>
                    </m:f>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dirty="0">
                    <a:solidFill>
                      <a:srgbClr val="FFFFFF"/>
                    </a:solidFill>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vào</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hai</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đầu</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đoạn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mạch</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chỉ</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có</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tụ</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thì</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p>
              <a:p>
                <a:pPr marL="629920" indent="-629920" algn="just">
                  <a:lnSpc>
                    <a:spcPct val="115000"/>
                  </a:lnSpc>
                  <a:spcBef>
                    <a:spcPts val="600"/>
                  </a:spcBef>
                  <a:tabLst>
                    <a:tab pos="629920" algn="l"/>
                  </a:tabLst>
                </a:pP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cường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độ</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dòng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trong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mạch</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i</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I</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0</m:t>
                        </m:r>
                      </m:sub>
                    </m:sSub>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ωt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φ</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𝑖</m:t>
                        </m:r>
                      </m:sub>
                    </m:s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Giá</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trị</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của</a:t>
                </a:r>
                <a14:m>
                  <m:oMath xmlns:m="http://schemas.openxmlformats.org/officeDocument/2006/math">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𝜑</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𝑖</m:t>
                        </m:r>
                      </m:sub>
                    </m:sSub>
                  </m:oMath>
                </a14:m>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bằng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pPr marL="629920" indent="-629920" algn="just">
                  <a:lnSpc>
                    <a:spcPct val="115000"/>
                  </a:lnSpc>
                  <a:spcBef>
                    <a:spcPts val="600"/>
                  </a:spcBef>
                  <a:spcAft>
                    <a:spcPts val="0"/>
                  </a:spcAft>
                  <a:tabLst>
                    <a:tab pos="629920" algn="l"/>
                  </a:tabLst>
                </a:pPr>
                <a:r>
                  <a:rPr lang="vi-VN"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0418589E-0306-4457-939A-5D51F8F81CB8}"/>
                  </a:ext>
                </a:extLst>
              </p:cNvPr>
              <p:cNvSpPr>
                <a:spLocks noRot="1" noChangeAspect="1" noMove="1" noResize="1" noEditPoints="1" noAdjustHandles="1" noChangeArrowheads="1" noChangeShapeType="1" noTextEdit="1"/>
              </p:cNvSpPr>
              <p:nvPr/>
            </p:nvSpPr>
            <p:spPr>
              <a:xfrm>
                <a:off x="216570" y="17530"/>
                <a:ext cx="11758860" cy="1837875"/>
              </a:xfrm>
              <a:prstGeom prst="rect">
                <a:avLst/>
              </a:prstGeom>
              <a:blipFill>
                <a:blip r:embed="rId6"/>
                <a:stretch>
                  <a:fillRect l="-931"/>
                </a:stretch>
              </a:blipFill>
            </p:spPr>
            <p:txBody>
              <a:bodyPr/>
              <a:lstStyle/>
              <a:p>
                <a:r>
                  <a:rPr lang="vi-VN">
                    <a:noFill/>
                  </a:rPr>
                  <a:t> </a:t>
                </a:r>
              </a:p>
            </p:txBody>
          </p:sp>
        </mc:Fallback>
      </mc:AlternateContent>
      <p:sp>
        <p:nvSpPr>
          <p:cNvPr id="9" name="Oval 8">
            <a:extLst>
              <a:ext uri="{FF2B5EF4-FFF2-40B4-BE49-F238E27FC236}">
                <a16:creationId xmlns:a16="http://schemas.microsoft.com/office/drawing/2014/main" id="{5BF8E1FA-A846-4CD6-B5A6-F185E3E3890C}"/>
              </a:ext>
            </a:extLst>
          </p:cNvPr>
          <p:cNvSpPr/>
          <p:nvPr/>
        </p:nvSpPr>
        <p:spPr>
          <a:xfrm>
            <a:off x="6286500" y="174631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621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wipe(left)">
                                      <p:cBhvr>
                                        <p:cTn id="22" dur="5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anim calcmode="lin" valueType="num">
                                      <p:cBhvr>
                                        <p:cTn id="42" dur="500" fill="hold"/>
                                        <p:tgtEl>
                                          <p:spTgt spid="9">
                                            <p:bg/>
                                          </p:spTgt>
                                        </p:tgtEl>
                                        <p:attrNameLst>
                                          <p:attrName>ppt_w</p:attrName>
                                        </p:attrNameLst>
                                      </p:cBhvr>
                                      <p:tavLst>
                                        <p:tav tm="0">
                                          <p:val>
                                            <p:fltVal val="0"/>
                                          </p:val>
                                        </p:tav>
                                        <p:tav tm="100000">
                                          <p:val>
                                            <p:strVal val="#ppt_w"/>
                                          </p:val>
                                        </p:tav>
                                      </p:tavLst>
                                    </p:anim>
                                    <p:anim calcmode="lin" valueType="num">
                                      <p:cBhvr>
                                        <p:cTn id="43"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p:cTn id="4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build="p" autoUpdateAnimBg="0"/>
      <p:bldP spid="8" grpId="0" build="p" animBg="1" autoUpdateAnimBg="0"/>
      <p:bldP spid="9" grpId="0"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4BF80AC-A32F-47B7-B1DD-9D4624054950}"/>
                  </a:ext>
                </a:extLst>
              </p:cNvPr>
              <p:cNvSpPr/>
              <p:nvPr/>
            </p:nvSpPr>
            <p:spPr>
              <a:xfrm>
                <a:off x="762000" y="2617405"/>
                <a:ext cx="2480166" cy="66281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dirty="0">
                    <a:solidFill>
                      <a:srgbClr val="00B050"/>
                    </a:solidFill>
                    <a:latin typeface="UTM Swiss Condensed" panose="02000500000000000000" pitchFamily="2" charset="0"/>
                    <a:cs typeface="Times New Roman" panose="02020603050405020304" pitchFamily="18" charset="0"/>
                  </a:rPr>
                  <a:t>A. </a:t>
                </a:r>
                <a14:m>
                  <m:oMath xmlns:m="http://schemas.openxmlformats.org/officeDocument/2006/math">
                    <m:r>
                      <a:rPr lang="es-MX" sz="2800" b="1" smtClean="0">
                        <a:solidFill>
                          <a:srgbClr val="00B050"/>
                        </a:solidFill>
                      </a:rPr>
                      <m:t>−</m:t>
                    </m:r>
                    <m:f>
                      <m:fPr>
                        <m:ctrlPr>
                          <a:rPr lang="vi-VN" sz="2800" b="1">
                            <a:solidFill>
                              <a:srgbClr val="00B050"/>
                            </a:solidFill>
                          </a:rPr>
                        </m:ctrlPr>
                      </m:fPr>
                      <m:num>
                        <m:r>
                          <a:rPr lang="es-MX" sz="2800" b="1" smtClean="0">
                            <a:solidFill>
                              <a:srgbClr val="00B050"/>
                            </a:solidFill>
                          </a:rPr>
                          <m:t>𝝅</m:t>
                        </m:r>
                      </m:num>
                      <m:den>
                        <m:r>
                          <a:rPr lang="es-MX" sz="2800" b="1" smtClean="0">
                            <a:solidFill>
                              <a:srgbClr val="00B050"/>
                            </a:solidFill>
                          </a:rPr>
                          <m:t>𝟒</m:t>
                        </m:r>
                      </m:den>
                    </m:f>
                    <m:r>
                      <a:rPr lang="es-MX" sz="2800" b="1" smtClean="0">
                        <a:solidFill>
                          <a:srgbClr val="00B050"/>
                        </a:solidFill>
                      </a:rPr>
                      <m:t> </m:t>
                    </m:r>
                    <m:r>
                      <m:rPr>
                        <m:nor/>
                      </m:rPr>
                      <a:rPr lang="es-MX" sz="2800" b="1" smtClean="0">
                        <a:solidFill>
                          <a:srgbClr val="00B050"/>
                        </a:solidFill>
                        <a:latin typeface="UTM Swiss Condensed" panose="02000500000000000000" pitchFamily="2" charset="0"/>
                        <a:cs typeface="Times New Roman" panose="02020603050405020304" pitchFamily="18" charset="0"/>
                      </a:rPr>
                      <m:t>rad</m:t>
                    </m:r>
                  </m:oMath>
                </a14:m>
                <a:r>
                  <a:rPr lang="es-MX" sz="2800" b="1" dirty="0">
                    <a:solidFill>
                      <a:srgbClr val="00B050"/>
                    </a:solidFill>
                    <a:latin typeface="UTM Swiss Condensed" panose="02000500000000000000" pitchFamily="2" charset="0"/>
                    <a:cs typeface="Times New Roman" panose="02020603050405020304" pitchFamily="18" charset="0"/>
                  </a:rPr>
                  <a:t>.</a:t>
                </a:r>
                <a:r>
                  <a:rPr lang="es-MX" sz="2800" b="1">
                    <a:solidFill>
                      <a:srgbClr val="00B050"/>
                    </a:solidFill>
                    <a:latin typeface="UTM Swiss Condensed" panose="02000500000000000000" pitchFamily="2" charset="0"/>
                    <a:cs typeface="Times New Roman" panose="02020603050405020304" pitchFamily="18" charset="0"/>
                  </a:rPr>
                  <a:t>	</a:t>
                </a:r>
                <a:r>
                  <a:rPr lang="es-MX" sz="2800" b="1" dirty="0">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A4BF80AC-A32F-47B7-B1DD-9D4624054950}"/>
                  </a:ext>
                </a:extLst>
              </p:cNvPr>
              <p:cNvSpPr>
                <a:spLocks noRot="1" noChangeAspect="1" noMove="1" noResize="1" noEditPoints="1" noAdjustHandles="1" noChangeArrowheads="1" noChangeShapeType="1" noTextEdit="1"/>
              </p:cNvSpPr>
              <p:nvPr/>
            </p:nvSpPr>
            <p:spPr>
              <a:xfrm>
                <a:off x="762000" y="2617405"/>
                <a:ext cx="2480166" cy="662810"/>
              </a:xfrm>
              <a:prstGeom prst="rect">
                <a:avLst/>
              </a:prstGeom>
              <a:blipFill>
                <a:blip r:embed="rId2"/>
                <a:stretch>
                  <a:fillRect l="-4126" b="-468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B13128A9-FF94-4306-885F-8E171DA05E3C}"/>
                  </a:ext>
                </a:extLst>
              </p:cNvPr>
              <p:cNvSpPr/>
              <p:nvPr/>
            </p:nvSpPr>
            <p:spPr>
              <a:xfrm>
                <a:off x="6286500" y="2397204"/>
                <a:ext cx="2480166" cy="807593"/>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m:rPr>
                            <m:nor/>
                          </m:rPr>
                          <a:rPr lang="es-MX" sz="2800" b="1">
                            <a:solidFill>
                              <a:srgbClr val="FFFFFF"/>
                            </a:solidFill>
                            <a:latin typeface="UTM Swiss Condensed" panose="02000500000000000000" pitchFamily="2" charset="0"/>
                            <a:ea typeface="Arial" panose="020B0604020202020204" pitchFamily="34" charset="0"/>
                          </a:rPr>
                          <m:t>3</m:t>
                        </m:r>
                        <m:r>
                          <m:rPr>
                            <m:nor/>
                          </m:rPr>
                          <a:rPr lang="es-MX" sz="2800" b="1">
                            <a:solidFill>
                              <a:srgbClr val="FFFFFF"/>
                            </a:solidFill>
                            <a:latin typeface="UTM Swiss Condensed" panose="02000500000000000000" pitchFamily="2" charset="0"/>
                            <a:ea typeface="Arial" panose="020B0604020202020204" pitchFamily="34" charset="0"/>
                          </a:rPr>
                          <m:t>π</m:t>
                        </m:r>
                      </m:num>
                      <m:den>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m:rPr>
                        <m:nor/>
                      </m:rPr>
                      <a:rPr lang="es-MX" sz="2800" b="1">
                        <a:solidFill>
                          <a:srgbClr val="FFFFFF"/>
                        </a:solidFill>
                        <a:latin typeface="UTM Swiss Condensed" panose="02000500000000000000" pitchFamily="2" charset="0"/>
                        <a:ea typeface="Arial" panose="020B0604020202020204" pitchFamily="34" charset="0"/>
                      </a:rPr>
                      <m:t>rad</m:t>
                    </m:r>
                  </m:oMath>
                </a14:m>
                <a:r>
                  <a:rPr lang="es-MX"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B13128A9-FF94-4306-885F-8E171DA05E3C}"/>
                  </a:ext>
                </a:extLst>
              </p:cNvPr>
              <p:cNvSpPr>
                <a:spLocks noRot="1" noChangeAspect="1" noMove="1" noResize="1" noEditPoints="1" noAdjustHandles="1" noChangeArrowheads="1" noChangeShapeType="1" noTextEdit="1"/>
              </p:cNvSpPr>
              <p:nvPr/>
            </p:nvSpPr>
            <p:spPr>
              <a:xfrm>
                <a:off x="6286500" y="2397204"/>
                <a:ext cx="2480166" cy="807593"/>
              </a:xfrm>
              <a:prstGeom prst="rect">
                <a:avLst/>
              </a:prstGeom>
              <a:blipFill>
                <a:blip r:embed="rId3"/>
                <a:stretch>
                  <a:fillRect l="-4914" r="-4177" b="-676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9D588D2-EDDD-4A90-9457-7F15BD355A93}"/>
                  </a:ext>
                </a:extLst>
              </p:cNvPr>
              <p:cNvSpPr/>
              <p:nvPr/>
            </p:nvSpPr>
            <p:spPr>
              <a:xfrm>
                <a:off x="762000" y="3361875"/>
                <a:ext cx="2480166" cy="807593"/>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m:rPr>
                            <m:nor/>
                          </m:rPr>
                          <a:rPr lang="es-MX" sz="2800" b="1">
                            <a:solidFill>
                              <a:srgbClr val="FFFFFF"/>
                            </a:solidFill>
                            <a:latin typeface="UTM Swiss Condensed" panose="02000500000000000000" pitchFamily="2" charset="0"/>
                            <a:ea typeface="Arial" panose="020B0604020202020204" pitchFamily="34" charset="0"/>
                          </a:rPr>
                          <m:t>3</m:t>
                        </m:r>
                        <m:r>
                          <m:rPr>
                            <m:nor/>
                          </m:rPr>
                          <a:rPr lang="es-MX" sz="2800" b="1">
                            <a:solidFill>
                              <a:srgbClr val="FFFFFF"/>
                            </a:solidFill>
                            <a:latin typeface="UTM Swiss Condensed" panose="02000500000000000000" pitchFamily="2" charset="0"/>
                            <a:ea typeface="Arial" panose="020B0604020202020204" pitchFamily="34" charset="0"/>
                          </a:rPr>
                          <m:t>π</m:t>
                        </m:r>
                      </m:num>
                      <m:den>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m:rPr>
                        <m:nor/>
                      </m:rPr>
                      <a:rPr lang="es-MX" sz="2800" b="1">
                        <a:solidFill>
                          <a:srgbClr val="FFFFFF"/>
                        </a:solidFill>
                        <a:latin typeface="UTM Swiss Condensed" panose="02000500000000000000" pitchFamily="2" charset="0"/>
                        <a:ea typeface="Arial" panose="020B0604020202020204" pitchFamily="34" charset="0"/>
                      </a:rPr>
                      <m:t>rad</m:t>
                    </m:r>
                  </m:oMath>
                </a14:m>
                <a:r>
                  <a:rPr lang="es-MX"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B9D588D2-EDDD-4A90-9457-7F15BD355A93}"/>
                  </a:ext>
                </a:extLst>
              </p:cNvPr>
              <p:cNvSpPr>
                <a:spLocks noRot="1" noChangeAspect="1" noMove="1" noResize="1" noEditPoints="1" noAdjustHandles="1" noChangeArrowheads="1" noChangeShapeType="1" noTextEdit="1"/>
              </p:cNvSpPr>
              <p:nvPr/>
            </p:nvSpPr>
            <p:spPr>
              <a:xfrm>
                <a:off x="762000" y="3361875"/>
                <a:ext cx="2480166" cy="807593"/>
              </a:xfrm>
              <a:prstGeom prst="rect">
                <a:avLst/>
              </a:prstGeom>
              <a:blipFill>
                <a:blip r:embed="rId4"/>
                <a:stretch>
                  <a:fillRect l="-4914" b="-676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13BE426-2C95-4E50-90B3-0F31DF297158}"/>
                  </a:ext>
                </a:extLst>
              </p:cNvPr>
              <p:cNvSpPr/>
              <p:nvPr/>
            </p:nvSpPr>
            <p:spPr>
              <a:xfrm>
                <a:off x="6286500" y="3381392"/>
                <a:ext cx="1855508" cy="66281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es-MX" sz="2800" b="1" i="1">
                            <a:solidFill>
                              <a:srgbClr val="FFFFFF"/>
                            </a:solidFill>
                            <a:latin typeface="Cambria Math" panose="02040503050406030204" pitchFamily="18" charset="0"/>
                            <a:ea typeface="Arial" panose="020B0604020202020204" pitchFamily="34" charset="0"/>
                          </a:rPr>
                          <m:t>𝝅</m:t>
                        </m:r>
                      </m:num>
                      <m:den>
                        <m:r>
                          <a:rPr lang="es-MX" sz="2800" b="1" i="1">
                            <a:solidFill>
                              <a:srgbClr val="FFFFFF"/>
                            </a:solidFill>
                            <a:latin typeface="Cambria Math" panose="02040503050406030204" pitchFamily="18" charset="0"/>
                            <a:ea typeface="Arial" panose="020B0604020202020204" pitchFamily="34" charset="0"/>
                          </a:rPr>
                          <m:t>𝟒</m:t>
                        </m:r>
                      </m:den>
                    </m:f>
                    <m:r>
                      <a:rPr lang="es-MX" sz="2800" b="1" i="1">
                        <a:solidFill>
                          <a:srgbClr val="FFFFFF"/>
                        </a:solidFill>
                        <a:latin typeface="Cambria Math" panose="02040503050406030204" pitchFamily="18" charset="0"/>
                        <a:ea typeface="Arial" panose="020B0604020202020204" pitchFamily="34" charset="0"/>
                      </a:rPr>
                      <m:t> </m:t>
                    </m:r>
                    <m:r>
                      <m:rPr>
                        <m:nor/>
                      </m:rPr>
                      <a:rPr lang="es-MX" sz="2800" b="1">
                        <a:solidFill>
                          <a:srgbClr val="FFFFFF"/>
                        </a:solidFill>
                        <a:latin typeface="UTM Swiss Condensed" panose="02000500000000000000" pitchFamily="2" charset="0"/>
                        <a:ea typeface="Arial" panose="020B0604020202020204" pitchFamily="34" charset="0"/>
                      </a:rPr>
                      <m:t>rad</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613BE426-2C95-4E50-90B3-0F31DF297158}"/>
                  </a:ext>
                </a:extLst>
              </p:cNvPr>
              <p:cNvSpPr>
                <a:spLocks noRot="1" noChangeAspect="1" noMove="1" noResize="1" noEditPoints="1" noAdjustHandles="1" noChangeArrowheads="1" noChangeShapeType="1" noTextEdit="1"/>
              </p:cNvSpPr>
              <p:nvPr/>
            </p:nvSpPr>
            <p:spPr>
              <a:xfrm>
                <a:off x="6286500" y="3381392"/>
                <a:ext cx="1855508" cy="662810"/>
              </a:xfrm>
              <a:prstGeom prst="rect">
                <a:avLst/>
              </a:prstGeom>
              <a:blipFill>
                <a:blip r:embed="rId5"/>
                <a:stretch>
                  <a:fillRect l="-6557" t="-5556" b="-925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EEB5D295-BBB8-4113-B91F-59E9CA01B79A}"/>
                  </a:ext>
                </a:extLst>
              </p:cNvPr>
              <p:cNvSpPr/>
              <p:nvPr/>
            </p:nvSpPr>
            <p:spPr>
              <a:xfrm>
                <a:off x="201342" y="17530"/>
                <a:ext cx="11789318" cy="1837875"/>
              </a:xfrm>
              <a:prstGeom prst="rect">
                <a:avLst/>
              </a:prstGeom>
              <a:solidFill>
                <a:srgbClr val="0070C0"/>
              </a:solidFill>
              <a:scene3d>
                <a:camera prst="orthographicFront"/>
                <a:lightRig rig="threePt" dir="t"/>
              </a:scene3d>
              <a:sp3d>
                <a:bevelT prst="softRound"/>
              </a:sp3d>
            </p:spPr>
            <p:txBody>
              <a:bodyPr wrap="none">
                <a:spAutoFit/>
              </a:bodyPr>
              <a:lstStyle/>
              <a:p>
                <a:pPr marL="629920" indent="-629920" algn="just">
                  <a:lnSpc>
                    <a:spcPct val="115000"/>
                  </a:lnSpc>
                  <a:spcBef>
                    <a:spcPts val="600"/>
                  </a:spcBef>
                  <a:tabLst>
                    <a:tab pos="629920"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Câu 25: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Đặt</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áp</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u</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U</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0</m:t>
                        </m:r>
                      </m:sub>
                    </m:sSub>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ω</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t</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𝜋</m:t>
                        </m:r>
                      </m:num>
                      <m:den>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4</m:t>
                        </m:r>
                      </m:den>
                    </m:f>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dirty="0">
                    <a:solidFill>
                      <a:srgbClr val="FFFFFF"/>
                    </a:solidFill>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vào</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hai</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đầu</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đoạn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mạch</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chỉ</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có</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trở</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thì</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p>
              <a:p>
                <a:pPr marL="629920" indent="-629920" algn="just">
                  <a:lnSpc>
                    <a:spcPct val="115000"/>
                  </a:lnSpc>
                  <a:spcBef>
                    <a:spcPts val="600"/>
                  </a:spcBef>
                  <a:tabLst>
                    <a:tab pos="629920" algn="l"/>
                  </a:tabLst>
                </a:pP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cường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độ</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dòng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trong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mạch</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i</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I</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0</m:t>
                        </m:r>
                      </m:sub>
                    </m:sSub>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ω</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φ</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𝑖</m:t>
                        </m:r>
                      </m:sub>
                    </m:s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Giá</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trị</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của</a:t>
                </a:r>
                <a14:m>
                  <m:oMath xmlns:m="http://schemas.openxmlformats.org/officeDocument/2006/math">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𝜑</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𝑖</m:t>
                        </m:r>
                      </m:sub>
                    </m:sSub>
                  </m:oMath>
                </a14:m>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bằng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pPr marL="629920" indent="-629920" algn="just">
                  <a:lnSpc>
                    <a:spcPct val="115000"/>
                  </a:lnSpc>
                  <a:spcBef>
                    <a:spcPts val="600"/>
                  </a:spcBef>
                  <a:spcAft>
                    <a:spcPts val="0"/>
                  </a:spcAft>
                  <a:tabLst>
                    <a:tab pos="629920"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p>
            </p:txBody>
          </p:sp>
        </mc:Choice>
        <mc:Fallback>
          <p:sp>
            <p:nvSpPr>
              <p:cNvPr id="7" name="Rectangle 6">
                <a:extLst>
                  <a:ext uri="{FF2B5EF4-FFF2-40B4-BE49-F238E27FC236}">
                    <a16:creationId xmlns:a16="http://schemas.microsoft.com/office/drawing/2014/main" id="{EEB5D295-BBB8-4113-B91F-59E9CA01B79A}"/>
                  </a:ext>
                </a:extLst>
              </p:cNvPr>
              <p:cNvSpPr>
                <a:spLocks noRot="1" noChangeAspect="1" noMove="1" noResize="1" noEditPoints="1" noAdjustHandles="1" noChangeArrowheads="1" noChangeShapeType="1" noTextEdit="1"/>
              </p:cNvSpPr>
              <p:nvPr/>
            </p:nvSpPr>
            <p:spPr>
              <a:xfrm>
                <a:off x="201342" y="17530"/>
                <a:ext cx="11789318" cy="1837875"/>
              </a:xfrm>
              <a:prstGeom prst="rect">
                <a:avLst/>
              </a:prstGeom>
              <a:blipFill>
                <a:blip r:embed="rId6"/>
                <a:stretch>
                  <a:fillRect l="-929" r="-980" b="-7818"/>
                </a:stretch>
              </a:blipFill>
            </p:spPr>
            <p:txBody>
              <a:bodyPr/>
              <a:lstStyle/>
              <a:p>
                <a:r>
                  <a:rPr lang="vi-VN">
                    <a:noFill/>
                  </a:rPr>
                  <a:t> </a:t>
                </a:r>
              </a:p>
            </p:txBody>
          </p:sp>
        </mc:Fallback>
      </mc:AlternateContent>
      <p:sp>
        <p:nvSpPr>
          <p:cNvPr id="8" name="Oval 7">
            <a:extLst>
              <a:ext uri="{FF2B5EF4-FFF2-40B4-BE49-F238E27FC236}">
                <a16:creationId xmlns:a16="http://schemas.microsoft.com/office/drawing/2014/main" id="{969135E5-74C8-46B3-BF15-60E71CC74224}"/>
              </a:ext>
            </a:extLst>
          </p:cNvPr>
          <p:cNvSpPr/>
          <p:nvPr/>
        </p:nvSpPr>
        <p:spPr>
          <a:xfrm>
            <a:off x="6159305" y="251525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00779462"/>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wipe(left)">
                                      <p:cBhvr>
                                        <p:cTn id="22" dur="500"/>
                                        <p:tgtEl>
                                          <p:spTgt spid="7">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 calcmode="lin" valueType="num">
                                      <p:cBhvr>
                                        <p:cTn id="42" dur="500" fill="hold"/>
                                        <p:tgtEl>
                                          <p:spTgt spid="8">
                                            <p:bg/>
                                          </p:spTgt>
                                        </p:tgtEl>
                                        <p:attrNameLst>
                                          <p:attrName>ppt_w</p:attrName>
                                        </p:attrNameLst>
                                      </p:cBhvr>
                                      <p:tavLst>
                                        <p:tav tm="0">
                                          <p:val>
                                            <p:fltVal val="0"/>
                                          </p:val>
                                        </p:tav>
                                        <p:tav tm="100000">
                                          <p:val>
                                            <p:strVal val="#ppt_w"/>
                                          </p:val>
                                        </p:tav>
                                      </p:tavLst>
                                    </p:anim>
                                    <p:anim calcmode="lin" valueType="num">
                                      <p:cBhvr>
                                        <p:cTn id="43"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p:cTn id="4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build="p" autoUpdateAnimBg="0"/>
      <p:bldP spid="7" grpId="0" build="p" animBg="1" autoUpdateAnimBg="0"/>
      <p:bldP spid="8"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39E4661-C92E-44AF-97A3-C695D1F9B591}"/>
                  </a:ext>
                </a:extLst>
              </p:cNvPr>
              <p:cNvSpPr/>
              <p:nvPr/>
            </p:nvSpPr>
            <p:spPr>
              <a:xfrm>
                <a:off x="762000" y="1524000"/>
                <a:ext cx="2480166" cy="66281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dirty="0">
                    <a:solidFill>
                      <a:srgbClr val="00B050"/>
                    </a:solidFill>
                    <a:latin typeface="UTM Swiss Condensed" panose="02000500000000000000" pitchFamily="2" charset="0"/>
                    <a:cs typeface="Times New Roman" panose="02020603050405020304" pitchFamily="18" charset="0"/>
                  </a:rPr>
                  <a:t>A. </a:t>
                </a:r>
                <a14:m>
                  <m:oMath xmlns:m="http://schemas.openxmlformats.org/officeDocument/2006/math">
                    <m:r>
                      <a:rPr lang="es-MX" sz="2800" b="1" smtClean="0">
                        <a:solidFill>
                          <a:srgbClr val="00B050"/>
                        </a:solidFill>
                      </a:rPr>
                      <m:t>−</m:t>
                    </m:r>
                    <m:f>
                      <m:fPr>
                        <m:ctrlPr>
                          <a:rPr lang="vi-VN" sz="2800" b="1">
                            <a:solidFill>
                              <a:srgbClr val="00B050"/>
                            </a:solidFill>
                          </a:rPr>
                        </m:ctrlPr>
                      </m:fPr>
                      <m:num>
                        <m:r>
                          <a:rPr lang="es-MX" sz="2800" b="1" smtClean="0">
                            <a:solidFill>
                              <a:srgbClr val="00B050"/>
                            </a:solidFill>
                          </a:rPr>
                          <m:t>𝝅</m:t>
                        </m:r>
                      </m:num>
                      <m:den>
                        <m:r>
                          <a:rPr lang="es-MX" sz="2800" b="1" smtClean="0">
                            <a:solidFill>
                              <a:srgbClr val="00B050"/>
                            </a:solidFill>
                          </a:rPr>
                          <m:t>𝟐</m:t>
                        </m:r>
                      </m:den>
                    </m:f>
                    <m:r>
                      <a:rPr lang="es-MX" sz="2800" b="1" smtClean="0">
                        <a:solidFill>
                          <a:srgbClr val="00B050"/>
                        </a:solidFill>
                      </a:rPr>
                      <m:t> </m:t>
                    </m:r>
                    <m:r>
                      <m:rPr>
                        <m:nor/>
                      </m:rPr>
                      <a:rPr lang="es-MX" sz="2800" b="1" smtClean="0">
                        <a:solidFill>
                          <a:srgbClr val="00B050"/>
                        </a:solidFill>
                        <a:latin typeface="UTM Swiss Condensed" panose="02000500000000000000" pitchFamily="2" charset="0"/>
                        <a:cs typeface="Times New Roman" panose="02020603050405020304" pitchFamily="18" charset="0"/>
                      </a:rPr>
                      <m:t>rad</m:t>
                    </m:r>
                  </m:oMath>
                </a14:m>
                <a:r>
                  <a:rPr lang="es-MX" sz="2800" b="1" dirty="0">
                    <a:solidFill>
                      <a:srgbClr val="00B050"/>
                    </a:solidFill>
                    <a:latin typeface="UTM Swiss Condensed" panose="02000500000000000000" pitchFamily="2" charset="0"/>
                    <a:cs typeface="Times New Roman" panose="02020603050405020304" pitchFamily="18" charset="0"/>
                  </a:rPr>
                  <a:t>.</a:t>
                </a:r>
                <a:r>
                  <a:rPr lang="es-MX"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239E4661-C92E-44AF-97A3-C695D1F9B591}"/>
                  </a:ext>
                </a:extLst>
              </p:cNvPr>
              <p:cNvSpPr>
                <a:spLocks noRot="1" noChangeAspect="1" noMove="1" noResize="1" noEditPoints="1" noAdjustHandles="1" noChangeArrowheads="1" noChangeShapeType="1" noTextEdit="1"/>
              </p:cNvSpPr>
              <p:nvPr/>
            </p:nvSpPr>
            <p:spPr>
              <a:xfrm>
                <a:off x="762000" y="1524000"/>
                <a:ext cx="2480166" cy="662810"/>
              </a:xfrm>
              <a:prstGeom prst="rect">
                <a:avLst/>
              </a:prstGeom>
              <a:blipFill>
                <a:blip r:embed="rId2"/>
                <a:stretch>
                  <a:fillRect l="-4126" r="-3398" b="-551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3893295-F613-44A6-8A2F-A740952C350C}"/>
                  </a:ext>
                </a:extLst>
              </p:cNvPr>
              <p:cNvSpPr/>
              <p:nvPr/>
            </p:nvSpPr>
            <p:spPr>
              <a:xfrm>
                <a:off x="6350000" y="1524000"/>
                <a:ext cx="248016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m:rPr>
                        <m:nor/>
                      </m:rPr>
                      <a:rPr lang="es-MX" sz="2800" b="1">
                        <a:solidFill>
                          <a:srgbClr val="FFFFFF"/>
                        </a:solidFill>
                        <a:latin typeface="UTM Swiss Condensed" panose="02000500000000000000" pitchFamily="2" charset="0"/>
                        <a:ea typeface="Arial" panose="020B0604020202020204" pitchFamily="34" charset="0"/>
                      </a:rPr>
                      <m:t>rad</m:t>
                    </m:r>
                  </m:oMath>
                </a14:m>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43893295-F613-44A6-8A2F-A740952C350C}"/>
                  </a:ext>
                </a:extLst>
              </p:cNvPr>
              <p:cNvSpPr>
                <a:spLocks noRot="1" noChangeAspect="1" noMove="1" noResize="1" noEditPoints="1" noAdjustHandles="1" noChangeArrowheads="1" noChangeShapeType="1" noTextEdit="1"/>
              </p:cNvSpPr>
              <p:nvPr/>
            </p:nvSpPr>
            <p:spPr>
              <a:xfrm>
                <a:off x="6350000" y="1524000"/>
                <a:ext cx="2480166" cy="523220"/>
              </a:xfrm>
              <a:prstGeom prst="rect">
                <a:avLst/>
              </a:prstGeom>
              <a:blipFill>
                <a:blip r:embed="rId3"/>
                <a:stretch>
                  <a:fillRect l="-5160"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56C2F2D-1D52-433E-BE5C-C65BB7245078}"/>
                  </a:ext>
                </a:extLst>
              </p:cNvPr>
              <p:cNvSpPr/>
              <p:nvPr/>
            </p:nvSpPr>
            <p:spPr>
              <a:xfrm>
                <a:off x="762000" y="2286000"/>
                <a:ext cx="2480166" cy="66281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r>
                      <a:rPr lang="es-MX"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m:t>
                    </m:r>
                    <m:r>
                      <m:rPr>
                        <m:nor/>
                      </m:rPr>
                      <a:rPr lang="es-MX" sz="2800" b="1">
                        <a:solidFill>
                          <a:srgbClr val="FFFFFF"/>
                        </a:solidFill>
                        <a:latin typeface="UTM Swiss Condensed" panose="02000500000000000000" pitchFamily="2" charset="0"/>
                        <a:ea typeface="Arial" panose="020B0604020202020204" pitchFamily="34" charset="0"/>
                      </a:rPr>
                      <m:t>rad</m:t>
                    </m:r>
                  </m:oMath>
                </a14:m>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D56C2F2D-1D52-433E-BE5C-C65BB7245078}"/>
                  </a:ext>
                </a:extLst>
              </p:cNvPr>
              <p:cNvSpPr>
                <a:spLocks noRot="1" noChangeAspect="1" noMove="1" noResize="1" noEditPoints="1" noAdjustHandles="1" noChangeArrowheads="1" noChangeShapeType="1" noTextEdit="1"/>
              </p:cNvSpPr>
              <p:nvPr/>
            </p:nvSpPr>
            <p:spPr>
              <a:xfrm>
                <a:off x="762000" y="2286000"/>
                <a:ext cx="2480166" cy="662810"/>
              </a:xfrm>
              <a:prstGeom prst="rect">
                <a:avLst/>
              </a:prstGeom>
              <a:blipFill>
                <a:blip r:embed="rId4"/>
                <a:stretch>
                  <a:fillRect l="-4914"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D1B9B07-849E-47BC-A62E-3FCF7770F050}"/>
                  </a:ext>
                </a:extLst>
              </p:cNvPr>
              <p:cNvSpPr/>
              <p:nvPr/>
            </p:nvSpPr>
            <p:spPr>
              <a:xfrm>
                <a:off x="6350000" y="2286000"/>
                <a:ext cx="1855508" cy="66281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es-MX" sz="2800" b="1" i="1">
                            <a:solidFill>
                              <a:srgbClr val="FFFFFF"/>
                            </a:solidFill>
                            <a:latin typeface="Cambria Math" panose="02040503050406030204" pitchFamily="18" charset="0"/>
                            <a:ea typeface="Arial" panose="020B0604020202020204" pitchFamily="34" charset="0"/>
                          </a:rPr>
                          <m:t>𝝅</m:t>
                        </m:r>
                      </m:num>
                      <m:den>
                        <m:r>
                          <a:rPr lang="es-MX" sz="2800" b="1" i="1">
                            <a:solidFill>
                              <a:srgbClr val="FFFFFF"/>
                            </a:solidFill>
                            <a:latin typeface="Cambria Math" panose="02040503050406030204" pitchFamily="18" charset="0"/>
                            <a:ea typeface="Arial" panose="020B0604020202020204" pitchFamily="34" charset="0"/>
                          </a:rPr>
                          <m:t>𝟐</m:t>
                        </m:r>
                      </m:den>
                    </m:f>
                    <m:r>
                      <a:rPr lang="es-MX" sz="2800" b="1" i="1">
                        <a:solidFill>
                          <a:srgbClr val="FFFFFF"/>
                        </a:solidFill>
                        <a:latin typeface="Cambria Math" panose="02040503050406030204" pitchFamily="18" charset="0"/>
                        <a:ea typeface="Arial" panose="020B0604020202020204" pitchFamily="34" charset="0"/>
                      </a:rPr>
                      <m:t> </m:t>
                    </m:r>
                    <m:r>
                      <m:rPr>
                        <m:nor/>
                      </m:rPr>
                      <a:rPr lang="es-MX" sz="2800" b="1">
                        <a:solidFill>
                          <a:srgbClr val="FFFFFF"/>
                        </a:solidFill>
                        <a:latin typeface="UTM Swiss Condensed" panose="02000500000000000000" pitchFamily="2" charset="0"/>
                        <a:ea typeface="Arial" panose="020B0604020202020204" pitchFamily="34" charset="0"/>
                      </a:rPr>
                      <m:t>rad</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2D1B9B07-849E-47BC-A62E-3FCF7770F050}"/>
                  </a:ext>
                </a:extLst>
              </p:cNvPr>
              <p:cNvSpPr>
                <a:spLocks noRot="1" noChangeAspect="1" noMove="1" noResize="1" noEditPoints="1" noAdjustHandles="1" noChangeArrowheads="1" noChangeShapeType="1" noTextEdit="1"/>
              </p:cNvSpPr>
              <p:nvPr/>
            </p:nvSpPr>
            <p:spPr>
              <a:xfrm>
                <a:off x="6350000" y="2286000"/>
                <a:ext cx="1855508" cy="662810"/>
              </a:xfrm>
              <a:prstGeom prst="rect">
                <a:avLst/>
              </a:prstGeom>
              <a:blipFill>
                <a:blip r:embed="rId5"/>
                <a:stretch>
                  <a:fillRect l="-6908"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8FEBD173-180D-46A5-A60B-31219E593B2B}"/>
                  </a:ext>
                </a:extLst>
              </p:cNvPr>
              <p:cNvSpPr/>
              <p:nvPr/>
            </p:nvSpPr>
            <p:spPr>
              <a:xfrm>
                <a:off x="-205985" y="-52265"/>
                <a:ext cx="12170832" cy="1837875"/>
              </a:xfrm>
              <a:prstGeom prst="rect">
                <a:avLst/>
              </a:prstGeom>
              <a:solidFill>
                <a:srgbClr val="0070C0"/>
              </a:solidFill>
              <a:scene3d>
                <a:camera prst="orthographicFront"/>
                <a:lightRig rig="threePt" dir="t"/>
              </a:scene3d>
              <a:sp3d>
                <a:bevelT prst="softRound"/>
              </a:sp3d>
            </p:spPr>
            <p:txBody>
              <a:bodyPr wrap="none">
                <a:spAutoFit/>
              </a:bodyPr>
              <a:lstStyle/>
              <a:p>
                <a:pPr marL="629920" indent="-629920" algn="just">
                  <a:lnSpc>
                    <a:spcPct val="115000"/>
                  </a:lnSpc>
                  <a:spcBef>
                    <a:spcPts val="600"/>
                  </a:spcBef>
                  <a:tabLst>
                    <a:tab pos="629920"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Câu 26: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Đặt</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áp</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u</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U</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0</m:t>
                        </m:r>
                      </m:sub>
                    </m:sSub>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ωt</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𝜋</m:t>
                        </m:r>
                      </m:num>
                      <m:den>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4</m:t>
                        </m:r>
                      </m:den>
                    </m:f>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dirty="0">
                    <a:solidFill>
                      <a:srgbClr val="FFFFFF"/>
                    </a:solidFill>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vào</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hai</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đầu</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đoạn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mạch</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chỉ</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có</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cuộn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cảm</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thì</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p>
              <a:p>
                <a:pPr marL="629920" indent="-629920" algn="just">
                  <a:lnSpc>
                    <a:spcPct val="115000"/>
                  </a:lnSpc>
                  <a:spcBef>
                    <a:spcPts val="600"/>
                  </a:spcBef>
                  <a:tabLst>
                    <a:tab pos="629920" algn="l"/>
                  </a:tabLst>
                </a:pP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cường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độ</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dòng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trong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mạch</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14:m>
                  <m:oMath xmlns:m="http://schemas.openxmlformats.org/officeDocument/2006/math">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i</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I</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0</m:t>
                        </m:r>
                      </m:sub>
                    </m:sSub>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cos</m:t>
                    </m:r>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ωt</m:t>
                    </m:r>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m:rPr>
                            <m:nor/>
                          </m:rPr>
                          <a:rPr lang="es-MX"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m:t>φ</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𝑖</m:t>
                        </m:r>
                      </m:sub>
                    </m:s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Giá</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trị</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của</a:t>
                </a:r>
                <a14:m>
                  <m:oMath xmlns:m="http://schemas.openxmlformats.org/officeDocument/2006/math">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𝜑</m:t>
                        </m:r>
                      </m:e>
                      <m:sub>
                        <m:r>
                          <a:rPr lang="es-MX" sz="2800" b="1">
                            <a:solidFill>
                              <a:srgbClr val="FFFFFF"/>
                            </a:solidFill>
                            <a:latin typeface="Cambria Math" panose="02040503050406030204" pitchFamily="18" charset="0"/>
                            <a:ea typeface="Arial" panose="020B0604020202020204" pitchFamily="34" charset="0"/>
                            <a:cs typeface="Times New Roman" panose="02020603050405020304" pitchFamily="18" charset="0"/>
                          </a:rPr>
                          <m:t>𝑖</m:t>
                        </m:r>
                      </m:sub>
                    </m:sSub>
                  </m:oMath>
                </a14:m>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bằng</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pPr marL="629920" indent="-629920" algn="just">
                  <a:lnSpc>
                    <a:spcPct val="115000"/>
                  </a:lnSpc>
                  <a:spcBef>
                    <a:spcPts val="600"/>
                  </a:spcBef>
                  <a:spcAft>
                    <a:spcPts val="0"/>
                  </a:spcAft>
                  <a:tabLst>
                    <a:tab pos="629920"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p>
            </p:txBody>
          </p:sp>
        </mc:Choice>
        <mc:Fallback>
          <p:sp>
            <p:nvSpPr>
              <p:cNvPr id="7" name="Rectangle 6">
                <a:extLst>
                  <a:ext uri="{FF2B5EF4-FFF2-40B4-BE49-F238E27FC236}">
                    <a16:creationId xmlns:a16="http://schemas.microsoft.com/office/drawing/2014/main" id="{8FEBD173-180D-46A5-A60B-31219E593B2B}"/>
                  </a:ext>
                </a:extLst>
              </p:cNvPr>
              <p:cNvSpPr>
                <a:spLocks noRot="1" noChangeAspect="1" noMove="1" noResize="1" noEditPoints="1" noAdjustHandles="1" noChangeArrowheads="1" noChangeShapeType="1" noTextEdit="1"/>
              </p:cNvSpPr>
              <p:nvPr/>
            </p:nvSpPr>
            <p:spPr>
              <a:xfrm>
                <a:off x="-205985" y="-52265"/>
                <a:ext cx="12170832" cy="1837875"/>
              </a:xfrm>
              <a:prstGeom prst="rect">
                <a:avLst/>
              </a:prstGeom>
              <a:blipFill>
                <a:blip r:embed="rId6"/>
                <a:stretch>
                  <a:fillRect l="-900" r="-150" b="-7843"/>
                </a:stretch>
              </a:blipFill>
            </p:spPr>
            <p:txBody>
              <a:bodyPr/>
              <a:lstStyle/>
              <a:p>
                <a:r>
                  <a:rPr lang="vi-VN">
                    <a:noFill/>
                  </a:rPr>
                  <a:t> </a:t>
                </a:r>
              </a:p>
            </p:txBody>
          </p:sp>
        </mc:Fallback>
      </mc:AlternateContent>
      <p:sp>
        <p:nvSpPr>
          <p:cNvPr id="8" name="Oval 7">
            <a:extLst>
              <a:ext uri="{FF2B5EF4-FFF2-40B4-BE49-F238E27FC236}">
                <a16:creationId xmlns:a16="http://schemas.microsoft.com/office/drawing/2014/main" id="{EAA4A76E-5771-4722-A924-CD0C778BCD78}"/>
              </a:ext>
            </a:extLst>
          </p:cNvPr>
          <p:cNvSpPr/>
          <p:nvPr/>
        </p:nvSpPr>
        <p:spPr>
          <a:xfrm>
            <a:off x="6286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4322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wipe(left)">
                                      <p:cBhvr>
                                        <p:cTn id="22" dur="500"/>
                                        <p:tgtEl>
                                          <p:spTgt spid="7">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 calcmode="lin" valueType="num">
                                      <p:cBhvr>
                                        <p:cTn id="42" dur="500" fill="hold"/>
                                        <p:tgtEl>
                                          <p:spTgt spid="8">
                                            <p:bg/>
                                          </p:spTgt>
                                        </p:tgtEl>
                                        <p:attrNameLst>
                                          <p:attrName>ppt_w</p:attrName>
                                        </p:attrNameLst>
                                      </p:cBhvr>
                                      <p:tavLst>
                                        <p:tav tm="0">
                                          <p:val>
                                            <p:fltVal val="0"/>
                                          </p:val>
                                        </p:tav>
                                        <p:tav tm="100000">
                                          <p:val>
                                            <p:strVal val="#ppt_w"/>
                                          </p:val>
                                        </p:tav>
                                      </p:tavLst>
                                    </p:anim>
                                    <p:anim calcmode="lin" valueType="num">
                                      <p:cBhvr>
                                        <p:cTn id="43"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p:cTn id="4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build="p" autoUpdateAnimBg="0"/>
      <p:bldP spid="7" grpId="0" build="p" animBg="1" autoUpdateAnimBg="0"/>
      <p:bldP spid="8"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9685B9-9746-43A5-8294-66E6DF997485}"/>
              </a:ext>
            </a:extLst>
          </p:cNvPr>
          <p:cNvSpPr/>
          <p:nvPr/>
        </p:nvSpPr>
        <p:spPr>
          <a:xfrm>
            <a:off x="127000" y="63500"/>
            <a:ext cx="11938000" cy="103323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a:solidFill>
                  <a:srgbClr val="00B050"/>
                </a:solidFill>
                <a:latin typeface="UTM Swiss Condensed" panose="02000500000000000000" pitchFamily="2" charset="0"/>
                <a:cs typeface="Times New Roman" panose="02020603050405020304" pitchFamily="18" charset="0"/>
              </a:rPr>
              <a:t>Câu 27: Cho đoạn mạch AB chỉ chứa một trong ba phần tử: điện trở thuần, tụ điện và cuộn cảm. Đặt vào hai đầu đoạn mạch một điện áp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0172214-E1FD-48C6-9BBC-E3F23B94CEEC}"/>
              </a:ext>
            </a:extLst>
          </p:cNvPr>
          <p:cNvSpPr/>
          <p:nvPr/>
        </p:nvSpPr>
        <p:spPr>
          <a:xfrm>
            <a:off x="762000" y="1524000"/>
            <a:ext cx="432682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A. </a:t>
            </a:r>
            <a:r>
              <a:rPr lang="es-MX" sz="2800" b="1" dirty="0" err="1">
                <a:solidFill>
                  <a:srgbClr val="FFFFFF"/>
                </a:solidFill>
                <a:latin typeface="UTM Swiss Condensed" panose="02000500000000000000" pitchFamily="2" charset="0"/>
                <a:ea typeface="Arial" panose="020B0604020202020204" pitchFamily="34" charset="0"/>
              </a:rPr>
              <a:t>cuộn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cảm</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thuần</a:t>
            </a:r>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9D600E7-FBB8-42D2-B8AD-F053353672E9}"/>
              </a:ext>
            </a:extLst>
          </p:cNvPr>
          <p:cNvSpPr/>
          <p:nvPr/>
        </p:nvSpPr>
        <p:spPr>
          <a:xfrm>
            <a:off x="6397674" y="1524000"/>
            <a:ext cx="262283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trở</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thuần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D266BDC-B732-4073-A380-3DB238383039}"/>
              </a:ext>
            </a:extLst>
          </p:cNvPr>
          <p:cNvSpPr/>
          <p:nvPr/>
        </p:nvSpPr>
        <p:spPr>
          <a:xfrm>
            <a:off x="762000" y="2286000"/>
            <a:ext cx="340349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r>
              <a:rPr lang="es-MX" sz="2800" b="1" dirty="0" err="1">
                <a:solidFill>
                  <a:srgbClr val="FFFFFF"/>
                </a:solidFill>
                <a:latin typeface="UTM Swiss Condensed" panose="02000500000000000000" pitchFamily="2" charset="0"/>
                <a:ea typeface="Arial" panose="020B0604020202020204" pitchFamily="34" charset="0"/>
              </a:rPr>
              <a:t>tụ</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3552216-0443-4AB8-959E-B293D701618C}"/>
              </a:ext>
            </a:extLst>
          </p:cNvPr>
          <p:cNvSpPr/>
          <p:nvPr/>
        </p:nvSpPr>
        <p:spPr>
          <a:xfrm>
            <a:off x="6350000" y="2286000"/>
            <a:ext cx="4883068"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r>
              <a:rPr lang="es-MX" sz="2800" b="1" dirty="0" err="1">
                <a:solidFill>
                  <a:srgbClr val="FFFFFF"/>
                </a:solidFill>
                <a:latin typeface="UTM Swiss Condensed" panose="02000500000000000000" pitchFamily="2" charset="0"/>
                <a:ea typeface="Arial" panose="020B0604020202020204" pitchFamily="34" charset="0"/>
              </a:rPr>
              <a:t>cuộn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dây</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có</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trở</a:t>
            </a:r>
            <a:r>
              <a:rPr lang="es-MX" sz="2800" b="1" dirty="0">
                <a:solidFill>
                  <a:srgbClr val="FFFFFF"/>
                </a:solidFill>
                <a:latin typeface="UTM Swiss Condensed" panose="02000500000000000000" pitchFamily="2" charset="0"/>
                <a:ea typeface="Arial" panose="020B0604020202020204" pitchFamily="34" charset="0"/>
              </a:rPr>
              <a:t> </a:t>
            </a:r>
            <a:r>
              <a:rPr lang="es-MX" sz="2800" b="1" err="1">
                <a:solidFill>
                  <a:srgbClr val="FFFFFF"/>
                </a:solidFill>
                <a:latin typeface="UTM Swiss Condensed" panose="02000500000000000000" pitchFamily="2" charset="0"/>
                <a:ea typeface="Arial" panose="020B0604020202020204" pitchFamily="34" charset="0"/>
              </a:rPr>
              <a:t>thuần</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26EA224-362B-4D00-A733-1E3351903C55}"/>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1191582"/>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FDD8D-06CF-4A5F-AF11-AA919756BDA9}"/>
              </a:ext>
            </a:extLst>
          </p:cNvPr>
          <p:cNvSpPr/>
          <p:nvPr/>
        </p:nvSpPr>
        <p:spPr>
          <a:xfrm>
            <a:off x="127000" y="63500"/>
            <a:ext cx="11938000" cy="103323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a:solidFill>
                  <a:srgbClr val="00B050"/>
                </a:solidFill>
                <a:latin typeface="UTM Swiss Condensed" panose="02000500000000000000" pitchFamily="2" charset="0"/>
                <a:cs typeface="Times New Roman" panose="02020603050405020304" pitchFamily="18" charset="0"/>
              </a:rPr>
              <a:t>Câu 28: Cho đoạn mạch AB chỉ chứa một trong ba phần tử: điện trở thuần, tụ điện và cuộn cảm. Đặt vào hai đầu đoạn mạch một điện áp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9E7B2BD-99AE-46AF-9A28-9C1247637A69}"/>
              </a:ext>
            </a:extLst>
          </p:cNvPr>
          <p:cNvSpPr/>
          <p:nvPr/>
        </p:nvSpPr>
        <p:spPr>
          <a:xfrm>
            <a:off x="762000" y="1524000"/>
            <a:ext cx="432682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A.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trở</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thuần</a:t>
            </a:r>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4501C766-5AAF-444E-8695-168DBFDCB716}"/>
              </a:ext>
            </a:extLst>
          </p:cNvPr>
          <p:cNvSpPr/>
          <p:nvPr/>
        </p:nvSpPr>
        <p:spPr>
          <a:xfrm>
            <a:off x="6350000" y="1570892"/>
            <a:ext cx="291458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cuộn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cảm</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thuần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9FF9664-97BF-448B-96C8-3E6062A9689D}"/>
              </a:ext>
            </a:extLst>
          </p:cNvPr>
          <p:cNvSpPr/>
          <p:nvPr/>
        </p:nvSpPr>
        <p:spPr>
          <a:xfrm>
            <a:off x="762000" y="2286000"/>
            <a:ext cx="340349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r>
              <a:rPr lang="es-MX" sz="2800" b="1" dirty="0" err="1">
                <a:solidFill>
                  <a:srgbClr val="FFFFFF"/>
                </a:solidFill>
                <a:latin typeface="UTM Swiss Condensed" panose="02000500000000000000" pitchFamily="2" charset="0"/>
                <a:ea typeface="Arial" panose="020B0604020202020204" pitchFamily="34" charset="0"/>
              </a:rPr>
              <a:t>tụ</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6F882B1-5E29-43C1-8264-02AA88923025}"/>
              </a:ext>
            </a:extLst>
          </p:cNvPr>
          <p:cNvSpPr/>
          <p:nvPr/>
        </p:nvSpPr>
        <p:spPr>
          <a:xfrm>
            <a:off x="6350000" y="2286000"/>
            <a:ext cx="4883068"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r>
              <a:rPr lang="es-MX" sz="2800" b="1" dirty="0" err="1">
                <a:solidFill>
                  <a:srgbClr val="FFFFFF"/>
                </a:solidFill>
                <a:latin typeface="UTM Swiss Condensed" panose="02000500000000000000" pitchFamily="2" charset="0"/>
                <a:ea typeface="Arial" panose="020B0604020202020204" pitchFamily="34" charset="0"/>
              </a:rPr>
              <a:t>cuộn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dây</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có</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trở</a:t>
            </a:r>
            <a:r>
              <a:rPr lang="es-MX" sz="2800" b="1" dirty="0">
                <a:solidFill>
                  <a:srgbClr val="FFFFFF"/>
                </a:solidFill>
                <a:latin typeface="UTM Swiss Condensed" panose="02000500000000000000" pitchFamily="2" charset="0"/>
                <a:ea typeface="Arial" panose="020B0604020202020204" pitchFamily="34" charset="0"/>
              </a:rPr>
              <a:t> </a:t>
            </a:r>
            <a:r>
              <a:rPr lang="es-MX" sz="2800" b="1" err="1">
                <a:solidFill>
                  <a:srgbClr val="FFFFFF"/>
                </a:solidFill>
                <a:latin typeface="UTM Swiss Condensed" panose="02000500000000000000" pitchFamily="2" charset="0"/>
                <a:ea typeface="Arial" panose="020B0604020202020204" pitchFamily="34" charset="0"/>
              </a:rPr>
              <a:t>thuần</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6B7642B-507D-4724-8B9F-CE8D2AB893F0}"/>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35774898"/>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72EA5-D5AC-4917-9266-49168E659921}"/>
              </a:ext>
            </a:extLst>
          </p:cNvPr>
          <p:cNvSpPr/>
          <p:nvPr/>
        </p:nvSpPr>
        <p:spPr>
          <a:xfrm>
            <a:off x="127000" y="63500"/>
            <a:ext cx="11938000" cy="103323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a:solidFill>
                  <a:srgbClr val="00B050"/>
                </a:solidFill>
                <a:latin typeface="UTM Swiss Condensed" panose="02000500000000000000" pitchFamily="2" charset="0"/>
                <a:cs typeface="Times New Roman" panose="02020603050405020304" pitchFamily="18" charset="0"/>
              </a:rPr>
              <a:t>Câu 29: Cho đoạn mạch AB chỉ chứa một trong ba phần tử: điện trở thuần, tụ điện và cuộn cảm. Đặt vào hai đầu đoạn mạch một điện áp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41609E2-0BEF-4BB5-9C6F-A75B750AD9F9}"/>
              </a:ext>
            </a:extLst>
          </p:cNvPr>
          <p:cNvSpPr/>
          <p:nvPr/>
        </p:nvSpPr>
        <p:spPr>
          <a:xfrm>
            <a:off x="762000" y="1524000"/>
            <a:ext cx="340349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A. </a:t>
            </a:r>
            <a:r>
              <a:rPr lang="es-MX" sz="2800" b="1" dirty="0" err="1">
                <a:solidFill>
                  <a:srgbClr val="FFFFFF"/>
                </a:solidFill>
                <a:latin typeface="UTM Swiss Condensed" panose="02000500000000000000" pitchFamily="2" charset="0"/>
                <a:ea typeface="Arial" panose="020B0604020202020204" pitchFamily="34" charset="0"/>
              </a:rPr>
              <a:t>tụ</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DB8EEF2F-EE86-4687-A695-6F88348D1016}"/>
              </a:ext>
            </a:extLst>
          </p:cNvPr>
          <p:cNvSpPr/>
          <p:nvPr/>
        </p:nvSpPr>
        <p:spPr>
          <a:xfrm>
            <a:off x="6350000" y="1500554"/>
            <a:ext cx="291458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cuộn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cảm</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thuần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FC6EFB2-7641-4231-ABF7-FEDE04183A19}"/>
              </a:ext>
            </a:extLst>
          </p:cNvPr>
          <p:cNvSpPr/>
          <p:nvPr/>
        </p:nvSpPr>
        <p:spPr>
          <a:xfrm>
            <a:off x="762000" y="2286000"/>
            <a:ext cx="432682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trở</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thuần</a:t>
            </a:r>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8F7633BD-29EF-4DF8-BCB4-2BD98491AB3B}"/>
              </a:ext>
            </a:extLst>
          </p:cNvPr>
          <p:cNvSpPr/>
          <p:nvPr/>
        </p:nvSpPr>
        <p:spPr>
          <a:xfrm>
            <a:off x="6350000" y="2286000"/>
            <a:ext cx="4883068"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r>
              <a:rPr lang="es-MX" sz="2800" b="1" dirty="0" err="1">
                <a:solidFill>
                  <a:srgbClr val="FFFFFF"/>
                </a:solidFill>
                <a:latin typeface="UTM Swiss Condensed" panose="02000500000000000000" pitchFamily="2" charset="0"/>
                <a:ea typeface="Arial" panose="020B0604020202020204" pitchFamily="34" charset="0"/>
              </a:rPr>
              <a:t>cuộn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dây</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có</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trở</a:t>
            </a:r>
            <a:r>
              <a:rPr lang="es-MX" sz="2800" b="1" dirty="0">
                <a:solidFill>
                  <a:srgbClr val="FFFFFF"/>
                </a:solidFill>
                <a:latin typeface="UTM Swiss Condensed" panose="02000500000000000000" pitchFamily="2" charset="0"/>
                <a:ea typeface="Arial" panose="020B0604020202020204" pitchFamily="34" charset="0"/>
              </a:rPr>
              <a:t> </a:t>
            </a:r>
            <a:r>
              <a:rPr lang="es-MX" sz="2800" b="1" err="1">
                <a:solidFill>
                  <a:srgbClr val="FFFFFF"/>
                </a:solidFill>
                <a:latin typeface="UTM Swiss Condensed" panose="02000500000000000000" pitchFamily="2" charset="0"/>
                <a:ea typeface="Arial" panose="020B0604020202020204" pitchFamily="34" charset="0"/>
              </a:rPr>
              <a:t>thuần</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009B0FE4-4634-43C2-88EC-B2B61E945D0E}"/>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7842788"/>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73A503-38AB-4E8D-80C9-285E71034C39}"/>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3: Dòng điện xoay chiều trong đoạn mạch chỉ có điện trở thuần</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87EB1CC-4973-4249-B67F-06F18438A0DF}"/>
              </a:ext>
            </a:extLst>
          </p:cNvPr>
          <p:cNvSpPr/>
          <p:nvPr/>
        </p:nvSpPr>
        <p:spPr>
          <a:xfrm>
            <a:off x="365809" y="2145646"/>
            <a:ext cx="880721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cùng tần số và cùng pha với điện áp ở hai đầu đoạn mạch.</a:t>
            </a:r>
          </a:p>
          <a:p>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D264DDD-A138-417B-A2AA-842ABDEB3852}"/>
              </a:ext>
            </a:extLst>
          </p:cNvPr>
          <p:cNvSpPr/>
          <p:nvPr/>
        </p:nvSpPr>
        <p:spPr>
          <a:xfrm>
            <a:off x="365809" y="3174526"/>
            <a:ext cx="1143454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cùng tần số với điện áp ở hai đầu đoạn mạch và có pha ban đầu luôn bằng 0.</a:t>
            </a:r>
          </a:p>
          <a:p>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173A8B6B-996B-4A67-B4C3-C832FC68F6A9}"/>
              </a:ext>
            </a:extLst>
          </p:cNvPr>
          <p:cNvSpPr/>
          <p:nvPr/>
        </p:nvSpPr>
        <p:spPr>
          <a:xfrm>
            <a:off x="391651" y="4127578"/>
            <a:ext cx="805541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có giá trị hiệu dụng tỉ lệ thuận với điện trở của mạch.</a:t>
            </a:r>
          </a:p>
          <a:p>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79E0A5E-4E0A-46E3-AAA4-E902B14F0124}"/>
                  </a:ext>
                </a:extLst>
              </p:cNvPr>
              <p:cNvSpPr/>
              <p:nvPr/>
            </p:nvSpPr>
            <p:spPr>
              <a:xfrm>
                <a:off x="391651" y="5002595"/>
                <a:ext cx="8409674" cy="66281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luôn lệch pha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𝝅</m:t>
                        </m:r>
                      </m:num>
                      <m:den>
                        <m:r>
                          <a:rPr lang="vi-VN" sz="2800" b="1" i="1">
                            <a:solidFill>
                              <a:srgbClr val="FFFFFF"/>
                            </a:solidFill>
                            <a:latin typeface="Cambria Math" panose="02040503050406030204" pitchFamily="18" charset="0"/>
                            <a:ea typeface="Arial" panose="020B0604020202020204" pitchFamily="34"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 so với điện áp ở hai đầu đoạn mạch</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679E0A5E-4E0A-46E3-AAA4-E902B14F0124}"/>
                  </a:ext>
                </a:extLst>
              </p:cNvPr>
              <p:cNvSpPr>
                <a:spLocks noRot="1" noChangeAspect="1" noMove="1" noResize="1" noEditPoints="1" noAdjustHandles="1" noChangeArrowheads="1" noChangeShapeType="1" noTextEdit="1"/>
              </p:cNvSpPr>
              <p:nvPr/>
            </p:nvSpPr>
            <p:spPr>
              <a:xfrm>
                <a:off x="391651" y="5002595"/>
                <a:ext cx="8409674" cy="662810"/>
              </a:xfrm>
              <a:prstGeom prst="rect">
                <a:avLst/>
              </a:prstGeom>
              <a:blipFill>
                <a:blip r:embed="rId2"/>
                <a:stretch>
                  <a:fillRect l="-1449" t="-5556" r="-507" b="-925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22EDC58-1278-477F-9107-1AEF7B771312}"/>
              </a:ext>
            </a:extLst>
          </p:cNvPr>
          <p:cNvSpPr/>
          <p:nvPr/>
        </p:nvSpPr>
        <p:spPr>
          <a:xfrm>
            <a:off x="302309" y="208214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4196280"/>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B5F689B-8DE3-41DE-9369-53EE7DAAD5F4}"/>
                  </a:ext>
                </a:extLst>
              </p:cNvPr>
              <p:cNvSpPr/>
              <p:nvPr/>
            </p:nvSpPr>
            <p:spPr>
              <a:xfrm>
                <a:off x="451955" y="-211840"/>
                <a:ext cx="11593447" cy="289406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a:solidFill>
                      <a:srgbClr val="00B050"/>
                    </a:solidFill>
                    <a:latin typeface="UTM Swiss Condensed" panose="02000500000000000000" pitchFamily="2" charset="0"/>
                    <a:cs typeface="Times New Roman" panose="02020603050405020304" pitchFamily="18" charset="0"/>
                  </a:rPr>
                  <a:t>Câu 30 : Khi đặt </a:t>
                </a:r>
                <a:r>
                  <a:rPr lang="es-MX" sz="2800" b="1" dirty="0" err="1">
                    <a:solidFill>
                      <a:srgbClr val="00B050"/>
                    </a:solidFill>
                    <a:latin typeface="UTM Swiss Condensed" panose="02000500000000000000" pitchFamily="2" charset="0"/>
                    <a:cs typeface="Times New Roman" panose="02020603050405020304" pitchFamily="18" charset="0"/>
                  </a:rPr>
                  <a:t>điện</a:t>
                </a:r>
                <a:r>
                  <a:rPr lang="es-MX" sz="2800" b="1" dirty="0">
                    <a:solidFill>
                      <a:srgbClr val="00B050"/>
                    </a:solidFill>
                    <a:latin typeface="UTM Swiss Condensed" panose="02000500000000000000" pitchFamily="2" charset="0"/>
                    <a:cs typeface="Times New Roman" panose="02020603050405020304" pitchFamily="18" charset="0"/>
                  </a:rPr>
                  <a:t> </a:t>
                </a:r>
                <a:r>
                  <a:rPr lang="es-MX" sz="2800" b="1" dirty="0" err="1">
                    <a:solidFill>
                      <a:srgbClr val="00B050"/>
                    </a:solidFill>
                    <a:latin typeface="UTM Swiss Condensed" panose="02000500000000000000" pitchFamily="2" charset="0"/>
                    <a:cs typeface="Times New Roman" panose="02020603050405020304" pitchFamily="18" charset="0"/>
                  </a:rPr>
                  <a:t>áp</a:t>
                </a:r>
                <a:r>
                  <a:rPr lang="es-MX" sz="2800" b="1" dirty="0">
                    <a:solidFill>
                      <a:srgbClr val="00B050"/>
                    </a:solidFill>
                    <a:latin typeface="UTM Swiss Condensed" panose="02000500000000000000" pitchFamily="2" charset="0"/>
                    <a:cs typeface="Times New Roman" panose="02020603050405020304" pitchFamily="18" charset="0"/>
                  </a:rPr>
                  <a:t> </a:t>
                </a:r>
                <a14:m>
                  <m:oMath xmlns:m="http://schemas.openxmlformats.org/officeDocument/2006/math">
                    <m:r>
                      <a:rPr lang="es-MX" sz="2800" b="1" smtClean="0">
                        <a:solidFill>
                          <a:srgbClr val="00B050"/>
                        </a:solidFill>
                      </a:rPr>
                      <m:t>  </m:t>
                    </m:r>
                    <m:r>
                      <m:rPr>
                        <m:nor/>
                      </m:rPr>
                      <a:rPr lang="es-MX" sz="2800" b="1" smtClean="0">
                        <a:solidFill>
                          <a:srgbClr val="00B050"/>
                        </a:solidFill>
                        <a:latin typeface="UTM Swiss Condensed" panose="02000500000000000000" pitchFamily="2" charset="0"/>
                        <a:cs typeface="Times New Roman" panose="02020603050405020304" pitchFamily="18" charset="0"/>
                      </a:rPr>
                      <m:t>u</m:t>
                    </m:r>
                    <m:r>
                      <m:rPr>
                        <m:nor/>
                      </m:rPr>
                      <a:rPr lang="es-MX" sz="2800" b="1" smtClean="0">
                        <a:solidFill>
                          <a:srgbClr val="00B050"/>
                        </a:solidFill>
                        <a:latin typeface="UTM Swiss Condensed" panose="02000500000000000000" pitchFamily="2" charset="0"/>
                        <a:cs typeface="Times New Roman" panose="02020603050405020304" pitchFamily="18" charset="0"/>
                      </a:rPr>
                      <m:t> = </m:t>
                    </m:r>
                    <m:sSub>
                      <m:sSubPr>
                        <m:ctrlPr>
                          <a:rPr lang="vi-VN" sz="2800" b="1">
                            <a:solidFill>
                              <a:srgbClr val="00B050"/>
                            </a:solidFill>
                          </a:rPr>
                        </m:ctrlPr>
                      </m:sSubPr>
                      <m:e>
                        <m:r>
                          <m:rPr>
                            <m:nor/>
                          </m:rPr>
                          <a:rPr lang="es-MX" sz="2800" b="1" smtClean="0">
                            <a:solidFill>
                              <a:srgbClr val="00B050"/>
                            </a:solidFill>
                            <a:latin typeface="UTM Swiss Condensed" panose="02000500000000000000" pitchFamily="2" charset="0"/>
                            <a:cs typeface="Times New Roman" panose="02020603050405020304" pitchFamily="18" charset="0"/>
                          </a:rPr>
                          <m:t>U</m:t>
                        </m:r>
                      </m:e>
                      <m:sub>
                        <m:r>
                          <a:rPr lang="es-MX" sz="2800" b="1" smtClean="0">
                            <a:solidFill>
                              <a:srgbClr val="00B050"/>
                            </a:solidFill>
                          </a:rPr>
                          <m:t>0</m:t>
                        </m:r>
                      </m:sub>
                    </m:sSub>
                    <m:r>
                      <m:rPr>
                        <m:nor/>
                      </m:rPr>
                      <a:rPr lang="es-MX" sz="2800" b="1" smtClean="0">
                        <a:solidFill>
                          <a:srgbClr val="00B050"/>
                        </a:solidFill>
                        <a:latin typeface="UTM Swiss Condensed" panose="02000500000000000000" pitchFamily="2" charset="0"/>
                        <a:cs typeface="Times New Roman" panose="02020603050405020304" pitchFamily="18" charset="0"/>
                      </a:rPr>
                      <m:t>cos</m:t>
                    </m:r>
                    <m:r>
                      <a:rPr lang="es-MX" sz="2800" b="1" smtClean="0">
                        <a:solidFill>
                          <a:srgbClr val="00B050"/>
                        </a:solidFill>
                      </a:rPr>
                      <m:t>(</m:t>
                    </m:r>
                    <m:r>
                      <m:rPr>
                        <m:nor/>
                      </m:rPr>
                      <a:rPr lang="es-MX" sz="2800" b="1" smtClean="0">
                        <a:solidFill>
                          <a:srgbClr val="00B050"/>
                        </a:solidFill>
                        <a:latin typeface="UTM Swiss Condensed" panose="02000500000000000000" pitchFamily="2" charset="0"/>
                        <a:cs typeface="Times New Roman" panose="02020603050405020304" pitchFamily="18" charset="0"/>
                      </a:rPr>
                      <m:t>ωt</m:t>
                    </m:r>
                    <m:r>
                      <a:rPr lang="es-MX" sz="2800" b="1" smtClean="0">
                        <a:solidFill>
                          <a:srgbClr val="00B050"/>
                        </a:solidFill>
                      </a:rPr>
                      <m:t>)</m:t>
                    </m:r>
                  </m:oMath>
                </a14:m>
                <a:r>
                  <a:rPr lang="es-MX" sz="2800" b="1" dirty="0">
                    <a:solidFill>
                      <a:srgbClr val="00B050"/>
                    </a:solidFill>
                    <a:latin typeface="UTM Swiss Condensed" panose="02000500000000000000" pitchFamily="2" charset="0"/>
                    <a:cs typeface="Times New Roman" panose="02020603050405020304" pitchFamily="18" charset="0"/>
                  </a:rPr>
                  <a:t> </a:t>
                </a:r>
                <a:r>
                  <a:rPr lang="es-MX" sz="2800" b="1">
                    <a:solidFill>
                      <a:srgbClr val="00B050"/>
                    </a:solidFill>
                    <a:latin typeface="UTM Swiss Condensed" panose="02000500000000000000" pitchFamily="2" charset="0"/>
                    <a:cs typeface="Times New Roman" panose="02020603050405020304" pitchFamily="18" charset="0"/>
                  </a:rPr>
                  <a:t>vào hai đầu đoạn mạch AB chỉ chứa một trong ba phần tử: điện trở thuần, tụ điện và cuộn cảm thì cường độ dòng điện trong mạch có dạng</a:t>
                </a:r>
                <a:r>
                  <a:rPr lang="es-MX" sz="2800" b="1" dirty="0">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MX" sz="2800" b="1" dirty="0">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B5F689B-8DE3-41DE-9369-53EE7DAAD5F4}"/>
                  </a:ext>
                </a:extLst>
              </p:cNvPr>
              <p:cNvSpPr>
                <a:spLocks noRot="1" noChangeAspect="1" noMove="1" noResize="1" noEditPoints="1" noAdjustHandles="1" noChangeArrowheads="1" noChangeShapeType="1" noTextEdit="1"/>
              </p:cNvSpPr>
              <p:nvPr/>
            </p:nvSpPr>
            <p:spPr>
              <a:xfrm>
                <a:off x="451955" y="-211840"/>
                <a:ext cx="11593447" cy="2894062"/>
              </a:xfrm>
              <a:prstGeom prst="rect">
                <a:avLst/>
              </a:prstGeom>
              <a:blipFill>
                <a:blip r:embed="rId2"/>
                <a:stretch>
                  <a:fillRect l="-944" t="-1354" r="-997"/>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EFB671EA-6EE9-4625-841C-D42678F9F592}"/>
              </a:ext>
            </a:extLst>
          </p:cNvPr>
          <p:cNvSpPr/>
          <p:nvPr/>
        </p:nvSpPr>
        <p:spPr>
          <a:xfrm>
            <a:off x="621323" y="3652559"/>
            <a:ext cx="432682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A.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trở</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thuần</a:t>
            </a:r>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6715281-F46C-4E3A-BB9C-C8340E796E88}"/>
              </a:ext>
            </a:extLst>
          </p:cNvPr>
          <p:cNvSpPr/>
          <p:nvPr/>
        </p:nvSpPr>
        <p:spPr>
          <a:xfrm>
            <a:off x="5966100" y="3652559"/>
            <a:ext cx="291458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cuộn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cảm</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es-MX"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thuần</a:t>
            </a:r>
            <a:r>
              <a:rPr lang="es-MX"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DE369169-F892-4EFF-B5D6-382E3A2A6AE7}"/>
              </a:ext>
            </a:extLst>
          </p:cNvPr>
          <p:cNvSpPr/>
          <p:nvPr/>
        </p:nvSpPr>
        <p:spPr>
          <a:xfrm>
            <a:off x="621323" y="4579034"/>
            <a:ext cx="3403496"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C. </a:t>
            </a:r>
            <a:r>
              <a:rPr lang="es-MX" sz="2800" b="1" dirty="0" err="1">
                <a:solidFill>
                  <a:srgbClr val="FFFFFF"/>
                </a:solidFill>
                <a:latin typeface="UTM Swiss Condensed" panose="02000500000000000000" pitchFamily="2" charset="0"/>
                <a:ea typeface="Arial" panose="020B0604020202020204" pitchFamily="34" charset="0"/>
              </a:rPr>
              <a:t>tụ</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9BA4FB5-896B-414D-AB47-D1436ADE9BD3}"/>
              </a:ext>
            </a:extLst>
          </p:cNvPr>
          <p:cNvSpPr/>
          <p:nvPr/>
        </p:nvSpPr>
        <p:spPr>
          <a:xfrm>
            <a:off x="5994954" y="4719711"/>
            <a:ext cx="4883068" cy="523220"/>
          </a:xfrm>
          <a:prstGeom prst="rect">
            <a:avLst/>
          </a:prstGeom>
        </p:spPr>
        <p:txBody>
          <a:bodyPr wrap="none">
            <a:spAutoFit/>
          </a:bodyPr>
          <a:lstStyle/>
          <a:p>
            <a:r>
              <a:rPr lang="es-MX" sz="2800" b="1" dirty="0">
                <a:solidFill>
                  <a:srgbClr val="FFFFFF"/>
                </a:solidFill>
                <a:latin typeface="UTM Swiss Condensed" panose="02000500000000000000" pitchFamily="2" charset="0"/>
                <a:ea typeface="Arial" panose="020B0604020202020204" pitchFamily="34" charset="0"/>
              </a:rPr>
              <a:t>D. </a:t>
            </a:r>
            <a:r>
              <a:rPr lang="es-MX" sz="2800" b="1" dirty="0" err="1">
                <a:solidFill>
                  <a:srgbClr val="FFFFFF"/>
                </a:solidFill>
                <a:latin typeface="UTM Swiss Condensed" panose="02000500000000000000" pitchFamily="2" charset="0"/>
                <a:ea typeface="Arial" panose="020B0604020202020204" pitchFamily="34" charset="0"/>
              </a:rPr>
              <a:t>cuộn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dây</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có</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điện</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trở</a:t>
            </a:r>
            <a:r>
              <a:rPr lang="es-MX" sz="2800" b="1" dirty="0">
                <a:solidFill>
                  <a:srgbClr val="FFFFFF"/>
                </a:solidFill>
                <a:latin typeface="UTM Swiss Condensed" panose="02000500000000000000" pitchFamily="2" charset="0"/>
                <a:ea typeface="Arial" panose="020B0604020202020204" pitchFamily="34" charset="0"/>
              </a:rPr>
              <a:t> </a:t>
            </a:r>
            <a:r>
              <a:rPr lang="es-MX" sz="2800" b="1" dirty="0" err="1">
                <a:solidFill>
                  <a:srgbClr val="FFFFFF"/>
                </a:solidFill>
                <a:latin typeface="UTM Swiss Condensed" panose="02000500000000000000" pitchFamily="2" charset="0"/>
                <a:ea typeface="Arial" panose="020B0604020202020204" pitchFamily="34" charset="0"/>
              </a:rPr>
              <a:t>thuần</a:t>
            </a:r>
            <a:r>
              <a:rPr lang="es-MX"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12" name="Oval 11">
            <a:extLst>
              <a:ext uri="{FF2B5EF4-FFF2-40B4-BE49-F238E27FC236}">
                <a16:creationId xmlns:a16="http://schemas.microsoft.com/office/drawing/2014/main" id="{4A9ED955-1D42-4FFD-9EF7-F707B8B6E752}"/>
              </a:ext>
            </a:extLst>
          </p:cNvPr>
          <p:cNvSpPr/>
          <p:nvPr/>
        </p:nvSpPr>
        <p:spPr>
          <a:xfrm>
            <a:off x="557823" y="358905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8585468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p:cTn id="32" dur="500" fill="hold"/>
                                        <p:tgtEl>
                                          <p:spTgt spid="12">
                                            <p:bg/>
                                          </p:spTgt>
                                        </p:tgtEl>
                                        <p:attrNameLst>
                                          <p:attrName>ppt_w</p:attrName>
                                        </p:attrNameLst>
                                      </p:cBhvr>
                                      <p:tavLst>
                                        <p:tav tm="0">
                                          <p:val>
                                            <p:fltVal val="0"/>
                                          </p:val>
                                        </p:tav>
                                        <p:tav tm="100000">
                                          <p:val>
                                            <p:strVal val="#ppt_w"/>
                                          </p:val>
                                        </p:tav>
                                      </p:tavLst>
                                    </p:anim>
                                    <p:anim calcmode="lin" valueType="num">
                                      <p:cBhvr>
                                        <p:cTn id="33" dur="500" fill="hold"/>
                                        <p:tgtEl>
                                          <p:spTgt spid="12">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p:cTn id="38"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12"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FAACF53-8D55-42F3-BA53-DF20A61F289C}"/>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MX" sz="2800" b="1">
                    <a:solidFill>
                      <a:srgbClr val="00B050"/>
                    </a:solidFill>
                    <a:latin typeface="UTM Swiss Condensed" panose="02000500000000000000" pitchFamily="2" charset="0"/>
                    <a:cs typeface="Times New Roman" panose="02020603050405020304" pitchFamily="18" charset="0"/>
                  </a:rPr>
                  <a:t>Câu 31: Mạch điện xoay chiều gồm cuộn cảm thuần có cảm kháng ZL và tụ điện có dung kháng ZC mắc nối tiếp, </a:t>
                </a:r>
                <a:r>
                  <a:rPr lang="es-MX" sz="2800" b="1" dirty="0" err="1">
                    <a:solidFill>
                      <a:srgbClr val="00B050"/>
                    </a:solidFill>
                    <a:latin typeface="UTM Swiss Condensed" panose="02000500000000000000" pitchFamily="2" charset="0"/>
                    <a:cs typeface="Times New Roman" panose="02020603050405020304" pitchFamily="18" charset="0"/>
                  </a:rPr>
                  <a:t>biết</a:t>
                </a:r>
                <a:r>
                  <a:rPr lang="es-MX" sz="2800" b="1" dirty="0">
                    <a:solidFill>
                      <a:srgbClr val="00B050"/>
                    </a:solidFill>
                    <a:latin typeface="UTM Swiss Condensed" panose="02000500000000000000" pitchFamily="2" charset="0"/>
                    <a:cs typeface="Times New Roman" panose="02020603050405020304" pitchFamily="18" charset="0"/>
                  </a:rPr>
                  <a:t> </a:t>
                </a:r>
                <a14:m>
                  <m:oMath xmlns:m="http://schemas.openxmlformats.org/officeDocument/2006/math">
                    <m:sSub>
                      <m:sSubPr>
                        <m:ctrlPr>
                          <a:rPr lang="vi-VN" sz="2800" b="1">
                            <a:solidFill>
                              <a:srgbClr val="00B050"/>
                            </a:solidFill>
                          </a:rPr>
                        </m:ctrlPr>
                      </m:sSubPr>
                      <m:e>
                        <m:r>
                          <a:rPr lang="vi-VN" sz="2800" b="1">
                            <a:solidFill>
                              <a:srgbClr val="00B050"/>
                            </a:solidFill>
                          </a:rPr>
                          <m:t>𝒁</m:t>
                        </m:r>
                      </m:e>
                      <m:sub>
                        <m:r>
                          <a:rPr lang="vi-VN" sz="2800" b="1">
                            <a:solidFill>
                              <a:srgbClr val="00B050"/>
                            </a:solidFill>
                          </a:rPr>
                          <m:t>𝑳</m:t>
                        </m:r>
                      </m:sub>
                    </m:sSub>
                    <m:r>
                      <a:rPr lang="es-MX" sz="2800" b="1" smtClean="0">
                        <a:solidFill>
                          <a:srgbClr val="00B050"/>
                        </a:solidFill>
                      </a:rPr>
                      <m:t>&gt;</m:t>
                    </m:r>
                    <m:sSub>
                      <m:sSubPr>
                        <m:ctrlPr>
                          <a:rPr lang="vi-VN" sz="2800" b="1">
                            <a:solidFill>
                              <a:srgbClr val="00B050"/>
                            </a:solidFill>
                          </a:rPr>
                        </m:ctrlPr>
                      </m:sSubPr>
                      <m:e>
                        <m:r>
                          <a:rPr lang="vi-VN" sz="2800" b="1">
                            <a:solidFill>
                              <a:srgbClr val="00B050"/>
                            </a:solidFill>
                          </a:rPr>
                          <m:t>𝒁</m:t>
                        </m:r>
                      </m:e>
                      <m:sub>
                        <m:r>
                          <a:rPr lang="vi-VN" sz="2800" b="1">
                            <a:solidFill>
                              <a:srgbClr val="00B050"/>
                            </a:solidFill>
                          </a:rPr>
                          <m:t>𝑪</m:t>
                        </m:r>
                      </m:sub>
                    </m:sSub>
                  </m:oMath>
                </a14:m>
                <a:r>
                  <a:rPr lang="es-MX" sz="2800" b="1">
                    <a:solidFill>
                      <a:srgbClr val="00B050"/>
                    </a:solidFill>
                    <a:latin typeface="UTM Swiss Condensed" panose="02000500000000000000" pitchFamily="2" charset="0"/>
                    <a:cs typeface="Times New Roman" panose="02020603050405020304" pitchFamily="18" charset="0"/>
                  </a:rPr>
                  <a:t>. So với cường độ dòng điện trong mạch thì điện áp hai đầu đoạn </a:t>
                </a:r>
                <a:r>
                  <a:rPr lang="es-MX" sz="2800" b="1" dirty="0" err="1">
                    <a:solidFill>
                      <a:srgbClr val="00B050"/>
                    </a:solidFill>
                    <a:latin typeface="UTM Swiss Condensed" panose="02000500000000000000" pitchFamily="2" charset="0"/>
                    <a:cs typeface="Times New Roman" panose="02020603050405020304" pitchFamily="18" charset="0"/>
                  </a:rPr>
                  <a:t>mạch</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MX"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FAACF53-8D55-42F3-BA53-DF20A61F289C}"/>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367FDA5-9E86-42D1-A626-17204864ECA1}"/>
                  </a:ext>
                </a:extLst>
              </p:cNvPr>
              <p:cNvSpPr/>
              <p:nvPr/>
            </p:nvSpPr>
            <p:spPr>
              <a:xfrm>
                <a:off x="762000" y="2940148"/>
                <a:ext cx="3403496" cy="66281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a:t>
                </a:r>
                <a:r>
                  <a:rPr lang="fr-FR" sz="2800" b="1" dirty="0" err="1">
                    <a:solidFill>
                      <a:srgbClr val="FFFFFF"/>
                    </a:solidFill>
                    <a:latin typeface="UTM Swiss Condensed" panose="02000500000000000000" pitchFamily="2" charset="0"/>
                    <a:ea typeface="Arial" panose="020B0604020202020204" pitchFamily="34" charset="0"/>
                  </a:rPr>
                  <a:t>sớm</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pha</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hơn</a:t>
                </a:r>
                <a:r>
                  <a:rPr lang="fr-FR" sz="2800" b="1" dirty="0">
                    <a:solidFill>
                      <a:srgbClr val="FFFFFF"/>
                    </a:solidFill>
                    <a:latin typeface="UTM Swiss Condensed" panose="02000500000000000000" pitchFamily="2" charset="0"/>
                    <a:ea typeface="Arial" panose="020B0604020202020204" pitchFamily="34" charset="0"/>
                  </a:rPr>
                  <a:t>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4367FDA5-9E86-42D1-A626-17204864ECA1}"/>
                  </a:ext>
                </a:extLst>
              </p:cNvPr>
              <p:cNvSpPr>
                <a:spLocks noRot="1" noChangeAspect="1" noMove="1" noResize="1" noEditPoints="1" noAdjustHandles="1" noChangeArrowheads="1" noChangeShapeType="1" noTextEdit="1"/>
              </p:cNvSpPr>
              <p:nvPr/>
            </p:nvSpPr>
            <p:spPr>
              <a:xfrm>
                <a:off x="762000" y="2940148"/>
                <a:ext cx="3403496" cy="662810"/>
              </a:xfrm>
              <a:prstGeom prst="rect">
                <a:avLst/>
              </a:prstGeom>
              <a:blipFill>
                <a:blip r:embed="rId3"/>
                <a:stretch>
                  <a:fillRect l="-3584" t="-4587" r="-2688" b="-8257"/>
                </a:stretch>
              </a:blipFill>
            </p:spPr>
            <p:txBody>
              <a:bodyPr/>
              <a:lstStyle/>
              <a:p>
                <a:r>
                  <a:rPr lang="vi-VN">
                    <a:noFill/>
                  </a:rPr>
                  <a:t> </a:t>
                </a:r>
              </a:p>
            </p:txBody>
          </p:sp>
        </mc:Fallback>
      </mc:AlternateContent>
      <p:sp>
        <p:nvSpPr>
          <p:cNvPr id="4" name="Rectangle 1">
            <a:extLst>
              <a:ext uri="{FF2B5EF4-FFF2-40B4-BE49-F238E27FC236}">
                <a16:creationId xmlns:a16="http://schemas.microsoft.com/office/drawing/2014/main" id="{EDDAF17A-508E-4C5E-A3ED-1E74F3585F84}"/>
              </a:ext>
            </a:extLst>
          </p:cNvPr>
          <p:cNvSpPr>
            <a:spLocks noChangeArrowheads="1"/>
          </p:cNvSpPr>
          <p:nvPr/>
        </p:nvSpPr>
        <p:spPr bwMode="auto">
          <a:xfrm>
            <a:off x="6350000" y="3079738"/>
            <a:ext cx="3493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B. </a:t>
            </a:r>
            <a:r>
              <a:rPr kumimoji="0" lang="fr-FR" altLang="vi-VN" sz="2800" b="1" i="0" u="none" strike="noStrike" cap="none" normalizeH="0" baseline="0" dirty="0" err="1">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trễ</a:t>
            </a:r>
            <a:r>
              <a:rPr kumimoji="0" lang="fr-F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 </a:t>
            </a:r>
            <a:r>
              <a:rPr kumimoji="0" lang="fr-FR" altLang="vi-VN" sz="2800" b="1" i="0" u="none" strike="noStrike" cap="none" normalizeH="0" baseline="0" dirty="0" err="1">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pha</a:t>
            </a:r>
            <a:r>
              <a:rPr kumimoji="0" lang="fr-F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 </a:t>
            </a:r>
            <a:r>
              <a:rPr kumimoji="0" lang="fr-FR" altLang="vi-VN" sz="2800" b="1" i="0" u="none" strike="noStrike" cap="none" normalizeH="0" baseline="0" dirty="0" err="1">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hơn</a:t>
            </a:r>
            <a:r>
              <a:rPr kumimoji="0" lang="fr-F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1"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π</a:t>
            </a:r>
            <a:r>
              <a:rPr kumimoji="0" lang="fr-FR" altLang="vi-VN" sz="2800" b="1" i="1"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2</a:t>
            </a:r>
            <a:r>
              <a:rPr kumimoji="0" lang="fr-FR" altLang="vi-VN" sz="2800" b="1" i="0" u="none" strike="noStrike" cap="none" normalizeH="0" baseline="0" dirty="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0" u="none" strike="noStrike" cap="none" normalizeH="0" baseline="0">
                <a:ln>
                  <a:noFill/>
                </a:ln>
                <a:solidFill>
                  <a:srgbClr val="FFFFFF"/>
                </a:solidFill>
                <a:effectLst/>
                <a:latin typeface="UTM Swiss Condensed" panose="02000500000000000000" pitchFamily="2" charset="0"/>
              </a:rPr>
              <a:t>      </a:t>
            </a:r>
            <a:endParaRPr kumimoji="0" lang="vi-VN" altLang="vi-VN" sz="2800" b="1" i="0" u="none" strike="noStrike" cap="none" normalizeH="0" baseline="0" dirty="0">
              <a:ln>
                <a:noFill/>
              </a:ln>
              <a:solidFill>
                <a:srgbClr val="FFFFFF"/>
              </a:solidFill>
              <a:effectLst/>
              <a:latin typeface="UTM Swiss Condensed" panose="02000500000000000000" pitchFamily="2" charset="0"/>
            </a:endParaRPr>
          </a:p>
        </p:txBody>
      </p:sp>
      <p:sp>
        <p:nvSpPr>
          <p:cNvPr id="5" name="Rectangle 4">
            <a:extLst>
              <a:ext uri="{FF2B5EF4-FFF2-40B4-BE49-F238E27FC236}">
                <a16:creationId xmlns:a16="http://schemas.microsoft.com/office/drawing/2014/main" id="{21AFC8D0-95D3-49D4-86CE-E8DA0B48ED37}"/>
              </a:ext>
            </a:extLst>
          </p:cNvPr>
          <p:cNvSpPr/>
          <p:nvPr/>
        </p:nvSpPr>
        <p:spPr>
          <a:xfrm>
            <a:off x="762000" y="3917852"/>
            <a:ext cx="248016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r>
              <a:rPr lang="fr-FR" sz="2800" b="1" dirty="0" err="1">
                <a:solidFill>
                  <a:srgbClr val="FFFFFF"/>
                </a:solidFill>
                <a:latin typeface="UTM Swiss Condensed" panose="02000500000000000000" pitchFamily="2" charset="0"/>
                <a:ea typeface="Arial" panose="020B0604020202020204" pitchFamily="34" charset="0"/>
              </a:rPr>
              <a:t>cùng</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pha</a:t>
            </a:r>
            <a:r>
              <a:rPr lang="fr-FR" sz="2800" b="1" dirty="0">
                <a:solidFill>
                  <a:srgbClr val="FFFFFF"/>
                </a:solidFill>
                <a:latin typeface="UTM Swiss Condensed" panose="02000500000000000000" pitchFamily="2" charset="0"/>
                <a:ea typeface="Arial" panose="020B0604020202020204" pitchFamily="34" charset="0"/>
              </a:rPr>
              <a:t>.</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5971CCD-44B2-47B7-BB99-CFE7390FBC33}"/>
              </a:ext>
            </a:extLst>
          </p:cNvPr>
          <p:cNvSpPr/>
          <p:nvPr/>
        </p:nvSpPr>
        <p:spPr>
          <a:xfrm>
            <a:off x="6350000" y="3974123"/>
            <a:ext cx="2585964"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r>
              <a:rPr lang="fr-FR" sz="2800" b="1" dirty="0" err="1">
                <a:solidFill>
                  <a:srgbClr val="FFFFFF"/>
                </a:solidFill>
                <a:latin typeface="UTM Swiss Condensed" panose="02000500000000000000" pitchFamily="2" charset="0"/>
                <a:ea typeface="Arial" panose="020B0604020202020204" pitchFamily="34" charset="0"/>
              </a:rPr>
              <a:t>ngược</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pha</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279AACD5-F81C-44EA-B2AF-013854A8DB42}"/>
              </a:ext>
            </a:extLst>
          </p:cNvPr>
          <p:cNvSpPr/>
          <p:nvPr/>
        </p:nvSpPr>
        <p:spPr>
          <a:xfrm>
            <a:off x="698500" y="287664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79545221"/>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F3A5A1-2120-4F64-A88B-69F5BD1CAF9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32: Cường độ tức thời luôn trễ pha so với điện áp tức thời hai đầu đoạn mạch khi đoạn mạch </a:t>
            </a:r>
            <a:r>
              <a:rPr lang="fr-FR" sz="2800" b="1" dirty="0" err="1">
                <a:solidFill>
                  <a:srgbClr val="00B050"/>
                </a:solidFill>
                <a:latin typeface="UTM Swiss Condensed" panose="02000500000000000000" pitchFamily="2" charset="0"/>
                <a:cs typeface="Times New Roman" panose="02020603050405020304" pitchFamily="18" charset="0"/>
              </a:rPr>
              <a:t>đó</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D92A034-9DB0-416B-946A-5335AE4163DB}"/>
              </a:ext>
            </a:extLst>
          </p:cNvPr>
          <p:cNvSpPr/>
          <p:nvPr/>
        </p:nvSpPr>
        <p:spPr>
          <a:xfrm>
            <a:off x="762000" y="1524000"/>
            <a:ext cx="6173485"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a:t>
            </a:r>
            <a:r>
              <a:rPr lang="fr-FR" sz="2800" b="1" dirty="0" err="1">
                <a:solidFill>
                  <a:srgbClr val="FFFFFF"/>
                </a:solidFill>
                <a:latin typeface="UTM Swiss Condensed" panose="02000500000000000000" pitchFamily="2" charset="0"/>
                <a:ea typeface="Arial" panose="020B0604020202020204" pitchFamily="34" charset="0"/>
              </a:rPr>
              <a:t>gồm</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cuộn</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cảm</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mắc</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nối</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tiếp</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tụ</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điện</a:t>
            </a:r>
            <a:r>
              <a:rPr lang="fr-FR" sz="2800" b="1" dirty="0">
                <a:solidFill>
                  <a:srgbClr val="FFFFFF"/>
                </a:solidFill>
                <a:latin typeface="UTM Swiss Condensed" panose="02000500000000000000" pitchFamily="2" charset="0"/>
                <a:ea typeface="Arial" panose="020B0604020202020204" pitchFamily="34" charset="0"/>
              </a:rPr>
              <a:t>.</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39ABB75D-08BD-4882-85AC-3F5F51F4D6F2}"/>
              </a:ext>
            </a:extLst>
          </p:cNvPr>
          <p:cNvSpPr/>
          <p:nvPr/>
        </p:nvSpPr>
        <p:spPr>
          <a:xfrm>
            <a:off x="762000" y="2487946"/>
            <a:ext cx="622638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gồm</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trở</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thuần</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mắc</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nối</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tiếp</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tụ</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r>
              <a:rPr lang="fr-FR" sz="2800" b="1" dirty="0" err="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D9299163-7B11-4DD8-AB60-7BB109580994}"/>
              </a:ext>
            </a:extLst>
          </p:cNvPr>
          <p:cNvSpPr/>
          <p:nvPr/>
        </p:nvSpPr>
        <p:spPr>
          <a:xfrm>
            <a:off x="762000" y="3650566"/>
            <a:ext cx="432682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r>
              <a:rPr lang="fr-FR" sz="2800" b="1" dirty="0" err="1">
                <a:solidFill>
                  <a:srgbClr val="FFFFFF"/>
                </a:solidFill>
                <a:latin typeface="UTM Swiss Condensed" panose="02000500000000000000" pitchFamily="2" charset="0"/>
                <a:ea typeface="Arial" panose="020B0604020202020204" pitchFamily="34" charset="0"/>
              </a:rPr>
              <a:t>chỉ</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có</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tụ</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điện</a:t>
            </a:r>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7A63723-993F-4007-B906-53C46D9E5A62}"/>
              </a:ext>
            </a:extLst>
          </p:cNvPr>
          <p:cNvSpPr/>
          <p:nvPr/>
        </p:nvSpPr>
        <p:spPr>
          <a:xfrm>
            <a:off x="762000" y="4820117"/>
            <a:ext cx="7103227"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r>
              <a:rPr lang="fr-FR" sz="2800" b="1" dirty="0" err="1">
                <a:solidFill>
                  <a:srgbClr val="FFFFFF"/>
                </a:solidFill>
                <a:latin typeface="UTM Swiss Condensed" panose="02000500000000000000" pitchFamily="2" charset="0"/>
                <a:ea typeface="Arial" panose="020B0604020202020204" pitchFamily="34" charset="0"/>
              </a:rPr>
              <a:t>gồm</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điện</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trở</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thuần</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mắc</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nối</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tiếp</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cuộn</a:t>
            </a:r>
            <a:r>
              <a:rPr lang="fr-FR" sz="2800" b="1" dirty="0">
                <a:solidFill>
                  <a:srgbClr val="FFFFFF"/>
                </a:solidFill>
                <a:latin typeface="UTM Swiss Condensed" panose="02000500000000000000" pitchFamily="2" charset="0"/>
                <a:ea typeface="Arial" panose="020B0604020202020204" pitchFamily="34" charset="0"/>
              </a:rPr>
              <a:t> </a:t>
            </a:r>
            <a:r>
              <a:rPr lang="fr-FR" sz="2800" b="1" dirty="0" err="1">
                <a:solidFill>
                  <a:srgbClr val="FFFFFF"/>
                </a:solidFill>
                <a:latin typeface="UTM Swiss Condensed" panose="02000500000000000000" pitchFamily="2" charset="0"/>
                <a:ea typeface="Arial" panose="020B0604020202020204" pitchFamily="34" charset="0"/>
              </a:rPr>
              <a:t>cảm</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549AEAC-497B-455D-8E7F-F3EE3825013A}"/>
              </a:ext>
            </a:extLst>
          </p:cNvPr>
          <p:cNvSpPr/>
          <p:nvPr/>
        </p:nvSpPr>
        <p:spPr>
          <a:xfrm>
            <a:off x="698500" y="47566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8337388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4D2FBEA-76B7-4E56-874C-0E660DEFE985}"/>
                  </a:ext>
                </a:extLst>
              </p:cNvPr>
              <p:cNvSpPr/>
              <p:nvPr/>
            </p:nvSpPr>
            <p:spPr>
              <a:xfrm>
                <a:off x="127000" y="63500"/>
                <a:ext cx="11938000" cy="1677126"/>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33: Đặt điện </a:t>
                </a:r>
                <a:r>
                  <a:rPr lang="fr-FR" sz="2800" b="1" dirty="0" err="1">
                    <a:solidFill>
                      <a:srgbClr val="00B050"/>
                    </a:solidFill>
                    <a:latin typeface="UTM Swiss Condensed" panose="02000500000000000000" pitchFamily="2" charset="0"/>
                    <a:cs typeface="Times New Roman" panose="02020603050405020304" pitchFamily="18" charset="0"/>
                  </a:rPr>
                  <a:t>áp</a:t>
                </a:r>
                <a:r>
                  <a:rPr lang="fr-FR" sz="2800" b="1" dirty="0">
                    <a:solidFill>
                      <a:srgbClr val="00B05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00B050"/>
                        </a:solidFill>
                      </a:rPr>
                      <m:t>𝒖</m:t>
                    </m:r>
                    <m:r>
                      <a:rPr lang="fr-FR" sz="2800" b="1" smtClean="0">
                        <a:solidFill>
                          <a:srgbClr val="00B050"/>
                        </a:solidFill>
                      </a:rPr>
                      <m:t> = </m:t>
                    </m:r>
                    <m:sSub>
                      <m:sSubPr>
                        <m:ctrlPr>
                          <a:rPr lang="vi-VN" sz="2800" b="1">
                            <a:solidFill>
                              <a:srgbClr val="00B050"/>
                            </a:solidFill>
                          </a:rPr>
                        </m:ctrlPr>
                      </m:sSubPr>
                      <m:e>
                        <m:r>
                          <a:rPr lang="vi-VN" sz="2800" b="1">
                            <a:solidFill>
                              <a:srgbClr val="00B050"/>
                            </a:solidFill>
                          </a:rPr>
                          <m:t>𝑼</m:t>
                        </m:r>
                      </m:e>
                      <m:sub>
                        <m:r>
                          <a:rPr lang="fr-FR" sz="2800" b="1" smtClean="0">
                            <a:solidFill>
                              <a:srgbClr val="00B050"/>
                            </a:solidFill>
                          </a:rPr>
                          <m:t>𝟎</m:t>
                        </m:r>
                      </m:sub>
                    </m:sSub>
                    <m:r>
                      <a:rPr lang="vi-VN" sz="2800" b="1">
                        <a:solidFill>
                          <a:srgbClr val="00B050"/>
                        </a:solidFill>
                      </a:rPr>
                      <m:t>𝒄</m:t>
                    </m:r>
                    <m:r>
                      <m:rPr>
                        <m:nor/>
                      </m:rPr>
                      <a:rPr lang="fr-FR" sz="2800" b="1" smtClean="0">
                        <a:solidFill>
                          <a:srgbClr val="00B050"/>
                        </a:solidFill>
                        <a:latin typeface="UTM Swiss Condensed" panose="02000500000000000000" pitchFamily="2" charset="0"/>
                        <a:cs typeface="Times New Roman" panose="02020603050405020304" pitchFamily="18" charset="0"/>
                      </a:rPr>
                      <m:t>os</m:t>
                    </m:r>
                    <m:r>
                      <a:rPr lang="vi-VN" sz="2800" b="1">
                        <a:solidFill>
                          <a:srgbClr val="00B050"/>
                        </a:solidFill>
                      </a:rPr>
                      <m:t>𝝎</m:t>
                    </m:r>
                    <m:r>
                      <a:rPr lang="vi-VN" sz="2800" b="1">
                        <a:solidFill>
                          <a:srgbClr val="00B050"/>
                        </a:solidFill>
                      </a:rPr>
                      <m:t>𝒕</m:t>
                    </m:r>
                  </m:oMath>
                </a14:m>
                <a:r>
                  <a:rPr lang="fr-FR" sz="2800" b="1" dirty="0">
                    <a:solidFill>
                      <a:srgbClr val="00B050"/>
                    </a:solidFill>
                    <a:latin typeface="UTM Swiss Condensed" panose="02000500000000000000" pitchFamily="2" charset="0"/>
                    <a:cs typeface="Times New Roman" panose="02020603050405020304" pitchFamily="18" charset="0"/>
                  </a:rPr>
                  <a:t> </a:t>
                </a:r>
                <a:r>
                  <a:rPr lang="fr-FR" sz="2800" b="1">
                    <a:solidFill>
                      <a:srgbClr val="00B050"/>
                    </a:solidFill>
                    <a:latin typeface="UTM Swiss Condensed" panose="02000500000000000000" pitchFamily="2" charset="0"/>
                    <a:cs typeface="Times New Roman" panose="02020603050405020304" pitchFamily="18" charset="0"/>
                  </a:rPr>
                  <a:t>vào hai đầu mạch</a:t>
                </a:r>
                <a:r>
                  <a:rPr lang="fr-FR" sz="2800" b="1" dirty="0">
                    <a:solidFill>
                      <a:srgbClr val="00B050"/>
                    </a:solidFill>
                    <a:latin typeface="UTM Swiss Condensed" panose="02000500000000000000" pitchFamily="2" charset="0"/>
                    <a:cs typeface="Times New Roman" panose="02020603050405020304" pitchFamily="18" charset="0"/>
                  </a:rPr>
                  <a:t> R</a:t>
                </a:r>
                <a:r>
                  <a:rPr lang="fr-FR" sz="2800" b="1">
                    <a:solidFill>
                      <a:srgbClr val="00B050"/>
                    </a:solidFill>
                    <a:latin typeface="UTM Swiss Condensed" panose="02000500000000000000" pitchFamily="2" charset="0"/>
                    <a:cs typeface="Times New Roman" panose="02020603050405020304" pitchFamily="18" charset="0"/>
                  </a:rPr>
                  <a:t>, L, C mắc nối tiếp, thì cường độ dòng điện trong </a:t>
                </a:r>
                <a:r>
                  <a:rPr lang="fr-FR" sz="2800" b="1" dirty="0" err="1">
                    <a:solidFill>
                      <a:srgbClr val="00B050"/>
                    </a:solidFill>
                    <a:latin typeface="UTM Swiss Condensed" panose="02000500000000000000" pitchFamily="2" charset="0"/>
                    <a:cs typeface="Times New Roman" panose="02020603050405020304" pitchFamily="18" charset="0"/>
                  </a:rPr>
                  <a:t>mạch</a:t>
                </a:r>
                <a:r>
                  <a:rPr lang="fr-FR" sz="2800" b="1" dirty="0">
                    <a:solidFill>
                      <a:srgbClr val="00B050"/>
                    </a:solidFill>
                    <a:latin typeface="UTM Swiss Condensed" panose="02000500000000000000" pitchFamily="2" charset="0"/>
                    <a:cs typeface="Times New Roman" panose="02020603050405020304" pitchFamily="18" charset="0"/>
                  </a:rPr>
                  <a:t> là </a:t>
                </a:r>
                <a14:m>
                  <m:oMath xmlns:m="http://schemas.openxmlformats.org/officeDocument/2006/math">
                    <m:r>
                      <a:rPr lang="vi-VN" sz="2800" b="1">
                        <a:solidFill>
                          <a:srgbClr val="00B050"/>
                        </a:solidFill>
                      </a:rPr>
                      <m:t>𝒊</m:t>
                    </m:r>
                    <m:r>
                      <a:rPr lang="fr-FR" sz="2800" b="1" smtClean="0">
                        <a:solidFill>
                          <a:srgbClr val="00B050"/>
                        </a:solidFill>
                      </a:rPr>
                      <m:t> = </m:t>
                    </m:r>
                    <m:sSub>
                      <m:sSubPr>
                        <m:ctrlPr>
                          <a:rPr lang="vi-VN" sz="2800" b="1">
                            <a:solidFill>
                              <a:srgbClr val="00B050"/>
                            </a:solidFill>
                          </a:rPr>
                        </m:ctrlPr>
                      </m:sSubPr>
                      <m:e>
                        <m:r>
                          <a:rPr lang="vi-VN" sz="2800" b="1">
                            <a:solidFill>
                              <a:srgbClr val="00B050"/>
                            </a:solidFill>
                          </a:rPr>
                          <m:t>𝑰</m:t>
                        </m:r>
                      </m:e>
                      <m:sub>
                        <m:r>
                          <a:rPr lang="fr-FR" sz="2800" b="1" smtClean="0">
                            <a:solidFill>
                              <a:srgbClr val="00B050"/>
                            </a:solidFill>
                          </a:rPr>
                          <m:t>𝟎</m:t>
                        </m:r>
                      </m:sub>
                    </m:sSub>
                    <m:r>
                      <a:rPr lang="vi-VN" sz="2800" b="1">
                        <a:solidFill>
                          <a:srgbClr val="00B050"/>
                        </a:solidFill>
                      </a:rPr>
                      <m:t>𝒄</m:t>
                    </m:r>
                    <m:r>
                      <m:rPr>
                        <m:nor/>
                      </m:rPr>
                      <a:rPr lang="fr-FR" sz="2800" b="1" smtClean="0">
                        <a:solidFill>
                          <a:srgbClr val="00B050"/>
                        </a:solidFill>
                        <a:latin typeface="UTM Swiss Condensed" panose="02000500000000000000" pitchFamily="2" charset="0"/>
                        <a:cs typeface="Times New Roman" panose="02020603050405020304" pitchFamily="18" charset="0"/>
                      </a:rPr>
                      <m:t>os</m:t>
                    </m:r>
                    <m:r>
                      <m:rPr>
                        <m:nor/>
                      </m:rPr>
                      <a:rPr lang="fr-FR" sz="2800" b="1" smtClean="0">
                        <a:solidFill>
                          <a:srgbClr val="00B050"/>
                        </a:solidFill>
                        <a:latin typeface="UTM Swiss Condensed" panose="02000500000000000000" pitchFamily="2" charset="0"/>
                        <a:cs typeface="Times New Roman" panose="02020603050405020304" pitchFamily="18" charset="0"/>
                      </a:rPr>
                      <m:t>(</m:t>
                    </m:r>
                    <m:r>
                      <a:rPr lang="vi-VN" sz="2800" b="1">
                        <a:solidFill>
                          <a:srgbClr val="00B050"/>
                        </a:solidFill>
                      </a:rPr>
                      <m:t>𝝎</m:t>
                    </m:r>
                    <m:r>
                      <a:rPr lang="vi-VN" sz="2800" b="1">
                        <a:solidFill>
                          <a:srgbClr val="00B050"/>
                        </a:solidFill>
                      </a:rPr>
                      <m:t>𝒕</m:t>
                    </m:r>
                    <m:r>
                      <a:rPr lang="fr-FR" sz="2800" b="1" smtClean="0">
                        <a:solidFill>
                          <a:srgbClr val="00B050"/>
                        </a:solidFill>
                      </a:rPr>
                      <m:t> + </m:t>
                    </m:r>
                    <m:f>
                      <m:fPr>
                        <m:ctrlPr>
                          <a:rPr lang="vi-VN" sz="2800" b="1">
                            <a:solidFill>
                              <a:srgbClr val="00B050"/>
                            </a:solidFill>
                          </a:rPr>
                        </m:ctrlPr>
                      </m:fPr>
                      <m:num>
                        <m:r>
                          <a:rPr lang="vi-VN" sz="2800" b="1">
                            <a:solidFill>
                              <a:srgbClr val="00B050"/>
                            </a:solidFill>
                          </a:rPr>
                          <m:t>𝝅</m:t>
                        </m:r>
                      </m:num>
                      <m:den>
                        <m:r>
                          <a:rPr lang="fr-FR" sz="2800" b="1" smtClean="0">
                            <a:solidFill>
                              <a:srgbClr val="00B050"/>
                            </a:solidFill>
                          </a:rPr>
                          <m:t>𝟔</m:t>
                        </m:r>
                      </m:den>
                    </m:f>
                    <m:r>
                      <a:rPr lang="fr-FR" sz="2800" b="1" smtClean="0">
                        <a:solidFill>
                          <a:srgbClr val="00B050"/>
                        </a:solidFill>
                      </a:rPr>
                      <m:t>)</m:t>
                    </m:r>
                  </m:oMath>
                </a14:m>
                <a:r>
                  <a:rPr lang="fr-FR" sz="2800" b="1" dirty="0">
                    <a:solidFill>
                      <a:srgbClr val="00B050"/>
                    </a:solidFill>
                    <a:latin typeface="UTM Swiss Condensed" panose="02000500000000000000" pitchFamily="2" charset="0"/>
                    <a:cs typeface="Times New Roman" panose="02020603050405020304" pitchFamily="18" charset="0"/>
                  </a:rPr>
                  <a:t>. </a:t>
                </a:r>
                <a:r>
                  <a:rPr lang="fr-FR" sz="2800" b="1">
                    <a:solidFill>
                      <a:srgbClr val="00B050"/>
                    </a:solidFill>
                    <a:latin typeface="UTM Swiss Condensed" panose="02000500000000000000" pitchFamily="2" charset="0"/>
                    <a:cs typeface="Times New Roman" panose="02020603050405020304" pitchFamily="18" charset="0"/>
                  </a:rPr>
                  <a:t>Đoạn mạch này </a:t>
                </a:r>
                <a:r>
                  <a:rPr lang="fr-FR" sz="2800" b="1" dirty="0" err="1">
                    <a:solidFill>
                      <a:srgbClr val="00B050"/>
                    </a:solidFill>
                    <a:latin typeface="UTM Swiss Condensed" panose="02000500000000000000" pitchFamily="2" charset="0"/>
                    <a:cs typeface="Times New Roman" panose="02020603050405020304" pitchFamily="18" charset="0"/>
                  </a:rPr>
                  <a:t>có</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B4D2FBEA-76B7-4E56-874C-0E660DEFE985}"/>
                  </a:ext>
                </a:extLst>
              </p:cNvPr>
              <p:cNvSpPr>
                <a:spLocks noRot="1" noChangeAspect="1" noMove="1" noResize="1" noEditPoints="1" noAdjustHandles="1" noChangeArrowheads="1" noChangeShapeType="1" noTextEdit="1"/>
              </p:cNvSpPr>
              <p:nvPr/>
            </p:nvSpPr>
            <p:spPr>
              <a:xfrm>
                <a:off x="127000" y="63500"/>
                <a:ext cx="11938000" cy="1677126"/>
              </a:xfrm>
              <a:prstGeom prst="rect">
                <a:avLst/>
              </a:prstGeom>
              <a:blipFill>
                <a:blip r:embed="rId2"/>
                <a:stretch>
                  <a:fillRect l="-916" t="-2034" r="-1629" b="-745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E810E36-0C96-4DB7-81F9-E3038AA1D8EA}"/>
                  </a:ext>
                </a:extLst>
              </p:cNvPr>
              <p:cNvSpPr/>
              <p:nvPr/>
            </p:nvSpPr>
            <p:spPr>
              <a:xfrm>
                <a:off x="762000" y="2286000"/>
                <a:ext cx="248016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&lt;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7E810E36-0C96-4DB7-81F9-E3038AA1D8EA}"/>
                  </a:ext>
                </a:extLst>
              </p:cNvPr>
              <p:cNvSpPr>
                <a:spLocks noRot="1" noChangeAspect="1" noMove="1" noResize="1" noEditPoints="1" noAdjustHandles="1" noChangeArrowheads="1" noChangeShapeType="1" noTextEdit="1"/>
              </p:cNvSpPr>
              <p:nvPr/>
            </p:nvSpPr>
            <p:spPr>
              <a:xfrm>
                <a:off x="762000" y="2286000"/>
                <a:ext cx="2480166" cy="523220"/>
              </a:xfrm>
              <a:prstGeom prst="rect">
                <a:avLst/>
              </a:prstGeom>
              <a:blipFill>
                <a:blip r:embed="rId3"/>
                <a:stretch>
                  <a:fillRect l="-4914"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1FB84A5-778A-4BCC-9254-EEC52835A39F}"/>
                  </a:ext>
                </a:extLst>
              </p:cNvPr>
              <p:cNvSpPr/>
              <p:nvPr/>
            </p:nvSpPr>
            <p:spPr>
              <a:xfrm>
                <a:off x="6350000" y="2286000"/>
                <a:ext cx="340349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41FB84A5-778A-4BCC-9254-EEC52835A39F}"/>
                  </a:ext>
                </a:extLst>
              </p:cNvPr>
              <p:cNvSpPr>
                <a:spLocks noRot="1" noChangeAspect="1" noMove="1" noResize="1" noEditPoints="1" noAdjustHandles="1" noChangeArrowheads="1" noChangeShapeType="1" noTextEdit="1"/>
              </p:cNvSpPr>
              <p:nvPr/>
            </p:nvSpPr>
            <p:spPr>
              <a:xfrm>
                <a:off x="6350000" y="2286000"/>
                <a:ext cx="3403496" cy="523220"/>
              </a:xfrm>
              <a:prstGeom prst="rect">
                <a:avLst/>
              </a:prstGeom>
              <a:blipFill>
                <a:blip r:embed="rId4"/>
                <a:stretch>
                  <a:fillRect l="-3763"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F6C5DBD-35D3-4D21-936E-BE2F25527E69}"/>
                  </a:ext>
                </a:extLst>
              </p:cNvPr>
              <p:cNvSpPr/>
              <p:nvPr/>
            </p:nvSpPr>
            <p:spPr>
              <a:xfrm>
                <a:off x="762000" y="3246110"/>
                <a:ext cx="248016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CF6C5DBD-35D3-4D21-936E-BE2F25527E69}"/>
                  </a:ext>
                </a:extLst>
              </p:cNvPr>
              <p:cNvSpPr>
                <a:spLocks noRot="1" noChangeAspect="1" noMove="1" noResize="1" noEditPoints="1" noAdjustHandles="1" noChangeArrowheads="1" noChangeShapeType="1" noTextEdit="1"/>
              </p:cNvSpPr>
              <p:nvPr/>
            </p:nvSpPr>
            <p:spPr>
              <a:xfrm>
                <a:off x="762000" y="3246110"/>
                <a:ext cx="2480166" cy="523220"/>
              </a:xfrm>
              <a:prstGeom prst="rect">
                <a:avLst/>
              </a:prstGeom>
              <a:blipFill>
                <a:blip r:embed="rId5"/>
                <a:stretch>
                  <a:fillRect l="-4914"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B6CB893-2B08-4857-A120-D0D2EC7CD1D1}"/>
                  </a:ext>
                </a:extLst>
              </p:cNvPr>
              <p:cNvSpPr/>
              <p:nvPr/>
            </p:nvSpPr>
            <p:spPr>
              <a:xfrm>
                <a:off x="6350000" y="3167390"/>
                <a:ext cx="2366417"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fr-FR" sz="2800" b="1" i="1">
                            <a:solidFill>
                              <a:srgbClr val="FFFFFF"/>
                            </a:solidFill>
                            <a:latin typeface="Cambria Math" panose="02040503050406030204" pitchFamily="18" charset="0"/>
                            <a:ea typeface="Arial" panose="020B0604020202020204" pitchFamily="34" charset="0"/>
                          </a:rPr>
                          <m:t>𝒁</m:t>
                        </m:r>
                      </m:e>
                      <m:sub>
                        <m:r>
                          <a:rPr lang="fr-FR" sz="2800" b="1" i="1">
                            <a:solidFill>
                              <a:srgbClr val="FFFFFF"/>
                            </a:solidFill>
                            <a:latin typeface="Cambria Math" panose="02040503050406030204" pitchFamily="18" charset="0"/>
                            <a:ea typeface="Arial" panose="020B0604020202020204" pitchFamily="34" charset="0"/>
                          </a:rPr>
                          <m:t>𝑳</m:t>
                        </m:r>
                      </m:sub>
                    </m:sSub>
                    <m:r>
                      <a:rPr lang="fr-FR" sz="2800" b="1" i="1">
                        <a:solidFill>
                          <a:srgbClr val="FFFFFF"/>
                        </a:solidFill>
                        <a:latin typeface="Cambria Math" panose="02040503050406030204" pitchFamily="18" charset="0"/>
                        <a:ea typeface="Arial" panose="020B0604020202020204" pitchFamily="34" charset="0"/>
                      </a:rPr>
                      <m:t>&gt;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fr-FR" sz="2800" b="1" i="1">
                            <a:solidFill>
                              <a:srgbClr val="FFFFFF"/>
                            </a:solidFill>
                            <a:latin typeface="Cambria Math" panose="02040503050406030204" pitchFamily="18" charset="0"/>
                            <a:ea typeface="Arial" panose="020B0604020202020204" pitchFamily="34" charset="0"/>
                          </a:rPr>
                          <m:t>𝒁</m:t>
                        </m:r>
                      </m:e>
                      <m:sub>
                        <m:r>
                          <a:rPr lang="fr-FR" sz="2800" b="1" i="1">
                            <a:solidFill>
                              <a:srgbClr val="FFFFFF"/>
                            </a:solidFill>
                            <a:latin typeface="Cambria Math" panose="02040503050406030204" pitchFamily="18" charset="0"/>
                            <a:ea typeface="Arial" panose="020B0604020202020204" pitchFamily="34" charset="0"/>
                          </a:rPr>
                          <m:t>𝑪</m:t>
                        </m:r>
                      </m:sub>
                    </m:sSub>
                    <m:r>
                      <a:rPr lang="fr-FR"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3B6CB893-2B08-4857-A120-D0D2EC7CD1D1}"/>
                  </a:ext>
                </a:extLst>
              </p:cNvPr>
              <p:cNvSpPr>
                <a:spLocks noRot="1" noChangeAspect="1" noMove="1" noResize="1" noEditPoints="1" noAdjustHandles="1" noChangeArrowheads="1" noChangeShapeType="1" noTextEdit="1"/>
              </p:cNvSpPr>
              <p:nvPr/>
            </p:nvSpPr>
            <p:spPr>
              <a:xfrm>
                <a:off x="6350000" y="3167390"/>
                <a:ext cx="2366417" cy="523220"/>
              </a:xfrm>
              <a:prstGeom prst="rect">
                <a:avLst/>
              </a:prstGeom>
              <a:blipFill>
                <a:blip r:embed="rId6"/>
                <a:stretch>
                  <a:fillRect l="-5412" t="-14118" r="-4124" b="-3176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3121C9A-7413-4910-8A7B-2BCE44FE2655}"/>
              </a:ext>
            </a:extLst>
          </p:cNvPr>
          <p:cNvSpPr/>
          <p:nvPr/>
        </p:nvSpPr>
        <p:spPr>
          <a:xfrm>
            <a:off x="698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14730648"/>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068BD79-FECC-4B71-85D1-34D4E296DF94}"/>
                  </a:ext>
                </a:extLst>
              </p:cNvPr>
              <p:cNvSpPr/>
              <p:nvPr/>
            </p:nvSpPr>
            <p:spPr>
              <a:xfrm>
                <a:off x="127000" y="63500"/>
                <a:ext cx="11938000" cy="2057999"/>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34: Đặt điện </a:t>
                </a:r>
                <a:r>
                  <a:rPr lang="fr-FR" sz="2800" b="1" dirty="0" err="1">
                    <a:solidFill>
                      <a:srgbClr val="00B050"/>
                    </a:solidFill>
                    <a:latin typeface="UTM Swiss Condensed" panose="02000500000000000000" pitchFamily="2" charset="0"/>
                    <a:cs typeface="Times New Roman" panose="02020603050405020304" pitchFamily="18" charset="0"/>
                  </a:rPr>
                  <a:t>áp</a:t>
                </a:r>
                <a:r>
                  <a:rPr lang="fr-FR" sz="2800" b="1" dirty="0">
                    <a:solidFill>
                      <a:srgbClr val="00B05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00B050"/>
                        </a:solidFill>
                      </a:rPr>
                      <m:t>𝒖</m:t>
                    </m:r>
                    <m:r>
                      <a:rPr lang="fr-FR" sz="2800" b="1" smtClean="0">
                        <a:solidFill>
                          <a:srgbClr val="00B050"/>
                        </a:solidFill>
                      </a:rPr>
                      <m:t> = </m:t>
                    </m:r>
                    <m:r>
                      <m:rPr>
                        <m:nor/>
                      </m:rPr>
                      <a:rPr lang="fr-FR" sz="2800" b="1" smtClean="0">
                        <a:solidFill>
                          <a:srgbClr val="00B050"/>
                        </a:solidFill>
                        <a:latin typeface="UTM Swiss Condensed" panose="02000500000000000000" pitchFamily="2" charset="0"/>
                        <a:cs typeface="Times New Roman" panose="02020603050405020304" pitchFamily="18" charset="0"/>
                      </a:rPr>
                      <m:t>150</m:t>
                    </m:r>
                    <m:rad>
                      <m:radPr>
                        <m:degHide m:val="on"/>
                        <m:ctrlPr>
                          <a:rPr lang="vi-VN" sz="2800" b="1">
                            <a:solidFill>
                              <a:srgbClr val="00B050"/>
                            </a:solidFill>
                          </a:rPr>
                        </m:ctrlPr>
                      </m:radPr>
                      <m:deg/>
                      <m:e>
                        <m:r>
                          <a:rPr lang="fr-FR" sz="2800" b="1" smtClean="0">
                            <a:solidFill>
                              <a:srgbClr val="00B050"/>
                            </a:solidFill>
                          </a:rPr>
                          <m:t>𝟐</m:t>
                        </m:r>
                      </m:e>
                    </m:rad>
                    <m:r>
                      <m:rPr>
                        <m:nor/>
                      </m:rPr>
                      <a:rPr lang="fr-FR" sz="2800" b="1" smtClean="0">
                        <a:solidFill>
                          <a:srgbClr val="00B050"/>
                        </a:solidFill>
                        <a:latin typeface="UTM Swiss Condensed" panose="02000500000000000000" pitchFamily="2" charset="0"/>
                        <a:cs typeface="Times New Roman" panose="02020603050405020304" pitchFamily="18" charset="0"/>
                      </a:rPr>
                      <m:t>cos</m:t>
                    </m:r>
                    <m:r>
                      <a:rPr lang="vi-VN" sz="2800" b="1">
                        <a:solidFill>
                          <a:srgbClr val="00B050"/>
                        </a:solidFill>
                      </a:rPr>
                      <m:t>𝝎</m:t>
                    </m:r>
                    <m:r>
                      <a:rPr lang="vi-VN" sz="2800" b="1">
                        <a:solidFill>
                          <a:srgbClr val="00B050"/>
                        </a:solidFill>
                      </a:rPr>
                      <m:t>𝒕</m:t>
                    </m:r>
                    <m:r>
                      <a:rPr lang="fr-FR" sz="2800" b="1" smtClean="0">
                        <a:solidFill>
                          <a:srgbClr val="00B050"/>
                        </a:solidFill>
                      </a:rPr>
                      <m:t>(</m:t>
                    </m:r>
                    <m:r>
                      <a:rPr lang="vi-VN" sz="2800" b="1">
                        <a:solidFill>
                          <a:srgbClr val="00B050"/>
                        </a:solidFill>
                      </a:rPr>
                      <m:t>𝑽</m:t>
                    </m:r>
                    <m:r>
                      <a:rPr lang="fr-FR" sz="2800" b="1" smtClean="0">
                        <a:solidFill>
                          <a:srgbClr val="00B050"/>
                        </a:solidFill>
                      </a:rPr>
                      <m:t>)</m:t>
                    </m:r>
                  </m:oMath>
                </a14:m>
                <a:r>
                  <a:rPr lang="fr-FR" sz="2800" b="1" dirty="0">
                    <a:solidFill>
                      <a:srgbClr val="00B050"/>
                    </a:solidFill>
                    <a:latin typeface="UTM Swiss Condensed" panose="02000500000000000000" pitchFamily="2" charset="0"/>
                    <a:cs typeface="Times New Roman" panose="02020603050405020304" pitchFamily="18" charset="0"/>
                  </a:rPr>
                  <a:t> </a:t>
                </a:r>
                <a:r>
                  <a:rPr lang="fr-FR" sz="2800" b="1">
                    <a:solidFill>
                      <a:srgbClr val="00B050"/>
                    </a:solidFill>
                    <a:latin typeface="UTM Swiss Condensed" panose="02000500000000000000" pitchFamily="2" charset="0"/>
                    <a:cs typeface="Times New Roman" panose="02020603050405020304" pitchFamily="18" charset="0"/>
                  </a:rPr>
                  <a:t>vào hai đầu đoạn mạch gồm điện trở thuần, cuộn cảm thuần và tụ điện mắc nối tiếp thì điện áp hiệu dụng giữa hai đầu điện trở </a:t>
                </a:r>
                <a:r>
                  <a:rPr lang="fr-FR" sz="2800" b="1" dirty="0" err="1">
                    <a:solidFill>
                      <a:srgbClr val="00B050"/>
                    </a:solidFill>
                    <a:latin typeface="UTM Swiss Condensed" panose="02000500000000000000" pitchFamily="2" charset="0"/>
                    <a:cs typeface="Times New Roman" panose="02020603050405020304" pitchFamily="18" charset="0"/>
                  </a:rPr>
                  <a:t>thuần</a:t>
                </a:r>
                <a:r>
                  <a:rPr lang="fr-FR" sz="2800" b="1" dirty="0">
                    <a:solidFill>
                      <a:srgbClr val="00B050"/>
                    </a:solidFill>
                    <a:latin typeface="UTM Swiss Condensed" panose="02000500000000000000" pitchFamily="2" charset="0"/>
                    <a:cs typeface="Times New Roman" panose="02020603050405020304" pitchFamily="18" charset="0"/>
                  </a:rPr>
                  <a:t> là </a:t>
                </a:r>
                <a14:m>
                  <m:oMath xmlns:m="http://schemas.openxmlformats.org/officeDocument/2006/math">
                    <m:r>
                      <a:rPr lang="fr-FR" sz="2800" b="1" smtClean="0">
                        <a:solidFill>
                          <a:srgbClr val="00B050"/>
                        </a:solidFill>
                      </a:rPr>
                      <m:t>𝟏𝟓𝟎</m:t>
                    </m:r>
                    <m:r>
                      <a:rPr lang="vi-VN" sz="2800" b="1">
                        <a:solidFill>
                          <a:srgbClr val="00B050"/>
                        </a:solidFill>
                      </a:rPr>
                      <m:t>𝑽</m:t>
                    </m:r>
                  </m:oMath>
                </a14:m>
                <a:r>
                  <a:rPr lang="fr-FR" sz="2800" b="1">
                    <a:solidFill>
                      <a:srgbClr val="00B050"/>
                    </a:solidFill>
                    <a:latin typeface="UTM Swiss Condensed" panose="02000500000000000000" pitchFamily="2" charset="0"/>
                    <a:cs typeface="Times New Roman" panose="02020603050405020304" pitchFamily="18" charset="0"/>
                  </a:rPr>
                  <a:t>. Hệ số công suất của mạch</a:t>
                </a:r>
                <a:r>
                  <a:rPr lang="fr-FR" sz="2800" b="1" dirty="0">
                    <a:solidFill>
                      <a:srgbClr val="00B050"/>
                    </a:solidFill>
                    <a:latin typeface="UTM Swiss Condensed" panose="02000500000000000000" pitchFamily="2" charset="0"/>
                    <a:cs typeface="Times New Roman" panose="02020603050405020304" pitchFamily="18" charset="0"/>
                  </a:rPr>
                  <a:t> là</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068BD79-FECC-4B71-85D1-34D4E296DF94}"/>
                  </a:ext>
                </a:extLst>
              </p:cNvPr>
              <p:cNvSpPr>
                <a:spLocks noRot="1" noChangeAspect="1" noMove="1" noResize="1" noEditPoints="1" noAdjustHandles="1" noChangeArrowheads="1" noChangeShapeType="1" noTextEdit="1"/>
              </p:cNvSpPr>
              <p:nvPr/>
            </p:nvSpPr>
            <p:spPr>
              <a:xfrm>
                <a:off x="127000" y="63500"/>
                <a:ext cx="11938000" cy="2057999"/>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1725879A-B2C5-4169-9CEF-DEDBE21C4A42}"/>
              </a:ext>
            </a:extLst>
          </p:cNvPr>
          <p:cNvSpPr/>
          <p:nvPr/>
        </p:nvSpPr>
        <p:spPr>
          <a:xfrm>
            <a:off x="635000" y="2247368"/>
            <a:ext cx="155683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1.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7C9D688-4175-4B5D-9D1B-C9039CC0AA89}"/>
                  </a:ext>
                </a:extLst>
              </p:cNvPr>
              <p:cNvSpPr/>
              <p:nvPr/>
            </p:nvSpPr>
            <p:spPr>
              <a:xfrm>
                <a:off x="6350000" y="2236904"/>
                <a:ext cx="1556836" cy="784317"/>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num>
                      <m:den>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57C9D688-4175-4B5D-9D1B-C9039CC0AA89}"/>
                  </a:ext>
                </a:extLst>
              </p:cNvPr>
              <p:cNvSpPr>
                <a:spLocks noRot="1" noChangeAspect="1" noMove="1" noResize="1" noEditPoints="1" noAdjustHandles="1" noChangeArrowheads="1" noChangeShapeType="1" noTextEdit="1"/>
              </p:cNvSpPr>
              <p:nvPr/>
            </p:nvSpPr>
            <p:spPr>
              <a:xfrm>
                <a:off x="6350000" y="2236904"/>
                <a:ext cx="1556836" cy="784317"/>
              </a:xfrm>
              <a:prstGeom prst="rect">
                <a:avLst/>
              </a:prstGeom>
              <a:blipFill>
                <a:blip r:embed="rId3"/>
                <a:stretch>
                  <a:fillRect l="-8235" b="-697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A1E2E71-4B0B-4B3F-9891-2AAD5031E487}"/>
                  </a:ext>
                </a:extLst>
              </p:cNvPr>
              <p:cNvSpPr/>
              <p:nvPr/>
            </p:nvSpPr>
            <p:spPr>
              <a:xfrm>
                <a:off x="565053" y="3581999"/>
                <a:ext cx="1556836" cy="565155"/>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AA1E2E71-4B0B-4B3F-9891-2AAD5031E487}"/>
                  </a:ext>
                </a:extLst>
              </p:cNvPr>
              <p:cNvSpPr>
                <a:spLocks noRot="1" noChangeAspect="1" noMove="1" noResize="1" noEditPoints="1" noAdjustHandles="1" noChangeArrowheads="1" noChangeShapeType="1" noTextEdit="1"/>
              </p:cNvSpPr>
              <p:nvPr/>
            </p:nvSpPr>
            <p:spPr>
              <a:xfrm>
                <a:off x="565053" y="3581999"/>
                <a:ext cx="1556836" cy="565155"/>
              </a:xfrm>
              <a:prstGeom prst="rect">
                <a:avLst/>
              </a:prstGeom>
              <a:blipFill>
                <a:blip r:embed="rId4"/>
                <a:stretch>
                  <a:fillRect l="-8235" t="-5435" r="-7059"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8E7B2E6-7C6A-4F51-A8D4-E6C228589BD6}"/>
                  </a:ext>
                </a:extLst>
              </p:cNvPr>
              <p:cNvSpPr/>
              <p:nvPr/>
            </p:nvSpPr>
            <p:spPr>
              <a:xfrm>
                <a:off x="6350000" y="3284229"/>
                <a:ext cx="1584793" cy="969176"/>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rPr>
                              <m:t>𝟑</m:t>
                            </m:r>
                          </m:num>
                          <m:den>
                            <m:r>
                              <a:rPr lang="fr-FR" sz="2800" b="1" i="1">
                                <a:solidFill>
                                  <a:srgbClr val="FFFFFF"/>
                                </a:solidFill>
                                <a:latin typeface="Cambria Math" panose="02040503050406030204" pitchFamily="18" charset="0"/>
                                <a:ea typeface="Arial" panose="020B0604020202020204" pitchFamily="34" charset="0"/>
                              </a:rPr>
                              <m:t>𝟐</m:t>
                            </m:r>
                          </m:den>
                        </m:f>
                      </m:e>
                    </m:rad>
                    <m:r>
                      <a:rPr lang="fr-FR"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F8E7B2E6-7C6A-4F51-A8D4-E6C228589BD6}"/>
                  </a:ext>
                </a:extLst>
              </p:cNvPr>
              <p:cNvSpPr>
                <a:spLocks noRot="1" noChangeAspect="1" noMove="1" noResize="1" noEditPoints="1" noAdjustHandles="1" noChangeArrowheads="1" noChangeShapeType="1" noTextEdit="1"/>
              </p:cNvSpPr>
              <p:nvPr/>
            </p:nvSpPr>
            <p:spPr>
              <a:xfrm>
                <a:off x="6350000" y="3284229"/>
                <a:ext cx="1584793" cy="969176"/>
              </a:xfrm>
              <a:prstGeom prst="rect">
                <a:avLst/>
              </a:prstGeom>
              <a:blipFill>
                <a:blip r:embed="rId5"/>
                <a:stretch>
                  <a:fillRect l="-8077" r="-653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D9DB53A-6839-4C8C-BDBA-DDAD6D991100}"/>
              </a:ext>
            </a:extLst>
          </p:cNvPr>
          <p:cNvSpPr/>
          <p:nvPr/>
        </p:nvSpPr>
        <p:spPr>
          <a:xfrm>
            <a:off x="571500" y="218386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49630389"/>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C51C83-DFFE-4B23-872E-A40B52639349}"/>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Câu 35:</a:t>
            </a:r>
            <a:r>
              <a:rPr lang="it-IT" sz="2800" b="1" dirty="0">
                <a:solidFill>
                  <a:srgbClr val="00B050"/>
                </a:solidFill>
                <a:latin typeface="UTM Swiss Condensed" panose="02000500000000000000" pitchFamily="2" charset="0"/>
                <a:cs typeface="Times New Roman" panose="02020603050405020304" pitchFamily="18" charset="0"/>
              </a:rPr>
              <a:t> Một bàn ủi được coi như một đoạn mạch có điện trở thuần R được mắc vào mạng điện xoay chiều 110V-50Hz. Khi mắc nó vào mạng điện điện xoay chiều khác 110V-60Hz thì công suất tỏa nhiệt của bàn ủi</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1411D155-820E-4AD0-913A-7F6A55054B77}"/>
              </a:ext>
            </a:extLst>
          </p:cNvPr>
          <p:cNvSpPr/>
          <p:nvPr/>
        </p:nvSpPr>
        <p:spPr>
          <a:xfrm>
            <a:off x="762000" y="2431941"/>
            <a:ext cx="3403496"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A. không đổi.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37A27E55-F8DA-4486-BA3F-C0411E907080}"/>
              </a:ext>
            </a:extLst>
          </p:cNvPr>
          <p:cNvSpPr/>
          <p:nvPr/>
        </p:nvSpPr>
        <p:spPr>
          <a:xfrm>
            <a:off x="6279662" y="2370385"/>
            <a:ext cx="179408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tăng lên.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dirty="0">
                <a:solidFill>
                  <a:srgbClr val="FFFFFF"/>
                </a:solidFill>
                <a:latin typeface="UTM Swiss Condensed" panose="02000500000000000000" pitchFamily="2" charset="0"/>
                <a:ea typeface="Arial" panose="020B0604020202020204" pitchFamily="34" charset="0"/>
              </a:rPr>
              <a:t>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5C66FB3-83F0-4C5A-A409-AAC116B01A9F}"/>
              </a:ext>
            </a:extLst>
          </p:cNvPr>
          <p:cNvSpPr/>
          <p:nvPr/>
        </p:nvSpPr>
        <p:spPr>
          <a:xfrm>
            <a:off x="762000" y="3436034"/>
            <a:ext cx="3403496"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C. giảm đi.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9A91AB4-966A-45DD-AF14-A90CE3335A32}"/>
              </a:ext>
            </a:extLst>
          </p:cNvPr>
          <p:cNvSpPr/>
          <p:nvPr/>
        </p:nvSpPr>
        <p:spPr>
          <a:xfrm>
            <a:off x="6279662" y="3429000"/>
            <a:ext cx="4538422"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D. có thể tăng, có thể giảm</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FF63A24-4300-4A67-9269-090683E51755}"/>
              </a:ext>
            </a:extLst>
          </p:cNvPr>
          <p:cNvSpPr/>
          <p:nvPr/>
        </p:nvSpPr>
        <p:spPr>
          <a:xfrm>
            <a:off x="698500" y="236844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67061127"/>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F13862B-C6C5-4770-A430-C266AB64AFA7}"/>
                  </a:ext>
                </a:extLst>
              </p:cNvPr>
              <p:cNvSpPr/>
              <p:nvPr/>
            </p:nvSpPr>
            <p:spPr>
              <a:xfrm>
                <a:off x="150492" y="113742"/>
                <a:ext cx="10136168" cy="273369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dirty="0">
                    <a:solidFill>
                      <a:srgbClr val="00B050"/>
                    </a:solidFill>
                    <a:latin typeface="UTM Swiss Condensed" panose="02000500000000000000" pitchFamily="2" charset="0"/>
                    <a:cs typeface="Times New Roman" panose="02020603050405020304" pitchFamily="18" charset="0"/>
                  </a:rPr>
                  <a:t>Câu 36:Đặt điện áp </a:t>
                </a:r>
                <a14:m>
                  <m:oMath xmlns:m="http://schemas.openxmlformats.org/officeDocument/2006/math">
                    <m:r>
                      <a:rPr lang="it-IT" sz="2800" b="1">
                        <a:solidFill>
                          <a:srgbClr val="00B050"/>
                        </a:solidFill>
                      </a:rPr>
                      <m:t>   </m:t>
                    </m:r>
                    <m:r>
                      <m:rPr>
                        <m:nor/>
                      </m:rPr>
                      <a:rPr lang="it-IT" sz="2800" b="1">
                        <a:solidFill>
                          <a:srgbClr val="00B050"/>
                        </a:solidFill>
                        <a:latin typeface="UTM Swiss Condensed" panose="02000500000000000000" pitchFamily="2" charset="0"/>
                        <a:cs typeface="Times New Roman" panose="02020603050405020304" pitchFamily="18" charset="0"/>
                      </a:rPr>
                      <m:t>u</m:t>
                    </m:r>
                    <m:r>
                      <m:rPr>
                        <m:nor/>
                      </m:rPr>
                      <a:rPr lang="it-IT" sz="2800" b="1">
                        <a:solidFill>
                          <a:srgbClr val="00B050"/>
                        </a:solidFill>
                        <a:latin typeface="UTM Swiss Condensed" panose="02000500000000000000" pitchFamily="2" charset="0"/>
                        <a:cs typeface="Times New Roman" panose="02020603050405020304" pitchFamily="18" charset="0"/>
                      </a:rPr>
                      <m:t> = </m:t>
                    </m:r>
                    <m:sSub>
                      <m:sSubPr>
                        <m:ctrlPr>
                          <a:rPr lang="vi-VN" sz="2800" b="1">
                            <a:solidFill>
                              <a:srgbClr val="00B050"/>
                            </a:solidFill>
                          </a:rPr>
                        </m:ctrlPr>
                      </m:sSubPr>
                      <m:e>
                        <m:r>
                          <m:rPr>
                            <m:nor/>
                          </m:rPr>
                          <a:rPr lang="it-IT" sz="2800" b="1">
                            <a:solidFill>
                              <a:srgbClr val="00B050"/>
                            </a:solidFill>
                            <a:latin typeface="UTM Swiss Condensed" panose="02000500000000000000" pitchFamily="2" charset="0"/>
                            <a:cs typeface="Times New Roman" panose="02020603050405020304" pitchFamily="18" charset="0"/>
                          </a:rPr>
                          <m:t>U</m:t>
                        </m:r>
                      </m:e>
                      <m:sub>
                        <m:r>
                          <a:rPr lang="it-IT" sz="2800" b="1">
                            <a:solidFill>
                              <a:srgbClr val="00B050"/>
                            </a:solidFill>
                          </a:rPr>
                          <m:t>0</m:t>
                        </m:r>
                      </m:sub>
                    </m:sSub>
                    <m:r>
                      <m:rPr>
                        <m:nor/>
                      </m:rPr>
                      <a:rPr lang="it-IT" sz="2800" b="1">
                        <a:solidFill>
                          <a:srgbClr val="00B050"/>
                        </a:solidFill>
                        <a:latin typeface="UTM Swiss Condensed" panose="02000500000000000000" pitchFamily="2" charset="0"/>
                        <a:cs typeface="Times New Roman" panose="02020603050405020304" pitchFamily="18" charset="0"/>
                      </a:rPr>
                      <m:t>cos</m:t>
                    </m:r>
                    <m:r>
                      <m:rPr>
                        <m:nor/>
                      </m:rPr>
                      <a:rPr lang="vi-VN" sz="2800" b="1">
                        <a:solidFill>
                          <a:srgbClr val="00B050"/>
                        </a:solidFill>
                        <a:latin typeface="UTM Swiss Condensed" panose="02000500000000000000" pitchFamily="2" charset="0"/>
                        <a:cs typeface="Times New Roman" panose="02020603050405020304" pitchFamily="18" charset="0"/>
                      </a:rPr>
                      <m:t>ω</m:t>
                    </m:r>
                    <m:r>
                      <m:rPr>
                        <m:nor/>
                      </m:rPr>
                      <a:rPr lang="it-IT" sz="2800" b="1">
                        <a:solidFill>
                          <a:srgbClr val="00B050"/>
                        </a:solidFill>
                        <a:latin typeface="UTM Swiss Condensed" panose="02000500000000000000" pitchFamily="2" charset="0"/>
                        <a:cs typeface="Times New Roman" panose="02020603050405020304" pitchFamily="18" charset="0"/>
                      </a:rPr>
                      <m:t>t</m:t>
                    </m:r>
                  </m:oMath>
                </a14:m>
                <a:r>
                  <a:rPr lang="it-IT" sz="2800" b="1" dirty="0">
                    <a:solidFill>
                      <a:srgbClr val="00B050"/>
                    </a:solidFill>
                    <a:latin typeface="UTM Swiss Condensed" panose="02000500000000000000" pitchFamily="2" charset="0"/>
                    <a:cs typeface="Times New Roman" panose="02020603050405020304" pitchFamily="18" charset="0"/>
                  </a:rPr>
                  <a:t> vào hai đầu mạch điện gồm điện trở R, cuộn cảm thuần có độ tự cảm L và tụ điện có điện dung C mắc nối tiếp. Khi ω2LC = 1 thì kết luận nào sau đây sai?</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dirty="0">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F13862B-C6C5-4770-A430-C266AB64AFA7}"/>
                  </a:ext>
                </a:extLst>
              </p:cNvPr>
              <p:cNvSpPr>
                <a:spLocks noRot="1" noChangeAspect="1" noMove="1" noResize="1" noEditPoints="1" noAdjustHandles="1" noChangeArrowheads="1" noChangeShapeType="1" noTextEdit="1"/>
              </p:cNvSpPr>
              <p:nvPr/>
            </p:nvSpPr>
            <p:spPr>
              <a:xfrm>
                <a:off x="150492" y="113742"/>
                <a:ext cx="10136168" cy="2733697"/>
              </a:xfrm>
              <a:prstGeom prst="rect">
                <a:avLst/>
              </a:prstGeom>
              <a:blipFill>
                <a:blip r:embed="rId2"/>
                <a:stretch>
                  <a:fillRect l="-1079" t="-1115" r="-1079"/>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4D16CCA9-2CA0-4F32-BABB-74499DC1A4C4}"/>
              </a:ext>
            </a:extLst>
          </p:cNvPr>
          <p:cNvSpPr/>
          <p:nvPr/>
        </p:nvSpPr>
        <p:spPr>
          <a:xfrm>
            <a:off x="661282" y="2959728"/>
            <a:ext cx="527388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hệ số công suất bằng 0.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dirty="0">
                <a:solidFill>
                  <a:srgbClr val="FFFFFF"/>
                </a:solidFill>
                <a:latin typeface="UTM Swiss Condensed" panose="02000500000000000000" pitchFamily="2" charset="0"/>
                <a:ea typeface="Arial" panose="020B0604020202020204" pitchFamily="34" charset="0"/>
              </a:rPr>
              <a:t>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8BA42F9-CDDF-446A-89E3-BA2D6CE9ED12}"/>
              </a:ext>
            </a:extLst>
          </p:cNvPr>
          <p:cNvSpPr/>
          <p:nvPr/>
        </p:nvSpPr>
        <p:spPr>
          <a:xfrm>
            <a:off x="612877" y="3669810"/>
            <a:ext cx="7851829"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điện áp hai đầu R bằng điện áp hai đầu đoạn mạch.</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dirty="0">
                <a:solidFill>
                  <a:srgbClr val="FFFFFF"/>
                </a:solidFill>
                <a:latin typeface="UTM Swiss Condensed" panose="02000500000000000000" pitchFamily="2" charset="0"/>
                <a:ea typeface="Arial" panose="020B0604020202020204" pitchFamily="34" charset="0"/>
              </a:rPr>
              <a:t>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2D33AFB-A3CB-4AA6-98F8-5F4EE394D347}"/>
              </a:ext>
            </a:extLst>
          </p:cNvPr>
          <p:cNvSpPr/>
          <p:nvPr/>
        </p:nvSpPr>
        <p:spPr>
          <a:xfrm>
            <a:off x="612877" y="4408474"/>
            <a:ext cx="472276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cảm kháng bằng dung kháng.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dirty="0">
                <a:solidFill>
                  <a:srgbClr val="FFFFFF"/>
                </a:solidFill>
                <a:latin typeface="UTM Swiss Condensed" panose="02000500000000000000" pitchFamily="2" charset="0"/>
                <a:ea typeface="Arial" panose="020B0604020202020204" pitchFamily="34" charset="0"/>
              </a:rPr>
              <a:t>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9BFF9A2-785D-4C86-9223-2C358DA3C276}"/>
              </a:ext>
            </a:extLst>
          </p:cNvPr>
          <p:cNvSpPr/>
          <p:nvPr/>
        </p:nvSpPr>
        <p:spPr>
          <a:xfrm>
            <a:off x="612877" y="5334000"/>
            <a:ext cx="10115270"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D. điện áp và cường độ dòng điện trong đoạn mạch cùng pha nhau</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11" name="Oval 10">
            <a:extLst>
              <a:ext uri="{FF2B5EF4-FFF2-40B4-BE49-F238E27FC236}">
                <a16:creationId xmlns:a16="http://schemas.microsoft.com/office/drawing/2014/main" id="{28B33284-61FF-4793-A584-E455E84A7130}"/>
              </a:ext>
            </a:extLst>
          </p:cNvPr>
          <p:cNvSpPr/>
          <p:nvPr/>
        </p:nvSpPr>
        <p:spPr>
          <a:xfrm>
            <a:off x="597782" y="2896228"/>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26939236"/>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1">
                                            <p:bg/>
                                          </p:spTgt>
                                        </p:tgtEl>
                                        <p:attrNameLst>
                                          <p:attrName>style.visibility</p:attrName>
                                        </p:attrNameLst>
                                      </p:cBhvr>
                                      <p:to>
                                        <p:strVal val="visible"/>
                                      </p:to>
                                    </p:set>
                                    <p:anim calcmode="lin" valueType="num">
                                      <p:cBhvr>
                                        <p:cTn id="42" dur="500" fill="hold"/>
                                        <p:tgtEl>
                                          <p:spTgt spid="11">
                                            <p:bg/>
                                          </p:spTgt>
                                        </p:tgtEl>
                                        <p:attrNameLst>
                                          <p:attrName>ppt_w</p:attrName>
                                        </p:attrNameLst>
                                      </p:cBhvr>
                                      <p:tavLst>
                                        <p:tav tm="0">
                                          <p:val>
                                            <p:fltVal val="0"/>
                                          </p:val>
                                        </p:tav>
                                        <p:tav tm="100000">
                                          <p:val>
                                            <p:strVal val="#ppt_w"/>
                                          </p:val>
                                        </p:tav>
                                      </p:tavLst>
                                    </p:anim>
                                    <p:anim calcmode="lin" valueType="num">
                                      <p:cBhvr>
                                        <p:cTn id="43" dur="500" fill="hold"/>
                                        <p:tgtEl>
                                          <p:spTgt spid="11">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11">
                                            <p:txEl>
                                              <p:pRg st="0" end="0"/>
                                            </p:txEl>
                                          </p:spTgt>
                                        </p:tgtEl>
                                        <p:attrNameLst>
                                          <p:attrName>style.visibility</p:attrName>
                                        </p:attrNameLst>
                                      </p:cBhvr>
                                      <p:to>
                                        <p:strVal val="visible"/>
                                      </p:to>
                                    </p:set>
                                    <p:anim calcmode="lin" valueType="num">
                                      <p:cBhvr>
                                        <p:cTn id="4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11"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1091F-981C-4122-BCF6-8F69F122604A}"/>
              </a:ext>
            </a:extLst>
          </p:cNvPr>
          <p:cNvSpPr/>
          <p:nvPr/>
        </p:nvSpPr>
        <p:spPr>
          <a:xfrm>
            <a:off x="127000" y="63500"/>
            <a:ext cx="11938000" cy="53771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Câu 37:</a:t>
            </a:r>
            <a:r>
              <a:rPr lang="it-IT" sz="2800" b="1" dirty="0">
                <a:solidFill>
                  <a:srgbClr val="00B050"/>
                </a:solidFill>
                <a:latin typeface="UTM Swiss Condensed" panose="02000500000000000000" pitchFamily="2" charset="0"/>
                <a:cs typeface="Times New Roman" panose="02020603050405020304" pitchFamily="18" charset="0"/>
              </a:rPr>
              <a:t> Đặt vào hai đầu đoạn mạch R, L, C mắc nối </a:t>
            </a:r>
            <a:r>
              <a:rPr lang="it-IT" sz="2800" b="1">
                <a:solidFill>
                  <a:srgbClr val="00B050"/>
                </a:solidFill>
                <a:latin typeface="UTM Swiss Condensed" panose="02000500000000000000" pitchFamily="2" charset="0"/>
                <a:cs typeface="Times New Roman" panose="02020603050405020304" pitchFamily="18" charset="0"/>
              </a:rPr>
              <a:t>tiếp một điện áp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4F1BF82-F6D4-40EA-9820-28F5B9F4AFE4}"/>
                  </a:ext>
                </a:extLst>
              </p:cNvPr>
              <p:cNvSpPr/>
              <p:nvPr/>
            </p:nvSpPr>
            <p:spPr>
              <a:xfrm>
                <a:off x="762000" y="1524000"/>
                <a:ext cx="2480166"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m:rPr>
                        <m:nor/>
                      </m:rPr>
                      <a:rPr lang="it-IT" sz="2800" b="1">
                        <a:solidFill>
                          <a:srgbClr val="FFFFFF"/>
                        </a:solidFill>
                        <a:latin typeface="UTM Swiss Condensed" panose="02000500000000000000" pitchFamily="2" charset="0"/>
                        <a:ea typeface="Arial" panose="020B0604020202020204" pitchFamily="34" charset="0"/>
                      </a:rPr>
                      <m:t> &lt;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m:rPr>
                            <m:nor/>
                          </m:rPr>
                          <a:rPr lang="it-IT" sz="2800" b="1">
                            <a:solidFill>
                              <a:srgbClr val="FFFFFF"/>
                            </a:solidFill>
                            <a:latin typeface="UTM Swiss Condensed" panose="02000500000000000000" pitchFamily="2" charset="0"/>
                            <a:ea typeface="Arial" panose="020B0604020202020204" pitchFamily="34" charset="0"/>
                          </a:rPr>
                          <m:t>Z</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24F1BF82-F6D4-40EA-9820-28F5B9F4AFE4}"/>
                  </a:ext>
                </a:extLst>
              </p:cNvPr>
              <p:cNvSpPr>
                <a:spLocks noRot="1" noChangeAspect="1" noMove="1" noResize="1" noEditPoints="1" noAdjustHandles="1" noChangeArrowheads="1" noChangeShapeType="1" noTextEdit="1"/>
              </p:cNvSpPr>
              <p:nvPr/>
            </p:nvSpPr>
            <p:spPr>
              <a:xfrm>
                <a:off x="762000" y="1524000"/>
                <a:ext cx="2480166" cy="523220"/>
              </a:xfrm>
              <a:prstGeom prst="rect">
                <a:avLst/>
              </a:prstGeom>
              <a:blipFill>
                <a:blip r:embed="rId2"/>
                <a:stretch>
                  <a:fillRect l="-4914"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7897B66-E929-4C7B-9D7A-F059EE0CC3D7}"/>
                  </a:ext>
                </a:extLst>
              </p:cNvPr>
              <p:cNvSpPr/>
              <p:nvPr/>
            </p:nvSpPr>
            <p:spPr>
              <a:xfrm>
                <a:off x="6350000" y="1524000"/>
                <a:ext cx="2480166"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m:rPr>
                        <m:nor/>
                      </m:rPr>
                      <a:rPr lang="fr-FR" sz="2800" b="1">
                        <a:solidFill>
                          <a:srgbClr val="FFFFFF"/>
                        </a:solidFill>
                        <a:latin typeface="UTM Swiss Condensed" panose="02000500000000000000" pitchFamily="2" charset="0"/>
                        <a:ea typeface="Arial" panose="020B0604020202020204" pitchFamily="34" charset="0"/>
                      </a:rPr>
                      <m:t>&lt;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m:rPr>
                            <m:nor/>
                          </m:rPr>
                          <a:rPr lang="fr-FR" sz="2800" b="1">
                            <a:solidFill>
                              <a:srgbClr val="FFFFFF"/>
                            </a:solidFill>
                            <a:latin typeface="UTM Swiss Condensed" panose="02000500000000000000" pitchFamily="2" charset="0"/>
                            <a:ea typeface="Arial" panose="020B0604020202020204" pitchFamily="34" charset="0"/>
                          </a:rPr>
                          <m:t>Z</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47897B66-E929-4C7B-9D7A-F059EE0CC3D7}"/>
                  </a:ext>
                </a:extLst>
              </p:cNvPr>
              <p:cNvSpPr>
                <a:spLocks noRot="1" noChangeAspect="1" noMove="1" noResize="1" noEditPoints="1" noAdjustHandles="1" noChangeArrowheads="1" noChangeShapeType="1" noTextEdit="1"/>
              </p:cNvSpPr>
              <p:nvPr/>
            </p:nvSpPr>
            <p:spPr>
              <a:xfrm>
                <a:off x="6350000" y="1524000"/>
                <a:ext cx="2480166" cy="523220"/>
              </a:xfrm>
              <a:prstGeom prst="rect">
                <a:avLst/>
              </a:prstGeom>
              <a:blipFill>
                <a:blip r:embed="rId3"/>
                <a:stretch>
                  <a:fillRect l="-5160"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D31AC22-7B10-4E90-84BE-AC6DD761DFD0}"/>
                  </a:ext>
                </a:extLst>
              </p:cNvPr>
              <p:cNvSpPr/>
              <p:nvPr/>
            </p:nvSpPr>
            <p:spPr>
              <a:xfrm>
                <a:off x="762000" y="2286000"/>
                <a:ext cx="2480166"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m:rPr>
                        <m:nor/>
                      </m:rPr>
                      <a:rPr lang="fr-FR" sz="2800" b="1">
                        <a:solidFill>
                          <a:srgbClr val="FFFFFF"/>
                        </a:solidFill>
                        <a:latin typeface="UTM Swiss Condensed" panose="02000500000000000000" pitchFamily="2" charset="0"/>
                        <a:ea typeface="Arial" panose="020B0604020202020204" pitchFamily="34" charset="0"/>
                      </a:rPr>
                      <m:t>&lt; </m:t>
                    </m:r>
                    <m:r>
                      <m:rPr>
                        <m:nor/>
                      </m:rPr>
                      <a:rPr lang="fr-FR" sz="2800" b="1">
                        <a:solidFill>
                          <a:srgbClr val="FFFFFF"/>
                        </a:solidFill>
                        <a:latin typeface="UTM Swiss Condensed" panose="02000500000000000000" pitchFamily="2" charset="0"/>
                        <a:ea typeface="Arial" panose="020B0604020202020204" pitchFamily="34" charset="0"/>
                      </a:rPr>
                      <m:t>R</m:t>
                    </m:r>
                    <m:r>
                      <m:rPr>
                        <m:nor/>
                      </m:rPr>
                      <a:rPr lang="fr-FR" sz="2800" b="1">
                        <a:solidFill>
                          <a:srgbClr val="FFFFFF"/>
                        </a:solidFill>
                        <a:latin typeface="UTM Swiss Condensed" panose="02000500000000000000" pitchFamily="2" charset="0"/>
                        <a:ea typeface="Arial" panose="020B0604020202020204" pitchFamily="34" charset="0"/>
                      </a:rPr>
                      <m:t>.</m:t>
                    </m:r>
                  </m:oMath>
                </a14:m>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ED31AC22-7B10-4E90-84BE-AC6DD761DFD0}"/>
                  </a:ext>
                </a:extLst>
              </p:cNvPr>
              <p:cNvSpPr>
                <a:spLocks noRot="1" noChangeAspect="1" noMove="1" noResize="1" noEditPoints="1" noAdjustHandles="1" noChangeArrowheads="1" noChangeShapeType="1" noTextEdit="1"/>
              </p:cNvSpPr>
              <p:nvPr/>
            </p:nvSpPr>
            <p:spPr>
              <a:xfrm>
                <a:off x="762000" y="2286000"/>
                <a:ext cx="2480166" cy="523220"/>
              </a:xfrm>
              <a:prstGeom prst="rect">
                <a:avLst/>
              </a:prstGeom>
              <a:blipFill>
                <a:blip r:embed="rId4"/>
                <a:stretch>
                  <a:fillRect l="-4914" t="-12791" r="-393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090924A-54DD-4A31-92C0-F549338A1B3C}"/>
                  </a:ext>
                </a:extLst>
              </p:cNvPr>
              <p:cNvSpPr/>
              <p:nvPr/>
            </p:nvSpPr>
            <p:spPr>
              <a:xfrm>
                <a:off x="6350000" y="2286000"/>
                <a:ext cx="2102307"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𝒁</m:t>
                        </m:r>
                      </m:e>
                      <m:sub>
                        <m:r>
                          <a:rPr lang="vi-VN" sz="2800" b="1" i="1">
                            <a:solidFill>
                              <a:srgbClr val="FFFFFF"/>
                            </a:solidFill>
                            <a:latin typeface="Cambria Math" panose="02040503050406030204" pitchFamily="18" charset="0"/>
                            <a:ea typeface="Arial" panose="020B0604020202020204" pitchFamily="34" charset="0"/>
                          </a:rPr>
                          <m:t>𝑳</m:t>
                        </m:r>
                      </m:sub>
                    </m:sSub>
                    <m:r>
                      <m:rPr>
                        <m:nor/>
                      </m:rPr>
                      <a:rPr lang="fr-FR" sz="2800" b="1">
                        <a:solidFill>
                          <a:srgbClr val="FFFFFF"/>
                        </a:solidFill>
                        <a:latin typeface="UTM Swiss Condensed" panose="02000500000000000000" pitchFamily="2" charset="0"/>
                        <a:ea typeface="Arial" panose="020B0604020202020204" pitchFamily="34" charset="0"/>
                      </a:rPr>
                      <m:t>&lt; </m:t>
                    </m:r>
                    <m:r>
                      <m:rPr>
                        <m:nor/>
                      </m:rPr>
                      <a:rPr lang="fr-FR" sz="2800" b="1">
                        <a:solidFill>
                          <a:srgbClr val="FFFFFF"/>
                        </a:solidFill>
                        <a:latin typeface="UTM Swiss Condensed" panose="02000500000000000000" pitchFamily="2" charset="0"/>
                        <a:ea typeface="Arial" panose="020B0604020202020204" pitchFamily="34" charset="0"/>
                      </a:rPr>
                      <m:t>R</m:t>
                    </m:r>
                    <m:r>
                      <m:rPr>
                        <m:nor/>
                      </m:rPr>
                      <a:rPr lang="fr-FR" sz="2800" b="1">
                        <a:solidFill>
                          <a:srgbClr val="FFFFFF"/>
                        </a:solidFill>
                        <a:latin typeface="UTM Swiss Condensed" panose="02000500000000000000" pitchFamily="2"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7090924A-54DD-4A31-92C0-F549338A1B3C}"/>
                  </a:ext>
                </a:extLst>
              </p:cNvPr>
              <p:cNvSpPr>
                <a:spLocks noRot="1" noChangeAspect="1" noMove="1" noResize="1" noEditPoints="1" noAdjustHandles="1" noChangeArrowheads="1" noChangeShapeType="1" noTextEdit="1"/>
              </p:cNvSpPr>
              <p:nvPr/>
            </p:nvSpPr>
            <p:spPr>
              <a:xfrm>
                <a:off x="6350000" y="2286000"/>
                <a:ext cx="2102307" cy="523220"/>
              </a:xfrm>
              <a:prstGeom prst="rect">
                <a:avLst/>
              </a:prstGeom>
              <a:blipFill>
                <a:blip r:embed="rId5"/>
                <a:stretch>
                  <a:fillRect l="-6087" t="-12791" b="-30233"/>
                </a:stretch>
              </a:blipFill>
            </p:spPr>
            <p:txBody>
              <a:bodyPr/>
              <a:lstStyle/>
              <a:p>
                <a:r>
                  <a:rPr lang="vi-VN">
                    <a:noFill/>
                  </a:rPr>
                  <a:t> </a:t>
                </a:r>
              </a:p>
            </p:txBody>
          </p:sp>
        </mc:Fallback>
      </mc:AlternateContent>
      <p:sp>
        <p:nvSpPr>
          <p:cNvPr id="11" name="Oval 10">
            <a:extLst>
              <a:ext uri="{FF2B5EF4-FFF2-40B4-BE49-F238E27FC236}">
                <a16:creationId xmlns:a16="http://schemas.microsoft.com/office/drawing/2014/main" id="{D742D3CD-FD2D-4EAC-8D3A-474B6B44CB58}"/>
              </a:ext>
            </a:extLst>
          </p:cNvPr>
          <p:cNvSpPr/>
          <p:nvPr/>
        </p:nvSpPr>
        <p:spPr>
          <a:xfrm>
            <a:off x="6286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634460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
                                            <p:bg/>
                                          </p:spTgt>
                                        </p:tgtEl>
                                        <p:attrNameLst>
                                          <p:attrName>style.visibility</p:attrName>
                                        </p:attrNameLst>
                                      </p:cBhvr>
                                      <p:to>
                                        <p:strVal val="visible"/>
                                      </p:to>
                                    </p:set>
                                    <p:anim calcmode="lin" valueType="num">
                                      <p:cBhvr>
                                        <p:cTn id="27" dur="500" fill="hold"/>
                                        <p:tgtEl>
                                          <p:spTgt spid="11">
                                            <p:bg/>
                                          </p:spTgt>
                                        </p:tgtEl>
                                        <p:attrNameLst>
                                          <p:attrName>ppt_w</p:attrName>
                                        </p:attrNameLst>
                                      </p:cBhvr>
                                      <p:tavLst>
                                        <p:tav tm="0">
                                          <p:val>
                                            <p:fltVal val="0"/>
                                          </p:val>
                                        </p:tav>
                                        <p:tav tm="100000">
                                          <p:val>
                                            <p:strVal val="#ppt_w"/>
                                          </p:val>
                                        </p:tav>
                                      </p:tavLst>
                                    </p:anim>
                                    <p:anim calcmode="lin" valueType="num">
                                      <p:cBhvr>
                                        <p:cTn id="28" dur="500" fill="hold"/>
                                        <p:tgtEl>
                                          <p:spTgt spid="11">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11"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52FB228-E78B-46DA-9C02-FCE4BF6596D8}"/>
                  </a:ext>
                </a:extLst>
              </p:cNvPr>
              <p:cNvSpPr/>
              <p:nvPr/>
            </p:nvSpPr>
            <p:spPr>
              <a:xfrm>
                <a:off x="-24227" y="-166418"/>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de-DE" sz="2800" b="1" dirty="0">
                    <a:solidFill>
                      <a:srgbClr val="00B050"/>
                    </a:solidFill>
                    <a:latin typeface="UTM Swiss Condensed" panose="02000500000000000000" pitchFamily="2" charset="0"/>
                    <a:cs typeface="Times New Roman" panose="02020603050405020304" pitchFamily="18" charset="0"/>
                  </a:rPr>
                  <a:t>Câu 38: Đặt điện áp </a:t>
                </a:r>
                <a14:m>
                  <m:oMath xmlns:m="http://schemas.openxmlformats.org/officeDocument/2006/math">
                    <m:r>
                      <a:rPr lang="vi-VN" sz="2800" b="1">
                        <a:solidFill>
                          <a:srgbClr val="00B050"/>
                        </a:solidFill>
                      </a:rPr>
                      <m:t>𝒖</m:t>
                    </m:r>
                    <m:r>
                      <a:rPr lang="vi-VN" sz="2800" b="1">
                        <a:solidFill>
                          <a:srgbClr val="00B050"/>
                        </a:solidFill>
                      </a:rPr>
                      <m:t> = </m:t>
                    </m:r>
                    <m:sSub>
                      <m:sSubPr>
                        <m:ctrlPr>
                          <a:rPr lang="vi-VN" sz="2800" b="1">
                            <a:solidFill>
                              <a:srgbClr val="00B050"/>
                            </a:solidFill>
                          </a:rPr>
                        </m:ctrlPr>
                      </m:sSubPr>
                      <m:e>
                        <m:r>
                          <a:rPr lang="vi-VN" sz="2800" b="1">
                            <a:solidFill>
                              <a:srgbClr val="00B050"/>
                            </a:solidFill>
                          </a:rPr>
                          <m:t>𝑼</m:t>
                        </m:r>
                      </m:e>
                      <m:sub>
                        <m:r>
                          <a:rPr lang="fr-FR" sz="2800" b="1" smtClean="0">
                            <a:solidFill>
                              <a:srgbClr val="00B050"/>
                            </a:solidFill>
                          </a:rPr>
                          <m:t>𝟎</m:t>
                        </m:r>
                      </m:sub>
                    </m:sSub>
                    <m:func>
                      <m:funcPr>
                        <m:ctrlPr>
                          <a:rPr lang="vi-VN" sz="2800" b="1">
                            <a:solidFill>
                              <a:srgbClr val="00B050"/>
                            </a:solidFill>
                          </a:rPr>
                        </m:ctrlPr>
                      </m:funcPr>
                      <m:fName>
                        <m:r>
                          <a:rPr lang="vi-VN" sz="2800" b="1">
                            <a:solidFill>
                              <a:srgbClr val="00B050"/>
                            </a:solidFill>
                          </a:rPr>
                          <m:t>𝒄𝒐𝒔</m:t>
                        </m:r>
                      </m:fName>
                      <m:e>
                        <m:r>
                          <a:rPr lang="vi-VN" sz="2800" b="1">
                            <a:solidFill>
                              <a:srgbClr val="00B050"/>
                            </a:solidFill>
                          </a:rPr>
                          <m:t>𝝎</m:t>
                        </m:r>
                      </m:e>
                    </m:func>
                    <m:r>
                      <a:rPr lang="vi-VN" sz="2800" b="1">
                        <a:solidFill>
                          <a:srgbClr val="00B050"/>
                        </a:solidFill>
                      </a:rPr>
                      <m:t>𝒕</m:t>
                    </m:r>
                  </m:oMath>
                </a14:m>
                <a:r>
                  <a:rPr lang="vi-VN" sz="2800" b="1" dirty="0">
                    <a:solidFill>
                      <a:srgbClr val="00B050"/>
                    </a:solidFill>
                    <a:latin typeface="UTM Swiss Condensed" panose="02000500000000000000" pitchFamily="2" charset="0"/>
                    <a:cs typeface="Times New Roman" panose="02020603050405020304" pitchFamily="18" charset="0"/>
                  </a:rPr>
                  <a:t> </a:t>
                </a:r>
                <a:r>
                  <a:rPr lang="de-DE" sz="2800" b="1" dirty="0">
                    <a:solidFill>
                      <a:srgbClr val="00B050"/>
                    </a:solidFill>
                    <a:latin typeface="UTM Swiss Condensed" panose="02000500000000000000" pitchFamily="2" charset="0"/>
                    <a:cs typeface="Times New Roman" panose="02020603050405020304" pitchFamily="18" charset="0"/>
                  </a:rPr>
                  <a:t>vào hai đầu đoạn mạch gồm điện trở thuần R, cuộn cảm thuần có độ tự cảm L và tụ điện có điện dung C mắc nối tiếp. Độ lệch pha </a:t>
                </a:r>
                <a14:m>
                  <m:oMath xmlns:m="http://schemas.openxmlformats.org/officeDocument/2006/math">
                    <m:r>
                      <a:rPr lang="de-DE" sz="2800" b="1" smtClean="0">
                        <a:solidFill>
                          <a:srgbClr val="00B050"/>
                        </a:solidFill>
                      </a:rPr>
                      <m:t>𝝋</m:t>
                    </m:r>
                  </m:oMath>
                </a14:m>
                <a:r>
                  <a:rPr lang="de-DE" sz="2800" b="1" dirty="0">
                    <a:solidFill>
                      <a:srgbClr val="00B050"/>
                    </a:solidFill>
                    <a:latin typeface="UTM Swiss Condensed" panose="02000500000000000000" pitchFamily="2" charset="0"/>
                    <a:cs typeface="Times New Roman" panose="02020603050405020304" pitchFamily="18" charset="0"/>
                  </a:rPr>
                  <a:t> giữa điện áp hai đầu mạch và cường độ dòng điện trong mạch được tính bằng công thức</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de-DE"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52FB228-E78B-46DA-9C02-FCE4BF6596D8}"/>
                  </a:ext>
                </a:extLst>
              </p:cNvPr>
              <p:cNvSpPr>
                <a:spLocks noRot="1" noChangeAspect="1" noMove="1" noResize="1" noEditPoints="1" noAdjustHandles="1" noChangeArrowheads="1" noChangeShapeType="1" noTextEdit="1"/>
              </p:cNvSpPr>
              <p:nvPr/>
            </p:nvSpPr>
            <p:spPr>
              <a:xfrm>
                <a:off x="-24227" y="-166418"/>
                <a:ext cx="11938000" cy="2505301"/>
              </a:xfrm>
              <a:prstGeom prst="rect">
                <a:avLst/>
              </a:prstGeom>
              <a:blipFill>
                <a:blip r:embed="rId2"/>
                <a:stretch>
                  <a:fillRect l="-917" t="-1392" r="-91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9EE4C43-F66F-4EC3-8C64-A28A111C9921}"/>
                  </a:ext>
                </a:extLst>
              </p:cNvPr>
              <p:cNvSpPr/>
              <p:nvPr/>
            </p:nvSpPr>
            <p:spPr>
              <a:xfrm>
                <a:off x="508782" y="3535680"/>
                <a:ext cx="4326826" cy="714811"/>
              </a:xfrm>
              <a:prstGeom prst="rect">
                <a:avLst/>
              </a:prstGeom>
            </p:spPr>
            <p:txBody>
              <a:bodyPr wrap="none">
                <a:spAutoFit/>
              </a:bodyPr>
              <a:lstStyle/>
              <a:p>
                <a:r>
                  <a:rPr lang="de-DE"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𝒕𝒂𝒏</m:t>
                        </m:r>
                      </m:fName>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𝝋</m:t>
                        </m:r>
                      </m:e>
                    </m:func>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𝑹𝑪</m:t>
                        </m:r>
                      </m:num>
                      <m:den>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den>
                    </m:f>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de-DE" sz="2800" b="1" dirty="0">
                    <a:solidFill>
                      <a:srgbClr val="FFFFFF"/>
                    </a:solidFill>
                    <a:latin typeface="UTM Swiss Condensed" panose="02000500000000000000" pitchFamily="2" charset="0"/>
                    <a:ea typeface="Arial" panose="020B0604020202020204" pitchFamily="34" charset="0"/>
                  </a:rPr>
                  <a:t>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59EE4C43-F66F-4EC3-8C64-A28A111C9921}"/>
                  </a:ext>
                </a:extLst>
              </p:cNvPr>
              <p:cNvSpPr>
                <a:spLocks noRot="1" noChangeAspect="1" noMove="1" noResize="1" noEditPoints="1" noAdjustHandles="1" noChangeArrowheads="1" noChangeShapeType="1" noTextEdit="1"/>
              </p:cNvSpPr>
              <p:nvPr/>
            </p:nvSpPr>
            <p:spPr>
              <a:xfrm>
                <a:off x="508782" y="3535680"/>
                <a:ext cx="4326826" cy="714811"/>
              </a:xfrm>
              <a:prstGeom prst="rect">
                <a:avLst/>
              </a:prstGeom>
              <a:blipFill>
                <a:blip r:embed="rId3"/>
                <a:stretch>
                  <a:fillRect l="-2817" r="-1972"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EC57158-E5B7-46A5-B66D-6E4D7787C018}"/>
                  </a:ext>
                </a:extLst>
              </p:cNvPr>
              <p:cNvSpPr/>
              <p:nvPr/>
            </p:nvSpPr>
            <p:spPr>
              <a:xfrm>
                <a:off x="6648254" y="3503587"/>
                <a:ext cx="4326826" cy="778996"/>
              </a:xfrm>
              <a:prstGeom prst="rect">
                <a:avLst/>
              </a:prstGeom>
            </p:spPr>
            <p:txBody>
              <a:bodyPr wrap="none">
                <a:spAutoFit/>
              </a:bodyPr>
              <a:lstStyle/>
              <a:p>
                <a:r>
                  <a:rPr lang="de-DE"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𝒕𝒂𝒏</m:t>
                        </m:r>
                      </m:fName>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𝝋</m:t>
                        </m:r>
                      </m:e>
                    </m:func>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𝑹𝑪</m:t>
                        </m:r>
                      </m:den>
                    </m:f>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de-DE" sz="2800" b="1" dirty="0">
                    <a:solidFill>
                      <a:srgbClr val="FFFFFF"/>
                    </a:solidFill>
                    <a:latin typeface="UTM Swiss Condensed" panose="02000500000000000000" pitchFamily="2" charset="0"/>
                    <a:ea typeface="Arial" panose="020B0604020202020204" pitchFamily="34" charset="0"/>
                  </a:rPr>
                  <a:t>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1EC57158-E5B7-46A5-B66D-6E4D7787C018}"/>
                  </a:ext>
                </a:extLst>
              </p:cNvPr>
              <p:cNvSpPr>
                <a:spLocks noRot="1" noChangeAspect="1" noMove="1" noResize="1" noEditPoints="1" noAdjustHandles="1" noChangeArrowheads="1" noChangeShapeType="1" noTextEdit="1"/>
              </p:cNvSpPr>
              <p:nvPr/>
            </p:nvSpPr>
            <p:spPr>
              <a:xfrm>
                <a:off x="6648254" y="3503587"/>
                <a:ext cx="4326826" cy="778996"/>
              </a:xfrm>
              <a:prstGeom prst="rect">
                <a:avLst/>
              </a:prstGeom>
              <a:blipFill>
                <a:blip r:embed="rId4"/>
                <a:stretch>
                  <a:fillRect l="-2962" r="-1975" b="-703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BF4CD3B-A63B-4036-8EC7-7D1FB2168C55}"/>
                  </a:ext>
                </a:extLst>
              </p:cNvPr>
              <p:cNvSpPr/>
              <p:nvPr/>
            </p:nvSpPr>
            <p:spPr>
              <a:xfrm>
                <a:off x="508782" y="4519117"/>
                <a:ext cx="4326826" cy="776944"/>
              </a:xfrm>
              <a:prstGeom prst="rect">
                <a:avLst/>
              </a:prstGeom>
            </p:spPr>
            <p:txBody>
              <a:bodyPr wrap="none">
                <a:spAutoFit/>
              </a:bodyPr>
              <a:lstStyle/>
              <a:p>
                <a:r>
                  <a:rPr lang="de-DE"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𝒕𝒂𝒏</m:t>
                        </m:r>
                      </m:fName>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𝝋</m:t>
                        </m:r>
                      </m:e>
                    </m:func>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de-DE" sz="2800" b="1" dirty="0">
                    <a:solidFill>
                      <a:srgbClr val="FFFFFF"/>
                    </a:solidFill>
                    <a:latin typeface="UTM Swiss Condensed" panose="02000500000000000000" pitchFamily="2" charset="0"/>
                    <a:ea typeface="Arial" panose="020B0604020202020204" pitchFamily="34" charset="0"/>
                  </a:rPr>
                  <a:t>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8BF4CD3B-A63B-4036-8EC7-7D1FB2168C55}"/>
                  </a:ext>
                </a:extLst>
              </p:cNvPr>
              <p:cNvSpPr>
                <a:spLocks noRot="1" noChangeAspect="1" noMove="1" noResize="1" noEditPoints="1" noAdjustHandles="1" noChangeArrowheads="1" noChangeShapeType="1" noTextEdit="1"/>
              </p:cNvSpPr>
              <p:nvPr/>
            </p:nvSpPr>
            <p:spPr>
              <a:xfrm>
                <a:off x="508782" y="4519117"/>
                <a:ext cx="4326826" cy="776944"/>
              </a:xfrm>
              <a:prstGeom prst="rect">
                <a:avLst/>
              </a:prstGeom>
              <a:blipFill>
                <a:blip r:embed="rId5"/>
                <a:stretch>
                  <a:fillRect l="-2817" b="-703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C797251-E342-477A-B369-34F8D27CF01E}"/>
                  </a:ext>
                </a:extLst>
              </p:cNvPr>
              <p:cNvSpPr/>
              <p:nvPr/>
            </p:nvSpPr>
            <p:spPr>
              <a:xfrm>
                <a:off x="6648254" y="4457455"/>
                <a:ext cx="3730317" cy="714683"/>
              </a:xfrm>
              <a:prstGeom prst="rect">
                <a:avLst/>
              </a:prstGeom>
            </p:spPr>
            <p:txBody>
              <a:bodyPr wrap="none">
                <a:spAutoFit/>
              </a:bodyPr>
              <a:lstStyle/>
              <a:p>
                <a:r>
                  <a:rPr lang="de-DE"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vi-VN" sz="2800" b="1" i="1">
                            <a:solidFill>
                              <a:srgbClr val="FFFFFF"/>
                            </a:solidFill>
                            <a:latin typeface="Cambria Math" panose="02040503050406030204" pitchFamily="18" charset="0"/>
                            <a:ea typeface="Arial" panose="020B0604020202020204" pitchFamily="34" charset="0"/>
                          </a:rPr>
                          <m:t>𝒕𝒂𝒏</m:t>
                        </m:r>
                      </m:fName>
                      <m:e>
                        <m:r>
                          <a:rPr lang="vi-VN" sz="2800" b="1" i="1">
                            <a:solidFill>
                              <a:srgbClr val="FFFFFF"/>
                            </a:solidFill>
                            <a:latin typeface="Cambria Math" panose="02040503050406030204" pitchFamily="18" charset="0"/>
                            <a:ea typeface="Arial" panose="020B0604020202020204" pitchFamily="34" charset="0"/>
                          </a:rPr>
                          <m:t>𝝋</m:t>
                        </m:r>
                      </m:e>
                    </m:func>
                    <m:r>
                      <a:rPr lang="de-DE"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𝝎</m:t>
                        </m:r>
                        <m:r>
                          <a:rPr lang="vi-VN" sz="2800" b="1" i="1">
                            <a:solidFill>
                              <a:srgbClr val="FFFFFF"/>
                            </a:solidFill>
                            <a:latin typeface="Cambria Math" panose="02040503050406030204" pitchFamily="18" charset="0"/>
                            <a:ea typeface="Arial" panose="020B0604020202020204" pitchFamily="34" charset="0"/>
                          </a:rPr>
                          <m:t>𝑹𝑪</m:t>
                        </m:r>
                      </m:num>
                      <m:den>
                        <m:r>
                          <a:rPr lang="de-DE" sz="2800" b="1" i="1">
                            <a:solidFill>
                              <a:srgbClr val="FFFFFF"/>
                            </a:solidFill>
                            <a:latin typeface="Cambria Math" panose="02040503050406030204" pitchFamily="18" charset="0"/>
                            <a:ea typeface="Arial" panose="020B0604020202020204" pitchFamily="34" charset="0"/>
                          </a:rPr>
                          <m:t>𝟏</m:t>
                        </m:r>
                        <m:r>
                          <a:rPr lang="de-DE" sz="2800" b="1" i="1">
                            <a:solidFill>
                              <a:srgbClr val="FFFFFF"/>
                            </a:solidFill>
                            <a:latin typeface="Cambria Math" panose="02040503050406030204" pitchFamily="18" charset="0"/>
                            <a:ea typeface="Arial" panose="020B0604020202020204" pitchFamily="34" charset="0"/>
                          </a:rPr>
                          <m:t>−</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rPr>
                              <m:t>𝝎</m:t>
                            </m:r>
                          </m:e>
                          <m:sup>
                            <m:r>
                              <a:rPr lang="de-DE" sz="2800" b="1" i="1">
                                <a:solidFill>
                                  <a:srgbClr val="FFFFFF"/>
                                </a:solidFill>
                                <a:latin typeface="Cambria Math" panose="02040503050406030204" pitchFamily="18" charset="0"/>
                                <a:ea typeface="Arial" panose="020B0604020202020204" pitchFamily="34" charset="0"/>
                              </a:rPr>
                              <m:t>𝟐</m:t>
                            </m:r>
                          </m:sup>
                        </m:sSup>
                        <m:r>
                          <a:rPr lang="vi-VN" sz="2800" b="1" i="1">
                            <a:solidFill>
                              <a:srgbClr val="FFFFFF"/>
                            </a:solidFill>
                            <a:latin typeface="Cambria Math" panose="02040503050406030204" pitchFamily="18" charset="0"/>
                            <a:ea typeface="Arial" panose="020B0604020202020204" pitchFamily="34" charset="0"/>
                          </a:rPr>
                          <m:t>𝑳𝑪</m:t>
                        </m:r>
                      </m:den>
                    </m:f>
                    <m:r>
                      <a:rPr lang="de-DE"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2C797251-E342-477A-B369-34F8D27CF01E}"/>
                  </a:ext>
                </a:extLst>
              </p:cNvPr>
              <p:cNvSpPr>
                <a:spLocks noRot="1" noChangeAspect="1" noMove="1" noResize="1" noEditPoints="1" noAdjustHandles="1" noChangeArrowheads="1" noChangeShapeType="1" noTextEdit="1"/>
              </p:cNvSpPr>
              <p:nvPr/>
            </p:nvSpPr>
            <p:spPr>
              <a:xfrm>
                <a:off x="6648254" y="4457455"/>
                <a:ext cx="3730317" cy="714683"/>
              </a:xfrm>
              <a:prstGeom prst="rect">
                <a:avLst/>
              </a:prstGeom>
              <a:blipFill>
                <a:blip r:embed="rId6"/>
                <a:stretch>
                  <a:fillRect l="-3431"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8D2779A-2485-4387-9325-98231C32BAA4}"/>
              </a:ext>
            </a:extLst>
          </p:cNvPr>
          <p:cNvSpPr/>
          <p:nvPr/>
        </p:nvSpPr>
        <p:spPr>
          <a:xfrm>
            <a:off x="6584754" y="344008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496449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F8A1827-2E3B-46BD-8D43-2E0467871499}"/>
                  </a:ext>
                </a:extLst>
              </p:cNvPr>
              <p:cNvSpPr/>
              <p:nvPr/>
            </p:nvSpPr>
            <p:spPr>
              <a:xfrm>
                <a:off x="127000" y="63500"/>
                <a:ext cx="11938000" cy="167481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de-DE" sz="2800" b="1" dirty="0">
                    <a:solidFill>
                      <a:srgbClr val="00B050"/>
                    </a:solidFill>
                    <a:latin typeface="UTM Swiss Condensed" panose="02000500000000000000" pitchFamily="2" charset="0"/>
                    <a:cs typeface="Times New Roman" panose="02020603050405020304" pitchFamily="18" charset="0"/>
                  </a:rPr>
                  <a:t>Câu 39: Khi điện áp xoay chiều giữa hai đầu đoạn mạch có R, L, C mắc nối tiếp sớm pha </a:t>
                </a:r>
                <a14:m>
                  <m:oMath xmlns:m="http://schemas.openxmlformats.org/officeDocument/2006/math">
                    <m:f>
                      <m:fPr>
                        <m:ctrlPr>
                          <a:rPr lang="vi-VN" sz="2800" b="1">
                            <a:solidFill>
                              <a:srgbClr val="00B050"/>
                            </a:solidFill>
                          </a:rPr>
                        </m:ctrlPr>
                      </m:fPr>
                      <m:num>
                        <m:r>
                          <a:rPr lang="nl-NL" sz="2800" b="1" smtClean="0">
                            <a:solidFill>
                              <a:srgbClr val="00B050"/>
                            </a:solidFill>
                          </a:rPr>
                          <m:t>𝝅</m:t>
                        </m:r>
                      </m:num>
                      <m:den>
                        <m:r>
                          <a:rPr lang="nl-NL" sz="2800" b="1" smtClean="0">
                            <a:solidFill>
                              <a:srgbClr val="00B050"/>
                            </a:solidFill>
                          </a:rPr>
                          <m:t>𝟒</m:t>
                        </m:r>
                      </m:den>
                    </m:f>
                  </m:oMath>
                </a14:m>
                <a:r>
                  <a:rPr lang="de-DE" sz="2800" b="1" dirty="0">
                    <a:solidFill>
                      <a:srgbClr val="00B050"/>
                    </a:solidFill>
                    <a:latin typeface="UTM Swiss Condensed" panose="02000500000000000000" pitchFamily="2" charset="0"/>
                    <a:cs typeface="Times New Roman" panose="02020603050405020304" pitchFamily="18" charset="0"/>
                  </a:rPr>
                  <a:t> so với cường độ dòng điện trong mạch thì</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de-DE"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BF8A1827-2E3B-46BD-8D43-2E0467871499}"/>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t="-2034"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10767E73-9EE4-4A6A-8D30-855ADA532C05}"/>
              </a:ext>
            </a:extLst>
          </p:cNvPr>
          <p:cNvSpPr/>
          <p:nvPr/>
        </p:nvSpPr>
        <p:spPr>
          <a:xfrm>
            <a:off x="210134" y="2590320"/>
            <a:ext cx="889698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de-DE"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tổng trở của mạch bằng hai lần điện trở thuần R của mạch.</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de-DE" sz="2800" b="1" dirty="0">
                <a:solidFill>
                  <a:srgbClr val="FFFFFF"/>
                </a:solidFill>
                <a:latin typeface="UTM Swiss Condensed" panose="02000500000000000000" pitchFamily="2" charset="0"/>
                <a:ea typeface="Arial" panose="020B0604020202020204" pitchFamily="34" charset="0"/>
              </a:rPr>
              <a:t>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F93ED92-B9B4-4B11-9B1A-6AC853493221}"/>
                  </a:ext>
                </a:extLst>
              </p:cNvPr>
              <p:cNvSpPr/>
              <p:nvPr/>
            </p:nvSpPr>
            <p:spPr>
              <a:xfrm>
                <a:off x="224404" y="3417662"/>
                <a:ext cx="11242180" cy="1378967"/>
              </a:xfrm>
              <a:prstGeom prst="rect">
                <a:avLst/>
              </a:prstGeom>
            </p:spPr>
            <p:txBody>
              <a:bodyPr wrap="none">
                <a:spAutoFit/>
              </a:bodyPr>
              <a:lstStyle/>
              <a:p>
                <a:pPr algn="just">
                  <a:lnSpc>
                    <a:spcPct val="150000"/>
                  </a:lnSpc>
                  <a:spcAft>
                    <a:spcPts val="0"/>
                  </a:spcAft>
                  <a:tabLst>
                    <a:tab pos="179705" algn="l"/>
                    <a:tab pos="3420110" algn="l"/>
                    <a:tab pos="5039995" algn="l"/>
                  </a:tabLst>
                </a:pPr>
                <a:r>
                  <a:rPr lang="de-DE"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điện áp giữa hai đầu điện trở sớm pha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de-DE"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so với điện áp giữa hai đầu tụ điện.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de-DE" sz="2800" b="1" dirty="0">
                    <a:solidFill>
                      <a:srgbClr val="FFFFFF"/>
                    </a:solidFill>
                    <a:latin typeface="UTM Swiss Condensed" panose="02000500000000000000" pitchFamily="2" charset="0"/>
                    <a:ea typeface="Arial" panose="020B0604020202020204" pitchFamily="34" charset="0"/>
                  </a:rPr>
                  <a:t>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DF93ED92-B9B4-4B11-9B1A-6AC853493221}"/>
                  </a:ext>
                </a:extLst>
              </p:cNvPr>
              <p:cNvSpPr>
                <a:spLocks noRot="1" noChangeAspect="1" noMove="1" noResize="1" noEditPoints="1" noAdjustHandles="1" noChangeArrowheads="1" noChangeShapeType="1" noTextEdit="1"/>
              </p:cNvSpPr>
              <p:nvPr/>
            </p:nvSpPr>
            <p:spPr>
              <a:xfrm>
                <a:off x="224404" y="3417662"/>
                <a:ext cx="11242180" cy="1378967"/>
              </a:xfrm>
              <a:prstGeom prst="rect">
                <a:avLst/>
              </a:prstGeom>
              <a:blipFill>
                <a:blip r:embed="rId3"/>
                <a:stretch>
                  <a:fillRect l="-1139" r="-108" b="-11504"/>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DAA6E9C3-5846-4462-85A8-4D651B8C03FE}"/>
              </a:ext>
            </a:extLst>
          </p:cNvPr>
          <p:cNvSpPr/>
          <p:nvPr/>
        </p:nvSpPr>
        <p:spPr>
          <a:xfrm>
            <a:off x="258916" y="4515873"/>
            <a:ext cx="1049678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de-DE"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hiệu số giữa cảm kháng và dung kháng bằng điện trở thuần của mạch.</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de-DE" sz="2800" b="1" dirty="0">
                <a:solidFill>
                  <a:srgbClr val="FFFFFF"/>
                </a:solidFill>
                <a:latin typeface="UTM Swiss Condensed" panose="02000500000000000000" pitchFamily="2" charset="0"/>
                <a:ea typeface="Arial" panose="020B0604020202020204" pitchFamily="34" charset="0"/>
              </a:rPr>
              <a:t>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8F7B8CEB-51A2-49CD-8D07-00D1C1ABDD09}"/>
              </a:ext>
            </a:extLst>
          </p:cNvPr>
          <p:cNvSpPr/>
          <p:nvPr/>
        </p:nvSpPr>
        <p:spPr>
          <a:xfrm>
            <a:off x="258916" y="5648632"/>
            <a:ext cx="965039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r>
              <a:rPr lang="de-DE" sz="2800" b="1" dirty="0">
                <a:solidFill>
                  <a:srgbClr val="FFFFFF"/>
                </a:solidFill>
                <a:latin typeface="UTM Swiss Condensed" panose="02000500000000000000" pitchFamily="2" charset="0"/>
                <a:ea typeface="Arial" panose="020B0604020202020204" pitchFamily="34" charset="0"/>
              </a:rPr>
              <a:t>cường độ dòng điện hiệu dụng trong mạch đạt giá trị cực đại</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229A11EB-B270-4E1D-AE8A-B54CA08E4E41}"/>
              </a:ext>
            </a:extLst>
          </p:cNvPr>
          <p:cNvSpPr/>
          <p:nvPr/>
        </p:nvSpPr>
        <p:spPr>
          <a:xfrm>
            <a:off x="195416" y="445237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0107565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48948E2-3974-4F54-B4B4-1E75456CE1CE}"/>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4: Một đoạn mạch RLC. Đặt vào hai đầu đoạn mạch một hiệu điện thế xoay chiều </a:t>
                </a:r>
                <a14:m>
                  <m:oMath xmlns:m="http://schemas.openxmlformats.org/officeDocument/2006/math">
                    <m:r>
                      <a:rPr lang="vi-VN" sz="2800" b="1">
                        <a:solidFill>
                          <a:srgbClr val="00B050"/>
                        </a:solidFill>
                      </a:rPr>
                      <m:t>𝒖</m:t>
                    </m:r>
                    <m:r>
                      <a:rPr lang="vi-VN" sz="2800" b="1">
                        <a:solidFill>
                          <a:srgbClr val="00B050"/>
                        </a:solidFill>
                      </a:rPr>
                      <m:t> = </m:t>
                    </m:r>
                    <m:sSub>
                      <m:sSubPr>
                        <m:ctrlPr>
                          <a:rPr lang="vi-VN" sz="2800" b="1">
                            <a:solidFill>
                              <a:srgbClr val="00B050"/>
                            </a:solidFill>
                          </a:rPr>
                        </m:ctrlPr>
                      </m:sSubPr>
                      <m:e>
                        <m:r>
                          <a:rPr lang="vi-VN" sz="2800" b="1">
                            <a:solidFill>
                              <a:srgbClr val="00B050"/>
                            </a:solidFill>
                          </a:rPr>
                          <m:t>𝑼</m:t>
                        </m:r>
                      </m:e>
                      <m:sub>
                        <m:r>
                          <a:rPr lang="vi-VN" sz="2800" b="1">
                            <a:solidFill>
                              <a:srgbClr val="00B050"/>
                            </a:solidFill>
                          </a:rPr>
                          <m:t>𝟎</m:t>
                        </m:r>
                      </m:sub>
                    </m:sSub>
                    <m:func>
                      <m:funcPr>
                        <m:ctrlPr>
                          <a:rPr lang="vi-VN" sz="2800" b="1">
                            <a:solidFill>
                              <a:srgbClr val="00B050"/>
                            </a:solidFill>
                          </a:rPr>
                        </m:ctrlPr>
                      </m:funcPr>
                      <m:fName>
                        <m:r>
                          <a:rPr lang="vi-VN" sz="2800" b="1">
                            <a:solidFill>
                              <a:srgbClr val="00B050"/>
                            </a:solidFill>
                          </a:rPr>
                          <m:t>𝒄𝒐𝒔</m:t>
                        </m:r>
                      </m:fName>
                      <m:e>
                        <m:r>
                          <a:rPr lang="vi-VN" sz="2800" b="1">
                            <a:solidFill>
                              <a:srgbClr val="00B050"/>
                            </a:solidFill>
                          </a:rPr>
                          <m:t>𝝎</m:t>
                        </m:r>
                      </m:e>
                    </m:func>
                    <m:r>
                      <a:rPr lang="vi-VN" sz="2800" b="1">
                        <a:solidFill>
                          <a:srgbClr val="00B050"/>
                        </a:solidFill>
                      </a:rPr>
                      <m:t>𝒕</m:t>
                    </m:r>
                    <m:r>
                      <a:rPr lang="vi-VN" sz="2800" b="1">
                        <a:solidFill>
                          <a:srgbClr val="00B050"/>
                        </a:solidFill>
                      </a:rPr>
                      <m:t>.</m:t>
                    </m:r>
                  </m:oMath>
                </a14:m>
                <a:r>
                  <a:rPr lang="vi-VN" sz="2800" b="1" dirty="0">
                    <a:solidFill>
                      <a:srgbClr val="00B050"/>
                    </a:solidFill>
                    <a:latin typeface="UTM Swiss Condensed" panose="02000500000000000000" pitchFamily="2" charset="0"/>
                    <a:cs typeface="Times New Roman" panose="02020603050405020304" pitchFamily="18" charset="0"/>
                  </a:rPr>
                  <a:t> Biểu thức nào sau đây đúng cho trường hợp trong mạch có cộng hưởng điện?</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548948E2-3974-4F54-B4B4-1E75456CE1CE}"/>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1629" b="-60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A3AF1E5-6C67-4227-BE18-E9A74853E50C}"/>
                  </a:ext>
                </a:extLst>
              </p:cNvPr>
              <p:cNvSpPr/>
              <p:nvPr/>
            </p:nvSpPr>
            <p:spPr>
              <a:xfrm>
                <a:off x="658761" y="3308554"/>
                <a:ext cx="2480166" cy="71263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5A3AF1E5-6C67-4227-BE18-E9A74853E50C}"/>
                  </a:ext>
                </a:extLst>
              </p:cNvPr>
              <p:cNvSpPr>
                <a:spLocks noRot="1" noChangeAspect="1" noMove="1" noResize="1" noEditPoints="1" noAdjustHandles="1" noChangeArrowheads="1" noChangeShapeType="1" noTextEdit="1"/>
              </p:cNvSpPr>
              <p:nvPr/>
            </p:nvSpPr>
            <p:spPr>
              <a:xfrm>
                <a:off x="658761" y="3308554"/>
                <a:ext cx="2480166" cy="712631"/>
              </a:xfrm>
              <a:prstGeom prst="rect">
                <a:avLst/>
              </a:prstGeom>
              <a:blipFill>
                <a:blip r:embed="rId3"/>
                <a:stretch>
                  <a:fillRect l="-491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B10CB6A-B17A-4214-A75D-97BDF10DE813}"/>
                  </a:ext>
                </a:extLst>
              </p:cNvPr>
              <p:cNvSpPr/>
              <p:nvPr/>
            </p:nvSpPr>
            <p:spPr>
              <a:xfrm>
                <a:off x="6291006" y="3308554"/>
                <a:ext cx="3403496" cy="53296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8B10CB6A-B17A-4214-A75D-97BDF10DE813}"/>
                  </a:ext>
                </a:extLst>
              </p:cNvPr>
              <p:cNvSpPr>
                <a:spLocks noRot="1" noChangeAspect="1" noMove="1" noResize="1" noEditPoints="1" noAdjustHandles="1" noChangeArrowheads="1" noChangeShapeType="1" noTextEdit="1"/>
              </p:cNvSpPr>
              <p:nvPr/>
            </p:nvSpPr>
            <p:spPr>
              <a:xfrm>
                <a:off x="6291006" y="3308554"/>
                <a:ext cx="3403496" cy="532966"/>
              </a:xfrm>
              <a:prstGeom prst="rect">
                <a:avLst/>
              </a:prstGeom>
              <a:blipFill>
                <a:blip r:embed="rId4"/>
                <a:stretch>
                  <a:fillRect l="-3763" t="-11494" b="-3103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EA0593F-E279-4758-9718-735C7C2679B4}"/>
                  </a:ext>
                </a:extLst>
              </p:cNvPr>
              <p:cNvSpPr/>
              <p:nvPr/>
            </p:nvSpPr>
            <p:spPr>
              <a:xfrm>
                <a:off x="658761" y="4518237"/>
                <a:ext cx="3403496" cy="53296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CEA0593F-E279-4758-9718-735C7C2679B4}"/>
                  </a:ext>
                </a:extLst>
              </p:cNvPr>
              <p:cNvSpPr>
                <a:spLocks noRot="1" noChangeAspect="1" noMove="1" noResize="1" noEditPoints="1" noAdjustHandles="1" noChangeArrowheads="1" noChangeShapeType="1" noTextEdit="1"/>
              </p:cNvSpPr>
              <p:nvPr/>
            </p:nvSpPr>
            <p:spPr>
              <a:xfrm>
                <a:off x="658761" y="4518237"/>
                <a:ext cx="3403496" cy="532966"/>
              </a:xfrm>
              <a:prstGeom prst="rect">
                <a:avLst/>
              </a:prstGeom>
              <a:blipFill>
                <a:blip r:embed="rId5"/>
                <a:stretch>
                  <a:fillRect l="-3584" t="-10227" b="-2954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A1956F5-7B9E-4369-9FA8-EDA18DC599A8}"/>
                  </a:ext>
                </a:extLst>
              </p:cNvPr>
              <p:cNvSpPr/>
              <p:nvPr/>
            </p:nvSpPr>
            <p:spPr>
              <a:xfrm>
                <a:off x="6406197" y="4518237"/>
                <a:ext cx="236955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RLC =</a:t>
                </a:r>
                <a14:m>
                  <m:oMath xmlns:m="http://schemas.openxmlformats.org/officeDocument/2006/math">
                    <m:r>
                      <a:rPr lang="vi-VN" sz="2800" b="1" i="1" smtClean="0">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8A1956F5-7B9E-4369-9FA8-EDA18DC599A8}"/>
                  </a:ext>
                </a:extLst>
              </p:cNvPr>
              <p:cNvSpPr>
                <a:spLocks noRot="1" noChangeAspect="1" noMove="1" noResize="1" noEditPoints="1" noAdjustHandles="1" noChangeArrowheads="1" noChangeShapeType="1" noTextEdit="1"/>
              </p:cNvSpPr>
              <p:nvPr/>
            </p:nvSpPr>
            <p:spPr>
              <a:xfrm>
                <a:off x="6406197" y="4518237"/>
                <a:ext cx="2369559" cy="523220"/>
              </a:xfrm>
              <a:prstGeom prst="rect">
                <a:avLst/>
              </a:prstGeom>
              <a:blipFill>
                <a:blip r:embed="rId6"/>
                <a:stretch>
                  <a:fillRect l="-5398" t="-12791" r="-4113"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15C92A2-A75D-4F17-B46B-F017F7D90E4C}"/>
              </a:ext>
            </a:extLst>
          </p:cNvPr>
          <p:cNvSpPr/>
          <p:nvPr/>
        </p:nvSpPr>
        <p:spPr>
          <a:xfrm>
            <a:off x="6227506" y="324505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394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ACD9FFE-3A79-4742-BF24-41061A445750}"/>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de-DE" sz="2800" b="1" dirty="0">
                    <a:solidFill>
                      <a:srgbClr val="00B050"/>
                    </a:solidFill>
                    <a:latin typeface="UTM Swiss Condensed" panose="02000500000000000000" pitchFamily="2" charset="0"/>
                    <a:cs typeface="Times New Roman" panose="02020603050405020304" pitchFamily="18" charset="0"/>
                  </a:rPr>
                  <a:t>Câu 40: Đặt điện áp </a:t>
                </a:r>
                <a14:m>
                  <m:oMath xmlns:m="http://schemas.openxmlformats.org/officeDocument/2006/math">
                    <m:r>
                      <a:rPr lang="vi-VN" sz="2800" b="1">
                        <a:solidFill>
                          <a:srgbClr val="00B050"/>
                        </a:solidFill>
                      </a:rPr>
                      <m:t>𝒖</m:t>
                    </m:r>
                    <m:r>
                      <a:rPr lang="de-DE" sz="2800" b="1" smtClean="0">
                        <a:solidFill>
                          <a:srgbClr val="00B050"/>
                        </a:solidFill>
                      </a:rPr>
                      <m:t> = </m:t>
                    </m:r>
                    <m:sSub>
                      <m:sSubPr>
                        <m:ctrlPr>
                          <a:rPr lang="vi-VN" sz="2800" b="1">
                            <a:solidFill>
                              <a:srgbClr val="00B050"/>
                            </a:solidFill>
                          </a:rPr>
                        </m:ctrlPr>
                      </m:sSubPr>
                      <m:e>
                        <m:r>
                          <a:rPr lang="vi-VN" sz="2800" b="1">
                            <a:solidFill>
                              <a:srgbClr val="00B050"/>
                            </a:solidFill>
                          </a:rPr>
                          <m:t>𝑼</m:t>
                        </m:r>
                      </m:e>
                      <m:sub>
                        <m:r>
                          <a:rPr lang="de-DE" sz="2800" b="1" smtClean="0">
                            <a:solidFill>
                              <a:srgbClr val="00B050"/>
                            </a:solidFill>
                          </a:rPr>
                          <m:t>𝟎</m:t>
                        </m:r>
                      </m:sub>
                    </m:sSub>
                    <m:func>
                      <m:funcPr>
                        <m:ctrlPr>
                          <a:rPr lang="vi-VN" sz="2800" b="1">
                            <a:solidFill>
                              <a:srgbClr val="00B050"/>
                            </a:solidFill>
                          </a:rPr>
                        </m:ctrlPr>
                      </m:funcPr>
                      <m:fName>
                        <m:r>
                          <a:rPr lang="vi-VN" sz="2800" b="1">
                            <a:solidFill>
                              <a:srgbClr val="00B050"/>
                            </a:solidFill>
                          </a:rPr>
                          <m:t>𝒄𝒐𝒔</m:t>
                        </m:r>
                      </m:fName>
                      <m:e>
                        <m:r>
                          <a:rPr lang="vi-VN" sz="2800" b="1">
                            <a:solidFill>
                              <a:srgbClr val="00B050"/>
                            </a:solidFill>
                          </a:rPr>
                          <m:t>𝝎</m:t>
                        </m:r>
                      </m:e>
                    </m:func>
                    <m:r>
                      <a:rPr lang="vi-VN" sz="2800" b="1">
                        <a:solidFill>
                          <a:srgbClr val="00B050"/>
                        </a:solidFill>
                      </a:rPr>
                      <m:t>𝒕</m:t>
                    </m:r>
                  </m:oMath>
                </a14:m>
                <a:r>
                  <a:rPr lang="de-DE" sz="2800" b="1" dirty="0">
                    <a:solidFill>
                      <a:srgbClr val="00B050"/>
                    </a:solidFill>
                    <a:latin typeface="UTM Swiss Condensed" panose="02000500000000000000" pitchFamily="2" charset="0"/>
                    <a:cs typeface="Times New Roman" panose="02020603050405020304" pitchFamily="18" charset="0"/>
                  </a:rPr>
                  <a:t> vào hai đầu đoạn mạch gồm cuộn cảm thuần có độ tự cảm L, tụ điện có điện dung C và điện trở R mắc nối tiếp. Ban đầu, mạch đang có tính dung kháng. Cách nào sau đây có thể làm mạch xảy ra hiện tượng cộng hưởng điện?</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de-DE"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6ACD9FFE-3A79-4742-BF24-41061A445750}"/>
                  </a:ext>
                </a:extLst>
              </p:cNvPr>
              <p:cNvSpPr>
                <a:spLocks noRot="1" noChangeAspect="1" noMove="1" noResize="1" noEditPoints="1" noAdjustHandles="1" noChangeArrowheads="1" noChangeShapeType="1" noTextEdit="1"/>
              </p:cNvSpPr>
              <p:nvPr/>
            </p:nvSpPr>
            <p:spPr>
              <a:xfrm>
                <a:off x="127000" y="63500"/>
                <a:ext cx="11938000" cy="2505301"/>
              </a:xfrm>
              <a:prstGeom prst="rect">
                <a:avLst/>
              </a:prstGeom>
              <a:blipFill>
                <a:blip r:embed="rId2"/>
                <a:stretch>
                  <a:fillRect l="-916" t="-1392"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7904484A-5274-4A42-A03D-98D925014470}"/>
              </a:ext>
            </a:extLst>
          </p:cNvPr>
          <p:cNvSpPr/>
          <p:nvPr/>
        </p:nvSpPr>
        <p:spPr>
          <a:xfrm>
            <a:off x="762000" y="3167390"/>
            <a:ext cx="2480166" cy="523220"/>
          </a:xfrm>
          <a:prstGeom prst="rect">
            <a:avLst/>
          </a:prstGeom>
        </p:spPr>
        <p:txBody>
          <a:bodyPr wrap="none">
            <a:spAutoFit/>
          </a:bodyPr>
          <a:lstStyle/>
          <a:p>
            <a:r>
              <a:rPr lang="de-DE" sz="2800" b="1" dirty="0">
                <a:solidFill>
                  <a:srgbClr val="FFFFFF"/>
                </a:solidFill>
                <a:latin typeface="UTM Swiss Condensed" panose="02000500000000000000" pitchFamily="2" charset="0"/>
                <a:ea typeface="Arial" panose="020B0604020202020204" pitchFamily="34" charset="0"/>
              </a:rPr>
              <a:t>A. Tăng R.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36B47E6-C3B5-40B0-942C-2BB3EF208A71}"/>
                  </a:ext>
                </a:extLst>
              </p:cNvPr>
              <p:cNvSpPr/>
              <p:nvPr/>
            </p:nvSpPr>
            <p:spPr>
              <a:xfrm>
                <a:off x="6160960" y="3167390"/>
                <a:ext cx="2480166" cy="523220"/>
              </a:xfrm>
              <a:prstGeom prst="rect">
                <a:avLst/>
              </a:prstGeom>
            </p:spPr>
            <p:txBody>
              <a:bodyPr wrap="none">
                <a:spAutoFit/>
              </a:bodyPr>
              <a:lstStyle/>
              <a:p>
                <a:r>
                  <a:rPr lang="de-DE" sz="2800" b="1" dirty="0">
                    <a:solidFill>
                      <a:srgbClr val="FFFFFF"/>
                    </a:solidFill>
                    <a:latin typeface="UTM Swiss Condensed" panose="02000500000000000000" pitchFamily="2" charset="0"/>
                    <a:ea typeface="Arial" panose="020B0604020202020204" pitchFamily="34" charset="0"/>
                  </a:rPr>
                  <a:t>B. Tăng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de-DE"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de-DE" sz="2800" b="1" dirty="0">
                    <a:solidFill>
                      <a:srgbClr val="FFFFFF"/>
                    </a:solidFill>
                    <a:latin typeface="UTM Swiss Condensed" panose="02000500000000000000" pitchFamily="2" charset="0"/>
                    <a:ea typeface="Arial" panose="020B0604020202020204" pitchFamily="34" charset="0"/>
                  </a:rPr>
                  <a:t>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D36B47E6-C3B5-40B0-942C-2BB3EF208A71}"/>
                  </a:ext>
                </a:extLst>
              </p:cNvPr>
              <p:cNvSpPr>
                <a:spLocks noRot="1" noChangeAspect="1" noMove="1" noResize="1" noEditPoints="1" noAdjustHandles="1" noChangeArrowheads="1" noChangeShapeType="1" noTextEdit="1"/>
              </p:cNvSpPr>
              <p:nvPr/>
            </p:nvSpPr>
            <p:spPr>
              <a:xfrm>
                <a:off x="6160960" y="3167390"/>
                <a:ext cx="2480166" cy="523220"/>
              </a:xfrm>
              <a:prstGeom prst="rect">
                <a:avLst/>
              </a:prstGeom>
              <a:blipFill>
                <a:blip r:embed="rId3"/>
                <a:stretch>
                  <a:fillRect l="-5160" t="-14118" b="-31765"/>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40732FB8-1AB9-4B02-BD26-B3B835A3916E}"/>
              </a:ext>
            </a:extLst>
          </p:cNvPr>
          <p:cNvSpPr/>
          <p:nvPr/>
        </p:nvSpPr>
        <p:spPr>
          <a:xfrm>
            <a:off x="762000" y="4029301"/>
            <a:ext cx="2480166" cy="523220"/>
          </a:xfrm>
          <a:prstGeom prst="rect">
            <a:avLst/>
          </a:prstGeom>
        </p:spPr>
        <p:txBody>
          <a:bodyPr wrap="none">
            <a:spAutoFit/>
          </a:bodyPr>
          <a:lstStyle/>
          <a:p>
            <a:r>
              <a:rPr lang="de-DE" sz="2800" b="1" dirty="0">
                <a:solidFill>
                  <a:srgbClr val="FFFFFF"/>
                </a:solidFill>
                <a:latin typeface="UTM Swiss Condensed" panose="02000500000000000000" pitchFamily="2" charset="0"/>
                <a:ea typeface="Arial" panose="020B0604020202020204" pitchFamily="34" charset="0"/>
              </a:rPr>
              <a:t>C. Giảm L.	</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19748FA-A66C-49DB-A5DA-E8EAD4D26A29}"/>
              </a:ext>
            </a:extLst>
          </p:cNvPr>
          <p:cNvSpPr/>
          <p:nvPr/>
        </p:nvSpPr>
        <p:spPr>
          <a:xfrm>
            <a:off x="6160960" y="4029301"/>
            <a:ext cx="2143536" cy="523220"/>
          </a:xfrm>
          <a:prstGeom prst="rect">
            <a:avLst/>
          </a:prstGeom>
        </p:spPr>
        <p:txBody>
          <a:bodyPr wrap="none">
            <a:spAutoFit/>
          </a:bodyPr>
          <a:lstStyle/>
          <a:p>
            <a:r>
              <a:rPr lang="de-DE" sz="2800" b="1" dirty="0">
                <a:solidFill>
                  <a:srgbClr val="FFFFFF"/>
                </a:solidFill>
                <a:latin typeface="UTM Swiss Condensed" panose="02000500000000000000" pitchFamily="2" charset="0"/>
                <a:ea typeface="Arial" panose="020B0604020202020204" pitchFamily="34" charset="0"/>
              </a:rPr>
              <a:t>D. Giảm C</a:t>
            </a:r>
            <a:r>
              <a:rPr lang="de-DE"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D365D36-49D7-4810-93BF-0D98458377B0}"/>
              </a:ext>
            </a:extLst>
          </p:cNvPr>
          <p:cNvSpPr/>
          <p:nvPr/>
        </p:nvSpPr>
        <p:spPr>
          <a:xfrm>
            <a:off x="6097460" y="310389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8135073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DCE340-23A1-4CC1-A48C-109B7EE70861}"/>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Câu 41:</a:t>
            </a:r>
            <a:r>
              <a:rPr lang="nl-NL" sz="2800" b="1" dirty="0">
                <a:solidFill>
                  <a:srgbClr val="00B050"/>
                </a:solidFill>
                <a:latin typeface="UTM Swiss Condensed" panose="02000500000000000000" pitchFamily="2" charset="0"/>
                <a:cs typeface="Times New Roman" panose="02020603050405020304" pitchFamily="18" charset="0"/>
              </a:rPr>
              <a:t> Cường độ dòng điện xoay chiều qua đoạn mạch chỉ có tụ điện hoặc chỉ có cuộn dây thuần cảm giống nhau ở chỗ:</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67A0AF8-A32F-42CD-9CF9-C8E02C9C85E4}"/>
              </a:ext>
            </a:extLst>
          </p:cNvPr>
          <p:cNvSpPr/>
          <p:nvPr/>
        </p:nvSpPr>
        <p:spPr>
          <a:xfrm>
            <a:off x="785950" y="1789471"/>
            <a:ext cx="1127905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Đều có giá trị hiệu dụng tỉ lệ với điện áp hiệu dụng giữa hai đầu đoạn mạch.</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dirty="0">
                <a:solidFill>
                  <a:srgbClr val="FFFFFF"/>
                </a:solidFill>
                <a:latin typeface="UTM Swiss Condensed" panose="02000500000000000000" pitchFamily="2" charset="0"/>
                <a:ea typeface="Arial" panose="020B0604020202020204" pitchFamily="34" charset="0"/>
              </a:rPr>
              <a:t>	</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0E4D6AC-53C7-4991-AC9C-C0D2EA613C6E}"/>
                  </a:ext>
                </a:extLst>
              </p:cNvPr>
              <p:cNvSpPr/>
              <p:nvPr/>
            </p:nvSpPr>
            <p:spPr>
              <a:xfrm>
                <a:off x="682544" y="2417449"/>
                <a:ext cx="9182322" cy="1506566"/>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Đều biến thiên trễ pha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so với điện áp ở hai đầu đoạn mạch.</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pPr algn="just">
                  <a:lnSpc>
                    <a:spcPct val="150000"/>
                  </a:lnSpc>
                  <a:spcAft>
                    <a:spcPts val="0"/>
                  </a:spcAft>
                  <a:tabLst>
                    <a:tab pos="179705" algn="l"/>
                    <a:tab pos="3420110" algn="l"/>
                    <a:tab pos="5039995" algn="l"/>
                  </a:tabLst>
                </a:pPr>
                <a:r>
                  <a:rPr lang="nl-NL" sz="2800" b="1">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50E4D6AC-53C7-4991-AC9C-C0D2EA613C6E}"/>
                  </a:ext>
                </a:extLst>
              </p:cNvPr>
              <p:cNvSpPr>
                <a:spLocks noRot="1" noChangeAspect="1" noMove="1" noResize="1" noEditPoints="1" noAdjustHandles="1" noChangeArrowheads="1" noChangeShapeType="1" noTextEdit="1"/>
              </p:cNvSpPr>
              <p:nvPr/>
            </p:nvSpPr>
            <p:spPr>
              <a:xfrm>
                <a:off x="682544" y="2417449"/>
                <a:ext cx="9182322" cy="1506566"/>
              </a:xfrm>
              <a:prstGeom prst="rect">
                <a:avLst/>
              </a:prstGeom>
              <a:blipFill>
                <a:blip r:embed="rId2"/>
                <a:stretch>
                  <a:fillRect l="-1394" r="-332" b="-10526"/>
                </a:stretch>
              </a:blipFill>
            </p:spPr>
            <p:txBody>
              <a:bodyPr/>
              <a:lstStyle/>
              <a:p>
                <a:r>
                  <a:rPr lang="vi-VN">
                    <a:noFill/>
                  </a:rPr>
                  <a:t> </a:t>
                </a:r>
              </a:p>
            </p:txBody>
          </p:sp>
        </mc:Fallback>
      </mc:AlternateContent>
      <p:sp>
        <p:nvSpPr>
          <p:cNvPr id="7" name="Rectangle 6">
            <a:extLst>
              <a:ext uri="{FF2B5EF4-FFF2-40B4-BE49-F238E27FC236}">
                <a16:creationId xmlns:a16="http://schemas.microsoft.com/office/drawing/2014/main" id="{A64BF2BF-3DEC-4C31-8A32-81D1BA1D6EFD}"/>
              </a:ext>
            </a:extLst>
          </p:cNvPr>
          <p:cNvSpPr/>
          <p:nvPr/>
        </p:nvSpPr>
        <p:spPr>
          <a:xfrm>
            <a:off x="446903" y="3429000"/>
            <a:ext cx="9417963" cy="1815882"/>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C. Đều có </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giá trị hiệu dụng</a:t>
            </a: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tăng khi tần số dòng điện tăng.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dirty="0">
                <a:solidFill>
                  <a:srgbClr val="FFFFFF"/>
                </a:solidFill>
                <a:latin typeface="UTM Swiss Condensed" panose="02000500000000000000" pitchFamily="2" charset="0"/>
                <a:ea typeface="Arial" panose="020B0604020202020204" pitchFamily="34" charset="0"/>
              </a:rPr>
              <a:t>	</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8" name="Rectangle 7">
            <a:extLst>
              <a:ext uri="{FF2B5EF4-FFF2-40B4-BE49-F238E27FC236}">
                <a16:creationId xmlns:a16="http://schemas.microsoft.com/office/drawing/2014/main" id="{A4F78B2E-24FD-45EA-BEE6-DE099523FDE0}"/>
              </a:ext>
            </a:extLst>
          </p:cNvPr>
          <p:cNvSpPr/>
          <p:nvPr/>
        </p:nvSpPr>
        <p:spPr>
          <a:xfrm>
            <a:off x="446903" y="4198032"/>
            <a:ext cx="8595943" cy="1815882"/>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D. Đều có </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giá trị hiệu dụng</a:t>
            </a: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giảm khi tần số dòng điện tăng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dirty="0">
                <a:solidFill>
                  <a:srgbClr val="FFFFFF"/>
                </a:solidFill>
                <a:latin typeface="UTM Swiss Condensed" panose="02000500000000000000" pitchFamily="2" charset="0"/>
                <a:ea typeface="Arial" panose="020B0604020202020204" pitchFamily="34" charset="0"/>
              </a:rPr>
              <a:t>	</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9" name="Oval 8">
            <a:extLst>
              <a:ext uri="{FF2B5EF4-FFF2-40B4-BE49-F238E27FC236}">
                <a16:creationId xmlns:a16="http://schemas.microsoft.com/office/drawing/2014/main" id="{31426573-A3B3-4460-BB4A-3A136D65DA01}"/>
              </a:ext>
            </a:extLst>
          </p:cNvPr>
          <p:cNvSpPr/>
          <p:nvPr/>
        </p:nvSpPr>
        <p:spPr>
          <a:xfrm>
            <a:off x="722450" y="172597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546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left)">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wipe(left)">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9">
                                            <p:bg/>
                                          </p:spTgt>
                                        </p:tgtEl>
                                        <p:attrNameLst>
                                          <p:attrName>style.visibility</p:attrName>
                                        </p:attrNameLst>
                                      </p:cBhvr>
                                      <p:to>
                                        <p:strVal val="visible"/>
                                      </p:to>
                                    </p:set>
                                    <p:anim calcmode="lin" valueType="num">
                                      <p:cBhvr>
                                        <p:cTn id="57" dur="500" fill="hold"/>
                                        <p:tgtEl>
                                          <p:spTgt spid="9">
                                            <p:bg/>
                                          </p:spTgt>
                                        </p:tgtEl>
                                        <p:attrNameLst>
                                          <p:attrName>ppt_w</p:attrName>
                                        </p:attrNameLst>
                                      </p:cBhvr>
                                      <p:tavLst>
                                        <p:tav tm="0">
                                          <p:val>
                                            <p:fltVal val="0"/>
                                          </p:val>
                                        </p:tav>
                                        <p:tav tm="100000">
                                          <p:val>
                                            <p:strVal val="#ppt_w"/>
                                          </p:val>
                                        </p:tav>
                                      </p:tavLst>
                                    </p:anim>
                                    <p:anim calcmode="lin" valueType="num">
                                      <p:cBhvr>
                                        <p:cTn id="5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nodePh="1">
                                  <p:stCondLst>
                                    <p:cond delay="0"/>
                                  </p:stCondLst>
                                  <p:endCondLst>
                                    <p:cond evt="begin" delay="0">
                                      <p:tn val="61"/>
                                    </p:cond>
                                  </p:endCondLst>
                                  <p:childTnLst>
                                    <p:set>
                                      <p:cBhvr>
                                        <p:cTn id="62" dur="1" fill="hold">
                                          <p:stCondLst>
                                            <p:cond delay="0"/>
                                          </p:stCondLst>
                                        </p:cTn>
                                        <p:tgtEl>
                                          <p:spTgt spid="9">
                                            <p:txEl>
                                              <p:pRg st="0" end="0"/>
                                            </p:txEl>
                                          </p:spTgt>
                                        </p:tgtEl>
                                        <p:attrNameLst>
                                          <p:attrName>style.visibility</p:attrName>
                                        </p:attrNameLst>
                                      </p:cBhvr>
                                      <p:to>
                                        <p:strVal val="visible"/>
                                      </p:to>
                                    </p:set>
                                    <p:anim calcmode="lin" valueType="num">
                                      <p:cBhvr>
                                        <p:cTn id="6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7" grpId="0" build="p" autoUpdateAnimBg="0"/>
      <p:bldP spid="8" grpId="0" build="p" autoUpdateAnimBg="0"/>
      <p:bldP spid="9" grpId="0" build="p"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7A0AF8-A32F-42CD-9CF9-C8E02C9C85E4}"/>
              </a:ext>
            </a:extLst>
          </p:cNvPr>
          <p:cNvSpPr/>
          <p:nvPr/>
        </p:nvSpPr>
        <p:spPr>
          <a:xfrm>
            <a:off x="456475" y="1458827"/>
            <a:ext cx="1556836" cy="52322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50E4D6AC-53C7-4991-AC9C-C0D2EA613C6E}"/>
              </a:ext>
            </a:extLst>
          </p:cNvPr>
          <p:cNvSpPr/>
          <p:nvPr/>
        </p:nvSpPr>
        <p:spPr>
          <a:xfrm>
            <a:off x="1068760" y="1809352"/>
            <a:ext cx="36381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 Không đổi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714F044-CF24-49D0-A7BE-AE36EAB26BA8}"/>
              </a:ext>
            </a:extLst>
          </p:cNvPr>
          <p:cNvSpPr/>
          <p:nvPr/>
        </p:nvSpPr>
        <p:spPr>
          <a:xfrm>
            <a:off x="250432" y="4875953"/>
            <a:ext cx="24801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5F340D9-6553-41AE-B792-A718D0D4F566}"/>
              </a:ext>
            </a:extLst>
          </p:cNvPr>
          <p:cNvSpPr/>
          <p:nvPr/>
        </p:nvSpPr>
        <p:spPr>
          <a:xfrm>
            <a:off x="3444567" y="4810640"/>
            <a:ext cx="61975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Tăng đến giá trị cực đại sau đó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giảm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Rectangle 6">
            <a:extLst>
              <a:ext uri="{FF2B5EF4-FFF2-40B4-BE49-F238E27FC236}">
                <a16:creationId xmlns:a16="http://schemas.microsoft.com/office/drawing/2014/main" id="{5AB9A557-30F2-4BD2-8352-93C084FFE56F}"/>
              </a:ext>
            </a:extLst>
          </p:cNvPr>
          <p:cNvSpPr/>
          <p:nvPr/>
        </p:nvSpPr>
        <p:spPr>
          <a:xfrm>
            <a:off x="89387" y="263243"/>
            <a:ext cx="12013225" cy="1718804"/>
          </a:xfrm>
          <a:prstGeom prst="rect">
            <a:avLst/>
          </a:prstGeom>
        </p:spPr>
        <p:txBody>
          <a:bodyPr wrap="none">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42: Đặt vào hai đầu điện trở thuần hiệu điện thế xoay chiều có giá trị hiệu dụng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không đổi, cho tần số dòng điện tăng dần thì cường độ dòng điện qua mạch:</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8" name="Rectangle 7">
            <a:extLst>
              <a:ext uri="{FF2B5EF4-FFF2-40B4-BE49-F238E27FC236}">
                <a16:creationId xmlns:a16="http://schemas.microsoft.com/office/drawing/2014/main" id="{C323A2C0-B402-4494-8D61-F9F0D674A9A9}"/>
              </a:ext>
            </a:extLst>
          </p:cNvPr>
          <p:cNvSpPr/>
          <p:nvPr/>
        </p:nvSpPr>
        <p:spPr>
          <a:xfrm>
            <a:off x="4303414" y="1761020"/>
            <a:ext cx="471058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B. Tăng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9" name="Oval 8">
            <a:extLst>
              <a:ext uri="{FF2B5EF4-FFF2-40B4-BE49-F238E27FC236}">
                <a16:creationId xmlns:a16="http://schemas.microsoft.com/office/drawing/2014/main" id="{BCEBF3F9-86E3-47B1-B41C-0CB35FC70FDD}"/>
              </a:ext>
            </a:extLst>
          </p:cNvPr>
          <p:cNvSpPr/>
          <p:nvPr/>
        </p:nvSpPr>
        <p:spPr>
          <a:xfrm>
            <a:off x="1005260" y="17458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4936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left)">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9">
                                            <p:bg/>
                                          </p:spTgt>
                                        </p:tgtEl>
                                        <p:attrNameLst>
                                          <p:attrName>style.visibility</p:attrName>
                                        </p:attrNameLst>
                                      </p:cBhvr>
                                      <p:to>
                                        <p:strVal val="visible"/>
                                      </p:to>
                                    </p:set>
                                    <p:anim calcmode="lin" valueType="num">
                                      <p:cBhvr>
                                        <p:cTn id="52" dur="500" fill="hold"/>
                                        <p:tgtEl>
                                          <p:spTgt spid="9">
                                            <p:bg/>
                                          </p:spTgt>
                                        </p:tgtEl>
                                        <p:attrNameLst>
                                          <p:attrName>ppt_w</p:attrName>
                                        </p:attrNameLst>
                                      </p:cBhvr>
                                      <p:tavLst>
                                        <p:tav tm="0">
                                          <p:val>
                                            <p:fltVal val="0"/>
                                          </p:val>
                                        </p:tav>
                                        <p:tav tm="100000">
                                          <p:val>
                                            <p:strVal val="#ppt_w"/>
                                          </p:val>
                                        </p:tav>
                                      </p:tavLst>
                                    </p:anim>
                                    <p:anim calcmode="lin" valueType="num">
                                      <p:cBhvr>
                                        <p:cTn id="53"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nodePh="1">
                                  <p:stCondLst>
                                    <p:cond delay="0"/>
                                  </p:stCondLst>
                                  <p:endCondLst>
                                    <p:cond evt="begin" delay="0">
                                      <p:tn val="56"/>
                                    </p:cond>
                                  </p:endCondLst>
                                  <p:childTnLst>
                                    <p:set>
                                      <p:cBhvr>
                                        <p:cTn id="57" dur="1" fill="hold">
                                          <p:stCondLst>
                                            <p:cond delay="0"/>
                                          </p:stCondLst>
                                        </p:cTn>
                                        <p:tgtEl>
                                          <p:spTgt spid="9">
                                            <p:txEl>
                                              <p:pRg st="0" end="0"/>
                                            </p:txEl>
                                          </p:spTgt>
                                        </p:tgtEl>
                                        <p:attrNameLst>
                                          <p:attrName>style.visibility</p:attrName>
                                        </p:attrNameLst>
                                      </p:cBhvr>
                                      <p:to>
                                        <p:strVal val="visible"/>
                                      </p:to>
                                    </p:set>
                                    <p:anim calcmode="lin" valueType="num">
                                      <p:cBhvr>
                                        <p:cTn id="5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build="p" autoUpdateAnimBg="0"/>
      <p:bldP spid="7" grpId="0" build="p" autoUpdateAnimBg="0"/>
      <p:bldP spid="8" grpId="0" build="p" autoUpdateAnimBg="0"/>
      <p:bldP spid="9" grpId="0" build="p"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9FDD0A-043A-4DBC-A283-65D5B1F9308A}"/>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Câu 43:</a:t>
            </a:r>
            <a:r>
              <a:rPr lang="nl-NL" sz="2800" b="1" dirty="0">
                <a:solidFill>
                  <a:srgbClr val="00B050"/>
                </a:solidFill>
                <a:latin typeface="UTM Swiss Condensed" panose="02000500000000000000" pitchFamily="2" charset="0"/>
                <a:cs typeface="Times New Roman" panose="02020603050405020304" pitchFamily="18" charset="0"/>
              </a:rPr>
              <a:t> Đặt vào hai đầu cuộn cảm thuần hiệu điện thế xoay chiều có giá trị hiệu dụng không đổi, cho tần số dòng điện tăng dần thì cường độ dòng điện qua mạch:</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D8E6979-ED64-4D22-9E01-6F889C0BD024}"/>
              </a:ext>
            </a:extLst>
          </p:cNvPr>
          <p:cNvSpPr/>
          <p:nvPr/>
        </p:nvSpPr>
        <p:spPr>
          <a:xfrm>
            <a:off x="762000" y="1524000"/>
            <a:ext cx="2480166"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Giảm</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895C10F0-CC68-4B4B-BCEB-C4D9AC273696}"/>
              </a:ext>
            </a:extLst>
          </p:cNvPr>
          <p:cNvSpPr/>
          <p:nvPr/>
        </p:nvSpPr>
        <p:spPr>
          <a:xfrm>
            <a:off x="6206582" y="1524000"/>
            <a:ext cx="1556836"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Tăng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34F764C9-2A85-46EE-A22E-9DD295AB1313}"/>
              </a:ext>
            </a:extLst>
          </p:cNvPr>
          <p:cNvSpPr/>
          <p:nvPr/>
        </p:nvSpPr>
        <p:spPr>
          <a:xfrm>
            <a:off x="762000" y="2286000"/>
            <a:ext cx="2480166"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Giảm</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E008F6E-8009-4B1B-BD1B-A75A92E13364}"/>
              </a:ext>
            </a:extLst>
          </p:cNvPr>
          <p:cNvSpPr/>
          <p:nvPr/>
        </p:nvSpPr>
        <p:spPr>
          <a:xfrm>
            <a:off x="6350000" y="2286000"/>
            <a:ext cx="6197530"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Tăng đến giá trị cực đại sau </a:t>
            </a:r>
            <a:r>
              <a:rPr lang="nl-NL" sz="2800" b="1">
                <a:solidFill>
                  <a:srgbClr val="FFFFFF"/>
                </a:solidFill>
                <a:latin typeface="UTM Swiss Condensed" panose="02000500000000000000" pitchFamily="2" charset="0"/>
                <a:ea typeface="Arial" panose="020B0604020202020204" pitchFamily="34" charset="0"/>
              </a:rPr>
              <a:t>đó giảm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E16CAB7-A785-4AE0-8722-B172571AAB20}"/>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040582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C57F0A-10B9-400A-AC11-241258417CBD}"/>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Câu 44:</a:t>
            </a:r>
            <a:r>
              <a:rPr lang="nl-NL" sz="2800" b="1" dirty="0">
                <a:solidFill>
                  <a:srgbClr val="00B050"/>
                </a:solidFill>
                <a:latin typeface="UTM Swiss Condensed" panose="02000500000000000000" pitchFamily="2" charset="0"/>
                <a:cs typeface="Times New Roman" panose="02020603050405020304" pitchFamily="18" charset="0"/>
              </a:rPr>
              <a:t> Đặt vào hai đầu tụ điện hiệu điện thế xoay chiều có giá trị hiệu dụng không đổi, cho tần số dòng điện tăng dần thì cường độ dòng điện qua mạch:</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C5F5FD7-40C8-4E8C-8B88-052E2BAF78E6}"/>
              </a:ext>
            </a:extLst>
          </p:cNvPr>
          <p:cNvSpPr/>
          <p:nvPr/>
        </p:nvSpPr>
        <p:spPr>
          <a:xfrm>
            <a:off x="762000" y="1524000"/>
            <a:ext cx="2480166"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Tăng</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F0C434D-BF0D-445D-8442-24B3670A67C3}"/>
              </a:ext>
            </a:extLst>
          </p:cNvPr>
          <p:cNvSpPr/>
          <p:nvPr/>
        </p:nvSpPr>
        <p:spPr>
          <a:xfrm>
            <a:off x="5998192" y="1524000"/>
            <a:ext cx="1973617"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Không đổi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507E453-C462-4C86-BBBE-6A9F123043AB}"/>
              </a:ext>
            </a:extLst>
          </p:cNvPr>
          <p:cNvSpPr/>
          <p:nvPr/>
        </p:nvSpPr>
        <p:spPr>
          <a:xfrm>
            <a:off x="762000" y="2286000"/>
            <a:ext cx="2480166"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Giảm</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8A0FA206-524E-4121-8FF4-52FD241FABEC}"/>
              </a:ext>
            </a:extLst>
          </p:cNvPr>
          <p:cNvSpPr/>
          <p:nvPr/>
        </p:nvSpPr>
        <p:spPr>
          <a:xfrm>
            <a:off x="6350000" y="2286000"/>
            <a:ext cx="6197530"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Tăng đến giá trị cực đại sau </a:t>
            </a:r>
            <a:r>
              <a:rPr lang="nl-NL" sz="2800" b="1">
                <a:solidFill>
                  <a:srgbClr val="FFFFFF"/>
                </a:solidFill>
                <a:latin typeface="UTM Swiss Condensed" panose="02000500000000000000" pitchFamily="2" charset="0"/>
                <a:ea typeface="Arial" panose="020B0604020202020204" pitchFamily="34" charset="0"/>
              </a:rPr>
              <a:t>đó giảm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D25723A-E627-4732-B9B1-D5BCC665F780}"/>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07487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344D3C-1540-44B7-A7A7-3FA2F9DC7060}"/>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a:solidFill>
                  <a:srgbClr val="00B050"/>
                </a:solidFill>
                <a:latin typeface="UTM Swiss Condensed" panose="02000500000000000000" pitchFamily="2" charset="0"/>
                <a:cs typeface="Times New Roman" panose="02020603050405020304" pitchFamily="18" charset="0"/>
              </a:rPr>
              <a:t>Câu 45:</a:t>
            </a:r>
            <a:r>
              <a:rPr lang="nl-NL" sz="2800" b="1" dirty="0">
                <a:solidFill>
                  <a:srgbClr val="00B050"/>
                </a:solidFill>
                <a:latin typeface="UTM Swiss Condensed" panose="02000500000000000000" pitchFamily="2" charset="0"/>
                <a:cs typeface="Times New Roman" panose="02020603050405020304" pitchFamily="18" charset="0"/>
              </a:rPr>
              <a:t> Đặt điện </a:t>
            </a:r>
            <a:r>
              <a:rPr lang="nl-NL" sz="2800" b="1">
                <a:solidFill>
                  <a:srgbClr val="00B050"/>
                </a:solidFill>
                <a:latin typeface="UTM Swiss Condensed" panose="02000500000000000000" pitchFamily="2" charset="0"/>
                <a:cs typeface="Times New Roman" panose="02020603050405020304" pitchFamily="18" charset="0"/>
              </a:rPr>
              <a:t>áp u = U0cos</a:t>
            </a:r>
            <a:r>
              <a:rPr lang="vi-VN" sz="2800" b="1">
                <a:solidFill>
                  <a:srgbClr val="00B050"/>
                </a:solidFill>
                <a:latin typeface="UTM Swiss Condensed" panose="02000500000000000000" pitchFamily="2" charset="0"/>
                <a:cs typeface="Times New Roman" panose="02020603050405020304" pitchFamily="18" charset="0"/>
                <a:sym typeface="Symbol" panose="05050102010706020507" pitchFamily="18" charset="2"/>
              </a:rPr>
              <a:t></a:t>
            </a:r>
            <a:r>
              <a:rPr lang="nl-NL" sz="2800" b="1" dirty="0">
                <a:solidFill>
                  <a:srgbClr val="00B050"/>
                </a:solidFill>
                <a:latin typeface="UTM Swiss Condensed" panose="02000500000000000000" pitchFamily="2" charset="0"/>
                <a:cs typeface="Times New Roman" panose="02020603050405020304" pitchFamily="18" charset="0"/>
              </a:rPr>
              <a:t>t (V) vào hai đầu điện trở R thì cường độ dòng điện qua R có biểu thức:</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1">
            <a:extLst>
              <a:ext uri="{FF2B5EF4-FFF2-40B4-BE49-F238E27FC236}">
                <a16:creationId xmlns:a16="http://schemas.microsoft.com/office/drawing/2014/main" id="{41C64CA1-9D2B-4FD1-A769-70227A83688D}"/>
              </a:ext>
            </a:extLst>
          </p:cNvPr>
          <p:cNvSpPr>
            <a:spLocks noChangeArrowheads="1"/>
          </p:cNvSpPr>
          <p:nvPr/>
        </p:nvSpPr>
        <p:spPr bwMode="auto">
          <a:xfrm>
            <a:off x="762000" y="1579890"/>
            <a:ext cx="53399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vi-VN" sz="2800" b="1" i="0"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A. </a:t>
            </a:r>
            <a:r>
              <a:rPr kumimoji="0" lang="pt-BR" altLang="vi-VN" sz="2800" b="1" i="1"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i = U0Rcosωt(A)</a:t>
            </a:r>
            <a:r>
              <a:rPr kumimoji="0" lang="pt-BR" altLang="vi-VN" sz="2800" b="1" i="0"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		</a:t>
            </a:r>
            <a:r>
              <a:rPr kumimoji="0" lang="vi-VN" altLang="vi-VN" sz="2800" b="1" i="0" u="none" strike="noStrike" cap="none" normalizeH="0" baseline="0">
                <a:ln>
                  <a:noFill/>
                </a:ln>
                <a:solidFill>
                  <a:srgbClr val="FFFFFF"/>
                </a:solidFill>
                <a:effectLst/>
                <a:latin typeface="UTM Swiss Condensed" panose="02000500000000000000" pitchFamily="2" charset="0"/>
              </a:rPr>
              <a:t>      </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B2F4BB23-2120-42D7-AF2F-7D7E6DB089CA}"/>
                  </a:ext>
                </a:extLst>
              </p:cNvPr>
              <p:cNvSpPr/>
              <p:nvPr/>
            </p:nvSpPr>
            <p:spPr>
              <a:xfrm>
                <a:off x="4800428" y="1524000"/>
                <a:ext cx="4369145" cy="1450590"/>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func>
                      <m:func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B2F4BB23-2120-42D7-AF2F-7D7E6DB089CA}"/>
                  </a:ext>
                </a:extLst>
              </p:cNvPr>
              <p:cNvSpPr>
                <a:spLocks noRot="1" noChangeAspect="1" noMove="1" noResize="1" noEditPoints="1" noAdjustHandles="1" noChangeArrowheads="1" noChangeShapeType="1" noTextEdit="1"/>
              </p:cNvSpPr>
              <p:nvPr/>
            </p:nvSpPr>
            <p:spPr>
              <a:xfrm>
                <a:off x="4800428" y="1524000"/>
                <a:ext cx="4369145" cy="1450590"/>
              </a:xfrm>
              <a:prstGeom prst="rect">
                <a:avLst/>
              </a:prstGeom>
              <a:blipFill>
                <a:blip r:embed="rId2"/>
                <a:stretch>
                  <a:fillRect l="-2789" b="-1092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F553BB2-3B20-40F9-96D7-9CC17812DCB6}"/>
                  </a:ext>
                </a:extLst>
              </p:cNvPr>
              <p:cNvSpPr/>
              <p:nvPr/>
            </p:nvSpPr>
            <p:spPr>
              <a:xfrm>
                <a:off x="762000" y="2286000"/>
                <a:ext cx="5250155" cy="71057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3F553BB2-3B20-40F9-96D7-9CC17812DCB6}"/>
                  </a:ext>
                </a:extLst>
              </p:cNvPr>
              <p:cNvSpPr>
                <a:spLocks noRot="1" noChangeAspect="1" noMove="1" noResize="1" noEditPoints="1" noAdjustHandles="1" noChangeArrowheads="1" noChangeShapeType="1" noTextEdit="1"/>
              </p:cNvSpPr>
              <p:nvPr/>
            </p:nvSpPr>
            <p:spPr>
              <a:xfrm>
                <a:off x="762000" y="2286000"/>
                <a:ext cx="5250155" cy="710579"/>
              </a:xfrm>
              <a:prstGeom prst="rect">
                <a:avLst/>
              </a:prstGeom>
              <a:blipFill>
                <a:blip r:embed="rId3"/>
                <a:stretch>
                  <a:fillRect l="-2323"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2C7CA12-848C-46F4-8847-2CA20CE438D8}"/>
                  </a:ext>
                </a:extLst>
              </p:cNvPr>
              <p:cNvSpPr/>
              <p:nvPr/>
            </p:nvSpPr>
            <p:spPr>
              <a:xfrm>
                <a:off x="6350000" y="2286000"/>
                <a:ext cx="4259051"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rPr>
                      <m:t>𝒊</m:t>
                    </m:r>
                    <m:r>
                      <a:rPr lang="pt-BR"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rPr>
                          <m:t>𝑼</m:t>
                        </m:r>
                      </m:e>
                      <m:sub>
                        <m:r>
                          <a:rPr lang="pt-BR" sz="2800" b="1" i="1">
                            <a:solidFill>
                              <a:srgbClr val="FFFFFF"/>
                            </a:solidFill>
                            <a:latin typeface="Cambria Math" panose="02040503050406030204" pitchFamily="18" charset="0"/>
                            <a:ea typeface="Arial" panose="020B0604020202020204" pitchFamily="34" charset="0"/>
                          </a:rPr>
                          <m:t>𝟎</m:t>
                        </m:r>
                      </m:sub>
                    </m:sSub>
                    <m:r>
                      <a:rPr lang="pt-BR" sz="2800" b="1" i="1">
                        <a:solidFill>
                          <a:srgbClr val="FFFFFF"/>
                        </a:solidFill>
                        <a:latin typeface="Cambria Math" panose="02040503050406030204" pitchFamily="18" charset="0"/>
                        <a:ea typeface="Arial" panose="020B0604020202020204" pitchFamily="34" charset="0"/>
                      </a:rPr>
                      <m:t>.</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rPr>
                          <m:t>𝑹𝒄𝒐𝒔</m:t>
                        </m:r>
                      </m:fName>
                      <m:e>
                        <m:r>
                          <a:rPr lang="pt-BR" sz="2800" b="1" i="1">
                            <a:solidFill>
                              <a:srgbClr val="FFFFFF"/>
                            </a:solidFill>
                            <a:latin typeface="Cambria Math" panose="02040503050406030204" pitchFamily="18" charset="0"/>
                            <a:ea typeface="Arial" panose="020B0604020202020204" pitchFamily="34" charset="0"/>
                          </a:rPr>
                          <m:t>𝝎</m:t>
                        </m:r>
                      </m:e>
                    </m:func>
                    <m:r>
                      <a:rPr lang="pt-BR" sz="2800" b="1" i="1">
                        <a:solidFill>
                          <a:srgbClr val="FFFFFF"/>
                        </a:solidFill>
                        <a:latin typeface="Cambria Math" panose="02040503050406030204" pitchFamily="18" charset="0"/>
                        <a:ea typeface="Arial" panose="020B0604020202020204" pitchFamily="34" charset="0"/>
                      </a:rPr>
                      <m:t>𝒕</m:t>
                    </m:r>
                    <m:r>
                      <a:rPr lang="pt-BR" sz="2800" b="1" i="1">
                        <a:solidFill>
                          <a:srgbClr val="FFFFFF"/>
                        </a:solidFill>
                        <a:latin typeface="Cambria Math" panose="02040503050406030204" pitchFamily="18" charset="0"/>
                        <a:ea typeface="Arial" panose="020B0604020202020204" pitchFamily="34" charset="0"/>
                      </a:rPr>
                      <m:t>(</m:t>
                    </m:r>
                    <m:r>
                      <a:rPr lang="pt-BR" sz="2800" b="1" i="1">
                        <a:solidFill>
                          <a:srgbClr val="FFFFFF"/>
                        </a:solidFill>
                        <a:latin typeface="Cambria Math" panose="02040503050406030204" pitchFamily="18" charset="0"/>
                        <a:ea typeface="Arial" panose="020B0604020202020204" pitchFamily="34" charset="0"/>
                      </a:rPr>
                      <m:t>𝑨</m:t>
                    </m:r>
                    <m:r>
                      <a:rPr lang="pt-BR"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52C7CA12-848C-46F4-8847-2CA20CE438D8}"/>
                  </a:ext>
                </a:extLst>
              </p:cNvPr>
              <p:cNvSpPr>
                <a:spLocks noRot="1" noChangeAspect="1" noMove="1" noResize="1" noEditPoints="1" noAdjustHandles="1" noChangeArrowheads="1" noChangeShapeType="1" noTextEdit="1"/>
              </p:cNvSpPr>
              <p:nvPr/>
            </p:nvSpPr>
            <p:spPr>
              <a:xfrm>
                <a:off x="6350000" y="2286000"/>
                <a:ext cx="4259051" cy="523220"/>
              </a:xfrm>
              <a:prstGeom prst="rect">
                <a:avLst/>
              </a:prstGeom>
              <a:blipFill>
                <a:blip r:embed="rId4"/>
                <a:stretch>
                  <a:fillRect l="-3009" t="-12791"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A45FD2E-2481-4840-A168-B63EFC4BCA4B}"/>
              </a:ext>
            </a:extLst>
          </p:cNvPr>
          <p:cNvSpPr/>
          <p:nvPr/>
        </p:nvSpPr>
        <p:spPr>
          <a:xfrm>
            <a:off x="698500" y="151639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32097962"/>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53C897-8AAC-4920-B026-67AD9E61096E}"/>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Câu 46:</a:t>
            </a:r>
            <a:r>
              <a:rPr lang="pt-BR" sz="2800" b="1" dirty="0">
                <a:solidFill>
                  <a:srgbClr val="00B050"/>
                </a:solidFill>
                <a:latin typeface="UTM Swiss Condensed" panose="02000500000000000000" pitchFamily="2" charset="0"/>
                <a:cs typeface="Times New Roman" panose="02020603050405020304" pitchFamily="18" charset="0"/>
              </a:rPr>
              <a:t> Đặt điện </a:t>
            </a:r>
            <a:r>
              <a:rPr lang="pt-BR" sz="2800" b="1">
                <a:solidFill>
                  <a:srgbClr val="00B050"/>
                </a:solidFill>
                <a:latin typeface="UTM Swiss Condensed" panose="02000500000000000000" pitchFamily="2" charset="0"/>
                <a:cs typeface="Times New Roman" panose="02020603050405020304" pitchFamily="18" charset="0"/>
              </a:rPr>
              <a:t>áp u = U0.cos </a:t>
            </a:r>
            <a:r>
              <a:rPr lang="vi-VN" sz="2800" b="1">
                <a:solidFill>
                  <a:srgbClr val="00B05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00B050"/>
                </a:solidFill>
                <a:latin typeface="UTM Swiss Condensed" panose="02000500000000000000" pitchFamily="2" charset="0"/>
                <a:cs typeface="Times New Roman" panose="02020603050405020304" pitchFamily="18" charset="0"/>
              </a:rPr>
              <a:t>t (V) vào hai đầu cuộn cảm thuần thì cường độ dòng điện qua cuộn cảm có biểu thức:</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24A0EB2-8DC2-4784-8991-60DAC5C1788F}"/>
                  </a:ext>
                </a:extLst>
              </p:cNvPr>
              <p:cNvSpPr/>
              <p:nvPr/>
            </p:nvSpPr>
            <p:spPr>
              <a:xfrm>
                <a:off x="762000" y="1524000"/>
                <a:ext cx="5250155"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924A0EB2-8DC2-4784-8991-60DAC5C1788F}"/>
                  </a:ext>
                </a:extLst>
              </p:cNvPr>
              <p:cNvSpPr>
                <a:spLocks noRot="1" noChangeAspect="1" noMove="1" noResize="1" noEditPoints="1" noAdjustHandles="1" noChangeArrowheads="1" noChangeShapeType="1" noTextEdit="1"/>
              </p:cNvSpPr>
              <p:nvPr/>
            </p:nvSpPr>
            <p:spPr>
              <a:xfrm>
                <a:off x="762000" y="1524000"/>
                <a:ext cx="5250155" cy="712631"/>
              </a:xfrm>
              <a:prstGeom prst="rect">
                <a:avLst/>
              </a:prstGeom>
              <a:blipFill>
                <a:blip r:embed="rId2"/>
                <a:stretch>
                  <a:fillRect l="-2323"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618A7AF1-A166-43A7-B5E0-6F15706732DE}"/>
                  </a:ext>
                </a:extLst>
              </p:cNvPr>
              <p:cNvSpPr/>
              <p:nvPr/>
            </p:nvSpPr>
            <p:spPr>
              <a:xfrm>
                <a:off x="6294025" y="1489737"/>
                <a:ext cx="4398384" cy="145366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func>
                      <m:func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618A7AF1-A166-43A7-B5E0-6F15706732DE}"/>
                  </a:ext>
                </a:extLst>
              </p:cNvPr>
              <p:cNvSpPr>
                <a:spLocks noRot="1" noChangeAspect="1" noMove="1" noResize="1" noEditPoints="1" noAdjustHandles="1" noChangeArrowheads="1" noChangeShapeType="1" noTextEdit="1"/>
              </p:cNvSpPr>
              <p:nvPr/>
            </p:nvSpPr>
            <p:spPr>
              <a:xfrm>
                <a:off x="6294025" y="1489737"/>
                <a:ext cx="4398384" cy="1453668"/>
              </a:xfrm>
              <a:prstGeom prst="rect">
                <a:avLst/>
              </a:prstGeom>
              <a:blipFill>
                <a:blip r:embed="rId3"/>
                <a:stretch>
                  <a:fillRect l="-2770" b="-1046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912252A-C85D-4976-B805-2747252BFC15}"/>
                  </a:ext>
                </a:extLst>
              </p:cNvPr>
              <p:cNvSpPr/>
              <p:nvPr/>
            </p:nvSpPr>
            <p:spPr>
              <a:xfrm>
                <a:off x="762000" y="2286000"/>
                <a:ext cx="6173485" cy="66281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func>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2912252A-C85D-4976-B805-2747252BFC15}"/>
                  </a:ext>
                </a:extLst>
              </p:cNvPr>
              <p:cNvSpPr>
                <a:spLocks noRot="1" noChangeAspect="1" noMove="1" noResize="1" noEditPoints="1" noAdjustHandles="1" noChangeArrowheads="1" noChangeShapeType="1" noTextEdit="1"/>
              </p:cNvSpPr>
              <p:nvPr/>
            </p:nvSpPr>
            <p:spPr>
              <a:xfrm>
                <a:off x="762000" y="2286000"/>
                <a:ext cx="6173485" cy="662810"/>
              </a:xfrm>
              <a:prstGeom prst="rect">
                <a:avLst/>
              </a:prstGeom>
              <a:blipFill>
                <a:blip r:embed="rId4"/>
                <a:stretch>
                  <a:fillRect l="-1974"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32AC2B6-16E9-4EC1-956A-EFBC2D42A695}"/>
                  </a:ext>
                </a:extLst>
              </p:cNvPr>
              <p:cNvSpPr/>
              <p:nvPr/>
            </p:nvSpPr>
            <p:spPr>
              <a:xfrm>
                <a:off x="6350000" y="2286000"/>
                <a:ext cx="5547609" cy="66281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rPr>
                      <m:t>𝒊</m:t>
                    </m:r>
                    <m:r>
                      <a:rPr lang="pt-BR"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rPr>
                          <m:t>𝑼</m:t>
                        </m:r>
                      </m:e>
                      <m:sub>
                        <m:r>
                          <a:rPr lang="pt-BR" sz="2800" b="1" i="1">
                            <a:solidFill>
                              <a:srgbClr val="FFFFFF"/>
                            </a:solidFill>
                            <a:latin typeface="Cambria Math" panose="02040503050406030204" pitchFamily="18" charset="0"/>
                            <a:ea typeface="Arial" panose="020B0604020202020204" pitchFamily="34" charset="0"/>
                          </a:rPr>
                          <m:t>𝟎</m:t>
                        </m:r>
                      </m:sub>
                    </m:sSub>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rPr>
                          <m:t>𝑳</m:t>
                        </m:r>
                      </m:fName>
                      <m:e>
                        <m:r>
                          <a:rPr lang="pt-BR" sz="2800" b="1" i="1">
                            <a:solidFill>
                              <a:srgbClr val="FFFFFF"/>
                            </a:solidFill>
                            <a:latin typeface="Cambria Math" panose="02040503050406030204" pitchFamily="18" charset="0"/>
                            <a:ea typeface="Arial" panose="020B0604020202020204" pitchFamily="34" charset="0"/>
                          </a:rPr>
                          <m:t>𝝎</m:t>
                        </m:r>
                      </m:e>
                    </m:func>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rPr>
                          <m:t>𝒄𝒐𝒔</m:t>
                        </m:r>
                      </m:fName>
                      <m:e>
                        <m:r>
                          <a:rPr lang="pt-BR" sz="2800" b="1" i="1">
                            <a:solidFill>
                              <a:srgbClr val="FFFFFF"/>
                            </a:solidFill>
                            <a:latin typeface="Cambria Math" panose="02040503050406030204" pitchFamily="18" charset="0"/>
                            <a:ea typeface="Arial" panose="020B0604020202020204" pitchFamily="34" charset="0"/>
                          </a:rPr>
                          <m:t>(</m:t>
                        </m:r>
                      </m:e>
                    </m:func>
                    <m:r>
                      <a:rPr lang="pt-BR" sz="2800" b="1" i="1">
                        <a:solidFill>
                          <a:srgbClr val="FFFFFF"/>
                        </a:solidFill>
                        <a:latin typeface="Cambria Math" panose="02040503050406030204" pitchFamily="18" charset="0"/>
                        <a:ea typeface="Arial" panose="020B0604020202020204" pitchFamily="34" charset="0"/>
                      </a:rPr>
                      <m:t>𝝎</m:t>
                    </m:r>
                    <m:r>
                      <a:rPr lang="pt-BR" sz="2800" b="1" i="1">
                        <a:solidFill>
                          <a:srgbClr val="FFFFFF"/>
                        </a:solidFill>
                        <a:latin typeface="Cambria Math" panose="02040503050406030204" pitchFamily="18" charset="0"/>
                        <a:ea typeface="Arial" panose="020B0604020202020204" pitchFamily="34" charset="0"/>
                      </a:rPr>
                      <m:t>𝒕</m:t>
                    </m:r>
                    <m:r>
                      <a:rPr lang="pt-BR"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rPr>
                          <m:t>𝝅</m:t>
                        </m:r>
                      </m:num>
                      <m:den>
                        <m:r>
                          <a:rPr lang="pt-BR" sz="2800" b="1" i="1">
                            <a:solidFill>
                              <a:srgbClr val="FFFFFF"/>
                            </a:solidFill>
                            <a:latin typeface="Cambria Math" panose="02040503050406030204" pitchFamily="18" charset="0"/>
                            <a:ea typeface="Arial" panose="020B0604020202020204" pitchFamily="34" charset="0"/>
                          </a:rPr>
                          <m:t>𝟐</m:t>
                        </m:r>
                      </m:den>
                    </m:f>
                    <m:r>
                      <a:rPr lang="pt-BR" sz="2800" b="1" i="1">
                        <a:solidFill>
                          <a:srgbClr val="FFFFFF"/>
                        </a:solidFill>
                        <a:latin typeface="Cambria Math" panose="02040503050406030204" pitchFamily="18" charset="0"/>
                        <a:ea typeface="Arial" panose="020B0604020202020204" pitchFamily="34" charset="0"/>
                      </a:rPr>
                      <m:t>)(</m:t>
                    </m:r>
                    <m:r>
                      <a:rPr lang="pt-BR" sz="2800" b="1" i="1">
                        <a:solidFill>
                          <a:srgbClr val="FFFFFF"/>
                        </a:solidFill>
                        <a:latin typeface="Cambria Math" panose="02040503050406030204" pitchFamily="18" charset="0"/>
                        <a:ea typeface="Arial" panose="020B0604020202020204" pitchFamily="34" charset="0"/>
                      </a:rPr>
                      <m:t>𝑨</m:t>
                    </m:r>
                    <m:r>
                      <a:rPr lang="pt-BR"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E32AC2B6-16E9-4EC1-956A-EFBC2D42A695}"/>
                  </a:ext>
                </a:extLst>
              </p:cNvPr>
              <p:cNvSpPr>
                <a:spLocks noRot="1" noChangeAspect="1" noMove="1" noResize="1" noEditPoints="1" noAdjustHandles="1" noChangeArrowheads="1" noChangeShapeType="1" noTextEdit="1"/>
              </p:cNvSpPr>
              <p:nvPr/>
            </p:nvSpPr>
            <p:spPr>
              <a:xfrm>
                <a:off x="6350000" y="2286000"/>
                <a:ext cx="5547609" cy="662810"/>
              </a:xfrm>
              <a:prstGeom prst="rect">
                <a:avLst/>
              </a:prstGeom>
              <a:blipFill>
                <a:blip r:embed="rId5"/>
                <a:stretch>
                  <a:fillRect l="-2308" t="-4587"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5D2C91B-5F3C-463C-B154-7121774744CE}"/>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5542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B54FB-8CF0-40E9-B648-42D602C5F710}"/>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Câu 47:</a:t>
            </a:r>
            <a:r>
              <a:rPr lang="pt-BR" sz="2800" b="1" dirty="0">
                <a:solidFill>
                  <a:srgbClr val="00B050"/>
                </a:solidFill>
                <a:latin typeface="UTM Swiss Condensed" panose="02000500000000000000" pitchFamily="2" charset="0"/>
                <a:cs typeface="Times New Roman" panose="02020603050405020304" pitchFamily="18" charset="0"/>
              </a:rPr>
              <a:t> Đặt điện </a:t>
            </a:r>
            <a:r>
              <a:rPr lang="pt-BR" sz="2800" b="1">
                <a:solidFill>
                  <a:srgbClr val="00B050"/>
                </a:solidFill>
                <a:latin typeface="UTM Swiss Condensed" panose="02000500000000000000" pitchFamily="2" charset="0"/>
                <a:cs typeface="Times New Roman" panose="02020603050405020304" pitchFamily="18" charset="0"/>
              </a:rPr>
              <a:t>áp u = U0.cos </a:t>
            </a:r>
            <a:r>
              <a:rPr lang="vi-VN" sz="2800" b="1">
                <a:solidFill>
                  <a:srgbClr val="00B05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00B050"/>
                </a:solidFill>
                <a:latin typeface="UTM Swiss Condensed" panose="02000500000000000000" pitchFamily="2" charset="0"/>
                <a:cs typeface="Times New Roman" panose="02020603050405020304" pitchFamily="18" charset="0"/>
              </a:rPr>
              <a:t>t (V) vào hai đầu tụ điện thì cường độ dòng điện qua tụ điện có biểu thức:</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BFD8A51-0387-40C8-AA3E-69AC5A7158F8}"/>
                  </a:ext>
                </a:extLst>
              </p:cNvPr>
              <p:cNvSpPr/>
              <p:nvPr/>
            </p:nvSpPr>
            <p:spPr>
              <a:xfrm>
                <a:off x="762000" y="1524000"/>
                <a:ext cx="6173485" cy="66281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8BFD8A51-0387-40C8-AA3E-69AC5A7158F8}"/>
                  </a:ext>
                </a:extLst>
              </p:cNvPr>
              <p:cNvSpPr>
                <a:spLocks noRot="1" noChangeAspect="1" noMove="1" noResize="1" noEditPoints="1" noAdjustHandles="1" noChangeArrowheads="1" noChangeShapeType="1" noTextEdit="1"/>
              </p:cNvSpPr>
              <p:nvPr/>
            </p:nvSpPr>
            <p:spPr>
              <a:xfrm>
                <a:off x="762000" y="1524000"/>
                <a:ext cx="6173485" cy="662810"/>
              </a:xfrm>
              <a:prstGeom prst="rect">
                <a:avLst/>
              </a:prstGeom>
              <a:blipFill>
                <a:blip r:embed="rId2"/>
                <a:stretch>
                  <a:fillRect l="-1974" t="-4587" r="-9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577C70E-62A1-4A18-9578-25BC33F92494}"/>
                  </a:ext>
                </a:extLst>
              </p:cNvPr>
              <p:cNvSpPr/>
              <p:nvPr/>
            </p:nvSpPr>
            <p:spPr>
              <a:xfrm>
                <a:off x="4777793" y="1524000"/>
                <a:ext cx="4414414" cy="145366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func>
                      <m:func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A577C70E-62A1-4A18-9578-25BC33F92494}"/>
                  </a:ext>
                </a:extLst>
              </p:cNvPr>
              <p:cNvSpPr>
                <a:spLocks noRot="1" noChangeAspect="1" noMove="1" noResize="1" noEditPoints="1" noAdjustHandles="1" noChangeArrowheads="1" noChangeShapeType="1" noTextEdit="1"/>
              </p:cNvSpPr>
              <p:nvPr/>
            </p:nvSpPr>
            <p:spPr>
              <a:xfrm>
                <a:off x="4777793" y="1524000"/>
                <a:ext cx="4414414" cy="1453668"/>
              </a:xfrm>
              <a:prstGeom prst="rect">
                <a:avLst/>
              </a:prstGeom>
              <a:blipFill>
                <a:blip r:embed="rId3"/>
                <a:stretch>
                  <a:fillRect l="-2901" b="-1092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D31C189-2DF8-4197-9C2A-F0E31E59A3CF}"/>
                  </a:ext>
                </a:extLst>
              </p:cNvPr>
              <p:cNvSpPr/>
              <p:nvPr/>
            </p:nvSpPr>
            <p:spPr>
              <a:xfrm>
                <a:off x="762000" y="2286000"/>
                <a:ext cx="5250155"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𝒄𝒐𝒔</m:t>
                        </m:r>
                      </m:fName>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𝒕</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4D31C189-2DF8-4197-9C2A-F0E31E59A3CF}"/>
                  </a:ext>
                </a:extLst>
              </p:cNvPr>
              <p:cNvSpPr>
                <a:spLocks noRot="1" noChangeAspect="1" noMove="1" noResize="1" noEditPoints="1" noAdjustHandles="1" noChangeArrowheads="1" noChangeShapeType="1" noTextEdit="1"/>
              </p:cNvSpPr>
              <p:nvPr/>
            </p:nvSpPr>
            <p:spPr>
              <a:xfrm>
                <a:off x="762000" y="2286000"/>
                <a:ext cx="5250155" cy="712631"/>
              </a:xfrm>
              <a:prstGeom prst="rect">
                <a:avLst/>
              </a:prstGeom>
              <a:blipFill>
                <a:blip r:embed="rId4"/>
                <a:stretch>
                  <a:fillRect l="-2323"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C5A9E18-8DC3-4B41-9228-BB6529284285}"/>
                  </a:ext>
                </a:extLst>
              </p:cNvPr>
              <p:cNvSpPr/>
              <p:nvPr/>
            </p:nvSpPr>
            <p:spPr>
              <a:xfrm>
                <a:off x="6350000" y="2286000"/>
                <a:ext cx="5450403" cy="66281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rPr>
                      <m:t>𝒊</m:t>
                    </m:r>
                    <m:r>
                      <a:rPr lang="pt-BR"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rPr>
                          <m:t>𝑼</m:t>
                        </m:r>
                      </m:e>
                      <m:sub>
                        <m:r>
                          <a:rPr lang="pt-BR" sz="2800" b="1" i="1">
                            <a:solidFill>
                              <a:srgbClr val="FFFFFF"/>
                            </a:solidFill>
                            <a:latin typeface="Cambria Math" panose="02040503050406030204" pitchFamily="18" charset="0"/>
                            <a:ea typeface="Arial" panose="020B0604020202020204" pitchFamily="34" charset="0"/>
                          </a:rPr>
                          <m:t>𝟎</m:t>
                        </m:r>
                      </m:sub>
                    </m:sSub>
                    <m:r>
                      <a:rPr lang="pt-BR" sz="2800" b="1" i="1">
                        <a:solidFill>
                          <a:srgbClr val="FFFFFF"/>
                        </a:solidFill>
                        <a:latin typeface="Cambria Math" panose="02040503050406030204" pitchFamily="18" charset="0"/>
                        <a:ea typeface="Arial" panose="020B0604020202020204" pitchFamily="34" charset="0"/>
                      </a:rPr>
                      <m:t>𝑪</m:t>
                    </m:r>
                    <m:r>
                      <a:rPr lang="pt-BR" sz="2800" b="1" i="1">
                        <a:solidFill>
                          <a:srgbClr val="FFFFFF"/>
                        </a:solidFill>
                        <a:latin typeface="Cambria Math" panose="02040503050406030204" pitchFamily="18" charset="0"/>
                        <a:ea typeface="Arial" panose="020B0604020202020204" pitchFamily="34" charset="0"/>
                      </a:rPr>
                      <m:t>𝝎</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r>
                          <a:rPr lang="pt-BR" sz="2800" b="1" i="1">
                            <a:solidFill>
                              <a:srgbClr val="FFFFFF"/>
                            </a:solidFill>
                            <a:latin typeface="Cambria Math" panose="02040503050406030204" pitchFamily="18" charset="0"/>
                            <a:ea typeface="Arial" panose="020B0604020202020204" pitchFamily="34" charset="0"/>
                          </a:rPr>
                          <m:t>𝒄𝒐𝒔</m:t>
                        </m:r>
                      </m:fName>
                      <m:e>
                        <m:r>
                          <a:rPr lang="pt-BR" sz="2800" b="1" i="1">
                            <a:solidFill>
                              <a:srgbClr val="FFFFFF"/>
                            </a:solidFill>
                            <a:latin typeface="Cambria Math" panose="02040503050406030204" pitchFamily="18" charset="0"/>
                            <a:ea typeface="Arial" panose="020B0604020202020204" pitchFamily="34" charset="0"/>
                          </a:rPr>
                          <m:t>(</m:t>
                        </m:r>
                      </m:e>
                    </m:func>
                    <m:r>
                      <a:rPr lang="pt-BR" sz="2800" b="1" i="1">
                        <a:solidFill>
                          <a:srgbClr val="FFFFFF"/>
                        </a:solidFill>
                        <a:latin typeface="Cambria Math" panose="02040503050406030204" pitchFamily="18" charset="0"/>
                        <a:ea typeface="Arial" panose="020B0604020202020204" pitchFamily="34" charset="0"/>
                      </a:rPr>
                      <m:t>𝝎</m:t>
                    </m:r>
                    <m:r>
                      <a:rPr lang="pt-BR" sz="2800" b="1" i="1">
                        <a:solidFill>
                          <a:srgbClr val="FFFFFF"/>
                        </a:solidFill>
                        <a:latin typeface="Cambria Math" panose="02040503050406030204" pitchFamily="18" charset="0"/>
                        <a:ea typeface="Arial" panose="020B0604020202020204" pitchFamily="34" charset="0"/>
                      </a:rPr>
                      <m:t>𝒕</m:t>
                    </m:r>
                    <m:r>
                      <a:rPr lang="pt-BR"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rPr>
                          <m:t>𝝅</m:t>
                        </m:r>
                      </m:num>
                      <m:den>
                        <m:r>
                          <a:rPr lang="pt-BR" sz="2800" b="1" i="1">
                            <a:solidFill>
                              <a:srgbClr val="FFFFFF"/>
                            </a:solidFill>
                            <a:latin typeface="Cambria Math" panose="02040503050406030204" pitchFamily="18" charset="0"/>
                            <a:ea typeface="Arial" panose="020B0604020202020204" pitchFamily="34" charset="0"/>
                          </a:rPr>
                          <m:t>𝟐</m:t>
                        </m:r>
                      </m:den>
                    </m:f>
                    <m:r>
                      <a:rPr lang="pt-BR" sz="2800" b="1" i="1">
                        <a:solidFill>
                          <a:srgbClr val="FFFFFF"/>
                        </a:solidFill>
                        <a:latin typeface="Cambria Math" panose="02040503050406030204" pitchFamily="18" charset="0"/>
                        <a:ea typeface="Arial" panose="020B0604020202020204" pitchFamily="34" charset="0"/>
                      </a:rPr>
                      <m:t>)(</m:t>
                    </m:r>
                    <m:r>
                      <a:rPr lang="pt-BR" sz="2800" b="1" i="1">
                        <a:solidFill>
                          <a:srgbClr val="FFFFFF"/>
                        </a:solidFill>
                        <a:latin typeface="Cambria Math" panose="02040503050406030204" pitchFamily="18" charset="0"/>
                        <a:ea typeface="Arial" panose="020B0604020202020204" pitchFamily="34" charset="0"/>
                      </a:rPr>
                      <m:t>𝑨</m:t>
                    </m:r>
                    <m:r>
                      <a:rPr lang="pt-BR"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3C5A9E18-8DC3-4B41-9228-BB6529284285}"/>
                  </a:ext>
                </a:extLst>
              </p:cNvPr>
              <p:cNvSpPr>
                <a:spLocks noRot="1" noChangeAspect="1" noMove="1" noResize="1" noEditPoints="1" noAdjustHandles="1" noChangeArrowheads="1" noChangeShapeType="1" noTextEdit="1"/>
              </p:cNvSpPr>
              <p:nvPr/>
            </p:nvSpPr>
            <p:spPr>
              <a:xfrm>
                <a:off x="6350000" y="2286000"/>
                <a:ext cx="5450403" cy="662810"/>
              </a:xfrm>
              <a:prstGeom prst="rect">
                <a:avLst/>
              </a:prstGeom>
              <a:blipFill>
                <a:blip r:embed="rId5"/>
                <a:stretch>
                  <a:fillRect l="-2349" t="-4587"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CD512E9-4F18-47B7-80F1-9BF9AEE7781A}"/>
              </a:ext>
            </a:extLst>
          </p:cNvPr>
          <p:cNvSpPr/>
          <p:nvPr/>
        </p:nvSpPr>
        <p:spPr>
          <a:xfrm>
            <a:off x="698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00261608"/>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864246-866E-4828-AC2C-156CAED584ED}"/>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48: Đặt điện áp xoay chiều u = U0cos</a:t>
            </a:r>
            <a:r>
              <a:rPr lang="vi-VN" sz="2800" b="1" dirty="0">
                <a:solidFill>
                  <a:srgbClr val="00B05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00B050"/>
                </a:solidFill>
                <a:latin typeface="UTM Swiss Condensed" panose="02000500000000000000" pitchFamily="2" charset="0"/>
                <a:cs typeface="Times New Roman" panose="02020603050405020304" pitchFamily="18" charset="0"/>
              </a:rPr>
              <a:t>t vào hai đầu đoạn mạch chỉ có điện trở thuần. Gọi U là điện áp hiệu dụng giữa hai đầu đoạn mạch; i, I0 và I lần lượt là giá trị tức thời, giá trị cực đại và giá trị hiệu dụng của cường độ dòng điện trong đoạn mạch. Hệ thức nào sau đây sai?</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320D1DB-8B98-4054-A090-ED679D9F904C}"/>
                  </a:ext>
                </a:extLst>
              </p:cNvPr>
              <p:cNvSpPr/>
              <p:nvPr/>
            </p:nvSpPr>
            <p:spPr>
              <a:xfrm>
                <a:off x="635000" y="2999299"/>
                <a:ext cx="3403496" cy="85940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7320D1DB-8B98-4054-A090-ED679D9F904C}"/>
                  </a:ext>
                </a:extLst>
              </p:cNvPr>
              <p:cNvSpPr>
                <a:spLocks noRot="1" noChangeAspect="1" noMove="1" noResize="1" noEditPoints="1" noAdjustHandles="1" noChangeArrowheads="1" noChangeShapeType="1" noTextEdit="1"/>
              </p:cNvSpPr>
              <p:nvPr/>
            </p:nvSpPr>
            <p:spPr>
              <a:xfrm>
                <a:off x="635000" y="2999299"/>
                <a:ext cx="3403496" cy="859402"/>
              </a:xfrm>
              <a:prstGeom prst="rect">
                <a:avLst/>
              </a:prstGeom>
              <a:blipFill>
                <a:blip r:embed="rId2"/>
                <a:stretch>
                  <a:fillRect l="-358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96515BC-B87B-4EDE-A6C2-FCDE846D5B43}"/>
                  </a:ext>
                </a:extLst>
              </p:cNvPr>
              <p:cNvSpPr/>
              <p:nvPr/>
            </p:nvSpPr>
            <p:spPr>
              <a:xfrm>
                <a:off x="6251526" y="3093042"/>
                <a:ext cx="3403496"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096515BC-B87B-4EDE-A6C2-FCDE846D5B43}"/>
                  </a:ext>
                </a:extLst>
              </p:cNvPr>
              <p:cNvSpPr>
                <a:spLocks noRot="1" noChangeAspect="1" noMove="1" noResize="1" noEditPoints="1" noAdjustHandles="1" noChangeArrowheads="1" noChangeShapeType="1" noTextEdit="1"/>
              </p:cNvSpPr>
              <p:nvPr/>
            </p:nvSpPr>
            <p:spPr>
              <a:xfrm>
                <a:off x="6251526" y="3093042"/>
                <a:ext cx="3403496" cy="765659"/>
              </a:xfrm>
              <a:prstGeom prst="rect">
                <a:avLst/>
              </a:prstGeom>
              <a:blipFill>
                <a:blip r:embed="rId3"/>
                <a:stretch>
                  <a:fillRect l="-3763" r="-268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0C3537E-911E-4024-95CF-0145DDD28D8A}"/>
                  </a:ext>
                </a:extLst>
              </p:cNvPr>
              <p:cNvSpPr/>
              <p:nvPr/>
            </p:nvSpPr>
            <p:spPr>
              <a:xfrm>
                <a:off x="621324" y="4289200"/>
                <a:ext cx="3403496"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90C3537E-911E-4024-95CF-0145DDD28D8A}"/>
                  </a:ext>
                </a:extLst>
              </p:cNvPr>
              <p:cNvSpPr>
                <a:spLocks noRot="1" noChangeAspect="1" noMove="1" noResize="1" noEditPoints="1" noAdjustHandles="1" noChangeArrowheads="1" noChangeShapeType="1" noTextEdit="1"/>
              </p:cNvSpPr>
              <p:nvPr/>
            </p:nvSpPr>
            <p:spPr>
              <a:xfrm>
                <a:off x="621324" y="4289200"/>
                <a:ext cx="3403496" cy="765659"/>
              </a:xfrm>
              <a:prstGeom prst="rect">
                <a:avLst/>
              </a:prstGeom>
              <a:blipFill>
                <a:blip r:embed="rId4"/>
                <a:stretch>
                  <a:fillRect l="-3763" b="-8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B5168C2-2B49-4A48-B112-590D4A001AEF}"/>
                  </a:ext>
                </a:extLst>
              </p:cNvPr>
              <p:cNvSpPr/>
              <p:nvPr/>
            </p:nvSpPr>
            <p:spPr>
              <a:xfrm>
                <a:off x="6350000" y="4263945"/>
                <a:ext cx="3403496" cy="71596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𝒖</m:t>
                        </m:r>
                      </m:num>
                      <m:den>
                        <m:r>
                          <a:rPr lang="vi-VN" sz="2800" b="1" i="1">
                            <a:solidFill>
                              <a:srgbClr val="FFFFFF"/>
                            </a:solidFill>
                            <a:latin typeface="Cambria Math" panose="02040503050406030204" pitchFamily="18" charset="0"/>
                            <a:ea typeface="Arial" panose="020B0604020202020204" pitchFamily="34" charset="0"/>
                          </a:rPr>
                          <m:t>𝑼</m:t>
                        </m:r>
                      </m:den>
                    </m:f>
                    <m:r>
                      <a:rPr lang="vi-VN" sz="2800" b="1" i="1">
                        <a:solidFill>
                          <a:srgbClr val="FFFFFF"/>
                        </a:solidFill>
                        <a:latin typeface="Cambria Math" panose="02040503050406030204" pitchFamily="18" charset="0"/>
                        <a:ea typeface="Arial" panose="020B0604020202020204" pitchFamily="34"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𝒊</m:t>
                        </m:r>
                      </m:num>
                      <m:den>
                        <m:r>
                          <a:rPr lang="vi-VN" sz="2800" b="1" i="1">
                            <a:solidFill>
                              <a:srgbClr val="FFFFFF"/>
                            </a:solidFill>
                            <a:latin typeface="Cambria Math" panose="02040503050406030204" pitchFamily="18" charset="0"/>
                            <a:ea typeface="Arial" panose="020B0604020202020204" pitchFamily="34" charset="0"/>
                          </a:rPr>
                          <m:t>𝑰</m:t>
                        </m:r>
                      </m:den>
                    </m:f>
                    <m:r>
                      <a:rPr lang="vi-VN" sz="2800" b="1" i="1">
                        <a:solidFill>
                          <a:srgbClr val="FFFFFF"/>
                        </a:solidFill>
                        <a:latin typeface="Cambria Math" panose="02040503050406030204" pitchFamily="18" charset="0"/>
                        <a:ea typeface="Arial" panose="020B0604020202020204" pitchFamily="34" charset="0"/>
                      </a:rPr>
                      <m:t> = </m:t>
                    </m:r>
                    <m:r>
                      <a:rPr lang="vi-VN" sz="2800" b="1" i="1">
                        <a:solidFill>
                          <a:srgbClr val="FFFFFF"/>
                        </a:solidFill>
                        <a:latin typeface="Cambria Math" panose="02040503050406030204" pitchFamily="18" charset="0"/>
                        <a:ea typeface="Arial" panose="020B0604020202020204" pitchFamily="34" charset="0"/>
                      </a:rPr>
                      <m:t>𝟎</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4B5168C2-2B49-4A48-B112-590D4A001AEF}"/>
                  </a:ext>
                </a:extLst>
              </p:cNvPr>
              <p:cNvSpPr>
                <a:spLocks noRot="1" noChangeAspect="1" noMove="1" noResize="1" noEditPoints="1" noAdjustHandles="1" noChangeArrowheads="1" noChangeShapeType="1" noTextEdit="1"/>
              </p:cNvSpPr>
              <p:nvPr/>
            </p:nvSpPr>
            <p:spPr>
              <a:xfrm>
                <a:off x="6350000" y="4263945"/>
                <a:ext cx="3403496" cy="715965"/>
              </a:xfrm>
              <a:prstGeom prst="rect">
                <a:avLst/>
              </a:prstGeom>
              <a:blipFill>
                <a:blip r:embed="rId5"/>
                <a:stretch>
                  <a:fillRect l="-3763" b="-762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2C8569B-5D34-4504-9EAF-7DED0C13B30E}"/>
              </a:ext>
            </a:extLst>
          </p:cNvPr>
          <p:cNvSpPr/>
          <p:nvPr/>
        </p:nvSpPr>
        <p:spPr>
          <a:xfrm>
            <a:off x="571500" y="29357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94763356"/>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4EC404-652F-4DB6-8AE6-070B137C624D}"/>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49: Đặt điện áp xoay chiều u = U0cos</a:t>
            </a:r>
            <a:r>
              <a:rPr lang="vi-VN" sz="2800" b="1" dirty="0">
                <a:solidFill>
                  <a:srgbClr val="00B05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00B050"/>
                </a:solidFill>
                <a:latin typeface="UTM Swiss Condensed" panose="02000500000000000000" pitchFamily="2" charset="0"/>
                <a:cs typeface="Times New Roman" panose="02020603050405020304" pitchFamily="18" charset="0"/>
              </a:rPr>
              <a:t>t vào hai đầu đoạn mạch chỉ có cuộn cảm thuần. Gọi U là điện áp hiệu dụng giữa hai đầu đoạn mạch; i, I0 và I lần lượt là giá trị tức thời, giá trị cực đại và giá trị hiệu dụng của cường độ dòng điện trong đoạn mạch. Hệ thức nào sau đây sai?</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0EFECA6-2C7E-4862-A67E-2023828E8003}"/>
                  </a:ext>
                </a:extLst>
              </p:cNvPr>
              <p:cNvSpPr/>
              <p:nvPr/>
            </p:nvSpPr>
            <p:spPr>
              <a:xfrm>
                <a:off x="874542" y="3226191"/>
                <a:ext cx="3403496" cy="71596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F0EFECA6-2C7E-4862-A67E-2023828E8003}"/>
                  </a:ext>
                </a:extLst>
              </p:cNvPr>
              <p:cNvSpPr>
                <a:spLocks noRot="1" noChangeAspect="1" noMove="1" noResize="1" noEditPoints="1" noAdjustHandles="1" noChangeArrowheads="1" noChangeShapeType="1" noTextEdit="1"/>
              </p:cNvSpPr>
              <p:nvPr/>
            </p:nvSpPr>
            <p:spPr>
              <a:xfrm>
                <a:off x="874542" y="3226191"/>
                <a:ext cx="3403496" cy="715965"/>
              </a:xfrm>
              <a:prstGeom prst="rect">
                <a:avLst/>
              </a:prstGeom>
              <a:blipFill>
                <a:blip r:embed="rId2"/>
                <a:stretch>
                  <a:fillRect l="-3578" r="-2683" b="-762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F0D3A68-D194-40AF-8F11-BFFE56498356}"/>
                  </a:ext>
                </a:extLst>
              </p:cNvPr>
              <p:cNvSpPr/>
              <p:nvPr/>
            </p:nvSpPr>
            <p:spPr>
              <a:xfrm>
                <a:off x="6212216" y="3226191"/>
                <a:ext cx="3403496" cy="85940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AF0D3A68-D194-40AF-8F11-BFFE56498356}"/>
                  </a:ext>
                </a:extLst>
              </p:cNvPr>
              <p:cNvSpPr>
                <a:spLocks noRot="1" noChangeAspect="1" noMove="1" noResize="1" noEditPoints="1" noAdjustHandles="1" noChangeArrowheads="1" noChangeShapeType="1" noTextEdit="1"/>
              </p:cNvSpPr>
              <p:nvPr/>
            </p:nvSpPr>
            <p:spPr>
              <a:xfrm>
                <a:off x="6212216" y="3226191"/>
                <a:ext cx="3403496" cy="859402"/>
              </a:xfrm>
              <a:prstGeom prst="rect">
                <a:avLst/>
              </a:prstGeom>
              <a:blipFill>
                <a:blip r:embed="rId3"/>
                <a:stretch>
                  <a:fillRect l="-3584" r="-286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EA3DC39-8685-4F3C-B328-4E2E5273C35B}"/>
                  </a:ext>
                </a:extLst>
              </p:cNvPr>
              <p:cNvSpPr/>
              <p:nvPr/>
            </p:nvSpPr>
            <p:spPr>
              <a:xfrm>
                <a:off x="874542" y="4330373"/>
                <a:ext cx="3403496"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8EA3DC39-8685-4F3C-B328-4E2E5273C35B}"/>
                  </a:ext>
                </a:extLst>
              </p:cNvPr>
              <p:cNvSpPr>
                <a:spLocks noRot="1" noChangeAspect="1" noMove="1" noResize="1" noEditPoints="1" noAdjustHandles="1" noChangeArrowheads="1" noChangeShapeType="1" noTextEdit="1"/>
              </p:cNvSpPr>
              <p:nvPr/>
            </p:nvSpPr>
            <p:spPr>
              <a:xfrm>
                <a:off x="874542" y="4330373"/>
                <a:ext cx="3403496" cy="765659"/>
              </a:xfrm>
              <a:prstGeom prst="rect">
                <a:avLst/>
              </a:prstGeom>
              <a:blipFill>
                <a:blip r:embed="rId4"/>
                <a:stretch>
                  <a:fillRect l="-357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1601AE3-E940-447C-948F-5E598532FB7A}"/>
                  </a:ext>
                </a:extLst>
              </p:cNvPr>
              <p:cNvSpPr/>
              <p:nvPr/>
            </p:nvSpPr>
            <p:spPr>
              <a:xfrm>
                <a:off x="6212216" y="4289200"/>
                <a:ext cx="3403496"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𝑼</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𝑼</m:t>
                            </m:r>
                          </m:e>
                          <m:sub>
                            <m:r>
                              <a:rPr lang="vi-VN" sz="2800" b="1" i="1">
                                <a:solidFill>
                                  <a:srgbClr val="FFFFFF"/>
                                </a:solidFill>
                                <a:latin typeface="Cambria Math" panose="02040503050406030204" pitchFamily="18" charset="0"/>
                                <a:ea typeface="Arial" panose="020B0604020202020204" pitchFamily="34" charset="0"/>
                              </a:rPr>
                              <m:t>𝟎</m:t>
                            </m:r>
                          </m:sub>
                        </m:sSub>
                      </m:den>
                    </m:f>
                    <m:r>
                      <a:rPr lang="vi-VN"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𝑰</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𝑰</m:t>
                            </m:r>
                          </m:e>
                          <m:sub>
                            <m:r>
                              <a:rPr lang="vi-VN" sz="2800" b="1" i="1">
                                <a:solidFill>
                                  <a:srgbClr val="FFFFFF"/>
                                </a:solidFill>
                                <a:latin typeface="Cambria Math" panose="02040503050406030204" pitchFamily="18" charset="0"/>
                                <a:ea typeface="Arial" panose="020B0604020202020204" pitchFamily="34" charset="0"/>
                              </a:rPr>
                              <m:t>𝟎</m:t>
                            </m:r>
                          </m:sub>
                        </m:sSub>
                      </m:den>
                    </m:f>
                    <m:r>
                      <a:rPr lang="vi-VN" sz="2800" b="1" i="1">
                        <a:solidFill>
                          <a:srgbClr val="FFFFFF"/>
                        </a:solidFill>
                        <a:latin typeface="Cambria Math" panose="02040503050406030204" pitchFamily="18" charset="0"/>
                        <a:ea typeface="Arial" panose="020B0604020202020204" pitchFamily="34" charset="0"/>
                      </a:rPr>
                      <m:t> = </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rPr>
                          <m:t>𝟐</m:t>
                        </m:r>
                      </m:e>
                    </m:rad>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41601AE3-E940-447C-948F-5E598532FB7A}"/>
                  </a:ext>
                </a:extLst>
              </p:cNvPr>
              <p:cNvSpPr>
                <a:spLocks noRot="1" noChangeAspect="1" noMove="1" noResize="1" noEditPoints="1" noAdjustHandles="1" noChangeArrowheads="1" noChangeShapeType="1" noTextEdit="1"/>
              </p:cNvSpPr>
              <p:nvPr/>
            </p:nvSpPr>
            <p:spPr>
              <a:xfrm>
                <a:off x="6212216" y="4289200"/>
                <a:ext cx="3403496" cy="765659"/>
              </a:xfrm>
              <a:prstGeom prst="rect">
                <a:avLst/>
              </a:prstGeom>
              <a:blipFill>
                <a:blip r:embed="rId5"/>
                <a:stretch>
                  <a:fillRect l="-3584" b="-8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FF14B7D-CBAB-4EB9-9109-97C582EB5816}"/>
              </a:ext>
            </a:extLst>
          </p:cNvPr>
          <p:cNvSpPr/>
          <p:nvPr/>
        </p:nvSpPr>
        <p:spPr>
          <a:xfrm>
            <a:off x="811042" y="316269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166604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CF84844-C100-45B1-8482-010D276F799A}"/>
                  </a:ext>
                </a:extLst>
              </p:cNvPr>
              <p:cNvSpPr/>
              <p:nvPr/>
            </p:nvSpPr>
            <p:spPr>
              <a:xfrm>
                <a:off x="127000" y="63500"/>
                <a:ext cx="11938000" cy="1679114"/>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5: Giá trị hiệu dụng của dòng điện xoay chiều có biểu thức </a:t>
                </a:r>
                <a14:m>
                  <m:oMath xmlns:m="http://schemas.openxmlformats.org/officeDocument/2006/math">
                    <m:r>
                      <a:rPr lang="vi-VN" sz="2800" b="1">
                        <a:solidFill>
                          <a:srgbClr val="00B050"/>
                        </a:solidFill>
                      </a:rPr>
                      <m:t>𝒊</m:t>
                    </m:r>
                    <m:r>
                      <a:rPr lang="vi-VN" sz="2800" b="1">
                        <a:solidFill>
                          <a:srgbClr val="00B050"/>
                        </a:solidFill>
                      </a:rPr>
                      <m:t> = </m:t>
                    </m:r>
                    <m:r>
                      <a:rPr lang="vi-VN" sz="2800" b="1">
                        <a:solidFill>
                          <a:srgbClr val="00B050"/>
                        </a:solidFill>
                      </a:rPr>
                      <m:t>𝟐</m:t>
                    </m:r>
                    <m:rad>
                      <m:radPr>
                        <m:degHide m:val="on"/>
                        <m:ctrlPr>
                          <a:rPr lang="vi-VN" sz="2800" b="1">
                            <a:solidFill>
                              <a:srgbClr val="00B050"/>
                            </a:solidFill>
                          </a:rPr>
                        </m:ctrlPr>
                      </m:radPr>
                      <m:deg/>
                      <m:e>
                        <m:r>
                          <a:rPr lang="vi-VN" sz="2800" b="1">
                            <a:solidFill>
                              <a:srgbClr val="00B050"/>
                            </a:solidFill>
                          </a:rPr>
                          <m:t>𝟑</m:t>
                        </m:r>
                      </m:e>
                    </m:rad>
                    <m:r>
                      <a:rPr lang="vi-VN" sz="2800" b="1">
                        <a:solidFill>
                          <a:srgbClr val="00B050"/>
                        </a:solidFill>
                      </a:rPr>
                      <m:t>𝒄</m:t>
                    </m:r>
                    <m:r>
                      <m:rPr>
                        <m:nor/>
                      </m:rPr>
                      <a:rPr lang="vi-VN" sz="2800" b="1">
                        <a:solidFill>
                          <a:srgbClr val="00B050"/>
                        </a:solidFill>
                        <a:latin typeface="UTM Swiss Condensed" panose="02000500000000000000" pitchFamily="2" charset="0"/>
                        <a:cs typeface="Times New Roman" panose="02020603050405020304" pitchFamily="18" charset="0"/>
                      </a:rPr>
                      <m:t>os</m:t>
                    </m:r>
                    <m:r>
                      <a:rPr lang="vi-VN" sz="2800" b="1">
                        <a:solidFill>
                          <a:srgbClr val="00B050"/>
                        </a:solidFill>
                      </a:rPr>
                      <m:t>(</m:t>
                    </m:r>
                    <m:r>
                      <a:rPr lang="vi-VN" sz="2800" b="1">
                        <a:solidFill>
                          <a:srgbClr val="00B050"/>
                        </a:solidFill>
                      </a:rPr>
                      <m:t>𝟐𝟎𝟎</m:t>
                    </m:r>
                    <m:r>
                      <a:rPr lang="vi-VN" sz="2800" b="1">
                        <a:solidFill>
                          <a:srgbClr val="00B050"/>
                        </a:solidFill>
                      </a:rPr>
                      <m:t>𝝅</m:t>
                    </m:r>
                    <m:r>
                      <a:rPr lang="vi-VN" sz="2800" b="1">
                        <a:solidFill>
                          <a:srgbClr val="00B050"/>
                        </a:solidFill>
                      </a:rPr>
                      <m:t>𝒕</m:t>
                    </m:r>
                    <m:r>
                      <a:rPr lang="vi-VN" sz="2800" b="1">
                        <a:solidFill>
                          <a:srgbClr val="00B050"/>
                        </a:solidFill>
                      </a:rPr>
                      <m:t> + </m:t>
                    </m:r>
                    <m:f>
                      <m:fPr>
                        <m:ctrlPr>
                          <a:rPr lang="vi-VN" sz="2800" b="1">
                            <a:solidFill>
                              <a:srgbClr val="00B050"/>
                            </a:solidFill>
                          </a:rPr>
                        </m:ctrlPr>
                      </m:fPr>
                      <m:num>
                        <m:r>
                          <a:rPr lang="vi-VN" sz="2800" b="1">
                            <a:solidFill>
                              <a:srgbClr val="00B050"/>
                            </a:solidFill>
                          </a:rPr>
                          <m:t>𝝅</m:t>
                        </m:r>
                      </m:num>
                      <m:den>
                        <m:r>
                          <a:rPr lang="vi-VN" sz="2800" b="1">
                            <a:solidFill>
                              <a:srgbClr val="00B050"/>
                            </a:solidFill>
                          </a:rPr>
                          <m:t>𝟔</m:t>
                        </m:r>
                      </m:den>
                    </m:f>
                    <m:r>
                      <a:rPr lang="vi-VN" sz="2800" b="1">
                        <a:solidFill>
                          <a:srgbClr val="00B050"/>
                        </a:solidFill>
                      </a:rPr>
                      <m:t>)</m:t>
                    </m:r>
                    <m:r>
                      <a:rPr lang="vi-VN" sz="2800" b="1">
                        <a:solidFill>
                          <a:srgbClr val="00B050"/>
                        </a:solidFill>
                      </a:rPr>
                      <m:t>𝑨</m:t>
                    </m:r>
                  </m:oMath>
                </a14:m>
                <a:r>
                  <a:rPr lang="vi-VN" sz="2800" b="1" dirty="0">
                    <a:solidFill>
                      <a:srgbClr val="00B050"/>
                    </a:solidFill>
                    <a:latin typeface="UTM Swiss Condensed" panose="02000500000000000000" pitchFamily="2" charset="0"/>
                    <a:cs typeface="Times New Roman" panose="02020603050405020304" pitchFamily="18" charset="0"/>
                  </a:rPr>
                  <a:t> là:   </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CF84844-C100-45B1-8482-010D276F799A}"/>
                  </a:ext>
                </a:extLst>
              </p:cNvPr>
              <p:cNvSpPr>
                <a:spLocks noRot="1" noChangeAspect="1" noMove="1" noResize="1" noEditPoints="1" noAdjustHandles="1" noChangeArrowheads="1" noChangeShapeType="1" noTextEdit="1"/>
              </p:cNvSpPr>
              <p:nvPr/>
            </p:nvSpPr>
            <p:spPr>
              <a:xfrm>
                <a:off x="127000" y="63500"/>
                <a:ext cx="11938000" cy="1679114"/>
              </a:xfrm>
              <a:prstGeom prst="rect">
                <a:avLst/>
              </a:prstGeom>
              <a:blipFill>
                <a:blip r:embed="rId2"/>
                <a:stretch>
                  <a:fillRect l="-916" t="-2034"/>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638552FF-4FAB-4EE1-A955-F4AC5C545BF1}"/>
              </a:ext>
            </a:extLst>
          </p:cNvPr>
          <p:cNvSpPr/>
          <p:nvPr/>
        </p:nvSpPr>
        <p:spPr>
          <a:xfrm>
            <a:off x="762000" y="1826134"/>
            <a:ext cx="1556836"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2A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5044C93-DEAB-4862-A6D1-5C9A67FBAE36}"/>
                  </a:ext>
                </a:extLst>
              </p:cNvPr>
              <p:cNvSpPr/>
              <p:nvPr/>
            </p:nvSpPr>
            <p:spPr>
              <a:xfrm>
                <a:off x="6380370" y="1785610"/>
                <a:ext cx="2480166" cy="56374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2</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oMath>
                </a14:m>
                <a:r>
                  <a:rPr lang="vi-VN" sz="2800" b="1" dirty="0">
                    <a:solidFill>
                      <a:srgbClr val="FFFFFF"/>
                    </a:solidFill>
                    <a:latin typeface="UTM Swiss Condensed" panose="02000500000000000000" pitchFamily="2" charset="0"/>
                    <a:ea typeface="Arial" panose="020B0604020202020204" pitchFamily="34" charset="0"/>
                  </a:rPr>
                  <a:t>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75044C93-DEAB-4862-A6D1-5C9A67FBAE36}"/>
                  </a:ext>
                </a:extLst>
              </p:cNvPr>
              <p:cNvSpPr>
                <a:spLocks noRot="1" noChangeAspect="1" noMove="1" noResize="1" noEditPoints="1" noAdjustHandles="1" noChangeArrowheads="1" noChangeShapeType="1" noTextEdit="1"/>
              </p:cNvSpPr>
              <p:nvPr/>
            </p:nvSpPr>
            <p:spPr>
              <a:xfrm>
                <a:off x="6380370" y="1785610"/>
                <a:ext cx="2480166" cy="563744"/>
              </a:xfrm>
              <a:prstGeom prst="rect">
                <a:avLst/>
              </a:prstGeom>
              <a:blipFill>
                <a:blip r:embed="rId3"/>
                <a:stretch>
                  <a:fillRect l="-5160"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8719A1C-A0A2-4E9D-85BF-9F0DF11640AA}"/>
                  </a:ext>
                </a:extLst>
              </p:cNvPr>
              <p:cNvSpPr/>
              <p:nvPr/>
            </p:nvSpPr>
            <p:spPr>
              <a:xfrm>
                <a:off x="762000" y="2790298"/>
                <a:ext cx="2480166" cy="56374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e>
                    </m:rad>
                  </m:oMath>
                </a14:m>
                <a:r>
                  <a:rPr lang="vi-VN" sz="2800" b="1" dirty="0">
                    <a:solidFill>
                      <a:srgbClr val="FFFFFF"/>
                    </a:solidFill>
                    <a:latin typeface="UTM Swiss Condensed" panose="02000500000000000000" pitchFamily="2" charset="0"/>
                    <a:ea typeface="Arial" panose="020B0604020202020204" pitchFamily="34" charset="0"/>
                  </a:rPr>
                  <a:t>A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E8719A1C-A0A2-4E9D-85BF-9F0DF11640AA}"/>
                  </a:ext>
                </a:extLst>
              </p:cNvPr>
              <p:cNvSpPr>
                <a:spLocks noRot="1" noChangeAspect="1" noMove="1" noResize="1" noEditPoints="1" noAdjustHandles="1" noChangeArrowheads="1" noChangeShapeType="1" noTextEdit="1"/>
              </p:cNvSpPr>
              <p:nvPr/>
            </p:nvSpPr>
            <p:spPr>
              <a:xfrm>
                <a:off x="762000" y="2790298"/>
                <a:ext cx="2480166" cy="563744"/>
              </a:xfrm>
              <a:prstGeom prst="rect">
                <a:avLst/>
              </a:prstGeom>
              <a:blipFill>
                <a:blip r:embed="rId4"/>
                <a:stretch>
                  <a:fillRect l="-4914" t="-5435" r="-3931"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8137ACE-5A33-49C6-959B-EFEF833E04F8}"/>
                  </a:ext>
                </a:extLst>
              </p:cNvPr>
              <p:cNvSpPr/>
              <p:nvPr/>
            </p:nvSpPr>
            <p:spPr>
              <a:xfrm>
                <a:off x="6380370" y="2637959"/>
                <a:ext cx="2031518"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3</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rPr>
                          <m:t>𝟐</m:t>
                        </m:r>
                      </m:e>
                    </m:rad>
                  </m:oMath>
                </a14:m>
                <a:r>
                  <a:rPr lang="vi-VN" sz="2800" b="1" dirty="0">
                    <a:solidFill>
                      <a:srgbClr val="FFFFFF"/>
                    </a:solidFill>
                    <a:latin typeface="UTM Swiss Condensed" panose="02000500000000000000" pitchFamily="2" charset="0"/>
                    <a:ea typeface="Arial" panose="020B0604020202020204" pitchFamily="34" charset="0"/>
                  </a:rPr>
                  <a:t> 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68137ACE-5A33-49C6-959B-EFEF833E04F8}"/>
                  </a:ext>
                </a:extLst>
              </p:cNvPr>
              <p:cNvSpPr>
                <a:spLocks noRot="1" noChangeAspect="1" noMove="1" noResize="1" noEditPoints="1" noAdjustHandles="1" noChangeArrowheads="1" noChangeShapeType="1" noTextEdit="1"/>
              </p:cNvSpPr>
              <p:nvPr/>
            </p:nvSpPr>
            <p:spPr>
              <a:xfrm>
                <a:off x="6380370" y="2637959"/>
                <a:ext cx="2031518" cy="565155"/>
              </a:xfrm>
              <a:prstGeom prst="rect">
                <a:avLst/>
              </a:prstGeom>
              <a:blipFill>
                <a:blip r:embed="rId5"/>
                <a:stretch>
                  <a:fillRect l="-6306" t="-5435" r="-5105" b="-2934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C902925-1275-460B-AB59-9DFE6CD58F67}"/>
              </a:ext>
            </a:extLst>
          </p:cNvPr>
          <p:cNvSpPr/>
          <p:nvPr/>
        </p:nvSpPr>
        <p:spPr>
          <a:xfrm>
            <a:off x="698500" y="176263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28673730"/>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16AC65-12D0-4339-BF28-064ACEDE7D10}"/>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50: Đặt điện áp xoay chiều u = U0cos</a:t>
            </a:r>
            <a:r>
              <a:rPr lang="vi-VN" sz="2800" b="1" dirty="0">
                <a:solidFill>
                  <a:srgbClr val="00B05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00B050"/>
                </a:solidFill>
                <a:latin typeface="UTM Swiss Condensed" panose="02000500000000000000" pitchFamily="2" charset="0"/>
                <a:cs typeface="Times New Roman" panose="02020603050405020304" pitchFamily="18" charset="0"/>
              </a:rPr>
              <a:t>t vào hai đầu đoạn mạch chỉ có tụ điện. Gọi U là điện áp hiệu dụng giữa hai đầu đoạn mạch; i, I0 và I lần lượt là giá trị tức thời, giá trị cực đại và giá trị hiệu dụng của cường độ dòng điện trong đoạn mạch. Hệ thức nào sau đây sai?</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470423B-EBC1-4462-87F3-E1F4DD09F586}"/>
                  </a:ext>
                </a:extLst>
              </p:cNvPr>
              <p:cNvSpPr/>
              <p:nvPr/>
            </p:nvSpPr>
            <p:spPr>
              <a:xfrm>
                <a:off x="1029286" y="3931217"/>
                <a:ext cx="3403496" cy="71596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A470423B-EBC1-4462-87F3-E1F4DD09F586}"/>
                  </a:ext>
                </a:extLst>
              </p:cNvPr>
              <p:cNvSpPr>
                <a:spLocks noRot="1" noChangeAspect="1" noMove="1" noResize="1" noEditPoints="1" noAdjustHandles="1" noChangeArrowheads="1" noChangeShapeType="1" noTextEdit="1"/>
              </p:cNvSpPr>
              <p:nvPr/>
            </p:nvSpPr>
            <p:spPr>
              <a:xfrm>
                <a:off x="1029286" y="3931217"/>
                <a:ext cx="3403496" cy="715965"/>
              </a:xfrm>
              <a:prstGeom prst="rect">
                <a:avLst/>
              </a:prstGeom>
              <a:blipFill>
                <a:blip r:embed="rId2"/>
                <a:stretch>
                  <a:fillRect l="-3763" b="-854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4FA786A-8EAC-42C2-BE5F-E383D803EF2A}"/>
                  </a:ext>
                </a:extLst>
              </p:cNvPr>
              <p:cNvSpPr/>
              <p:nvPr/>
            </p:nvSpPr>
            <p:spPr>
              <a:xfrm>
                <a:off x="6096000" y="3787780"/>
                <a:ext cx="3403496" cy="85940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num>
                      <m:den>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14FA786A-8EAC-42C2-BE5F-E383D803EF2A}"/>
                  </a:ext>
                </a:extLst>
              </p:cNvPr>
              <p:cNvSpPr>
                <a:spLocks noRot="1" noChangeAspect="1" noMove="1" noResize="1" noEditPoints="1" noAdjustHandles="1" noChangeArrowheads="1" noChangeShapeType="1" noTextEdit="1"/>
              </p:cNvSpPr>
              <p:nvPr/>
            </p:nvSpPr>
            <p:spPr>
              <a:xfrm>
                <a:off x="6096000" y="3787780"/>
                <a:ext cx="3403496" cy="859402"/>
              </a:xfrm>
              <a:prstGeom prst="rect">
                <a:avLst/>
              </a:prstGeom>
              <a:blipFill>
                <a:blip r:embed="rId3"/>
                <a:stretch>
                  <a:fillRect l="-3584" r="-268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6F09835-45B9-4BFD-B51E-92C36442AF5D}"/>
                  </a:ext>
                </a:extLst>
              </p:cNvPr>
              <p:cNvSpPr/>
              <p:nvPr/>
            </p:nvSpPr>
            <p:spPr>
              <a:xfrm>
                <a:off x="1029286" y="4951170"/>
                <a:ext cx="3403496"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D6F09835-45B9-4BFD-B51E-92C36442AF5D}"/>
                  </a:ext>
                </a:extLst>
              </p:cNvPr>
              <p:cNvSpPr>
                <a:spLocks noRot="1" noChangeAspect="1" noMove="1" noResize="1" noEditPoints="1" noAdjustHandles="1" noChangeArrowheads="1" noChangeShapeType="1" noTextEdit="1"/>
              </p:cNvSpPr>
              <p:nvPr/>
            </p:nvSpPr>
            <p:spPr>
              <a:xfrm>
                <a:off x="1029286" y="4951170"/>
                <a:ext cx="3403496" cy="765659"/>
              </a:xfrm>
              <a:prstGeom prst="rect">
                <a:avLst/>
              </a:prstGeom>
              <a:blipFill>
                <a:blip r:embed="rId4"/>
                <a:stretch>
                  <a:fillRect l="-376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0EF989D-C34E-4465-89B8-0E3C2CA7F12C}"/>
                  </a:ext>
                </a:extLst>
              </p:cNvPr>
              <p:cNvSpPr/>
              <p:nvPr/>
            </p:nvSpPr>
            <p:spPr>
              <a:xfrm>
                <a:off x="6096000" y="4951169"/>
                <a:ext cx="3403496" cy="76565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𝑼</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𝑼</m:t>
                            </m:r>
                          </m:e>
                          <m:sub>
                            <m:r>
                              <a:rPr lang="vi-VN" sz="2800" b="1" i="1">
                                <a:solidFill>
                                  <a:srgbClr val="FFFFFF"/>
                                </a:solidFill>
                                <a:latin typeface="Cambria Math" panose="02040503050406030204" pitchFamily="18" charset="0"/>
                                <a:ea typeface="Arial" panose="020B0604020202020204" pitchFamily="34" charset="0"/>
                              </a:rPr>
                              <m:t>𝟎</m:t>
                            </m:r>
                          </m:sub>
                        </m:sSub>
                      </m:den>
                    </m:f>
                    <m:r>
                      <a:rPr lang="vi-VN"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𝑰</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𝑰</m:t>
                            </m:r>
                          </m:e>
                          <m:sub>
                            <m:r>
                              <a:rPr lang="vi-VN" sz="2800" b="1" i="1">
                                <a:solidFill>
                                  <a:srgbClr val="FFFFFF"/>
                                </a:solidFill>
                                <a:latin typeface="Cambria Math" panose="02040503050406030204" pitchFamily="18" charset="0"/>
                                <a:ea typeface="Arial" panose="020B0604020202020204" pitchFamily="34" charset="0"/>
                              </a:rPr>
                              <m:t>𝟎</m:t>
                            </m:r>
                          </m:sub>
                        </m:sSub>
                      </m:den>
                    </m:f>
                    <m:r>
                      <a:rPr lang="vi-VN" sz="2800" b="1" i="1">
                        <a:solidFill>
                          <a:srgbClr val="FFFFFF"/>
                        </a:solidFill>
                        <a:latin typeface="Cambria Math" panose="02040503050406030204" pitchFamily="18" charset="0"/>
                        <a:ea typeface="Arial" panose="020B0604020202020204" pitchFamily="34" charset="0"/>
                      </a:rPr>
                      <m:t> = </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rPr>
                          <m:t>𝟐</m:t>
                        </m:r>
                      </m:e>
                    </m:rad>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D0EF989D-C34E-4465-89B8-0E3C2CA7F12C}"/>
                  </a:ext>
                </a:extLst>
              </p:cNvPr>
              <p:cNvSpPr>
                <a:spLocks noRot="1" noChangeAspect="1" noMove="1" noResize="1" noEditPoints="1" noAdjustHandles="1" noChangeArrowheads="1" noChangeShapeType="1" noTextEdit="1"/>
              </p:cNvSpPr>
              <p:nvPr/>
            </p:nvSpPr>
            <p:spPr>
              <a:xfrm>
                <a:off x="6096000" y="4951169"/>
                <a:ext cx="3403496" cy="765659"/>
              </a:xfrm>
              <a:prstGeom prst="rect">
                <a:avLst/>
              </a:prstGeom>
              <a:blipFill>
                <a:blip r:embed="rId5"/>
                <a:stretch>
                  <a:fillRect l="-358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4103FE1-5131-4D80-A33E-D6D31FF262CD}"/>
              </a:ext>
            </a:extLst>
          </p:cNvPr>
          <p:cNvSpPr/>
          <p:nvPr/>
        </p:nvSpPr>
        <p:spPr>
          <a:xfrm>
            <a:off x="965786" y="38677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6933195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0648AAD-686A-4D74-AD4A-FCC02186B1BE}"/>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51: Điện áp tức thời giữa hai đầu đoạn mạch cho bỡi biểu thức:</a:t>
                </a:r>
                <a14:m>
                  <m:oMath xmlns:m="http://schemas.openxmlformats.org/officeDocument/2006/math">
                    <m:r>
                      <a:rPr lang="vi-VN" sz="2800" b="1">
                        <a:solidFill>
                          <a:srgbClr val="00B050"/>
                        </a:solidFill>
                      </a:rPr>
                      <m:t>𝒖</m:t>
                    </m:r>
                    <m:r>
                      <a:rPr lang="vi-VN" sz="2800" b="1">
                        <a:solidFill>
                          <a:srgbClr val="00B050"/>
                        </a:solidFill>
                      </a:rPr>
                      <m:t> = </m:t>
                    </m:r>
                    <m:r>
                      <a:rPr lang="vi-VN" sz="2800" b="1">
                        <a:solidFill>
                          <a:srgbClr val="00B050"/>
                        </a:solidFill>
                      </a:rPr>
                      <m:t>𝟒𝟎</m:t>
                    </m:r>
                    <m:func>
                      <m:funcPr>
                        <m:ctrlPr>
                          <a:rPr lang="vi-VN" sz="2800" b="1">
                            <a:solidFill>
                              <a:srgbClr val="00B050"/>
                            </a:solidFill>
                          </a:rPr>
                        </m:ctrlPr>
                      </m:funcPr>
                      <m:fName>
                        <m:r>
                          <a:rPr lang="vi-VN" sz="2800" b="1">
                            <a:solidFill>
                              <a:srgbClr val="00B050"/>
                            </a:solidFill>
                          </a:rPr>
                          <m:t>𝒄𝒐𝒔</m:t>
                        </m:r>
                      </m:fName>
                      <m:e>
                        <m:r>
                          <a:rPr lang="vi-VN" sz="2800" b="1">
                            <a:solidFill>
                              <a:srgbClr val="00B050"/>
                            </a:solidFill>
                          </a:rPr>
                          <m:t>(</m:t>
                        </m:r>
                      </m:e>
                    </m:func>
                    <m:r>
                      <a:rPr lang="vi-VN" sz="2800" b="1">
                        <a:solidFill>
                          <a:srgbClr val="00B050"/>
                        </a:solidFill>
                      </a:rPr>
                      <m:t>𝟏𝟎𝟎</m:t>
                    </m:r>
                    <m:r>
                      <a:rPr lang="vi-VN" sz="2800" b="1">
                        <a:solidFill>
                          <a:srgbClr val="00B050"/>
                        </a:solidFill>
                      </a:rPr>
                      <m:t>𝝅</m:t>
                    </m:r>
                    <m:r>
                      <a:rPr lang="vi-VN" sz="2800" b="1">
                        <a:solidFill>
                          <a:srgbClr val="00B050"/>
                        </a:solidFill>
                      </a:rPr>
                      <m:t>𝒕</m:t>
                    </m:r>
                    <m:r>
                      <a:rPr lang="vi-VN" sz="2800" b="1">
                        <a:solidFill>
                          <a:srgbClr val="00B050"/>
                        </a:solidFill>
                      </a:rPr>
                      <m:t>)</m:t>
                    </m:r>
                    <m:r>
                      <a:rPr lang="vi-VN" sz="2800" b="1">
                        <a:solidFill>
                          <a:srgbClr val="00B050"/>
                        </a:solidFill>
                      </a:rPr>
                      <m:t>𝑽</m:t>
                    </m:r>
                  </m:oMath>
                </a14:m>
                <a:r>
                  <a:rPr lang="vi-VN" sz="2800" b="1" dirty="0">
                    <a:solidFill>
                      <a:srgbClr val="00B050"/>
                    </a:solidFill>
                    <a:latin typeface="UTM Swiss Condensed" panose="02000500000000000000" pitchFamily="2" charset="0"/>
                    <a:cs typeface="Times New Roman" panose="02020603050405020304" pitchFamily="18" charset="0"/>
                  </a:rPr>
                  <a:t>. Điện áp hiệu dụng và tần số của dòng điện là:</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0648AAD-686A-4D74-AD4A-FCC02186B1BE}"/>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b="-85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3D2DEC9-896D-42F7-852D-20A5A7D326DA}"/>
                  </a:ext>
                </a:extLst>
              </p:cNvPr>
              <p:cNvSpPr/>
              <p:nvPr/>
            </p:nvSpPr>
            <p:spPr>
              <a:xfrm>
                <a:off x="1016000" y="1577761"/>
                <a:ext cx="396775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50(Hz)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13D2DEC9-896D-42F7-852D-20A5A7D326DA}"/>
                  </a:ext>
                </a:extLst>
              </p:cNvPr>
              <p:cNvSpPr>
                <a:spLocks noRot="1" noChangeAspect="1" noMove="1" noResize="1" noEditPoints="1" noAdjustHandles="1" noChangeArrowheads="1" noChangeShapeType="1" noTextEdit="1"/>
              </p:cNvSpPr>
              <p:nvPr/>
            </p:nvSpPr>
            <p:spPr>
              <a:xfrm>
                <a:off x="1016000" y="1577761"/>
                <a:ext cx="3967753" cy="565155"/>
              </a:xfrm>
              <a:prstGeom prst="rect">
                <a:avLst/>
              </a:prstGeom>
              <a:blipFill>
                <a:blip r:embed="rId3"/>
                <a:stretch>
                  <a:fillRect l="-3226" t="-5376" r="-215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A2862BD-53D4-4D9B-BAA2-303E4030CBB9}"/>
                  </a:ext>
                </a:extLst>
              </p:cNvPr>
              <p:cNvSpPr/>
              <p:nvPr/>
            </p:nvSpPr>
            <p:spPr>
              <a:xfrm>
                <a:off x="6477000" y="1577761"/>
                <a:ext cx="396775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100(Hz)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FA2862BD-53D4-4D9B-BAA2-303E4030CBB9}"/>
                  </a:ext>
                </a:extLst>
              </p:cNvPr>
              <p:cNvSpPr>
                <a:spLocks noRot="1" noChangeAspect="1" noMove="1" noResize="1" noEditPoints="1" noAdjustHandles="1" noChangeArrowheads="1" noChangeShapeType="1" noTextEdit="1"/>
              </p:cNvSpPr>
              <p:nvPr/>
            </p:nvSpPr>
            <p:spPr>
              <a:xfrm>
                <a:off x="6477000" y="1577761"/>
                <a:ext cx="3967753" cy="565155"/>
              </a:xfrm>
              <a:prstGeom prst="rect">
                <a:avLst/>
              </a:prstGeom>
              <a:blipFill>
                <a:blip r:embed="rId4"/>
                <a:stretch>
                  <a:fillRect l="-3231" t="-5376"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47C215A-2C17-4DF2-92EC-1AE84A1444F2}"/>
                  </a:ext>
                </a:extLst>
              </p:cNvPr>
              <p:cNvSpPr/>
              <p:nvPr/>
            </p:nvSpPr>
            <p:spPr>
              <a:xfrm>
                <a:off x="1016000" y="2339761"/>
                <a:ext cx="396775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50(Hz)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47C215A-2C17-4DF2-92EC-1AE84A1444F2}"/>
                  </a:ext>
                </a:extLst>
              </p:cNvPr>
              <p:cNvSpPr>
                <a:spLocks noRot="1" noChangeAspect="1" noMove="1" noResize="1" noEditPoints="1" noAdjustHandles="1" noChangeArrowheads="1" noChangeShapeType="1" noTextEdit="1"/>
              </p:cNvSpPr>
              <p:nvPr/>
            </p:nvSpPr>
            <p:spPr>
              <a:xfrm>
                <a:off x="1016000" y="2339761"/>
                <a:ext cx="3967753" cy="565155"/>
              </a:xfrm>
              <a:prstGeom prst="rect">
                <a:avLst/>
              </a:prstGeom>
              <a:blipFill>
                <a:blip r:embed="rId5"/>
                <a:stretch>
                  <a:fillRect l="-3226" t="-5376"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B29527A-A75F-4BE8-9013-B5E2DC8B6F9D}"/>
                  </a:ext>
                </a:extLst>
              </p:cNvPr>
              <p:cNvSpPr/>
              <p:nvPr/>
            </p:nvSpPr>
            <p:spPr>
              <a:xfrm>
                <a:off x="6477000" y="2339761"/>
                <a:ext cx="3302699"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𝑽</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;⁡100(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1B29527A-A75F-4BE8-9013-B5E2DC8B6F9D}"/>
                  </a:ext>
                </a:extLst>
              </p:cNvPr>
              <p:cNvSpPr>
                <a:spLocks noRot="1" noChangeAspect="1" noMove="1" noResize="1" noEditPoints="1" noAdjustHandles="1" noChangeArrowheads="1" noChangeShapeType="1" noTextEdit="1"/>
              </p:cNvSpPr>
              <p:nvPr/>
            </p:nvSpPr>
            <p:spPr>
              <a:xfrm>
                <a:off x="6477000" y="2339761"/>
                <a:ext cx="3302699" cy="565155"/>
              </a:xfrm>
              <a:prstGeom prst="rect">
                <a:avLst/>
              </a:prstGeom>
              <a:blipFill>
                <a:blip r:embed="rId6"/>
                <a:stretch>
                  <a:fillRect l="-3882" t="-6452" r="-2773" b="-26882"/>
                </a:stretch>
              </a:blipFill>
            </p:spPr>
            <p:txBody>
              <a:bodyPr/>
              <a:lstStyle/>
              <a:p>
                <a:r>
                  <a:rPr lang="vi-VN">
                    <a:noFill/>
                  </a:rPr>
                  <a:t> </a:t>
                </a:r>
              </a:p>
            </p:txBody>
          </p:sp>
        </mc:Fallback>
      </mc:AlternateContent>
      <p:sp>
        <p:nvSpPr>
          <p:cNvPr id="11" name="Oval 10">
            <a:extLst>
              <a:ext uri="{FF2B5EF4-FFF2-40B4-BE49-F238E27FC236}">
                <a16:creationId xmlns:a16="http://schemas.microsoft.com/office/drawing/2014/main" id="{B6968C54-5953-4592-B33B-C2341719C6C1}"/>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084635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
                                            <p:bg/>
                                          </p:spTgt>
                                        </p:tgtEl>
                                        <p:attrNameLst>
                                          <p:attrName>style.visibility</p:attrName>
                                        </p:attrNameLst>
                                      </p:cBhvr>
                                      <p:to>
                                        <p:strVal val="visible"/>
                                      </p:to>
                                    </p:set>
                                    <p:anim calcmode="lin" valueType="num">
                                      <p:cBhvr>
                                        <p:cTn id="27" dur="500" fill="hold"/>
                                        <p:tgtEl>
                                          <p:spTgt spid="11">
                                            <p:bg/>
                                          </p:spTgt>
                                        </p:tgtEl>
                                        <p:attrNameLst>
                                          <p:attrName>ppt_w</p:attrName>
                                        </p:attrNameLst>
                                      </p:cBhvr>
                                      <p:tavLst>
                                        <p:tav tm="0">
                                          <p:val>
                                            <p:fltVal val="0"/>
                                          </p:val>
                                        </p:tav>
                                        <p:tav tm="100000">
                                          <p:val>
                                            <p:strVal val="#ppt_w"/>
                                          </p:val>
                                        </p:tav>
                                      </p:tavLst>
                                    </p:anim>
                                    <p:anim calcmode="lin" valueType="num">
                                      <p:cBhvr>
                                        <p:cTn id="28" dur="500" fill="hold"/>
                                        <p:tgtEl>
                                          <p:spTgt spid="11">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11" grpId="0"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D6AE9-1B78-4041-937D-2F16C9F5C319}"/>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52: Có thể làm giảm cảm kháng của một cuộn cảm bằng cách</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33F0178-A0BA-48DB-A846-EBC598D5A08D}"/>
              </a:ext>
            </a:extLst>
          </p:cNvPr>
          <p:cNvSpPr/>
          <p:nvPr/>
        </p:nvSpPr>
        <p:spPr>
          <a:xfrm>
            <a:off x="508000" y="1082240"/>
            <a:ext cx="849463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giảm tần số của điện áp đặt vào hai đầu cuộn cảm.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3A30B42-858F-4C35-A6F8-8010DF332CC2}"/>
              </a:ext>
            </a:extLst>
          </p:cNvPr>
          <p:cNvSpPr/>
          <p:nvPr/>
        </p:nvSpPr>
        <p:spPr>
          <a:xfrm>
            <a:off x="508000" y="2251791"/>
            <a:ext cx="525656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tăng hệ số tự cảm của cuộn cảm.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F8F9707-50E3-4554-A262-0F1A1DDD507D}"/>
              </a:ext>
            </a:extLst>
          </p:cNvPr>
          <p:cNvSpPr/>
          <p:nvPr/>
        </p:nvSpPr>
        <p:spPr>
          <a:xfrm>
            <a:off x="508000" y="3421342"/>
            <a:ext cx="664797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tăng cường độ dòng điện qua cuộn cảm.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B9B9054-2DBC-4A12-A3E8-07F0E728A127}"/>
              </a:ext>
            </a:extLst>
          </p:cNvPr>
          <p:cNvSpPr/>
          <p:nvPr/>
        </p:nvSpPr>
        <p:spPr>
          <a:xfrm>
            <a:off x="508000" y="4590893"/>
            <a:ext cx="590418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giảm điện áp giữa hai đầu cuộn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cảm.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A6A1742-2DAD-4C03-93D1-A0E225DDE78A}"/>
              </a:ext>
            </a:extLst>
          </p:cNvPr>
          <p:cNvSpPr/>
          <p:nvPr/>
        </p:nvSpPr>
        <p:spPr>
          <a:xfrm>
            <a:off x="444500" y="33578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4513032"/>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326F1E-2CFF-4CC2-A478-1B1920D000A0}"/>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53: Dòng điện xoay chiều trong đoạn mạch chỉ có điện trở thuần</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8F78A80-4116-45C7-BC3A-2C0715B4A0A0}"/>
              </a:ext>
            </a:extLst>
          </p:cNvPr>
          <p:cNvSpPr/>
          <p:nvPr/>
        </p:nvSpPr>
        <p:spPr>
          <a:xfrm>
            <a:off x="508000" y="1082240"/>
            <a:ext cx="880721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cùng tần số và cùng pha với điện áp ở hai đầu đoạn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435E249-DF4F-42F7-8D3B-3F7BF394FCE2}"/>
              </a:ext>
            </a:extLst>
          </p:cNvPr>
          <p:cNvSpPr/>
          <p:nvPr/>
        </p:nvSpPr>
        <p:spPr>
          <a:xfrm>
            <a:off x="508000" y="2251791"/>
            <a:ext cx="1143454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cùng tần số với điện áp ở hai đầu đoạn mạch và có pha ban đầu luôn bằng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9F2B4F2E-63AE-4ABB-A98A-22E3ED23FAF4}"/>
              </a:ext>
            </a:extLst>
          </p:cNvPr>
          <p:cNvSpPr/>
          <p:nvPr/>
        </p:nvSpPr>
        <p:spPr>
          <a:xfrm>
            <a:off x="508000" y="3421342"/>
            <a:ext cx="805541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có giá trị hiệu dụng tỉ lệ thuận với điện trở của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D029B8C-D740-429D-9379-6792EDA324D3}"/>
                  </a:ext>
                </a:extLst>
              </p:cNvPr>
              <p:cNvSpPr/>
              <p:nvPr/>
            </p:nvSpPr>
            <p:spPr>
              <a:xfrm>
                <a:off x="508000" y="4590893"/>
                <a:ext cx="805060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luôn lệch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so với điện áp ở hai đầu đoạn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mạch.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AD029B8C-D740-429D-9379-6792EDA324D3}"/>
                  </a:ext>
                </a:extLst>
              </p:cNvPr>
              <p:cNvSpPr>
                <a:spLocks noRot="1" noChangeAspect="1" noMove="1" noResize="1" noEditPoints="1" noAdjustHandles="1" noChangeArrowheads="1" noChangeShapeType="1" noTextEdit="1"/>
              </p:cNvSpPr>
              <p:nvPr/>
            </p:nvSpPr>
            <p:spPr>
              <a:xfrm>
                <a:off x="508000" y="4590893"/>
                <a:ext cx="8050602" cy="662810"/>
              </a:xfrm>
              <a:prstGeom prst="rect">
                <a:avLst/>
              </a:prstGeom>
              <a:blipFill>
                <a:blip r:embed="rId2"/>
                <a:stretch>
                  <a:fillRect l="-1514" t="-4587" r="-606"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9E107AF-9499-4AE6-ABA7-2DDDEA85AF0E}"/>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4102371"/>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3112042-E831-4583-A438-9FB14BC5AF6D}"/>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54: Một đoạn mạch RLC. Đặt vào hai đầu đoạn mạch một hiệu điện thế xoay chiều </a:t>
                </a:r>
                <a14:m>
                  <m:oMath xmlns:m="http://schemas.openxmlformats.org/officeDocument/2006/math">
                    <m:r>
                      <a:rPr lang="vi-VN" sz="2800" b="1">
                        <a:solidFill>
                          <a:srgbClr val="00B050"/>
                        </a:solidFill>
                      </a:rPr>
                      <m:t>𝒖</m:t>
                    </m:r>
                    <m:r>
                      <a:rPr lang="vi-VN" sz="2800" b="1">
                        <a:solidFill>
                          <a:srgbClr val="00B050"/>
                        </a:solidFill>
                      </a:rPr>
                      <m:t> = </m:t>
                    </m:r>
                    <m:sSub>
                      <m:sSubPr>
                        <m:ctrlPr>
                          <a:rPr lang="vi-VN" sz="2800" b="1">
                            <a:solidFill>
                              <a:srgbClr val="00B050"/>
                            </a:solidFill>
                          </a:rPr>
                        </m:ctrlPr>
                      </m:sSubPr>
                      <m:e>
                        <m:r>
                          <a:rPr lang="vi-VN" sz="2800" b="1">
                            <a:solidFill>
                              <a:srgbClr val="00B050"/>
                            </a:solidFill>
                          </a:rPr>
                          <m:t>𝑼</m:t>
                        </m:r>
                      </m:e>
                      <m:sub>
                        <m:r>
                          <a:rPr lang="vi-VN" sz="2800" b="1">
                            <a:solidFill>
                              <a:srgbClr val="00B050"/>
                            </a:solidFill>
                          </a:rPr>
                          <m:t>𝟎</m:t>
                        </m:r>
                      </m:sub>
                    </m:sSub>
                    <m:func>
                      <m:funcPr>
                        <m:ctrlPr>
                          <a:rPr lang="vi-VN" sz="2800" b="1">
                            <a:solidFill>
                              <a:srgbClr val="00B050"/>
                            </a:solidFill>
                          </a:rPr>
                        </m:ctrlPr>
                      </m:funcPr>
                      <m:fName>
                        <m:r>
                          <a:rPr lang="vi-VN" sz="2800" b="1">
                            <a:solidFill>
                              <a:srgbClr val="00B050"/>
                            </a:solidFill>
                          </a:rPr>
                          <m:t>𝒄𝒐𝒔</m:t>
                        </m:r>
                      </m:fName>
                      <m:e>
                        <m:r>
                          <a:rPr lang="vi-VN" sz="2800" b="1">
                            <a:solidFill>
                              <a:srgbClr val="00B050"/>
                            </a:solidFill>
                          </a:rPr>
                          <m:t>𝝎</m:t>
                        </m:r>
                      </m:e>
                    </m:func>
                    <m:r>
                      <a:rPr lang="vi-VN" sz="2800" b="1">
                        <a:solidFill>
                          <a:srgbClr val="00B050"/>
                        </a:solidFill>
                      </a:rPr>
                      <m:t>𝒕</m:t>
                    </m:r>
                    <m:r>
                      <a:rPr lang="vi-VN" sz="2800" b="1">
                        <a:solidFill>
                          <a:srgbClr val="00B050"/>
                        </a:solidFill>
                      </a:rPr>
                      <m:t>.</m:t>
                    </m:r>
                  </m:oMath>
                </a14:m>
                <a:r>
                  <a:rPr lang="vi-VN" sz="2800" b="1" dirty="0">
                    <a:solidFill>
                      <a:srgbClr val="00B050"/>
                    </a:solidFill>
                    <a:latin typeface="UTM Swiss Condensed" panose="02000500000000000000" pitchFamily="2" charset="0"/>
                    <a:cs typeface="Times New Roman" panose="02020603050405020304" pitchFamily="18" charset="0"/>
                  </a:rPr>
                  <a:t> Biểu thức nào sau đây đúng cho trường hợp trong mạch có cộng hưởng điện?</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93112042-E831-4583-A438-9FB14BC5AF6D}"/>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65E39D2-1F86-46FC-84B1-39B4686E2FE1}"/>
                  </a:ext>
                </a:extLst>
              </p:cNvPr>
              <p:cNvSpPr/>
              <p:nvPr/>
            </p:nvSpPr>
            <p:spPr>
              <a:xfrm>
                <a:off x="1016000" y="2073281"/>
                <a:ext cx="212109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65E39D2-1F86-46FC-84B1-39B4686E2FE1}"/>
                  </a:ext>
                </a:extLst>
              </p:cNvPr>
              <p:cNvSpPr>
                <a:spLocks noRot="1" noChangeAspect="1" noMove="1" noResize="1" noEditPoints="1" noAdjustHandles="1" noChangeArrowheads="1" noChangeShapeType="1" noTextEdit="1"/>
              </p:cNvSpPr>
              <p:nvPr/>
            </p:nvSpPr>
            <p:spPr>
              <a:xfrm>
                <a:off x="1016000" y="2073281"/>
                <a:ext cx="2121093" cy="712631"/>
              </a:xfrm>
              <a:prstGeom prst="rect">
                <a:avLst/>
              </a:prstGeom>
              <a:blipFill>
                <a:blip r:embed="rId3"/>
                <a:stretch>
                  <a:fillRect l="-603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2DF53EC-2782-4C48-B4DD-370F30A278F6}"/>
                  </a:ext>
                </a:extLst>
              </p:cNvPr>
              <p:cNvSpPr/>
              <p:nvPr/>
            </p:nvSpPr>
            <p:spPr>
              <a:xfrm>
                <a:off x="6477000" y="2073281"/>
                <a:ext cx="3044423"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C2DF53EC-2782-4C48-B4DD-370F30A278F6}"/>
                  </a:ext>
                </a:extLst>
              </p:cNvPr>
              <p:cNvSpPr>
                <a:spLocks noRot="1" noChangeAspect="1" noMove="1" noResize="1" noEditPoints="1" noAdjustHandles="1" noChangeArrowheads="1" noChangeShapeType="1" noTextEdit="1"/>
              </p:cNvSpPr>
              <p:nvPr/>
            </p:nvSpPr>
            <p:spPr>
              <a:xfrm>
                <a:off x="6477000" y="2073281"/>
                <a:ext cx="3044423" cy="532966"/>
              </a:xfrm>
              <a:prstGeom prst="rect">
                <a:avLst/>
              </a:prstGeom>
              <a:blipFill>
                <a:blip r:embed="rId4"/>
                <a:stretch>
                  <a:fillRect l="-4208" t="-10227" r="-3206" b="-2954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CFF1A23-BF85-4B4D-9D81-0114BD5B850F}"/>
                  </a:ext>
                </a:extLst>
              </p:cNvPr>
              <p:cNvSpPr/>
              <p:nvPr/>
            </p:nvSpPr>
            <p:spPr>
              <a:xfrm>
                <a:off x="1016000" y="2835281"/>
                <a:ext cx="3044423"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1CFF1A23-BF85-4B4D-9D81-0114BD5B850F}"/>
                  </a:ext>
                </a:extLst>
              </p:cNvPr>
              <p:cNvSpPr>
                <a:spLocks noRot="1" noChangeAspect="1" noMove="1" noResize="1" noEditPoints="1" noAdjustHandles="1" noChangeArrowheads="1" noChangeShapeType="1" noTextEdit="1"/>
              </p:cNvSpPr>
              <p:nvPr/>
            </p:nvSpPr>
            <p:spPr>
              <a:xfrm>
                <a:off x="1016000" y="2835281"/>
                <a:ext cx="3044423" cy="532966"/>
              </a:xfrm>
              <a:prstGeom prst="rect">
                <a:avLst/>
              </a:prstGeom>
              <a:blipFill>
                <a:blip r:embed="rId5"/>
                <a:stretch>
                  <a:fillRect l="-4208" t="-10227" r="-3206" b="-29545"/>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4BD04070-777C-4A00-8915-8BAB06EC4847}"/>
              </a:ext>
            </a:extLst>
          </p:cNvPr>
          <p:cNvSpPr/>
          <p:nvPr/>
        </p:nvSpPr>
        <p:spPr>
          <a:xfrm>
            <a:off x="6477000" y="2835281"/>
            <a:ext cx="17235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RLC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6DCBB6A-68C8-4649-9F81-F24FC762F336}"/>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0707174"/>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CC83AF1-4838-4C49-9359-CB444EC4C6A6}"/>
                  </a:ext>
                </a:extLst>
              </p:cNvPr>
              <p:cNvSpPr/>
              <p:nvPr/>
            </p:nvSpPr>
            <p:spPr>
              <a:xfrm>
                <a:off x="127000" y="63500"/>
                <a:ext cx="11938000" cy="1679114"/>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55: Giá trị hiệu dụng của dòng điện xoay chiều có biểu thức </a:t>
                </a:r>
                <a14:m>
                  <m:oMath xmlns:m="http://schemas.openxmlformats.org/officeDocument/2006/math">
                    <m:r>
                      <a:rPr lang="vi-VN" sz="2800" b="1">
                        <a:solidFill>
                          <a:srgbClr val="00B050"/>
                        </a:solidFill>
                      </a:rPr>
                      <m:t>𝒊</m:t>
                    </m:r>
                    <m:r>
                      <a:rPr lang="vi-VN" sz="2800" b="1">
                        <a:solidFill>
                          <a:srgbClr val="00B050"/>
                        </a:solidFill>
                      </a:rPr>
                      <m:t> = </m:t>
                    </m:r>
                    <m:r>
                      <a:rPr lang="vi-VN" sz="2800" b="1">
                        <a:solidFill>
                          <a:srgbClr val="00B050"/>
                        </a:solidFill>
                      </a:rPr>
                      <m:t>𝟐</m:t>
                    </m:r>
                    <m:rad>
                      <m:radPr>
                        <m:degHide m:val="on"/>
                        <m:ctrlPr>
                          <a:rPr lang="vi-VN" sz="2800" b="1">
                            <a:solidFill>
                              <a:srgbClr val="00B050"/>
                            </a:solidFill>
                          </a:rPr>
                        </m:ctrlPr>
                      </m:radPr>
                      <m:deg/>
                      <m:e>
                        <m:r>
                          <a:rPr lang="vi-VN" sz="2800" b="1">
                            <a:solidFill>
                              <a:srgbClr val="00B050"/>
                            </a:solidFill>
                          </a:rPr>
                          <m:t>𝟑</m:t>
                        </m:r>
                      </m:e>
                    </m:rad>
                    <m:r>
                      <a:rPr lang="vi-VN" sz="2800" b="1">
                        <a:solidFill>
                          <a:srgbClr val="00B050"/>
                        </a:solidFill>
                      </a:rPr>
                      <m:t>𝒄</m:t>
                    </m:r>
                    <m:r>
                      <m:rPr>
                        <m:nor/>
                      </m:rPr>
                      <a:rPr lang="vi-VN" sz="2800" b="1">
                        <a:solidFill>
                          <a:srgbClr val="00B050"/>
                        </a:solidFill>
                        <a:latin typeface="UTM Swiss Condensed" panose="02000500000000000000" pitchFamily="2" charset="0"/>
                        <a:cs typeface="Times New Roman" panose="02020603050405020304" pitchFamily="18" charset="0"/>
                      </a:rPr>
                      <m:t>os</m:t>
                    </m:r>
                    <m:r>
                      <a:rPr lang="vi-VN" sz="2800" b="1">
                        <a:solidFill>
                          <a:srgbClr val="00B050"/>
                        </a:solidFill>
                      </a:rPr>
                      <m:t>(</m:t>
                    </m:r>
                    <m:r>
                      <a:rPr lang="vi-VN" sz="2800" b="1">
                        <a:solidFill>
                          <a:srgbClr val="00B050"/>
                        </a:solidFill>
                      </a:rPr>
                      <m:t>𝟐𝟎𝟎</m:t>
                    </m:r>
                    <m:r>
                      <a:rPr lang="vi-VN" sz="2800" b="1">
                        <a:solidFill>
                          <a:srgbClr val="00B050"/>
                        </a:solidFill>
                      </a:rPr>
                      <m:t>𝝅</m:t>
                    </m:r>
                    <m:r>
                      <a:rPr lang="vi-VN" sz="2800" b="1">
                        <a:solidFill>
                          <a:srgbClr val="00B050"/>
                        </a:solidFill>
                      </a:rPr>
                      <m:t>𝒕</m:t>
                    </m:r>
                    <m:r>
                      <a:rPr lang="vi-VN" sz="2800" b="1">
                        <a:solidFill>
                          <a:srgbClr val="00B050"/>
                        </a:solidFill>
                      </a:rPr>
                      <m:t> + </m:t>
                    </m:r>
                    <m:f>
                      <m:fPr>
                        <m:ctrlPr>
                          <a:rPr lang="vi-VN" sz="2800" b="1">
                            <a:solidFill>
                              <a:srgbClr val="00B050"/>
                            </a:solidFill>
                          </a:rPr>
                        </m:ctrlPr>
                      </m:fPr>
                      <m:num>
                        <m:r>
                          <a:rPr lang="vi-VN" sz="2800" b="1">
                            <a:solidFill>
                              <a:srgbClr val="00B050"/>
                            </a:solidFill>
                          </a:rPr>
                          <m:t>𝝅</m:t>
                        </m:r>
                      </m:num>
                      <m:den>
                        <m:r>
                          <a:rPr lang="vi-VN" sz="2800" b="1">
                            <a:solidFill>
                              <a:srgbClr val="00B050"/>
                            </a:solidFill>
                          </a:rPr>
                          <m:t>𝟔</m:t>
                        </m:r>
                      </m:den>
                    </m:f>
                    <m:r>
                      <a:rPr lang="vi-VN" sz="2800" b="1">
                        <a:solidFill>
                          <a:srgbClr val="00B050"/>
                        </a:solidFill>
                      </a:rPr>
                      <m:t>)</m:t>
                    </m:r>
                    <m:r>
                      <a:rPr lang="vi-VN" sz="2800" b="1">
                        <a:solidFill>
                          <a:srgbClr val="00B050"/>
                        </a:solidFill>
                      </a:rPr>
                      <m:t>𝑨</m:t>
                    </m:r>
                  </m:oMath>
                </a14:m>
                <a:r>
                  <a:rPr lang="vi-VN" sz="2800" b="1" dirty="0">
                    <a:solidFill>
                      <a:srgbClr val="00B050"/>
                    </a:solidFill>
                    <a:latin typeface="UTM Swiss Condensed" panose="02000500000000000000" pitchFamily="2" charset="0"/>
                    <a:cs typeface="Times New Roman" panose="02020603050405020304" pitchFamily="18" charset="0"/>
                  </a:rPr>
                  <a:t>là:   </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FCC83AF1-4838-4C49-9359-CB444EC4C6A6}"/>
                  </a:ext>
                </a:extLst>
              </p:cNvPr>
              <p:cNvSpPr>
                <a:spLocks noRot="1" noChangeAspect="1" noMove="1" noResize="1" noEditPoints="1" noAdjustHandles="1" noChangeArrowheads="1" noChangeShapeType="1" noTextEdit="1"/>
              </p:cNvSpPr>
              <p:nvPr/>
            </p:nvSpPr>
            <p:spPr>
              <a:xfrm>
                <a:off x="127000" y="63500"/>
                <a:ext cx="11938000" cy="1679114"/>
              </a:xfrm>
              <a:prstGeom prst="rect">
                <a:avLst/>
              </a:prstGeom>
              <a:blipFill>
                <a:blip r:embed="rId2"/>
                <a:stretch>
                  <a:fillRect l="-916" t="-2034"/>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CBE3E5E1-A194-466C-BB91-3AAF422C6EEC}"/>
              </a:ext>
            </a:extLst>
          </p:cNvPr>
          <p:cNvSpPr/>
          <p:nvPr/>
        </p:nvSpPr>
        <p:spPr>
          <a:xfrm>
            <a:off x="762000" y="1742614"/>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2A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976B302-BAD0-4409-8553-DA002BA1C81B}"/>
                  </a:ext>
                </a:extLst>
              </p:cNvPr>
              <p:cNvSpPr/>
              <p:nvPr/>
            </p:nvSpPr>
            <p:spPr>
              <a:xfrm>
                <a:off x="3619500" y="1742614"/>
                <a:ext cx="212109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9976B302-BAD0-4409-8553-DA002BA1C81B}"/>
                  </a:ext>
                </a:extLst>
              </p:cNvPr>
              <p:cNvSpPr>
                <a:spLocks noRot="1" noChangeAspect="1" noMove="1" noResize="1" noEditPoints="1" noAdjustHandles="1" noChangeArrowheads="1" noChangeShapeType="1" noTextEdit="1"/>
              </p:cNvSpPr>
              <p:nvPr/>
            </p:nvSpPr>
            <p:spPr>
              <a:xfrm>
                <a:off x="3619500" y="1742614"/>
                <a:ext cx="2121093" cy="563744"/>
              </a:xfrm>
              <a:prstGeom prst="rect">
                <a:avLst/>
              </a:prstGeom>
              <a:blipFill>
                <a:blip r:embed="rId3"/>
                <a:stretch>
                  <a:fillRect l="-6034"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64CBC0C-E355-405A-8555-55B07B2F3230}"/>
                  </a:ext>
                </a:extLst>
              </p:cNvPr>
              <p:cNvSpPr/>
              <p:nvPr/>
            </p:nvSpPr>
            <p:spPr>
              <a:xfrm>
                <a:off x="6477000" y="1742614"/>
                <a:ext cx="212109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864CBC0C-E355-405A-8555-55B07B2F3230}"/>
                  </a:ext>
                </a:extLst>
              </p:cNvPr>
              <p:cNvSpPr>
                <a:spLocks noRot="1" noChangeAspect="1" noMove="1" noResize="1" noEditPoints="1" noAdjustHandles="1" noChangeArrowheads="1" noChangeShapeType="1" noTextEdit="1"/>
              </p:cNvSpPr>
              <p:nvPr/>
            </p:nvSpPr>
            <p:spPr>
              <a:xfrm>
                <a:off x="6477000" y="1742614"/>
                <a:ext cx="2121093" cy="563744"/>
              </a:xfrm>
              <a:prstGeom prst="rect">
                <a:avLst/>
              </a:prstGeom>
              <a:blipFill>
                <a:blip r:embed="rId4"/>
                <a:stretch>
                  <a:fillRect l="-6052"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876A580-EB2D-4C1C-8B7A-632C87FC0B7C}"/>
                  </a:ext>
                </a:extLst>
              </p:cNvPr>
              <p:cNvSpPr/>
              <p:nvPr/>
            </p:nvSpPr>
            <p:spPr>
              <a:xfrm>
                <a:off x="9334500" y="1742614"/>
                <a:ext cx="1672446"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A876A580-EB2D-4C1C-8B7A-632C87FC0B7C}"/>
                  </a:ext>
                </a:extLst>
              </p:cNvPr>
              <p:cNvSpPr>
                <a:spLocks noRot="1" noChangeAspect="1" noMove="1" noResize="1" noEditPoints="1" noAdjustHandles="1" noChangeArrowheads="1" noChangeShapeType="1" noTextEdit="1"/>
              </p:cNvSpPr>
              <p:nvPr/>
            </p:nvSpPr>
            <p:spPr>
              <a:xfrm>
                <a:off x="9334500" y="1742614"/>
                <a:ext cx="1672446" cy="565155"/>
              </a:xfrm>
              <a:prstGeom prst="rect">
                <a:avLst/>
              </a:prstGeom>
              <a:blipFill>
                <a:blip r:embed="rId5"/>
                <a:stretch>
                  <a:fillRect l="-7273" t="-5376" r="-6182"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B4E9715-F410-489F-BC44-6B0E4A6FC8AD}"/>
              </a:ext>
            </a:extLst>
          </p:cNvPr>
          <p:cNvSpPr/>
          <p:nvPr/>
        </p:nvSpPr>
        <p:spPr>
          <a:xfrm>
            <a:off x="698500" y="167911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537822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527536-9916-4A45-A4DC-44B4B971C396}"/>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00B050"/>
                </a:solidFill>
                <a:latin typeface="UTM Swiss Condensed" panose="02000500000000000000" pitchFamily="2" charset="0"/>
                <a:cs typeface="Times New Roman" panose="02020603050405020304" pitchFamily="18" charset="0"/>
              </a:rPr>
              <a:t>Câu 56: Một điện áp xoay chiều được đặt vào hai đầu một điện trở thuần. Giữ nguyên giá trị hiệu dụng, thay đổi tần số của hiệu điện thế. Công suất toả nhiệt trên điện trở</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98170E2D-2BE0-48D3-8511-81DC294E8A06}"/>
              </a:ext>
            </a:extLst>
          </p:cNvPr>
          <p:cNvSpPr/>
          <p:nvPr/>
        </p:nvSpPr>
        <p:spPr>
          <a:xfrm>
            <a:off x="508000" y="207328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tỉ lệ thuận với bình phương của tần số.</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56676AA-75EB-4954-9A2B-A0E1CA5F3E43}"/>
              </a:ext>
            </a:extLst>
          </p:cNvPr>
          <p:cNvSpPr/>
          <p:nvPr/>
        </p:nvSpPr>
        <p:spPr>
          <a:xfrm>
            <a:off x="508000" y="2596501"/>
            <a:ext cx="353013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tỉ lệ thuận với tần số.</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C660E31-B6E7-4D6A-80C3-D2CF4B4A9F3E}"/>
              </a:ext>
            </a:extLst>
          </p:cNvPr>
          <p:cNvSpPr/>
          <p:nvPr/>
        </p:nvSpPr>
        <p:spPr>
          <a:xfrm>
            <a:off x="508000" y="376605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tỉ lệ ngịch với tần số.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9BB9285-745A-4CD2-A5F9-89253A50A725}"/>
              </a:ext>
            </a:extLst>
          </p:cNvPr>
          <p:cNvSpPr/>
          <p:nvPr/>
        </p:nvSpPr>
        <p:spPr>
          <a:xfrm>
            <a:off x="508000" y="4289272"/>
            <a:ext cx="46410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không phụ thuộc vào tần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số.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95D2118A-A100-48D3-ABAF-A0501BFE920B}"/>
              </a:ext>
            </a:extLst>
          </p:cNvPr>
          <p:cNvSpPr/>
          <p:nvPr/>
        </p:nvSpPr>
        <p:spPr>
          <a:xfrm>
            <a:off x="444500" y="422577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8550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7E750A8-1A28-427E-A291-D8B738FC326A}"/>
                  </a:ext>
                </a:extLst>
              </p:cNvPr>
              <p:cNvSpPr/>
              <p:nvPr/>
            </p:nvSpPr>
            <p:spPr>
              <a:xfrm>
                <a:off x="127000" y="63500"/>
                <a:ext cx="11938000" cy="167481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00B050"/>
                    </a:solidFill>
                    <a:latin typeface="UTM Swiss Condensed" panose="02000500000000000000" pitchFamily="2" charset="0"/>
                    <a:cs typeface="Times New Roman" panose="02020603050405020304" pitchFamily="18" charset="0"/>
                  </a:rPr>
                  <a:t>Câu 57: Một mạch xoay chiều có u = </a:t>
                </a:r>
                <a14:m>
                  <m:oMath xmlns:m="http://schemas.openxmlformats.org/officeDocument/2006/math">
                    <m:r>
                      <a:rPr lang="vi-VN" sz="2800" b="1">
                        <a:solidFill>
                          <a:srgbClr val="00B050"/>
                        </a:solidFill>
                      </a:rPr>
                      <m:t>𝑼</m:t>
                    </m:r>
                    <m:rad>
                      <m:radPr>
                        <m:degHide m:val="on"/>
                        <m:ctrlPr>
                          <a:rPr lang="vi-VN" sz="2800" b="1">
                            <a:solidFill>
                              <a:srgbClr val="00B050"/>
                            </a:solidFill>
                          </a:rPr>
                        </m:ctrlPr>
                      </m:radPr>
                      <m:deg/>
                      <m:e>
                        <m:r>
                          <a:rPr lang="pt-BR" sz="2800" b="1" smtClean="0">
                            <a:solidFill>
                              <a:srgbClr val="00B050"/>
                            </a:solidFill>
                          </a:rPr>
                          <m:t>𝟐</m:t>
                        </m:r>
                      </m:e>
                    </m:rad>
                  </m:oMath>
                </a14:m>
                <a:r>
                  <a:rPr lang="pt-BR" sz="2800" b="1" dirty="0">
                    <a:solidFill>
                      <a:srgbClr val="00B050"/>
                    </a:solidFill>
                    <a:latin typeface="UTM Swiss Condensed" panose="02000500000000000000" pitchFamily="2" charset="0"/>
                    <a:cs typeface="Times New Roman" panose="02020603050405020304" pitchFamily="18" charset="0"/>
                  </a:rPr>
                  <a:t>cosl00</a:t>
                </a:r>
                <a:r>
                  <a:rPr lang="vi-VN" sz="2800" b="1" dirty="0">
                    <a:solidFill>
                      <a:srgbClr val="00B050"/>
                    </a:solidFill>
                    <a:latin typeface="UTM Swiss Condensed" panose="02000500000000000000" pitchFamily="2" charset="0"/>
                    <a:cs typeface="Times New Roman" panose="02020603050405020304" pitchFamily="18" charset="0"/>
                  </a:rPr>
                  <a:t>π</a:t>
                </a:r>
                <a:r>
                  <a:rPr lang="pt-BR" sz="2800" b="1" dirty="0">
                    <a:solidFill>
                      <a:srgbClr val="00B050"/>
                    </a:solidFill>
                    <a:latin typeface="UTM Swiss Condensed" panose="02000500000000000000" pitchFamily="2" charset="0"/>
                    <a:cs typeface="Times New Roman" panose="02020603050405020304" pitchFamily="18" charset="0"/>
                  </a:rPr>
                  <a:t>t(V)và i = </a:t>
                </a:r>
                <a14:m>
                  <m:oMath xmlns:m="http://schemas.openxmlformats.org/officeDocument/2006/math">
                    <m:r>
                      <a:rPr lang="vi-VN" sz="2800" b="1">
                        <a:solidFill>
                          <a:srgbClr val="00B050"/>
                        </a:solidFill>
                      </a:rPr>
                      <m:t>𝑰</m:t>
                    </m:r>
                    <m:rad>
                      <m:radPr>
                        <m:degHide m:val="on"/>
                        <m:ctrlPr>
                          <a:rPr lang="vi-VN" sz="2800" b="1">
                            <a:solidFill>
                              <a:srgbClr val="00B050"/>
                            </a:solidFill>
                          </a:rPr>
                        </m:ctrlPr>
                      </m:radPr>
                      <m:deg/>
                      <m:e>
                        <m:r>
                          <a:rPr lang="pt-BR" sz="2800" b="1" smtClean="0">
                            <a:solidFill>
                              <a:srgbClr val="00B050"/>
                            </a:solidFill>
                          </a:rPr>
                          <m:t>𝟐</m:t>
                        </m:r>
                      </m:e>
                    </m:rad>
                  </m:oMath>
                </a14:m>
                <a:r>
                  <a:rPr lang="pt-BR" sz="2800" b="1" dirty="0">
                    <a:solidFill>
                      <a:srgbClr val="00B050"/>
                    </a:solidFill>
                    <a:latin typeface="UTM Swiss Condensed" panose="02000500000000000000" pitchFamily="2" charset="0"/>
                    <a:cs typeface="Times New Roman" panose="02020603050405020304" pitchFamily="18" charset="0"/>
                  </a:rPr>
                  <a:t>cos(100</a:t>
                </a:r>
                <a:r>
                  <a:rPr lang="vi-VN" sz="2800" b="1" dirty="0">
                    <a:solidFill>
                      <a:srgbClr val="00B050"/>
                    </a:solidFill>
                    <a:latin typeface="UTM Swiss Condensed" panose="02000500000000000000" pitchFamily="2" charset="0"/>
                    <a:cs typeface="Times New Roman" panose="02020603050405020304" pitchFamily="18" charset="0"/>
                  </a:rPr>
                  <a:t>π</a:t>
                </a:r>
                <a:r>
                  <a:rPr lang="pt-BR" sz="2800" b="1" dirty="0">
                    <a:solidFill>
                      <a:srgbClr val="00B050"/>
                    </a:solidFill>
                    <a:latin typeface="UTM Swiss Condensed" panose="02000500000000000000" pitchFamily="2" charset="0"/>
                    <a:cs typeface="Times New Roman" panose="02020603050405020304" pitchFamily="18" charset="0"/>
                  </a:rPr>
                  <a:t>t + </a:t>
                </a:r>
                <a14:m>
                  <m:oMath xmlns:m="http://schemas.openxmlformats.org/officeDocument/2006/math">
                    <m:f>
                      <m:fPr>
                        <m:ctrlPr>
                          <a:rPr lang="vi-VN" sz="2800" b="1">
                            <a:solidFill>
                              <a:srgbClr val="00B050"/>
                            </a:solidFill>
                          </a:rPr>
                        </m:ctrlPr>
                      </m:fPr>
                      <m:num>
                        <m:r>
                          <a:rPr lang="vi-VN" sz="2800" b="1">
                            <a:solidFill>
                              <a:srgbClr val="00B050"/>
                            </a:solidFill>
                          </a:rPr>
                          <m:t>𝝅</m:t>
                        </m:r>
                      </m:num>
                      <m:den>
                        <m:r>
                          <a:rPr lang="pt-BR" sz="2800" b="1" smtClean="0">
                            <a:solidFill>
                              <a:srgbClr val="00B050"/>
                            </a:solidFill>
                          </a:rPr>
                          <m:t>𝟐</m:t>
                        </m:r>
                      </m:den>
                    </m:f>
                  </m:oMath>
                </a14:m>
                <a:r>
                  <a:rPr lang="pt-BR" sz="2800" b="1" dirty="0">
                    <a:solidFill>
                      <a:srgbClr val="00B050"/>
                    </a:solidFill>
                    <a:latin typeface="UTM Swiss Condensed" panose="02000500000000000000" pitchFamily="2" charset="0"/>
                    <a:cs typeface="Times New Roman" panose="02020603050405020304" pitchFamily="18" charset="0"/>
                  </a:rPr>
                  <a:t>) (A). Hệ số công suất của mạch là</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7E750A8-1A28-427E-A291-D8B738FC326A}"/>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4B5EA107-AB0B-488B-97C8-DEEC8C0A6C03}"/>
              </a:ext>
            </a:extLst>
          </p:cNvPr>
          <p:cNvSpPr/>
          <p:nvPr/>
        </p:nvSpPr>
        <p:spPr>
          <a:xfrm>
            <a:off x="7620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0.</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D58C7D8-095C-490B-AB10-B43B6374C68E}"/>
              </a:ext>
            </a:extLst>
          </p:cNvPr>
          <p:cNvSpPr/>
          <p:nvPr/>
        </p:nvSpPr>
        <p:spPr>
          <a:xfrm>
            <a:off x="36195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B8C77136-EF1F-46B7-9F2C-9CC7312D46AE}"/>
              </a:ext>
            </a:extLst>
          </p:cNvPr>
          <p:cNvSpPr/>
          <p:nvPr/>
        </p:nvSpPr>
        <p:spPr>
          <a:xfrm>
            <a:off x="64770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0,5.</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1FAEE05-DA60-4B08-883A-6731D6280DB7}"/>
              </a:ext>
            </a:extLst>
          </p:cNvPr>
          <p:cNvSpPr/>
          <p:nvPr/>
        </p:nvSpPr>
        <p:spPr>
          <a:xfrm>
            <a:off x="9334500" y="1738317"/>
            <a:ext cx="13837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0,85.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5308A97-63F9-45D0-B84B-7596F1BB8AEB}"/>
              </a:ext>
            </a:extLst>
          </p:cNvPr>
          <p:cNvSpPr/>
          <p:nvPr/>
        </p:nvSpPr>
        <p:spPr>
          <a:xfrm>
            <a:off x="6413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086426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72CF2-1BDE-495F-A10F-8B043AEF1D17}"/>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00B050"/>
                </a:solidFill>
                <a:latin typeface="UTM Swiss Condensed" panose="02000500000000000000" pitchFamily="2" charset="0"/>
                <a:cs typeface="Times New Roman" panose="02020603050405020304" pitchFamily="18" charset="0"/>
              </a:rPr>
              <a:t>Câu 58: Mạch điện chỉ có R = 20Ω. Điện áp hiệu dụng hai đầu mạch điện là 40 V, công suất tiêu thụ của mạch khi đó bằng</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7539090-1B96-4507-8305-3B2330DB7A19}"/>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3259C91-197F-4D22-AFDD-ACF1B22E8291}"/>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60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17084F0-6C3F-4D29-B2CE-1982706478FF}"/>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80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55FBC98-5607-4D1E-A34E-64D3640AE5B5}"/>
              </a:ext>
            </a:extLst>
          </p:cNvPr>
          <p:cNvSpPr/>
          <p:nvPr/>
        </p:nvSpPr>
        <p:spPr>
          <a:xfrm>
            <a:off x="9334500" y="1577761"/>
            <a:ext cx="13179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4B3133A-EE96-4F89-8685-059B0AF59B64}"/>
              </a:ext>
            </a:extLst>
          </p:cNvPr>
          <p:cNvSpPr/>
          <p:nvPr/>
        </p:nvSpPr>
        <p:spPr>
          <a:xfrm>
            <a:off x="3556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8813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3187F12-C819-4915-929D-D13A79893BDF}"/>
                  </a:ext>
                </a:extLst>
              </p:cNvPr>
              <p:cNvSpPr/>
              <p:nvPr/>
            </p:nvSpPr>
            <p:spPr>
              <a:xfrm>
                <a:off x="127000" y="63500"/>
                <a:ext cx="11938000" cy="203600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00B050"/>
                    </a:solidFill>
                    <a:latin typeface="UTM Swiss Condensed" panose="02000500000000000000" pitchFamily="2" charset="0"/>
                    <a:cs typeface="Times New Roman" panose="02020603050405020304" pitchFamily="18" charset="0"/>
                  </a:rPr>
                  <a:t>Câu 59: Mạch điện chỉ có tụ điện với điện dung </a:t>
                </a:r>
                <a14:m>
                  <m:oMath xmlns:m="http://schemas.openxmlformats.org/officeDocument/2006/math">
                    <m:r>
                      <a:rPr lang="vi-VN" sz="2800" b="1">
                        <a:solidFill>
                          <a:srgbClr val="00B050"/>
                        </a:solidFill>
                      </a:rPr>
                      <m:t>𝑪</m:t>
                    </m:r>
                    <m:r>
                      <a:rPr lang="pt-BR" sz="2800" b="1" smtClean="0">
                        <a:solidFill>
                          <a:srgbClr val="00B050"/>
                        </a:solidFill>
                      </a:rPr>
                      <m:t> = </m:t>
                    </m:r>
                    <m:f>
                      <m:fPr>
                        <m:ctrlPr>
                          <a:rPr lang="vi-VN" sz="2800" b="1">
                            <a:solidFill>
                              <a:srgbClr val="00B050"/>
                            </a:solidFill>
                          </a:rPr>
                        </m:ctrlPr>
                      </m:fPr>
                      <m:num>
                        <m:r>
                          <a:rPr lang="pt-BR" sz="2800" b="1" smtClean="0">
                            <a:solidFill>
                              <a:srgbClr val="00B050"/>
                            </a:solidFill>
                          </a:rPr>
                          <m:t>𝟏</m:t>
                        </m:r>
                        <m:sSup>
                          <m:sSupPr>
                            <m:ctrlPr>
                              <a:rPr lang="vi-VN" sz="2800" b="1">
                                <a:solidFill>
                                  <a:srgbClr val="00B050"/>
                                </a:solidFill>
                              </a:rPr>
                            </m:ctrlPr>
                          </m:sSupPr>
                          <m:e>
                            <m:r>
                              <a:rPr lang="pt-BR" sz="2800" b="1" smtClean="0">
                                <a:solidFill>
                                  <a:srgbClr val="00B050"/>
                                </a:solidFill>
                              </a:rPr>
                              <m:t>𝟎</m:t>
                            </m:r>
                          </m:e>
                          <m:sup>
                            <m:r>
                              <a:rPr lang="pt-BR" sz="2800" b="1" smtClean="0">
                                <a:solidFill>
                                  <a:srgbClr val="00B050"/>
                                </a:solidFill>
                              </a:rPr>
                              <m:t>−</m:t>
                            </m:r>
                            <m:r>
                              <a:rPr lang="pt-BR" sz="2800" b="1" smtClean="0">
                                <a:solidFill>
                                  <a:srgbClr val="00B050"/>
                                </a:solidFill>
                              </a:rPr>
                              <m:t>𝟑</m:t>
                            </m:r>
                          </m:sup>
                        </m:sSup>
                      </m:num>
                      <m:den>
                        <m:r>
                          <a:rPr lang="vi-VN" sz="2800" b="1">
                            <a:solidFill>
                              <a:srgbClr val="00B050"/>
                            </a:solidFill>
                          </a:rPr>
                          <m:t>𝝅</m:t>
                        </m:r>
                      </m:den>
                    </m:f>
                    <m:r>
                      <a:rPr lang="vi-VN" sz="2800" b="1">
                        <a:solidFill>
                          <a:srgbClr val="00B050"/>
                        </a:solidFill>
                      </a:rPr>
                      <m:t>𝑭</m:t>
                    </m:r>
                  </m:oMath>
                </a14:m>
                <a:r>
                  <a:rPr lang="pt-BR" sz="2800" b="1" dirty="0">
                    <a:solidFill>
                      <a:srgbClr val="00B050"/>
                    </a:solidFill>
                    <a:latin typeface="UTM Swiss Condensed" panose="02000500000000000000" pitchFamily="2" charset="0"/>
                    <a:cs typeface="Times New Roman" panose="02020603050405020304" pitchFamily="18" charset="0"/>
                  </a:rPr>
                  <a:t>, tần số góc của dòng điện trong mạch </a:t>
                </a:r>
                <a14:m>
                  <m:oMath xmlns:m="http://schemas.openxmlformats.org/officeDocument/2006/math">
                    <m:r>
                      <a:rPr lang="vi-VN" sz="2800" b="1">
                        <a:solidFill>
                          <a:srgbClr val="00B050"/>
                        </a:solidFill>
                      </a:rPr>
                      <m:t>𝝎</m:t>
                    </m:r>
                    <m:r>
                      <a:rPr lang="pt-BR" sz="2800" b="1" smtClean="0">
                        <a:solidFill>
                          <a:srgbClr val="00B050"/>
                        </a:solidFill>
                      </a:rPr>
                      <m:t> = </m:t>
                    </m:r>
                    <m:r>
                      <a:rPr lang="pt-BR" sz="2800" b="1" smtClean="0">
                        <a:solidFill>
                          <a:srgbClr val="00B050"/>
                        </a:solidFill>
                      </a:rPr>
                      <m:t>𝟏𝟎𝟎</m:t>
                    </m:r>
                    <m:r>
                      <a:rPr lang="vi-VN" sz="2800" b="1">
                        <a:solidFill>
                          <a:srgbClr val="00B050"/>
                        </a:solidFill>
                      </a:rPr>
                      <m:t>𝝅</m:t>
                    </m:r>
                    <m:f>
                      <m:fPr>
                        <m:ctrlPr>
                          <a:rPr lang="vi-VN" sz="2800" b="1">
                            <a:solidFill>
                              <a:srgbClr val="00B050"/>
                            </a:solidFill>
                          </a:rPr>
                        </m:ctrlPr>
                      </m:fPr>
                      <m:num>
                        <m:r>
                          <a:rPr lang="vi-VN" sz="2800" b="1">
                            <a:solidFill>
                              <a:srgbClr val="00B050"/>
                            </a:solidFill>
                          </a:rPr>
                          <m:t>𝒓𝒂𝒅</m:t>
                        </m:r>
                      </m:num>
                      <m:den>
                        <m:r>
                          <a:rPr lang="vi-VN" sz="2800" b="1">
                            <a:solidFill>
                              <a:srgbClr val="00B050"/>
                            </a:solidFill>
                          </a:rPr>
                          <m:t>𝒔</m:t>
                        </m:r>
                      </m:den>
                    </m:f>
                  </m:oMath>
                </a14:m>
                <a:r>
                  <a:rPr lang="pt-BR" sz="2800" b="1" dirty="0">
                    <a:solidFill>
                      <a:srgbClr val="00B050"/>
                    </a:solidFill>
                    <a:latin typeface="UTM Swiss Condensed" panose="02000500000000000000" pitchFamily="2" charset="0"/>
                    <a:cs typeface="Times New Roman" panose="02020603050405020304" pitchFamily="18" charset="0"/>
                  </a:rPr>
                  <a:t>. Dung kháng của đoạn mạch bằng</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63187F12-C819-4915-929D-D13A79893BDF}"/>
                  </a:ext>
                </a:extLst>
              </p:cNvPr>
              <p:cNvSpPr>
                <a:spLocks noRot="1" noChangeAspect="1" noMove="1" noResize="1" noEditPoints="1" noAdjustHandles="1" noChangeArrowheads="1" noChangeShapeType="1" noTextEdit="1"/>
              </p:cNvSpPr>
              <p:nvPr/>
            </p:nvSpPr>
            <p:spPr>
              <a:xfrm>
                <a:off x="127000" y="63500"/>
                <a:ext cx="11938000" cy="2036007"/>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DC86420-4A43-4893-8E3A-70E786323A0B}"/>
                  </a:ext>
                </a:extLst>
              </p:cNvPr>
              <p:cNvSpPr/>
              <p:nvPr/>
            </p:nvSpPr>
            <p:spPr>
              <a:xfrm>
                <a:off x="7620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DC86420-4A43-4893-8E3A-70E786323A0B}"/>
                  </a:ext>
                </a:extLst>
              </p:cNvPr>
              <p:cNvSpPr>
                <a:spLocks noRot="1" noChangeAspect="1" noMove="1" noResize="1" noEditPoints="1" noAdjustHandles="1" noChangeArrowheads="1" noChangeShapeType="1" noTextEdit="1"/>
              </p:cNvSpPr>
              <p:nvPr/>
            </p:nvSpPr>
            <p:spPr>
              <a:xfrm>
                <a:off x="762000" y="2099507"/>
                <a:ext cx="2121093" cy="523220"/>
              </a:xfrm>
              <a:prstGeom prst="rect">
                <a:avLst/>
              </a:prstGeom>
              <a:blipFill>
                <a:blip r:embed="rId3"/>
                <a:stretch>
                  <a:fillRect l="-5747" t="-12791"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8EAD2B2-06BE-4C5B-907F-199675321F29}"/>
                  </a:ext>
                </a:extLst>
              </p:cNvPr>
              <p:cNvSpPr/>
              <p:nvPr/>
            </p:nvSpPr>
            <p:spPr>
              <a:xfrm>
                <a:off x="36195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8EAD2B2-06BE-4C5B-907F-199675321F29}"/>
                  </a:ext>
                </a:extLst>
              </p:cNvPr>
              <p:cNvSpPr>
                <a:spLocks noRot="1" noChangeAspect="1" noMove="1" noResize="1" noEditPoints="1" noAdjustHandles="1" noChangeArrowheads="1" noChangeShapeType="1" noTextEdit="1"/>
              </p:cNvSpPr>
              <p:nvPr/>
            </p:nvSpPr>
            <p:spPr>
              <a:xfrm>
                <a:off x="3619500" y="2099507"/>
                <a:ext cx="2121093" cy="523220"/>
              </a:xfrm>
              <a:prstGeom prst="rect">
                <a:avLst/>
              </a:prstGeom>
              <a:blipFill>
                <a:blip r:embed="rId4"/>
                <a:stretch>
                  <a:fillRect l="-6034" t="-12791"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49B1A7B-8315-4FA2-ABAA-20C41623AA92}"/>
                  </a:ext>
                </a:extLst>
              </p:cNvPr>
              <p:cNvSpPr/>
              <p:nvPr/>
            </p:nvSpPr>
            <p:spPr>
              <a:xfrm>
                <a:off x="64770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549B1A7B-8315-4FA2-ABAA-20C41623AA92}"/>
                  </a:ext>
                </a:extLst>
              </p:cNvPr>
              <p:cNvSpPr>
                <a:spLocks noRot="1" noChangeAspect="1" noMove="1" noResize="1" noEditPoints="1" noAdjustHandles="1" noChangeArrowheads="1" noChangeShapeType="1" noTextEdit="1"/>
              </p:cNvSpPr>
              <p:nvPr/>
            </p:nvSpPr>
            <p:spPr>
              <a:xfrm>
                <a:off x="6477000" y="2099507"/>
                <a:ext cx="2121093" cy="523220"/>
              </a:xfrm>
              <a:prstGeom prst="rect">
                <a:avLst/>
              </a:prstGeom>
              <a:blipFill>
                <a:blip r:embed="rId5"/>
                <a:stretch>
                  <a:fillRect l="-6052"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82F5DD8-81BC-42BA-B566-ADBDD601E8FB}"/>
                  </a:ext>
                </a:extLst>
              </p:cNvPr>
              <p:cNvSpPr/>
              <p:nvPr/>
            </p:nvSpPr>
            <p:spPr>
              <a:xfrm>
                <a:off x="9334500" y="2099507"/>
                <a:ext cx="1549335"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982F5DD8-81BC-42BA-B566-ADBDD601E8FB}"/>
                  </a:ext>
                </a:extLst>
              </p:cNvPr>
              <p:cNvSpPr>
                <a:spLocks noRot="1" noChangeAspect="1" noMove="1" noResize="1" noEditPoints="1" noAdjustHandles="1" noChangeArrowheads="1" noChangeShapeType="1" noTextEdit="1"/>
              </p:cNvSpPr>
              <p:nvPr/>
            </p:nvSpPr>
            <p:spPr>
              <a:xfrm>
                <a:off x="9334500" y="2099507"/>
                <a:ext cx="1549335" cy="714683"/>
              </a:xfrm>
              <a:prstGeom prst="rect">
                <a:avLst/>
              </a:prstGeom>
              <a:blipFill>
                <a:blip r:embed="rId6"/>
                <a:stretch>
                  <a:fillRect l="-7874" r="-7480" b="-678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66B70B5-AA19-4B39-B0CC-B8FDE09A0F95}"/>
              </a:ext>
            </a:extLst>
          </p:cNvPr>
          <p:cNvSpPr/>
          <p:nvPr/>
        </p:nvSpPr>
        <p:spPr>
          <a:xfrm>
            <a:off x="698500" y="203600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1533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C87CD6-BB53-4BA4-9F34-6FF0C70885A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Câu 6:</a:t>
            </a:r>
            <a:r>
              <a:rPr lang="it-IT" sz="2800" b="1" dirty="0">
                <a:solidFill>
                  <a:srgbClr val="00B050"/>
                </a:solidFill>
                <a:latin typeface="UTM Swiss Condensed" panose="02000500000000000000" pitchFamily="2" charset="0"/>
                <a:cs typeface="Times New Roman" panose="02020603050405020304" pitchFamily="18" charset="0"/>
              </a:rPr>
              <a:t> Chọn câu trả lời sai. Trong mạch điện xoay chiều không phân nhánh RLC. Khi hiện tượng cộng hưởng </a:t>
            </a:r>
            <a:r>
              <a:rPr lang="it-IT" sz="2800" b="1">
                <a:solidFill>
                  <a:srgbClr val="00B050"/>
                </a:solidFill>
                <a:latin typeface="UTM Swiss Condensed" panose="02000500000000000000" pitchFamily="2" charset="0"/>
                <a:cs typeface="Times New Roman" panose="02020603050405020304" pitchFamily="18" charset="0"/>
              </a:rPr>
              <a:t>xảy ra thì: </a:t>
            </a:r>
            <a:r>
              <a:rPr lang="vi-VN" sz="2800" b="1">
                <a:solidFill>
                  <a:srgbClr val="00B050"/>
                </a:solidFill>
                <a:latin typeface="UTM Swiss Condensed" panose="02000500000000000000" pitchFamily="2" charset="0"/>
                <a:cs typeface="Times New Roman" panose="02020603050405020304" pitchFamily="18" charset="0"/>
              </a:rPr>
              <a:t> </a:t>
            </a:r>
            <a:r>
              <a:rPr lang="it-IT" sz="2800" b="1" dirty="0">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FF1E3FC-55EF-412B-BDF5-86D004279E85}"/>
              </a:ext>
            </a:extLst>
          </p:cNvPr>
          <p:cNvSpPr/>
          <p:nvPr/>
        </p:nvSpPr>
        <p:spPr>
          <a:xfrm>
            <a:off x="762000" y="1524000"/>
            <a:ext cx="2480166"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A. U = U</a:t>
            </a:r>
            <a:r>
              <a:rPr lang="it-IT" sz="2800" b="1" baseline="-25000" dirty="0">
                <a:solidFill>
                  <a:srgbClr val="FFFFFF"/>
                </a:solidFill>
                <a:latin typeface="UTM Swiss Condensed" panose="02000500000000000000" pitchFamily="2" charset="0"/>
                <a:ea typeface="Arial" panose="020B0604020202020204" pitchFamily="34" charset="0"/>
              </a:rPr>
              <a:t>R</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8BF1B8E-ED3C-4F9D-99D9-CC19E9D293B1}"/>
              </a:ext>
            </a:extLst>
          </p:cNvPr>
          <p:cNvSpPr/>
          <p:nvPr/>
        </p:nvSpPr>
        <p:spPr>
          <a:xfrm>
            <a:off x="6168110" y="1524000"/>
            <a:ext cx="163378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Z</a:t>
            </a:r>
            <a:r>
              <a:rPr lang="it-IT" sz="2800" b="1" baseline="-25000"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L</a:t>
            </a: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 Z</a:t>
            </a:r>
            <a:r>
              <a:rPr lang="it-IT" sz="2800" b="1" baseline="-25000"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8BCF93A-A87E-4111-86A2-0A1A10CB2DDC}"/>
              </a:ext>
            </a:extLst>
          </p:cNvPr>
          <p:cNvSpPr/>
          <p:nvPr/>
        </p:nvSpPr>
        <p:spPr>
          <a:xfrm>
            <a:off x="762000" y="2286000"/>
            <a:ext cx="3403496"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C. U</a:t>
            </a:r>
            <a:r>
              <a:rPr lang="it-IT" sz="2800" b="1" baseline="-25000" dirty="0">
                <a:solidFill>
                  <a:srgbClr val="FFFFFF"/>
                </a:solidFill>
                <a:latin typeface="UTM Swiss Condensed" panose="02000500000000000000" pitchFamily="2" charset="0"/>
                <a:ea typeface="Arial" panose="020B0604020202020204" pitchFamily="34" charset="0"/>
              </a:rPr>
              <a:t>L</a:t>
            </a:r>
            <a:r>
              <a:rPr lang="it-IT" sz="2800" b="1" dirty="0">
                <a:solidFill>
                  <a:srgbClr val="FFFFFF"/>
                </a:solidFill>
                <a:latin typeface="UTM Swiss Condensed" panose="02000500000000000000" pitchFamily="2" charset="0"/>
                <a:ea typeface="Arial" panose="020B0604020202020204" pitchFamily="34" charset="0"/>
              </a:rPr>
              <a:t> = U</a:t>
            </a:r>
            <a:r>
              <a:rPr lang="it-IT" sz="2800" b="1" baseline="-25000" dirty="0">
                <a:solidFill>
                  <a:srgbClr val="FFFFFF"/>
                </a:solidFill>
                <a:latin typeface="UTM Swiss Condensed" panose="02000500000000000000" pitchFamily="2" charset="0"/>
                <a:ea typeface="Arial" panose="020B0604020202020204" pitchFamily="34" charset="0"/>
              </a:rPr>
              <a:t>C</a:t>
            </a:r>
            <a:r>
              <a:rPr lang="it-IT" sz="2800" b="1" dirty="0">
                <a:solidFill>
                  <a:srgbClr val="FFFFFF"/>
                </a:solidFill>
                <a:latin typeface="UTM Swiss Condensed" panose="02000500000000000000" pitchFamily="2" charset="0"/>
                <a:ea typeface="Arial" panose="020B0604020202020204" pitchFamily="34" charset="0"/>
              </a:rPr>
              <a:t> = 0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F96AE075-205F-4BF4-92D3-40143F2A3862}"/>
              </a:ext>
            </a:extLst>
          </p:cNvPr>
          <p:cNvSpPr/>
          <p:nvPr/>
        </p:nvSpPr>
        <p:spPr>
          <a:xfrm>
            <a:off x="6350000" y="2286000"/>
            <a:ext cx="6617517"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D. Công suất tiêu thụ trong mạch lớn </a:t>
            </a:r>
            <a:r>
              <a:rPr lang="it-IT" sz="2800" b="1">
                <a:solidFill>
                  <a:srgbClr val="FFFFFF"/>
                </a:solidFill>
                <a:latin typeface="UTM Swiss Condensed" panose="02000500000000000000" pitchFamily="2" charset="0"/>
                <a:ea typeface="Arial" panose="020B0604020202020204" pitchFamily="34" charset="0"/>
              </a:rPr>
              <a:t>nhất.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52C4204F-82F8-456D-BC15-0FDC41CC0B57}"/>
              </a:ext>
            </a:extLst>
          </p:cNvPr>
          <p:cNvSpPr/>
          <p:nvPr/>
        </p:nvSpPr>
        <p:spPr>
          <a:xfrm>
            <a:off x="698500" y="2222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13914546"/>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9B77B2-9EB6-4E34-B49D-D00F37BA197D}"/>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00B050"/>
                    </a:solidFill>
                    <a:latin typeface="UTM Swiss Condensed" panose="02000500000000000000" pitchFamily="2" charset="0"/>
                    <a:cs typeface="Times New Roman" panose="02020603050405020304" pitchFamily="18" charset="0"/>
                  </a:rPr>
                  <a:t>Câu 60: Tổng trở của mạch điện xoay chiều RL(với cuộn cảm thuần) có </a:t>
                </a:r>
                <a14:m>
                  <m:oMath xmlns:m="http://schemas.openxmlformats.org/officeDocument/2006/math">
                    <m:r>
                      <a:rPr lang="vi-VN" sz="2800" b="1">
                        <a:solidFill>
                          <a:srgbClr val="00B050"/>
                        </a:solidFill>
                      </a:rPr>
                      <m:t>𝑹</m:t>
                    </m:r>
                    <m:r>
                      <a:rPr lang="pt-BR" sz="2800" b="1" smtClean="0">
                        <a:solidFill>
                          <a:srgbClr val="00B050"/>
                        </a:solidFill>
                      </a:rPr>
                      <m:t> = </m:t>
                    </m:r>
                    <m:r>
                      <a:rPr lang="pt-BR" sz="2800" b="1" smtClean="0">
                        <a:solidFill>
                          <a:srgbClr val="00B050"/>
                        </a:solidFill>
                      </a:rPr>
                      <m:t>𝟔𝟎</m:t>
                    </m:r>
                    <m:r>
                      <a:rPr lang="vi-VN" sz="2800" b="1">
                        <a:solidFill>
                          <a:srgbClr val="00B050"/>
                        </a:solidFill>
                      </a:rPr>
                      <m:t>𝜴</m:t>
                    </m:r>
                  </m:oMath>
                </a14:m>
                <a:r>
                  <a:rPr lang="pt-BR" sz="2800" b="1" dirty="0">
                    <a:solidFill>
                      <a:srgbClr val="00B050"/>
                    </a:solidFill>
                    <a:latin typeface="UTM Swiss Condensed" panose="02000500000000000000" pitchFamily="2" charset="0"/>
                    <a:cs typeface="Times New Roman" panose="02020603050405020304" pitchFamily="18" charset="0"/>
                  </a:rPr>
                  <a:t> và cảm kháng </a:t>
                </a:r>
                <a14:m>
                  <m:oMath xmlns:m="http://schemas.openxmlformats.org/officeDocument/2006/math">
                    <m:sSub>
                      <m:sSubPr>
                        <m:ctrlPr>
                          <a:rPr lang="vi-VN" sz="2800" b="1">
                            <a:solidFill>
                              <a:srgbClr val="00B050"/>
                            </a:solidFill>
                          </a:rPr>
                        </m:ctrlPr>
                      </m:sSubPr>
                      <m:e>
                        <m:r>
                          <a:rPr lang="vi-VN" sz="2800" b="1">
                            <a:solidFill>
                              <a:srgbClr val="00B050"/>
                            </a:solidFill>
                          </a:rPr>
                          <m:t>𝒁</m:t>
                        </m:r>
                      </m:e>
                      <m:sub>
                        <m:r>
                          <a:rPr lang="vi-VN" sz="2800" b="1">
                            <a:solidFill>
                              <a:srgbClr val="00B050"/>
                            </a:solidFill>
                          </a:rPr>
                          <m:t>𝑳</m:t>
                        </m:r>
                      </m:sub>
                    </m:sSub>
                    <m:r>
                      <a:rPr lang="pt-BR" sz="2800" b="1" smtClean="0">
                        <a:solidFill>
                          <a:srgbClr val="00B050"/>
                        </a:solidFill>
                      </a:rPr>
                      <m:t> = </m:t>
                    </m:r>
                    <m:r>
                      <a:rPr lang="pt-BR" sz="2800" b="1" smtClean="0">
                        <a:solidFill>
                          <a:srgbClr val="00B050"/>
                        </a:solidFill>
                      </a:rPr>
                      <m:t>𝟖𝟎</m:t>
                    </m:r>
                    <m:r>
                      <a:rPr lang="vi-VN" sz="2800" b="1">
                        <a:solidFill>
                          <a:srgbClr val="00B050"/>
                        </a:solidFill>
                      </a:rPr>
                      <m:t>𝜴</m:t>
                    </m:r>
                  </m:oMath>
                </a14:m>
                <a:r>
                  <a:rPr lang="pt-BR" sz="2800" b="1" dirty="0">
                    <a:solidFill>
                      <a:srgbClr val="00B050"/>
                    </a:solidFill>
                    <a:latin typeface="UTM Swiss Condensed" panose="02000500000000000000" pitchFamily="2" charset="0"/>
                    <a:cs typeface="Times New Roman" panose="02020603050405020304" pitchFamily="18" charset="0"/>
                  </a:rPr>
                  <a:t> mắc nối tiếp có giá trị bằng</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69B77B2-9EB6-4E34-B49D-D00F37BA197D}"/>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E063A86-6079-4B82-9EB9-7E811711BBB1}"/>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1E063A86-6079-4B82-9EB9-7E811711BBB1}"/>
                  </a:ext>
                </a:extLst>
              </p:cNvPr>
              <p:cNvSpPr>
                <a:spLocks noRot="1" noChangeAspect="1" noMove="1" noResize="1" noEditPoints="1" noAdjustHandles="1" noChangeArrowheads="1" noChangeShapeType="1" noTextEdit="1"/>
              </p:cNvSpPr>
              <p:nvPr/>
            </p:nvSpPr>
            <p:spPr>
              <a:xfrm>
                <a:off x="762000" y="1577761"/>
                <a:ext cx="2121093" cy="523220"/>
              </a:xfrm>
              <a:prstGeom prst="rect">
                <a:avLst/>
              </a:prstGeom>
              <a:blipFill>
                <a:blip r:embed="rId3"/>
                <a:stretch>
                  <a:fillRect l="-5747" t="-13953"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FFF2F58-8F8E-47E9-B0B1-2243F7EC8A2D}"/>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FFF2F58-8F8E-47E9-B0B1-2243F7EC8A2D}"/>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4"/>
                <a:stretch>
                  <a:fillRect l="-6034"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94DFE23-5055-4413-81A6-B41232AADB63}"/>
                  </a:ext>
                </a:extLst>
              </p:cNvPr>
              <p:cNvSpPr/>
              <p:nvPr/>
            </p:nvSpPr>
            <p:spPr>
              <a:xfrm>
                <a:off x="6477000" y="1577761"/>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𝟏𝟒𝟎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094DFE23-5055-4413-81A6-B41232AADB63}"/>
                  </a:ext>
                </a:extLst>
              </p:cNvPr>
              <p:cNvSpPr>
                <a:spLocks noRot="1" noChangeAspect="1" noMove="1" noResize="1" noEditPoints="1" noAdjustHandles="1" noChangeArrowheads="1" noChangeShapeType="1" noTextEdit="1"/>
              </p:cNvSpPr>
              <p:nvPr/>
            </p:nvSpPr>
            <p:spPr>
              <a:xfrm>
                <a:off x="6477000" y="1577761"/>
                <a:ext cx="2090637" cy="523220"/>
              </a:xfrm>
              <a:prstGeom prst="rect">
                <a:avLst/>
              </a:prstGeom>
              <a:blipFill>
                <a:blip r:embed="rId5"/>
                <a:stretch>
                  <a:fillRect l="-6140"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69E13E7-A688-4C5A-8E5E-088783A9730C}"/>
                  </a:ext>
                </a:extLst>
              </p:cNvPr>
              <p:cNvSpPr/>
              <p:nvPr/>
            </p:nvSpPr>
            <p:spPr>
              <a:xfrm>
                <a:off x="9334500" y="1577761"/>
                <a:ext cx="13580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𝟕𝟎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769E13E7-A688-4C5A-8E5E-088783A9730C}"/>
                  </a:ext>
                </a:extLst>
              </p:cNvPr>
              <p:cNvSpPr>
                <a:spLocks noRot="1" noChangeAspect="1" noMove="1" noResize="1" noEditPoints="1" noAdjustHandles="1" noChangeArrowheads="1" noChangeShapeType="1" noTextEdit="1"/>
              </p:cNvSpPr>
              <p:nvPr/>
            </p:nvSpPr>
            <p:spPr>
              <a:xfrm>
                <a:off x="9334500" y="1577761"/>
                <a:ext cx="1358064" cy="523220"/>
              </a:xfrm>
              <a:prstGeom prst="rect">
                <a:avLst/>
              </a:prstGeom>
              <a:blipFill>
                <a:blip r:embed="rId6"/>
                <a:stretch>
                  <a:fillRect l="-8969" t="-13953" r="-8520"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73D07226-52DC-443F-A11E-F201B494E937}"/>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0403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69A50-ADE9-486C-B780-2DB979F2AC8E}"/>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61: Đặt vào hai đầu một tụ điện một điện áp xoay chiều có giá trị hiệu dụng U thì cường độ dòng điện hiệu dụng qua cuộn dây đó là I. Dung kháng của cuộn dây này là</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9915BFF-C795-4F86-BB22-4E1BA89145F7}"/>
                  </a:ext>
                </a:extLst>
              </p:cNvPr>
              <p:cNvSpPr/>
              <p:nvPr/>
            </p:nvSpPr>
            <p:spPr>
              <a:xfrm>
                <a:off x="762000" y="2073281"/>
                <a:ext cx="1197764"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𝑼𝑰</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9915BFF-C795-4F86-BB22-4E1BA89145F7}"/>
                  </a:ext>
                </a:extLst>
              </p:cNvPr>
              <p:cNvSpPr>
                <a:spLocks noRot="1" noChangeAspect="1" noMove="1" noResize="1" noEditPoints="1" noAdjustHandles="1" noChangeArrowheads="1" noChangeShapeType="1" noTextEdit="1"/>
              </p:cNvSpPr>
              <p:nvPr/>
            </p:nvSpPr>
            <p:spPr>
              <a:xfrm>
                <a:off x="762000" y="2073281"/>
                <a:ext cx="1197764" cy="710579"/>
              </a:xfrm>
              <a:prstGeom prst="rect">
                <a:avLst/>
              </a:prstGeom>
              <a:blipFill>
                <a:blip r:embed="rId2"/>
                <a:stretch>
                  <a:fillRect l="-10204" r="-9694" b="-7692"/>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A808554D-A4D1-414F-9BB6-80EC92E0B520}"/>
              </a:ext>
            </a:extLst>
          </p:cNvPr>
          <p:cNvSpPr/>
          <p:nvPr/>
        </p:nvSpPr>
        <p:spPr>
          <a:xfrm>
            <a:off x="3619500" y="207328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UI.</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1783830-66FD-4593-A55A-7200ABEA7D9A}"/>
                  </a:ext>
                </a:extLst>
              </p:cNvPr>
              <p:cNvSpPr/>
              <p:nvPr/>
            </p:nvSpPr>
            <p:spPr>
              <a:xfrm>
                <a:off x="6477000" y="2073281"/>
                <a:ext cx="1197764"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81783830-66FD-4593-A55A-7200ABEA7D9A}"/>
                  </a:ext>
                </a:extLst>
              </p:cNvPr>
              <p:cNvSpPr>
                <a:spLocks noRot="1" noChangeAspect="1" noMove="1" noResize="1" noEditPoints="1" noAdjustHandles="1" noChangeArrowheads="1" noChangeShapeType="1" noTextEdit="1"/>
              </p:cNvSpPr>
              <p:nvPr/>
            </p:nvSpPr>
            <p:spPr>
              <a:xfrm>
                <a:off x="6477000" y="2073281"/>
                <a:ext cx="1197764" cy="710579"/>
              </a:xfrm>
              <a:prstGeom prst="rect">
                <a:avLst/>
              </a:prstGeom>
              <a:blipFill>
                <a:blip r:embed="rId3"/>
                <a:stretch>
                  <a:fillRect l="-1071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B686330-A21C-465D-8728-D217CA6049BE}"/>
                  </a:ext>
                </a:extLst>
              </p:cNvPr>
              <p:cNvSpPr/>
              <p:nvPr/>
            </p:nvSpPr>
            <p:spPr>
              <a:xfrm>
                <a:off x="9334500" y="2073281"/>
                <a:ext cx="94609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𝑰</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AB686330-A21C-465D-8728-D217CA6049BE}"/>
                  </a:ext>
                </a:extLst>
              </p:cNvPr>
              <p:cNvSpPr>
                <a:spLocks noRot="1" noChangeAspect="1" noMove="1" noResize="1" noEditPoints="1" noAdjustHandles="1" noChangeArrowheads="1" noChangeShapeType="1" noTextEdit="1"/>
              </p:cNvSpPr>
              <p:nvPr/>
            </p:nvSpPr>
            <p:spPr>
              <a:xfrm>
                <a:off x="9334500" y="2073281"/>
                <a:ext cx="946093" cy="712631"/>
              </a:xfrm>
              <a:prstGeom prst="rect">
                <a:avLst/>
              </a:prstGeom>
              <a:blipFill>
                <a:blip r:embed="rId4"/>
                <a:stretch>
                  <a:fillRect l="-12903" r="-12903"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D31DD3E-C5FB-43CE-8AEC-E642B4EED622}"/>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103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DCBB7DE-587D-4FB9-9B6F-0E1B4CF409A2}"/>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62: Đặt điện áp xoay chiều </a:t>
                </a:r>
                <a14:m>
                  <m:oMath xmlns:m="http://schemas.openxmlformats.org/officeDocument/2006/math">
                    <m:r>
                      <a:rPr lang="vi-VN" sz="2800" b="1">
                        <a:solidFill>
                          <a:srgbClr val="00B050"/>
                        </a:solidFill>
                      </a:rPr>
                      <m:t>𝒖</m:t>
                    </m:r>
                    <m:r>
                      <a:rPr lang="vi-VN" sz="2800" b="1">
                        <a:solidFill>
                          <a:srgbClr val="00B050"/>
                        </a:solidFill>
                      </a:rPr>
                      <m:t> = </m:t>
                    </m:r>
                    <m:sSub>
                      <m:sSubPr>
                        <m:ctrlPr>
                          <a:rPr lang="vi-VN" sz="2800" b="1">
                            <a:solidFill>
                              <a:srgbClr val="00B050"/>
                            </a:solidFill>
                          </a:rPr>
                        </m:ctrlPr>
                      </m:sSubPr>
                      <m:e>
                        <m:r>
                          <a:rPr lang="vi-VN" sz="2800" b="1">
                            <a:solidFill>
                              <a:srgbClr val="00B050"/>
                            </a:solidFill>
                          </a:rPr>
                          <m:t>𝑼</m:t>
                        </m:r>
                      </m:e>
                      <m:sub>
                        <m:r>
                          <a:rPr lang="vi-VN" sz="2800" b="1">
                            <a:solidFill>
                              <a:srgbClr val="00B050"/>
                            </a:solidFill>
                          </a:rPr>
                          <m:t>𝟎</m:t>
                        </m:r>
                      </m:sub>
                    </m:sSub>
                    <m:r>
                      <a:rPr lang="vi-VN" sz="2800" b="1">
                        <a:solidFill>
                          <a:srgbClr val="00B050"/>
                        </a:solidFill>
                      </a:rPr>
                      <m:t>𝒄𝒐𝒔</m:t>
                    </m:r>
                    <m:d>
                      <m:dPr>
                        <m:ctrlPr>
                          <a:rPr lang="vi-VN" sz="2800" b="1">
                            <a:solidFill>
                              <a:srgbClr val="00B050"/>
                            </a:solidFill>
                          </a:rPr>
                        </m:ctrlPr>
                      </m:dPr>
                      <m:e>
                        <m:r>
                          <a:rPr lang="vi-VN" sz="2800" b="1">
                            <a:solidFill>
                              <a:srgbClr val="00B050"/>
                            </a:solidFill>
                          </a:rPr>
                          <m:t>𝟐</m:t>
                        </m:r>
                        <m:r>
                          <a:rPr lang="vi-VN" sz="2800" b="1">
                            <a:solidFill>
                              <a:srgbClr val="00B050"/>
                            </a:solidFill>
                          </a:rPr>
                          <m:t>𝝅</m:t>
                        </m:r>
                        <m:r>
                          <a:rPr lang="vi-VN" sz="2800" b="1">
                            <a:solidFill>
                              <a:srgbClr val="00B050"/>
                            </a:solidFill>
                          </a:rPr>
                          <m:t>𝒇𝒕</m:t>
                        </m:r>
                      </m:e>
                    </m:d>
                    <m:d>
                      <m:dPr>
                        <m:ctrlPr>
                          <a:rPr lang="vi-VN" sz="2800" b="1">
                            <a:solidFill>
                              <a:srgbClr val="00B050"/>
                            </a:solidFill>
                          </a:rPr>
                        </m:ctrlPr>
                      </m:dPr>
                      <m:e>
                        <m:r>
                          <a:rPr lang="vi-VN" sz="2800" b="1">
                            <a:solidFill>
                              <a:srgbClr val="00B050"/>
                            </a:solidFill>
                          </a:rPr>
                          <m:t>𝑽</m:t>
                        </m:r>
                      </m:e>
                    </m:d>
                  </m:oMath>
                </a14:m>
                <a:r>
                  <a:rPr lang="vi-VN" sz="2800" b="1" dirty="0">
                    <a:solidFill>
                      <a:srgbClr val="00B050"/>
                    </a:solidFill>
                    <a:latin typeface="UTM Swiss Condensed" panose="02000500000000000000" pitchFamily="2" charset="0"/>
                    <a:cs typeface="Times New Roman" panose="02020603050405020304" pitchFamily="18" charset="0"/>
                  </a:rPr>
                  <a:t> vào hai đầu đoạn mạch RLC nối tiếp, khi giảm dần tần số của dòng điện thì</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DCBB7DE-587D-4FB9-9B6F-0E1B4CF409A2}"/>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545A0529-3483-44D0-971C-F9ADE6753E37}"/>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dung kháng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E60C714-BC9A-43B9-95F9-310155CC4478}"/>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điện trở thuần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E1B825C-223E-4D54-A6E3-02F07613E2FF}"/>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cảm kháng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952CCE1-CA5F-4CEA-82A3-257284D642FB}"/>
              </a:ext>
            </a:extLst>
          </p:cNvPr>
          <p:cNvSpPr/>
          <p:nvPr/>
        </p:nvSpPr>
        <p:spPr>
          <a:xfrm>
            <a:off x="6477000" y="2339761"/>
            <a:ext cx="352372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trở thuần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giảm.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9E581D3-A001-4F0A-B6AA-B960E55DCCF3}"/>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4120879"/>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F606CFE-E55A-47D4-9BCA-842254428AE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63: Đặt điện áp xoay chiều u = U0cos (ωt) vào hai đầu một mạch điện chứa cuộn cảm thuầncó độ tự cảm </a:t>
                </a:r>
                <a14:m>
                  <m:oMath xmlns:m="http://schemas.openxmlformats.org/officeDocument/2006/math">
                    <m:r>
                      <a:rPr lang="vi-VN" sz="2800" b="1">
                        <a:solidFill>
                          <a:srgbClr val="00B050"/>
                        </a:solidFill>
                      </a:rPr>
                      <m:t>𝑳</m:t>
                    </m:r>
                  </m:oMath>
                </a14:m>
                <a:r>
                  <a:rPr lang="vi-VN" sz="2800" b="1" dirty="0">
                    <a:solidFill>
                      <a:srgbClr val="00B050"/>
                    </a:solidFill>
                    <a:latin typeface="UTM Swiss Condensed" panose="02000500000000000000" pitchFamily="2" charset="0"/>
                    <a:cs typeface="Times New Roman" panose="02020603050405020304" pitchFamily="18" charset="0"/>
                  </a:rPr>
                  <a:t>. Cường độ dòng điện hiệu dụng trong mạch là</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6F606CFE-E55A-47D4-9BCA-842254428AE5}"/>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1680" b="-85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5653928-0E74-40A3-9EFF-A2A27445BEA1}"/>
                  </a:ext>
                </a:extLst>
              </p:cNvPr>
              <p:cNvSpPr/>
              <p:nvPr/>
            </p:nvSpPr>
            <p:spPr>
              <a:xfrm>
                <a:off x="762000" y="1577761"/>
                <a:ext cx="1197764"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05653928-0E74-40A3-9EFF-A2A27445BEA1}"/>
                  </a:ext>
                </a:extLst>
              </p:cNvPr>
              <p:cNvSpPr>
                <a:spLocks noRot="1" noChangeAspect="1" noMove="1" noResize="1" noEditPoints="1" noAdjustHandles="1" noChangeArrowheads="1" noChangeShapeType="1" noTextEdit="1"/>
              </p:cNvSpPr>
              <p:nvPr/>
            </p:nvSpPr>
            <p:spPr>
              <a:xfrm>
                <a:off x="762000" y="1577761"/>
                <a:ext cx="1197764" cy="712631"/>
              </a:xfrm>
              <a:prstGeom prst="rect">
                <a:avLst/>
              </a:prstGeom>
              <a:blipFill>
                <a:blip r:embed="rId3"/>
                <a:stretch>
                  <a:fillRect l="-1020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E977527-5D9F-49E4-9EA0-0D4102B9C810}"/>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FE977527-5D9F-49E4-9EA0-0D4102B9C810}"/>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4"/>
                <a:stretch>
                  <a:fillRect l="-6034"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8ECBE33-8EF0-48BE-9C6B-520D08513834}"/>
                  </a:ext>
                </a:extLst>
              </p:cNvPr>
              <p:cNvSpPr/>
              <p:nvPr/>
            </p:nvSpPr>
            <p:spPr>
              <a:xfrm>
                <a:off x="6477000" y="1577761"/>
                <a:ext cx="2121093" cy="7316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8ECBE33-8EF0-48BE-9C6B-520D08513834}"/>
                  </a:ext>
                </a:extLst>
              </p:cNvPr>
              <p:cNvSpPr>
                <a:spLocks noRot="1" noChangeAspect="1" noMove="1" noResize="1" noEditPoints="1" noAdjustHandles="1" noChangeArrowheads="1" noChangeShapeType="1" noTextEdit="1"/>
              </p:cNvSpPr>
              <p:nvPr/>
            </p:nvSpPr>
            <p:spPr>
              <a:xfrm>
                <a:off x="6477000" y="1577761"/>
                <a:ext cx="2121093" cy="731675"/>
              </a:xfrm>
              <a:prstGeom prst="rect">
                <a:avLst/>
              </a:prstGeom>
              <a:blipFill>
                <a:blip r:embed="rId5"/>
                <a:stretch>
                  <a:fillRect l="-6052" r="-5187" b="-50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C0139DD-0D9C-43BD-8B44-1A096A2E940B}"/>
                  </a:ext>
                </a:extLst>
              </p:cNvPr>
              <p:cNvSpPr/>
              <p:nvPr/>
            </p:nvSpPr>
            <p:spPr>
              <a:xfrm>
                <a:off x="9334500" y="1577761"/>
                <a:ext cx="1444242" cy="7316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AC0139DD-0D9C-43BD-8B44-1A096A2E940B}"/>
                  </a:ext>
                </a:extLst>
              </p:cNvPr>
              <p:cNvSpPr>
                <a:spLocks noRot="1" noChangeAspect="1" noMove="1" noResize="1" noEditPoints="1" noAdjustHandles="1" noChangeArrowheads="1" noChangeShapeType="1" noTextEdit="1"/>
              </p:cNvSpPr>
              <p:nvPr/>
            </p:nvSpPr>
            <p:spPr>
              <a:xfrm>
                <a:off x="9334500" y="1577761"/>
                <a:ext cx="1444242" cy="731675"/>
              </a:xfrm>
              <a:prstGeom prst="rect">
                <a:avLst/>
              </a:prstGeom>
              <a:blipFill>
                <a:blip r:embed="rId6"/>
                <a:stretch>
                  <a:fillRect l="-8439" r="-8017" b="-50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B5EEA96-7455-4FF2-A124-1DF0F4579A2B}"/>
              </a:ext>
            </a:extLst>
          </p:cNvPr>
          <p:cNvSpPr/>
          <p:nvPr/>
        </p:nvSpPr>
        <p:spPr>
          <a:xfrm>
            <a:off x="3556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654677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818CE1-6EC2-4F70-A296-607E4271A520}"/>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64: Mạch điện nào sau đây có hệ số công suất nhỏ nhất?</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945B650-40BB-4BB8-8908-2EF767C0E54C}"/>
              </a:ext>
            </a:extLst>
          </p:cNvPr>
          <p:cNvSpPr/>
          <p:nvPr/>
        </p:nvSpPr>
        <p:spPr>
          <a:xfrm>
            <a:off x="508000" y="1082240"/>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Điện trở thuần R nối tiếp với cuộn cảm L.</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2A1F46A-627D-40DC-956B-25A72210A082}"/>
              </a:ext>
            </a:extLst>
          </p:cNvPr>
          <p:cNvSpPr/>
          <p:nvPr/>
        </p:nvSpPr>
        <p:spPr>
          <a:xfrm>
            <a:off x="508000" y="1605460"/>
            <a:ext cx="442781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Cuộn cảm L nối tiếp với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tụ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E36D3FE7-4C5A-415B-9D5F-157ADC59704D}"/>
              </a:ext>
            </a:extLst>
          </p:cNvPr>
          <p:cNvSpPr/>
          <p:nvPr/>
        </p:nvSpPr>
        <p:spPr>
          <a:xfrm>
            <a:off x="508000" y="2128680"/>
            <a:ext cx="673774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 Điện trở thuần R nối tiếp với tụ 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AC173BC-A6D6-433E-95C4-FFB2D82BA43F}"/>
              </a:ext>
            </a:extLst>
          </p:cNvPr>
          <p:cNvSpPr/>
          <p:nvPr/>
        </p:nvSpPr>
        <p:spPr>
          <a:xfrm>
            <a:off x="508000" y="3298231"/>
            <a:ext cx="73116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trở thuần R</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nối tiếp với điện trở thuần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R</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D2B6ED7-3F5A-44F5-BD43-837C5505DB37}"/>
              </a:ext>
            </a:extLst>
          </p:cNvPr>
          <p:cNvSpPr/>
          <p:nvPr/>
        </p:nvSpPr>
        <p:spPr>
          <a:xfrm>
            <a:off x="444500" y="154196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879631"/>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4AF2C1-41EE-46BA-9A6F-37778F1CE978}"/>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65: Mạch điện xoay chiều RLC mắc nối tiếp đang có tính dung kháng, khi tăng tần số của dòng điện xoay chiều thì hệ số công suất của mạch:</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A6316CD-FE80-4A27-A63C-E9E50DAE4EC2}"/>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không thay đổi</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8D97ACA-65CD-447B-9653-5A9BF9143391}"/>
              </a:ext>
            </a:extLst>
          </p:cNvPr>
          <p:cNvSpPr/>
          <p:nvPr/>
        </p:nvSpPr>
        <p:spPr>
          <a:xfrm>
            <a:off x="6477000" y="1577761"/>
            <a:ext cx="136127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tăng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520F615-0BDC-41AA-B2CA-823D44073967}"/>
              </a:ext>
            </a:extLst>
          </p:cNvPr>
          <p:cNvSpPr/>
          <p:nvPr/>
        </p:nvSpPr>
        <p:spPr>
          <a:xfrm>
            <a:off x="1016000" y="2339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7275D51-0518-4E87-BCB5-068B7729C9E9}"/>
              </a:ext>
            </a:extLst>
          </p:cNvPr>
          <p:cNvSpPr/>
          <p:nvPr/>
        </p:nvSpPr>
        <p:spPr>
          <a:xfrm>
            <a:off x="6477000" y="2339761"/>
            <a:ext cx="17235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bằng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11726DA-A3F2-4DF8-8DB0-86E42A6AFF44}"/>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0737520"/>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4A5994-2381-45F1-8EE8-C61FBA6CB6E8}"/>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66: Mạch RLC nối tiếp, cuộn cảm thuần. Mạch đang có hiện tượng cộng hưởng. Tìm phát biểu sai?</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CFEF92E-D654-4966-A36F-1A617F424D76}"/>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Rmin</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803FF96-D53A-47F2-8228-84AB8C8238B9}"/>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P</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max</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7EB6022-027B-4A94-8F8E-7C439896C8E9}"/>
              </a:ext>
            </a:extLst>
          </p:cNvPr>
          <p:cNvSpPr/>
          <p:nvPr/>
        </p:nvSpPr>
        <p:spPr>
          <a:xfrm>
            <a:off x="6477000" y="1577761"/>
            <a:ext cx="11673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max</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AC9D205-C629-45A0-BF1C-B1302B1AABEA}"/>
              </a:ext>
            </a:extLst>
          </p:cNvPr>
          <p:cNvSpPr/>
          <p:nvPr/>
        </p:nvSpPr>
        <p:spPr>
          <a:xfrm>
            <a:off x="9334500" y="1577761"/>
            <a:ext cx="16786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Z</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7E81BB4-BA48-4D9D-9485-1760C9E05772}"/>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76500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B059B2-24A9-4D4A-9E9F-D6FB9A635AE7}"/>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67: Một cuộn dây khi mắc vào hiệu điện thế xoay chiều 50V - 50Hz thì cường độ dòng điện qua cuộn dây là 0,2A và công suất tiêu thụ trên cuộn dây là 1,5W. Hệ số công suất của mạch là bao nhiêu?</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23ABEE6-464B-46EA-9EC1-1383310D64DA}"/>
              </a:ext>
            </a:extLst>
          </p:cNvPr>
          <p:cNvSpPr/>
          <p:nvPr/>
        </p:nvSpPr>
        <p:spPr>
          <a:xfrm>
            <a:off x="762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k = 0,15.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3DD44B2-0F26-433E-AEEB-9C2B908BB0BF}"/>
              </a:ext>
            </a:extLst>
          </p:cNvPr>
          <p:cNvSpPr/>
          <p:nvPr/>
        </p:nvSpPr>
        <p:spPr>
          <a:xfrm>
            <a:off x="36195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k = 0,25.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D5D1989-DB07-4062-878E-35E88B3876E9}"/>
              </a:ext>
            </a:extLst>
          </p:cNvPr>
          <p:cNvSpPr/>
          <p:nvPr/>
        </p:nvSpPr>
        <p:spPr>
          <a:xfrm>
            <a:off x="6477000" y="207328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k = 0,5.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A2D426A-A359-4D34-9C67-011BB8D401A8}"/>
              </a:ext>
            </a:extLst>
          </p:cNvPr>
          <p:cNvSpPr/>
          <p:nvPr/>
        </p:nvSpPr>
        <p:spPr>
          <a:xfrm>
            <a:off x="9334500" y="2073281"/>
            <a:ext cx="20185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k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0,75.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8CF17E06-84B8-4184-B945-3F01A67BA986}"/>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51538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39A84-0ABF-471D-9A99-F00C1002727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68: Mạch RLC mắc nối tiếp được mắc vào mạng điện xoay chiều có tần số không đổi. Nếu cuộn dây không có điện trở thì hệ số công suất cực đại khi</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05F2F9F-7F79-46CB-94B2-12D98C8AC988}"/>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R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E2E6619-45B4-4436-8AAB-A7E2AF873741}"/>
              </a:ext>
            </a:extLst>
          </p:cNvPr>
          <p:cNvSpPr/>
          <p:nvPr/>
        </p:nvSpPr>
        <p:spPr>
          <a:xfrm>
            <a:off x="6477000" y="1577761"/>
            <a:ext cx="15953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R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Z</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L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DC6960D-6739-4611-B7BC-62C87E1E9EC8}"/>
              </a:ext>
            </a:extLst>
          </p:cNvPr>
          <p:cNvSpPr/>
          <p:nvPr/>
        </p:nvSpPr>
        <p:spPr>
          <a:xfrm>
            <a:off x="1016000" y="2339761"/>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R =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305A23F-1872-4695-8F3A-4148C0FCA443}"/>
              </a:ext>
            </a:extLst>
          </p:cNvPr>
          <p:cNvSpPr/>
          <p:nvPr/>
        </p:nvSpPr>
        <p:spPr>
          <a:xfrm>
            <a:off x="6477000" y="2339761"/>
            <a:ext cx="18293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Z</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Z</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07D9967-8E47-43A6-90C2-06F41509740C}"/>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7415685"/>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29CE66C-DB88-4FBB-BCE9-8D5E5862EC8C}"/>
                  </a:ext>
                </a:extLst>
              </p:cNvPr>
              <p:cNvSpPr/>
              <p:nvPr/>
            </p:nvSpPr>
            <p:spPr>
              <a:xfrm>
                <a:off x="127000" y="63500"/>
                <a:ext cx="11938000" cy="1962076"/>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69: Mạch điện chỉ có cuộn cảm với độ tự cảm L = </a:t>
                </a:r>
                <a14:m>
                  <m:oMath xmlns:m="http://schemas.openxmlformats.org/officeDocument/2006/math">
                    <m:f>
                      <m:fPr>
                        <m:ctrlPr>
                          <a:rPr lang="vi-VN" sz="2800" b="1">
                            <a:solidFill>
                              <a:srgbClr val="00B050"/>
                            </a:solidFill>
                          </a:rPr>
                        </m:ctrlPr>
                      </m:fPr>
                      <m:num>
                        <m:r>
                          <a:rPr lang="vi-VN" sz="2800" b="1">
                            <a:solidFill>
                              <a:srgbClr val="00B050"/>
                            </a:solidFill>
                          </a:rPr>
                          <m:t>𝟏</m:t>
                        </m:r>
                      </m:num>
                      <m:den>
                        <m:r>
                          <a:rPr lang="vi-VN" sz="2800" b="1">
                            <a:solidFill>
                              <a:srgbClr val="00B050"/>
                            </a:solidFill>
                          </a:rPr>
                          <m:t>𝝅</m:t>
                        </m:r>
                      </m:den>
                    </m:f>
                    <m:r>
                      <a:rPr lang="vi-VN" sz="2800" b="1">
                        <a:solidFill>
                          <a:srgbClr val="00B050"/>
                        </a:solidFill>
                      </a:rPr>
                      <m:t>𝑯</m:t>
                    </m:r>
                  </m:oMath>
                </a14:m>
                <a:r>
                  <a:rPr lang="vi-VN" sz="2800" b="1" dirty="0">
                    <a:solidFill>
                      <a:srgbClr val="00B050"/>
                    </a:solidFill>
                    <a:latin typeface="UTM Swiss Condensed" panose="02000500000000000000" pitchFamily="2" charset="0"/>
                    <a:cs typeface="Times New Roman" panose="02020603050405020304" pitchFamily="18" charset="0"/>
                  </a:rPr>
                  <a:t>, tần số góc của dòng điện trong mạch ω = 100π</a:t>
                </a:r>
                <a14:m>
                  <m:oMath xmlns:m="http://schemas.openxmlformats.org/officeDocument/2006/math">
                    <m:f>
                      <m:fPr>
                        <m:ctrlPr>
                          <a:rPr lang="vi-VN" sz="2800" b="1">
                            <a:solidFill>
                              <a:srgbClr val="00B050"/>
                            </a:solidFill>
                          </a:rPr>
                        </m:ctrlPr>
                      </m:fPr>
                      <m:num>
                        <m:r>
                          <a:rPr lang="vi-VN" sz="2800" b="1">
                            <a:solidFill>
                              <a:srgbClr val="00B050"/>
                            </a:solidFill>
                          </a:rPr>
                          <m:t>𝒓𝒂𝒅</m:t>
                        </m:r>
                      </m:num>
                      <m:den>
                        <m:r>
                          <a:rPr lang="vi-VN" sz="2800" b="1">
                            <a:solidFill>
                              <a:srgbClr val="00B050"/>
                            </a:solidFill>
                          </a:rPr>
                          <m:t>𝒔</m:t>
                        </m:r>
                      </m:den>
                    </m:f>
                  </m:oMath>
                </a14:m>
                <a:r>
                  <a:rPr lang="vi-VN" sz="2800" b="1" dirty="0">
                    <a:solidFill>
                      <a:srgbClr val="00B050"/>
                    </a:solidFill>
                    <a:latin typeface="UTM Swiss Condensed" panose="02000500000000000000" pitchFamily="2" charset="0"/>
                    <a:cs typeface="Times New Roman" panose="02020603050405020304" pitchFamily="18" charset="0"/>
                  </a:rPr>
                  <a:t>. Cảm kháng của đoạn mạch bằng</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29CE66C-DB88-4FBB-BCE9-8D5E5862EC8C}"/>
                  </a:ext>
                </a:extLst>
              </p:cNvPr>
              <p:cNvSpPr>
                <a:spLocks noRot="1" noChangeAspect="1" noMove="1" noResize="1" noEditPoints="1" noAdjustHandles="1" noChangeArrowheads="1" noChangeShapeType="1" noTextEdit="1"/>
              </p:cNvSpPr>
              <p:nvPr/>
            </p:nvSpPr>
            <p:spPr>
              <a:xfrm>
                <a:off x="127000" y="63500"/>
                <a:ext cx="11938000" cy="1962076"/>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95FD60A1-E0B1-47E1-A8B6-595AE666B61C}"/>
              </a:ext>
            </a:extLst>
          </p:cNvPr>
          <p:cNvSpPr/>
          <p:nvPr/>
        </p:nvSpPr>
        <p:spPr>
          <a:xfrm>
            <a:off x="762000" y="202557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100 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F8F3D7CB-A73A-4F87-8509-2A3A9C7F8969}"/>
              </a:ext>
            </a:extLst>
          </p:cNvPr>
          <p:cNvSpPr/>
          <p:nvPr/>
        </p:nvSpPr>
        <p:spPr>
          <a:xfrm>
            <a:off x="3619500" y="202557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 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9DE9FD5-47BA-4D25-9163-57126CC6F199}"/>
              </a:ext>
            </a:extLst>
          </p:cNvPr>
          <p:cNvSpPr/>
          <p:nvPr/>
        </p:nvSpPr>
        <p:spPr>
          <a:xfrm>
            <a:off x="6477000" y="2025576"/>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100πΩ.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339A4DE-042D-4D05-9A66-8899603515E4}"/>
                  </a:ext>
                </a:extLst>
              </p:cNvPr>
              <p:cNvSpPr/>
              <p:nvPr/>
            </p:nvSpPr>
            <p:spPr>
              <a:xfrm>
                <a:off x="9334500" y="2025576"/>
                <a:ext cx="1549335"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8339A4DE-042D-4D05-9A66-8899603515E4}"/>
                  </a:ext>
                </a:extLst>
              </p:cNvPr>
              <p:cNvSpPr>
                <a:spLocks noRot="1" noChangeAspect="1" noMove="1" noResize="1" noEditPoints="1" noAdjustHandles="1" noChangeArrowheads="1" noChangeShapeType="1" noTextEdit="1"/>
              </p:cNvSpPr>
              <p:nvPr/>
            </p:nvSpPr>
            <p:spPr>
              <a:xfrm>
                <a:off x="9334500" y="2025576"/>
                <a:ext cx="1549335" cy="714683"/>
              </a:xfrm>
              <a:prstGeom prst="rect">
                <a:avLst/>
              </a:prstGeom>
              <a:blipFill>
                <a:blip r:embed="rId3"/>
                <a:stretch>
                  <a:fillRect l="-7874" r="-7480" b="-678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2AC2AA7-94A8-498B-8EAF-2F972FB45BA0}"/>
              </a:ext>
            </a:extLst>
          </p:cNvPr>
          <p:cNvSpPr/>
          <p:nvPr/>
        </p:nvSpPr>
        <p:spPr>
          <a:xfrm>
            <a:off x="698500" y="1962076"/>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8099427"/>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BBF34-B1CE-49BF-8F38-CC30E3AFF7CA}"/>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Câu 7:</a:t>
            </a:r>
            <a:r>
              <a:rPr lang="pt-BR" sz="2800" b="1" dirty="0">
                <a:solidFill>
                  <a:srgbClr val="00B050"/>
                </a:solidFill>
                <a:latin typeface="UTM Swiss Condensed" panose="02000500000000000000" pitchFamily="2" charset="0"/>
                <a:cs typeface="Times New Roman" panose="02020603050405020304" pitchFamily="18" charset="0"/>
              </a:rPr>
              <a:t> Chọn đáp án sai: Hiện tượng cộng hưởng trong mạch điện xoay chiều không phânh nhánh RLC xảy ra khi:</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5361B76-E324-4C3E-BAD4-A7FDE83C2994}"/>
              </a:ext>
            </a:extLst>
          </p:cNvPr>
          <p:cNvSpPr/>
          <p:nvPr/>
        </p:nvSpPr>
        <p:spPr>
          <a:xfrm>
            <a:off x="762000" y="1524000"/>
            <a:ext cx="2480166"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cosφ = 1</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02371ED-1468-4686-A981-6AEA389EA4DC}"/>
                  </a:ext>
                </a:extLst>
              </p:cNvPr>
              <p:cNvSpPr/>
              <p:nvPr/>
            </p:nvSpPr>
            <p:spPr>
              <a:xfrm>
                <a:off x="3824074" y="1284767"/>
                <a:ext cx="1759200" cy="145366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num>
                      <m:den>
                        <m:sSup>
                          <m:sSup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den>
                    </m:f>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702371ED-1468-4686-A981-6AEA389EA4DC}"/>
                  </a:ext>
                </a:extLst>
              </p:cNvPr>
              <p:cNvSpPr>
                <a:spLocks noRot="1" noChangeAspect="1" noMove="1" noResize="1" noEditPoints="1" noAdjustHandles="1" noChangeArrowheads="1" noChangeShapeType="1" noTextEdit="1"/>
              </p:cNvSpPr>
              <p:nvPr/>
            </p:nvSpPr>
            <p:spPr>
              <a:xfrm>
                <a:off x="3824074" y="1284767"/>
                <a:ext cx="1759200" cy="1453668"/>
              </a:xfrm>
              <a:prstGeom prst="rect">
                <a:avLst/>
              </a:prstGeom>
              <a:blipFill>
                <a:blip r:embed="rId2"/>
                <a:stretch>
                  <a:fillRect l="-692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1086171-0CE2-4730-BA3D-886DC9BA6B5D}"/>
                  </a:ext>
                </a:extLst>
              </p:cNvPr>
              <p:cNvSpPr/>
              <p:nvPr/>
            </p:nvSpPr>
            <p:spPr>
              <a:xfrm>
                <a:off x="762000" y="2286000"/>
                <a:ext cx="3403496"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oMath>
                </a14:m>
                <a:r>
                  <a:rPr lang="vi-VN" sz="2800" b="1" dirty="0">
                    <a:solidFill>
                      <a:srgbClr val="FFFFFF"/>
                    </a:solidFill>
                    <a:latin typeface="UTM Swiss Condensed" panose="02000500000000000000" pitchFamily="2" charset="0"/>
                    <a:ea typeface="Arial" panose="020B0604020202020204" pitchFamily="34" charset="0"/>
                  </a:rPr>
                  <a:t> </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D1086171-0CE2-4730-BA3D-886DC9BA6B5D}"/>
                  </a:ext>
                </a:extLst>
              </p:cNvPr>
              <p:cNvSpPr>
                <a:spLocks noRot="1" noChangeAspect="1" noMove="1" noResize="1" noEditPoints="1" noAdjustHandles="1" noChangeArrowheads="1" noChangeShapeType="1" noTextEdit="1"/>
              </p:cNvSpPr>
              <p:nvPr/>
            </p:nvSpPr>
            <p:spPr>
              <a:xfrm>
                <a:off x="762000" y="2286000"/>
                <a:ext cx="3403496" cy="523220"/>
              </a:xfrm>
              <a:prstGeom prst="rect">
                <a:avLst/>
              </a:prstGeom>
              <a:blipFill>
                <a:blip r:embed="rId3"/>
                <a:stretch>
                  <a:fillRect l="-3584" t="-12791" b="-30233"/>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AD78A1CA-B67D-4BA6-864F-8E24A1CCA5A2}"/>
              </a:ext>
            </a:extLst>
          </p:cNvPr>
          <p:cNvSpPr/>
          <p:nvPr/>
        </p:nvSpPr>
        <p:spPr>
          <a:xfrm>
            <a:off x="3824074" y="2407926"/>
            <a:ext cx="8943474"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Công suất tiêu thụ trong mạch đạt giá trị cực đại P = </a:t>
            </a:r>
            <a:r>
              <a:rPr lang="pt-BR" sz="2800" b="1">
                <a:solidFill>
                  <a:srgbClr val="FFFFFF"/>
                </a:solidFill>
                <a:latin typeface="UTM Swiss Condensed" panose="02000500000000000000" pitchFamily="2" charset="0"/>
                <a:ea typeface="Arial" panose="020B0604020202020204" pitchFamily="34" charset="0"/>
              </a:rPr>
              <a:t>UI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869BF4DC-3C31-492D-8852-5684EA3A87D3}"/>
              </a:ext>
            </a:extLst>
          </p:cNvPr>
          <p:cNvSpPr/>
          <p:nvPr/>
        </p:nvSpPr>
        <p:spPr>
          <a:xfrm>
            <a:off x="3760574" y="122126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2577896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D4E894-39D4-4765-B366-3D3CF39E0CF3}"/>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70: Tổng trở của mạch điện xoay chiều RC có R = 30Ω và dung kháng ZC = 40Ω mắc nối tiếp có giá trị bằng</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84F0360-1B82-4A7F-A746-48629A6E8AE2}"/>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50Ω.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789A52E-2BF9-4811-98CD-979AFDDC124C}"/>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10Ω.</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EED7890D-3B9A-4A15-8001-78AB96621871}"/>
              </a:ext>
            </a:extLst>
          </p:cNvPr>
          <p:cNvSpPr/>
          <p:nvPr/>
        </p:nvSpPr>
        <p:spPr>
          <a:xfrm>
            <a:off x="6477000" y="1577761"/>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35Ω.</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0C562113-1C49-47B8-85E8-37079EBE71BD}"/>
              </a:ext>
            </a:extLst>
          </p:cNvPr>
          <p:cNvSpPr/>
          <p:nvPr/>
        </p:nvSpPr>
        <p:spPr>
          <a:xfrm>
            <a:off x="9334500" y="1577761"/>
            <a:ext cx="13821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70Ω.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B6B645DD-D8D9-4301-9A60-D8BC2A05C273}"/>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7877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D73227-6D24-47C4-8447-609077C670E3}"/>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00B050"/>
                </a:solidFill>
                <a:latin typeface="UTM Swiss Condensed" panose="02000500000000000000" pitchFamily="2" charset="0"/>
                <a:cs typeface="Times New Roman" panose="02020603050405020304" pitchFamily="18" charset="0"/>
              </a:rPr>
              <a:t>Câu 71: Điện áp tức thời giữa hai đầu đoạn mạch cho bỡi biểu thức:u = 40cos(100πt)V. Điện áp hiệu dụng và tần số của dòng điện là:</a:t>
            </a:r>
          </a:p>
          <a:p>
            <a:pPr marL="629920" indent="-629920" algn="just">
              <a:lnSpc>
                <a:spcPct val="115000"/>
              </a:lnSpc>
              <a:spcBef>
                <a:spcPts val="600"/>
              </a:spcBef>
              <a:tabLst>
                <a:tab pos="629920" algn="l"/>
              </a:tabLst>
            </a:pPr>
            <a:r>
              <a:rPr lang="vi-VN"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6BEC3BC-6CE4-4C9B-82CB-F43FAECD7DFF}"/>
                  </a:ext>
                </a:extLst>
              </p:cNvPr>
              <p:cNvSpPr/>
              <p:nvPr/>
            </p:nvSpPr>
            <p:spPr>
              <a:xfrm>
                <a:off x="1016000" y="1577761"/>
                <a:ext cx="396775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(V); 50(Hz)</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66BEC3BC-6CE4-4C9B-82CB-F43FAECD7DFF}"/>
                  </a:ext>
                </a:extLst>
              </p:cNvPr>
              <p:cNvSpPr>
                <a:spLocks noRot="1" noChangeAspect="1" noMove="1" noResize="1" noEditPoints="1" noAdjustHandles="1" noChangeArrowheads="1" noChangeShapeType="1" noTextEdit="1"/>
              </p:cNvSpPr>
              <p:nvPr/>
            </p:nvSpPr>
            <p:spPr>
              <a:xfrm>
                <a:off x="1016000" y="1577761"/>
                <a:ext cx="3967753" cy="565155"/>
              </a:xfrm>
              <a:prstGeom prst="rect">
                <a:avLst/>
              </a:prstGeom>
              <a:blipFill>
                <a:blip r:embed="rId2"/>
                <a:stretch>
                  <a:fillRect l="-3226" t="-5376"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74FE5D3-2662-49E6-9A76-4E5C7E5340D2}"/>
                  </a:ext>
                </a:extLst>
              </p:cNvPr>
              <p:cNvSpPr/>
              <p:nvPr/>
            </p:nvSpPr>
            <p:spPr>
              <a:xfrm>
                <a:off x="6477000" y="1577761"/>
                <a:ext cx="396775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100(Hz)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74FE5D3-2662-49E6-9A76-4E5C7E5340D2}"/>
                  </a:ext>
                </a:extLst>
              </p:cNvPr>
              <p:cNvSpPr>
                <a:spLocks noRot="1" noChangeAspect="1" noMove="1" noResize="1" noEditPoints="1" noAdjustHandles="1" noChangeArrowheads="1" noChangeShapeType="1" noTextEdit="1"/>
              </p:cNvSpPr>
              <p:nvPr/>
            </p:nvSpPr>
            <p:spPr>
              <a:xfrm>
                <a:off x="6477000" y="1577761"/>
                <a:ext cx="3967753" cy="565155"/>
              </a:xfrm>
              <a:prstGeom prst="rect">
                <a:avLst/>
              </a:prstGeom>
              <a:blipFill>
                <a:blip r:embed="rId3"/>
                <a:stretch>
                  <a:fillRect l="-3231" t="-5376" r="-2308"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AF6250C-0B30-4D9F-8542-DA6ABA1A95A7}"/>
                  </a:ext>
                </a:extLst>
              </p:cNvPr>
              <p:cNvSpPr/>
              <p:nvPr/>
            </p:nvSpPr>
            <p:spPr>
              <a:xfrm>
                <a:off x="1016000" y="2339761"/>
                <a:ext cx="396775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50(Hz)</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CAF6250C-0B30-4D9F-8542-DA6ABA1A95A7}"/>
                  </a:ext>
                </a:extLst>
              </p:cNvPr>
              <p:cNvSpPr>
                <a:spLocks noRot="1" noChangeAspect="1" noMove="1" noResize="1" noEditPoints="1" noAdjustHandles="1" noChangeArrowheads="1" noChangeShapeType="1" noTextEdit="1"/>
              </p:cNvSpPr>
              <p:nvPr/>
            </p:nvSpPr>
            <p:spPr>
              <a:xfrm>
                <a:off x="1016000" y="2339761"/>
                <a:ext cx="3967753" cy="565155"/>
              </a:xfrm>
              <a:prstGeom prst="rect">
                <a:avLst/>
              </a:prstGeom>
              <a:blipFill>
                <a:blip r:embed="rId4"/>
                <a:stretch>
                  <a:fillRect l="-3226" t="-5376"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2B3CF17-2F9C-4864-8CA0-46C8D0CA7462}"/>
                  </a:ext>
                </a:extLst>
              </p:cNvPr>
              <p:cNvSpPr/>
              <p:nvPr/>
            </p:nvSpPr>
            <p:spPr>
              <a:xfrm>
                <a:off x="6477000" y="2339761"/>
                <a:ext cx="3482235"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𝟒𝟎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𝑽</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100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92B3CF17-2F9C-4864-8CA0-46C8D0CA7462}"/>
                  </a:ext>
                </a:extLst>
              </p:cNvPr>
              <p:cNvSpPr>
                <a:spLocks noRot="1" noChangeAspect="1" noMove="1" noResize="1" noEditPoints="1" noAdjustHandles="1" noChangeArrowheads="1" noChangeShapeType="1" noTextEdit="1"/>
              </p:cNvSpPr>
              <p:nvPr/>
            </p:nvSpPr>
            <p:spPr>
              <a:xfrm>
                <a:off x="6477000" y="2339761"/>
                <a:ext cx="3482235" cy="565155"/>
              </a:xfrm>
              <a:prstGeom prst="rect">
                <a:avLst/>
              </a:prstGeom>
              <a:blipFill>
                <a:blip r:embed="rId5"/>
                <a:stretch>
                  <a:fillRect l="-3678" t="-5376" r="-2627"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E9FF7AB-9A17-4A27-A495-EE233158CEDB}"/>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25518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4395E6-CB0E-4BB1-9CAC-9C1832CFF05B}"/>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72: Có thể làm giảm cảm kháng của một cuộn cảm bằng </a:t>
            </a:r>
            <a:r>
              <a:rPr lang="fr-FR" sz="2800" b="1" dirty="0" err="1">
                <a:solidFill>
                  <a:srgbClr val="00B050"/>
                </a:solidFill>
                <a:latin typeface="UTM Swiss Condensed" panose="02000500000000000000" pitchFamily="2" charset="0"/>
                <a:cs typeface="Times New Roman" panose="02020603050405020304" pitchFamily="18" charset="0"/>
              </a:rPr>
              <a:t>cách</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2F57918-1EA5-497D-B2CB-38E258EBD997}"/>
              </a:ext>
            </a:extLst>
          </p:cNvPr>
          <p:cNvSpPr/>
          <p:nvPr/>
        </p:nvSpPr>
        <p:spPr>
          <a:xfrm>
            <a:off x="508000" y="1082240"/>
            <a:ext cx="849463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giảm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áp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đặt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đầu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2F760AF-ED27-4788-9BB2-A564FF191AB5}"/>
              </a:ext>
            </a:extLst>
          </p:cNvPr>
          <p:cNvSpPr/>
          <p:nvPr/>
        </p:nvSpPr>
        <p:spPr>
          <a:xfrm>
            <a:off x="508000" y="2251791"/>
            <a:ext cx="5256567"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tăng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hệ</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tự</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645560D-B456-4685-BAE7-53B71EC6755F}"/>
              </a:ext>
            </a:extLst>
          </p:cNvPr>
          <p:cNvSpPr/>
          <p:nvPr/>
        </p:nvSpPr>
        <p:spPr>
          <a:xfrm>
            <a:off x="508000" y="3421342"/>
            <a:ext cx="664797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tăng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độ</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dòng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qua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BF2301F4-4EB6-4535-BED8-1FF7B2157D83}"/>
              </a:ext>
            </a:extLst>
          </p:cNvPr>
          <p:cNvSpPr/>
          <p:nvPr/>
        </p:nvSpPr>
        <p:spPr>
          <a:xfrm>
            <a:off x="508000" y="4590893"/>
            <a:ext cx="590418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giảm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áp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giữa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đầu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cảm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91B2487-3157-4661-AEB6-424022805F98}"/>
              </a:ext>
            </a:extLst>
          </p:cNvPr>
          <p:cNvSpPr/>
          <p:nvPr/>
        </p:nvSpPr>
        <p:spPr>
          <a:xfrm>
            <a:off x="444500" y="218829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3478312"/>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935348-9FA4-41E7-989D-88FEC90F8C57}"/>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73: Dòng điện xoay chiều trong đoạn mạch chỉ có điện trở </a:t>
            </a:r>
            <a:r>
              <a:rPr lang="fr-FR" sz="2800" b="1" dirty="0" err="1">
                <a:solidFill>
                  <a:srgbClr val="00B050"/>
                </a:solidFill>
                <a:latin typeface="UTM Swiss Condensed" panose="02000500000000000000" pitchFamily="2" charset="0"/>
                <a:cs typeface="Times New Roman" panose="02020603050405020304" pitchFamily="18" charset="0"/>
              </a:rPr>
              <a:t>thuần</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3402832-B30E-4CDD-AE1C-0EF7DD69A87B}"/>
              </a:ext>
            </a:extLst>
          </p:cNvPr>
          <p:cNvSpPr/>
          <p:nvPr/>
        </p:nvSpPr>
        <p:spPr>
          <a:xfrm>
            <a:off x="508000" y="1082240"/>
            <a:ext cx="880721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cùng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cùng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áp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ở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đầu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đoạn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9D9AF72-0C05-4856-A402-F1E86E3FBC5E}"/>
              </a:ext>
            </a:extLst>
          </p:cNvPr>
          <p:cNvSpPr/>
          <p:nvPr/>
        </p:nvSpPr>
        <p:spPr>
          <a:xfrm>
            <a:off x="508000" y="2251791"/>
            <a:ext cx="1143454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cùng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số</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áp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ở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đầu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đoạn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ban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đầu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luôn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bằng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0.</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1234464-B53E-4488-9E6F-600EB155BD5B}"/>
              </a:ext>
            </a:extLst>
          </p:cNvPr>
          <p:cNvSpPr/>
          <p:nvPr/>
        </p:nvSpPr>
        <p:spPr>
          <a:xfrm>
            <a:off x="508000" y="3421342"/>
            <a:ext cx="805541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giá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trị</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hiệu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dụng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tỉ</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lệ</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thuận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trở</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của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DDE3C24-7174-4985-ADC4-AF09B0F66393}"/>
                  </a:ext>
                </a:extLst>
              </p:cNvPr>
              <p:cNvSpPr/>
              <p:nvPr/>
            </p:nvSpPr>
            <p:spPr>
              <a:xfrm>
                <a:off x="508000" y="4590893"/>
                <a:ext cx="805060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luôn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lệch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pha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so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với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áp</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ở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hai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đầu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đoạn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mạch</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CDDE3C24-7174-4985-ADC4-AF09B0F66393}"/>
                  </a:ext>
                </a:extLst>
              </p:cNvPr>
              <p:cNvSpPr>
                <a:spLocks noRot="1" noChangeAspect="1" noMove="1" noResize="1" noEditPoints="1" noAdjustHandles="1" noChangeArrowheads="1" noChangeShapeType="1" noTextEdit="1"/>
              </p:cNvSpPr>
              <p:nvPr/>
            </p:nvSpPr>
            <p:spPr>
              <a:xfrm>
                <a:off x="508000" y="4590893"/>
                <a:ext cx="8050602" cy="662810"/>
              </a:xfrm>
              <a:prstGeom prst="rect">
                <a:avLst/>
              </a:prstGeom>
              <a:blipFill>
                <a:blip r:embed="rId2"/>
                <a:stretch>
                  <a:fillRect l="-1514" t="-4587" r="-606"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C6EEED6-5FE8-45F8-A68B-170755A5D57B}"/>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324014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1F095D0-8D51-4EAF-ACD8-984613799727}"/>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74: Một đoạn mạch RLC. Đặt vào hai đầu đoạn mạch một hiệu điện thế xoay chiều</a:t>
                </a:r>
                <a:r>
                  <a:rPr lang="fr-FR" sz="2800" b="1" dirty="0">
                    <a:solidFill>
                      <a:srgbClr val="00B050"/>
                    </a:solidFill>
                    <a:latin typeface="UTM Swiss Condensed" panose="02000500000000000000" pitchFamily="2" charset="0"/>
                    <a:cs typeface="Times New Roman" panose="02020603050405020304" pitchFamily="18" charset="0"/>
                  </a:rPr>
                  <a:t> </a:t>
                </a:r>
                <a:r>
                  <a:rPr lang="fr-FR" sz="2800" b="1">
                    <a:solidFill>
                      <a:srgbClr val="00B050"/>
                    </a:solidFill>
                    <a:latin typeface="UTM Swiss Condensed" panose="02000500000000000000" pitchFamily="2" charset="0"/>
                    <a:cs typeface="Times New Roman" panose="02020603050405020304" pitchFamily="18" charset="0"/>
                  </a:rPr>
                  <a:t>u = U0</a:t>
                </a:r>
                <a:r>
                  <a:rPr lang="fr-FR" sz="2800" b="1" dirty="0">
                    <a:solidFill>
                      <a:srgbClr val="00B050"/>
                    </a:solidFill>
                    <a:latin typeface="UTM Swiss Condensed" panose="02000500000000000000" pitchFamily="2" charset="0"/>
                    <a:cs typeface="Times New Roman" panose="02020603050405020304" pitchFamily="18" charset="0"/>
                  </a:rPr>
                  <a:t>cos</a:t>
                </a:r>
                <a:r>
                  <a:rPr lang="vi-VN" sz="2800" b="1" dirty="0">
                    <a:solidFill>
                      <a:srgbClr val="00B050"/>
                    </a:solidFill>
                    <a:latin typeface="UTM Swiss Condensed" panose="02000500000000000000" pitchFamily="2" charset="0"/>
                    <a:cs typeface="Times New Roman" panose="02020603050405020304" pitchFamily="18" charset="0"/>
                  </a:rPr>
                  <a:t>ω</a:t>
                </a:r>
                <a:r>
                  <a:rPr lang="fr-FR" sz="2800" b="1" dirty="0">
                    <a:solidFill>
                      <a:srgbClr val="00B050"/>
                    </a:solidFill>
                    <a:latin typeface="UTM Swiss Condensed" panose="02000500000000000000" pitchFamily="2" charset="0"/>
                    <a:cs typeface="Times New Roman" panose="02020603050405020304" pitchFamily="18" charset="0"/>
                  </a:rPr>
                  <a:t>t</a:t>
                </a:r>
                <a14:m>
                  <m:oMath xmlns:m="http://schemas.openxmlformats.org/officeDocument/2006/math">
                    <m:r>
                      <a:rPr lang="fr-FR" sz="2800" b="1" smtClean="0">
                        <a:solidFill>
                          <a:srgbClr val="00B050"/>
                        </a:solidFill>
                      </a:rPr>
                      <m:t>.</m:t>
                    </m:r>
                  </m:oMath>
                </a14:m>
                <a:r>
                  <a:rPr lang="fr-FR" sz="2800" b="1" dirty="0">
                    <a:solidFill>
                      <a:srgbClr val="00B050"/>
                    </a:solidFill>
                    <a:latin typeface="UTM Swiss Condensed" panose="02000500000000000000" pitchFamily="2" charset="0"/>
                    <a:cs typeface="Times New Roman" panose="02020603050405020304" pitchFamily="18" charset="0"/>
                  </a:rPr>
                  <a:t> </a:t>
                </a:r>
                <a:r>
                  <a:rPr lang="fr-FR" sz="2800" b="1">
                    <a:solidFill>
                      <a:srgbClr val="00B050"/>
                    </a:solidFill>
                    <a:latin typeface="UTM Swiss Condensed" panose="02000500000000000000" pitchFamily="2" charset="0"/>
                    <a:cs typeface="Times New Roman" panose="02020603050405020304" pitchFamily="18" charset="0"/>
                  </a:rPr>
                  <a:t>Biểu thức nào sau đây đúng cho trường hợp trong mạch có cộng hưởng điện</a:t>
                </a:r>
                <a:r>
                  <a:rPr lang="fr-FR" sz="2800" b="1" dirty="0">
                    <a:solidFill>
                      <a:srgbClr val="00B050"/>
                    </a:solidFill>
                    <a:latin typeface="UTM Swiss Condensed" panose="02000500000000000000" pitchFamily="2" charset="0"/>
                    <a:cs typeface="Times New Roman" panose="02020603050405020304" pitchFamily="18" charset="0"/>
                  </a:rPr>
                  <a:t>?</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1F095D0-8D51-4EAF-ACD8-984613799727}"/>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1629" b="-60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3DAC1ACA-27B8-4B90-B885-23E13B79BC90}"/>
                  </a:ext>
                </a:extLst>
              </p:cNvPr>
              <p:cNvSpPr/>
              <p:nvPr/>
            </p:nvSpPr>
            <p:spPr>
              <a:xfrm>
                <a:off x="1016000" y="2073281"/>
                <a:ext cx="212109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den>
                    </m:f>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3DAC1ACA-27B8-4B90-B885-23E13B79BC90}"/>
                  </a:ext>
                </a:extLst>
              </p:cNvPr>
              <p:cNvSpPr>
                <a:spLocks noRot="1" noChangeAspect="1" noMove="1" noResize="1" noEditPoints="1" noAdjustHandles="1" noChangeArrowheads="1" noChangeShapeType="1" noTextEdit="1"/>
              </p:cNvSpPr>
              <p:nvPr/>
            </p:nvSpPr>
            <p:spPr>
              <a:xfrm>
                <a:off x="1016000" y="2073281"/>
                <a:ext cx="2121093" cy="712631"/>
              </a:xfrm>
              <a:prstGeom prst="rect">
                <a:avLst/>
              </a:prstGeom>
              <a:blipFill>
                <a:blip r:embed="rId3"/>
                <a:stretch>
                  <a:fillRect l="-603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685AC68-ADFE-4B10-A006-561D76A29E32}"/>
                  </a:ext>
                </a:extLst>
              </p:cNvPr>
              <p:cNvSpPr/>
              <p:nvPr/>
            </p:nvSpPr>
            <p:spPr>
              <a:xfrm>
                <a:off x="6477000" y="2073281"/>
                <a:ext cx="3044423"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sup>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7685AC68-ADFE-4B10-A006-561D76A29E32}"/>
                  </a:ext>
                </a:extLst>
              </p:cNvPr>
              <p:cNvSpPr>
                <a:spLocks noRot="1" noChangeAspect="1" noMove="1" noResize="1" noEditPoints="1" noAdjustHandles="1" noChangeArrowheads="1" noChangeShapeType="1" noTextEdit="1"/>
              </p:cNvSpPr>
              <p:nvPr/>
            </p:nvSpPr>
            <p:spPr>
              <a:xfrm>
                <a:off x="6477000" y="2073281"/>
                <a:ext cx="3044423" cy="532966"/>
              </a:xfrm>
              <a:prstGeom prst="rect">
                <a:avLst/>
              </a:prstGeom>
              <a:blipFill>
                <a:blip r:embed="rId4"/>
                <a:stretch>
                  <a:fillRect l="-4208" t="-10227" b="-2954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5A7CF80-217E-40A2-92CA-3EE69F8F5F0D}"/>
                  </a:ext>
                </a:extLst>
              </p:cNvPr>
              <p:cNvSpPr/>
              <p:nvPr/>
            </p:nvSpPr>
            <p:spPr>
              <a:xfrm>
                <a:off x="1016000" y="2835281"/>
                <a:ext cx="3044423"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55A7CF80-217E-40A2-92CA-3EE69F8F5F0D}"/>
                  </a:ext>
                </a:extLst>
              </p:cNvPr>
              <p:cNvSpPr>
                <a:spLocks noRot="1" noChangeAspect="1" noMove="1" noResize="1" noEditPoints="1" noAdjustHandles="1" noChangeArrowheads="1" noChangeShapeType="1" noTextEdit="1"/>
              </p:cNvSpPr>
              <p:nvPr/>
            </p:nvSpPr>
            <p:spPr>
              <a:xfrm>
                <a:off x="1016000" y="2835281"/>
                <a:ext cx="3044423" cy="532966"/>
              </a:xfrm>
              <a:prstGeom prst="rect">
                <a:avLst/>
              </a:prstGeom>
              <a:blipFill>
                <a:blip r:embed="rId5"/>
                <a:stretch>
                  <a:fillRect l="-4208" t="-10227" b="-2954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F9B3D21-AE4C-43ED-9A52-F6C23D06418F}"/>
                  </a:ext>
                </a:extLst>
              </p:cNvPr>
              <p:cNvSpPr/>
              <p:nvPr/>
            </p:nvSpPr>
            <p:spPr>
              <a:xfrm>
                <a:off x="6477000" y="2835281"/>
                <a:ext cx="20104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RLC =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3F9B3D21-AE4C-43ED-9A52-F6C23D06418F}"/>
                  </a:ext>
                </a:extLst>
              </p:cNvPr>
              <p:cNvSpPr>
                <a:spLocks noRot="1" noChangeAspect="1" noMove="1" noResize="1" noEditPoints="1" noAdjustHandles="1" noChangeArrowheads="1" noChangeShapeType="1" noTextEdit="1"/>
              </p:cNvSpPr>
              <p:nvPr/>
            </p:nvSpPr>
            <p:spPr>
              <a:xfrm>
                <a:off x="6477000" y="2835281"/>
                <a:ext cx="2010487" cy="523220"/>
              </a:xfrm>
              <a:prstGeom prst="rect">
                <a:avLst/>
              </a:prstGeom>
              <a:blipFill>
                <a:blip r:embed="rId6"/>
                <a:stretch>
                  <a:fillRect l="-6383" t="-12791" r="-5471"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DACA9A1-4288-4C09-8227-167A5934A950}"/>
              </a:ext>
            </a:extLst>
          </p:cNvPr>
          <p:cNvSpPr/>
          <p:nvPr/>
        </p:nvSpPr>
        <p:spPr>
          <a:xfrm>
            <a:off x="952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469600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382ED65-EF2C-4FEA-8B69-A24B2AC42896}"/>
                  </a:ext>
                </a:extLst>
              </p:cNvPr>
              <p:cNvSpPr/>
              <p:nvPr/>
            </p:nvSpPr>
            <p:spPr>
              <a:xfrm>
                <a:off x="127000" y="63500"/>
                <a:ext cx="11938000" cy="1679114"/>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Câu 75: Giá trị hiệu dụng của dòng điện xoay chiều có biểu </a:t>
                </a:r>
                <a:r>
                  <a:rPr lang="fr-FR" sz="2800" b="1" dirty="0" err="1">
                    <a:solidFill>
                      <a:srgbClr val="00B050"/>
                    </a:solidFill>
                    <a:latin typeface="UTM Swiss Condensed" panose="02000500000000000000" pitchFamily="2" charset="0"/>
                    <a:cs typeface="Times New Roman" panose="02020603050405020304" pitchFamily="18" charset="0"/>
                  </a:rPr>
                  <a:t>thức</a:t>
                </a:r>
                <a:r>
                  <a:rPr lang="fr-FR" sz="2800" b="1" dirty="0">
                    <a:solidFill>
                      <a:srgbClr val="00B050"/>
                    </a:solidFill>
                    <a:latin typeface="UTM Swiss Condensed" panose="02000500000000000000" pitchFamily="2" charset="0"/>
                    <a:cs typeface="Times New Roman" panose="02020603050405020304" pitchFamily="18" charset="0"/>
                  </a:rPr>
                  <a:t> </a:t>
                </a:r>
                <a14:m>
                  <m:oMath xmlns:m="http://schemas.openxmlformats.org/officeDocument/2006/math">
                    <m:r>
                      <a:rPr lang="vi-VN" sz="2800" b="1">
                        <a:solidFill>
                          <a:srgbClr val="00B050"/>
                        </a:solidFill>
                      </a:rPr>
                      <m:t>𝒊</m:t>
                    </m:r>
                    <m:r>
                      <a:rPr lang="fr-FR" sz="2800" b="1" smtClean="0">
                        <a:solidFill>
                          <a:srgbClr val="00B050"/>
                        </a:solidFill>
                      </a:rPr>
                      <m:t> = </m:t>
                    </m:r>
                    <m:r>
                      <a:rPr lang="fr-FR" sz="2800" b="1" smtClean="0">
                        <a:solidFill>
                          <a:srgbClr val="00B050"/>
                        </a:solidFill>
                      </a:rPr>
                      <m:t>𝟐</m:t>
                    </m:r>
                    <m:rad>
                      <m:radPr>
                        <m:degHide m:val="on"/>
                        <m:ctrlPr>
                          <a:rPr lang="vi-VN" sz="2800" b="1">
                            <a:solidFill>
                              <a:srgbClr val="00B050"/>
                            </a:solidFill>
                          </a:rPr>
                        </m:ctrlPr>
                      </m:radPr>
                      <m:deg/>
                      <m:e>
                        <m:r>
                          <a:rPr lang="fr-FR" sz="2800" b="1" smtClean="0">
                            <a:solidFill>
                              <a:srgbClr val="00B050"/>
                            </a:solidFill>
                          </a:rPr>
                          <m:t>𝟑</m:t>
                        </m:r>
                      </m:e>
                    </m:rad>
                    <m:r>
                      <a:rPr lang="vi-VN" sz="2800" b="1">
                        <a:solidFill>
                          <a:srgbClr val="00B050"/>
                        </a:solidFill>
                      </a:rPr>
                      <m:t>𝒄</m:t>
                    </m:r>
                    <m:r>
                      <m:rPr>
                        <m:nor/>
                      </m:rPr>
                      <a:rPr lang="fr-FR" sz="2800" b="1" smtClean="0">
                        <a:solidFill>
                          <a:srgbClr val="00B050"/>
                        </a:solidFill>
                        <a:latin typeface="UTM Swiss Condensed" panose="02000500000000000000" pitchFamily="2" charset="0"/>
                        <a:cs typeface="Times New Roman" panose="02020603050405020304" pitchFamily="18" charset="0"/>
                      </a:rPr>
                      <m:t>os</m:t>
                    </m:r>
                    <m:r>
                      <m:rPr>
                        <m:nor/>
                      </m:rPr>
                      <a:rPr lang="fr-FR" sz="2800" b="1" smtClean="0">
                        <a:solidFill>
                          <a:srgbClr val="00B050"/>
                        </a:solidFill>
                        <a:latin typeface="UTM Swiss Condensed" panose="02000500000000000000" pitchFamily="2" charset="0"/>
                        <a:cs typeface="Times New Roman" panose="02020603050405020304" pitchFamily="18" charset="0"/>
                      </a:rPr>
                      <m:t>(200</m:t>
                    </m:r>
                    <m:r>
                      <a:rPr lang="vi-VN" sz="2800" b="1">
                        <a:solidFill>
                          <a:srgbClr val="00B050"/>
                        </a:solidFill>
                      </a:rPr>
                      <m:t>𝝅</m:t>
                    </m:r>
                    <m:r>
                      <a:rPr lang="vi-VN" sz="2800" b="1">
                        <a:solidFill>
                          <a:srgbClr val="00B050"/>
                        </a:solidFill>
                      </a:rPr>
                      <m:t>𝒕</m:t>
                    </m:r>
                    <m:r>
                      <a:rPr lang="vi-VN" sz="2800" b="1">
                        <a:solidFill>
                          <a:srgbClr val="00B050"/>
                        </a:solidFill>
                      </a:rPr>
                      <m:t> </m:t>
                    </m:r>
                    <m:r>
                      <a:rPr lang="fr-FR" sz="2800" b="1" smtClean="0">
                        <a:solidFill>
                          <a:srgbClr val="00B050"/>
                        </a:solidFill>
                      </a:rPr>
                      <m:t>+ </m:t>
                    </m:r>
                    <m:f>
                      <m:fPr>
                        <m:ctrlPr>
                          <a:rPr lang="vi-VN" sz="2800" b="1">
                            <a:solidFill>
                              <a:srgbClr val="00B050"/>
                            </a:solidFill>
                          </a:rPr>
                        </m:ctrlPr>
                      </m:fPr>
                      <m:num>
                        <m:r>
                          <a:rPr lang="vi-VN" sz="2800" b="1">
                            <a:solidFill>
                              <a:srgbClr val="00B050"/>
                            </a:solidFill>
                          </a:rPr>
                          <m:t>𝝅</m:t>
                        </m:r>
                      </m:num>
                      <m:den>
                        <m:r>
                          <a:rPr lang="fr-FR" sz="2800" b="1" smtClean="0">
                            <a:solidFill>
                              <a:srgbClr val="00B050"/>
                            </a:solidFill>
                          </a:rPr>
                          <m:t>𝟔</m:t>
                        </m:r>
                      </m:den>
                    </m:f>
                    <m:r>
                      <a:rPr lang="fr-FR" sz="2800" b="1" smtClean="0">
                        <a:solidFill>
                          <a:srgbClr val="00B050"/>
                        </a:solidFill>
                      </a:rPr>
                      <m:t>)</m:t>
                    </m:r>
                    <m:r>
                      <a:rPr lang="vi-VN" sz="2800" b="1">
                        <a:solidFill>
                          <a:srgbClr val="00B050"/>
                        </a:solidFill>
                      </a:rPr>
                      <m:t>𝑨</m:t>
                    </m:r>
                  </m:oMath>
                </a14:m>
                <a:r>
                  <a:rPr lang="fr-FR" sz="2800" b="1" dirty="0">
                    <a:solidFill>
                      <a:srgbClr val="00B050"/>
                    </a:solidFill>
                    <a:latin typeface="UTM Swiss Condensed" panose="02000500000000000000" pitchFamily="2" charset="0"/>
                    <a:cs typeface="Times New Roman" panose="02020603050405020304" pitchFamily="18" charset="0"/>
                  </a:rPr>
                  <a:t>là</a:t>
                </a:r>
                <a:r>
                  <a:rPr lang="fr-FR" sz="2800" b="1">
                    <a:solidFill>
                      <a:srgbClr val="00B050"/>
                    </a:solidFill>
                    <a:latin typeface="UTM Swiss Condensed" panose="02000500000000000000" pitchFamily="2" charset="0"/>
                    <a:cs typeface="Times New Roman" panose="02020603050405020304" pitchFamily="18" charset="0"/>
                  </a:rPr>
                  <a:t>: </a:t>
                </a:r>
                <a:r>
                  <a:rPr lang="vi-VN" sz="2800" b="1">
                    <a:solidFill>
                      <a:srgbClr val="00B050"/>
                    </a:solidFill>
                    <a:latin typeface="UTM Swiss Condensed" panose="02000500000000000000" pitchFamily="2" charset="0"/>
                    <a:cs typeface="Times New Roman" panose="02020603050405020304" pitchFamily="18" charset="0"/>
                  </a:rPr>
                  <a:t> </a:t>
                </a:r>
                <a:r>
                  <a:rPr lang="fr-FR" sz="2800" b="1" dirty="0">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fr-F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382ED65-EF2C-4FEA-8B69-A24B2AC42896}"/>
                  </a:ext>
                </a:extLst>
              </p:cNvPr>
              <p:cNvSpPr>
                <a:spLocks noRot="1" noChangeAspect="1" noMove="1" noResize="1" noEditPoints="1" noAdjustHandles="1" noChangeArrowheads="1" noChangeShapeType="1" noTextEdit="1"/>
              </p:cNvSpPr>
              <p:nvPr/>
            </p:nvSpPr>
            <p:spPr>
              <a:xfrm>
                <a:off x="127000" y="63500"/>
                <a:ext cx="11938000" cy="1679114"/>
              </a:xfrm>
              <a:prstGeom prst="rect">
                <a:avLst/>
              </a:prstGeom>
              <a:blipFill>
                <a:blip r:embed="rId2"/>
                <a:stretch>
                  <a:fillRect l="-916" t="-2034"/>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D1A65773-A7CD-4453-9FAF-235376A87651}"/>
              </a:ext>
            </a:extLst>
          </p:cNvPr>
          <p:cNvSpPr/>
          <p:nvPr/>
        </p:nvSpPr>
        <p:spPr>
          <a:xfrm>
            <a:off x="762000" y="1742614"/>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5F5F6AC-0263-491D-9518-890CC1BA0C14}"/>
                  </a:ext>
                </a:extLst>
              </p:cNvPr>
              <p:cNvSpPr/>
              <p:nvPr/>
            </p:nvSpPr>
            <p:spPr>
              <a:xfrm>
                <a:off x="3619500" y="1742614"/>
                <a:ext cx="212109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95F5F6AC-0263-491D-9518-890CC1BA0C14}"/>
                  </a:ext>
                </a:extLst>
              </p:cNvPr>
              <p:cNvSpPr>
                <a:spLocks noRot="1" noChangeAspect="1" noMove="1" noResize="1" noEditPoints="1" noAdjustHandles="1" noChangeArrowheads="1" noChangeShapeType="1" noTextEdit="1"/>
              </p:cNvSpPr>
              <p:nvPr/>
            </p:nvSpPr>
            <p:spPr>
              <a:xfrm>
                <a:off x="3619500" y="1742614"/>
                <a:ext cx="2121093" cy="563744"/>
              </a:xfrm>
              <a:prstGeom prst="rect">
                <a:avLst/>
              </a:prstGeom>
              <a:blipFill>
                <a:blip r:embed="rId3"/>
                <a:stretch>
                  <a:fillRect l="-6034" t="-5435"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D6B60EA-6C82-45E4-97DC-4034357315DE}"/>
                  </a:ext>
                </a:extLst>
              </p:cNvPr>
              <p:cNvSpPr/>
              <p:nvPr/>
            </p:nvSpPr>
            <p:spPr>
              <a:xfrm>
                <a:off x="6477000" y="1742614"/>
                <a:ext cx="212109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3D6B60EA-6C82-45E4-97DC-4034357315DE}"/>
                  </a:ext>
                </a:extLst>
              </p:cNvPr>
              <p:cNvSpPr>
                <a:spLocks noRot="1" noChangeAspect="1" noMove="1" noResize="1" noEditPoints="1" noAdjustHandles="1" noChangeArrowheads="1" noChangeShapeType="1" noTextEdit="1"/>
              </p:cNvSpPr>
              <p:nvPr/>
            </p:nvSpPr>
            <p:spPr>
              <a:xfrm>
                <a:off x="6477000" y="1742614"/>
                <a:ext cx="2121093" cy="563744"/>
              </a:xfrm>
              <a:prstGeom prst="rect">
                <a:avLst/>
              </a:prstGeom>
              <a:blipFill>
                <a:blip r:embed="rId4"/>
                <a:stretch>
                  <a:fillRect l="-6052" t="-5435" r="-5187"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411CEF9-B717-483D-A5CD-4F07414426FD}"/>
                  </a:ext>
                </a:extLst>
              </p:cNvPr>
              <p:cNvSpPr/>
              <p:nvPr/>
            </p:nvSpPr>
            <p:spPr>
              <a:xfrm>
                <a:off x="9334500" y="1742614"/>
                <a:ext cx="1672446"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F411CEF9-B717-483D-A5CD-4F07414426FD}"/>
                  </a:ext>
                </a:extLst>
              </p:cNvPr>
              <p:cNvSpPr>
                <a:spLocks noRot="1" noChangeAspect="1" noMove="1" noResize="1" noEditPoints="1" noAdjustHandles="1" noChangeArrowheads="1" noChangeShapeType="1" noTextEdit="1"/>
              </p:cNvSpPr>
              <p:nvPr/>
            </p:nvSpPr>
            <p:spPr>
              <a:xfrm>
                <a:off x="9334500" y="1742614"/>
                <a:ext cx="1672446" cy="565155"/>
              </a:xfrm>
              <a:prstGeom prst="rect">
                <a:avLst/>
              </a:prstGeom>
              <a:blipFill>
                <a:blip r:embed="rId5"/>
                <a:stretch>
                  <a:fillRect l="-7273" t="-5376" r="-6182"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7CF025B-FC36-427F-A66E-05A70DAB3B4A}"/>
              </a:ext>
            </a:extLst>
          </p:cNvPr>
          <p:cNvSpPr/>
          <p:nvPr/>
        </p:nvSpPr>
        <p:spPr>
          <a:xfrm>
            <a:off x="3556000" y="167911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744158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7738B3-C960-481F-9DC5-30B40E49CD60}"/>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dirty="0">
                <a:solidFill>
                  <a:srgbClr val="00B050"/>
                </a:solidFill>
                <a:latin typeface="UTM Swiss Condensed" panose="02000500000000000000" pitchFamily="2" charset="0"/>
                <a:cs typeface="Times New Roman" panose="02020603050405020304" pitchFamily="18" charset="0"/>
              </a:rPr>
              <a:t>Câu 76: Chọn câu trả lời sai. Trong mạch điện xoay chiều không phân nhánh RLC. Khi hiện tượng cộng hưởng xảy </a:t>
            </a:r>
            <a:r>
              <a:rPr lang="it-IT" sz="2800" b="1">
                <a:solidFill>
                  <a:srgbClr val="00B050"/>
                </a:solidFill>
                <a:latin typeface="UTM Swiss Condensed" panose="02000500000000000000" pitchFamily="2" charset="0"/>
                <a:cs typeface="Times New Roman" panose="02020603050405020304" pitchFamily="18" charset="0"/>
              </a:rPr>
              <a:t>ra thì:  </a:t>
            </a:r>
            <a:r>
              <a:rPr lang="vi-VN" sz="2800" b="1">
                <a:solidFill>
                  <a:srgbClr val="00B050"/>
                </a:solidFill>
                <a:latin typeface="UTM Swiss Condensed" panose="02000500000000000000" pitchFamily="2" charset="0"/>
                <a:cs typeface="Times New Roman" panose="02020603050405020304" pitchFamily="18" charset="0"/>
              </a:rPr>
              <a:t> </a:t>
            </a:r>
            <a:r>
              <a:rPr lang="it-IT" sz="2800" b="1" dirty="0">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015504A-17A7-4CB7-96D9-6FEED7F97C9F}"/>
              </a:ext>
            </a:extLst>
          </p:cNvPr>
          <p:cNvSpPr/>
          <p:nvPr/>
        </p:nvSpPr>
        <p:spPr>
          <a:xfrm>
            <a:off x="508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U</a:t>
            </a:r>
            <a:r>
              <a:rPr kumimoji="0" lang="it-IT"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1BA76B3-9822-4874-8B84-10DE43AE1E60}"/>
              </a:ext>
            </a:extLst>
          </p:cNvPr>
          <p:cNvSpPr/>
          <p:nvPr/>
        </p:nvSpPr>
        <p:spPr>
          <a:xfrm>
            <a:off x="508000" y="2100981"/>
            <a:ext cx="163378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Z</a:t>
            </a:r>
            <a:r>
              <a:rPr kumimoji="0" lang="it-IT"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L</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 Z</a:t>
            </a:r>
            <a:r>
              <a:rPr kumimoji="0" lang="it-IT"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BDFDBED-32A2-4110-824B-22E2FA09825A}"/>
              </a:ext>
            </a:extLst>
          </p:cNvPr>
          <p:cNvSpPr/>
          <p:nvPr/>
        </p:nvSpPr>
        <p:spPr>
          <a:xfrm>
            <a:off x="508000" y="3270532"/>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a:t>
            </a:r>
            <a:r>
              <a:rPr kumimoji="0" lang="it-IT"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L</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U</a:t>
            </a:r>
            <a:r>
              <a:rPr kumimoji="0" lang="it-IT"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0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C2E3B2E-05ED-4ED5-93A1-1D99BD86E84C}"/>
              </a:ext>
            </a:extLst>
          </p:cNvPr>
          <p:cNvSpPr/>
          <p:nvPr/>
        </p:nvSpPr>
        <p:spPr>
          <a:xfrm>
            <a:off x="508000" y="3793752"/>
            <a:ext cx="62584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Công suất tiêu thụ trong mạch lớn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nhất.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038C0A20-A509-400D-874F-D90051D9D41C}"/>
              </a:ext>
            </a:extLst>
          </p:cNvPr>
          <p:cNvSpPr/>
          <p:nvPr/>
        </p:nvSpPr>
        <p:spPr>
          <a:xfrm>
            <a:off x="444500" y="20374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7882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B6478-89E6-4395-9C12-A721FBB574B9}"/>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00B050"/>
                </a:solidFill>
                <a:latin typeface="UTM Swiss Condensed" panose="02000500000000000000" pitchFamily="2" charset="0"/>
                <a:cs typeface="Times New Roman" panose="02020603050405020304" pitchFamily="18" charset="0"/>
              </a:rPr>
              <a:t>Câu 77: Chọn đáp án sai: Hiện tượng cộng hưởng trong mạch điện xoay chiều không phânh nhánh RLC xảy ra khi:</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E66A4AE-008E-4DAE-BE1B-D2DC90C2C041}"/>
              </a:ext>
            </a:extLst>
          </p:cNvPr>
          <p:cNvSpPr/>
          <p:nvPr/>
        </p:nvSpPr>
        <p:spPr>
          <a:xfrm>
            <a:off x="508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cosφ = 1</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AA03448-5636-426D-9ABD-42431BDC262F}"/>
                  </a:ext>
                </a:extLst>
              </p:cNvPr>
              <p:cNvSpPr/>
              <p:nvPr/>
            </p:nvSpPr>
            <p:spPr>
              <a:xfrm>
                <a:off x="508000" y="2100981"/>
                <a:ext cx="1585306" cy="145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den>
                    </m:f>
                  </m:oMath>
                </a14:m>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AAA03448-5636-426D-9ABD-42431BDC262F}"/>
                  </a:ext>
                </a:extLst>
              </p:cNvPr>
              <p:cNvSpPr>
                <a:spLocks noRot="1" noChangeAspect="1" noMove="1" noResize="1" noEditPoints="1" noAdjustHandles="1" noChangeArrowheads="1" noChangeShapeType="1" noTextEdit="1"/>
              </p:cNvSpPr>
              <p:nvPr/>
            </p:nvSpPr>
            <p:spPr>
              <a:xfrm>
                <a:off x="508000" y="2100981"/>
                <a:ext cx="1585306" cy="1453668"/>
              </a:xfrm>
              <a:prstGeom prst="rect">
                <a:avLst/>
              </a:prstGeom>
              <a:blipFill>
                <a:blip r:embed="rId2"/>
                <a:stretch>
                  <a:fillRect l="-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E0C6D77-FEBB-4F8B-8DC4-4506101A5D5E}"/>
                  </a:ext>
                </a:extLst>
              </p:cNvPr>
              <p:cNvSpPr/>
              <p:nvPr/>
            </p:nvSpPr>
            <p:spPr>
              <a:xfrm>
                <a:off x="508000" y="3554649"/>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ub>
                    </m:sSub>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BE0C6D77-FEBB-4F8B-8DC4-4506101A5D5E}"/>
                  </a:ext>
                </a:extLst>
              </p:cNvPr>
              <p:cNvSpPr>
                <a:spLocks noRot="1" noChangeAspect="1" noMove="1" noResize="1" noEditPoints="1" noAdjustHandles="1" noChangeArrowheads="1" noChangeShapeType="1" noTextEdit="1"/>
              </p:cNvSpPr>
              <p:nvPr/>
            </p:nvSpPr>
            <p:spPr>
              <a:xfrm>
                <a:off x="508000" y="3554649"/>
                <a:ext cx="3044423" cy="523220"/>
              </a:xfrm>
              <a:prstGeom prst="rect">
                <a:avLst/>
              </a:prstGeom>
              <a:blipFill>
                <a:blip r:embed="rId3"/>
                <a:stretch>
                  <a:fillRect l="-4000" t="-12791" b="-30233"/>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3FC38A67-179F-4A2B-B2E4-7572CAA26B96}"/>
              </a:ext>
            </a:extLst>
          </p:cNvPr>
          <p:cNvSpPr/>
          <p:nvPr/>
        </p:nvSpPr>
        <p:spPr>
          <a:xfrm>
            <a:off x="508000" y="4077869"/>
            <a:ext cx="85844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Công suất tiêu thụ trong mạch đạt giá trị cực đại P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UI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A2E486B-8E5D-4E5D-BA42-0A2128110630}"/>
              </a:ext>
            </a:extLst>
          </p:cNvPr>
          <p:cNvSpPr/>
          <p:nvPr/>
        </p:nvSpPr>
        <p:spPr>
          <a:xfrm>
            <a:off x="444500" y="20374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22876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CB9EFA6-6C24-4EC9-8587-2BDE7203EE45}"/>
                  </a:ext>
                </a:extLst>
              </p:cNvPr>
              <p:cNvSpPr/>
              <p:nvPr/>
            </p:nvSpPr>
            <p:spPr>
              <a:xfrm>
                <a:off x="127000" y="63500"/>
                <a:ext cx="11938000" cy="156594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00B050"/>
                    </a:solidFill>
                    <a:latin typeface="UTM Swiss Condensed" panose="02000500000000000000" pitchFamily="2" charset="0"/>
                    <a:cs typeface="Times New Roman" panose="02020603050405020304" pitchFamily="18" charset="0"/>
                  </a:rPr>
                  <a:t>Câu 78: Giá trị hiệu dụng của điện áp xoay chiều có biểu thức </a:t>
                </a:r>
                <a14:m>
                  <m:oMath xmlns:m="http://schemas.openxmlformats.org/officeDocument/2006/math">
                    <m:r>
                      <a:rPr lang="vi-VN" sz="2800" b="1">
                        <a:solidFill>
                          <a:srgbClr val="00B050"/>
                        </a:solidFill>
                      </a:rPr>
                      <m:t>𝒖</m:t>
                    </m:r>
                    <m:r>
                      <a:rPr lang="pt-BR" sz="2800" b="1" smtClean="0">
                        <a:solidFill>
                          <a:srgbClr val="00B050"/>
                        </a:solidFill>
                      </a:rPr>
                      <m:t> = </m:t>
                    </m:r>
                    <m:r>
                      <a:rPr lang="pt-BR" sz="2800" b="1" smtClean="0">
                        <a:solidFill>
                          <a:srgbClr val="00B050"/>
                        </a:solidFill>
                      </a:rPr>
                      <m:t>𝟐𝟐𝟎</m:t>
                    </m:r>
                    <m:rad>
                      <m:radPr>
                        <m:degHide m:val="on"/>
                        <m:ctrlPr>
                          <a:rPr lang="vi-VN" sz="2800" b="1">
                            <a:solidFill>
                              <a:srgbClr val="00B050"/>
                            </a:solidFill>
                          </a:rPr>
                        </m:ctrlPr>
                      </m:radPr>
                      <m:deg/>
                      <m:e>
                        <m:r>
                          <a:rPr lang="pt-BR" sz="2800" b="1" smtClean="0">
                            <a:solidFill>
                              <a:srgbClr val="00B050"/>
                            </a:solidFill>
                          </a:rPr>
                          <m:t>𝟓</m:t>
                        </m:r>
                      </m:e>
                    </m:rad>
                    <m:r>
                      <a:rPr lang="vi-VN" sz="2800" b="1">
                        <a:solidFill>
                          <a:srgbClr val="00B050"/>
                        </a:solidFill>
                      </a:rPr>
                      <m:t>𝒄</m:t>
                    </m:r>
                    <m:r>
                      <m:rPr>
                        <m:nor/>
                      </m:rPr>
                      <a:rPr lang="pt-BR" sz="2800" b="1" smtClean="0">
                        <a:solidFill>
                          <a:srgbClr val="00B050"/>
                        </a:solidFill>
                        <a:latin typeface="UTM Swiss Condensed" panose="02000500000000000000" pitchFamily="2" charset="0"/>
                        <a:cs typeface="Times New Roman" panose="02020603050405020304" pitchFamily="18" charset="0"/>
                      </a:rPr>
                      <m:t>os</m:t>
                    </m:r>
                    <m:r>
                      <m:rPr>
                        <m:nor/>
                      </m:rPr>
                      <a:rPr lang="pt-BR" sz="2800" b="1" smtClean="0">
                        <a:solidFill>
                          <a:srgbClr val="00B050"/>
                        </a:solidFill>
                        <a:latin typeface="UTM Swiss Condensed" panose="02000500000000000000" pitchFamily="2" charset="0"/>
                        <a:cs typeface="Times New Roman" panose="02020603050405020304" pitchFamily="18" charset="0"/>
                      </a:rPr>
                      <m:t>(</m:t>
                    </m:r>
                    <m:r>
                      <m:rPr>
                        <m:nor/>
                      </m:rPr>
                      <a:rPr lang="pt-BR" sz="2800" b="1" smtClean="0">
                        <a:solidFill>
                          <a:srgbClr val="00B050"/>
                        </a:solidFill>
                        <a:latin typeface="UTM Swiss Condensed" panose="02000500000000000000" pitchFamily="2" charset="0"/>
                        <a:cs typeface="Times New Roman" panose="02020603050405020304" pitchFamily="18" charset="0"/>
                      </a:rPr>
                      <m:t>100</m:t>
                    </m:r>
                    <m:r>
                      <a:rPr lang="vi-VN" sz="2800" b="1">
                        <a:solidFill>
                          <a:srgbClr val="00B050"/>
                        </a:solidFill>
                      </a:rPr>
                      <m:t>𝝅</m:t>
                    </m:r>
                    <m:r>
                      <a:rPr lang="pt-BR" sz="2800" b="1" smtClean="0">
                        <a:solidFill>
                          <a:srgbClr val="00B050"/>
                        </a:solidFill>
                      </a:rPr>
                      <m:t>.</m:t>
                    </m:r>
                    <m:r>
                      <a:rPr lang="vi-VN" sz="2800" b="1">
                        <a:solidFill>
                          <a:srgbClr val="00B050"/>
                        </a:solidFill>
                      </a:rPr>
                      <m:t>𝒕</m:t>
                    </m:r>
                    <m:r>
                      <a:rPr lang="pt-BR" sz="2800" b="1" smtClean="0">
                        <a:solidFill>
                          <a:srgbClr val="00B050"/>
                        </a:solidFill>
                      </a:rPr>
                      <m:t>)</m:t>
                    </m:r>
                    <m:r>
                      <a:rPr lang="vi-VN" sz="2800" b="1">
                        <a:solidFill>
                          <a:srgbClr val="00B050"/>
                        </a:solidFill>
                      </a:rPr>
                      <m:t>𝑽</m:t>
                    </m:r>
                  </m:oMath>
                </a14:m>
                <a:r>
                  <a:rPr lang="pt-BR" sz="2800" b="1" dirty="0">
                    <a:solidFill>
                      <a:srgbClr val="00B050"/>
                    </a:solidFill>
                    <a:latin typeface="UTM Swiss Condensed" panose="02000500000000000000" pitchFamily="2" charset="0"/>
                    <a:cs typeface="Times New Roman" panose="02020603050405020304" pitchFamily="18" charset="0"/>
                  </a:rPr>
                  <a:t> là: </a:t>
                </a:r>
                <a:r>
                  <a:rPr lang="vi-VN" sz="2800" b="1" dirty="0">
                    <a:solidFill>
                      <a:srgbClr val="00B050"/>
                    </a:solidFill>
                    <a:latin typeface="UTM Swiss Condensed" panose="02000500000000000000" pitchFamily="2" charset="0"/>
                    <a:cs typeface="Times New Roman" panose="02020603050405020304" pitchFamily="18" charset="0"/>
                  </a:rPr>
                  <a:t> </a:t>
                </a: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9CB9EFA6-6C24-4EC9-8587-2BDE7203EE45}"/>
                  </a:ext>
                </a:extLst>
              </p:cNvPr>
              <p:cNvSpPr>
                <a:spLocks noRot="1" noChangeAspect="1" noMove="1" noResize="1" noEditPoints="1" noAdjustHandles="1" noChangeArrowheads="1" noChangeShapeType="1" noTextEdit="1"/>
              </p:cNvSpPr>
              <p:nvPr/>
            </p:nvSpPr>
            <p:spPr>
              <a:xfrm>
                <a:off x="127000" y="63500"/>
                <a:ext cx="11938000" cy="1565942"/>
              </a:xfrm>
              <a:prstGeom prst="rect">
                <a:avLst/>
              </a:prstGeom>
              <a:blipFill>
                <a:blip r:embed="rId2"/>
                <a:stretch>
                  <a:fillRect l="-916" t="-21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16AD2BA-5A62-42A8-B7A2-DA9C508E139C}"/>
                  </a:ext>
                </a:extLst>
              </p:cNvPr>
              <p:cNvSpPr/>
              <p:nvPr/>
            </p:nvSpPr>
            <p:spPr>
              <a:xfrm>
                <a:off x="1016000" y="1629442"/>
                <a:ext cx="2121093" cy="5681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220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e>
                    </m:rad>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A16AD2BA-5A62-42A8-B7A2-DA9C508E139C}"/>
                  </a:ext>
                </a:extLst>
              </p:cNvPr>
              <p:cNvSpPr>
                <a:spLocks noRot="1" noChangeAspect="1" noMove="1" noResize="1" noEditPoints="1" noAdjustHandles="1" noChangeArrowheads="1" noChangeShapeType="1" noTextEdit="1"/>
              </p:cNvSpPr>
              <p:nvPr/>
            </p:nvSpPr>
            <p:spPr>
              <a:xfrm>
                <a:off x="1016000" y="1629442"/>
                <a:ext cx="2121093" cy="568169"/>
              </a:xfrm>
              <a:prstGeom prst="rect">
                <a:avLst/>
              </a:prstGeom>
              <a:blipFill>
                <a:blip r:embed="rId3"/>
                <a:stretch>
                  <a:fillRect l="-6034" t="-4255" r="-4885" b="-26596"/>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0150F4E7-A67A-467A-BD55-CCEBA206C6C9}"/>
              </a:ext>
            </a:extLst>
          </p:cNvPr>
          <p:cNvSpPr/>
          <p:nvPr/>
        </p:nvSpPr>
        <p:spPr>
          <a:xfrm>
            <a:off x="6477000" y="1629442"/>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220V</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369A78F-031C-4DA9-A0AF-24918645101D}"/>
                  </a:ext>
                </a:extLst>
              </p:cNvPr>
              <p:cNvSpPr/>
              <p:nvPr/>
            </p:nvSpPr>
            <p:spPr>
              <a:xfrm>
                <a:off x="1016000" y="2391442"/>
                <a:ext cx="3044423"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110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e>
                    </m:rad>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4369A78F-031C-4DA9-A0AF-24918645101D}"/>
                  </a:ext>
                </a:extLst>
              </p:cNvPr>
              <p:cNvSpPr>
                <a:spLocks noRot="1" noChangeAspect="1" noMove="1" noResize="1" noEditPoints="1" noAdjustHandles="1" noChangeArrowheads="1" noChangeShapeType="1" noTextEdit="1"/>
              </p:cNvSpPr>
              <p:nvPr/>
            </p:nvSpPr>
            <p:spPr>
              <a:xfrm>
                <a:off x="1016000" y="2391442"/>
                <a:ext cx="3044423" cy="563744"/>
              </a:xfrm>
              <a:prstGeom prst="rect">
                <a:avLst/>
              </a:prstGeom>
              <a:blipFill>
                <a:blip r:embed="rId4"/>
                <a:stretch>
                  <a:fillRect l="-4208"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0E093E1-04E0-4D63-B709-51A948F7150F}"/>
                  </a:ext>
                </a:extLst>
              </p:cNvPr>
              <p:cNvSpPr/>
              <p:nvPr/>
            </p:nvSpPr>
            <p:spPr>
              <a:xfrm>
                <a:off x="6477000" y="2391442"/>
                <a:ext cx="2020810" cy="5681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110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𝟓</m:t>
                        </m:r>
                      </m:e>
                    </m:rad>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𝑽</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A0E093E1-04E0-4D63-B709-51A948F7150F}"/>
                  </a:ext>
                </a:extLst>
              </p:cNvPr>
              <p:cNvSpPr>
                <a:spLocks noRot="1" noChangeAspect="1" noMove="1" noResize="1" noEditPoints="1" noAdjustHandles="1" noChangeArrowheads="1" noChangeShapeType="1" noTextEdit="1"/>
              </p:cNvSpPr>
              <p:nvPr/>
            </p:nvSpPr>
            <p:spPr>
              <a:xfrm>
                <a:off x="6477000" y="2391442"/>
                <a:ext cx="2020810" cy="568169"/>
              </a:xfrm>
              <a:prstGeom prst="rect">
                <a:avLst/>
              </a:prstGeom>
              <a:blipFill>
                <a:blip r:embed="rId5"/>
                <a:stretch>
                  <a:fillRect l="-6344" t="-4255" b="-26596"/>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C521520-6B4A-4BBE-90E4-EC0FA18D713D}"/>
              </a:ext>
            </a:extLst>
          </p:cNvPr>
          <p:cNvSpPr/>
          <p:nvPr/>
        </p:nvSpPr>
        <p:spPr>
          <a:xfrm>
            <a:off x="952500" y="156594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6922633"/>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211534-7F1B-4D83-8016-51192B66742E}"/>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dirty="0">
                <a:solidFill>
                  <a:srgbClr val="00B050"/>
                </a:solidFill>
                <a:latin typeface="UTM Swiss Condensed" panose="02000500000000000000" pitchFamily="2" charset="0"/>
                <a:cs typeface="Times New Roman" panose="02020603050405020304" pitchFamily="18" charset="0"/>
              </a:rPr>
              <a:t>Câu 79: Cường độ dòng điện i </a:t>
            </a:r>
            <a:r>
              <a:rPr lang="it-IT" sz="2800" b="1">
                <a:solidFill>
                  <a:srgbClr val="00B050"/>
                </a:solidFill>
                <a:latin typeface="UTM Swiss Condensed" panose="02000500000000000000" pitchFamily="2" charset="0"/>
                <a:cs typeface="Times New Roman" panose="02020603050405020304" pitchFamily="18" charset="0"/>
              </a:rPr>
              <a:t>= 5cos100</a:t>
            </a:r>
            <a:r>
              <a:rPr lang="vi-VN" sz="2800" b="1">
                <a:solidFill>
                  <a:srgbClr val="00B050"/>
                </a:solidFill>
                <a:latin typeface="UTM Swiss Condensed" panose="02000500000000000000" pitchFamily="2" charset="0"/>
                <a:cs typeface="Times New Roman" panose="02020603050405020304" pitchFamily="18" charset="0"/>
              </a:rPr>
              <a:t>π</a:t>
            </a:r>
            <a:r>
              <a:rPr lang="it-IT" sz="2800" b="1" dirty="0">
                <a:solidFill>
                  <a:srgbClr val="00B050"/>
                </a:solidFill>
                <a:latin typeface="UTM Swiss Condensed" panose="02000500000000000000" pitchFamily="2" charset="0"/>
                <a:cs typeface="Times New Roman" panose="02020603050405020304" pitchFamily="18" charset="0"/>
              </a:rPr>
              <a:t>t (A) có</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A9B6632-E39B-4423-9DE9-A364CFF4E5C2}"/>
              </a:ext>
            </a:extLst>
          </p:cNvPr>
          <p:cNvSpPr/>
          <p:nvPr/>
        </p:nvSpPr>
        <p:spPr>
          <a:xfrm>
            <a:off x="1016000" y="1082240"/>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tần số 100 Hz.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96AC63C-DBC0-45C6-82AA-02EC81A0F861}"/>
                  </a:ext>
                </a:extLst>
              </p:cNvPr>
              <p:cNvSpPr/>
              <p:nvPr/>
            </p:nvSpPr>
            <p:spPr>
              <a:xfrm>
                <a:off x="6477000" y="1082240"/>
                <a:ext cx="4240456" cy="12324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giá trị hiệu dụng 2,5</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596AC63C-DBC0-45C6-82AA-02EC81A0F861}"/>
                  </a:ext>
                </a:extLst>
              </p:cNvPr>
              <p:cNvSpPr>
                <a:spLocks noRot="1" noChangeAspect="1" noMove="1" noResize="1" noEditPoints="1" noAdjustHandles="1" noChangeArrowheads="1" noChangeShapeType="1" noTextEdit="1"/>
              </p:cNvSpPr>
              <p:nvPr/>
            </p:nvSpPr>
            <p:spPr>
              <a:xfrm>
                <a:off x="6477000" y="1082240"/>
                <a:ext cx="4240456" cy="1232453"/>
              </a:xfrm>
              <a:prstGeom prst="rect">
                <a:avLst/>
              </a:prstGeom>
              <a:blipFill>
                <a:blip r:embed="rId2"/>
                <a:stretch>
                  <a:fillRect l="-3022" r="-2014" b="-1287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89BD7B4-3478-417D-A12D-DCF65137BBB3}"/>
                  </a:ext>
                </a:extLst>
              </p:cNvPr>
              <p:cNvSpPr/>
              <p:nvPr/>
            </p:nvSpPr>
            <p:spPr>
              <a:xfrm>
                <a:off x="1016000" y="1844240"/>
                <a:ext cx="489108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giá trị cực đại 5</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89BD7B4-3478-417D-A12D-DCF65137BBB3}"/>
                  </a:ext>
                </a:extLst>
              </p:cNvPr>
              <p:cNvSpPr>
                <a:spLocks noRot="1" noChangeAspect="1" noMove="1" noResize="1" noEditPoints="1" noAdjustHandles="1" noChangeArrowheads="1" noChangeShapeType="1" noTextEdit="1"/>
              </p:cNvSpPr>
              <p:nvPr/>
            </p:nvSpPr>
            <p:spPr>
              <a:xfrm>
                <a:off x="1016000" y="1844240"/>
                <a:ext cx="4891083" cy="565155"/>
              </a:xfrm>
              <a:prstGeom prst="rect">
                <a:avLst/>
              </a:prstGeom>
              <a:blipFill>
                <a:blip r:embed="rId3"/>
                <a:stretch>
                  <a:fillRect l="-2618" t="-5435" r="-1621" b="-29348"/>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091CC629-EB76-46CB-A4CF-36E72DB99C9B}"/>
              </a:ext>
            </a:extLst>
          </p:cNvPr>
          <p:cNvSpPr/>
          <p:nvPr/>
        </p:nvSpPr>
        <p:spPr>
          <a:xfrm>
            <a:off x="6477000" y="1844240"/>
            <a:ext cx="23855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chu kì 0,2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57B4BDC-4B97-4423-A25D-12CD40EC0E65}"/>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23184"/>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0F25267-816D-4F1A-820C-4B216B731AC2}"/>
                  </a:ext>
                </a:extLst>
              </p:cNvPr>
              <p:cNvSpPr/>
              <p:nvPr/>
            </p:nvSpPr>
            <p:spPr>
              <a:xfrm>
                <a:off x="127000" y="63500"/>
                <a:ext cx="11938000" cy="1565942"/>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00B050"/>
                    </a:solidFill>
                    <a:latin typeface="UTM Swiss Condensed" panose="02000500000000000000" pitchFamily="2" charset="0"/>
                    <a:cs typeface="Times New Roman" panose="02020603050405020304" pitchFamily="18" charset="0"/>
                  </a:rPr>
                  <a:t>Câu 8: Giá trị hiệu dụng của ñieän aùp xoay chiều có biểu thức </a:t>
                </a:r>
                <a14:m>
                  <m:oMath xmlns:m="http://schemas.openxmlformats.org/officeDocument/2006/math">
                    <m:r>
                      <a:rPr lang="vi-VN" sz="2800" b="1">
                        <a:solidFill>
                          <a:srgbClr val="00B050"/>
                        </a:solidFill>
                      </a:rPr>
                      <m:t>𝒖</m:t>
                    </m:r>
                    <m:r>
                      <a:rPr lang="pt-BR" sz="2800" b="1" smtClean="0">
                        <a:solidFill>
                          <a:srgbClr val="00B050"/>
                        </a:solidFill>
                      </a:rPr>
                      <m:t> = </m:t>
                    </m:r>
                    <m:r>
                      <a:rPr lang="pt-BR" sz="2800" b="1" smtClean="0">
                        <a:solidFill>
                          <a:srgbClr val="00B050"/>
                        </a:solidFill>
                      </a:rPr>
                      <m:t>𝟐𝟐𝟎</m:t>
                    </m:r>
                    <m:rad>
                      <m:radPr>
                        <m:degHide m:val="on"/>
                        <m:ctrlPr>
                          <a:rPr lang="vi-VN" sz="2800" b="1">
                            <a:solidFill>
                              <a:srgbClr val="00B050"/>
                            </a:solidFill>
                          </a:rPr>
                        </m:ctrlPr>
                      </m:radPr>
                      <m:deg/>
                      <m:e>
                        <m:r>
                          <a:rPr lang="pt-BR" sz="2800" b="1" smtClean="0">
                            <a:solidFill>
                              <a:srgbClr val="00B050"/>
                            </a:solidFill>
                          </a:rPr>
                          <m:t>𝟓</m:t>
                        </m:r>
                      </m:e>
                    </m:rad>
                    <m:r>
                      <a:rPr lang="vi-VN" sz="2800" b="1">
                        <a:solidFill>
                          <a:srgbClr val="00B050"/>
                        </a:solidFill>
                      </a:rPr>
                      <m:t>𝒄</m:t>
                    </m:r>
                    <m:r>
                      <m:rPr>
                        <m:nor/>
                      </m:rPr>
                      <a:rPr lang="pt-BR" sz="2800" b="1" smtClean="0">
                        <a:solidFill>
                          <a:srgbClr val="00B050"/>
                        </a:solidFill>
                        <a:latin typeface="UTM Swiss Condensed" panose="02000500000000000000" pitchFamily="2" charset="0"/>
                        <a:cs typeface="Times New Roman" panose="02020603050405020304" pitchFamily="18" charset="0"/>
                      </a:rPr>
                      <m:t>os</m:t>
                    </m:r>
                    <m:r>
                      <a:rPr lang="pt-BR" sz="2800" b="1" smtClean="0">
                        <a:solidFill>
                          <a:srgbClr val="00B050"/>
                        </a:solidFill>
                      </a:rPr>
                      <m:t>(</m:t>
                    </m:r>
                    <m:r>
                      <a:rPr lang="pt-BR" sz="2800" b="1" smtClean="0">
                        <a:solidFill>
                          <a:srgbClr val="00B050"/>
                        </a:solidFill>
                      </a:rPr>
                      <m:t>𝟏𝟎𝟎</m:t>
                    </m:r>
                    <m:r>
                      <a:rPr lang="vi-VN" sz="2800" b="1">
                        <a:solidFill>
                          <a:srgbClr val="00B050"/>
                        </a:solidFill>
                      </a:rPr>
                      <m:t>𝝅</m:t>
                    </m:r>
                    <m:r>
                      <a:rPr lang="pt-BR" sz="2800" b="1" smtClean="0">
                        <a:solidFill>
                          <a:srgbClr val="00B050"/>
                        </a:solidFill>
                      </a:rPr>
                      <m:t>.</m:t>
                    </m:r>
                    <m:r>
                      <a:rPr lang="vi-VN" sz="2800" b="1">
                        <a:solidFill>
                          <a:srgbClr val="00B050"/>
                        </a:solidFill>
                      </a:rPr>
                      <m:t>𝒕</m:t>
                    </m:r>
                    <m:r>
                      <a:rPr lang="pt-BR" sz="2800" b="1" smtClean="0">
                        <a:solidFill>
                          <a:srgbClr val="00B050"/>
                        </a:solidFill>
                      </a:rPr>
                      <m:t>)</m:t>
                    </m:r>
                    <m:r>
                      <a:rPr lang="vi-VN" sz="2800" b="1">
                        <a:solidFill>
                          <a:srgbClr val="00B050"/>
                        </a:solidFill>
                      </a:rPr>
                      <m:t>𝑽</m:t>
                    </m:r>
                  </m:oMath>
                </a14:m>
                <a:r>
                  <a:rPr lang="pt-BR" sz="2800" b="1" dirty="0">
                    <a:solidFill>
                      <a:srgbClr val="00B050"/>
                    </a:solidFill>
                    <a:latin typeface="UTM Swiss Condensed" panose="02000500000000000000" pitchFamily="2" charset="0"/>
                    <a:cs typeface="Times New Roman" panose="02020603050405020304" pitchFamily="18" charset="0"/>
                  </a:rPr>
                  <a:t> là: </a:t>
                </a:r>
                <a:r>
                  <a:rPr lang="vi-VN" sz="2800" b="1" dirty="0">
                    <a:solidFill>
                      <a:srgbClr val="00B050"/>
                    </a:solidFill>
                    <a:latin typeface="UTM Swiss Condensed" panose="02000500000000000000" pitchFamily="2" charset="0"/>
                    <a:cs typeface="Times New Roman" panose="02020603050405020304" pitchFamily="18" charset="0"/>
                  </a:rPr>
                  <a:t> </a:t>
                </a:r>
              </a:p>
              <a:p>
                <a:pPr marL="629920" indent="-629920" algn="just">
                  <a:lnSpc>
                    <a:spcPct val="115000"/>
                  </a:lnSpc>
                  <a:spcBef>
                    <a:spcPts val="600"/>
                  </a:spcBef>
                  <a:tabLst>
                    <a:tab pos="629920" algn="l"/>
                  </a:tabLst>
                </a:pPr>
                <a:r>
                  <a:rPr lang="pt-BR"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0F25267-816D-4F1A-820C-4B216B731AC2}"/>
                  </a:ext>
                </a:extLst>
              </p:cNvPr>
              <p:cNvSpPr>
                <a:spLocks noRot="1" noChangeAspect="1" noMove="1" noResize="1" noEditPoints="1" noAdjustHandles="1" noChangeArrowheads="1" noChangeShapeType="1" noTextEdit="1"/>
              </p:cNvSpPr>
              <p:nvPr/>
            </p:nvSpPr>
            <p:spPr>
              <a:xfrm>
                <a:off x="127000" y="63500"/>
                <a:ext cx="11938000" cy="1565942"/>
              </a:xfrm>
              <a:prstGeom prst="rect">
                <a:avLst/>
              </a:prstGeom>
              <a:blipFill>
                <a:blip r:embed="rId2"/>
                <a:stretch>
                  <a:fillRect l="-916" t="-21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83F1F02-016D-4177-A3E2-8F64BEEF6F54}"/>
                  </a:ext>
                </a:extLst>
              </p:cNvPr>
              <p:cNvSpPr/>
              <p:nvPr/>
            </p:nvSpPr>
            <p:spPr>
              <a:xfrm>
                <a:off x="762000" y="1524000"/>
                <a:ext cx="2480166" cy="56816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220</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e>
                    </m:rad>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183F1F02-016D-4177-A3E2-8F64BEEF6F54}"/>
                  </a:ext>
                </a:extLst>
              </p:cNvPr>
              <p:cNvSpPr>
                <a:spLocks noRot="1" noChangeAspect="1" noMove="1" noResize="1" noEditPoints="1" noAdjustHandles="1" noChangeArrowheads="1" noChangeShapeType="1" noTextEdit="1"/>
              </p:cNvSpPr>
              <p:nvPr/>
            </p:nvSpPr>
            <p:spPr>
              <a:xfrm>
                <a:off x="762000" y="1524000"/>
                <a:ext cx="2480166" cy="568169"/>
              </a:xfrm>
              <a:prstGeom prst="rect">
                <a:avLst/>
              </a:prstGeom>
              <a:blipFill>
                <a:blip r:embed="rId3"/>
                <a:stretch>
                  <a:fillRect l="-4914" t="-4301" r="-3931" b="-279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A49BD748-F59F-4024-B003-6CF615B3F532}"/>
              </a:ext>
            </a:extLst>
          </p:cNvPr>
          <p:cNvSpPr/>
          <p:nvPr/>
        </p:nvSpPr>
        <p:spPr>
          <a:xfrm>
            <a:off x="6350000" y="1524000"/>
            <a:ext cx="2480166"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220V</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79E552A-9DA5-43F7-8BF7-23E559C51D40}"/>
                  </a:ext>
                </a:extLst>
              </p:cNvPr>
              <p:cNvSpPr/>
              <p:nvPr/>
            </p:nvSpPr>
            <p:spPr>
              <a:xfrm>
                <a:off x="762000" y="2286000"/>
                <a:ext cx="3403496" cy="563744"/>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110</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m:t>
                        </m:r>
                      </m:e>
                    </m:rad>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279E552A-9DA5-43F7-8BF7-23E559C51D40}"/>
                  </a:ext>
                </a:extLst>
              </p:cNvPr>
              <p:cNvSpPr>
                <a:spLocks noRot="1" noChangeAspect="1" noMove="1" noResize="1" noEditPoints="1" noAdjustHandles="1" noChangeArrowheads="1" noChangeShapeType="1" noTextEdit="1"/>
              </p:cNvSpPr>
              <p:nvPr/>
            </p:nvSpPr>
            <p:spPr>
              <a:xfrm>
                <a:off x="762000" y="2286000"/>
                <a:ext cx="3403496" cy="563744"/>
              </a:xfrm>
              <a:prstGeom prst="rect">
                <a:avLst/>
              </a:prstGeom>
              <a:blipFill>
                <a:blip r:embed="rId4"/>
                <a:stretch>
                  <a:fillRect l="-3584" t="-4348"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16D0EBC-3890-4B6C-AA54-91BAC986AAA9}"/>
                  </a:ext>
                </a:extLst>
              </p:cNvPr>
              <p:cNvSpPr/>
              <p:nvPr/>
            </p:nvSpPr>
            <p:spPr>
              <a:xfrm>
                <a:off x="6350000" y="2286000"/>
                <a:ext cx="2379882" cy="56816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110</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rPr>
                          <m:t>𝟓</m:t>
                        </m:r>
                      </m:e>
                    </m:rad>
                    <m:r>
                      <a:rPr lang="pt-BR" sz="2800" b="1" i="1">
                        <a:solidFill>
                          <a:srgbClr val="FFFFFF"/>
                        </a:solidFill>
                        <a:latin typeface="Cambria Math" panose="02040503050406030204" pitchFamily="18" charset="0"/>
                        <a:ea typeface="Arial" panose="020B0604020202020204" pitchFamily="34" charset="0"/>
                      </a:rPr>
                      <m:t>.</m:t>
                    </m:r>
                    <m:r>
                      <a:rPr lang="vi-VN" sz="2800" b="1" i="1">
                        <a:solidFill>
                          <a:srgbClr val="FFFFFF"/>
                        </a:solidFill>
                        <a:latin typeface="Cambria Math" panose="02040503050406030204" pitchFamily="18" charset="0"/>
                        <a:ea typeface="Arial" panose="020B0604020202020204" pitchFamily="34" charset="0"/>
                      </a:rPr>
                      <m:t>𝑽</m:t>
                    </m:r>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616D0EBC-3890-4B6C-AA54-91BAC986AAA9}"/>
                  </a:ext>
                </a:extLst>
              </p:cNvPr>
              <p:cNvSpPr>
                <a:spLocks noRot="1" noChangeAspect="1" noMove="1" noResize="1" noEditPoints="1" noAdjustHandles="1" noChangeArrowheads="1" noChangeShapeType="1" noTextEdit="1"/>
              </p:cNvSpPr>
              <p:nvPr/>
            </p:nvSpPr>
            <p:spPr>
              <a:xfrm>
                <a:off x="6350000" y="2286000"/>
                <a:ext cx="2379882" cy="568169"/>
              </a:xfrm>
              <a:prstGeom prst="rect">
                <a:avLst/>
              </a:prstGeom>
              <a:blipFill>
                <a:blip r:embed="rId5"/>
                <a:stretch>
                  <a:fillRect l="-5385" t="-4301" b="-279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93ADBF6-8BC2-4D63-912F-3C0DFD0410B4}"/>
              </a:ext>
            </a:extLst>
          </p:cNvPr>
          <p:cNvSpPr/>
          <p:nvPr/>
        </p:nvSpPr>
        <p:spPr>
          <a:xfrm>
            <a:off x="6286500" y="146050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0552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432650"/>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D8082-E7EF-42BD-9C9A-A0863D7AA586}"/>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80: Hiệu điện thế giữa hai đầu đoạn mạch có dạng u = 141cos(100</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π</a:t>
            </a: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t)V. Hiệu điện thế hiệu dụng giữa hai đầu đoạn mạch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5BEF5201-4BD4-440D-95DE-71DE08874F97}"/>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141V.</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3FCA4E8-69B3-4998-8138-BB895F4B92BC}"/>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U = 50Hz.</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258762A-15A9-427A-95EA-29003958883D}"/>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100V.</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C098BCB-658F-451A-9093-7DA227B3214F}"/>
              </a:ext>
            </a:extLst>
          </p:cNvPr>
          <p:cNvSpPr/>
          <p:nvPr/>
        </p:nvSpPr>
        <p:spPr>
          <a:xfrm>
            <a:off x="6477000" y="2339761"/>
            <a:ext cx="21852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200V.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9" name="Oval 8">
            <a:extLst>
              <a:ext uri="{FF2B5EF4-FFF2-40B4-BE49-F238E27FC236}">
                <a16:creationId xmlns:a16="http://schemas.microsoft.com/office/drawing/2014/main" id="{A2328BE9-972E-4977-BBBE-42AFAD4EF5C9}"/>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8446065"/>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EBB426-6F73-4724-8E77-B1176F95754D}"/>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81: Đặt vào hai đầu một cuộn cảm thuần điện áp xoay chiều có giá trị hiệu dụng U thì cường độ dòng điện hiệu dụng qua cuộn dây đó là I. Cảm kháng của cuộn dây này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97362AB-C8AF-4A16-9D36-17AE101FC033}"/>
                  </a:ext>
                </a:extLst>
              </p:cNvPr>
              <p:cNvSpPr/>
              <p:nvPr/>
            </p:nvSpPr>
            <p:spPr>
              <a:xfrm>
                <a:off x="762000" y="2073281"/>
                <a:ext cx="1197764"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𝑼𝑰</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97362AB-C8AF-4A16-9D36-17AE101FC033}"/>
                  </a:ext>
                </a:extLst>
              </p:cNvPr>
              <p:cNvSpPr>
                <a:spLocks noRot="1" noChangeAspect="1" noMove="1" noResize="1" noEditPoints="1" noAdjustHandles="1" noChangeArrowheads="1" noChangeShapeType="1" noTextEdit="1"/>
              </p:cNvSpPr>
              <p:nvPr/>
            </p:nvSpPr>
            <p:spPr>
              <a:xfrm>
                <a:off x="762000" y="2073281"/>
                <a:ext cx="1197764" cy="710579"/>
              </a:xfrm>
              <a:prstGeom prst="rect">
                <a:avLst/>
              </a:prstGeom>
              <a:blipFill>
                <a:blip r:embed="rId2"/>
                <a:stretch>
                  <a:fillRect l="-1020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BEB9C661-BC4E-4D4B-A6E0-D0BADC6B8B56}"/>
                  </a:ext>
                </a:extLst>
              </p:cNvPr>
              <p:cNvSpPr/>
              <p:nvPr/>
            </p:nvSpPr>
            <p:spPr>
              <a:xfrm>
                <a:off x="3619500" y="207328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𝑼𝑰</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BEB9C661-BC4E-4D4B-A6E0-D0BADC6B8B56}"/>
                  </a:ext>
                </a:extLst>
              </p:cNvPr>
              <p:cNvSpPr>
                <a:spLocks noRot="1" noChangeAspect="1" noMove="1" noResize="1" noEditPoints="1" noAdjustHandles="1" noChangeArrowheads="1" noChangeShapeType="1" noTextEdit="1"/>
              </p:cNvSpPr>
              <p:nvPr/>
            </p:nvSpPr>
            <p:spPr>
              <a:xfrm>
                <a:off x="3619500" y="2073281"/>
                <a:ext cx="1197764" cy="523220"/>
              </a:xfrm>
              <a:prstGeom prst="rect">
                <a:avLst/>
              </a:prstGeom>
              <a:blipFill>
                <a:blip r:embed="rId3"/>
                <a:stretch>
                  <a:fillRect l="-10714"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C7DC31C-9A74-449A-BFF8-5E5244C044FE}"/>
                  </a:ext>
                </a:extLst>
              </p:cNvPr>
              <p:cNvSpPr/>
              <p:nvPr/>
            </p:nvSpPr>
            <p:spPr>
              <a:xfrm>
                <a:off x="6477000" y="2073281"/>
                <a:ext cx="1197764"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0C7DC31C-9A74-449A-BFF8-5E5244C044FE}"/>
                  </a:ext>
                </a:extLst>
              </p:cNvPr>
              <p:cNvSpPr>
                <a:spLocks noRot="1" noChangeAspect="1" noMove="1" noResize="1" noEditPoints="1" noAdjustHandles="1" noChangeArrowheads="1" noChangeShapeType="1" noTextEdit="1"/>
              </p:cNvSpPr>
              <p:nvPr/>
            </p:nvSpPr>
            <p:spPr>
              <a:xfrm>
                <a:off x="6477000" y="2073281"/>
                <a:ext cx="1197764" cy="710579"/>
              </a:xfrm>
              <a:prstGeom prst="rect">
                <a:avLst/>
              </a:prstGeom>
              <a:blipFill>
                <a:blip r:embed="rId4"/>
                <a:stretch>
                  <a:fillRect l="-1071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7451AC1-82FE-4320-AF98-B54F8ED9F8EF}"/>
                  </a:ext>
                </a:extLst>
              </p:cNvPr>
              <p:cNvSpPr/>
              <p:nvPr/>
            </p:nvSpPr>
            <p:spPr>
              <a:xfrm>
                <a:off x="9334500" y="2073281"/>
                <a:ext cx="94609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𝑰</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17451AC1-82FE-4320-AF98-B54F8ED9F8EF}"/>
                  </a:ext>
                </a:extLst>
              </p:cNvPr>
              <p:cNvSpPr>
                <a:spLocks noRot="1" noChangeAspect="1" noMove="1" noResize="1" noEditPoints="1" noAdjustHandles="1" noChangeArrowheads="1" noChangeShapeType="1" noTextEdit="1"/>
              </p:cNvSpPr>
              <p:nvPr/>
            </p:nvSpPr>
            <p:spPr>
              <a:xfrm>
                <a:off x="9334500" y="2073281"/>
                <a:ext cx="946093" cy="712631"/>
              </a:xfrm>
              <a:prstGeom prst="rect">
                <a:avLst/>
              </a:prstGeom>
              <a:blipFill>
                <a:blip r:embed="rId5"/>
                <a:stretch>
                  <a:fillRect l="-12903" r="-12903"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10681C4-3875-446C-8346-5E88E96B9124}"/>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995595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6EB4D2B-ACAA-443A-BDD6-AF7DD9006684}"/>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82: Đặt điện áp xoay chiều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𝒇𝒕</m:t>
                        </m:r>
                      </m:e>
                    </m:d>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e>
                    </m: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vào hai đầu đoạn mạch RLC nối tiếp, khi tăng dần tần số của dòng điện thì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06EB4D2B-ACAA-443A-BDD6-AF7DD9006684}"/>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C74D8F8F-7998-4DED-B4E1-35BA6EDA897E}"/>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dung kháng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BBCAA9B-9CC6-47DC-B642-FA9AE4158BC3}"/>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điện trở thuần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189F6DF-906F-4E6F-817B-EFD19A2F16E1}"/>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cảm kháng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8DA78CA-6ADA-482A-9A77-9309DB345273}"/>
              </a:ext>
            </a:extLst>
          </p:cNvPr>
          <p:cNvSpPr/>
          <p:nvPr/>
        </p:nvSpPr>
        <p:spPr>
          <a:xfrm>
            <a:off x="6477000" y="2339761"/>
            <a:ext cx="352372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trở thuần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giảm.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5173A83-53BC-4B68-8086-419CB4DD709A}"/>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3411362"/>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53EF325-134A-4F31-892E-37D2DE9E63B7}"/>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83: Đặt điện áp xoay chiều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vi-VN"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e>
                    </m: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vào hai đầu một mạch điện chứa tụ điện có điện dung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Cường độ dòng điện hiệu dụng trong mạch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F53EF325-134A-4F31-892E-37D2DE9E63B7}"/>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C9881F1-1331-4944-9884-C7E977600009}"/>
                  </a:ext>
                </a:extLst>
              </p:cNvPr>
              <p:cNvSpPr/>
              <p:nvPr/>
            </p:nvSpPr>
            <p:spPr>
              <a:xfrm>
                <a:off x="762000" y="1577761"/>
                <a:ext cx="1197764"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6C9881F1-1331-4944-9884-C7E977600009}"/>
                  </a:ext>
                </a:extLst>
              </p:cNvPr>
              <p:cNvSpPr>
                <a:spLocks noRot="1" noChangeAspect="1" noMove="1" noResize="1" noEditPoints="1" noAdjustHandles="1" noChangeArrowheads="1" noChangeShapeType="1" noTextEdit="1"/>
              </p:cNvSpPr>
              <p:nvPr/>
            </p:nvSpPr>
            <p:spPr>
              <a:xfrm>
                <a:off x="762000" y="1577761"/>
                <a:ext cx="1197764" cy="712631"/>
              </a:xfrm>
              <a:prstGeom prst="rect">
                <a:avLst/>
              </a:prstGeom>
              <a:blipFill>
                <a:blip r:embed="rId3"/>
                <a:stretch>
                  <a:fillRect l="-10204" r="-969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A86D538-A300-4F36-B796-2FAEF01F37CA}"/>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DA86D538-A300-4F36-B796-2FAEF01F37CA}"/>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4"/>
                <a:stretch>
                  <a:fillRect l="-6034" t="-13953"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673B733-9ED0-4350-A4C9-D4084DED6690}"/>
                  </a:ext>
                </a:extLst>
              </p:cNvPr>
              <p:cNvSpPr/>
              <p:nvPr/>
            </p:nvSpPr>
            <p:spPr>
              <a:xfrm>
                <a:off x="6477000" y="1577761"/>
                <a:ext cx="2121093" cy="7316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1673B733-9ED0-4350-A4C9-D4084DED6690}"/>
                  </a:ext>
                </a:extLst>
              </p:cNvPr>
              <p:cNvSpPr>
                <a:spLocks noRot="1" noChangeAspect="1" noMove="1" noResize="1" noEditPoints="1" noAdjustHandles="1" noChangeArrowheads="1" noChangeShapeType="1" noTextEdit="1"/>
              </p:cNvSpPr>
              <p:nvPr/>
            </p:nvSpPr>
            <p:spPr>
              <a:xfrm>
                <a:off x="6477000" y="1577761"/>
                <a:ext cx="2121093" cy="731675"/>
              </a:xfrm>
              <a:prstGeom prst="rect">
                <a:avLst/>
              </a:prstGeom>
              <a:blipFill>
                <a:blip r:embed="rId5"/>
                <a:stretch>
                  <a:fillRect l="-6052" b="-50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80CE3CF-2A59-4157-B546-C846CEC6C4FD}"/>
                  </a:ext>
                </a:extLst>
              </p:cNvPr>
              <p:cNvSpPr/>
              <p:nvPr/>
            </p:nvSpPr>
            <p:spPr>
              <a:xfrm>
                <a:off x="9334500" y="1577761"/>
                <a:ext cx="1460272" cy="73372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280CE3CF-2A59-4157-B546-C846CEC6C4FD}"/>
                  </a:ext>
                </a:extLst>
              </p:cNvPr>
              <p:cNvSpPr>
                <a:spLocks noRot="1" noChangeAspect="1" noMove="1" noResize="1" noEditPoints="1" noAdjustHandles="1" noChangeArrowheads="1" noChangeShapeType="1" noTextEdit="1"/>
              </p:cNvSpPr>
              <p:nvPr/>
            </p:nvSpPr>
            <p:spPr>
              <a:xfrm>
                <a:off x="9334500" y="1577761"/>
                <a:ext cx="1460272" cy="733727"/>
              </a:xfrm>
              <a:prstGeom prst="rect">
                <a:avLst/>
              </a:prstGeom>
              <a:blipFill>
                <a:blip r:embed="rId6"/>
                <a:stretch>
                  <a:fillRect l="-8333" r="-7917" b="-50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D69EC5A-A7A3-4970-92B4-3B6C473DF717}"/>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4505027"/>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30DA45-FD36-48F8-B786-7BEED2DDDD2B}"/>
              </a:ext>
            </a:extLst>
          </p:cNvPr>
          <p:cNvSpPr/>
          <p:nvPr/>
        </p:nvSpPr>
        <p:spPr>
          <a:xfrm>
            <a:off x="127000" y="63500"/>
            <a:ext cx="11938000" cy="1018740"/>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84: Mạch điện nào sau đây có hệ số công suất lớn nhất?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122690B9-4DBC-406B-BCDE-66C383848B94}"/>
              </a:ext>
            </a:extLst>
          </p:cNvPr>
          <p:cNvSpPr/>
          <p:nvPr/>
        </p:nvSpPr>
        <p:spPr>
          <a:xfrm>
            <a:off x="508000" y="1082240"/>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Điện trở thuần R nối tiếp với cuộn cảm L.</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64A006D-23BD-4AAB-91A4-2AD9B6E13C6D}"/>
                  </a:ext>
                </a:extLst>
              </p:cNvPr>
              <p:cNvSpPr/>
              <p:nvPr/>
            </p:nvSpPr>
            <p:spPr>
              <a:xfrm>
                <a:off x="508000" y="1605460"/>
                <a:ext cx="465383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Cuộn cảm L nối tiếp với tụ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64A006D-23BD-4AAB-91A4-2AD9B6E13C6D}"/>
                  </a:ext>
                </a:extLst>
              </p:cNvPr>
              <p:cNvSpPr>
                <a:spLocks noRot="1" noChangeAspect="1" noMove="1" noResize="1" noEditPoints="1" noAdjustHandles="1" noChangeArrowheads="1" noChangeShapeType="1" noTextEdit="1"/>
              </p:cNvSpPr>
              <p:nvPr/>
            </p:nvSpPr>
            <p:spPr>
              <a:xfrm>
                <a:off x="508000" y="1605460"/>
                <a:ext cx="4653838" cy="1169551"/>
              </a:xfrm>
              <a:prstGeom prst="rect">
                <a:avLst/>
              </a:prstGeom>
              <a:blipFill>
                <a:blip r:embed="rId2"/>
                <a:stretch>
                  <a:fillRect l="-2618" r="-183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FD1C176-3FE9-4DD2-B552-C1D0A34B781F}"/>
                  </a:ext>
                </a:extLst>
              </p:cNvPr>
              <p:cNvSpPr/>
              <p:nvPr/>
            </p:nvSpPr>
            <p:spPr>
              <a:xfrm>
                <a:off x="508000" y="277501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Điện trở thuần nối tiếp với tụ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5FD1C176-3FE9-4DD2-B552-C1D0A34B781F}"/>
                  </a:ext>
                </a:extLst>
              </p:cNvPr>
              <p:cNvSpPr>
                <a:spLocks noRot="1" noChangeAspect="1" noMove="1" noResize="1" noEditPoints="1" noAdjustHandles="1" noChangeArrowheads="1" noChangeShapeType="1" noTextEdit="1"/>
              </p:cNvSpPr>
              <p:nvPr/>
            </p:nvSpPr>
            <p:spPr>
              <a:xfrm>
                <a:off x="508000" y="2775011"/>
                <a:ext cx="5814412" cy="523220"/>
              </a:xfrm>
              <a:prstGeom prst="rect">
                <a:avLst/>
              </a:prstGeom>
              <a:blipFill>
                <a:blip r:embed="rId3"/>
                <a:stretch>
                  <a:fillRect l="-2096" t="-12791" r="-1258" b="-30233"/>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A1817B7C-03F4-4879-99EF-4303896BA8E7}"/>
              </a:ext>
            </a:extLst>
          </p:cNvPr>
          <p:cNvSpPr/>
          <p:nvPr/>
        </p:nvSpPr>
        <p:spPr>
          <a:xfrm>
            <a:off x="508000" y="3298231"/>
            <a:ext cx="73116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trở thuần R</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1</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nối tiếp với điện trở thuần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R</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9798770-2285-4B20-B001-F230F6333928}"/>
              </a:ext>
            </a:extLst>
          </p:cNvPr>
          <p:cNvSpPr/>
          <p:nvPr/>
        </p:nvSpPr>
        <p:spPr>
          <a:xfrm>
            <a:off x="444500" y="323473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66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39FD71-5924-4B92-A1B3-5E6D939A1044}"/>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85: Mạch điện xoay chiều RLC mắc nối tiếp đang có tính cảm kháng, khi tăng tần số của dòng điện xoay chiều thì hệ số công suất của mạch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FCF8EBE6-7262-46A9-B663-9E71F7D6A72F}"/>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không thay đổi</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9A5512B-2E9D-4C4B-AC5A-B547F2E2E9E9}"/>
              </a:ext>
            </a:extLst>
          </p:cNvPr>
          <p:cNvSpPr/>
          <p:nvPr/>
        </p:nvSpPr>
        <p:spPr>
          <a:xfrm>
            <a:off x="6477000" y="1577761"/>
            <a:ext cx="136127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tăng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960F5E8A-28FF-4548-A256-4E3CACA3856A}"/>
              </a:ext>
            </a:extLst>
          </p:cNvPr>
          <p:cNvSpPr/>
          <p:nvPr/>
        </p:nvSpPr>
        <p:spPr>
          <a:xfrm>
            <a:off x="1016000" y="2339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F0EC880-4797-4073-9E93-16297EA94B05}"/>
              </a:ext>
            </a:extLst>
          </p:cNvPr>
          <p:cNvSpPr/>
          <p:nvPr/>
        </p:nvSpPr>
        <p:spPr>
          <a:xfrm>
            <a:off x="6477000" y="2339761"/>
            <a:ext cx="17235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bằng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322F6F3-8F0E-458B-B342-E5460DDE6118}"/>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924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6D186D-B5F9-42F7-ADED-78D88E7A065F}"/>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86: Một điện áp xoay chiều được đặt vào hai đầu một điện trở thuần. Giữ nguyên giá trị hiệu dụng, thay đổi tần số của hiệu điện thế. Công suất toả nhiệt trên điện trở</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24745784-F3B2-4517-B332-49B1BAF3E249}"/>
              </a:ext>
            </a:extLst>
          </p:cNvPr>
          <p:cNvSpPr/>
          <p:nvPr/>
        </p:nvSpPr>
        <p:spPr>
          <a:xfrm>
            <a:off x="508000" y="207328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tỉ lệ thuận với bình phương của tần số.</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17EA392-092A-4B51-860B-7267806F1DE0}"/>
              </a:ext>
            </a:extLst>
          </p:cNvPr>
          <p:cNvSpPr/>
          <p:nvPr/>
        </p:nvSpPr>
        <p:spPr>
          <a:xfrm>
            <a:off x="508000" y="2804602"/>
            <a:ext cx="353013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tỉ lệ thuận với tần số.</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95E788B6-6805-49C0-B431-21A8F0383601}"/>
              </a:ext>
            </a:extLst>
          </p:cNvPr>
          <p:cNvSpPr/>
          <p:nvPr/>
        </p:nvSpPr>
        <p:spPr>
          <a:xfrm>
            <a:off x="508000" y="376605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tỉ lệ ngịch với tần số.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AF1AAAAD-FD90-47B4-905C-EAE53E6121DF}"/>
              </a:ext>
            </a:extLst>
          </p:cNvPr>
          <p:cNvSpPr/>
          <p:nvPr/>
        </p:nvSpPr>
        <p:spPr>
          <a:xfrm>
            <a:off x="508000" y="4289272"/>
            <a:ext cx="46410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không phụ thuộc vào tần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số.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CF51C0A-58CC-46FA-8E9B-78936DBB741E}"/>
              </a:ext>
            </a:extLst>
          </p:cNvPr>
          <p:cNvSpPr/>
          <p:nvPr/>
        </p:nvSpPr>
        <p:spPr>
          <a:xfrm>
            <a:off x="444500" y="37025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0372552"/>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1780AA8-54B6-405F-8A7A-17B5A3A4671D}"/>
                  </a:ext>
                </a:extLst>
              </p:cNvPr>
              <p:cNvSpPr/>
              <p:nvPr/>
            </p:nvSpPr>
            <p:spPr>
              <a:xfrm>
                <a:off x="127000" y="63500"/>
                <a:ext cx="11938000" cy="1674817"/>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87: Một mạch xoay chiều có u =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cosl00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π</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t(V)và i =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cos(100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π</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 (A). Hệ số công suất của mạch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31780AA8-54B6-405F-8A7A-17B5A3A4671D}"/>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2777A9D5-4881-42CE-92CA-312AC50CFAE0}"/>
              </a:ext>
            </a:extLst>
          </p:cNvPr>
          <p:cNvSpPr/>
          <p:nvPr/>
        </p:nvSpPr>
        <p:spPr>
          <a:xfrm>
            <a:off x="7620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0.</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2AFD1C76-EF7E-4A65-8C6F-3EAF94590619}"/>
              </a:ext>
            </a:extLst>
          </p:cNvPr>
          <p:cNvSpPr/>
          <p:nvPr/>
        </p:nvSpPr>
        <p:spPr>
          <a:xfrm>
            <a:off x="36195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4AEB3040-5735-453D-9D6C-89EF62CCB918}"/>
              </a:ext>
            </a:extLst>
          </p:cNvPr>
          <p:cNvSpPr/>
          <p:nvPr/>
        </p:nvSpPr>
        <p:spPr>
          <a:xfrm>
            <a:off x="6477000" y="173831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0,5.</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F738BA3-B20B-4C2E-A246-3419968E6D6D}"/>
              </a:ext>
            </a:extLst>
          </p:cNvPr>
          <p:cNvSpPr/>
          <p:nvPr/>
        </p:nvSpPr>
        <p:spPr>
          <a:xfrm>
            <a:off x="9334500" y="1738317"/>
            <a:ext cx="13837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0,85.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60F0A7BC-7062-4B1E-858F-4525D1C1DDCE}"/>
              </a:ext>
            </a:extLst>
          </p:cNvPr>
          <p:cNvSpPr/>
          <p:nvPr/>
        </p:nvSpPr>
        <p:spPr>
          <a:xfrm>
            <a:off x="35560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0992799"/>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50C899-4613-47A1-81C5-3DA55B287E20}"/>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88: Mạch điện chỉ có R = 20Ω. Điện áp hiệu dụng hai đầu mạch điện là 40 V, công suất tiêu thụ của mạch khi đó bằng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E596B8C7-79CA-466A-9188-73FFAB37780E}"/>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2D7BFB2B-9BF5-4B3C-8660-658F49506472}"/>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60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9920D36-06B5-4B3D-9EFD-518C5692CA03}"/>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80 W.</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B7FD0E4-6F0E-4243-82BB-D562E940C667}"/>
              </a:ext>
            </a:extLst>
          </p:cNvPr>
          <p:cNvSpPr/>
          <p:nvPr/>
        </p:nvSpPr>
        <p:spPr>
          <a:xfrm>
            <a:off x="9334500" y="1577761"/>
            <a:ext cx="13179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0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W.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1918BFDD-9141-4B98-B49E-2A6471822BBD}"/>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3629025"/>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8B7A09-8D2F-47A9-9784-BC161EFC0656}"/>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Câu 9:</a:t>
            </a:r>
            <a:r>
              <a:rPr lang="it-IT" sz="2800" b="1" dirty="0">
                <a:solidFill>
                  <a:srgbClr val="00B050"/>
                </a:solidFill>
                <a:latin typeface="UTM Swiss Condensed" panose="02000500000000000000" pitchFamily="2" charset="0"/>
                <a:cs typeface="Times New Roman" panose="02020603050405020304" pitchFamily="18" charset="0"/>
              </a:rPr>
              <a:t> Cường độ dòng điện </a:t>
            </a:r>
            <a:r>
              <a:rPr lang="it-IT" sz="2800" b="1">
                <a:solidFill>
                  <a:srgbClr val="00B050"/>
                </a:solidFill>
                <a:latin typeface="UTM Swiss Condensed" panose="02000500000000000000" pitchFamily="2" charset="0"/>
                <a:cs typeface="Times New Roman" panose="02020603050405020304" pitchFamily="18" charset="0"/>
              </a:rPr>
              <a:t>i = 5cos100</a:t>
            </a:r>
            <a:r>
              <a:rPr lang="vi-VN" sz="2800" b="1">
                <a:solidFill>
                  <a:srgbClr val="00B050"/>
                </a:solidFill>
                <a:latin typeface="UTM Swiss Condensed" panose="02000500000000000000" pitchFamily="2" charset="0"/>
                <a:cs typeface="Times New Roman" panose="02020603050405020304" pitchFamily="18" charset="0"/>
              </a:rPr>
              <a:t>π</a:t>
            </a:r>
            <a:r>
              <a:rPr lang="it-IT" sz="2800" b="1" dirty="0">
                <a:solidFill>
                  <a:srgbClr val="00B050"/>
                </a:solidFill>
                <a:latin typeface="UTM Swiss Condensed" panose="02000500000000000000" pitchFamily="2" charset="0"/>
                <a:cs typeface="Times New Roman" panose="02020603050405020304" pitchFamily="18" charset="0"/>
              </a:rPr>
              <a:t>t (A) có</a:t>
            </a:r>
            <a:endParaRPr lang="vi-VN" sz="2800" b="1" dirty="0">
              <a:solidFill>
                <a:srgbClr val="00B05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00B050"/>
                </a:solidFill>
                <a:latin typeface="UTM Swiss Condensed" panose="02000500000000000000" pitchFamily="2" charset="0"/>
                <a:cs typeface="Times New Roman" panose="02020603050405020304" pitchFamily="18" charset="0"/>
              </a:rPr>
              <a:t>	     </a:t>
            </a:r>
            <a:endParaRPr lang="vi-VN" sz="2800" b="1" dirty="0">
              <a:solidFill>
                <a:srgbClr val="00B05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A9AF032-9A5A-451D-AC9D-F8FD576CCFB3}"/>
              </a:ext>
            </a:extLst>
          </p:cNvPr>
          <p:cNvSpPr/>
          <p:nvPr/>
        </p:nvSpPr>
        <p:spPr>
          <a:xfrm>
            <a:off x="762000" y="1524000"/>
            <a:ext cx="4326826"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A. tần số 100 Hz.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979E13E-A09D-425E-BAA9-B57CCC200B1F}"/>
                  </a:ext>
                </a:extLst>
              </p:cNvPr>
              <p:cNvSpPr/>
              <p:nvPr/>
            </p:nvSpPr>
            <p:spPr>
              <a:xfrm>
                <a:off x="6359383" y="1340813"/>
                <a:ext cx="4240456" cy="1232453"/>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giá trị hiệu dụng 2,5</a:t>
                </a:r>
                <a14:m>
                  <m:oMath xmlns:m="http://schemas.openxmlformats.org/officeDocument/2006/math">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A.</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dirty="0">
                    <a:solidFill>
                      <a:srgbClr val="FFFFFF"/>
                    </a:solidFill>
                    <a:latin typeface="UTM Swiss Condensed" panose="02000500000000000000" pitchFamily="2" charset="0"/>
                    <a:ea typeface="Arial" panose="020B0604020202020204" pitchFamily="34" charset="0"/>
                  </a:rPr>
                  <a:t>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C979E13E-A09D-425E-BAA9-B57CCC200B1F}"/>
                  </a:ext>
                </a:extLst>
              </p:cNvPr>
              <p:cNvSpPr>
                <a:spLocks noRot="1" noChangeAspect="1" noMove="1" noResize="1" noEditPoints="1" noAdjustHandles="1" noChangeArrowheads="1" noChangeShapeType="1" noTextEdit="1"/>
              </p:cNvSpPr>
              <p:nvPr/>
            </p:nvSpPr>
            <p:spPr>
              <a:xfrm>
                <a:off x="6359383" y="1340813"/>
                <a:ext cx="4240456" cy="1232453"/>
              </a:xfrm>
              <a:prstGeom prst="rect">
                <a:avLst/>
              </a:prstGeom>
              <a:blipFill>
                <a:blip r:embed="rId2"/>
                <a:stretch>
                  <a:fillRect l="-2874" r="-2011" b="-1287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8B09CDD-C65A-4549-8AEB-C1B34B2D09AE}"/>
                  </a:ext>
                </a:extLst>
              </p:cNvPr>
              <p:cNvSpPr/>
              <p:nvPr/>
            </p:nvSpPr>
            <p:spPr>
              <a:xfrm>
                <a:off x="762000" y="2286000"/>
                <a:ext cx="5250155" cy="565155"/>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C. giá trị cực đại 5</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it-IT"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it-IT" sz="2800" b="1" dirty="0">
                    <a:solidFill>
                      <a:srgbClr val="FFFFFF"/>
                    </a:solidFill>
                    <a:latin typeface="UTM Swiss Condensed" panose="02000500000000000000" pitchFamily="2" charset="0"/>
                    <a:ea typeface="Arial" panose="020B0604020202020204" pitchFamily="34" charset="0"/>
                  </a:rPr>
                  <a:t> A. 	</a:t>
                </a:r>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78B09CDD-C65A-4549-8AEB-C1B34B2D09AE}"/>
                  </a:ext>
                </a:extLst>
              </p:cNvPr>
              <p:cNvSpPr>
                <a:spLocks noRot="1" noChangeAspect="1" noMove="1" noResize="1" noEditPoints="1" noAdjustHandles="1" noChangeArrowheads="1" noChangeShapeType="1" noTextEdit="1"/>
              </p:cNvSpPr>
              <p:nvPr/>
            </p:nvSpPr>
            <p:spPr>
              <a:xfrm>
                <a:off x="762000" y="2286000"/>
                <a:ext cx="5250155" cy="565155"/>
              </a:xfrm>
              <a:prstGeom prst="rect">
                <a:avLst/>
              </a:prstGeom>
              <a:blipFill>
                <a:blip r:embed="rId3"/>
                <a:stretch>
                  <a:fillRect l="-2323" t="-4301" r="-1394" b="-279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5AB552F9-3091-4D1B-8722-FF6E79B4BBB9}"/>
              </a:ext>
            </a:extLst>
          </p:cNvPr>
          <p:cNvSpPr/>
          <p:nvPr/>
        </p:nvSpPr>
        <p:spPr>
          <a:xfrm>
            <a:off x="6350000" y="2286000"/>
            <a:ext cx="2744662" cy="523220"/>
          </a:xfrm>
          <a:prstGeom prst="rect">
            <a:avLst/>
          </a:prstGeom>
        </p:spPr>
        <p:txBody>
          <a:bodyPr wrap="none">
            <a:spAutoFit/>
          </a:bodyPr>
          <a:lstStyle/>
          <a:p>
            <a:r>
              <a:rPr lang="it-IT" sz="2800" b="1" dirty="0">
                <a:solidFill>
                  <a:srgbClr val="FFFFFF"/>
                </a:solidFill>
                <a:latin typeface="UTM Swiss Condensed" panose="02000500000000000000" pitchFamily="2" charset="0"/>
                <a:ea typeface="Arial" panose="020B0604020202020204" pitchFamily="34" charset="0"/>
              </a:rPr>
              <a:t>D. chu kì 0,2 </a:t>
            </a:r>
            <a:r>
              <a:rPr lang="it-IT" sz="2800" b="1">
                <a:solidFill>
                  <a:srgbClr val="FFFFFF"/>
                </a:solidFill>
                <a:latin typeface="UTM Swiss Condensed" panose="02000500000000000000" pitchFamily="2" charset="0"/>
                <a:ea typeface="Arial" panose="020B0604020202020204" pitchFamily="34" charset="0"/>
              </a:rPr>
              <a:t>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80296899-A95D-4B0B-ACEB-4053F7EA5FC2}"/>
              </a:ext>
            </a:extLst>
          </p:cNvPr>
          <p:cNvSpPr/>
          <p:nvPr/>
        </p:nvSpPr>
        <p:spPr>
          <a:xfrm>
            <a:off x="6295883" y="127731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2940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7779354-FE96-4294-ABE1-A6FD0C08D464}"/>
                  </a:ext>
                </a:extLst>
              </p:cNvPr>
              <p:cNvSpPr/>
              <p:nvPr/>
            </p:nvSpPr>
            <p:spPr>
              <a:xfrm>
                <a:off x="127000" y="63500"/>
                <a:ext cx="11938000" cy="2036007"/>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89: Mạch điện chỉ có tụ điện với điện dung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sup>
                        </m:sSup>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𝑭</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tần số góc của dòng điện trong mạch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𝒓𝒂𝒅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Dung kháng của đoạn mạch bằng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97779354-FE96-4294-ABE1-A6FD0C08D464}"/>
                  </a:ext>
                </a:extLst>
              </p:cNvPr>
              <p:cNvSpPr>
                <a:spLocks noRot="1" noChangeAspect="1" noMove="1" noResize="1" noEditPoints="1" noAdjustHandles="1" noChangeArrowheads="1" noChangeShapeType="1" noTextEdit="1"/>
              </p:cNvSpPr>
              <p:nvPr/>
            </p:nvSpPr>
            <p:spPr>
              <a:xfrm>
                <a:off x="127000" y="63500"/>
                <a:ext cx="11938000" cy="2036007"/>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07BEED2-9943-4A29-9598-28D05EAC766E}"/>
                  </a:ext>
                </a:extLst>
              </p:cNvPr>
              <p:cNvSpPr/>
              <p:nvPr/>
            </p:nvSpPr>
            <p:spPr>
              <a:xfrm>
                <a:off x="7620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07BEED2-9943-4A29-9598-28D05EAC766E}"/>
                  </a:ext>
                </a:extLst>
              </p:cNvPr>
              <p:cNvSpPr>
                <a:spLocks noRot="1" noChangeAspect="1" noMove="1" noResize="1" noEditPoints="1" noAdjustHandles="1" noChangeArrowheads="1" noChangeShapeType="1" noTextEdit="1"/>
              </p:cNvSpPr>
              <p:nvPr/>
            </p:nvSpPr>
            <p:spPr>
              <a:xfrm>
                <a:off x="762000" y="2099507"/>
                <a:ext cx="2121093" cy="523220"/>
              </a:xfrm>
              <a:prstGeom prst="rect">
                <a:avLst/>
              </a:prstGeom>
              <a:blipFill>
                <a:blip r:embed="rId3"/>
                <a:stretch>
                  <a:fillRect l="-5747" t="-12791"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FB8DE13-AA03-4D18-9695-9DD1C735AF23}"/>
                  </a:ext>
                </a:extLst>
              </p:cNvPr>
              <p:cNvSpPr/>
              <p:nvPr/>
            </p:nvSpPr>
            <p:spPr>
              <a:xfrm>
                <a:off x="36195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FB8DE13-AA03-4D18-9695-9DD1C735AF23}"/>
                  </a:ext>
                </a:extLst>
              </p:cNvPr>
              <p:cNvSpPr>
                <a:spLocks noRot="1" noChangeAspect="1" noMove="1" noResize="1" noEditPoints="1" noAdjustHandles="1" noChangeArrowheads="1" noChangeShapeType="1" noTextEdit="1"/>
              </p:cNvSpPr>
              <p:nvPr/>
            </p:nvSpPr>
            <p:spPr>
              <a:xfrm>
                <a:off x="3619500" y="2099507"/>
                <a:ext cx="2121093" cy="523220"/>
              </a:xfrm>
              <a:prstGeom prst="rect">
                <a:avLst/>
              </a:prstGeom>
              <a:blipFill>
                <a:blip r:embed="rId4"/>
                <a:stretch>
                  <a:fillRect l="-6034" t="-12791"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1C7D6FF-D908-4D58-B1B8-443E8E3A2EBF}"/>
                  </a:ext>
                </a:extLst>
              </p:cNvPr>
              <p:cNvSpPr/>
              <p:nvPr/>
            </p:nvSpPr>
            <p:spPr>
              <a:xfrm>
                <a:off x="6477000" y="209950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1C7D6FF-D908-4D58-B1B8-443E8E3A2EBF}"/>
                  </a:ext>
                </a:extLst>
              </p:cNvPr>
              <p:cNvSpPr>
                <a:spLocks noRot="1" noChangeAspect="1" noMove="1" noResize="1" noEditPoints="1" noAdjustHandles="1" noChangeArrowheads="1" noChangeShapeType="1" noTextEdit="1"/>
              </p:cNvSpPr>
              <p:nvPr/>
            </p:nvSpPr>
            <p:spPr>
              <a:xfrm>
                <a:off x="6477000" y="2099507"/>
                <a:ext cx="2121093" cy="523220"/>
              </a:xfrm>
              <a:prstGeom prst="rect">
                <a:avLst/>
              </a:prstGeom>
              <a:blipFill>
                <a:blip r:embed="rId5"/>
                <a:stretch>
                  <a:fillRect l="-6052"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9459885-0C1E-4CAC-8339-29B453F518C1}"/>
                  </a:ext>
                </a:extLst>
              </p:cNvPr>
              <p:cNvSpPr/>
              <p:nvPr/>
            </p:nvSpPr>
            <p:spPr>
              <a:xfrm>
                <a:off x="9334500" y="2099507"/>
                <a:ext cx="1549335"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𝟏𝟎𝟎</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D9459885-0C1E-4CAC-8339-29B453F518C1}"/>
                  </a:ext>
                </a:extLst>
              </p:cNvPr>
              <p:cNvSpPr>
                <a:spLocks noRot="1" noChangeAspect="1" noMove="1" noResize="1" noEditPoints="1" noAdjustHandles="1" noChangeArrowheads="1" noChangeShapeType="1" noTextEdit="1"/>
              </p:cNvSpPr>
              <p:nvPr/>
            </p:nvSpPr>
            <p:spPr>
              <a:xfrm>
                <a:off x="9334500" y="2099507"/>
                <a:ext cx="1549335" cy="714683"/>
              </a:xfrm>
              <a:prstGeom prst="rect">
                <a:avLst/>
              </a:prstGeom>
              <a:blipFill>
                <a:blip r:embed="rId6"/>
                <a:stretch>
                  <a:fillRect l="-7874" r="-7480" b="-678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32C75A2-D405-4B2D-ADF1-EB9A58DA069F}"/>
              </a:ext>
            </a:extLst>
          </p:cNvPr>
          <p:cNvSpPr/>
          <p:nvPr/>
        </p:nvSpPr>
        <p:spPr>
          <a:xfrm>
            <a:off x="698500" y="203600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80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D688E7B-4A27-4F36-8B5B-05D45878BC07}"/>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90: Tổng trở của mạch điện xoay chiều RL( với cuộn cảm thuần) có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 cảm kháng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𝟖𝟎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mắc nối tiếp có giá trị bằng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6D688E7B-4A27-4F36-8B5B-05D45878BC07}"/>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3F67145-1AFF-46B3-8206-9AD80B62CEE6}"/>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F3F67145-1AFF-46B3-8206-9AD80B62CEE6}"/>
                  </a:ext>
                </a:extLst>
              </p:cNvPr>
              <p:cNvSpPr>
                <a:spLocks noRot="1" noChangeAspect="1" noMove="1" noResize="1" noEditPoints="1" noAdjustHandles="1" noChangeArrowheads="1" noChangeShapeType="1" noTextEdit="1"/>
              </p:cNvSpPr>
              <p:nvPr/>
            </p:nvSpPr>
            <p:spPr>
              <a:xfrm>
                <a:off x="762000" y="1577761"/>
                <a:ext cx="2121093" cy="523220"/>
              </a:xfrm>
              <a:prstGeom prst="rect">
                <a:avLst/>
              </a:prstGeom>
              <a:blipFill>
                <a:blip r:embed="rId3"/>
                <a:stretch>
                  <a:fillRect l="-5747" t="-13953" r="-4885"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D6E6651-9127-4C22-8BE7-6F30990C090F}"/>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D6E6651-9127-4C22-8BE7-6F30990C090F}"/>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4"/>
                <a:stretch>
                  <a:fillRect l="-6034"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582426F-E42B-4378-A6AB-B7D05AF459E4}"/>
                  </a:ext>
                </a:extLst>
              </p:cNvPr>
              <p:cNvSpPr/>
              <p:nvPr/>
            </p:nvSpPr>
            <p:spPr>
              <a:xfrm>
                <a:off x="6477000" y="1577761"/>
                <a:ext cx="20906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𝟏𝟒𝟎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8582426F-E42B-4378-A6AB-B7D05AF459E4}"/>
                  </a:ext>
                </a:extLst>
              </p:cNvPr>
              <p:cNvSpPr>
                <a:spLocks noRot="1" noChangeAspect="1" noMove="1" noResize="1" noEditPoints="1" noAdjustHandles="1" noChangeArrowheads="1" noChangeShapeType="1" noTextEdit="1"/>
              </p:cNvSpPr>
              <p:nvPr/>
            </p:nvSpPr>
            <p:spPr>
              <a:xfrm>
                <a:off x="6477000" y="1577761"/>
                <a:ext cx="2090637" cy="523220"/>
              </a:xfrm>
              <a:prstGeom prst="rect">
                <a:avLst/>
              </a:prstGeom>
              <a:blipFill>
                <a:blip r:embed="rId5"/>
                <a:stretch>
                  <a:fillRect l="-6140"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D213D77-64A4-4D37-B120-3D46B8E82569}"/>
                  </a:ext>
                </a:extLst>
              </p:cNvPr>
              <p:cNvSpPr/>
              <p:nvPr/>
            </p:nvSpPr>
            <p:spPr>
              <a:xfrm>
                <a:off x="9334500" y="1577761"/>
                <a:ext cx="13580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𝟕𝟎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𝜴</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DD213D77-64A4-4D37-B120-3D46B8E82569}"/>
                  </a:ext>
                </a:extLst>
              </p:cNvPr>
              <p:cNvSpPr>
                <a:spLocks noRot="1" noChangeAspect="1" noMove="1" noResize="1" noEditPoints="1" noAdjustHandles="1" noChangeArrowheads="1" noChangeShapeType="1" noTextEdit="1"/>
              </p:cNvSpPr>
              <p:nvPr/>
            </p:nvSpPr>
            <p:spPr>
              <a:xfrm>
                <a:off x="9334500" y="1577761"/>
                <a:ext cx="1358064" cy="523220"/>
              </a:xfrm>
              <a:prstGeom prst="rect">
                <a:avLst/>
              </a:prstGeom>
              <a:blipFill>
                <a:blip r:embed="rId6"/>
                <a:stretch>
                  <a:fillRect l="-8969" t="-13953" r="-8520"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8463A5A-A1DB-4652-BB00-0605D466A2F9}"/>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6730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F65A994-9C0D-4E63-B663-C753C2C14EDF}"/>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91: Cường độ dòng điện chạy qua điện trở thuần R có biểu thức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Điện áp đặt vào hai đầu điện trở R có biểu thức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AF65A994-9C0D-4E63-B663-C753C2C14EDF}"/>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1578" b="-909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C6A8E2A-59AC-48F1-9C42-A5DDD35B670B}"/>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𝑹𝒄</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C6A8E2A-59AC-48F1-9C42-A5DDD35B670B}"/>
                  </a:ext>
                </a:extLst>
              </p:cNvPr>
              <p:cNvSpPr>
                <a:spLocks noRot="1" noChangeAspect="1" noMove="1" noResize="1" noEditPoints="1" noAdjustHandles="1" noChangeArrowheads="1" noChangeShapeType="1" noTextEdit="1"/>
              </p:cNvSpPr>
              <p:nvPr/>
            </p:nvSpPr>
            <p:spPr>
              <a:xfrm>
                <a:off x="1016000" y="1577761"/>
                <a:ext cx="4891083" cy="523220"/>
              </a:xfrm>
              <a:prstGeom prst="rect">
                <a:avLst/>
              </a:prstGeom>
              <a:blipFill>
                <a:blip r:embed="rId3"/>
                <a:stretch>
                  <a:fillRect l="-2618" t="-13953"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A424046-9AE3-4E23-B3ED-3D877ABB2611}"/>
                  </a:ext>
                </a:extLst>
              </p:cNvPr>
              <p:cNvSpPr/>
              <p:nvPr/>
            </p:nvSpPr>
            <p:spPr>
              <a:xfrm>
                <a:off x="6477000" y="1577761"/>
                <a:ext cx="2768002" cy="145059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DA424046-9AE3-4E23-B3ED-3D877ABB2611}"/>
                  </a:ext>
                </a:extLst>
              </p:cNvPr>
              <p:cNvSpPr>
                <a:spLocks noRot="1" noChangeAspect="1" noMove="1" noResize="1" noEditPoints="1" noAdjustHandles="1" noChangeArrowheads="1" noChangeShapeType="1" noTextEdit="1"/>
              </p:cNvSpPr>
              <p:nvPr/>
            </p:nvSpPr>
            <p:spPr>
              <a:xfrm>
                <a:off x="6477000" y="1577761"/>
                <a:ext cx="2768002" cy="1450590"/>
              </a:xfrm>
              <a:prstGeom prst="rect">
                <a:avLst/>
              </a:prstGeom>
              <a:blipFill>
                <a:blip r:embed="rId4"/>
                <a:stretch>
                  <a:fillRect l="-4626" r="-352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7E64E7C-78D7-44C1-BD06-7D7F05152886}"/>
                  </a:ext>
                </a:extLst>
              </p:cNvPr>
              <p:cNvSpPr/>
              <p:nvPr/>
            </p:nvSpPr>
            <p:spPr>
              <a:xfrm>
                <a:off x="1016000" y="2339761"/>
                <a:ext cx="4891083"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e>
                    </m:func>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57E64E7C-78D7-44C1-BD06-7D7F05152886}"/>
                  </a:ext>
                </a:extLst>
              </p:cNvPr>
              <p:cNvSpPr>
                <a:spLocks noRot="1" noChangeAspect="1" noMove="1" noResize="1" noEditPoints="1" noAdjustHandles="1" noChangeArrowheads="1" noChangeShapeType="1" noTextEdit="1"/>
              </p:cNvSpPr>
              <p:nvPr/>
            </p:nvSpPr>
            <p:spPr>
              <a:xfrm>
                <a:off x="1016000" y="2339761"/>
                <a:ext cx="4891083" cy="710579"/>
              </a:xfrm>
              <a:prstGeom prst="rect">
                <a:avLst/>
              </a:prstGeom>
              <a:blipFill>
                <a:blip r:embed="rId5"/>
                <a:stretch>
                  <a:fillRect l="-2618" b="-862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1DDBD3C-32F0-453F-A850-631B78449212}"/>
                  </a:ext>
                </a:extLst>
              </p:cNvPr>
              <p:cNvSpPr/>
              <p:nvPr/>
            </p:nvSpPr>
            <p:spPr>
              <a:xfrm>
                <a:off x="6477000" y="2339761"/>
                <a:ext cx="4279890"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𝑰</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fName>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func>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51DDBD3C-32F0-453F-A850-631B78449212}"/>
                  </a:ext>
                </a:extLst>
              </p:cNvPr>
              <p:cNvSpPr>
                <a:spLocks noRot="1" noChangeAspect="1" noMove="1" noResize="1" noEditPoints="1" noAdjustHandles="1" noChangeArrowheads="1" noChangeShapeType="1" noTextEdit="1"/>
              </p:cNvSpPr>
              <p:nvPr/>
            </p:nvSpPr>
            <p:spPr>
              <a:xfrm>
                <a:off x="6477000" y="2339761"/>
                <a:ext cx="4279890" cy="662810"/>
              </a:xfrm>
              <a:prstGeom prst="rect">
                <a:avLst/>
              </a:prstGeom>
              <a:blipFill>
                <a:blip r:embed="rId6"/>
                <a:stretch>
                  <a:fillRect l="-2991" t="-5505" r="-1994"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84A6B19-4F55-417F-953F-5AE5C246CD2E}"/>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1230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6A4C12D-4382-4E34-B74F-16DFA58B2669}"/>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92: Đặt điện áp xoay chiều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vào hai đầu đoạn mạch chỉ chứa tụ điện có điện dung C. Biểu thức cường độ dòng điện trong mạch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66A4C12D-4382-4E34-B74F-16DFA58B2669}"/>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23B2F91-7011-4345-BCBB-BFA46AC6595E}"/>
                  </a:ext>
                </a:extLst>
              </p:cNvPr>
              <p:cNvSpPr/>
              <p:nvPr/>
            </p:nvSpPr>
            <p:spPr>
              <a:xfrm>
                <a:off x="1016000" y="1577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23B2F91-7011-4345-BCBB-BFA46AC6595E}"/>
                  </a:ext>
                </a:extLst>
              </p:cNvPr>
              <p:cNvSpPr>
                <a:spLocks noRot="1" noChangeAspect="1" noMove="1" noResize="1" noEditPoints="1" noAdjustHandles="1" noChangeArrowheads="1" noChangeShapeType="1" noTextEdit="1"/>
              </p:cNvSpPr>
              <p:nvPr/>
            </p:nvSpPr>
            <p:spPr>
              <a:xfrm>
                <a:off x="1016000" y="1577761"/>
                <a:ext cx="4891083" cy="662810"/>
              </a:xfrm>
              <a:prstGeom prst="rect">
                <a:avLst/>
              </a:prstGeom>
              <a:blipFill>
                <a:blip r:embed="rId3"/>
                <a:stretch>
                  <a:fillRect l="-2618" t="-5505"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9DED10F-9558-4F82-AA42-608A6EEF5647}"/>
                  </a:ext>
                </a:extLst>
              </p:cNvPr>
              <p:cNvSpPr/>
              <p:nvPr/>
            </p:nvSpPr>
            <p:spPr>
              <a:xfrm>
                <a:off x="6477000" y="1577761"/>
                <a:ext cx="425590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29DED10F-9558-4F82-AA42-608A6EEF5647}"/>
                  </a:ext>
                </a:extLst>
              </p:cNvPr>
              <p:cNvSpPr>
                <a:spLocks noRot="1" noChangeAspect="1" noMove="1" noResize="1" noEditPoints="1" noAdjustHandles="1" noChangeArrowheads="1" noChangeShapeType="1" noTextEdit="1"/>
              </p:cNvSpPr>
              <p:nvPr/>
            </p:nvSpPr>
            <p:spPr>
              <a:xfrm>
                <a:off x="6477000" y="1577761"/>
                <a:ext cx="4255909" cy="1169551"/>
              </a:xfrm>
              <a:prstGeom prst="rect">
                <a:avLst/>
              </a:prstGeom>
              <a:blipFill>
                <a:blip r:embed="rId4"/>
                <a:stretch>
                  <a:fillRect l="-3009" r="-2006" b="-1354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35BFDD6-61B2-4A58-A18A-84D8A406C4C8}"/>
                  </a:ext>
                </a:extLst>
              </p:cNvPr>
              <p:cNvSpPr/>
              <p:nvPr/>
            </p:nvSpPr>
            <p:spPr>
              <a:xfrm>
                <a:off x="1016000" y="2339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535BFDD6-61B2-4A58-A18A-84D8A406C4C8}"/>
                  </a:ext>
                </a:extLst>
              </p:cNvPr>
              <p:cNvSpPr>
                <a:spLocks noRot="1" noChangeAspect="1" noMove="1" noResize="1" noEditPoints="1" noAdjustHandles="1" noChangeArrowheads="1" noChangeShapeType="1" noTextEdit="1"/>
              </p:cNvSpPr>
              <p:nvPr/>
            </p:nvSpPr>
            <p:spPr>
              <a:xfrm>
                <a:off x="1016000" y="2339761"/>
                <a:ext cx="4891083" cy="662810"/>
              </a:xfrm>
              <a:prstGeom prst="rect">
                <a:avLst/>
              </a:prstGeom>
              <a:blipFill>
                <a:blip r:embed="rId5"/>
                <a:stretch>
                  <a:fillRect l="-2618" t="-5505" r="-1621"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DFCCE0E-548B-4252-A7F7-80426E6629D5}"/>
                  </a:ext>
                </a:extLst>
              </p:cNvPr>
              <p:cNvSpPr/>
              <p:nvPr/>
            </p:nvSpPr>
            <p:spPr>
              <a:xfrm>
                <a:off x="6477000" y="2339761"/>
                <a:ext cx="36884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9DFCCE0E-548B-4252-A7F7-80426E6629D5}"/>
                  </a:ext>
                </a:extLst>
              </p:cNvPr>
              <p:cNvSpPr>
                <a:spLocks noRot="1" noChangeAspect="1" noMove="1" noResize="1" noEditPoints="1" noAdjustHandles="1" noChangeArrowheads="1" noChangeShapeType="1" noTextEdit="1"/>
              </p:cNvSpPr>
              <p:nvPr/>
            </p:nvSpPr>
            <p:spPr>
              <a:xfrm>
                <a:off x="6477000" y="2339761"/>
                <a:ext cx="3688446" cy="523220"/>
              </a:xfrm>
              <a:prstGeom prst="rect">
                <a:avLst/>
              </a:prstGeom>
              <a:blipFill>
                <a:blip r:embed="rId6"/>
                <a:stretch>
                  <a:fillRect l="-3471" t="-13953" r="-2479"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E9DC296-64D5-42F8-8ADF-4B440CE24F9E}"/>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7438182"/>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3830CC0-562C-44E4-B05E-1F49300268A6}"/>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93: Đặt điện áp xoay chiều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vào hai đầu đoạn mạch chỉ chứa cuộn cảm thuần có độ tự cảm L. Biểu thức cường độ dòng điện trong mạch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43830CC0-562C-44E4-B05E-1F49300268A6}"/>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77EA4FE-859C-4081-9E77-DAF465974168}"/>
                  </a:ext>
                </a:extLst>
              </p:cNvPr>
              <p:cNvSpPr/>
              <p:nvPr/>
            </p:nvSpPr>
            <p:spPr>
              <a:xfrm>
                <a:off x="1016000" y="1577761"/>
                <a:ext cx="489108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den>
                    </m:f>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77EA4FE-859C-4081-9E77-DAF465974168}"/>
                  </a:ext>
                </a:extLst>
              </p:cNvPr>
              <p:cNvSpPr>
                <a:spLocks noRot="1" noChangeAspect="1" noMove="1" noResize="1" noEditPoints="1" noAdjustHandles="1" noChangeArrowheads="1" noChangeShapeType="1" noTextEdit="1"/>
              </p:cNvSpPr>
              <p:nvPr/>
            </p:nvSpPr>
            <p:spPr>
              <a:xfrm>
                <a:off x="1016000" y="1577761"/>
                <a:ext cx="4891083" cy="712631"/>
              </a:xfrm>
              <a:prstGeom prst="rect">
                <a:avLst/>
              </a:prstGeom>
              <a:blipFill>
                <a:blip r:embed="rId3"/>
                <a:stretch>
                  <a:fillRect l="-2618"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8684090-8CA2-4FA2-95C6-D21D2CFD8816}"/>
                  </a:ext>
                </a:extLst>
              </p:cNvPr>
              <p:cNvSpPr/>
              <p:nvPr/>
            </p:nvSpPr>
            <p:spPr>
              <a:xfrm>
                <a:off x="6477000" y="1577761"/>
                <a:ext cx="3721083" cy="145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den>
                    </m:f>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98684090-8CA2-4FA2-95C6-D21D2CFD8816}"/>
                  </a:ext>
                </a:extLst>
              </p:cNvPr>
              <p:cNvSpPr>
                <a:spLocks noRot="1" noChangeAspect="1" noMove="1" noResize="1" noEditPoints="1" noAdjustHandles="1" noChangeArrowheads="1" noChangeShapeType="1" noTextEdit="1"/>
              </p:cNvSpPr>
              <p:nvPr/>
            </p:nvSpPr>
            <p:spPr>
              <a:xfrm>
                <a:off x="6477000" y="1577761"/>
                <a:ext cx="3721083" cy="1453668"/>
              </a:xfrm>
              <a:prstGeom prst="rect">
                <a:avLst/>
              </a:prstGeom>
              <a:blipFill>
                <a:blip r:embed="rId4"/>
                <a:stretch>
                  <a:fillRect l="-3443" r="-2459" b="-1092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4CA81EE-ECB9-4EB5-B8AD-EC6B165A5026}"/>
                  </a:ext>
                </a:extLst>
              </p:cNvPr>
              <p:cNvSpPr/>
              <p:nvPr/>
            </p:nvSpPr>
            <p:spPr>
              <a:xfrm>
                <a:off x="1016000" y="2339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F4CA81EE-ECB9-4EB5-B8AD-EC6B165A5026}"/>
                  </a:ext>
                </a:extLst>
              </p:cNvPr>
              <p:cNvSpPr>
                <a:spLocks noRot="1" noChangeAspect="1" noMove="1" noResize="1" noEditPoints="1" noAdjustHandles="1" noChangeArrowheads="1" noChangeShapeType="1" noTextEdit="1"/>
              </p:cNvSpPr>
              <p:nvPr/>
            </p:nvSpPr>
            <p:spPr>
              <a:xfrm>
                <a:off x="1016000" y="2339761"/>
                <a:ext cx="4891083" cy="662810"/>
              </a:xfrm>
              <a:prstGeom prst="rect">
                <a:avLst/>
              </a:prstGeom>
              <a:blipFill>
                <a:blip r:embed="rId5"/>
                <a:stretch>
                  <a:fillRect l="-2618" t="-5505"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220E338-B966-43BF-95B9-9026E8BA491F}"/>
                  </a:ext>
                </a:extLst>
              </p:cNvPr>
              <p:cNvSpPr/>
              <p:nvPr/>
            </p:nvSpPr>
            <p:spPr>
              <a:xfrm>
                <a:off x="6477000" y="2339761"/>
                <a:ext cx="433176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𝒊</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cos</m:t>
                    </m:r>
                    <m:r>
                      <a:rPr kumimoji="0" lang="nl-NL"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t</m:t>
                    </m:r>
                    <m:r>
                      <m:rPr>
                        <m:nor/>
                      </m:rPr>
                      <a:rPr kumimoji="0" lang="nl-NL" sz="2800" b="1" i="0" u="none" strike="noStrike" kern="1200" cap="none" spc="0" normalizeH="0" baseline="0" noProof="0" smtClean="0">
                        <a:ln>
                          <a:noFill/>
                        </a:ln>
                        <a:solidFill>
                          <a:srgbClr val="FFFFFF"/>
                        </a:solidFill>
                        <a:effectLst/>
                        <a:uLnTx/>
                        <a:uFillTx/>
                        <a:latin typeface="UTM Swiss Condensed" panose="02000500000000000000" pitchFamily="2"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C220E338-B966-43BF-95B9-9026E8BA491F}"/>
                  </a:ext>
                </a:extLst>
              </p:cNvPr>
              <p:cNvSpPr>
                <a:spLocks noRot="1" noChangeAspect="1" noMove="1" noResize="1" noEditPoints="1" noAdjustHandles="1" noChangeArrowheads="1" noChangeShapeType="1" noTextEdit="1"/>
              </p:cNvSpPr>
              <p:nvPr/>
            </p:nvSpPr>
            <p:spPr>
              <a:xfrm>
                <a:off x="6477000" y="2339761"/>
                <a:ext cx="4331763" cy="662810"/>
              </a:xfrm>
              <a:prstGeom prst="rect">
                <a:avLst/>
              </a:prstGeom>
              <a:blipFill>
                <a:blip r:embed="rId6"/>
                <a:stretch>
                  <a:fillRect l="-2958" t="-5505" r="-197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1D70ADB-6D5A-4A5E-BC39-0AA8566A2676}"/>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3366963"/>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105658-0034-4197-B052-1C134C3966C5}"/>
              </a:ext>
            </a:extLst>
          </p:cNvPr>
          <p:cNvSpPr/>
          <p:nvPr/>
        </p:nvSpPr>
        <p:spPr>
          <a:xfrm>
            <a:off x="127000" y="63500"/>
            <a:ext cx="11938000" cy="1033232"/>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97: Cho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đoạn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AB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chỉ</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chứa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một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trong</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tử</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tụ</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Đặt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vào</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hai</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đầu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đoạn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một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áp</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B3EECBA-E45A-42A5-B9A5-721A6CE0CD80}"/>
              </a:ext>
            </a:extLst>
          </p:cNvPr>
          <p:cNvSpPr/>
          <p:nvPr/>
        </p:nvSpPr>
        <p:spPr>
          <a:xfrm>
            <a:off x="1016000" y="1096732"/>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cảm</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82DD43A6-6EB1-42E9-A96A-E368E7A8F23A}"/>
              </a:ext>
            </a:extLst>
          </p:cNvPr>
          <p:cNvSpPr/>
          <p:nvPr/>
        </p:nvSpPr>
        <p:spPr>
          <a:xfrm>
            <a:off x="6477000" y="1096732"/>
            <a:ext cx="262283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B4C3E0A-2213-48B2-951E-D1F88829B05C}"/>
              </a:ext>
            </a:extLst>
          </p:cNvPr>
          <p:cNvSpPr/>
          <p:nvPr/>
        </p:nvSpPr>
        <p:spPr>
          <a:xfrm>
            <a:off x="1016000" y="1858732"/>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tụ</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AE30741E-0EF8-4B56-87EE-7358D622552D}"/>
              </a:ext>
            </a:extLst>
          </p:cNvPr>
          <p:cNvSpPr/>
          <p:nvPr/>
        </p:nvSpPr>
        <p:spPr>
          <a:xfrm>
            <a:off x="6477000" y="1858732"/>
            <a:ext cx="45239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dây</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có</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thuần</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0177A54-9AE1-45C2-8AB0-FA3F75E95365}"/>
              </a:ext>
            </a:extLst>
          </p:cNvPr>
          <p:cNvSpPr/>
          <p:nvPr/>
        </p:nvSpPr>
        <p:spPr>
          <a:xfrm>
            <a:off x="952500" y="10332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365347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EA9C6-CC36-4DC2-B53C-D0FC45AF614B}"/>
              </a:ext>
            </a:extLst>
          </p:cNvPr>
          <p:cNvSpPr/>
          <p:nvPr/>
        </p:nvSpPr>
        <p:spPr>
          <a:xfrm>
            <a:off x="127000" y="63500"/>
            <a:ext cx="11938000" cy="1033232"/>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98: Cho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đoạn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AB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chỉ</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chứa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một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trong</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tử</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tụ</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Đặt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vào</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hai</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đầu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đoạn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một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áp</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24BD1F8-E662-4885-ADE0-B4D6B14C501E}"/>
              </a:ext>
            </a:extLst>
          </p:cNvPr>
          <p:cNvSpPr/>
          <p:nvPr/>
        </p:nvSpPr>
        <p:spPr>
          <a:xfrm>
            <a:off x="1016000" y="1096732"/>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B99E739-6BF2-4F63-AAF0-0EFBF85A2731}"/>
              </a:ext>
            </a:extLst>
          </p:cNvPr>
          <p:cNvSpPr/>
          <p:nvPr/>
        </p:nvSpPr>
        <p:spPr>
          <a:xfrm>
            <a:off x="6477000" y="1096732"/>
            <a:ext cx="291458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48A3690D-00A5-4889-B4E1-F3CDBFE5022C}"/>
              </a:ext>
            </a:extLst>
          </p:cNvPr>
          <p:cNvSpPr/>
          <p:nvPr/>
        </p:nvSpPr>
        <p:spPr>
          <a:xfrm>
            <a:off x="1016000" y="1858732"/>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tụ</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5E44D8E6-FEE0-455B-8365-71C68ADCB8DA}"/>
              </a:ext>
            </a:extLst>
          </p:cNvPr>
          <p:cNvSpPr/>
          <p:nvPr/>
        </p:nvSpPr>
        <p:spPr>
          <a:xfrm>
            <a:off x="6477000" y="1858732"/>
            <a:ext cx="45239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dây</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có</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thuần</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5F42FF2-B8BC-407B-9769-CC4358F3D62A}"/>
              </a:ext>
            </a:extLst>
          </p:cNvPr>
          <p:cNvSpPr/>
          <p:nvPr/>
        </p:nvSpPr>
        <p:spPr>
          <a:xfrm>
            <a:off x="952500" y="10332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9174663"/>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DFB1D8-C5B9-4F80-9605-06B36E01BDAE}"/>
              </a:ext>
            </a:extLst>
          </p:cNvPr>
          <p:cNvSpPr/>
          <p:nvPr/>
        </p:nvSpPr>
        <p:spPr>
          <a:xfrm>
            <a:off x="127000" y="63500"/>
            <a:ext cx="11938000" cy="1033232"/>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99: Cho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đoạn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AB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chỉ</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chứa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một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trong</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phần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tử</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tụ</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Đặt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vào</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hai</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đầu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đoạn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mạch</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một</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áp</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842B6D6-7BDF-4733-AAA4-F925CCC18708}"/>
              </a:ext>
            </a:extLst>
          </p:cNvPr>
          <p:cNvSpPr/>
          <p:nvPr/>
        </p:nvSpPr>
        <p:spPr>
          <a:xfrm>
            <a:off x="1016000" y="1096732"/>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tụ</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4AA31F0-D742-4EF0-ABC3-F90E36825261}"/>
              </a:ext>
            </a:extLst>
          </p:cNvPr>
          <p:cNvSpPr/>
          <p:nvPr/>
        </p:nvSpPr>
        <p:spPr>
          <a:xfrm>
            <a:off x="6477000" y="1096732"/>
            <a:ext cx="291458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cảm</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968D9887-DF3B-4195-ACF3-61A5C81DA9ED}"/>
              </a:ext>
            </a:extLst>
          </p:cNvPr>
          <p:cNvSpPr/>
          <p:nvPr/>
        </p:nvSpPr>
        <p:spPr>
          <a:xfrm>
            <a:off x="1016000" y="1858732"/>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thuần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249D721-FB6B-42E9-9B01-6F12F936BD56}"/>
              </a:ext>
            </a:extLst>
          </p:cNvPr>
          <p:cNvSpPr/>
          <p:nvPr/>
        </p:nvSpPr>
        <p:spPr>
          <a:xfrm>
            <a:off x="6477000" y="1858732"/>
            <a:ext cx="45239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cuộn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dây</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có</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trở</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thuần</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929BBE0-0676-47EE-99F2-98B759FAF25B}"/>
              </a:ext>
            </a:extLst>
          </p:cNvPr>
          <p:cNvSpPr/>
          <p:nvPr/>
        </p:nvSpPr>
        <p:spPr>
          <a:xfrm>
            <a:off x="952500" y="17952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765298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B72737-2BB9-40ED-96D6-E85A8FF8220B}"/>
              </a:ext>
            </a:extLst>
          </p:cNvPr>
          <p:cNvSpPr/>
          <p:nvPr/>
        </p:nvSpPr>
        <p:spPr>
          <a:xfrm>
            <a:off x="127000" y="63500"/>
            <a:ext cx="11938000" cy="200978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101: Đặt vào hai đầu một cuộn cảm thuần điện áp xoay chiều có giá trị hiệu dụng U thì cường độ dòng điện hiệu dụng qua cuộn dây đó là I. Cảm kháng của cuộn dây này là</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18D2DCB-88AA-4BC5-9B5F-64CD88163DD8}"/>
                  </a:ext>
                </a:extLst>
              </p:cNvPr>
              <p:cNvSpPr/>
              <p:nvPr/>
            </p:nvSpPr>
            <p:spPr>
              <a:xfrm>
                <a:off x="762000" y="2073281"/>
                <a:ext cx="1197764"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𝑼𝑰</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18D2DCB-88AA-4BC5-9B5F-64CD88163DD8}"/>
                  </a:ext>
                </a:extLst>
              </p:cNvPr>
              <p:cNvSpPr>
                <a:spLocks noRot="1" noChangeAspect="1" noMove="1" noResize="1" noEditPoints="1" noAdjustHandles="1" noChangeArrowheads="1" noChangeShapeType="1" noTextEdit="1"/>
              </p:cNvSpPr>
              <p:nvPr/>
            </p:nvSpPr>
            <p:spPr>
              <a:xfrm>
                <a:off x="762000" y="2073281"/>
                <a:ext cx="1197764" cy="710579"/>
              </a:xfrm>
              <a:prstGeom prst="rect">
                <a:avLst/>
              </a:prstGeom>
              <a:blipFill>
                <a:blip r:embed="rId2"/>
                <a:stretch>
                  <a:fillRect l="-10204" r="-969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121EAE0-33E1-4AE0-99FA-6C4991CAC5E2}"/>
                  </a:ext>
                </a:extLst>
              </p:cNvPr>
              <p:cNvSpPr/>
              <p:nvPr/>
            </p:nvSpPr>
            <p:spPr>
              <a:xfrm>
                <a:off x="3619500" y="207328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𝑼𝑰</m:t>
                    </m:r>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121EAE0-33E1-4AE0-99FA-6C4991CAC5E2}"/>
                  </a:ext>
                </a:extLst>
              </p:cNvPr>
              <p:cNvSpPr>
                <a:spLocks noRot="1" noChangeAspect="1" noMove="1" noResize="1" noEditPoints="1" noAdjustHandles="1" noChangeArrowheads="1" noChangeShapeType="1" noTextEdit="1"/>
              </p:cNvSpPr>
              <p:nvPr/>
            </p:nvSpPr>
            <p:spPr>
              <a:xfrm>
                <a:off x="3619500" y="2073281"/>
                <a:ext cx="1197764" cy="523220"/>
              </a:xfrm>
              <a:prstGeom prst="rect">
                <a:avLst/>
              </a:prstGeom>
              <a:blipFill>
                <a:blip r:embed="rId3"/>
                <a:stretch>
                  <a:fillRect l="-10714" t="-12791" r="-9694"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1CC4BD3-4A71-4859-A94A-CBE8B0F3AFFB}"/>
                  </a:ext>
                </a:extLst>
              </p:cNvPr>
              <p:cNvSpPr/>
              <p:nvPr/>
            </p:nvSpPr>
            <p:spPr>
              <a:xfrm>
                <a:off x="6477000" y="2073281"/>
                <a:ext cx="1197764"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F1CC4BD3-4A71-4859-A94A-CBE8B0F3AFFB}"/>
                  </a:ext>
                </a:extLst>
              </p:cNvPr>
              <p:cNvSpPr>
                <a:spLocks noRot="1" noChangeAspect="1" noMove="1" noResize="1" noEditPoints="1" noAdjustHandles="1" noChangeArrowheads="1" noChangeShapeType="1" noTextEdit="1"/>
              </p:cNvSpPr>
              <p:nvPr/>
            </p:nvSpPr>
            <p:spPr>
              <a:xfrm>
                <a:off x="6477000" y="2073281"/>
                <a:ext cx="1197764" cy="710579"/>
              </a:xfrm>
              <a:prstGeom prst="rect">
                <a:avLst/>
              </a:prstGeom>
              <a:blipFill>
                <a:blip r:embed="rId4"/>
                <a:stretch>
                  <a:fillRect l="-1071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F31AD36-5FE0-4502-98C5-D47719CC2C15}"/>
                  </a:ext>
                </a:extLst>
              </p:cNvPr>
              <p:cNvSpPr/>
              <p:nvPr/>
            </p:nvSpPr>
            <p:spPr>
              <a:xfrm>
                <a:off x="9334500" y="2073281"/>
                <a:ext cx="94609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𝑰</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2F31AD36-5FE0-4502-98C5-D47719CC2C15}"/>
                  </a:ext>
                </a:extLst>
              </p:cNvPr>
              <p:cNvSpPr>
                <a:spLocks noRot="1" noChangeAspect="1" noMove="1" noResize="1" noEditPoints="1" noAdjustHandles="1" noChangeArrowheads="1" noChangeShapeType="1" noTextEdit="1"/>
              </p:cNvSpPr>
              <p:nvPr/>
            </p:nvSpPr>
            <p:spPr>
              <a:xfrm>
                <a:off x="9334500" y="2073281"/>
                <a:ext cx="946093" cy="712631"/>
              </a:xfrm>
              <a:prstGeom prst="rect">
                <a:avLst/>
              </a:prstGeom>
              <a:blipFill>
                <a:blip r:embed="rId5"/>
                <a:stretch>
                  <a:fillRect l="-12903" r="-12903" b="-7692"/>
                </a:stretch>
              </a:blipFill>
            </p:spPr>
            <p:txBody>
              <a:bodyPr/>
              <a:lstStyle/>
              <a:p>
                <a:r>
                  <a:rPr lang="vi-VN">
                    <a:noFill/>
                  </a:rPr>
                  <a:t> </a:t>
                </a:r>
              </a:p>
            </p:txBody>
          </p:sp>
        </mc:Fallback>
      </mc:AlternateContent>
      <p:sp>
        <p:nvSpPr>
          <p:cNvPr id="9" name="Oval 8">
            <a:extLst>
              <a:ext uri="{FF2B5EF4-FFF2-40B4-BE49-F238E27FC236}">
                <a16:creationId xmlns:a16="http://schemas.microsoft.com/office/drawing/2014/main" id="{9E183C47-6E64-4D9C-86C4-FD5FDF9B9A40}"/>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290034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2BDF95B-61F5-4D22-8A2E-40FFE85A31B7}"/>
                  </a:ext>
                </a:extLst>
              </p:cNvPr>
              <p:cNvSpPr/>
              <p:nvPr/>
            </p:nvSpPr>
            <p:spPr>
              <a:xfrm>
                <a:off x="127000" y="63500"/>
                <a:ext cx="11938000" cy="1514261"/>
              </a:xfrm>
              <a:prstGeom prst="rect">
                <a:avLst/>
              </a:prstGeom>
              <a:solidFill>
                <a:srgbClr val="0070C0"/>
              </a:solid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102: Đặt điện áp xoay chiều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𝒖</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𝒇𝒕</m:t>
                        </m:r>
                      </m:e>
                    </m:d>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𝑽</m:t>
                        </m:r>
                      </m:e>
                    </m: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vào hai đầu đoạn mạch RLC nối tiếp, khi tăng dần tần số của dòng điện thì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2" name="Rectangle 1">
                <a:extLst>
                  <a:ext uri="{FF2B5EF4-FFF2-40B4-BE49-F238E27FC236}">
                    <a16:creationId xmlns:a16="http://schemas.microsoft.com/office/drawing/2014/main" id="{52BDF95B-61F5-4D22-8A2E-40FFE85A31B7}"/>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372"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9261801A-7BC4-4777-BA55-4B1E8AC9FB98}"/>
              </a:ext>
            </a:extLst>
          </p:cNvPr>
          <p:cNvSpPr/>
          <p:nvPr/>
        </p:nvSpPr>
        <p:spPr>
          <a:xfrm>
            <a:off x="1016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dung kháng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29945270-87CF-4C47-836E-611696368B7F}"/>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điện trở thuần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56EA53B-E871-4148-8DBA-F578914D9FB1}"/>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cảm kháng tăng.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5869118-5CFB-430B-AD53-551D4A0881FD}"/>
              </a:ext>
            </a:extLst>
          </p:cNvPr>
          <p:cNvSpPr/>
          <p:nvPr/>
        </p:nvSpPr>
        <p:spPr>
          <a:xfrm>
            <a:off x="6477000" y="2339761"/>
            <a:ext cx="352372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trở thuần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giảm.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7EFDAD5-5D14-4E65-82CE-67FD09C8FC7B}"/>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4465606"/>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11768</Words>
  <Application>Microsoft Office PowerPoint</Application>
  <PresentationFormat>Widescreen</PresentationFormat>
  <Paragraphs>1042</Paragraphs>
  <Slides>154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154</vt:i4>
      </vt:variant>
    </vt:vector>
  </HeadingPairs>
  <TitlesOfParts>
    <vt:vector size="161" baseType="lpstr">
      <vt:lpstr>Arial</vt:lpstr>
      <vt:lpstr>Calibri</vt:lpstr>
      <vt:lpstr>Calibri Light</vt:lpstr>
      <vt:lpstr>Cambria Math</vt:lpstr>
      <vt:lpstr>Times New Roman</vt:lpstr>
      <vt:lpstr>UTM Swiss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HUY HUNG</dc:creator>
  <cp:lastModifiedBy>NGUYEN HUY HUNG</cp:lastModifiedBy>
  <cp:revision>10</cp:revision>
  <dcterms:created xsi:type="dcterms:W3CDTF">2020-09-06T04:17:27Z</dcterms:created>
  <dcterms:modified xsi:type="dcterms:W3CDTF">2020-09-06T07:23:23Z</dcterms:modified>
</cp:coreProperties>
</file>