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4" r:id="rId2"/>
    <p:sldId id="293" r:id="rId3"/>
    <p:sldId id="257" r:id="rId4"/>
    <p:sldId id="276" r:id="rId5"/>
    <p:sldId id="258" r:id="rId6"/>
    <p:sldId id="273" r:id="rId7"/>
    <p:sldId id="260" r:id="rId8"/>
    <p:sldId id="295" r:id="rId9"/>
    <p:sldId id="294" r:id="rId10"/>
    <p:sldId id="296" r:id="rId11"/>
    <p:sldId id="277" r:id="rId12"/>
    <p:sldId id="262" r:id="rId13"/>
    <p:sldId id="292" r:id="rId14"/>
    <p:sldId id="297" r:id="rId15"/>
    <p:sldId id="27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76ABDC"/>
    <a:srgbClr val="C39BE1"/>
    <a:srgbClr val="A6DBE8"/>
    <a:srgbClr val="FBDFEB"/>
    <a:srgbClr val="62C8CE"/>
    <a:srgbClr val="C0E6EA"/>
    <a:srgbClr val="FFF200"/>
    <a:srgbClr val="7F7F7F"/>
    <a:srgbClr val="5ABD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416" y="114"/>
      </p:cViewPr>
      <p:guideLst>
        <p:guide orient="horz" pos="21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" Target="slide9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10" Type="http://schemas.openxmlformats.org/officeDocument/2006/relationships/slide" Target="slide6.xml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" Target="slide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" Target="slide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10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82343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 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Can you tell me about your dream house, Linda?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Well, it's a big villa by the sea. It has a view of the sea. It has a swimming pool and a garden.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My dream house is different.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Really? What's it like?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It's a beautiful flat in the city. </a:t>
              </a:r>
              <a:r>
                <a:rPr lang="en-US" sz="2800" b="0" i="0" dirty="0">
                  <a:effectLst/>
                </a:rPr>
                <a:t>It has a park view in front and a city view at the back.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Oh, sounds great!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It has a super smart TV. I can watch films from other planets.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That sounds great, too. But I think it'll be...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28">
            <a:hlinkClick r:id="" action="ppaction://media"/>
            <a:extLst>
              <a:ext uri="{FF2B5EF4-FFF2-40B4-BE49-F238E27FC236}">
                <a16:creationId xmlns:a16="http://schemas.microsoft.com/office/drawing/2014/main" id="{533BDB5B-BD39-425B-BF02-3BF44295FC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0" end="1082.12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03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49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174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3236" y="0"/>
            <a:ext cx="74592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Discuss your dream house, and fill the table.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3197" y="1891146"/>
            <a:ext cx="62033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A: </a:t>
            </a:r>
            <a:r>
              <a:rPr lang="en-US" sz="2400"/>
              <a:t>What type of dream house is it?</a:t>
            </a:r>
          </a:p>
          <a:p>
            <a:r>
              <a:rPr lang="en-US" sz="2400" b="1" i="1"/>
              <a:t>B: </a:t>
            </a:r>
            <a:r>
              <a:rPr lang="en-US" sz="2400"/>
              <a:t>It’s a palace.</a:t>
            </a:r>
          </a:p>
          <a:p>
            <a:r>
              <a:rPr lang="en-US" sz="2400" b="1" i="1"/>
              <a:t>A: </a:t>
            </a:r>
            <a:r>
              <a:rPr lang="en-US" sz="2400"/>
              <a:t>Where is it?</a:t>
            </a:r>
          </a:p>
          <a:p>
            <a:r>
              <a:rPr lang="en-US" sz="2400" b="1" i="1"/>
              <a:t>B: </a:t>
            </a:r>
            <a:r>
              <a:rPr lang="en-US" sz="2400"/>
              <a:t>It’s in the mountains</a:t>
            </a:r>
          </a:p>
          <a:p>
            <a:r>
              <a:rPr lang="en-US" sz="2400"/>
              <a:t>....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1336" y="1288139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093729"/>
              </p:ext>
            </p:extLst>
          </p:nvPr>
        </p:nvGraphicFramePr>
        <p:xfrm>
          <a:off x="853235" y="3909925"/>
          <a:ext cx="7459296" cy="272986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729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9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2467">
                <a:tc>
                  <a:txBody>
                    <a:bodyPr/>
                    <a:lstStyle/>
                    <a:p>
                      <a:r>
                        <a:rPr lang="en-US" sz="2400" b="0"/>
                        <a:t>Types of</a:t>
                      </a:r>
                      <a:r>
                        <a:rPr lang="en-US" sz="2400" b="0" baseline="0"/>
                        <a:t> house:</a:t>
                      </a:r>
                      <a:endParaRPr lang="en-US" sz="2400" b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F16649"/>
                          </a:solidFill>
                        </a:rPr>
                        <a:t>palace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467">
                <a:tc>
                  <a:txBody>
                    <a:bodyPr/>
                    <a:lstStyle/>
                    <a:p>
                      <a:r>
                        <a:rPr lang="en-US" sz="2400" b="0"/>
                        <a:t>Location: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F16649"/>
                          </a:solidFill>
                        </a:rPr>
                        <a:t>in the mountains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2467">
                <a:tc>
                  <a:txBody>
                    <a:bodyPr/>
                    <a:lstStyle/>
                    <a:p>
                      <a:r>
                        <a:rPr lang="en-US" sz="2400" b="0"/>
                        <a:t>Number of</a:t>
                      </a:r>
                      <a:r>
                        <a:rPr lang="en-US" sz="2400" b="0" baseline="0"/>
                        <a:t> rooms:</a:t>
                      </a:r>
                      <a:endParaRPr lang="en-US" sz="2400" b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/>
                        <a:t>_______________________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2467">
                <a:tc>
                  <a:txBody>
                    <a:bodyPr/>
                    <a:lstStyle/>
                    <a:p>
                      <a:r>
                        <a:rPr lang="en-US" sz="2400" b="0"/>
                        <a:t>Appliances in the house: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/>
                        <a:t>_______________________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1"/>
            <a:ext cx="9144000" cy="13141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4996" y="58622"/>
            <a:ext cx="76775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information in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write a paragraph of about 50 words about your dream house.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2118" y="1734948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19696" y="2258168"/>
            <a:ext cx="5704609" cy="398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/>
              <a:t>My dream house is a big palace. It is in the mountains. ___________________</a:t>
            </a:r>
          </a:p>
          <a:p>
            <a:pPr>
              <a:lnSpc>
                <a:spcPct val="200000"/>
              </a:lnSpc>
            </a:pPr>
            <a:r>
              <a:rPr lang="en-US" sz="2600"/>
              <a:t>________________________________</a:t>
            </a:r>
            <a:br>
              <a:rPr lang="en-US" sz="2600"/>
            </a:br>
            <a:r>
              <a:rPr lang="en-US" sz="2600"/>
              <a:t>________________________________</a:t>
            </a:r>
            <a:br>
              <a:rPr lang="en-US" sz="2600"/>
            </a:br>
            <a:r>
              <a:rPr lang="en-US" sz="2600"/>
              <a:t>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71976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1"/>
            <a:ext cx="9144000" cy="13141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4996" y="58622"/>
            <a:ext cx="76775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information in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write a paragraph of about 50 words about your dream house.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2117" y="1734948"/>
            <a:ext cx="3215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Sample paragraph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7677" y="2378241"/>
            <a:ext cx="7350413" cy="341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0" i="1" dirty="0">
                <a:solidFill>
                  <a:srgbClr val="242021"/>
                </a:solidFill>
                <a:effectLst/>
              </a:rPr>
              <a:t>My dream house is a big palace. It is in the mountains. It is surrounded by lots of trees. It has seven rooms:</a:t>
            </a:r>
            <a:br>
              <a:rPr lang="en-US" sz="2400" b="0" i="1" dirty="0">
                <a:solidFill>
                  <a:srgbClr val="242021"/>
                </a:solidFill>
                <a:effectLst/>
              </a:rPr>
            </a:br>
            <a:r>
              <a:rPr lang="en-US" sz="2400" b="0" i="1" dirty="0">
                <a:solidFill>
                  <a:srgbClr val="242021"/>
                </a:solidFill>
                <a:effectLst/>
              </a:rPr>
              <a:t>three bedrooms, two bathrooms, one kitchen and one living room. There is a large swimming pool in</a:t>
            </a:r>
            <a:br>
              <a:rPr lang="en-US" sz="2400" b="0" i="1" dirty="0">
                <a:solidFill>
                  <a:srgbClr val="242021"/>
                </a:solidFill>
                <a:effectLst/>
              </a:rPr>
            </a:br>
            <a:r>
              <a:rPr lang="en-US" sz="2400" b="0" i="1" dirty="0">
                <a:solidFill>
                  <a:srgbClr val="242021"/>
                </a:solidFill>
                <a:effectLst/>
              </a:rPr>
              <a:t>front of it. I have some robots in the palace. They help me to clean the floor, cook meals, water flowers...</a:t>
            </a:r>
          </a:p>
          <a:p>
            <a:pPr algn="just">
              <a:lnSpc>
                <a:spcPct val="130000"/>
              </a:lnSpc>
            </a:pPr>
            <a:r>
              <a:rPr lang="en-US" sz="2400" b="0" i="1" dirty="0">
                <a:solidFill>
                  <a:srgbClr val="242021"/>
                </a:solidFill>
                <a:effectLst/>
              </a:rPr>
              <a:t>I am happy to live in my palace.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7920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524000" y="57631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64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7057"/>
            <a:ext cx="7987622" cy="2965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" y="20221"/>
            <a:ext cx="8812944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10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358131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355036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9" y="384496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9" y="5485294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4908009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5062" y="3870485"/>
            <a:ext cx="423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Nick and Linda talking about their dream houses. Which house would each prefer? Write their names under the correct pictures.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9639" y="5473559"/>
            <a:ext cx="4102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conversation again. What is important to Linda? What is important to Nick?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the columns.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825" y="4881200"/>
            <a:ext cx="4005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Discuss your dream house, and fill the table.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162375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Listening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2882" y="4273276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Writing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02" y="3481218"/>
            <a:ext cx="382842" cy="4051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016096" y="3469483"/>
            <a:ext cx="4306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763" y="5784382"/>
            <a:ext cx="382842" cy="36096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102158" y="5750558"/>
            <a:ext cx="3821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Use the information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to write a paragraph of about 50 words about your dream house.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" y="20221"/>
            <a:ext cx="8812944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17768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74839"/>
            <a:ext cx="797378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Nick and Linda talking about their dream houses. Which house would each prefer? Write their names under the correct pictures.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E192F5-80F3-49D4-97AB-67D18080003F}"/>
              </a:ext>
            </a:extLst>
          </p:cNvPr>
          <p:cNvGrpSpPr/>
          <p:nvPr/>
        </p:nvGrpSpPr>
        <p:grpSpPr>
          <a:xfrm>
            <a:off x="124690" y="1641766"/>
            <a:ext cx="4935684" cy="1728510"/>
            <a:chOff x="124690" y="1974273"/>
            <a:chExt cx="4935684" cy="17285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84" y="2082686"/>
              <a:ext cx="4860290" cy="1620097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124690" y="1974273"/>
              <a:ext cx="457200" cy="4572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558AF25-0469-488D-8B44-29E66B3C1A64}"/>
              </a:ext>
            </a:extLst>
          </p:cNvPr>
          <p:cNvGrpSpPr/>
          <p:nvPr/>
        </p:nvGrpSpPr>
        <p:grpSpPr>
          <a:xfrm>
            <a:off x="5628408" y="2632363"/>
            <a:ext cx="3266210" cy="2276210"/>
            <a:chOff x="5628408" y="2632363"/>
            <a:chExt cx="3266210" cy="22762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4025" y="2812227"/>
              <a:ext cx="3140593" cy="2096346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5628408" y="2632363"/>
              <a:ext cx="457200" cy="4572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691AEE-EFEA-4756-9195-104093F8D417}"/>
              </a:ext>
            </a:extLst>
          </p:cNvPr>
          <p:cNvGrpSpPr/>
          <p:nvPr/>
        </p:nvGrpSpPr>
        <p:grpSpPr>
          <a:xfrm>
            <a:off x="56498" y="3974710"/>
            <a:ext cx="5003876" cy="1975842"/>
            <a:chOff x="56498" y="4556592"/>
            <a:chExt cx="5003876" cy="19758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84" y="4735582"/>
              <a:ext cx="4860290" cy="1796852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56498" y="4556592"/>
              <a:ext cx="457200" cy="4572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c</a:t>
              </a:r>
            </a:p>
          </p:txBody>
        </p:sp>
      </p:grpSp>
      <p:pic>
        <p:nvPicPr>
          <p:cNvPr id="6" name="B2_28">
            <a:hlinkClick r:id="" action="ppaction://media"/>
            <a:extLst>
              <a:ext uri="{FF2B5EF4-FFF2-40B4-BE49-F238E27FC236}">
                <a16:creationId xmlns:a16="http://schemas.microsoft.com/office/drawing/2014/main" id="{9A85E59D-8B05-463D-BDE2-FE70231E91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51379" y="888422"/>
            <a:ext cx="487363" cy="487363"/>
          </a:xfrm>
          <a:prstGeom prst="rect">
            <a:avLst/>
          </a:prstGeom>
        </p:spPr>
      </p:pic>
      <p:sp>
        <p:nvSpPr>
          <p:cNvPr id="14" name="Rounded Rectangle 3">
            <a:hlinkClick r:id="rId10" action="ppaction://hlinksldjump"/>
            <a:extLst>
              <a:ext uri="{FF2B5EF4-FFF2-40B4-BE49-F238E27FC236}">
                <a16:creationId xmlns:a16="http://schemas.microsoft.com/office/drawing/2014/main" id="{63BB3324-F560-4EC8-B8E2-971EAF86E61E}"/>
              </a:ext>
            </a:extLst>
          </p:cNvPr>
          <p:cNvSpPr/>
          <p:nvPr/>
        </p:nvSpPr>
        <p:spPr>
          <a:xfrm>
            <a:off x="7566749" y="6363855"/>
            <a:ext cx="1502200" cy="441194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5BAC0D-41FA-4850-95EB-7ED73C67DED6}"/>
              </a:ext>
            </a:extLst>
          </p:cNvPr>
          <p:cNvSpPr txBox="1"/>
          <p:nvPr/>
        </p:nvSpPr>
        <p:spPr>
          <a:xfrm>
            <a:off x="666019" y="5950552"/>
            <a:ext cx="40000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B050"/>
                </a:solidFill>
                <a:effectLst/>
              </a:rPr>
              <a:t>Linda: </a:t>
            </a:r>
            <a:r>
              <a:rPr lang="en-US" sz="2400" b="0" i="0" dirty="0">
                <a:solidFill>
                  <a:srgbClr val="00B050"/>
                </a:solidFill>
                <a:effectLst/>
              </a:rPr>
              <a:t>a villa by the sea, with a swimming pool and a garden)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4CD1E5-8B96-4833-A611-EF1B8D40CC34}"/>
              </a:ext>
            </a:extLst>
          </p:cNvPr>
          <p:cNvSpPr txBox="1"/>
          <p:nvPr/>
        </p:nvSpPr>
        <p:spPr>
          <a:xfrm>
            <a:off x="1419247" y="3487725"/>
            <a:ext cx="29373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B050"/>
                </a:solidFill>
                <a:effectLst/>
              </a:rPr>
              <a:t>Nick: </a:t>
            </a:r>
            <a:r>
              <a:rPr lang="en-US" sz="2400" b="0" i="0" dirty="0">
                <a:solidFill>
                  <a:srgbClr val="00B050"/>
                </a:solidFill>
                <a:effectLst/>
              </a:rPr>
              <a:t>a flat in the city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34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82343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 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Can you tell me about your dream house, Linda?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Well, it's a big villa by the sea. It has a view of the sea. It has a swimming pool and a garden.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My dream house is different.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Really? What's it like?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It's a beautiful flat in the city. </a:t>
              </a:r>
              <a:r>
                <a:rPr lang="en-US" sz="2800" b="0" i="0" dirty="0">
                  <a:effectLst/>
                </a:rPr>
                <a:t>It has a park view in front and a city view at the back.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Oh, sounds great!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It has a super smart TV. I can watch films from other planets.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That sounds great, too. But I think it'll be...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28">
            <a:hlinkClick r:id="" action="ppaction://media"/>
            <a:extLst>
              <a:ext uri="{FF2B5EF4-FFF2-40B4-BE49-F238E27FC236}">
                <a16:creationId xmlns:a16="http://schemas.microsoft.com/office/drawing/2014/main" id="{533BDB5B-BD39-425B-BF02-3BF44295FC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0" end="1082.12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03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32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4245" y="81119"/>
            <a:ext cx="8008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 again. What is important to Linda? What is important to Nick? Tick (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the columns.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937273"/>
              </p:ext>
            </p:extLst>
          </p:nvPr>
        </p:nvGraphicFramePr>
        <p:xfrm>
          <a:off x="621722" y="1199571"/>
          <a:ext cx="7900555" cy="513426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565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4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9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1574"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Linda</a:t>
                      </a:r>
                      <a:endParaRPr lang="en-US" sz="320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Nick</a:t>
                      </a:r>
                      <a:endParaRPr lang="en-US" sz="320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/>
                        <a:t>park</a:t>
                      </a:r>
                      <a:r>
                        <a:rPr lang="en-US" sz="2400" baseline="0"/>
                        <a:t> view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en-US" sz="2400"/>
                        <a:t> city view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en-US" sz="2400" kern="1200"/>
                        <a:t> </a:t>
                      </a:r>
                      <a:r>
                        <a:rPr lang="en-US" sz="2400"/>
                        <a:t>sea view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n-US" sz="2400"/>
                        <a:t> swimming</a:t>
                      </a:r>
                      <a:r>
                        <a:rPr lang="en-US" sz="2400" baseline="0"/>
                        <a:t> pool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en-US" sz="2400"/>
                        <a:t> garden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B2_29">
            <a:hlinkClick r:id="" action="ppaction://media"/>
            <a:extLst>
              <a:ext uri="{FF2B5EF4-FFF2-40B4-BE49-F238E27FC236}">
                <a16:creationId xmlns:a16="http://schemas.microsoft.com/office/drawing/2014/main" id="{DD654741-F178-4F36-91C8-CDB88A553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8428" y="108543"/>
            <a:ext cx="487363" cy="487363"/>
          </a:xfrm>
          <a:prstGeom prst="rect">
            <a:avLst/>
          </a:prstGeom>
        </p:spPr>
      </p:pic>
      <p:sp>
        <p:nvSpPr>
          <p:cNvPr id="9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32C9E227-C83F-4773-A93D-169143F77197}"/>
              </a:ext>
            </a:extLst>
          </p:cNvPr>
          <p:cNvSpPr/>
          <p:nvPr/>
        </p:nvSpPr>
        <p:spPr>
          <a:xfrm>
            <a:off x="3875740" y="6416486"/>
            <a:ext cx="1392518" cy="404252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E7AF95-92B7-456C-93A2-F6E359A9CB7F}"/>
              </a:ext>
            </a:extLst>
          </p:cNvPr>
          <p:cNvSpPr txBox="1"/>
          <p:nvPr/>
        </p:nvSpPr>
        <p:spPr>
          <a:xfrm>
            <a:off x="7213600" y="2004291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5BD85-0B37-42B9-B530-088D0A5CACA2}"/>
              </a:ext>
            </a:extLst>
          </p:cNvPr>
          <p:cNvSpPr txBox="1"/>
          <p:nvPr/>
        </p:nvSpPr>
        <p:spPr>
          <a:xfrm>
            <a:off x="7213600" y="289098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AF2E9A-07F1-446C-A35B-94D414DF032E}"/>
              </a:ext>
            </a:extLst>
          </p:cNvPr>
          <p:cNvSpPr txBox="1"/>
          <p:nvPr/>
        </p:nvSpPr>
        <p:spPr>
          <a:xfrm>
            <a:off x="4979557" y="3731491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B2725C-6B6B-4851-8801-70C325904537}"/>
              </a:ext>
            </a:extLst>
          </p:cNvPr>
          <p:cNvSpPr txBox="1"/>
          <p:nvPr/>
        </p:nvSpPr>
        <p:spPr>
          <a:xfrm>
            <a:off x="4979557" y="461818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E16404-234B-407E-A2F2-9118914D26C4}"/>
              </a:ext>
            </a:extLst>
          </p:cNvPr>
          <p:cNvSpPr txBox="1"/>
          <p:nvPr/>
        </p:nvSpPr>
        <p:spPr>
          <a:xfrm>
            <a:off x="4979557" y="5504873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1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82343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 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Can you tell me about your dream house, Linda?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effectLst/>
                </a:rPr>
                <a:t>Well, it's a big villa by the sea. It has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view of the sea</a:t>
              </a:r>
              <a:r>
                <a:rPr lang="en-US" sz="2800" b="0" i="0" dirty="0">
                  <a:effectLst/>
                </a:rPr>
                <a:t>. It has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swimming pool</a:t>
              </a:r>
              <a:r>
                <a:rPr lang="en-US" sz="2800" b="0" i="0" dirty="0">
                  <a:effectLst/>
                </a:rPr>
                <a:t> and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garden</a:t>
              </a:r>
              <a:r>
                <a:rPr lang="en-US" sz="2800" b="0" i="0" dirty="0">
                  <a:effectLst/>
                </a:rPr>
                <a:t>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My dream house is different.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Really? What's it like?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effectLst/>
                </a:rPr>
                <a:t>It's a beautiful flat in the city.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 </a:t>
              </a:r>
              <a:r>
                <a:rPr lang="en-US" sz="2800" b="0" i="0" dirty="0">
                  <a:effectLst/>
                </a:rPr>
                <a:t>It has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park view</a:t>
              </a:r>
              <a:r>
                <a:rPr lang="en-US" sz="2800" b="0" i="0" dirty="0">
                  <a:effectLst/>
                </a:rPr>
                <a:t> in front and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city view</a:t>
              </a:r>
              <a:r>
                <a:rPr lang="en-US" sz="2800" b="0" i="0" dirty="0">
                  <a:effectLst/>
                </a:rPr>
                <a:t> at the back.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Oh, sounds great!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It has a super smart TV. I can watch films from other planets.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That sounds great, too. But I think it'll be...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28">
            <a:hlinkClick r:id="" action="ppaction://media"/>
            <a:extLst>
              <a:ext uri="{FF2B5EF4-FFF2-40B4-BE49-F238E27FC236}">
                <a16:creationId xmlns:a16="http://schemas.microsoft.com/office/drawing/2014/main" id="{533BDB5B-BD39-425B-BF02-3BF44295FC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0" end="1082.12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03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44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6650" y="77215"/>
            <a:ext cx="7903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 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-28757" y="1132114"/>
            <a:ext cx="9022673" cy="5711057"/>
            <a:chOff x="193701" y="1590291"/>
            <a:chExt cx="8653859" cy="5137079"/>
          </a:xfrm>
        </p:grpSpPr>
        <p:sp>
          <p:nvSpPr>
            <p:cNvPr id="47" name="Rounded Rectangle 46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91174" y="1418678"/>
            <a:ext cx="5728817" cy="470318"/>
            <a:chOff x="363373" y="1262747"/>
            <a:chExt cx="5728817" cy="470318"/>
          </a:xfrm>
        </p:grpSpPr>
        <p:sp>
          <p:nvSpPr>
            <p:cNvPr id="51" name="TextBox 50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27314" y="1271400"/>
              <a:ext cx="5264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type of house does Linda have?</a:t>
              </a:r>
              <a:endParaRPr lang="en-US" sz="2400" i="1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91174" y="2415697"/>
            <a:ext cx="6471767" cy="461665"/>
            <a:chOff x="369902" y="2142097"/>
            <a:chExt cx="6471767" cy="461665"/>
          </a:xfrm>
        </p:grpSpPr>
        <p:sp>
          <p:nvSpPr>
            <p:cNvPr id="54" name="TextBox 53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44733" y="2142097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 is her house?</a:t>
              </a:r>
              <a:endParaRPr lang="en-US" sz="2400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91174" y="3441007"/>
            <a:ext cx="6471767" cy="470318"/>
            <a:chOff x="363373" y="4026312"/>
            <a:chExt cx="6471767" cy="470318"/>
          </a:xfrm>
        </p:grpSpPr>
        <p:sp>
          <p:nvSpPr>
            <p:cNvPr id="57" name="TextBox 56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38204" y="402631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is around her house?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91174" y="4392429"/>
            <a:ext cx="6471767" cy="470318"/>
            <a:chOff x="363373" y="3312302"/>
            <a:chExt cx="6471767" cy="470318"/>
          </a:xfrm>
        </p:grpSpPr>
        <p:sp>
          <p:nvSpPr>
            <p:cNvPr id="60" name="TextBox 59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38204" y="331230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type of house does Nick have?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791174" y="5268797"/>
            <a:ext cx="6471767" cy="470318"/>
            <a:chOff x="363373" y="5669935"/>
            <a:chExt cx="6471767" cy="470318"/>
          </a:xfrm>
        </p:grpSpPr>
        <p:sp>
          <p:nvSpPr>
            <p:cNvPr id="63" name="TextBox 62"/>
            <p:cNvSpPr txBox="1"/>
            <p:nvPr/>
          </p:nvSpPr>
          <p:spPr>
            <a:xfrm>
              <a:off x="363373" y="567858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4" y="5669935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 is it?</a:t>
              </a:r>
            </a:p>
          </p:txBody>
        </p:sp>
      </p:grpSp>
      <p:cxnSp>
        <p:nvCxnSpPr>
          <p:cNvPr id="65" name="Straight Connector 64"/>
          <p:cNvCxnSpPr/>
          <p:nvPr/>
        </p:nvCxnSpPr>
        <p:spPr>
          <a:xfrm flipV="1">
            <a:off x="1348889" y="2256882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1348889" y="3259030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1353014" y="4331301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1353014" y="5231848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1353014" y="6083217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802604" y="2122291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802604" y="3158729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802604" y="4172071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802604" y="5106908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802604" y="5958277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2_30">
            <a:hlinkClick r:id="" action="ppaction://media"/>
            <a:extLst>
              <a:ext uri="{FF2B5EF4-FFF2-40B4-BE49-F238E27FC236}">
                <a16:creationId xmlns:a16="http://schemas.microsoft.com/office/drawing/2014/main" id="{696E3C4C-3F9E-4996-BD50-5A6627C27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8318" y="543531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FB92B83-4DBF-4344-B031-75E7D607964A}"/>
              </a:ext>
            </a:extLst>
          </p:cNvPr>
          <p:cNvSpPr txBox="1"/>
          <p:nvPr/>
        </p:nvSpPr>
        <p:spPr>
          <a:xfrm>
            <a:off x="1255115" y="1888996"/>
            <a:ext cx="25504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00B050"/>
                </a:solidFill>
                <a:effectLst/>
              </a:rPr>
              <a:t>She has a big villa.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632E6D3-AED3-4667-A28B-7404E604AA19}"/>
              </a:ext>
            </a:extLst>
          </p:cNvPr>
          <p:cNvSpPr txBox="1"/>
          <p:nvPr/>
        </p:nvSpPr>
        <p:spPr>
          <a:xfrm>
            <a:off x="1255115" y="2888614"/>
            <a:ext cx="36032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00B050"/>
                </a:solidFill>
                <a:effectLst/>
              </a:rPr>
              <a:t>Her house </a:t>
            </a:r>
            <a:r>
              <a:rPr lang="en-US" sz="2400" b="0" i="0" dirty="0">
                <a:solidFill>
                  <a:srgbClr val="7030A0"/>
                </a:solidFill>
                <a:effectLst/>
              </a:rPr>
              <a:t>/</a:t>
            </a:r>
            <a:r>
              <a:rPr lang="en-US" sz="2400" b="0" i="0" dirty="0">
                <a:solidFill>
                  <a:srgbClr val="00B050"/>
                </a:solidFill>
                <a:effectLst/>
              </a:rPr>
              <a:t> It is by the sea.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ABB3A4-01F1-442E-ADE7-BEA2BBE535C9}"/>
              </a:ext>
            </a:extLst>
          </p:cNvPr>
          <p:cNvSpPr txBox="1"/>
          <p:nvPr/>
        </p:nvSpPr>
        <p:spPr>
          <a:xfrm>
            <a:off x="1255115" y="3903055"/>
            <a:ext cx="76210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00B050"/>
                </a:solidFill>
                <a:effectLst/>
              </a:rPr>
              <a:t>There’s a swimming pool and a garden around her house.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4D9292-6C46-4769-886D-0F5285CDD2CF}"/>
              </a:ext>
            </a:extLst>
          </p:cNvPr>
          <p:cNvSpPr txBox="1"/>
          <p:nvPr/>
        </p:nvSpPr>
        <p:spPr>
          <a:xfrm>
            <a:off x="1255114" y="4823853"/>
            <a:ext cx="23193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00B050"/>
                </a:solidFill>
                <a:effectLst/>
              </a:rPr>
              <a:t>He has a flat.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4ABF67A-72FC-44BC-8CC5-AA380B0B9516}"/>
              </a:ext>
            </a:extLst>
          </p:cNvPr>
          <p:cNvSpPr txBox="1"/>
          <p:nvPr/>
        </p:nvSpPr>
        <p:spPr>
          <a:xfrm>
            <a:off x="1255113" y="5682041"/>
            <a:ext cx="3015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00B050"/>
                </a:solidFill>
                <a:effectLst/>
              </a:rPr>
              <a:t>It’s in the city.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1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D96B87A8-4134-4411-98F1-E79447F4BE81}"/>
              </a:ext>
            </a:extLst>
          </p:cNvPr>
          <p:cNvSpPr/>
          <p:nvPr/>
        </p:nvSpPr>
        <p:spPr>
          <a:xfrm>
            <a:off x="3875740" y="6351834"/>
            <a:ext cx="1392518" cy="404252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344483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7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" grpId="0"/>
      <p:bldP spid="37" grpId="0"/>
      <p:bldP spid="38" grpId="0"/>
      <p:bldP spid="39" grpId="0"/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1836</TotalTime>
  <Words>461</Words>
  <Application>Microsoft Office PowerPoint</Application>
  <PresentationFormat>On-screen Show (4:3)</PresentationFormat>
  <Paragraphs>99</Paragraphs>
  <Slides>15</Slides>
  <Notes>0</Notes>
  <HiddenSlides>3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116</cp:revision>
  <dcterms:created xsi:type="dcterms:W3CDTF">2020-12-09T02:04:09Z</dcterms:created>
  <dcterms:modified xsi:type="dcterms:W3CDTF">2023-07-07T10:12:51Z</dcterms:modified>
</cp:coreProperties>
</file>