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62" r:id="rId3"/>
    <p:sldId id="281" r:id="rId4"/>
    <p:sldId id="261" r:id="rId5"/>
    <p:sldId id="264" r:id="rId6"/>
    <p:sldId id="283" r:id="rId7"/>
    <p:sldId id="265" r:id="rId8"/>
    <p:sldId id="282" r:id="rId9"/>
    <p:sldId id="267" r:id="rId10"/>
    <p:sldId id="268" r:id="rId11"/>
    <p:sldId id="269" r:id="rId12"/>
    <p:sldId id="279" r:id="rId13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55" autoAdjust="0"/>
    <p:restoredTop sz="94660"/>
  </p:normalViewPr>
  <p:slideViewPr>
    <p:cSldViewPr>
      <p:cViewPr varScale="1">
        <p:scale>
          <a:sx n="86" d="100"/>
          <a:sy n="86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6D5AE-7ED0-4F7C-BF55-543E444CEA4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8871B-AD7E-4576-A5D9-467873C78AC6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5F0B-CDDD-4F53-98A3-AA830BDBAF57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DE17B-C3A9-4932-A92F-2667C0178FFA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vi-VN" dirty="0"/>
          </a:p>
        </p:txBody>
      </p:sp>
      <p:sp>
        <p:nvSpPr>
          <p:cNvPr id="4" name="Cloud 3"/>
          <p:cNvSpPr/>
          <p:nvPr/>
        </p:nvSpPr>
        <p:spPr>
          <a:xfrm>
            <a:off x="2819400" y="2438400"/>
            <a:ext cx="3505200" cy="2895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3352800" y="3657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Ways of communication</a:t>
            </a:r>
            <a:endParaRPr lang="vi-VN" b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248400" y="3200400"/>
            <a:ext cx="762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867400" y="4419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4991100" y="50673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5029200" y="21336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2133600" y="41148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2514600" y="28956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733800" y="52578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3581400" y="23622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2514600" y="4800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0" y="1828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social media</a:t>
            </a:r>
            <a:endParaRPr lang="vi-VN" dirty="0"/>
          </a:p>
        </p:txBody>
      </p:sp>
      <p:sp>
        <p:nvSpPr>
          <p:cNvPr id="25" name="TextBox 24"/>
          <p:cNvSpPr txBox="1"/>
          <p:nvPr/>
        </p:nvSpPr>
        <p:spPr>
          <a:xfrm>
            <a:off x="4953000" y="1752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Meeting face- to face</a:t>
            </a:r>
            <a:endParaRPr lang="vi-VN" dirty="0"/>
          </a:p>
        </p:txBody>
      </p:sp>
      <p:sp>
        <p:nvSpPr>
          <p:cNvPr id="26" name="TextBox 25"/>
          <p:cNvSpPr txBox="1"/>
          <p:nvPr/>
        </p:nvSpPr>
        <p:spPr>
          <a:xfrm>
            <a:off x="4419600" y="5486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Having a video conference</a:t>
            </a:r>
            <a:endParaRPr lang="vi-VN" dirty="0"/>
          </a:p>
        </p:txBody>
      </p:sp>
      <p:sp>
        <p:nvSpPr>
          <p:cNvPr id="27" name="TextBox 26"/>
          <p:cNvSpPr txBox="1"/>
          <p:nvPr/>
        </p:nvSpPr>
        <p:spPr>
          <a:xfrm>
            <a:off x="7010400" y="3048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Sending letters</a:t>
            </a:r>
            <a:endParaRPr lang="vi-VN" dirty="0"/>
          </a:p>
        </p:txBody>
      </p:sp>
      <p:sp>
        <p:nvSpPr>
          <p:cNvPr id="28" name="TextBox 27"/>
          <p:cNvSpPr txBox="1"/>
          <p:nvPr/>
        </p:nvSpPr>
        <p:spPr>
          <a:xfrm>
            <a:off x="6781800" y="4876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emailing</a:t>
            </a:r>
            <a:endParaRPr lang="vi-VN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2438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Video chatting</a:t>
            </a:r>
            <a:endParaRPr lang="vi-VN" dirty="0"/>
          </a:p>
        </p:txBody>
      </p:sp>
      <p:sp>
        <p:nvSpPr>
          <p:cNvPr id="30" name="TextBox 29"/>
          <p:cNvSpPr txBox="1"/>
          <p:nvPr/>
        </p:nvSpPr>
        <p:spPr>
          <a:xfrm>
            <a:off x="533400" y="4038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telepathy</a:t>
            </a:r>
            <a:endParaRPr lang="vi-VN" dirty="0"/>
          </a:p>
        </p:txBody>
      </p:sp>
      <p:sp>
        <p:nvSpPr>
          <p:cNvPr id="31" name="TextBox 30"/>
          <p:cNvSpPr txBox="1"/>
          <p:nvPr/>
        </p:nvSpPr>
        <p:spPr>
          <a:xfrm>
            <a:off x="914400" y="51816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music</a:t>
            </a:r>
            <a:endParaRPr lang="vi-VN" dirty="0"/>
          </a:p>
        </p:txBody>
      </p:sp>
      <p:sp>
        <p:nvSpPr>
          <p:cNvPr id="32" name="TextBox 31"/>
          <p:cNvSpPr txBox="1"/>
          <p:nvPr/>
        </p:nvSpPr>
        <p:spPr>
          <a:xfrm>
            <a:off x="2286000" y="5638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body language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143000"/>
          </a:xfrm>
        </p:spPr>
        <p:txBody>
          <a:bodyPr>
            <a:normAutofit/>
          </a:bodyPr>
          <a:lstStyle/>
          <a:p>
            <a:r>
              <a:rPr lang="vi-VN" sz="3100" dirty="0" smtClean="0"/>
              <a:t/>
            </a:r>
            <a:br>
              <a:rPr lang="vi-VN" sz="3100" dirty="0" smtClean="0"/>
            </a:br>
            <a:endParaRPr lang="vi-VN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4068763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vi-V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676399"/>
          <a:ext cx="5562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1295400"/>
                <a:gridCol w="838200"/>
              </a:tblGrid>
              <a:tr h="838200">
                <a:tc>
                  <a:txBody>
                    <a:bodyPr/>
                    <a:lstStyle/>
                    <a:p>
                      <a:r>
                        <a:rPr lang="vi-VN" dirty="0" smtClean="0"/>
                        <a:t>Purpose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At present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In the year 2030</a:t>
                      </a:r>
                      <a:endParaRPr lang="vi-VN" dirty="0"/>
                    </a:p>
                  </a:txBody>
                  <a:tcPr/>
                </a:tc>
              </a:tr>
              <a:tr h="886691">
                <a:tc>
                  <a:txBody>
                    <a:bodyPr/>
                    <a:lstStyle/>
                    <a:p>
                      <a:r>
                        <a:rPr lang="vi-VN" dirty="0" smtClean="0"/>
                        <a:t>1.</a:t>
                      </a:r>
                      <a:r>
                        <a:rPr lang="vi-VN" baseline="0" dirty="0" smtClean="0"/>
                        <a:t> Working on the group project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I (use)...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I’ll  be (using)</a:t>
                      </a:r>
                      <a:endParaRPr lang="vi-VN" dirty="0"/>
                    </a:p>
                  </a:txBody>
                  <a:tcPr/>
                </a:tc>
              </a:tr>
              <a:tr h="620684">
                <a:tc>
                  <a:txBody>
                    <a:bodyPr/>
                    <a:lstStyle/>
                    <a:p>
                      <a:r>
                        <a:rPr lang="vi-VN" dirty="0" smtClean="0"/>
                        <a:t>2.Keeping</a:t>
                      </a:r>
                      <a:r>
                        <a:rPr lang="vi-VN" baseline="0" dirty="0" smtClean="0"/>
                        <a:t> in touch with a friend who lives far away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  <a:tr h="620684">
                <a:tc>
                  <a:txBody>
                    <a:bodyPr/>
                    <a:lstStyle/>
                    <a:p>
                      <a:r>
                        <a:rPr lang="vi-VN" dirty="0" smtClean="0"/>
                        <a:t>3. Contacting friends to meet</a:t>
                      </a:r>
                      <a:r>
                        <a:rPr lang="vi-VN" baseline="0" dirty="0" smtClean="0"/>
                        <a:t> to see a film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886691">
                <a:tc>
                  <a:txBody>
                    <a:bodyPr/>
                    <a:lstStyle/>
                    <a:p>
                      <a:r>
                        <a:rPr lang="vi-VN" dirty="0" smtClean="0"/>
                        <a:t>4. Asking</a:t>
                      </a:r>
                      <a:r>
                        <a:rPr lang="vi-VN" baseline="0" dirty="0" smtClean="0"/>
                        <a:t> your teacher something that you didn’t understand in the lesson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620684">
                <a:tc>
                  <a:txBody>
                    <a:bodyPr/>
                    <a:lstStyle/>
                    <a:p>
                      <a:r>
                        <a:rPr lang="vi-VN" dirty="0" smtClean="0"/>
                        <a:t>5. Letting your parents</a:t>
                      </a:r>
                      <a:r>
                        <a:rPr lang="vi-VN" baseline="0" dirty="0" smtClean="0"/>
                        <a:t> know you want to say sorry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54676">
                <a:tc>
                  <a:txBody>
                    <a:bodyPr/>
                    <a:lstStyle/>
                    <a:p>
                      <a:r>
                        <a:rPr lang="vi-VN" dirty="0" smtClean="0"/>
                        <a:t>6. Showing</a:t>
                      </a:r>
                      <a:r>
                        <a:rPr lang="vi-VN" baseline="0" dirty="0" smtClean="0"/>
                        <a:t> love to your pet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019800" y="2286000"/>
            <a:ext cx="2590800" cy="3429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6248400" y="2362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1"/>
            <a:ext cx="243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US" dirty="0" smtClean="0"/>
              <a:t>Example 1.Working on the group project.</a:t>
            </a:r>
          </a:p>
          <a:p>
            <a:pPr marL="514350" indent="-514350">
              <a:buNone/>
            </a:pPr>
            <a:r>
              <a:rPr lang="en-US" dirty="0" smtClean="0"/>
              <a:t>-At present, I use face</a:t>
            </a:r>
          </a:p>
          <a:p>
            <a:pPr marL="514350" indent="-514350">
              <a:buNone/>
            </a:pPr>
            <a:r>
              <a:rPr lang="en-US" dirty="0" smtClean="0"/>
              <a:t>to face meeting</a:t>
            </a:r>
          </a:p>
          <a:p>
            <a:pPr marL="514350" indent="-514350">
              <a:buNone/>
            </a:pPr>
            <a:r>
              <a:rPr lang="en-US" dirty="0" smtClean="0"/>
              <a:t>-In the year 2030, I will</a:t>
            </a:r>
          </a:p>
          <a:p>
            <a:pPr marL="514350" indent="-514350">
              <a:buNone/>
            </a:pPr>
            <a:r>
              <a:rPr lang="en-US" dirty="0" smtClean="0"/>
              <a:t>be using video</a:t>
            </a:r>
          </a:p>
          <a:p>
            <a:pPr marL="514350" indent="-514350">
              <a:buNone/>
            </a:pPr>
            <a:r>
              <a:rPr lang="en-US" dirty="0" smtClean="0"/>
              <a:t>conference meeting. 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09600" y="533400"/>
            <a:ext cx="7924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914400" y="5334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5. Activity 5</a:t>
            </a:r>
            <a:br>
              <a:rPr lang="vi-VN" sz="2000" dirty="0" smtClean="0"/>
            </a:br>
            <a:r>
              <a:rPr lang="vi-VN" dirty="0" smtClean="0"/>
              <a:t>Class survey. What ways of communication do you use for the following purposes now and what will they be in the year 2030?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vi-VN" dirty="0" smtClean="0"/>
          </a:p>
          <a:p>
            <a:pPr marL="514350" indent="-514350">
              <a:buNone/>
            </a:pPr>
            <a:endParaRPr lang="en-US" sz="7200" dirty="0" smtClean="0"/>
          </a:p>
          <a:p>
            <a:pPr>
              <a:buNone/>
            </a:pPr>
            <a:r>
              <a:rPr lang="en-US" sz="8000" dirty="0" smtClean="0"/>
              <a:t>2. At present: I use letters and email.</a:t>
            </a:r>
            <a:br>
              <a:rPr lang="en-US" sz="8000" dirty="0" smtClean="0"/>
            </a:br>
            <a:r>
              <a:rPr lang="en-US" sz="8000" dirty="0" smtClean="0"/>
              <a:t>  In the year 2030: I will be using video chatting.</a:t>
            </a:r>
          </a:p>
          <a:p>
            <a:pPr>
              <a:buNone/>
            </a:pPr>
            <a:endParaRPr lang="vi-VN" sz="5500" dirty="0" smtClean="0"/>
          </a:p>
          <a:p>
            <a:pPr>
              <a:buNone/>
            </a:pPr>
            <a:r>
              <a:rPr lang="vi-VN" sz="8000" dirty="0" smtClean="0"/>
              <a:t>3. At present: I use mobile phone.</a:t>
            </a:r>
            <a:br>
              <a:rPr lang="vi-VN" sz="8000" dirty="0" smtClean="0"/>
            </a:br>
            <a:r>
              <a:rPr lang="en-US" sz="8000" dirty="0" smtClean="0"/>
              <a:t>In the year 2030: I will be using message board.</a:t>
            </a:r>
          </a:p>
          <a:p>
            <a:pPr>
              <a:buNone/>
            </a:pPr>
            <a:endParaRPr lang="en-US" sz="5500" dirty="0" smtClean="0"/>
          </a:p>
          <a:p>
            <a:pPr>
              <a:buNone/>
            </a:pPr>
            <a:r>
              <a:rPr lang="en-US" sz="8000" dirty="0" smtClean="0"/>
              <a:t>4.At present: I use face-to-face meeting.</a:t>
            </a:r>
            <a:br>
              <a:rPr lang="en-US" sz="8000" dirty="0" smtClean="0"/>
            </a:br>
            <a:r>
              <a:rPr lang="en-US" sz="8000" dirty="0" smtClean="0"/>
              <a:t>In the year 2030: I will be using telepathy.</a:t>
            </a:r>
          </a:p>
          <a:p>
            <a:pPr>
              <a:buNone/>
            </a:pPr>
            <a:endParaRPr lang="en-US" sz="5500" dirty="0" smtClean="0"/>
          </a:p>
          <a:p>
            <a:pPr>
              <a:buNone/>
            </a:pPr>
            <a:r>
              <a:rPr lang="en-US" sz="8000" dirty="0" smtClean="0"/>
              <a:t>5.At present: I use face-to-face meeting.</a:t>
            </a:r>
            <a:br>
              <a:rPr lang="en-US" sz="8000" dirty="0" smtClean="0"/>
            </a:br>
            <a:r>
              <a:rPr lang="en-US" sz="8000" dirty="0" smtClean="0"/>
              <a:t> In the year 2030: I will be using telepathy.</a:t>
            </a:r>
          </a:p>
          <a:p>
            <a:pPr>
              <a:buNone/>
            </a:pPr>
            <a:endParaRPr lang="vi-VN" sz="5500" dirty="0" smtClean="0"/>
          </a:p>
          <a:p>
            <a:pPr>
              <a:buNone/>
            </a:pPr>
            <a:r>
              <a:rPr lang="vi-VN" sz="8000" dirty="0" smtClean="0"/>
              <a:t>6. At present: I touch them.</a:t>
            </a:r>
            <a:br>
              <a:rPr lang="vi-VN" sz="8000" dirty="0" smtClean="0"/>
            </a:br>
            <a:r>
              <a:rPr lang="en-US" sz="8000" dirty="0" smtClean="0"/>
              <a:t> In the year 2030:1 will be using holography.</a:t>
            </a:r>
            <a:br>
              <a:rPr lang="en-US" sz="8000" dirty="0" smtClean="0"/>
            </a:br>
            <a:r>
              <a:rPr lang="en-US" sz="5500" dirty="0" smtClean="0"/>
              <a:t/>
            </a:r>
            <a:br>
              <a:rPr lang="en-US" sz="5500" dirty="0" smtClean="0"/>
            </a:br>
            <a:r>
              <a:rPr lang="vi-VN" sz="5500" dirty="0" smtClean="0"/>
              <a:t/>
            </a:r>
            <a:br>
              <a:rPr lang="vi-VN" sz="5500" dirty="0" smtClean="0"/>
            </a:br>
            <a:endParaRPr lang="vi-VN" sz="5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vi-VN" dirty="0"/>
          </a:p>
        </p:txBody>
      </p:sp>
      <p:sp>
        <p:nvSpPr>
          <p:cNvPr id="6" name="7-Point Star 5"/>
          <p:cNvSpPr/>
          <p:nvPr/>
        </p:nvSpPr>
        <p:spPr>
          <a:xfrm>
            <a:off x="1828800" y="1905000"/>
            <a:ext cx="5257800" cy="3124200"/>
          </a:xfrm>
          <a:prstGeom prst="star7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1628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UNIT 10: COMMUNICATION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LESSION 5: SKILLS 1</a:t>
            </a:r>
            <a:endParaRPr lang="vi-VN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Content Placeholder 3" descr="PDM6Y5CA7XG0TBCA5Y5RIGCATX8NIJCA8HTJ4DCAX7OPNRCAUD3A8YCAE2EQS3CAD6166XCAQ2E689CA6JJWXVCA4SVZH8CAX9ILFHCAQLYKTWCANLJ9HJCAF3IV1CCAFCQ3K1CAA9NZ7QCACI8W24CA42FN3Z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2133600"/>
            <a:ext cx="65532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 descr="YQ4UR0CA6M3LJXCAUZS1RWCAJI3ZD2CA14U16BCAMOTKH2CAKVWQ8PCALJFYMXCAT5SAI9CAYN11X7CAQ85131CAZ8HPC9CA5F7ZN6CAVTHC9FCAG4NCFQCAVXZV5QCAXM271ECAORUAPNCAG41E1PCASUNXB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0" y="1447800"/>
            <a:ext cx="1981200" cy="2409825"/>
          </a:xfrm>
        </p:spPr>
      </p:pic>
      <p:pic>
        <p:nvPicPr>
          <p:cNvPr id="5" name="Picture 4" descr="227GTJCAVS8RTSCAFXFQAFCAR9FU54CA2617LJCAHB73A8CA08U3GRCA08I70PCA2PHUZXCAFU9GAQCAEOMVJKCAWOCHLWCA9PELA4CAP2P86MCAB78FRWCAO40UKHCAM9SBBSCAEXMO7VCAVYZNC2CAAO4IW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438400"/>
            <a:ext cx="1981200" cy="2457450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7010400" y="1524000"/>
            <a:ext cx="1600200" cy="2895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TextBox 21"/>
          <p:cNvSpPr txBox="1"/>
          <p:nvPr/>
        </p:nvSpPr>
        <p:spPr>
          <a:xfrm>
            <a:off x="7086600" y="1828800"/>
            <a:ext cx="137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Linh</a:t>
            </a:r>
            <a:r>
              <a:rPr lang="en-US" dirty="0" smtClean="0"/>
              <a:t> is student of </a:t>
            </a:r>
            <a:r>
              <a:rPr lang="en-US" dirty="0" err="1" smtClean="0"/>
              <a:t>Dich</a:t>
            </a:r>
            <a:r>
              <a:rPr lang="en-US" dirty="0" smtClean="0"/>
              <a:t> </a:t>
            </a:r>
            <a:r>
              <a:rPr lang="en-US" dirty="0" err="1" smtClean="0"/>
              <a:t>Vong</a:t>
            </a:r>
            <a:r>
              <a:rPr lang="en-US" dirty="0" smtClean="0"/>
              <a:t> B Primary School, Ha </a:t>
            </a:r>
            <a:r>
              <a:rPr lang="en-US" dirty="0" err="1" smtClean="0"/>
              <a:t>Noi</a:t>
            </a:r>
            <a:r>
              <a:rPr lang="en-US" dirty="0" smtClean="0"/>
              <a:t>, Viet Nam.</a:t>
            </a:r>
            <a:endParaRPr lang="vi-VN" dirty="0"/>
          </a:p>
        </p:txBody>
      </p:sp>
      <p:sp>
        <p:nvSpPr>
          <p:cNvPr id="23" name="Rounded Rectangle 22"/>
          <p:cNvSpPr/>
          <p:nvPr/>
        </p:nvSpPr>
        <p:spPr>
          <a:xfrm>
            <a:off x="2362200" y="1981200"/>
            <a:ext cx="1752600" cy="2743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2514600" y="2286000"/>
            <a:ext cx="137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Anders is student of </a:t>
            </a:r>
            <a:r>
              <a:rPr lang="en-US" dirty="0" err="1" smtClean="0"/>
              <a:t>Hedlunda</a:t>
            </a:r>
            <a:r>
              <a:rPr lang="en-US" dirty="0" smtClean="0"/>
              <a:t> Primary School, Ume&amp;, Sweden.</a:t>
            </a:r>
            <a:endParaRPr lang="vi-VN" dirty="0"/>
          </a:p>
        </p:txBody>
      </p:sp>
      <p:sp>
        <p:nvSpPr>
          <p:cNvPr id="26" name="Rounded Rectangle 25"/>
          <p:cNvSpPr/>
          <p:nvPr/>
        </p:nvSpPr>
        <p:spPr>
          <a:xfrm>
            <a:off x="1219200" y="4800600"/>
            <a:ext cx="6324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TextBox 26"/>
          <p:cNvSpPr txBox="1"/>
          <p:nvPr/>
        </p:nvSpPr>
        <p:spPr>
          <a:xfrm>
            <a:off x="1447800" y="48768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distance from Viet Nam to Sweden is far.</a:t>
            </a:r>
            <a:endParaRPr lang="vi-VN" dirty="0"/>
          </a:p>
        </p:txBody>
      </p:sp>
      <p:sp>
        <p:nvSpPr>
          <p:cNvPr id="28" name="Rounded Rectangle 27"/>
          <p:cNvSpPr/>
          <p:nvPr/>
        </p:nvSpPr>
        <p:spPr>
          <a:xfrm>
            <a:off x="1219200" y="5410200"/>
            <a:ext cx="65532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TextBox 28"/>
          <p:cNvSpPr txBox="1"/>
          <p:nvPr/>
        </p:nvSpPr>
        <p:spPr>
          <a:xfrm>
            <a:off x="1371600" y="5410200"/>
            <a:ext cx="601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They are </a:t>
            </a:r>
            <a:r>
              <a:rPr lang="en-US" dirty="0" err="1" smtClean="0"/>
              <a:t>penfriend</a:t>
            </a:r>
            <a:r>
              <a:rPr lang="en-US" dirty="0" smtClean="0"/>
              <a:t>.</a:t>
            </a:r>
            <a:endParaRPr lang="vi-VN" dirty="0"/>
          </a:p>
        </p:txBody>
      </p:sp>
      <p:sp>
        <p:nvSpPr>
          <p:cNvPr id="30" name="Rounded Rectangle 29"/>
          <p:cNvSpPr/>
          <p:nvPr/>
        </p:nvSpPr>
        <p:spPr>
          <a:xfrm>
            <a:off x="1219200" y="6019800"/>
            <a:ext cx="67818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TextBox 30"/>
          <p:cNvSpPr txBox="1"/>
          <p:nvPr/>
        </p:nvSpPr>
        <p:spPr>
          <a:xfrm>
            <a:off x="1371600" y="6096000"/>
            <a:ext cx="571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They send letters to each other.</a:t>
            </a:r>
            <a:endParaRPr lang="vi-VN" dirty="0"/>
          </a:p>
        </p:txBody>
      </p:sp>
      <p:sp>
        <p:nvSpPr>
          <p:cNvPr id="32" name="Flowchart: Terminator 31"/>
          <p:cNvSpPr/>
          <p:nvPr/>
        </p:nvSpPr>
        <p:spPr>
          <a:xfrm>
            <a:off x="5486400" y="4038600"/>
            <a:ext cx="914400" cy="457200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Flowchart: Terminator 32"/>
          <p:cNvSpPr/>
          <p:nvPr/>
        </p:nvSpPr>
        <p:spPr>
          <a:xfrm>
            <a:off x="609600" y="2057400"/>
            <a:ext cx="1295400" cy="381000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TextBox 33"/>
          <p:cNvSpPr txBox="1"/>
          <p:nvPr/>
        </p:nvSpPr>
        <p:spPr>
          <a:xfrm>
            <a:off x="762000" y="2057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Anders</a:t>
            </a:r>
            <a:endParaRPr lang="vi-VN" dirty="0"/>
          </a:p>
        </p:txBody>
      </p:sp>
      <p:sp>
        <p:nvSpPr>
          <p:cNvPr id="35" name="TextBox 34"/>
          <p:cNvSpPr txBox="1"/>
          <p:nvPr/>
        </p:nvSpPr>
        <p:spPr>
          <a:xfrm>
            <a:off x="5715000" y="4114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Linh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/>
      <p:bldP spid="23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 animBg="1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vi-VN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vi-VN" dirty="0"/>
          </a:p>
        </p:txBody>
      </p:sp>
      <p:sp>
        <p:nvSpPr>
          <p:cNvPr id="4" name="Rounded Rectangle 3"/>
          <p:cNvSpPr/>
          <p:nvPr/>
        </p:nvSpPr>
        <p:spPr>
          <a:xfrm>
            <a:off x="990600" y="1600200"/>
            <a:ext cx="6934200" cy="1600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1828800" y="1752600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Look at the letters the children from </a:t>
            </a:r>
            <a:r>
              <a:rPr lang="en-US" dirty="0" err="1" smtClean="0"/>
              <a:t>VietNam</a:t>
            </a:r>
            <a:r>
              <a:rPr lang="en-US" dirty="0" smtClean="0"/>
              <a:t> and Sweden sent to each other in a </a:t>
            </a:r>
            <a:r>
              <a:rPr lang="en-US" dirty="0" err="1" smtClean="0"/>
              <a:t>penfriend</a:t>
            </a:r>
            <a:r>
              <a:rPr lang="en-US" dirty="0" smtClean="0"/>
              <a:t> project. Why do you think they chose this way to communicate with each other?</a:t>
            </a:r>
          </a:p>
        </p:txBody>
      </p:sp>
      <p:sp>
        <p:nvSpPr>
          <p:cNvPr id="6" name="Oval 5"/>
          <p:cNvSpPr/>
          <p:nvPr/>
        </p:nvSpPr>
        <p:spPr>
          <a:xfrm>
            <a:off x="1905000" y="3581400"/>
            <a:ext cx="4953000" cy="2667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2438400" y="43434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Example</a:t>
            </a:r>
            <a:r>
              <a:rPr lang="en-US" dirty="0" smtClean="0"/>
              <a:t>: They choose the ways send letters because it can makes the receiver fell the more sincere.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33400" y="457200"/>
            <a:ext cx="8077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685800" y="533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I. READING</a:t>
            </a:r>
            <a:br>
              <a:rPr lang="en-US" sz="2000" dirty="0" smtClean="0"/>
            </a:br>
            <a:r>
              <a:rPr lang="en-US" sz="2000" dirty="0" smtClean="0"/>
              <a:t>1. Activity 1</a:t>
            </a:r>
            <a:endParaRPr lang="vi-VN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457200"/>
            <a:ext cx="777240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1066800" y="6096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Some the reasons for choose to write a letters to communicate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1828800"/>
            <a:ext cx="2438400" cy="2133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990600" y="22860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Handwriting is a traditional way of sending mail.</a:t>
            </a:r>
            <a:endParaRPr lang="vi-VN" dirty="0"/>
          </a:p>
        </p:txBody>
      </p:sp>
      <p:sp>
        <p:nvSpPr>
          <p:cNvPr id="8" name="Rounded Rectangle 7"/>
          <p:cNvSpPr/>
          <p:nvPr/>
        </p:nvSpPr>
        <p:spPr>
          <a:xfrm>
            <a:off x="3276600" y="1752600"/>
            <a:ext cx="2362200" cy="2133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3657600" y="23622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can makes the receiver fell the</a:t>
            </a:r>
            <a:r>
              <a:rPr lang="vi-VN" dirty="0" smtClean="0"/>
              <a:t> more sincere.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172200" y="1752600"/>
            <a:ext cx="2286000" cy="2209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Box 10"/>
          <p:cNvSpPr txBox="1"/>
          <p:nvPr/>
        </p:nvSpPr>
        <p:spPr>
          <a:xfrm>
            <a:off x="6324600" y="2286000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It helps they pause long enough to think and say imports things.</a:t>
            </a:r>
            <a:endParaRPr lang="vi-VN" dirty="0"/>
          </a:p>
        </p:txBody>
      </p:sp>
      <p:sp>
        <p:nvSpPr>
          <p:cNvPr id="12" name="Rounded Rectangle 11"/>
          <p:cNvSpPr/>
          <p:nvPr/>
        </p:nvSpPr>
        <p:spPr>
          <a:xfrm>
            <a:off x="1066800" y="4495800"/>
            <a:ext cx="2667000" cy="609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1524000" y="4648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...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2. ACTIVITY 2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sz="2800" dirty="0" smtClean="0"/>
              <a:t>a. Look at the highlighted words and match them with their meanings</a:t>
            </a:r>
            <a:endParaRPr lang="vi-VN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838200" y="5943600"/>
            <a:ext cx="7086600" cy="685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 smtClean="0"/>
              <a:t>example</a:t>
            </a:r>
            <a:r>
              <a:rPr lang="vi-VN" dirty="0" smtClean="0"/>
              <a:t>: A system of connected parts to share information with  Net work </a:t>
            </a:r>
            <a:endParaRPr lang="vi-VN" dirty="0"/>
          </a:p>
        </p:txBody>
      </p:sp>
      <p:sp>
        <p:nvSpPr>
          <p:cNvPr id="10" name="Rounded Rectangle 9"/>
          <p:cNvSpPr/>
          <p:nvPr/>
        </p:nvSpPr>
        <p:spPr>
          <a:xfrm>
            <a:off x="304800" y="2133600"/>
            <a:ext cx="34290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TextBox 11"/>
          <p:cNvSpPr txBox="1"/>
          <p:nvPr/>
        </p:nvSpPr>
        <p:spPr>
          <a:xfrm>
            <a:off x="990600" y="2209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vi-VN" dirty="0" smtClean="0"/>
              <a:t>1.Immediately, without dely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04800" y="2819400"/>
            <a:ext cx="3505200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990600" y="2895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2.To communicate with or react to</a:t>
            </a:r>
            <a:endParaRPr lang="vi-VN" dirty="0"/>
          </a:p>
        </p:txBody>
      </p:sp>
      <p:sp>
        <p:nvSpPr>
          <p:cNvPr id="17" name="Rounded Rectangle 16"/>
          <p:cNvSpPr/>
          <p:nvPr/>
        </p:nvSpPr>
        <p:spPr>
          <a:xfrm>
            <a:off x="304800" y="3657600"/>
            <a:ext cx="3505200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838200" y="3657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3.The opposite of a flat image</a:t>
            </a:r>
            <a:endParaRPr lang="vi-VN" dirty="0"/>
          </a:p>
        </p:txBody>
      </p:sp>
      <p:sp>
        <p:nvSpPr>
          <p:cNvPr id="21" name="Rounded Rectangle 20"/>
          <p:cNvSpPr/>
          <p:nvPr/>
        </p:nvSpPr>
        <p:spPr>
          <a:xfrm>
            <a:off x="304800" y="4419600"/>
            <a:ext cx="35052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914400" y="4495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4.The digital world</a:t>
            </a:r>
            <a:endParaRPr lang="vi-VN" dirty="0"/>
          </a:p>
        </p:txBody>
      </p:sp>
      <p:sp>
        <p:nvSpPr>
          <p:cNvPr id="25" name="Rounded Rectangle 24"/>
          <p:cNvSpPr/>
          <p:nvPr/>
        </p:nvSpPr>
        <p:spPr>
          <a:xfrm>
            <a:off x="304800" y="5181600"/>
            <a:ext cx="35052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TextBox 25"/>
          <p:cNvSpPr txBox="1"/>
          <p:nvPr/>
        </p:nvSpPr>
        <p:spPr>
          <a:xfrm>
            <a:off x="838200" y="5181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5.A system of connected parts to share information</a:t>
            </a:r>
            <a:endParaRPr lang="vi-VN" dirty="0"/>
          </a:p>
        </p:txBody>
      </p:sp>
      <p:sp>
        <p:nvSpPr>
          <p:cNvPr id="27" name="Rounded Rectangle 26"/>
          <p:cNvSpPr/>
          <p:nvPr/>
        </p:nvSpPr>
        <p:spPr>
          <a:xfrm>
            <a:off x="5410200" y="2209800"/>
            <a:ext cx="32766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TextBox 28"/>
          <p:cNvSpPr txBox="1"/>
          <p:nvPr/>
        </p:nvSpPr>
        <p:spPr>
          <a:xfrm>
            <a:off x="5715000" y="2286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In the real time.</a:t>
            </a:r>
            <a:endParaRPr lang="vi-VN" dirty="0"/>
          </a:p>
        </p:txBody>
      </p:sp>
      <p:sp>
        <p:nvSpPr>
          <p:cNvPr id="30" name="Rounded Rectangle 29"/>
          <p:cNvSpPr/>
          <p:nvPr/>
        </p:nvSpPr>
        <p:spPr>
          <a:xfrm>
            <a:off x="5410200" y="2971800"/>
            <a:ext cx="32766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TextBox 30"/>
          <p:cNvSpPr txBox="1"/>
          <p:nvPr/>
        </p:nvSpPr>
        <p:spPr>
          <a:xfrm>
            <a:off x="5715000" y="3048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vi-VN" dirty="0" smtClean="0"/>
              <a:t>Three- dimensional.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410200" y="3657600"/>
            <a:ext cx="3276600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/>
          <p:cNvSpPr txBox="1"/>
          <p:nvPr/>
        </p:nvSpPr>
        <p:spPr>
          <a:xfrm>
            <a:off x="5638800" y="3810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vi-VN" dirty="0" smtClean="0"/>
              <a:t> Net work.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410200" y="4419600"/>
            <a:ext cx="3276600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TextBox 34"/>
          <p:cNvSpPr txBox="1"/>
          <p:nvPr/>
        </p:nvSpPr>
        <p:spPr>
          <a:xfrm>
            <a:off x="5715000" y="4495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vi-VN" dirty="0" smtClean="0"/>
              <a:t>Interact.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5486400" y="5181600"/>
            <a:ext cx="32004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TextBox 37"/>
          <p:cNvSpPr txBox="1"/>
          <p:nvPr/>
        </p:nvSpPr>
        <p:spPr>
          <a:xfrm>
            <a:off x="5638800" y="5257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vi-VN" dirty="0" smtClean="0"/>
              <a:t>Cyberwork.</a:t>
            </a:r>
          </a:p>
        </p:txBody>
      </p:sp>
      <p:cxnSp>
        <p:nvCxnSpPr>
          <p:cNvPr id="40" name="Straight Arrow Connector 39"/>
          <p:cNvCxnSpPr>
            <a:endCxn id="27" idx="1"/>
          </p:cNvCxnSpPr>
          <p:nvPr/>
        </p:nvCxnSpPr>
        <p:spPr>
          <a:xfrm>
            <a:off x="3810000" y="25146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3" idx="3"/>
            <a:endCxn id="34" idx="1"/>
          </p:cNvCxnSpPr>
          <p:nvPr/>
        </p:nvCxnSpPr>
        <p:spPr>
          <a:xfrm>
            <a:off x="3810000" y="3162300"/>
            <a:ext cx="16002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3"/>
            <a:endCxn id="30" idx="1"/>
          </p:cNvCxnSpPr>
          <p:nvPr/>
        </p:nvCxnSpPr>
        <p:spPr>
          <a:xfrm flipV="1">
            <a:off x="3810000" y="3276600"/>
            <a:ext cx="16002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1" idx="3"/>
            <a:endCxn id="36" idx="1"/>
          </p:cNvCxnSpPr>
          <p:nvPr/>
        </p:nvCxnSpPr>
        <p:spPr>
          <a:xfrm>
            <a:off x="3810000" y="4724400"/>
            <a:ext cx="1676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6" idx="3"/>
            <a:endCxn id="32" idx="1"/>
          </p:cNvCxnSpPr>
          <p:nvPr/>
        </p:nvCxnSpPr>
        <p:spPr>
          <a:xfrm flipV="1">
            <a:off x="3810000" y="4000500"/>
            <a:ext cx="1600200" cy="1504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build="allAtOnce" animBg="1"/>
      <p:bldP spid="10" grpId="0" animBg="1"/>
      <p:bldP spid="12" grpId="0"/>
      <p:bldP spid="13" grpId="0" animBg="1"/>
      <p:bldP spid="14" grpId="0"/>
      <p:bldP spid="17" grpId="0" animBg="1"/>
      <p:bldP spid="20" grpId="0"/>
      <p:bldP spid="21" grpId="0" animBg="1"/>
      <p:bldP spid="24" grpId="0"/>
      <p:bldP spid="25" grpId="0" animBg="1"/>
      <p:bldP spid="26" grpId="0"/>
      <p:bldP spid="27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vi-V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vi-VN" sz="2000" dirty="0" smtClean="0"/>
              <a:t>What do the students like about the penfriend project?</a:t>
            </a:r>
          </a:p>
          <a:p>
            <a:pPr marL="514350" indent="-514350">
              <a:buFontTx/>
              <a:buChar char="-"/>
            </a:pPr>
            <a:r>
              <a:rPr lang="vi-VN" sz="2000" dirty="0" smtClean="0"/>
              <a:t>They love to write and read real letters. They like to send sweets the letter as well.</a:t>
            </a:r>
          </a:p>
          <a:p>
            <a:pPr marL="514350" indent="-514350">
              <a:buNone/>
            </a:pPr>
            <a:r>
              <a:rPr lang="vi-VN" sz="2000" dirty="0" smtClean="0"/>
              <a:t>2. What are the two ways of future communication mentioned in the text? Explain how they work.</a:t>
            </a:r>
          </a:p>
          <a:p>
            <a:pPr marL="514350" indent="-514350">
              <a:buFontTx/>
              <a:buChar char="-"/>
            </a:pPr>
            <a:r>
              <a:rPr lang="vi-VN" sz="2000" dirty="0" smtClean="0"/>
              <a:t>They are telepathy and holography. </a:t>
            </a:r>
          </a:p>
          <a:p>
            <a:pPr marL="514350" indent="-514350">
              <a:buNone/>
            </a:pPr>
            <a:r>
              <a:rPr lang="vi-VN" sz="2000" dirty="0" smtClean="0"/>
              <a:t>+Telepathy uses a tiny device in our head to communicate by throught over the network.</a:t>
            </a:r>
          </a:p>
          <a:p>
            <a:pPr marL="514350" indent="-514350">
              <a:buNone/>
            </a:pPr>
            <a:r>
              <a:rPr lang="vi-VN" sz="2000" dirty="0" smtClean="0"/>
              <a:t>+holography gives three-dimensional images and we will be able to interact in the real time in completely different places.</a:t>
            </a:r>
          </a:p>
          <a:p>
            <a:pPr marL="514350" indent="-514350">
              <a:buNone/>
            </a:pPr>
            <a:r>
              <a:rPr lang="vi-VN" sz="2000" dirty="0" smtClean="0"/>
              <a:t>3. Do you think the write is happy with this future of communication? How do you know?</a:t>
            </a:r>
          </a:p>
          <a:p>
            <a:pPr marL="514350" indent="-514350">
              <a:buNone/>
            </a:pPr>
            <a:r>
              <a:rPr lang="vi-VN" sz="2000" dirty="0" smtClean="0"/>
              <a:t>- She prefers to use real, face – to face communication because She think this makes life more interesting.</a:t>
            </a:r>
            <a:endParaRPr lang="vi-VN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1066800" y="457200"/>
            <a:ext cx="7467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1295400" y="685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3. Activity 3: Anser the questions</a:t>
            </a:r>
            <a:r>
              <a:rPr lang="vi-VN" dirty="0" smtClean="0"/>
              <a:t>.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Ways of communication now</a:t>
            </a:r>
            <a:endParaRPr lang="vi-VN" sz="3200" dirty="0"/>
          </a:p>
        </p:txBody>
      </p:sp>
      <p:pic>
        <p:nvPicPr>
          <p:cNvPr id="5" name="Picture 2" descr="C:\Users\Admin\Desktop\New folder\Interview1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657600"/>
            <a:ext cx="3352800" cy="19335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352800" y="571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Meeting face- to face</a:t>
            </a:r>
            <a:endParaRPr lang="vi-VN" dirty="0"/>
          </a:p>
        </p:txBody>
      </p:sp>
      <p:pic>
        <p:nvPicPr>
          <p:cNvPr id="7" name="Picture 6" descr="7TMQL8CA6XJWRYCABIF6N6CAZW5QHECA9AL08MCAV34EAMCAOSFU5NCA8IEYY8CA4YX9ECCAX9LAFBCAX30NY6CALXHZ9TCADAMOMGCA5V2437CAB8E4O3CA5GF83VCAW1RL10CAKOI1PRCAEO65BRCAQR922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1447800"/>
            <a:ext cx="2667000" cy="1238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81600" y="2667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Using signs</a:t>
            </a:r>
            <a:endParaRPr lang="vi-VN" dirty="0"/>
          </a:p>
        </p:txBody>
      </p:sp>
      <p:pic>
        <p:nvPicPr>
          <p:cNvPr id="9" name="Picture 8" descr="0JMZCECAO62F1GCAR13ORCCA5YHYDFCA09I1W6CA4Z21WZCAZ1EO3ICAXDYH9YCARBIWA1CA6LE2M5CAS10O8FCAQ32V1TCA3XTW9NCAIEYC6ICATYZEVMCAFQ5MEGCA3GONTTCAYJNX7JCAGMR1F0CA1KYYT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91000"/>
            <a:ext cx="2857500" cy="1600200"/>
          </a:xfrm>
          <a:prstGeom prst="rect">
            <a:avLst/>
          </a:prstGeom>
        </p:spPr>
      </p:pic>
      <p:pic>
        <p:nvPicPr>
          <p:cNvPr id="11" name="Content Placeholder 10" descr="92C6OBCA2LD5JSCAJ2PRPWCA9E55UDCAGQM37QCAL7A7TYCA63WVAGCAUTM9JLCAKMHP8UCA97ILE4CA7U3342CADSQ8D1CA8BHU4YCAVXXY6SCATGEPAYCAF1B7THCA59W1A9CAEY0JIWCAV9Q080CAOQMOF2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2133600" y="2057400"/>
            <a:ext cx="2057400" cy="1524000"/>
          </a:xfrm>
        </p:spPr>
      </p:pic>
      <p:sp>
        <p:nvSpPr>
          <p:cNvPr id="12" name="TextBox 11"/>
          <p:cNvSpPr txBox="1"/>
          <p:nvPr/>
        </p:nvSpPr>
        <p:spPr>
          <a:xfrm>
            <a:off x="533400" y="2667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Using music</a:t>
            </a:r>
            <a:endParaRPr lang="vi-VN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6096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Painting a picture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vi-V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2000" dirty="0" smtClean="0"/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143000" y="381000"/>
            <a:ext cx="7010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1447800" y="4572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II. SPEAKING</a:t>
            </a:r>
            <a:br>
              <a:rPr lang="vi-VN" dirty="0" smtClean="0"/>
            </a:br>
            <a:r>
              <a:rPr lang="vi-VN" dirty="0" smtClean="0"/>
              <a:t>4. Activity 4</a:t>
            </a:r>
            <a:endParaRPr lang="vi-VN" dirty="0"/>
          </a:p>
        </p:txBody>
      </p:sp>
      <p:sp>
        <p:nvSpPr>
          <p:cNvPr id="8" name="Rounded Rectangle 7"/>
          <p:cNvSpPr/>
          <p:nvPr/>
        </p:nvSpPr>
        <p:spPr>
          <a:xfrm>
            <a:off x="228600" y="1447800"/>
            <a:ext cx="8915400" cy="1143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762000" y="19050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vi-VN" dirty="0" smtClean="0"/>
              <a:t>In small groups, decide whether you agree with the author of this text. Why/why not? Share your ideas with the class.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2667000"/>
            <a:ext cx="9144000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TextBox 11"/>
          <p:cNvSpPr txBox="1"/>
          <p:nvPr/>
        </p:nvSpPr>
        <p:spPr>
          <a:xfrm>
            <a:off x="0" y="26670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vi-VN" dirty="0" smtClean="0"/>
              <a:t>Example: I disagree with the author of this text. Because, using the telepathy and holography are simple and fast than using the traditional communications as using face- to face, letters...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7969768</TotalTime>
  <Words>583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UNIT 10: COMMUNICATION LESSION 5: SKILLS 1</vt:lpstr>
      <vt:lpstr>Slide 3</vt:lpstr>
      <vt:lpstr>Slide 4</vt:lpstr>
      <vt:lpstr>Slide 5</vt:lpstr>
      <vt:lpstr>2. ACTIVITY 2 a. Look at the highlighted words and match them with their meanings</vt:lpstr>
      <vt:lpstr>Slide 7</vt:lpstr>
      <vt:lpstr>Ways of communication now</vt:lpstr>
      <vt:lpstr>Slide 9</vt:lpstr>
      <vt:lpstr> 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</cp:lastModifiedBy>
  <cp:revision>128</cp:revision>
  <dcterms:created xsi:type="dcterms:W3CDTF">2017-03-13T23:06:29Z</dcterms:created>
  <dcterms:modified xsi:type="dcterms:W3CDTF">2020-02-03T14:00:41Z</dcterms:modified>
</cp:coreProperties>
</file>