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0" r:id="rId2"/>
    <p:sldMasterId id="2147483672" r:id="rId3"/>
  </p:sldMasterIdLst>
  <p:sldIdLst>
    <p:sldId id="256" r:id="rId4"/>
    <p:sldId id="271" r:id="rId5"/>
    <p:sldId id="273" r:id="rId6"/>
    <p:sldId id="275" r:id="rId7"/>
    <p:sldId id="272" r:id="rId8"/>
    <p:sldId id="274" r:id="rId9"/>
    <p:sldId id="262" r:id="rId10"/>
    <p:sldId id="257" r:id="rId11"/>
    <p:sldId id="258" r:id="rId12"/>
    <p:sldId id="259" r:id="rId13"/>
    <p:sldId id="264" r:id="rId14"/>
    <p:sldId id="260" r:id="rId15"/>
    <p:sldId id="263" r:id="rId16"/>
    <p:sldId id="261" r:id="rId17"/>
    <p:sldId id="265" r:id="rId18"/>
    <p:sldId id="266" r:id="rId19"/>
    <p:sldId id="269" r:id="rId20"/>
    <p:sldId id="268" r:id="rId21"/>
    <p:sldId id="270" r:id="rId22"/>
  </p:sldIdLst>
  <p:sldSz cx="18288000" cy="10287000"/>
  <p:notesSz cx="6858000" cy="9144000"/>
  <p:embeddedFontLst>
    <p:embeddedFont>
      <p:font typeface="Calibri" pitchFamily="34" charset="0"/>
      <p:regular r:id="rId23"/>
      <p:bold r:id="rId24"/>
      <p:italic r:id="rId25"/>
      <p:boldItalic r:id="rId26"/>
    </p:embeddedFont>
    <p:embeddedFont>
      <p:font typeface="Cambria Math" pitchFamily="18" charset="0"/>
      <p:regular r:id="rId27"/>
    </p:embeddedFont>
    <p:embeddedFont>
      <p:font typeface="Calibri Light"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811650-9299-4972-A41C-B869A9D090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 xmlns:a16="http://schemas.microsoft.com/office/drawing/2014/main" id="{722B738E-7BE1-43D1-8ED5-226B4AB9A7F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 xmlns:a16="http://schemas.microsoft.com/office/drawing/2014/main" id="{9CAD3DF4-DBAC-4BCC-8E7F-F17DE20DD2AB}"/>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8753E95-3F88-4897-801A-9018CFCF52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0A5A1A8-8A45-4289-9D68-05E581CC435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7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6B687DF-15D4-410C-9BEC-0A69738DF45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D9C549-B93A-423E-9018-13BFBFA94E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07EEFBB-C3FE-45C6-B582-C15A526275BC}"/>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977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890243-4F96-46A0-AAE9-DEF75CFD30A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 xmlns:a16="http://schemas.microsoft.com/office/drawing/2014/main" id="{DC42E6CA-5EF9-4DFE-97DF-BFD6AB30E9E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22523A-3445-4A70-A807-26B7672D3F41}"/>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F3CD68F-8D25-4F5D-987B-CCD1510F6CF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1F0732B-11F6-4767-960B-756D333706AD}"/>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307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C225EEC-C21A-4C28-807A-EA8D2CF7924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AB7CAE8-9AC6-4163-8629-3421F7B030A1}"/>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65C43FA-49CB-4221-A067-397FB656DA30}"/>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C2B218B-D352-4F27-9D43-7BD54978899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C0F3F26-B98A-4D07-85F8-7953EF490214}"/>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715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EFFB88-84A6-465C-BC84-47605FFBAF4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CBFC822-2E7F-4DAE-91AA-4A4C5F5709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 xmlns:a16="http://schemas.microsoft.com/office/drawing/2014/main" id="{890F972B-EC8C-4F82-B5FC-279C09BEA11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392D087-F9D6-426C-A49C-3B6B759897A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 xmlns:a16="http://schemas.microsoft.com/office/drawing/2014/main" id="{201F2EF6-8655-4414-B9B9-C5D8F122DD0C}"/>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3B66D0D-B823-40FA-9DDA-84B93D0AF2C8}"/>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F6CE9128-5D67-471C-83CB-B7929BEEE4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ECD3B12E-3072-4CD7-9081-6C971EC58EC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933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FBC0AB5-02A0-4639-87CE-4CFA566B16C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8F533659-AB2F-40A8-8E82-07E03113E1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86D7D564-2EC8-4702-A2E5-8A8C5D76EFD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6464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96538B4-93CE-416C-89E3-04A574537672}"/>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1E0DBE5C-9AA0-4700-BDBA-A8ABB59E6A8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A464AB5-CF50-4326-9D61-DEF68EF33252}"/>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036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A8060-8911-4344-9221-06A3D072988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 xmlns:a16="http://schemas.microsoft.com/office/drawing/2014/main" id="{24694ED0-48FD-407E-A19C-C3C67B95690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4A4B3FB-BF6A-4267-950A-392D22DDA22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 xmlns:a16="http://schemas.microsoft.com/office/drawing/2014/main" id="{296F9822-DB35-4942-9248-7992D0E68B43}"/>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CC3DFCA0-0A38-4FE8-BB38-2073BA7DCF3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AF55756-C36E-4BEC-AA3B-34491C038D9F}"/>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372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FD03BE-0500-4E4F-9047-84BC11914EB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 xmlns:a16="http://schemas.microsoft.com/office/drawing/2014/main" id="{720922FF-8D46-43DF-832F-B6D54549699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 xmlns:a16="http://schemas.microsoft.com/office/drawing/2014/main" id="{649F2B18-464B-4B64-BA02-27AF253208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 xmlns:a16="http://schemas.microsoft.com/office/drawing/2014/main" id="{65E47791-8C43-46B3-8060-0095BDF1722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4A166A-6681-4341-B972-B3449F11AA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3219AB5F-BC4E-4496-A3DA-3504494B10A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708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01C2CAC-303A-44A7-94E3-16C842D3AFF4}"/>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2DAF6DD-D38F-4679-B5DD-9A1021A3CC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0A7D2A6-FAA9-47BB-8FA6-FCB4DBA462FA}"/>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6616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60BBD2A-6396-4434-92CC-9D8B406AB2E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06F5BC5-1283-4DFB-9E14-D89740987551}"/>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BE8D13-B9C9-4C95-8724-EE683605BD5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40200B-BB2B-4E67-8CEB-060DA521D38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BA21790-4401-4B6B-AC2D-91B510495A5E}"/>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991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214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388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600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16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19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87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39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962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641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46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25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78AAE0B-59E9-4FB6-AA0B-6247DCC6665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C324BD0-5C94-4AFF-8467-817890664FD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EF4E8D-F51E-48FA-8E7B-8A2A7A1E0DA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4986294-AF12-401A-9A40-890E64A524B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8E4C3E8-E4CC-49DA-A8E4-CF903F54A50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9075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7942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7.sv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53.png"/><Relationship Id="rId5" Type="http://schemas.openxmlformats.org/officeDocument/2006/relationships/image" Target="../media/image41.png"/><Relationship Id="rId10" Type="http://schemas.openxmlformats.org/officeDocument/2006/relationships/image" Target="../media/image52.png"/><Relationship Id="rId4" Type="http://schemas.openxmlformats.org/officeDocument/2006/relationships/image" Target="../media/image5.sv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7" Type="http://schemas.openxmlformats.org/officeDocument/2006/relationships/image" Target="../media/image30.png"/><Relationship Id="rId12" Type="http://schemas.openxmlformats.org/officeDocument/2006/relationships/image" Target="../media/image56.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55.png"/><Relationship Id="rId5" Type="http://schemas.openxmlformats.org/officeDocument/2006/relationships/image" Target="../media/image29.png"/><Relationship Id="rId10" Type="http://schemas.microsoft.com/office/2007/relationships/hdphoto" Target="../media/hdphoto3.wdp"/><Relationship Id="rId4" Type="http://schemas.openxmlformats.org/officeDocument/2006/relationships/image" Target="../media/image5.sv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svg"/><Relationship Id="rId7" Type="http://schemas.openxmlformats.org/officeDocument/2006/relationships/image" Target="../media/image12.svg"/><Relationship Id="rId12" Type="http://schemas.openxmlformats.org/officeDocument/2006/relationships/image" Target="../media/image570.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microsoft.com/office/2007/relationships/hdphoto" Target="../media/hdphoto3.wdp"/><Relationship Id="rId5" Type="http://schemas.openxmlformats.org/officeDocument/2006/relationships/image" Target="../media/image7.svg"/><Relationship Id="rId10" Type="http://schemas.openxmlformats.org/officeDocument/2006/relationships/image" Target="../media/image54.png"/><Relationship Id="rId4" Type="http://schemas.openxmlformats.org/officeDocument/2006/relationships/image" Target="../media/image41.png"/><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1.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600.png"/><Relationship Id="rId5" Type="http://schemas.openxmlformats.org/officeDocument/2006/relationships/image" Target="../media/image7.svg"/><Relationship Id="rId10" Type="http://schemas.openxmlformats.org/officeDocument/2006/relationships/image" Target="../media/image590.png"/><Relationship Id="rId4" Type="http://schemas.openxmlformats.org/officeDocument/2006/relationships/image" Target="../media/image41.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7.svg"/><Relationship Id="rId4" Type="http://schemas.openxmlformats.org/officeDocument/2006/relationships/image" Target="../media/image41.png"/><Relationship Id="rId9"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audio" Target="../media/audio4.wav"/><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audio" Target="../media/audio4.wav"/><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4.wav"/><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audio" Target="../media/audio4.wav"/><Relationship Id="rId1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5.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7.svg"/><Relationship Id="rId10" Type="http://schemas.openxmlformats.org/officeDocument/2006/relationships/image" Target="../media/image26.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173200" y="7044036"/>
            <a:ext cx="4433292" cy="4563190"/>
          </a:xfrm>
          <a:prstGeom prst="rect">
            <a:avLst/>
          </a:prstGeom>
        </p:spPr>
      </p:pic>
      <p:pic>
        <p:nvPicPr>
          <p:cNvPr id="6" name="Picture 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rot="5429944">
            <a:off x="14867973" y="1243758"/>
            <a:ext cx="1337437" cy="1281508"/>
          </a:xfrm>
          <a:prstGeom prst="rect">
            <a:avLst/>
          </a:prstGeom>
        </p:spPr>
      </p:pic>
      <p:pic>
        <p:nvPicPr>
          <p:cNvPr id="7" name="Picture 7"/>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rot="3080411">
            <a:off x="2346006" y="7136232"/>
            <a:ext cx="1293894" cy="1239786"/>
          </a:xfrm>
          <a:prstGeom prst="rect">
            <a:avLst/>
          </a:prstGeom>
        </p:spPr>
      </p:pic>
      <p:sp>
        <p:nvSpPr>
          <p:cNvPr id="8" name="TextBox 8"/>
          <p:cNvSpPr txBox="1"/>
          <p:nvPr/>
        </p:nvSpPr>
        <p:spPr>
          <a:xfrm>
            <a:off x="1676400" y="3050048"/>
            <a:ext cx="15189986" cy="3291927"/>
          </a:xfrm>
          <a:prstGeom prst="rect">
            <a:avLst/>
          </a:prstGeom>
        </p:spPr>
        <p:txBody>
          <a:bodyPr wrap="square" lIns="0" tIns="0" rIns="0" bIns="0" rtlCol="0" anchor="t">
            <a:spAutoFit/>
          </a:bodyPr>
          <a:lstStyle/>
          <a:p>
            <a:pPr algn="ctr">
              <a:lnSpc>
                <a:spcPct val="150000"/>
              </a:lnSpc>
            </a:pPr>
            <a:r>
              <a:rPr lang="en-US" sz="7400" b="1" dirty="0" smtClean="0">
                <a:solidFill>
                  <a:srgbClr val="3A3031"/>
                </a:solidFill>
                <a:latin typeface="Arial" panose="020B0604020202020204" pitchFamily="34" charset="0"/>
                <a:cs typeface="Arial" panose="020B0604020202020204" pitchFamily="34" charset="0"/>
              </a:rPr>
              <a:t>CHÀO MỪNG CÁC EM </a:t>
            </a:r>
          </a:p>
          <a:p>
            <a:pPr algn="ctr">
              <a:lnSpc>
                <a:spcPct val="150000"/>
              </a:lnSpc>
            </a:pPr>
            <a:r>
              <a:rPr lang="en-US" sz="7400" b="1" dirty="0" smtClean="0">
                <a:solidFill>
                  <a:srgbClr val="3A3031"/>
                </a:solidFill>
                <a:latin typeface="Arial" panose="020B0604020202020204" pitchFamily="34" charset="0"/>
                <a:cs typeface="Arial" panose="020B0604020202020204" pitchFamily="34" charset="0"/>
              </a:rPr>
              <a:t>ĐẾN VỚI TIẾT HỌC HÔM NAY!</a:t>
            </a:r>
            <a:endParaRPr lang="en-US" sz="7400" b="1" dirty="0">
              <a:solidFill>
                <a:srgbClr val="3A303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35233" y="952500"/>
            <a:ext cx="2403906" cy="2442429"/>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848776">
            <a:off x="14813647" y="8003853"/>
            <a:ext cx="2937672" cy="1864087"/>
          </a:xfrm>
          <a:prstGeom prst="rect">
            <a:avLst/>
          </a:prstGeom>
        </p:spPr>
      </p:pic>
      <p:pic>
        <p:nvPicPr>
          <p:cNvPr id="3"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688226">
            <a:off x="421112" y="542407"/>
            <a:ext cx="2223361" cy="2159440"/>
          </a:xfrm>
          <a:prstGeom prst="rect">
            <a:avLst/>
          </a:prstGeom>
        </p:spPr>
      </p:pic>
      <p:sp>
        <p:nvSpPr>
          <p:cNvPr id="6" name="Round Same Side Corner Rectangle 5"/>
          <p:cNvSpPr/>
          <p:nvPr/>
        </p:nvSpPr>
        <p:spPr>
          <a:xfrm flipV="1">
            <a:off x="3175000" y="11007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333500"/>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2.30 (SGK - tr39)</a:t>
            </a:r>
            <a:endParaRPr lang="en-US" sz="4000" b="1" dirty="0">
              <a:latin typeface="Arial" panose="020B0604020202020204" pitchFamily="34" charset="0"/>
              <a:cs typeface="Arial" panose="020B0604020202020204" pitchFamily="34" charset="0"/>
            </a:endParaRPr>
          </a:p>
        </p:txBody>
      </p:sp>
      <p:sp>
        <p:nvSpPr>
          <p:cNvPr id="8" name="TextBox 7"/>
          <p:cNvSpPr txBox="1"/>
          <p:nvPr/>
        </p:nvSpPr>
        <p:spPr>
          <a:xfrm>
            <a:off x="2461170" y="2846235"/>
            <a:ext cx="13473528" cy="4708981"/>
          </a:xfrm>
          <a:prstGeom prst="rect">
            <a:avLst/>
          </a:prstGeom>
          <a:noFill/>
        </p:spPr>
        <p:txBody>
          <a:bodyPr wrap="square" rtlCol="0">
            <a:spAutoFit/>
          </a:bodyPr>
          <a:lstStyle/>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 = -1,25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 = -2,3.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trong</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hai</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số</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âm</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số</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nào</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có</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giá</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trị</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tuyệt</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đối</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lớn</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hơn</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là</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số</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bé</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hơn</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áp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-12,7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-7,12.</a:t>
            </a:r>
            <a:endParaRPr lang="en-US" sz="4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68400" y="681381"/>
            <a:ext cx="2576928" cy="2219973"/>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7600" y="8089168"/>
            <a:ext cx="2009089" cy="1848004"/>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127693">
            <a:off x="1494872" y="7927627"/>
            <a:ext cx="1902117" cy="193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barn(inVertical)">
                                      <p:cBhvr>
                                        <p:cTn id="28" dur="500"/>
                                        <p:tgtEl>
                                          <p:spTgt spid="8">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382013">
            <a:off x="15636764" y="7062760"/>
            <a:ext cx="2282986" cy="315984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895600" y="1794420"/>
            <a:ext cx="14478000" cy="6397080"/>
          </a:xfrm>
          <a:prstGeom prst="rect">
            <a:avLst/>
          </a:prstGeom>
        </p:spPr>
      </p:pic>
      <p:sp>
        <p:nvSpPr>
          <p:cNvPr id="13" name="Rectangle 12"/>
          <p:cNvSpPr/>
          <p:nvPr/>
        </p:nvSpPr>
        <p:spPr>
          <a:xfrm rot="21327358">
            <a:off x="3432435" y="3318797"/>
            <a:ext cx="12036164" cy="3139321"/>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a) a </a:t>
            </a:r>
            <a:r>
              <a:rPr lang="en-US" sz="4400" dirty="0" smtClean="0">
                <a:latin typeface="Arial" panose="020B0604020202020204" pitchFamily="34" charset="0"/>
                <a:cs typeface="Arial" panose="020B0604020202020204" pitchFamily="34" charset="0"/>
              </a:rPr>
              <a:t>&gt; </a:t>
            </a:r>
            <a:r>
              <a:rPr lang="vi-VN" sz="4400" dirty="0" smtClean="0">
                <a:latin typeface="Arial" panose="020B0604020202020204" pitchFamily="34" charset="0"/>
                <a:cs typeface="Arial" panose="020B0604020202020204" pitchFamily="34" charset="0"/>
              </a:rPr>
              <a:t>b </a:t>
            </a:r>
            <a:r>
              <a:rPr lang="vi-VN" sz="4400" dirty="0">
                <a:latin typeface="Arial" panose="020B0604020202020204" pitchFamily="34" charset="0"/>
                <a:cs typeface="Arial" panose="020B0604020202020204" pitchFamily="34" charset="0"/>
              </a:rPr>
              <a:t>nhưng |a</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1,25</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&lt;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2,3</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b|</a:t>
            </a:r>
          </a:p>
          <a:p>
            <a:pPr algn="just">
              <a:lnSpc>
                <a:spcPct val="150000"/>
              </a:lnSpc>
            </a:pPr>
            <a:r>
              <a:rPr lang="vi-VN" sz="4400" dirty="0">
                <a:latin typeface="Arial" panose="020B0604020202020204" pitchFamily="34" charset="0"/>
                <a:cs typeface="Arial" panose="020B0604020202020204" pitchFamily="34" charset="0"/>
              </a:rPr>
              <a:t>b) -12,7 và -7,12 có các giá trị tuyệt đối là </a:t>
            </a:r>
            <a:endParaRPr lang="en-US" sz="4400" dirty="0" smtClean="0">
              <a:latin typeface="Arial" panose="020B0604020202020204" pitchFamily="34" charset="0"/>
              <a:cs typeface="Arial" panose="020B0604020202020204" pitchFamily="34" charset="0"/>
            </a:endParaRPr>
          </a:p>
          <a:p>
            <a:pPr algn="just">
              <a:lnSpc>
                <a:spcPct val="150000"/>
              </a:lnSpc>
            </a:pP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12,7</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12,7</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&gt;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7,12</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7,12| </a:t>
            </a:r>
            <a:r>
              <a:rPr lang="vi-VN" sz="4400" dirty="0" smtClean="0">
                <a:latin typeface="Arial" panose="020B0604020202020204" pitchFamily="34" charset="0"/>
                <a:cs typeface="Arial" panose="020B0604020202020204" pitchFamily="34" charset="0"/>
              </a:rPr>
              <a:t>nên</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-12,7</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&lt;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-7,12</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28800" y="952500"/>
            <a:ext cx="4176129" cy="1909097"/>
          </a:xfrm>
          <a:prstGeom prst="rect">
            <a:avLst/>
          </a:prstGeom>
        </p:spPr>
      </p:pic>
      <p:sp>
        <p:nvSpPr>
          <p:cNvPr id="15" name="TextBox 14"/>
          <p:cNvSpPr txBox="1"/>
          <p:nvPr/>
        </p:nvSpPr>
        <p:spPr>
          <a:xfrm>
            <a:off x="2392864" y="1409700"/>
            <a:ext cx="30480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88814" y="6393045"/>
            <a:ext cx="2284453" cy="32680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173200" y="7312049"/>
            <a:ext cx="3210153" cy="2507932"/>
          </a:xfrm>
          <a:prstGeom prst="rect">
            <a:avLst/>
          </a:prstGeom>
        </p:spPr>
      </p:pic>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398479">
            <a:off x="14674714" y="772428"/>
            <a:ext cx="2726337" cy="1765303"/>
          </a:xfrm>
          <a:prstGeom prst="rect">
            <a:avLst/>
          </a:prstGeom>
        </p:spPr>
      </p:pic>
      <p:sp>
        <p:nvSpPr>
          <p:cNvPr id="8" name="Round Same Side Corner Rectangle 7"/>
          <p:cNvSpPr/>
          <p:nvPr/>
        </p:nvSpPr>
        <p:spPr>
          <a:xfrm flipV="1">
            <a:off x="1828800" y="1028700"/>
            <a:ext cx="5562600" cy="1211580"/>
          </a:xfrm>
          <a:prstGeom prst="round2SameRect">
            <a:avLst>
              <a:gd name="adj1" fmla="val 50000"/>
              <a:gd name="adj2" fmla="val 0"/>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82800" y="1261497"/>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2.30 (SGK - tr39)</a:t>
            </a:r>
            <a:endParaRPr lang="en-US" sz="4000" b="1" dirty="0">
              <a:latin typeface="Arial" panose="020B0604020202020204" pitchFamily="34" charset="0"/>
              <a:cs typeface="Arial" panose="020B0604020202020204" pitchFamily="34" charset="0"/>
            </a:endParaRPr>
          </a:p>
        </p:txBody>
      </p:sp>
      <p:sp>
        <p:nvSpPr>
          <p:cNvPr id="10" name="TextBox 9"/>
          <p:cNvSpPr txBox="1"/>
          <p:nvPr/>
        </p:nvSpPr>
        <p:spPr>
          <a:xfrm>
            <a:off x="2113280" y="2623030"/>
            <a:ext cx="14681200" cy="563231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 = 2,1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 = -5,2.</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 b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 |b|?</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Muốn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nhân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số</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khác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dấu</a:t>
            </a:r>
            <a:r>
              <a:rPr lang="en-US" sz="4000" i="1" dirty="0" smtClean="0">
                <a:latin typeface="Arial" panose="020B0604020202020204" pitchFamily="34" charset="0"/>
                <a:cs typeface="Arial" panose="020B0604020202020204" pitchFamily="34" charset="0"/>
              </a:rPr>
              <a:t> ta </a:t>
            </a:r>
            <a:r>
              <a:rPr lang="en-US" sz="4000" i="1" dirty="0" err="1" smtClean="0">
                <a:latin typeface="Arial" panose="020B0604020202020204" pitchFamily="34" charset="0"/>
                <a:cs typeface="Arial" panose="020B0604020202020204" pitchFamily="34" charset="0"/>
              </a:rPr>
              <a:t>nhân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giá</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trị</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tuyệt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đối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của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chúng</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rồi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đặt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dấu</a:t>
            </a:r>
            <a:r>
              <a:rPr lang="en-US" sz="4000" i="1" dirty="0" smtClean="0">
                <a:latin typeface="Arial" panose="020B0604020202020204" pitchFamily="34" charset="0"/>
                <a:cs typeface="Arial" panose="020B0604020202020204" pitchFamily="34" charset="0"/>
              </a:rPr>
              <a:t> “-” </a:t>
            </a:r>
            <a:r>
              <a:rPr lang="en-US" sz="4000" i="1" dirty="0" err="1" smtClean="0">
                <a:latin typeface="Arial" panose="020B0604020202020204" pitchFamily="34" charset="0"/>
                <a:cs typeface="Arial" panose="020B0604020202020204" pitchFamily="34" charset="0"/>
              </a:rPr>
              <a:t>trước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kết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quả</a:t>
            </a:r>
            <a:r>
              <a:rPr lang="en-US" sz="4000" i="1"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áp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tắc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(-2,5). 3.</a:t>
            </a:r>
            <a:endParaRPr lang="en-US" sz="4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91300"/>
            <a:ext cx="1840699" cy="43333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additive="base">
                                        <p:cTn id="22"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0">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0">
                                            <p:txEl>
                                              <p:pRg st="2" end="2"/>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additive="base">
                                        <p:cTn id="30"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9400" y="266700"/>
            <a:ext cx="12649200" cy="9268182"/>
          </a:xfrm>
          <a:prstGeom prst="rect">
            <a:avLst/>
          </a:prstGeom>
        </p:spPr>
      </p:pic>
      <p:grpSp>
        <p:nvGrpSpPr>
          <p:cNvPr id="10" name="Group 2"/>
          <p:cNvGrpSpPr/>
          <p:nvPr/>
        </p:nvGrpSpPr>
        <p:grpSpPr>
          <a:xfrm>
            <a:off x="7325511" y="8027065"/>
            <a:ext cx="3636977" cy="1231235"/>
            <a:chOff x="0" y="0"/>
            <a:chExt cx="4849303" cy="1641646"/>
          </a:xfrm>
        </p:grpSpPr>
        <p:pic>
          <p:nvPicPr>
            <p:cNvPr id="11" name="Picture 3"/>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3895077">
              <a:off x="182537" y="221308"/>
              <a:ext cx="1251360" cy="1199030"/>
            </a:xfrm>
            <a:prstGeom prst="rect">
              <a:avLst/>
            </a:prstGeom>
          </p:spPr>
        </p:pic>
        <p:pic>
          <p:nvPicPr>
            <p:cNvPr id="12" name="Picture 4"/>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rot="3895077">
              <a:off x="1798972" y="221308"/>
              <a:ext cx="1251360" cy="1199030"/>
            </a:xfrm>
            <a:prstGeom prst="rect">
              <a:avLst/>
            </a:prstGeom>
          </p:spPr>
        </p:pic>
        <p:pic>
          <p:nvPicPr>
            <p:cNvPr id="13" name="Picture 5"/>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rot="3895077">
              <a:off x="3415406" y="221308"/>
              <a:ext cx="1251360" cy="1199030"/>
            </a:xfrm>
            <a:prstGeom prst="rect">
              <a:avLst/>
            </a:prstGeom>
          </p:spPr>
        </p:pic>
      </p:grpSp>
      <p:pic>
        <p:nvPicPr>
          <p:cNvPr id="14" name="Picture 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457200" y="2705100"/>
            <a:ext cx="1974904" cy="1626827"/>
          </a:xfrm>
          <a:prstGeom prst="rect">
            <a:avLst/>
          </a:prstGeom>
        </p:spPr>
      </p:pic>
      <p:sp>
        <p:nvSpPr>
          <p:cNvPr id="15" name="Rectangle 14"/>
          <p:cNvSpPr/>
          <p:nvPr/>
        </p:nvSpPr>
        <p:spPr>
          <a:xfrm>
            <a:off x="3926018" y="3017222"/>
            <a:ext cx="10435963" cy="4708981"/>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p>
          <a:p>
            <a:pPr algn="just">
              <a:lnSpc>
                <a:spcPct val="150000"/>
              </a:lnSpc>
            </a:pPr>
            <a:r>
              <a:rPr lang="en-US" sz="4000" dirty="0" err="1" smtClean="0">
                <a:latin typeface="Arial" panose="020B0604020202020204" pitchFamily="34" charset="0"/>
                <a:cs typeface="Arial" panose="020B0604020202020204" pitchFamily="34" charset="0"/>
              </a:rPr>
              <a:t>a.b</a:t>
            </a:r>
            <a:r>
              <a:rPr lang="en-US" sz="4000" dirty="0" smtClean="0">
                <a:latin typeface="Arial" panose="020B0604020202020204" pitchFamily="34" charset="0"/>
                <a:cs typeface="Arial" panose="020B0604020202020204" pitchFamily="34" charset="0"/>
              </a:rPr>
              <a:t> = 2,1</a:t>
            </a:r>
            <a:r>
              <a:rPr lang="en-US" sz="4000" dirty="0">
                <a:latin typeface="Arial" panose="020B0604020202020204" pitchFamily="34" charset="0"/>
                <a:cs typeface="Arial" panose="020B0604020202020204" pitchFamily="34" charset="0"/>
              </a:rPr>
              <a:t>⋅(-5,2</a:t>
            </a:r>
            <a:r>
              <a:rPr lang="en-US" sz="4000" dirty="0" smtClean="0">
                <a:latin typeface="Arial" panose="020B0604020202020204" pitchFamily="34" charset="0"/>
                <a:cs typeface="Arial" panose="020B0604020202020204" pitchFamily="34" charset="0"/>
              </a:rPr>
              <a:t>) = -</a:t>
            </a:r>
            <a:r>
              <a:rPr lang="en-US" sz="4000" dirty="0">
                <a:latin typeface="Arial" panose="020B0604020202020204" pitchFamily="34" charset="0"/>
                <a:cs typeface="Arial" panose="020B0604020202020204" pitchFamily="34" charset="0"/>
              </a:rPr>
              <a:t>2,1</a:t>
            </a:r>
            <a:r>
              <a:rPr lang="en-US" sz="4000" dirty="0" smtClean="0">
                <a:latin typeface="Arial" panose="020B0604020202020204" pitchFamily="34" charset="0"/>
                <a:cs typeface="Arial" panose="020B0604020202020204" pitchFamily="34" charset="0"/>
              </a:rPr>
              <a:t>⋅ 5,2 </a:t>
            </a:r>
          </a:p>
          <a:p>
            <a:pPr algn="just">
              <a:lnSpc>
                <a:spcPct val="150000"/>
              </a:lnSpc>
            </a:pPr>
            <a:r>
              <a:rPr lang="en-US" sz="4000" dirty="0" smtClean="0">
                <a:latin typeface="Arial" panose="020B0604020202020204" pitchFamily="34" charset="0"/>
                <a:cs typeface="Arial" panose="020B0604020202020204" pitchFamily="34" charset="0"/>
              </a:rPr>
              <a:t>|a|. |b| = 2,1⋅ 5,2 </a:t>
            </a:r>
          </a:p>
          <a:p>
            <a:pPr algn="just">
              <a:lnSpc>
                <a:spcPct val="150000"/>
              </a:lnSpc>
            </a:pPr>
            <a:r>
              <a:rPr lang="en-US" sz="4000" dirty="0" err="1" smtClean="0">
                <a:latin typeface="Arial" panose="020B0604020202020204" pitchFamily="34" charset="0"/>
                <a:cs typeface="Arial" panose="020B0604020202020204" pitchFamily="34" charset="0"/>
              </a:rPr>
              <a:t>suy</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a.b</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 |b|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|-2,5</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2,5⋅ 3 = 7,5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(-2,5)</a:t>
            </a:r>
            <a:r>
              <a:rPr lang="en-US" sz="4000" dirty="0" smtClean="0">
                <a:latin typeface="Arial" panose="020B0604020202020204" pitchFamily="34" charset="0"/>
                <a:cs typeface="Arial" panose="020B0604020202020204" pitchFamily="34" charset="0"/>
              </a:rPr>
              <a:t>⋅ 3 = -</a:t>
            </a:r>
            <a:r>
              <a:rPr lang="en-US" sz="4000" dirty="0">
                <a:latin typeface="Arial" panose="020B0604020202020204" pitchFamily="34" charset="0"/>
                <a:cs typeface="Arial" panose="020B0604020202020204" pitchFamily="34" charset="0"/>
              </a:rPr>
              <a:t>7,5.</a:t>
            </a:r>
          </a:p>
        </p:txBody>
      </p:sp>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7237" y="7283302"/>
            <a:ext cx="3071451" cy="3003698"/>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a:ext>
            </a:extLst>
          </a:blip>
          <a:stretch>
            <a:fillRect/>
          </a:stretch>
        </p:blipFill>
        <p:spPr>
          <a:xfrm flipH="1">
            <a:off x="14361981" y="3003401"/>
            <a:ext cx="3604378" cy="7270899"/>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5">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5">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additive="base">
                                        <p:cTn id="23"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5">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 calcmode="lin" valueType="num">
                                      <p:cBhvr additive="base">
                                        <p:cTn id="27" dur="500"/>
                                        <p:tgtEl>
                                          <p:spTgt spid="15">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wipe(left)">
                                      <p:cBhvr>
                                        <p:cTn id="3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3895077">
            <a:off x="7145373" y="2044605"/>
            <a:ext cx="834782" cy="799873"/>
          </a:xfrm>
          <a:prstGeom prst="rect">
            <a:avLst/>
          </a:prstGeom>
        </p:spPr>
      </p:pic>
      <p:pic>
        <p:nvPicPr>
          <p:cNvPr id="7" name="Picture 7"/>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rot="3895077">
            <a:off x="8820253" y="2044605"/>
            <a:ext cx="834782" cy="799873"/>
          </a:xfrm>
          <a:prstGeom prst="rect">
            <a:avLst/>
          </a:prstGeom>
        </p:spPr>
      </p:pic>
      <p:pic>
        <p:nvPicPr>
          <p:cNvPr id="8" name="Picture 8"/>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rot="3895077">
            <a:off x="10495133" y="2044605"/>
            <a:ext cx="834782" cy="799873"/>
          </a:xfrm>
          <a:prstGeom prst="rect">
            <a:avLst/>
          </a:prstGeom>
        </p:spPr>
      </p:pic>
      <p:sp>
        <p:nvSpPr>
          <p:cNvPr id="9" name="TextBox 8"/>
          <p:cNvSpPr txBox="1"/>
          <p:nvPr/>
        </p:nvSpPr>
        <p:spPr>
          <a:xfrm>
            <a:off x="4610860" y="788975"/>
            <a:ext cx="9677400" cy="1107996"/>
          </a:xfrm>
          <a:prstGeom prst="rect">
            <a:avLst/>
          </a:prstGeom>
          <a:noFill/>
        </p:spPr>
        <p:txBody>
          <a:bodyPr wrap="square" rtlCol="0">
            <a:spAutoFit/>
          </a:bodyPr>
          <a:lstStyle/>
          <a:p>
            <a:pPr algn="ctr"/>
            <a:r>
              <a:rPr lang="en-US" sz="6600" b="1" dirty="0" smtClean="0">
                <a:latin typeface="Arial" panose="020B0604020202020204" pitchFamily="34" charset="0"/>
                <a:cs typeface="Arial" panose="020B0604020202020204" pitchFamily="34" charset="0"/>
              </a:rPr>
              <a:t>VẬN DỤNG</a:t>
            </a:r>
            <a:endParaRPr lang="en-US" sz="6600" b="1" dirty="0">
              <a:latin typeface="Arial" panose="020B0604020202020204" pitchFamily="34" charset="0"/>
              <a:cs typeface="Arial" panose="020B0604020202020204" pitchFamily="34" charset="0"/>
            </a:endParaRPr>
          </a:p>
        </p:txBody>
      </p:sp>
      <p:sp>
        <p:nvSpPr>
          <p:cNvPr id="10" name="Round Same Side Corner Rectangle 9"/>
          <p:cNvSpPr/>
          <p:nvPr/>
        </p:nvSpPr>
        <p:spPr>
          <a:xfrm flipV="1">
            <a:off x="1405728" y="2655426"/>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59728" y="2888223"/>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2.28 (SGK - tr39)</a:t>
            </a:r>
            <a:endParaRPr lang="en-US" sz="4000" b="1" dirty="0">
              <a:latin typeface="Arial" panose="020B0604020202020204" pitchFamily="34" charset="0"/>
              <a:cs typeface="Arial" panose="020B0604020202020204" pitchFamily="34" charset="0"/>
            </a:endParaRPr>
          </a:p>
        </p:txBody>
      </p:sp>
      <p:sp>
        <p:nvSpPr>
          <p:cNvPr id="12" name="Rectangle 11"/>
          <p:cNvSpPr/>
          <p:nvPr/>
        </p:nvSpPr>
        <p:spPr>
          <a:xfrm>
            <a:off x="2026213" y="3964315"/>
            <a:ext cx="14846693" cy="2862322"/>
          </a:xfrm>
          <a:prstGeom prst="rect">
            <a:avLst/>
          </a:prstGeom>
        </p:spPr>
        <p:txBody>
          <a:bodyPr wrap="square">
            <a:spAutoFit/>
          </a:bodyPr>
          <a:lstStyle/>
          <a:p>
            <a:pPr algn="just">
              <a:lnSpc>
                <a:spcPct val="150000"/>
              </a:lnSpc>
            </a:pPr>
            <a:r>
              <a:rPr lang="vi-VN" sz="4000" dirty="0"/>
              <a:t>Dùng thước dây có vạch chia để đo độ dài đường gấp khúc ABC trong Hình 2.8 (đơn vị xentimet, làm tròn đến chữ số thập phân thứ nhất). So sánh kết quả </a:t>
            </a:r>
            <a:r>
              <a:rPr lang="vi-VN" sz="4000" dirty="0" smtClean="0"/>
              <a:t>với </a:t>
            </a:r>
            <a:r>
              <a:rPr lang="vi-VN" sz="4000" dirty="0"/>
              <a:t>kết quả của Bài tập 2.27.</a:t>
            </a:r>
            <a:endParaRPr lang="en-US" sz="4000" dirty="0"/>
          </a:p>
        </p:txBody>
      </p:sp>
      <p:pic>
        <p:nvPicPr>
          <p:cNvPr id="13" name="Picture 12"/>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tretch>
            <a:fillRect/>
          </a:stretch>
        </p:blipFill>
        <p:spPr>
          <a:xfrm>
            <a:off x="5554147" y="6995066"/>
            <a:ext cx="6288670" cy="2860007"/>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8928" y="6959506"/>
            <a:ext cx="1353600" cy="3055534"/>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554200" y="1292977"/>
            <a:ext cx="1762067" cy="1949189"/>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ppt_w+.3"/>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animEffect transition="in" filter="fade">
                                      <p:cBhvr>
                                        <p:cTn id="17" dur="500"/>
                                        <p:tgtEl>
                                          <p:spTgt spid="12"/>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3"/>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691255">
            <a:off x="285537" y="7018951"/>
            <a:ext cx="3343591" cy="3247462"/>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0200" y="876300"/>
            <a:ext cx="2895600" cy="2036571"/>
          </a:xfrm>
          <a:prstGeom prst="rect">
            <a:avLst/>
          </a:prstGeom>
        </p:spPr>
      </p:pic>
      <p:sp>
        <p:nvSpPr>
          <p:cNvPr id="10" name="TextBox 9"/>
          <p:cNvSpPr txBox="1"/>
          <p:nvPr/>
        </p:nvSpPr>
        <p:spPr>
          <a:xfrm>
            <a:off x="1600200" y="1333500"/>
            <a:ext cx="28956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a:ext>
            </a:extLst>
          </a:blip>
          <a:stretch>
            <a:fillRect/>
          </a:stretch>
        </p:blipFill>
        <p:spPr>
          <a:xfrm>
            <a:off x="5638800" y="868680"/>
            <a:ext cx="6288670" cy="2860007"/>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352800" y="3924300"/>
                <a:ext cx="12192000" cy="3088153"/>
              </a:xfrm>
              <a:prstGeom prst="rect">
                <a:avLst/>
              </a:prstGeom>
              <a:noFill/>
            </p:spPr>
            <p:txBody>
              <a:bodyPr wrap="square" rtlCol="0">
                <a:spAutoFit/>
              </a:bodyPr>
              <a:lstStyle/>
              <a:p>
                <a:pPr>
                  <a:lnSpc>
                    <a:spcPct val="150000"/>
                  </a:lnSpc>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AB = </a:t>
                </a:r>
                <a14:m>
                  <m:oMath xmlns:m="http://schemas.openxmlformats.org/officeDocument/2006/math">
                    <m:rad>
                      <m:radPr>
                        <m:degHide m:val="on"/>
                        <m:ctrlPr>
                          <a:rPr lang="en-US" sz="4000" i="1" smtClean="0">
                            <a:latin typeface="Cambria Math"/>
                            <a:cs typeface="Arial" panose="020B0604020202020204" pitchFamily="34" charset="0"/>
                          </a:rPr>
                        </m:ctrlPr>
                      </m:radPr>
                      <m:deg/>
                      <m:e>
                        <m:sSup>
                          <m:sSupPr>
                            <m:ctrlPr>
                              <a:rPr lang="en-US" sz="4000" i="1" smtClean="0">
                                <a:latin typeface="Cambria Math"/>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 </m:t>
                        </m:r>
                        <m:sSup>
                          <m:sSupPr>
                            <m:ctrlPr>
                              <a:rPr lang="en-US" sz="4000" b="0" i="1" smtClean="0">
                                <a:latin typeface="Cambria Math"/>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2</m:t>
                            </m:r>
                          </m:e>
                          <m:sup>
                            <m:r>
                              <a:rPr lang="en-US" sz="4000" b="0" i="1" smtClean="0">
                                <a:latin typeface="Cambria Math" panose="02040503050406030204" pitchFamily="18" charset="0"/>
                                <a:cs typeface="Arial" panose="020B0604020202020204" pitchFamily="34" charset="0"/>
                              </a:rPr>
                              <m:t>2</m:t>
                            </m:r>
                          </m:sup>
                        </m:sSup>
                      </m:e>
                    </m:rad>
                    <m:r>
                      <a:rPr lang="en-US" sz="40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2,2 (cm)</a:t>
                </a:r>
              </a:p>
              <a:p>
                <a:pPr>
                  <a:lnSpc>
                    <a:spcPct val="150000"/>
                  </a:lnSpc>
                </a:pP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BC = </a:t>
                </a:r>
                <a14:m>
                  <m:oMath xmlns:m="http://schemas.openxmlformats.org/officeDocument/2006/math">
                    <m:rad>
                      <m:radPr>
                        <m:degHide m:val="on"/>
                        <m:ctrlPr>
                          <a:rPr lang="en-US" sz="4000" i="1" smtClean="0">
                            <a:latin typeface="Cambria Math"/>
                            <a:cs typeface="Arial" panose="020B0604020202020204" pitchFamily="34" charset="0"/>
                          </a:rPr>
                        </m:ctrlPr>
                      </m:radPr>
                      <m:deg/>
                      <m:e>
                        <m:sSup>
                          <m:sSupPr>
                            <m:ctrlPr>
                              <a:rPr lang="en-US" sz="4000" i="1" smtClean="0">
                                <a:latin typeface="Cambria Math"/>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smtClean="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1,4 (cm)</a:t>
                </a:r>
              </a:p>
              <a:p>
                <a:pPr>
                  <a:lnSpc>
                    <a:spcPct val="150000"/>
                  </a:lnSpc>
                </a:pP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khúc</a:t>
                </a:r>
                <a:r>
                  <a:rPr lang="en-US" sz="4000" dirty="0" smtClean="0">
                    <a:latin typeface="Arial" panose="020B0604020202020204" pitchFamily="34" charset="0"/>
                    <a:cs typeface="Arial" panose="020B0604020202020204" pitchFamily="34" charset="0"/>
                  </a:rPr>
                  <a:t> ABC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2,2 + 1,4 = 3,6 (cm)</a:t>
                </a:r>
                <a:endParaRPr lang="en-US" sz="40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352800" y="3924300"/>
                <a:ext cx="12192000" cy="3088153"/>
              </a:xfrm>
              <a:prstGeom prst="rect">
                <a:avLst/>
              </a:prstGeom>
              <a:blipFill rotWithShape="0">
                <a:blip r:embed="rId12"/>
                <a:stretch>
                  <a:fillRect l="-1750" b="-3953"/>
                </a:stretch>
              </a:blipFill>
            </p:spPr>
            <p:txBody>
              <a:bodyPr/>
              <a:lstStyle/>
              <a:p>
                <a:r>
                  <a:rPr lang="en-US">
                    <a:noFill/>
                  </a:rPr>
                  <a:t> </a:t>
                </a:r>
              </a:p>
            </p:txBody>
          </p:sp>
        </mc:Fallback>
      </mc:AlternateContent>
      <p:sp>
        <p:nvSpPr>
          <p:cNvPr id="13" name="Rectangle 12"/>
          <p:cNvSpPr/>
          <p:nvPr/>
        </p:nvSpPr>
        <p:spPr>
          <a:xfrm>
            <a:off x="10965316" y="7550981"/>
            <a:ext cx="6110968" cy="707886"/>
          </a:xfrm>
          <a:prstGeom prst="rect">
            <a:avLst/>
          </a:prstGeom>
        </p:spPr>
        <p:txBody>
          <a:bodyPr wrap="none">
            <a:spAutoFit/>
          </a:bodyPr>
          <a:lstStyle/>
          <a:p>
            <a:r>
              <a:rPr lang="en-US" sz="4000" dirty="0" err="1" smtClean="0">
                <a:solidFill>
                  <a:srgbClr val="C00000"/>
                </a:solidFill>
                <a:latin typeface="Arial" panose="020B0604020202020204" pitchFamily="34" charset="0"/>
                <a:cs typeface="Arial" panose="020B0604020202020204" pitchFamily="34" charset="0"/>
              </a:rPr>
              <a:t>Cùng</a:t>
            </a:r>
            <a:r>
              <a:rPr lang="en-US" sz="4000" dirty="0" smtClean="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kết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quả</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với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Bài</a:t>
            </a:r>
            <a:r>
              <a:rPr lang="en-US" sz="4000" dirty="0">
                <a:solidFill>
                  <a:srgbClr val="C00000"/>
                </a:solidFill>
                <a:latin typeface="Arial" panose="020B0604020202020204" pitchFamily="34" charset="0"/>
                <a:cs typeface="Arial" panose="020B0604020202020204" pitchFamily="34" charset="0"/>
              </a:rPr>
              <a:t> 2.27</a:t>
            </a:r>
          </a:p>
        </p:txBody>
      </p:sp>
      <p:sp>
        <p:nvSpPr>
          <p:cNvPr id="14" name="Down Arrow 13"/>
          <p:cNvSpPr/>
          <p:nvPr/>
        </p:nvSpPr>
        <p:spPr>
          <a:xfrm>
            <a:off x="13639800" y="6884223"/>
            <a:ext cx="381000" cy="63553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strVal val="#ppt_w+.3"/>
                                          </p:val>
                                        </p:tav>
                                        <p:tav tm="100000">
                                          <p:val>
                                            <p:strVal val="#ppt_w"/>
                                          </p:val>
                                        </p:tav>
                                      </p:tavLst>
                                    </p:anim>
                                    <p:anim calcmode="lin" valueType="num">
                                      <p:cBhvr>
                                        <p:cTn id="42" dur="500" fill="hold"/>
                                        <p:tgtEl>
                                          <p:spTgt spid="13"/>
                                        </p:tgtEl>
                                        <p:attrNameLst>
                                          <p:attrName>ppt_h</p:attrName>
                                        </p:attrNameLst>
                                      </p:cBhvr>
                                      <p:tavLst>
                                        <p:tav tm="0">
                                          <p:val>
                                            <p:strVal val="#ppt_h"/>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478000" y="412314"/>
            <a:ext cx="2971800" cy="2321718"/>
          </a:xfrm>
          <a:prstGeom prst="rect">
            <a:avLst/>
          </a:prstGeom>
        </p:spPr>
      </p:pic>
      <p:grpSp>
        <p:nvGrpSpPr>
          <p:cNvPr id="4" name="Group 4"/>
          <p:cNvGrpSpPr/>
          <p:nvPr/>
        </p:nvGrpSpPr>
        <p:grpSpPr>
          <a:xfrm>
            <a:off x="7439811" y="8403069"/>
            <a:ext cx="3636977" cy="1231235"/>
            <a:chOff x="0" y="0"/>
            <a:chExt cx="4849303" cy="1641646"/>
          </a:xfrm>
        </p:grpSpPr>
        <p:pic>
          <p:nvPicPr>
            <p:cNvPr id="5" name="Picture 5"/>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3895077">
              <a:off x="182537" y="221308"/>
              <a:ext cx="1251360" cy="1199030"/>
            </a:xfrm>
            <a:prstGeom prst="rect">
              <a:avLst/>
            </a:prstGeom>
          </p:spPr>
        </p:pic>
        <p:pic>
          <p:nvPicPr>
            <p:cNvPr id="6" name="Picture 6"/>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rot="3895077">
              <a:off x="1798972" y="221308"/>
              <a:ext cx="1251360" cy="1199030"/>
            </a:xfrm>
            <a:prstGeom prst="rect">
              <a:avLst/>
            </a:prstGeom>
          </p:spPr>
        </p:pic>
        <p:pic>
          <p:nvPicPr>
            <p:cNvPr id="7" name="Picture 7"/>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rot="3895077">
              <a:off x="3415406" y="221308"/>
              <a:ext cx="1251360" cy="1199030"/>
            </a:xfrm>
            <a:prstGeom prst="rect">
              <a:avLst/>
            </a:prstGeom>
          </p:spPr>
        </p:pic>
      </p:grpSp>
      <p:sp>
        <p:nvSpPr>
          <p:cNvPr id="9" name="Round Same Side Corner Rectangle 8"/>
          <p:cNvSpPr/>
          <p:nvPr/>
        </p:nvSpPr>
        <p:spPr>
          <a:xfrm flipV="1">
            <a:off x="1498600" y="8721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1104900"/>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2.29 (SGK - tr39)</a:t>
            </a:r>
            <a:endParaRPr lang="en-US" sz="4000" b="1" dirty="0">
              <a:latin typeface="Arial" panose="020B0604020202020204" pitchFamily="34" charset="0"/>
              <a:cs typeface="Arial" panose="020B0604020202020204" pitchFamily="34" charset="0"/>
            </a:endParaRPr>
          </a:p>
        </p:txBody>
      </p:sp>
      <p:sp>
        <p:nvSpPr>
          <p:cNvPr id="11" name="Rectangle 10"/>
          <p:cNvSpPr/>
          <p:nvPr/>
        </p:nvSpPr>
        <p:spPr>
          <a:xfrm>
            <a:off x="1752600" y="2271642"/>
            <a:ext cx="15011400" cy="674030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Chia sợi dây đồng dài 10 m thành 7 đoạn bằng nhau</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a:latin typeface="Arial" panose="020B0604020202020204" pitchFamily="34" charset="0"/>
                <a:cs typeface="Arial" panose="020B0604020202020204" pitchFamily="34" charset="0"/>
              </a:rPr>
              <a:t>a) Tính độ dài mỗi đoạn dây nhận được, viết kết quả dưới dạng số thập phân vô hạn tuần hoàn</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a:latin typeface="Arial" panose="020B0604020202020204" pitchFamily="34" charset="0"/>
                <a:cs typeface="Arial" panose="020B0604020202020204" pitchFamily="34" charset="0"/>
              </a:rPr>
              <a:t>b) Dùng 4 đoạn dây nhận được ghép thành một hình vuông. Gọi C là chu vi của hình vuông đó. Hãy tìm C bằng hai cách rồi so sánh kết quả</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b="1" dirty="0">
                <a:latin typeface="Arial" panose="020B0604020202020204" pitchFamily="34" charset="0"/>
                <a:cs typeface="Arial" panose="020B0604020202020204" pitchFamily="34" charset="0"/>
              </a:rPr>
              <a:t>Cách 1: </a:t>
            </a:r>
            <a:r>
              <a:rPr lang="vi-VN" sz="3600" dirty="0">
                <a:latin typeface="Arial" panose="020B0604020202020204" pitchFamily="34" charset="0"/>
                <a:cs typeface="Arial" panose="020B0604020202020204" pitchFamily="34" charset="0"/>
              </a:rPr>
              <a:t>Dùng thước dây có vạch chia để đo, lấy chính xác đến xentimet</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b="1" dirty="0">
                <a:latin typeface="Arial" panose="020B0604020202020204" pitchFamily="34" charset="0"/>
                <a:cs typeface="Arial" panose="020B0604020202020204" pitchFamily="34" charset="0"/>
              </a:rPr>
              <a:t>Cách 2: </a:t>
            </a:r>
            <a:r>
              <a:rPr lang="vi-VN" sz="3600" dirty="0">
                <a:latin typeface="Arial" panose="020B0604020202020204" pitchFamily="34" charset="0"/>
                <a:cs typeface="Arial" panose="020B0604020202020204" pitchFamily="34" charset="0"/>
              </a:rPr>
              <a:t>Tính C = 4107, viết kết quả dưới dạng số thập phân với độ chính xác 0,005.</a:t>
            </a:r>
            <a:endParaRPr lang="en-US" sz="3600" dirty="0">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1">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1">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1">
                                            <p:txEl>
                                              <p:pRg st="3" end="3"/>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grpSp>
        <p:nvGrpSpPr>
          <p:cNvPr id="2" name="Group 2"/>
          <p:cNvGrpSpPr/>
          <p:nvPr/>
        </p:nvGrpSpPr>
        <p:grpSpPr>
          <a:xfrm>
            <a:off x="7315200" y="8362911"/>
            <a:ext cx="3636977" cy="1231235"/>
            <a:chOff x="0" y="0"/>
            <a:chExt cx="4849303" cy="1641646"/>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4" name="Picture 4"/>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5" name="Picture 5"/>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6" name="Picture 6"/>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257544">
            <a:off x="15014890" y="6101561"/>
            <a:ext cx="3547160" cy="8370878"/>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653194"/>
            <a:ext cx="2895600" cy="2036571"/>
          </a:xfrm>
          <a:prstGeom prst="rect">
            <a:avLst/>
          </a:prstGeom>
        </p:spPr>
      </p:pic>
      <p:sp>
        <p:nvSpPr>
          <p:cNvPr id="10" name="TextBox 9"/>
          <p:cNvSpPr txBox="1"/>
          <p:nvPr/>
        </p:nvSpPr>
        <p:spPr>
          <a:xfrm>
            <a:off x="1371600" y="1110394"/>
            <a:ext cx="2895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4914771" y="1468600"/>
                <a:ext cx="10883107" cy="1268681"/>
              </a:xfrm>
              <a:prstGeom prst="rect">
                <a:avLst/>
              </a:prstGeom>
            </p:spPr>
            <p:txBody>
              <a:bodyPr wrap="none">
                <a:spAutoFit/>
              </a:bodyPr>
              <a:lstStyle/>
              <a:p>
                <a:r>
                  <a:rPr lang="en-US" sz="4000" dirty="0" smtClean="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10</m:t>
                        </m:r>
                      </m:num>
                      <m:den>
                        <m:r>
                          <a:rPr lang="en-US" sz="54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1,(428571) (m)</a:t>
                </a:r>
              </a:p>
            </p:txBody>
          </p:sp>
        </mc:Choice>
        <mc:Fallback xmlns="">
          <p:sp>
            <p:nvSpPr>
              <p:cNvPr id="11" name="Rectangle 10"/>
              <p:cNvSpPr>
                <a:spLocks noRot="1" noChangeAspect="1" noMove="1" noResize="1" noEditPoints="1" noAdjustHandles="1" noChangeArrowheads="1" noChangeShapeType="1" noTextEdit="1"/>
              </p:cNvSpPr>
              <p:nvPr/>
            </p:nvSpPr>
            <p:spPr>
              <a:xfrm>
                <a:off x="4914771" y="1468600"/>
                <a:ext cx="10883107" cy="1268681"/>
              </a:xfrm>
              <a:prstGeom prst="rect">
                <a:avLst/>
              </a:prstGeom>
              <a:blipFill rotWithShape="0">
                <a:blip r:embed="rId10"/>
                <a:stretch>
                  <a:fillRect l="-1960" r="-1120" b="-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253054" y="2737281"/>
                <a:ext cx="14398363" cy="5550174"/>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Cách 1</a:t>
                </a:r>
                <a:r>
                  <a:rPr lang="vi-VN" sz="4000" b="1" dirty="0" smtClean="0">
                    <a:latin typeface="Arial" panose="020B0604020202020204" pitchFamily="34" charset="0"/>
                    <a:cs typeface="Arial" panose="020B0604020202020204" pitchFamily="34" charset="0"/>
                  </a:rPr>
                  <a:t>:</a:t>
                </a:r>
                <a:r>
                  <a:rPr lang="en-US" sz="4000" b="1"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571 cm = 5,71 m.</a:t>
                </a:r>
              </a:p>
              <a:p>
                <a:pPr algn="just">
                  <a:lnSpc>
                    <a:spcPct val="150000"/>
                  </a:lnSpc>
                </a:pP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2: </a:t>
                </a:r>
                <a:r>
                  <a:rPr lang="en-US" sz="4000" dirty="0" smtClean="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10</m:t>
                        </m:r>
                      </m:num>
                      <m:den>
                        <m:r>
                          <a:rPr lang="en-US" sz="48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40</m:t>
                        </m:r>
                      </m:num>
                      <m:den>
                        <m:r>
                          <a:rPr lang="en-US" sz="5400" b="0" i="1" smtClean="0">
                            <a:latin typeface="Cambria Math" panose="02040503050406030204" pitchFamily="18" charset="0"/>
                            <a:cs typeface="Arial" panose="020B0604020202020204" pitchFamily="34" charset="0"/>
                          </a:rPr>
                          <m:t>7</m:t>
                        </m:r>
                      </m:den>
                    </m:f>
                    <m:r>
                      <a:rPr lang="en-US" sz="54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5</a:t>
                </a:r>
                <a:r>
                  <a:rPr lang="en-US" sz="4000" dirty="0">
                    <a:latin typeface="Arial" panose="020B0604020202020204" pitchFamily="34" charset="0"/>
                    <a:cs typeface="Arial" panose="020B0604020202020204" pitchFamily="34" charset="0"/>
                  </a:rPr>
                  <a:t>,(714285).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0,005 </a:t>
                </a:r>
                <a:r>
                  <a:rPr lang="en-US" sz="4000" dirty="0" err="1">
                    <a:latin typeface="Arial" panose="020B0604020202020204" pitchFamily="34" charset="0"/>
                    <a:cs typeface="Arial" panose="020B0604020202020204" pitchFamily="34" charset="0"/>
                  </a:rPr>
                  <a:t>nghĩa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5,(714285)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trăm</a:t>
                </a:r>
                <a:r>
                  <a:rPr lang="en-US" sz="4000" dirty="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5</a:t>
                </a:r>
                <a:r>
                  <a:rPr lang="en-US" sz="4000" dirty="0">
                    <a:latin typeface="Arial" panose="020B0604020202020204" pitchFamily="34" charset="0"/>
                    <a:cs typeface="Arial" panose="020B0604020202020204" pitchFamily="34" charset="0"/>
                  </a:rPr>
                  <a:t>,(714285</a:t>
                </a:r>
                <a:r>
                  <a:rPr lang="en-US" sz="4000" dirty="0" smtClean="0">
                    <a:latin typeface="Arial" panose="020B0604020202020204" pitchFamily="34" charset="0"/>
                    <a:cs typeface="Arial" panose="020B0604020202020204" pitchFamily="34" charset="0"/>
                  </a:rPr>
                  <a:t>) ≈ 5,71 (m).</a:t>
                </a:r>
              </a:p>
              <a:p>
                <a:pPr algn="just">
                  <a:lnSpc>
                    <a:spcPct val="150000"/>
                  </a:lnSpc>
                </a:pP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5,71 </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53054" y="2737281"/>
                <a:ext cx="14398363" cy="5550174"/>
              </a:xfrm>
              <a:prstGeom prst="rect">
                <a:avLst/>
              </a:prstGeom>
              <a:blipFill rotWithShape="0">
                <a:blip r:embed="rId11"/>
                <a:stretch>
                  <a:fillRect l="-1524" r="-1482" b="-1758"/>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420100"/>
            <a:ext cx="3636977" cy="1231235"/>
            <a:chOff x="0" y="0"/>
            <a:chExt cx="4849303" cy="1641646"/>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385042">
            <a:off x="15466457" y="5311752"/>
            <a:ext cx="2559662" cy="4829551"/>
          </a:xfrm>
          <a:prstGeom prst="rect">
            <a:avLst/>
          </a:prstGeom>
        </p:spPr>
      </p:pic>
      <p:sp>
        <p:nvSpPr>
          <p:cNvPr id="8" name="TextBox 8"/>
          <p:cNvSpPr txBox="1"/>
          <p:nvPr/>
        </p:nvSpPr>
        <p:spPr>
          <a:xfrm>
            <a:off x="1028700" y="1181100"/>
            <a:ext cx="16230600" cy="987001"/>
          </a:xfrm>
          <a:prstGeom prst="rect">
            <a:avLst/>
          </a:prstGeom>
        </p:spPr>
        <p:txBody>
          <a:bodyPr lIns="0" tIns="0" rIns="0" bIns="0" rtlCol="0" anchor="t">
            <a:spAutoFit/>
          </a:bodyPr>
          <a:lstStyle/>
          <a:p>
            <a:pPr algn="ctr">
              <a:lnSpc>
                <a:spcPts val="8341"/>
              </a:lnSpc>
            </a:pPr>
            <a:r>
              <a:rPr lang="en-US" sz="6600" b="1" dirty="0" smtClean="0">
                <a:solidFill>
                  <a:srgbClr val="1D2226"/>
                </a:solidFill>
                <a:latin typeface="Arial" panose="020B0604020202020204" pitchFamily="34" charset="0"/>
                <a:cs typeface="Arial" panose="020B0604020202020204" pitchFamily="34" charset="0"/>
              </a:rPr>
              <a:t>HƯỚNG DẪN VỀ NHÀ</a:t>
            </a:r>
            <a:endParaRPr lang="en-US" sz="6600" b="1" dirty="0">
              <a:solidFill>
                <a:srgbClr val="1D2226"/>
              </a:solidFill>
              <a:latin typeface="Arial" panose="020B0604020202020204" pitchFamily="34" charset="0"/>
              <a:cs typeface="Arial" panose="020B0604020202020204" pitchFamily="34" charset="0"/>
            </a:endParaRPr>
          </a:p>
        </p:txBody>
      </p:sp>
      <p:sp>
        <p:nvSpPr>
          <p:cNvPr id="9" name="Oval 8"/>
          <p:cNvSpPr/>
          <p:nvPr/>
        </p:nvSpPr>
        <p:spPr>
          <a:xfrm>
            <a:off x="3657600" y="2933700"/>
            <a:ext cx="990600" cy="990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Arial" panose="020B0604020202020204" pitchFamily="34" charset="0"/>
                <a:cs typeface="Arial" panose="020B0604020202020204" pitchFamily="34" charset="0"/>
              </a:rPr>
              <a:t>1</a:t>
            </a:r>
            <a:endParaRPr lang="en-US" sz="44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4869925" y="3075057"/>
            <a:ext cx="10972800" cy="707886"/>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chương</a:t>
            </a:r>
            <a:r>
              <a:rPr lang="en-US" sz="4000" dirty="0" smtClean="0">
                <a:latin typeface="Arial" panose="020B0604020202020204" pitchFamily="34" charset="0"/>
                <a:cs typeface="Arial" panose="020B0604020202020204" pitchFamily="34" charset="0"/>
              </a:rPr>
              <a:t> II</a:t>
            </a:r>
            <a:endParaRPr lang="en-US" sz="4000" dirty="0">
              <a:latin typeface="Arial" panose="020B0604020202020204" pitchFamily="34" charset="0"/>
              <a:cs typeface="Arial" panose="020B0604020202020204" pitchFamily="34" charset="0"/>
            </a:endParaRPr>
          </a:p>
        </p:txBody>
      </p:sp>
      <p:sp>
        <p:nvSpPr>
          <p:cNvPr id="11" name="Oval 10"/>
          <p:cNvSpPr/>
          <p:nvPr/>
        </p:nvSpPr>
        <p:spPr>
          <a:xfrm>
            <a:off x="3677920" y="4560460"/>
            <a:ext cx="990600" cy="9906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2</a:t>
            </a:r>
          </a:p>
        </p:txBody>
      </p:sp>
      <p:sp>
        <p:nvSpPr>
          <p:cNvPr id="12" name="TextBox 11"/>
          <p:cNvSpPr txBox="1"/>
          <p:nvPr/>
        </p:nvSpPr>
        <p:spPr>
          <a:xfrm>
            <a:off x="4890245" y="4701817"/>
            <a:ext cx="7530355" cy="707886"/>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13" name="Oval 12"/>
          <p:cNvSpPr/>
          <p:nvPr/>
        </p:nvSpPr>
        <p:spPr>
          <a:xfrm>
            <a:off x="3677920" y="6258947"/>
            <a:ext cx="990600" cy="9906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Arial" panose="020B0604020202020204" pitchFamily="34" charset="0"/>
                <a:cs typeface="Arial" panose="020B0604020202020204" pitchFamily="34" charset="0"/>
              </a:rPr>
              <a:t>3</a:t>
            </a:r>
            <a:endParaRPr lang="en-US" sz="44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4890245" y="5901604"/>
            <a:ext cx="9740155"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mới</a:t>
            </a:r>
            <a:r>
              <a:rPr lang="en-US" sz="4000"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8: </a:t>
            </a:r>
            <a:r>
              <a:rPr lang="en-US" sz="4000" b="1" dirty="0" err="1" smtClean="0">
                <a:latin typeface="Arial" panose="020B0604020202020204" pitchFamily="34" charset="0"/>
                <a:cs typeface="Arial" panose="020B0604020202020204" pitchFamily="34" charset="0"/>
              </a:rPr>
              <a:t>Góc</a:t>
            </a:r>
            <a:r>
              <a:rPr lang="en-US" sz="4000" b="1" dirty="0" smtClean="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ở </a:t>
            </a:r>
            <a:r>
              <a:rPr lang="en-US" sz="4000" b="1" dirty="0" err="1">
                <a:latin typeface="Arial" panose="020B0604020202020204" pitchFamily="34" charset="0"/>
                <a:cs typeface="Arial" panose="020B0604020202020204" pitchFamily="34" charset="0"/>
              </a:rPr>
              <a:t>vị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đặc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biệt</a:t>
            </a:r>
            <a:r>
              <a:rPr lang="en-US" sz="4000" b="1" dirty="0">
                <a:latin typeface="Arial" panose="020B0604020202020204" pitchFamily="34" charset="0"/>
                <a:cs typeface="Arial" panose="020B0604020202020204" pitchFamily="34" charset="0"/>
              </a:rPr>
              <a:t>. Tia </a:t>
            </a:r>
            <a:r>
              <a:rPr lang="en-US" sz="4000" b="1" dirty="0" err="1">
                <a:latin typeface="Arial" panose="020B0604020202020204" pitchFamily="34" charset="0"/>
                <a:cs typeface="Arial" panose="020B0604020202020204" pitchFamily="34" charset="0"/>
              </a:rPr>
              <a:t>phân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một</a:t>
            </a:r>
            <a:r>
              <a:rPr lang="en-US" sz="4000" b="1" dirty="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5800" y="3276537"/>
            <a:ext cx="1812247" cy="426633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29944">
            <a:off x="14867973" y="1243758"/>
            <a:ext cx="1337437" cy="1281508"/>
          </a:xfrm>
          <a:prstGeom prst="rect">
            <a:avLst/>
          </a:prstGeom>
        </p:spPr>
      </p:pic>
      <p:pic>
        <p:nvPicPr>
          <p:cNvPr id="4" name="Picture 4"/>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rot="3080411">
            <a:off x="2346006" y="7136232"/>
            <a:ext cx="1293894" cy="1239786"/>
          </a:xfrm>
          <a:prstGeom prst="rect">
            <a:avLst/>
          </a:prstGeom>
        </p:spPr>
      </p:pic>
      <p:pic>
        <p:nvPicPr>
          <p:cNvPr id="5" name="Picture 5"/>
          <p:cNvPicPr>
            <a:picLocks noChangeAspect="1"/>
          </p:cNvPicPr>
          <p:nvPr/>
        </p:nvPicPr>
        <p:blipFill>
          <a:blip r:embed="rId7"/>
          <a:srcRect/>
          <a:stretch>
            <a:fillRect/>
          </a:stretch>
        </p:blipFill>
        <p:spPr>
          <a:xfrm>
            <a:off x="8948458" y="4697288"/>
            <a:ext cx="12491586" cy="12828329"/>
          </a:xfrm>
          <a:prstGeom prst="rect">
            <a:avLst/>
          </a:prstGeom>
        </p:spPr>
      </p:pic>
      <p:sp>
        <p:nvSpPr>
          <p:cNvPr id="7" name="TextBox 7"/>
          <p:cNvSpPr txBox="1"/>
          <p:nvPr/>
        </p:nvSpPr>
        <p:spPr>
          <a:xfrm>
            <a:off x="1533767" y="3035294"/>
            <a:ext cx="15435073" cy="3323987"/>
          </a:xfrm>
          <a:prstGeom prst="rect">
            <a:avLst/>
          </a:prstGeom>
        </p:spPr>
        <p:txBody>
          <a:bodyPr wrap="square" lIns="0" tIns="0" rIns="0" bIns="0" rtlCol="0" anchor="t">
            <a:spAutoFit/>
          </a:bodyPr>
          <a:lstStyle/>
          <a:p>
            <a:pPr algn="ctr">
              <a:lnSpc>
                <a:spcPct val="150000"/>
              </a:lnSpc>
            </a:pPr>
            <a:r>
              <a:rPr lang="en-US" sz="7200" b="1" dirty="0" smtClean="0">
                <a:solidFill>
                  <a:srgbClr val="3A3031"/>
                </a:solidFill>
                <a:latin typeface="Arial" panose="020B0604020202020204" pitchFamily="34" charset="0"/>
                <a:cs typeface="Arial" panose="020B0604020202020204" pitchFamily="34" charset="0"/>
              </a:rPr>
              <a:t>CẢM ƠN CÁC EM ĐÃ THEO DÕI BÀI GIẢNG NGÀY HÔM NAY!</a:t>
            </a:r>
            <a:endParaRPr lang="en-US" sz="7200" b="1" dirty="0">
              <a:solidFill>
                <a:srgbClr val="3A303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27000"/>
          </a:srgbClr>
        </a:solidFill>
        <a:effectLst/>
      </p:bgPr>
    </p:bg>
    <p:spTree>
      <p:nvGrpSpPr>
        <p:cNvPr id="1" name=""/>
        <p:cNvGrpSpPr/>
        <p:nvPr/>
      </p:nvGrpSpPr>
      <p:grpSpPr>
        <a:xfrm>
          <a:off x="0" y="0"/>
          <a:ext cx="0" cy="0"/>
          <a:chOff x="0" y="0"/>
          <a:chExt cx="0" cy="0"/>
        </a:xfrm>
      </p:grpSpPr>
      <p:sp>
        <p:nvSpPr>
          <p:cNvPr id="10" name="Star: 5 Points 9">
            <a:extLst>
              <a:ext uri="{FF2B5EF4-FFF2-40B4-BE49-F238E27FC236}">
                <a16:creationId xmlns="" xmlns:a16="http://schemas.microsoft.com/office/drawing/2014/main" id="{75FE17B7-0B29-42F7-9F5D-E9FC82F61E90}"/>
              </a:ext>
            </a:extLst>
          </p:cNvPr>
          <p:cNvSpPr/>
          <p:nvPr/>
        </p:nvSpPr>
        <p:spPr>
          <a:xfrm>
            <a:off x="5976257" y="1975757"/>
            <a:ext cx="6335486" cy="633548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endParaRPr>
          </a:p>
        </p:txBody>
      </p:sp>
      <p:sp>
        <p:nvSpPr>
          <p:cNvPr id="5" name="Rectangle 4">
            <a:extLst>
              <a:ext uri="{FF2B5EF4-FFF2-40B4-BE49-F238E27FC236}">
                <a16:creationId xmlns="" xmlns:a16="http://schemas.microsoft.com/office/drawing/2014/main" id="{2AE8F67B-0360-4E64-A353-BF62688823B3}"/>
              </a:ext>
            </a:extLst>
          </p:cNvPr>
          <p:cNvSpPr/>
          <p:nvPr/>
        </p:nvSpPr>
        <p:spPr>
          <a:xfrm>
            <a:off x="6427072" y="1291001"/>
            <a:ext cx="5433860" cy="1384995"/>
          </a:xfrm>
          <a:prstGeom prst="rect">
            <a:avLst/>
          </a:prstGeom>
          <a:noFill/>
        </p:spPr>
        <p:txBody>
          <a:bodyPr wrap="none" lIns="137160" tIns="68580" rIns="137160" bIns="68580">
            <a:spAutoFit/>
          </a:bodyPr>
          <a:lstStyle/>
          <a:p>
            <a:pPr algn="ctr">
              <a:defRPr/>
            </a:pPr>
            <a:r>
              <a:rPr lang="en-US" sz="8100" b="1" dirty="0" smtClean="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rPr>
              <a:t>TRÒ CHƠI</a:t>
            </a:r>
            <a:endParaRPr lang="en-US" sz="8100" b="1"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endParaRPr>
          </a:p>
        </p:txBody>
      </p:sp>
      <p:pic>
        <p:nvPicPr>
          <p:cNvPr id="14" name="Picture 13">
            <a:extLst>
              <a:ext uri="{FF2B5EF4-FFF2-40B4-BE49-F238E27FC236}">
                <a16:creationId xmlns="" xmlns:a16="http://schemas.microsoft.com/office/drawing/2014/main" id="{4EA600BF-C2ED-4957-AC00-A80D89F47D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940267" y="4974873"/>
            <a:ext cx="742950" cy="657225"/>
          </a:xfrm>
          <a:prstGeom prst="rect">
            <a:avLst/>
          </a:prstGeom>
        </p:spPr>
      </p:pic>
      <p:pic>
        <p:nvPicPr>
          <p:cNvPr id="15" name="Picture 14">
            <a:extLst>
              <a:ext uri="{FF2B5EF4-FFF2-40B4-BE49-F238E27FC236}">
                <a16:creationId xmlns="" xmlns:a16="http://schemas.microsoft.com/office/drawing/2014/main" id="{35D9B580-C5E8-45B2-A1EF-E7199F53C9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38438" y="3457571"/>
            <a:ext cx="742950" cy="657225"/>
          </a:xfrm>
          <a:prstGeom prst="rect">
            <a:avLst/>
          </a:prstGeom>
        </p:spPr>
      </p:pic>
      <p:pic>
        <p:nvPicPr>
          <p:cNvPr id="16" name="Picture 15">
            <a:extLst>
              <a:ext uri="{FF2B5EF4-FFF2-40B4-BE49-F238E27FC236}">
                <a16:creationId xmlns="" xmlns:a16="http://schemas.microsoft.com/office/drawing/2014/main" id="{67EDFB4C-4700-4A7B-9607-731565FBCFD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50551" y="2871783"/>
            <a:ext cx="742950" cy="657225"/>
          </a:xfrm>
          <a:prstGeom prst="rect">
            <a:avLst/>
          </a:prstGeom>
        </p:spPr>
      </p:pic>
      <p:pic>
        <p:nvPicPr>
          <p:cNvPr id="17" name="Picture 16">
            <a:extLst>
              <a:ext uri="{FF2B5EF4-FFF2-40B4-BE49-F238E27FC236}">
                <a16:creationId xmlns="" xmlns:a16="http://schemas.microsoft.com/office/drawing/2014/main" id="{E7D0E068-19C2-43F5-B460-BC1DB84965E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47530" y="4114796"/>
            <a:ext cx="742950" cy="657225"/>
          </a:xfrm>
          <a:prstGeom prst="rect">
            <a:avLst/>
          </a:prstGeom>
        </p:spPr>
      </p:pic>
      <p:pic>
        <p:nvPicPr>
          <p:cNvPr id="18" name="Picture 17">
            <a:extLst>
              <a:ext uri="{FF2B5EF4-FFF2-40B4-BE49-F238E27FC236}">
                <a16:creationId xmlns="" xmlns:a16="http://schemas.microsoft.com/office/drawing/2014/main" id="{4AF924DE-F71B-40AE-A7C8-052F6630215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91591" y="5095191"/>
            <a:ext cx="742950" cy="657225"/>
          </a:xfrm>
          <a:prstGeom prst="rect">
            <a:avLst/>
          </a:prstGeom>
        </p:spPr>
      </p:pic>
      <p:pic>
        <p:nvPicPr>
          <p:cNvPr id="19" name="Picture 18">
            <a:extLst>
              <a:ext uri="{FF2B5EF4-FFF2-40B4-BE49-F238E27FC236}">
                <a16:creationId xmlns="" xmlns:a16="http://schemas.microsoft.com/office/drawing/2014/main" id="{937D38D4-0C76-471D-AA2B-3A586401241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05547" y="4766579"/>
            <a:ext cx="742950" cy="657225"/>
          </a:xfrm>
          <a:prstGeom prst="rect">
            <a:avLst/>
          </a:prstGeom>
        </p:spPr>
      </p:pic>
      <p:pic>
        <p:nvPicPr>
          <p:cNvPr id="20" name="Picture 19">
            <a:extLst>
              <a:ext uri="{FF2B5EF4-FFF2-40B4-BE49-F238E27FC236}">
                <a16:creationId xmlns="" xmlns:a16="http://schemas.microsoft.com/office/drawing/2014/main" id="{42AC131E-4AC7-4656-8620-E8BD9A61AFB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5106" l="8149" r="94613">
                        <a14:foregroundMark x1="55663" y1="47720" x2="59116" y2="93437"/>
                        <a14:foregroundMark x1="52624" y1="92325" x2="66022" y2="92325"/>
                        <a14:foregroundMark x1="55249" y1="93437" x2="66851" y2="93771"/>
                        <a14:foregroundMark x1="54006" y1="91657" x2="71547" y2="85762"/>
                      </a14:backgroundRemoval>
                    </a14:imgEffect>
                  </a14:imgLayer>
                </a14:imgProps>
              </a:ext>
              <a:ext uri="{28A0092B-C50C-407E-A947-70E740481C1C}">
                <a14:useLocalDpi xmlns:a14="http://schemas.microsoft.com/office/drawing/2010/main"/>
              </a:ext>
            </a:extLst>
          </a:blip>
          <a:srcRect/>
          <a:stretch/>
        </p:blipFill>
        <p:spPr>
          <a:xfrm>
            <a:off x="-507305" y="5009813"/>
            <a:ext cx="4423116" cy="5490651"/>
          </a:xfrm>
          <a:prstGeom prst="rect">
            <a:avLst/>
          </a:prstGeom>
        </p:spPr>
      </p:pic>
      <p:pic>
        <p:nvPicPr>
          <p:cNvPr id="22" name="Picture 21">
            <a:extLst>
              <a:ext uri="{FF2B5EF4-FFF2-40B4-BE49-F238E27FC236}">
                <a16:creationId xmlns="" xmlns:a16="http://schemas.microsoft.com/office/drawing/2014/main" id="{495CAE58-9B77-499B-8225-17C5C1AD2519}"/>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4412" r="100000">
                        <a14:foregroundMark x1="45856" y1="66816" x2="50936" y2="66816"/>
                        <a14:foregroundMark x1="13904" y1="59193" x2="15909" y2="57399"/>
                        <a14:foregroundMark x1="13904" y1="59641" x2="13904" y2="60987"/>
                        <a14:foregroundMark x1="72861" y1="96861" x2="76471" y2="99776"/>
                        <a14:foregroundMark x1="91711" y1="97085" x2="93984" y2="99776"/>
                        <a14:foregroundMark x1="18984" y1="52242" x2="23128" y2="54933"/>
                        <a14:foregroundMark x1="26203" y1="49552" x2="26738" y2="52242"/>
                        <a14:backgroundMark x1="10695" y1="72422" x2="10963" y2="70852"/>
                        <a14:backgroundMark x1="25401" y1="76009" x2="26738" y2="75561"/>
                        <a14:backgroundMark x1="23930" y1="49103" x2="24866" y2="51121"/>
                        <a14:backgroundMark x1="12433" y1="63901" x2="12032" y2="65247"/>
                        <a14:backgroundMark x1="26203" y1="53812" x2="25401" y2="51570"/>
                        <a14:backgroundMark x1="21658" y1="49103" x2="23396" y2="49552"/>
                        <a14:backgroundMark x1="39973" y1="40135" x2="37433" y2="39238"/>
                        <a14:backgroundMark x1="40241" y1="64798" x2="40909" y2="65695"/>
                      </a14:backgroundRemoval>
                    </a14:imgEffect>
                  </a14:imgLayer>
                </a14:imgProps>
              </a:ext>
              <a:ext uri="{28A0092B-C50C-407E-A947-70E740481C1C}">
                <a14:useLocalDpi xmlns:a14="http://schemas.microsoft.com/office/drawing/2010/main"/>
              </a:ext>
            </a:extLst>
          </a:blip>
          <a:srcRect/>
          <a:stretch/>
        </p:blipFill>
        <p:spPr>
          <a:xfrm>
            <a:off x="10326441" y="5452076"/>
            <a:ext cx="8109894" cy="4834925"/>
          </a:xfrm>
          <a:prstGeom prst="rect">
            <a:avLst/>
          </a:prstGeom>
        </p:spPr>
      </p:pic>
      <p:sp>
        <p:nvSpPr>
          <p:cNvPr id="23" name="Rectangle 22">
            <a:extLst>
              <a:ext uri="{FF2B5EF4-FFF2-40B4-BE49-F238E27FC236}">
                <a16:creationId xmlns="" xmlns:a16="http://schemas.microsoft.com/office/drawing/2014/main" id="{1E429FBD-C62A-4B78-B188-3CE5FC4520CC}"/>
              </a:ext>
            </a:extLst>
          </p:cNvPr>
          <p:cNvSpPr/>
          <p:nvPr/>
        </p:nvSpPr>
        <p:spPr>
          <a:xfrm>
            <a:off x="3215228" y="3141911"/>
            <a:ext cx="11857541" cy="1384995"/>
          </a:xfrm>
          <a:prstGeom prst="rect">
            <a:avLst/>
          </a:prstGeom>
          <a:noFill/>
        </p:spPr>
        <p:txBody>
          <a:bodyPr wrap="none" lIns="137160" tIns="68580" rIns="137160" bIns="68580">
            <a:spAutoFit/>
          </a:bodyPr>
          <a:lstStyle/>
          <a:p>
            <a:pPr algn="ctr">
              <a:defRPr/>
            </a:pPr>
            <a:r>
              <a:rPr lang="en-US" sz="81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EM TẬP LÀM THỦ MÔN</a:t>
            </a:r>
          </a:p>
        </p:txBody>
      </p:sp>
    </p:spTree>
    <p:extLst>
      <p:ext uri="{BB962C8B-B14F-4D97-AF65-F5344CB8AC3E}">
        <p14:creationId xmlns:p14="http://schemas.microsoft.com/office/powerpoint/2010/main" val="8676470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a:solidFill>
                  <a:prstClr val="black"/>
                </a:solidFill>
                <a:latin typeface="Arial" panose="020B0604020202020204" pitchFamily="34" charset="0"/>
                <a:cs typeface="Arial" panose="020B0604020202020204" pitchFamily="34" charset="0"/>
              </a:rPr>
              <a:t>Câu </a:t>
            </a:r>
            <a:r>
              <a:rPr lang="en-US" sz="4400" b="1" noProof="1" smtClean="0">
                <a:solidFill>
                  <a:prstClr val="black"/>
                </a:solidFill>
                <a:latin typeface="Arial" panose="020B0604020202020204" pitchFamily="34" charset="0"/>
                <a:cs typeface="Arial" panose="020B0604020202020204" pitchFamily="34" charset="0"/>
              </a:rPr>
              <a:t>1: </a:t>
            </a:r>
            <a:r>
              <a:rPr lang="vi-VN" sz="4400" b="1" noProof="1" smtClean="0">
                <a:solidFill>
                  <a:prstClr val="black"/>
                </a:solidFill>
                <a:latin typeface="Arial" panose="020B0604020202020204" pitchFamily="34" charset="0"/>
                <a:cs typeface="Arial" panose="020B0604020202020204" pitchFamily="34" charset="0"/>
              </a:rPr>
              <a:t> </a:t>
            </a:r>
            <a:r>
              <a:rPr lang="en-US" sz="4400" noProof="1" smtClean="0">
                <a:solidFill>
                  <a:prstClr val="black"/>
                </a:solidFill>
                <a:latin typeface="Arial" panose="020B0604020202020204" pitchFamily="34" charset="0"/>
                <a:cs typeface="Arial" panose="020B0604020202020204" pitchFamily="34" charset="0"/>
              </a:rPr>
              <a:t>Tìm x sao cho |x| = 2</a:t>
            </a:r>
            <a:r>
              <a:rPr lang="vi-VN" sz="4400" noProof="1" smtClean="0">
                <a:solidFill>
                  <a:prstClr val="black"/>
                </a:solidFill>
                <a:latin typeface="Arial" panose="020B0604020202020204" pitchFamily="34" charset="0"/>
                <a:cs typeface="Arial" panose="020B0604020202020204" pitchFamily="34" charset="0"/>
              </a:rPr>
              <a:t>?</a:t>
            </a:r>
            <a:endParaRPr lang="vi-VN" sz="4400" noProof="1">
              <a:solidFill>
                <a:prstClr val="black"/>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A. </a:t>
            </a:r>
            <a:r>
              <a:rPr lang="en-US" sz="4400" noProof="1" smtClean="0">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C. </a:t>
            </a:r>
            <a:r>
              <a:rPr lang="en-US" sz="4400" noProof="1" smtClean="0">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B. </a:t>
            </a:r>
            <a:r>
              <a:rPr lang="en-US" sz="4400" noProof="1" smtClean="0">
                <a:solidFill>
                  <a:prstClr val="white"/>
                </a:solidFill>
                <a:latin typeface="Arial" panose="020B0604020202020204" pitchFamily="34" charset="0"/>
                <a:cs typeface="Arial" panose="020B0604020202020204" pitchFamily="34" charset="0"/>
              </a:rPr>
              <a:t>x = 2 hoặc x = -2</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D. </a:t>
            </a:r>
            <a:r>
              <a:rPr lang="en-US" sz="4400" noProof="1" smtClean="0">
                <a:solidFill>
                  <a:prstClr val="white"/>
                </a:solidFill>
                <a:latin typeface="Arial" panose="020B0604020202020204" pitchFamily="34" charset="0"/>
                <a:cs typeface="Arial" panose="020B0604020202020204" pitchFamily="34" charset="0"/>
              </a:rPr>
              <a:t>x = 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448418" y="19792"/>
            <a:ext cx="4334631" cy="2121593"/>
          </a:xfrm>
          <a:prstGeom prst="rect">
            <a:avLst/>
          </a:prstGeom>
        </p:spPr>
      </p:pic>
    </p:spTree>
    <p:extLst>
      <p:ext uri="{BB962C8B-B14F-4D97-AF65-F5344CB8AC3E}">
        <p14:creationId xmlns:p14="http://schemas.microsoft.com/office/powerpoint/2010/main" val="284560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90487" y="1244172"/>
            <a:ext cx="1892972" cy="2944623"/>
          </a:xfrm>
          <a:prstGeom prst="rect">
            <a:avLst/>
          </a:prstGeom>
        </p:spPr>
      </p:pic>
      <p:pic>
        <p:nvPicPr>
          <p:cNvPr id="6" name="thua"/>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05220" y="1892470"/>
            <a:ext cx="1170534" cy="2121593"/>
          </a:xfrm>
          <a:prstGeom prst="rect">
            <a:avLst/>
          </a:prstGeom>
        </p:spPr>
      </p:pic>
      <p:pic>
        <p:nvPicPr>
          <p:cNvPr id="7" name="bo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b="1" noProof="1" smtClean="0">
                <a:solidFill>
                  <a:schemeClr val="tx1"/>
                </a:solidFill>
                <a:latin typeface="Arial" panose="020B0604020202020204" pitchFamily="34" charset="0"/>
                <a:cs typeface="Arial" panose="020B0604020202020204" pitchFamily="34" charset="0"/>
              </a:rPr>
              <a:t>Câu</a:t>
            </a:r>
            <a:r>
              <a:rPr lang="en-US" sz="4000" b="1" noProof="1" smtClean="0">
                <a:solidFill>
                  <a:schemeClr val="tx1"/>
                </a:solidFill>
                <a:latin typeface="Arial" panose="020B0604020202020204" pitchFamily="34" charset="0"/>
                <a:cs typeface="Arial" panose="020B0604020202020204" pitchFamily="34" charset="0"/>
              </a:rPr>
              <a:t> 2: </a:t>
            </a:r>
            <a:r>
              <a:rPr lang="nl-NL" sz="4000" dirty="0">
                <a:solidFill>
                  <a:schemeClr val="tx1"/>
                </a:solidFill>
                <a:latin typeface="Arial" panose="020B0604020202020204" pitchFamily="34" charset="0"/>
                <a:cs typeface="Arial" panose="020B0604020202020204" pitchFamily="34" charset="0"/>
              </a:rPr>
              <a:t>Căn bậc hai số học của 5 được làm tròn với độ chính xác 0,005 </a:t>
            </a:r>
            <a:r>
              <a:rPr lang="nl-NL" sz="4000" dirty="0" smtClean="0">
                <a:solidFill>
                  <a:schemeClr val="tx1"/>
                </a:solidFill>
                <a:latin typeface="Arial" panose="020B0604020202020204" pitchFamily="34" charset="0"/>
                <a:cs typeface="Arial" panose="020B0604020202020204" pitchFamily="34" charset="0"/>
              </a:rPr>
              <a:t>là</a:t>
            </a:r>
            <a:endParaRPr lang="vi-VN" sz="4000" noProof="1">
              <a:solidFill>
                <a:schemeClr val="tx1"/>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smtClean="0">
                <a:solidFill>
                  <a:prstClr val="white"/>
                </a:solidFill>
                <a:latin typeface="Arial" panose="020B0604020202020204" pitchFamily="34" charset="0"/>
                <a:cs typeface="Arial" panose="020B0604020202020204" pitchFamily="34" charset="0"/>
              </a:rPr>
              <a:t>A.</a:t>
            </a:r>
            <a:r>
              <a:rPr lang="en-US" sz="4400" noProof="1" smtClean="0">
                <a:solidFill>
                  <a:prstClr val="white"/>
                </a:solidFill>
                <a:latin typeface="Arial" panose="020B0604020202020204" pitchFamily="34" charset="0"/>
                <a:cs typeface="Arial" panose="020B0604020202020204" pitchFamily="34" charset="0"/>
              </a:rPr>
              <a:t> 2,236</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C. </a:t>
            </a:r>
            <a:r>
              <a:rPr lang="en-US" sz="4400" noProof="1" smtClean="0">
                <a:solidFill>
                  <a:prstClr val="white"/>
                </a:solidFill>
                <a:latin typeface="Arial" panose="020B0604020202020204" pitchFamily="34" charset="0"/>
                <a:cs typeface="Arial" panose="020B0604020202020204" pitchFamily="34" charset="0"/>
              </a:rPr>
              <a:t>2,237</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B. </a:t>
            </a:r>
            <a:r>
              <a:rPr lang="en-US" sz="4400" noProof="1" smtClean="0">
                <a:solidFill>
                  <a:prstClr val="white"/>
                </a:solidFill>
                <a:latin typeface="Arial" panose="020B0604020202020204" pitchFamily="34" charset="0"/>
                <a:cs typeface="Arial" panose="020B0604020202020204" pitchFamily="34" charset="0"/>
              </a:rPr>
              <a:t>2,23</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D. </a:t>
            </a:r>
            <a:r>
              <a:rPr lang="en-US" sz="4400" noProof="1" smtClean="0">
                <a:solidFill>
                  <a:prstClr val="white"/>
                </a:solidFill>
                <a:latin typeface="Arial" panose="020B0604020202020204" pitchFamily="34" charset="0"/>
                <a:cs typeface="Arial" panose="020B0604020202020204" pitchFamily="34" charset="0"/>
              </a:rPr>
              <a:t>2,24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398191" y="183376"/>
            <a:ext cx="4334631" cy="2121593"/>
          </a:xfrm>
          <a:prstGeom prst="rect">
            <a:avLst/>
          </a:prstGeom>
        </p:spPr>
      </p:pic>
    </p:spTree>
    <p:extLst>
      <p:ext uri="{BB962C8B-B14F-4D97-AF65-F5344CB8AC3E}">
        <p14:creationId xmlns:p14="http://schemas.microsoft.com/office/powerpoint/2010/main" val="1508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par>
                                <p:cTn id="122" presetID="53" presetClass="entr" presetSubtype="16"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fill="hold"/>
                                        <p:tgtEl>
                                          <p:spTgt spid="13"/>
                                        </p:tgtEl>
                                        <p:attrNameLst>
                                          <p:attrName>ppt_w</p:attrName>
                                        </p:attrNameLst>
                                      </p:cBhvr>
                                      <p:tavLst>
                                        <p:tav tm="0">
                                          <p:val>
                                            <p:fltVal val="0"/>
                                          </p:val>
                                        </p:tav>
                                        <p:tav tm="100000">
                                          <p:val>
                                            <p:strVal val="#ppt_w"/>
                                          </p:val>
                                        </p:tav>
                                      </p:tavLst>
                                    </p:anim>
                                    <p:anim calcmode="lin" valueType="num">
                                      <p:cBhvr>
                                        <p:cTn id="125" dur="500" fill="hold"/>
                                        <p:tgtEl>
                                          <p:spTgt spid="13"/>
                                        </p:tgtEl>
                                        <p:attrNameLst>
                                          <p:attrName>ppt_h</p:attrName>
                                        </p:attrNameLst>
                                      </p:cBhvr>
                                      <p:tavLst>
                                        <p:tav tm="0">
                                          <p:val>
                                            <p:fltVal val="0"/>
                                          </p:val>
                                        </p:tav>
                                        <p:tav tm="100000">
                                          <p:val>
                                            <p:strVal val="#ppt_h"/>
                                          </p:val>
                                        </p:tav>
                                      </p:tavLst>
                                    </p:anim>
                                    <p:animEffect transition="in" filter="fade">
                                      <p:cBhvr>
                                        <p:cTn id="126" dur="500"/>
                                        <p:tgtEl>
                                          <p:spTgt spid="13"/>
                                        </p:tgtEl>
                                      </p:cBhvr>
                                    </p:animEffect>
                                  </p:childTnLst>
                                  <p:subTnLst>
                                    <p:audio>
                                      <p:cMediaNode>
                                        <p:cTn display="0" masterRel="sameClick">
                                          <p:stCondLst>
                                            <p:cond evt="begin" delay="0">
                                              <p:tn val="122"/>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54314" y="1144160"/>
            <a:ext cx="1892972" cy="2944623"/>
          </a:xfrm>
          <a:prstGeom prst="rect">
            <a:avLst/>
          </a:prstGeom>
        </p:spPr>
      </p:pic>
      <p:pic>
        <p:nvPicPr>
          <p:cNvPr id="6" name="thua"/>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00478" y="5170240"/>
            <a:ext cx="887045" cy="887045"/>
          </a:xfrm>
          <a:prstGeom prst="rect">
            <a:avLst/>
          </a:prstGeom>
        </p:spPr>
      </p:pic>
      <mc:AlternateContent xmlns:mc="http://schemas.openxmlformats.org/markup-compatibility/2006" xmlns:a14="http://schemas.microsoft.com/office/drawing/2010/main">
        <mc:Choice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noProof="1" smtClean="0">
                    <a:solidFill>
                      <a:schemeClr val="tx1"/>
                    </a:solidFill>
                    <a:latin typeface="Arial" panose="020B0604020202020204" pitchFamily="34" charset="0"/>
                    <a:cs typeface="Arial" panose="020B0604020202020204" pitchFamily="34" charset="0"/>
                  </a:rPr>
                  <a:t>Câu </a:t>
                </a:r>
                <a:r>
                  <a:rPr lang="en-US" sz="4200" b="1" noProof="1">
                    <a:solidFill>
                      <a:schemeClr val="tx1"/>
                    </a:solidFill>
                    <a:latin typeface="Arial" panose="020B0604020202020204" pitchFamily="34" charset="0"/>
                    <a:cs typeface="Arial" panose="020B0604020202020204" pitchFamily="34" charset="0"/>
                  </a:rPr>
                  <a:t>3</a:t>
                </a:r>
                <a:r>
                  <a:rPr lang="en-US" sz="4200" b="1" noProof="1" smtClean="0">
                    <a:solidFill>
                      <a:schemeClr val="tx1"/>
                    </a:solidFill>
                    <a:latin typeface="Arial" panose="020B0604020202020204" pitchFamily="34" charset="0"/>
                    <a:cs typeface="Arial" panose="020B0604020202020204" pitchFamily="34" charset="0"/>
                  </a:rPr>
                  <a:t>: </a:t>
                </a:r>
                <a:r>
                  <a:rPr lang="vi-VN" sz="4200" b="1" noProof="1" smtClean="0">
                    <a:solidFill>
                      <a:schemeClr val="tx1"/>
                    </a:solidFill>
                    <a:latin typeface="Arial" panose="020B0604020202020204" pitchFamily="34" charset="0"/>
                    <a:cs typeface="Arial" panose="020B0604020202020204" pitchFamily="34" charset="0"/>
                  </a:rPr>
                  <a:t> </a:t>
                </a:r>
                <a:r>
                  <a:rPr lang="nl-NL" sz="4400" dirty="0">
                    <a:solidFill>
                      <a:schemeClr val="tx1"/>
                    </a:solidFill>
                    <a:latin typeface="Arial" panose="020B0604020202020204" pitchFamily="34" charset="0"/>
                    <a:ea typeface="Calibri" panose="020F0502020204030204" pitchFamily="34" charset="0"/>
                    <a:cs typeface="Arial" panose="020B0604020202020204" pitchFamily="34" charset="0"/>
                  </a:rPr>
                  <a:t>Tính giá trị của biểu thức: M = </a:t>
                </a:r>
                <a14:m>
                  <m:oMath xmlns:m="http://schemas.openxmlformats.org/officeDocument/2006/math">
                    <m:rad>
                      <m:radPr>
                        <m:degHide m:val="on"/>
                        <m:ctrlPr>
                          <a:rPr lang="en-US" sz="4400" i="1">
                            <a:solidFill>
                              <a:schemeClr val="tx1"/>
                            </a:solidFill>
                            <a:effectLst/>
                            <a:latin typeface="Cambria Math"/>
                            <a:cs typeface="Times New Roman" panose="02020603050405020304" pitchFamily="18" charset="0"/>
                          </a:rPr>
                        </m:ctrlPr>
                      </m:radPr>
                      <m:deg/>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e>
                    </m:rad>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solidFill>
                              <a:schemeClr val="tx1"/>
                            </a:solidFill>
                            <a:effectLst/>
                            <a:latin typeface="Cambria Math"/>
                            <a:cs typeface="Times New Roman" panose="02020603050405020304" pitchFamily="18" charset="0"/>
                          </a:rPr>
                        </m:ctrlPr>
                      </m:radPr>
                      <m:deg/>
                      <m:e>
                        <m:sSup>
                          <m:sSupPr>
                            <m:ctrlPr>
                              <a:rPr lang="en-US" sz="4400" i="1">
                                <a:solidFill>
                                  <a:schemeClr val="tx1"/>
                                </a:solidFill>
                                <a:effectLst/>
                                <a:latin typeface="Cambria Math"/>
                                <a:cs typeface="Times New Roman" panose="02020603050405020304" pitchFamily="18" charset="0"/>
                              </a:rPr>
                            </m:ctrlPr>
                          </m:sSupPr>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vi-VN" sz="4200" noProof="1">
                    <a:solidFill>
                      <a:schemeClr val="tx1"/>
                    </a:solidFill>
                    <a:latin typeface="Arial" panose="020B0604020202020204" pitchFamily="34" charset="0"/>
                    <a:cs typeface="Arial" panose="020B0604020202020204" pitchFamily="34" charset="0"/>
                  </a:rPr>
                  <a:t>?</a:t>
                </a:r>
              </a:p>
            </p:txBody>
          </p:sp>
        </mc:Choice>
        <mc:Fallback xmlns="">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rotWithShape="0">
                <a:blip r:embed="rId11"/>
                <a:stretch>
                  <a:fillRect/>
                </a:stretch>
              </a:blipFill>
              <a:ln>
                <a:noFill/>
              </a:ln>
            </p:spPr>
            <p:txBody>
              <a:bodyPr/>
              <a:lstStyle/>
              <a:p>
                <a:r>
                  <a:rPr lang="en-US">
                    <a:noFill/>
                  </a:rPr>
                  <a:t> </a:t>
                </a:r>
              </a:p>
            </p:txBody>
          </p:sp>
        </mc:Fallback>
      </mc:AlternateContent>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A. </a:t>
            </a:r>
            <a:r>
              <a:rPr lang="en-US" sz="4400" noProof="1">
                <a:solidFill>
                  <a:prstClr val="white"/>
                </a:solidFill>
                <a:latin typeface="Arial" panose="020B0604020202020204" pitchFamily="34" charset="0"/>
                <a:cs typeface="Arial" panose="020B0604020202020204" pitchFamily="34" charset="0"/>
              </a:rPr>
              <a:t>7</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C. </a:t>
            </a:r>
            <a:r>
              <a:rPr lang="en-US" sz="4400" noProof="1" smtClean="0">
                <a:solidFill>
                  <a:prstClr val="white"/>
                </a:solidFill>
                <a:latin typeface="Arial" panose="020B0604020202020204" pitchFamily="34" charset="0"/>
                <a:cs typeface="Arial" panose="020B0604020202020204" pitchFamily="34" charset="0"/>
              </a:rPr>
              <a:t>13</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B. </a:t>
            </a:r>
            <a:r>
              <a:rPr lang="en-US" sz="4400" noProof="1" smtClean="0">
                <a:solidFill>
                  <a:prstClr val="white"/>
                </a:solidFill>
                <a:latin typeface="Arial" panose="020B0604020202020204" pitchFamily="34" charset="0"/>
                <a:cs typeface="Arial" panose="020B0604020202020204" pitchFamily="34" charset="0"/>
              </a:rPr>
              <a:t>8</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D. </a:t>
            </a:r>
            <a:r>
              <a:rPr lang="en-US" sz="4400" noProof="1" smtClean="0">
                <a:solidFill>
                  <a:prstClr val="white"/>
                </a:solidFill>
                <a:latin typeface="Arial" panose="020B0604020202020204" pitchFamily="34" charset="0"/>
                <a:cs typeface="Arial" panose="020B0604020202020204" pitchFamily="34" charset="0"/>
              </a:rPr>
              <a:t>9</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66168" y="83363"/>
            <a:ext cx="4334631" cy="2121593"/>
          </a:xfrm>
          <a:prstGeom prst="rect">
            <a:avLst/>
          </a:prstGeom>
        </p:spPr>
      </p:pic>
    </p:spTree>
    <p:extLst>
      <p:ext uri="{BB962C8B-B14F-4D97-AF65-F5344CB8AC3E}">
        <p14:creationId xmlns:p14="http://schemas.microsoft.com/office/powerpoint/2010/main" val="270231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1589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7643 -0.44676 " pathEditMode="relative" rAng="0" ptsTypes="AA">
                                      <p:cBhvr>
                                        <p:cTn id="104" dur="500" fill="hold"/>
                                        <p:tgtEl>
                                          <p:spTgt spid="7"/>
                                        </p:tgtEl>
                                        <p:attrNameLst>
                                          <p:attrName>ppt_x</p:attrName>
                                          <p:attrName>ppt_y</p:attrName>
                                        </p:attrNameLst>
                                      </p:cBhvr>
                                      <p:rCtr x="-8880"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smtClean="0">
                <a:solidFill>
                  <a:prstClr val="black"/>
                </a:solidFill>
                <a:latin typeface="Arial" panose="020B0604020202020204" pitchFamily="34" charset="0"/>
                <a:cs typeface="Arial" panose="020B0604020202020204" pitchFamily="34" charset="0"/>
              </a:rPr>
              <a:t>Câu</a:t>
            </a:r>
            <a:r>
              <a:rPr lang="en-US" sz="4400" b="1" noProof="1" smtClean="0">
                <a:solidFill>
                  <a:prstClr val="black"/>
                </a:solidFill>
                <a:latin typeface="Arial" panose="020B0604020202020204" pitchFamily="34" charset="0"/>
                <a:cs typeface="Arial" panose="020B0604020202020204" pitchFamily="34" charset="0"/>
              </a:rPr>
              <a:t> 4: </a:t>
            </a:r>
            <a:r>
              <a:rPr lang="en-US" sz="4400" noProof="1" smtClean="0">
                <a:solidFill>
                  <a:prstClr val="black"/>
                </a:solidFill>
                <a:latin typeface="Arial" panose="020B0604020202020204" pitchFamily="34" charset="0"/>
                <a:cs typeface="Arial" panose="020B0604020202020204" pitchFamily="34" charset="0"/>
              </a:rPr>
              <a:t>Chọn khẳng định </a:t>
            </a:r>
            <a:r>
              <a:rPr lang="en-US" sz="4400" b="1" noProof="1" smtClean="0">
                <a:solidFill>
                  <a:prstClr val="black"/>
                </a:solidFill>
                <a:latin typeface="Arial" panose="020B0604020202020204" pitchFamily="34" charset="0"/>
                <a:cs typeface="Arial" panose="020B0604020202020204" pitchFamily="34" charset="0"/>
              </a:rPr>
              <a:t>sai</a:t>
            </a:r>
            <a:r>
              <a:rPr lang="vi-VN" sz="4400" noProof="1" smtClean="0">
                <a:solidFill>
                  <a:prstClr val="black"/>
                </a:solidFill>
                <a:latin typeface="Arial" panose="020B0604020202020204" pitchFamily="34" charset="0"/>
                <a:cs typeface="Arial" panose="020B0604020202020204" pitchFamily="34" charset="0"/>
              </a:rPr>
              <a:t>?</a:t>
            </a:r>
            <a:endParaRPr lang="vi-VN" sz="4400" noProof="1">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A</a:t>
                </a:r>
                <a:r>
                  <a:rPr lang="vi-VN" sz="4400" noProof="1">
                    <a:solidFill>
                      <a:prstClr val="white"/>
                    </a:solidFill>
                    <a:latin typeface="Arial" panose="020B0604020202020204" pitchFamily="34" charset="0"/>
                    <a:cs typeface="Arial" panose="020B0604020202020204" pitchFamily="34" charset="0"/>
                  </a:rPr>
                  <a:t>. </a:t>
                </a:r>
                <a14:m>
                  <m:oMath xmlns:m="http://schemas.openxmlformats.org/officeDocument/2006/math">
                    <m:rad>
                      <m:radPr>
                        <m:degHide m:val="on"/>
                        <m:ctrlPr>
                          <a:rPr lang="vi-VN" sz="4400" i="1" noProof="1" smtClean="0">
                            <a:solidFill>
                              <a:prstClr val="white"/>
                            </a:solidFill>
                            <a:latin typeface="Cambria Math"/>
                            <a:cs typeface="Arial" panose="020B0604020202020204" pitchFamily="34" charset="0"/>
                          </a:rPr>
                        </m:ctrlPr>
                      </m:radPr>
                      <m:deg/>
                      <m:e>
                        <m:r>
                          <a:rPr lang="en-US" sz="4400" b="0" i="1" noProof="1" smtClean="0">
                            <a:solidFill>
                              <a:prstClr val="white"/>
                            </a:solidFill>
                            <a:latin typeface="Cambria Math" panose="02040503050406030204" pitchFamily="18" charset="0"/>
                            <a:cs typeface="Arial" panose="020B0604020202020204" pitchFamily="34" charset="0"/>
                          </a:rPr>
                          <m:t>3</m:t>
                        </m:r>
                      </m:e>
                    </m:rad>
                  </m:oMath>
                </a14:m>
                <a:r>
                  <a:rPr lang="en-US" sz="4400" noProof="1" smtClean="0">
                    <a:solidFill>
                      <a:prstClr val="white"/>
                    </a:solidFill>
                    <a:latin typeface="Arial" panose="020B0604020202020204" pitchFamily="34" charset="0"/>
                    <a:cs typeface="Arial" panose="020B0604020202020204" pitchFamily="34" charset="0"/>
                  </a:rPr>
                  <a:t>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rotWithShape="0">
                <a:blip r:embed="rId11"/>
                <a:stretch>
                  <a:fillRect l="-2855" b="-274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C</a:t>
                </a:r>
                <a:r>
                  <a:rPr lang="vi-VN" sz="4400" noProof="1">
                    <a:solidFill>
                      <a:prstClr val="white"/>
                    </a:solidFill>
                    <a:latin typeface="Arial" panose="020B0604020202020204" pitchFamily="34" charset="0"/>
                    <a:cs typeface="Arial" panose="020B0604020202020204" pitchFamily="34" charset="0"/>
                  </a:rPr>
                  <a:t>. </a:t>
                </a:r>
                <a14:m>
                  <m:oMath xmlns:m="http://schemas.openxmlformats.org/officeDocument/2006/math">
                    <m:f>
                      <m:fPr>
                        <m:ctrlPr>
                          <a:rPr lang="vi-VN" sz="4400" i="1" noProof="1" smtClean="0">
                            <a:solidFill>
                              <a:prstClr val="white"/>
                            </a:solidFill>
                            <a:latin typeface="Cambria Math"/>
                            <a:cs typeface="Arial" panose="020B0604020202020204" pitchFamily="34" charset="0"/>
                          </a:rPr>
                        </m:ctrlPr>
                      </m:fPr>
                      <m:num>
                        <m:r>
                          <a:rPr lang="en-US" sz="4400" b="0" i="1" noProof="1" smtClean="0">
                            <a:solidFill>
                              <a:prstClr val="white"/>
                            </a:solidFill>
                            <a:latin typeface="Cambria Math" panose="02040503050406030204" pitchFamily="18" charset="0"/>
                            <a:cs typeface="Arial" panose="020B0604020202020204" pitchFamily="34" charset="0"/>
                          </a:rPr>
                          <m:t>−2</m:t>
                        </m:r>
                      </m:num>
                      <m:den>
                        <m:r>
                          <a:rPr lang="en-US" sz="4400" b="0" i="1" noProof="1" smtClean="0">
                            <a:solidFill>
                              <a:prstClr val="white"/>
                            </a:solidFill>
                            <a:latin typeface="Cambria Math" panose="02040503050406030204" pitchFamily="18" charset="0"/>
                            <a:cs typeface="Arial" panose="020B0604020202020204" pitchFamily="34" charset="0"/>
                          </a:rPr>
                          <m:t>3</m:t>
                        </m:r>
                      </m:den>
                    </m:f>
                    <m:r>
                      <a:rPr lang="en-US" sz="4400" b="0" i="1" noProof="1" smtClean="0">
                        <a:solidFill>
                          <a:prstClr val="white"/>
                        </a:solidFill>
                        <a:latin typeface="Cambria Math" panose="02040503050406030204" pitchFamily="18" charset="0"/>
                        <a:cs typeface="Arial" panose="020B0604020202020204" pitchFamily="34" charset="0"/>
                      </a:rPr>
                      <m:t> </m:t>
                    </m:r>
                    <m:r>
                      <a:rPr lang="en-US" sz="4400" i="1" noProof="1">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rotWithShape="0">
                <a:blip r:embed="rId12"/>
                <a:stretch>
                  <a:fillRect l="-285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B.</a:t>
                </a:r>
                <a:r>
                  <a:rPr lang="en-US" sz="4400" noProof="1" smtClean="0">
                    <a:solidFill>
                      <a:prstClr val="white"/>
                    </a:solidFill>
                    <a:latin typeface="Arial" panose="020B0604020202020204" pitchFamily="34" charset="0"/>
                    <a:cs typeface="Arial" panose="020B0604020202020204" pitchFamily="34" charset="0"/>
                  </a:rPr>
                  <a:t> - 9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r>
                  <a:rPr lang="vi-VN" sz="4400" noProof="1" smtClean="0">
                    <a:solidFill>
                      <a:prstClr val="white"/>
                    </a:solidFill>
                    <a:latin typeface="Arial" panose="020B0604020202020204" pitchFamily="34" charset="0"/>
                    <a:cs typeface="Arial" panose="020B0604020202020204" pitchFamily="34" charset="0"/>
                  </a:rPr>
                  <a:t> </a:t>
                </a:r>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rotWithShape="0">
                <a:blip r:embed="rId13"/>
                <a:stretch>
                  <a:fillRect l="-29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D</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21,7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rotWithShape="0">
                <a:blip r:embed="rId14"/>
                <a:stretch>
                  <a:fillRect l="-2926"/>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442052" y="494879"/>
            <a:ext cx="4334631" cy="2121593"/>
          </a:xfrm>
          <a:prstGeom prst="rect">
            <a:avLst/>
          </a:prstGeom>
        </p:spPr>
      </p:pic>
    </p:spTree>
    <p:extLst>
      <p:ext uri="{BB962C8B-B14F-4D97-AF65-F5344CB8AC3E}">
        <p14:creationId xmlns:p14="http://schemas.microsoft.com/office/powerpoint/2010/main" val="325112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04800" y="5524500"/>
            <a:ext cx="3251593" cy="7673377"/>
          </a:xfrm>
          <a:prstGeom prst="rect">
            <a:avLst/>
          </a:prstGeom>
        </p:spPr>
      </p:pic>
      <p:sp>
        <p:nvSpPr>
          <p:cNvPr id="7" name="TextBox 6"/>
          <p:cNvSpPr txBox="1"/>
          <p:nvPr/>
        </p:nvSpPr>
        <p:spPr>
          <a:xfrm>
            <a:off x="2173363" y="2704858"/>
            <a:ext cx="13664807" cy="355751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BÀI TẬP CUỐI CHƯƠNG II</a:t>
            </a:r>
          </a:p>
          <a:p>
            <a:pPr algn="ctr">
              <a:lnSpc>
                <a:spcPct val="150000"/>
              </a:lnSpc>
            </a:pPr>
            <a:r>
              <a:rPr lang="en-US" sz="8000" b="1" dirty="0" smtClean="0">
                <a:latin typeface="Arial" panose="020B0604020202020204" pitchFamily="34" charset="0"/>
                <a:cs typeface="Arial" panose="020B0604020202020204" pitchFamily="34" charset="0"/>
              </a:rPr>
              <a:t>(1 </a:t>
            </a:r>
            <a:r>
              <a:rPr lang="en-US" sz="8000" b="1" dirty="0" err="1" smtClean="0">
                <a:latin typeface="Arial" panose="020B0604020202020204" pitchFamily="34" charset="0"/>
                <a:cs typeface="Arial" panose="020B0604020202020204" pitchFamily="34" charset="0"/>
              </a:rPr>
              <a:t>Tiết</a:t>
            </a:r>
            <a:r>
              <a:rPr lang="en-US" sz="8000" b="1" dirty="0" smtClean="0">
                <a:latin typeface="Arial" panose="020B0604020202020204" pitchFamily="34" charset="0"/>
                <a:cs typeface="Arial" panose="020B0604020202020204" pitchFamily="34" charset="0"/>
              </a:rPr>
              <a:t>)</a:t>
            </a:r>
            <a:endParaRPr lang="en-US" sz="80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58600" y="2171700"/>
            <a:ext cx="8115300" cy="8115300"/>
          </a:xfrm>
          <a:prstGeom prst="rect">
            <a:avLst/>
          </a:prstGeom>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3932446">
            <a:off x="16013198" y="558916"/>
            <a:ext cx="1675527" cy="1605460"/>
          </a:xfrm>
          <a:prstGeom prst="rect">
            <a:avLst/>
          </a:prstGeom>
        </p:spPr>
      </p:pic>
      <p:pic>
        <p:nvPicPr>
          <p:cNvPr id="7" name="Picture 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rot="-5833455">
            <a:off x="77259" y="8776409"/>
            <a:ext cx="1422739" cy="1363243"/>
          </a:xfrm>
          <a:prstGeom prst="rect">
            <a:avLst/>
          </a:prstGeom>
        </p:spPr>
      </p:pic>
      <p:sp>
        <p:nvSpPr>
          <p:cNvPr id="8" name="Rectangle 7"/>
          <p:cNvSpPr/>
          <p:nvPr/>
        </p:nvSpPr>
        <p:spPr>
          <a:xfrm>
            <a:off x="3429000" y="800100"/>
            <a:ext cx="12106318" cy="1938992"/>
          </a:xfrm>
          <a:prstGeom prst="rect">
            <a:avLst/>
          </a:prstGeom>
        </p:spPr>
        <p:txBody>
          <a:bodyPr wrap="square">
            <a:spAutoFit/>
          </a:bodyPr>
          <a:lstStyle/>
          <a:p>
            <a:pPr algn="just">
              <a:lnSpc>
                <a:spcPct val="150000"/>
              </a:lnSpc>
            </a:pPr>
            <a:r>
              <a:rPr lang="en-US" sz="4000" i="1" dirty="0" smtClean="0">
                <a:latin typeface="Arial" panose="020B0604020202020204" pitchFamily="34" charset="0"/>
                <a:cs typeface="Arial" panose="020B0604020202020204" pitchFamily="34" charset="0"/>
              </a:rPr>
              <a:t>Đ</a:t>
            </a:r>
            <a:r>
              <a:rPr lang="vi-VN" sz="4000" i="1" dirty="0" smtClean="0">
                <a:latin typeface="Arial" panose="020B0604020202020204" pitchFamily="34" charset="0"/>
                <a:cs typeface="Arial" panose="020B0604020202020204" pitchFamily="34" charset="0"/>
              </a:rPr>
              <a:t>ại </a:t>
            </a:r>
            <a:r>
              <a:rPr lang="vi-VN" sz="4000" i="1" dirty="0">
                <a:latin typeface="Arial" panose="020B0604020202020204" pitchFamily="34" charset="0"/>
                <a:cs typeface="Arial" panose="020B0604020202020204" pitchFamily="34" charset="0"/>
              </a:rPr>
              <a:t>diện từng nhóm lên trình bày về sơ đồ tư duy của </a:t>
            </a:r>
            <a:r>
              <a:rPr lang="vi-VN" sz="4000" i="1" dirty="0"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đã</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giao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về</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từ</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buổi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trước</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32977" y="952500"/>
            <a:ext cx="1749704" cy="1249788"/>
          </a:xfrm>
          <a:prstGeom prst="rect">
            <a:avLst/>
          </a:prstGeom>
        </p:spPr>
      </p:pic>
      <p:pic>
        <p:nvPicPr>
          <p:cNvPr id="10" name="Picture 9"/>
          <p:cNvPicPr/>
          <p:nvPr/>
        </p:nvPicPr>
        <p:blipFill>
          <a:blip r:embed="rId9"/>
          <a:stretch>
            <a:fillRect/>
          </a:stretch>
        </p:blipFill>
        <p:spPr>
          <a:xfrm>
            <a:off x="3733800" y="2726392"/>
            <a:ext cx="10778473" cy="7200384"/>
          </a:xfrm>
          <a:prstGeom prst="rect">
            <a:avLst/>
          </a:prstGeom>
        </p:spPr>
      </p:pic>
      <p:pic>
        <p:nvPicPr>
          <p:cNvPr id="11" name="Picture 2"/>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rot="20360123">
            <a:off x="14499610" y="7928643"/>
            <a:ext cx="3272882" cy="1480979"/>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a:ext>
            </a:extLst>
          </a:blip>
          <a:stretch>
            <a:fillRect/>
          </a:stretch>
        </p:blipFill>
        <p:spPr>
          <a:xfrm flipH="1">
            <a:off x="1564272" y="2739092"/>
            <a:ext cx="2758850" cy="7331945"/>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5"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3895077">
            <a:off x="7135212" y="2443392"/>
            <a:ext cx="834782" cy="799873"/>
          </a:xfrm>
          <a:prstGeom prst="rect">
            <a:avLst/>
          </a:prstGeom>
        </p:spPr>
      </p:pic>
      <p:pic>
        <p:nvPicPr>
          <p:cNvPr id="7" name="Picture 7"/>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rot="3895077">
            <a:off x="8810092" y="2443392"/>
            <a:ext cx="834782" cy="799873"/>
          </a:xfrm>
          <a:prstGeom prst="rect">
            <a:avLst/>
          </a:prstGeom>
        </p:spPr>
      </p:pic>
      <p:pic>
        <p:nvPicPr>
          <p:cNvPr id="8" name="Picture 8"/>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rot="3895077">
            <a:off x="10484972" y="2443392"/>
            <a:ext cx="834782" cy="799873"/>
          </a:xfrm>
          <a:prstGeom prst="rect">
            <a:avLst/>
          </a:prstGeom>
        </p:spPr>
      </p:pic>
      <p:sp>
        <p:nvSpPr>
          <p:cNvPr id="9" name="Round Same Side Corner Rectangle 8"/>
          <p:cNvSpPr/>
          <p:nvPr/>
        </p:nvSpPr>
        <p:spPr>
          <a:xfrm flipV="1">
            <a:off x="1425441" y="3285992"/>
            <a:ext cx="5562600" cy="1211580"/>
          </a:xfrm>
          <a:prstGeom prst="round2SameRect">
            <a:avLst>
              <a:gd name="adj1" fmla="val 50000"/>
              <a:gd name="adj2" fmla="val 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79441" y="3518789"/>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2.27 (SGK - tr39)</a:t>
            </a:r>
            <a:endParaRPr lang="en-US" sz="4000" b="1" dirty="0">
              <a:latin typeface="Arial" panose="020B0604020202020204" pitchFamily="34" charset="0"/>
              <a:cs typeface="Arial" panose="020B0604020202020204" pitchFamily="34" charset="0"/>
            </a:endParaRPr>
          </a:p>
        </p:txBody>
      </p:sp>
      <p:sp>
        <p:nvSpPr>
          <p:cNvPr id="11" name="TextBox 10"/>
          <p:cNvSpPr txBox="1"/>
          <p:nvPr/>
        </p:nvSpPr>
        <p:spPr>
          <a:xfrm>
            <a:off x="4495800" y="1028700"/>
            <a:ext cx="9677400" cy="1107996"/>
          </a:xfrm>
          <a:prstGeom prst="rect">
            <a:avLst/>
          </a:prstGeom>
          <a:noFill/>
        </p:spPr>
        <p:txBody>
          <a:bodyPr wrap="square" rtlCol="0">
            <a:spAutoFit/>
          </a:bodyPr>
          <a:lstStyle/>
          <a:p>
            <a:pPr algn="ctr"/>
            <a:r>
              <a:rPr lang="en-US" sz="6600" b="1" dirty="0" smtClean="0">
                <a:latin typeface="Arial" panose="020B0604020202020204" pitchFamily="34" charset="0"/>
                <a:cs typeface="Arial" panose="020B0604020202020204" pitchFamily="34" charset="0"/>
              </a:rPr>
              <a:t>LUYỆN TẬP</a:t>
            </a:r>
            <a:endParaRPr lang="en-US" sz="66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985616">
            <a:off x="14321278" y="961504"/>
            <a:ext cx="1572571" cy="2147684"/>
          </a:xfrm>
          <a:prstGeom prst="rect">
            <a:avLst/>
          </a:prstGeom>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592" y="-333401"/>
            <a:ext cx="3789651" cy="3321349"/>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953791" y="4479558"/>
                <a:ext cx="12268417" cy="2958695"/>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Sử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 =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smtClean="0">
                    <a:latin typeface="Arial" panose="020B0604020202020204" pitchFamily="34" charset="0"/>
                    <a:cs typeface="Arial" panose="020B0604020202020204" pitchFamily="34" charset="0"/>
                  </a:rPr>
                  <a:t>;  b =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p>
              <a:p>
                <a:pPr algn="just">
                  <a:lnSpc>
                    <a:spcPct val="150000"/>
                  </a:lnSpc>
                </a:pP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tổng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a:t>
                </a:r>
              </a:p>
            </p:txBody>
          </p:sp>
        </mc:Choice>
        <mc:Fallback xmlns="">
          <p:sp>
            <p:nvSpPr>
              <p:cNvPr id="14" name="TextBox 13"/>
              <p:cNvSpPr txBox="1">
                <a:spLocks noRot="1" noChangeAspect="1" noMove="1" noResize="1" noEditPoints="1" noAdjustHandles="1" noChangeArrowheads="1" noChangeShapeType="1" noTextEdit="1"/>
              </p:cNvSpPr>
              <p:nvPr/>
            </p:nvSpPr>
            <p:spPr>
              <a:xfrm>
                <a:off x="2953791" y="4479558"/>
                <a:ext cx="12268417" cy="2958695"/>
              </a:xfrm>
              <a:prstGeom prst="rect">
                <a:avLst/>
              </a:prstGeom>
              <a:blipFill rotWithShape="0">
                <a:blip r:embed="rId11"/>
                <a:stretch>
                  <a:fillRect l="-1789" r="-1740" b="-4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259164" y="7646423"/>
                <a:ext cx="13286397" cy="1921295"/>
              </a:xfrm>
              <a:prstGeom prst="rect">
                <a:avLst/>
              </a:prstGeom>
            </p:spPr>
            <p:txBody>
              <a:bodyPr wrap="square">
                <a:spAutoFit/>
              </a:bodyPr>
              <a:lstStyle/>
              <a:p>
                <a:pPr>
                  <a:lnSpc>
                    <a:spcPct val="150000"/>
                  </a:lnSpc>
                </a:pPr>
                <a:r>
                  <a:rPr lang="vi-VN" sz="4000" dirty="0" smtClean="0">
                    <a:solidFill>
                      <a:srgbClr val="002060"/>
                    </a:solidFill>
                    <a:latin typeface="Arial" panose="020B0604020202020204" pitchFamily="34" charset="0"/>
                    <a:cs typeface="Arial" panose="020B0604020202020204" pitchFamily="34" charset="0"/>
                  </a:rPr>
                  <a:t>a</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1,4142</a:t>
                </a:r>
                <a:r>
                  <a:rPr lang="vi-VN" sz="4000" dirty="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1,4 </a:t>
                </a:r>
                <a:r>
                  <a:rPr lang="vi-VN" sz="4000" dirty="0">
                    <a:solidFill>
                      <a:srgbClr val="002060"/>
                    </a:solidFill>
                    <a:latin typeface="Arial" panose="020B0604020202020204" pitchFamily="34" charset="0"/>
                    <a:cs typeface="Arial" panose="020B0604020202020204" pitchFamily="34" charset="0"/>
                  </a:rPr>
                  <a:t>và </a:t>
                </a:r>
                <a:r>
                  <a:rPr lang="vi-VN" sz="4000" dirty="0" smtClean="0">
                    <a:solidFill>
                      <a:srgbClr val="002060"/>
                    </a:solidFill>
                    <a:latin typeface="Arial" panose="020B0604020202020204" pitchFamily="34" charset="0"/>
                    <a:cs typeface="Arial" panose="020B0604020202020204" pitchFamily="34" charset="0"/>
                  </a:rPr>
                  <a:t>b</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5</m:t>
                        </m:r>
                      </m:e>
                    </m:rad>
                  </m:oMath>
                </a14:m>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2,2360679</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2,2</a:t>
                </a:r>
                <a:r>
                  <a:rPr lang="vi-VN" sz="4000" dirty="0">
                    <a:solidFill>
                      <a:srgbClr val="002060"/>
                    </a:solidFill>
                    <a:latin typeface="Arial" panose="020B0604020202020204" pitchFamily="34" charset="0"/>
                    <a:cs typeface="Arial" panose="020B0604020202020204" pitchFamily="34" charset="0"/>
                  </a:rPr>
                  <a:t>.</a:t>
                </a:r>
              </a:p>
              <a:p>
                <a:pPr>
                  <a:lnSpc>
                    <a:spcPct val="150000"/>
                  </a:lnSpc>
                </a:pPr>
                <a:r>
                  <a:rPr lang="vi-VN" sz="4000" dirty="0">
                    <a:solidFill>
                      <a:srgbClr val="002060"/>
                    </a:solidFill>
                    <a:latin typeface="Arial" panose="020B0604020202020204" pitchFamily="34" charset="0"/>
                    <a:cs typeface="Arial" panose="020B0604020202020204" pitchFamily="34" charset="0"/>
                  </a:rPr>
                  <a:t>Tổng hai số nhận được là </a:t>
                </a:r>
                <a:r>
                  <a:rPr lang="en-US" sz="4000" dirty="0" smtClean="0">
                    <a:solidFill>
                      <a:srgbClr val="002060"/>
                    </a:solidFill>
                    <a:latin typeface="Arial" panose="020B0604020202020204" pitchFamily="34" charset="0"/>
                    <a:cs typeface="Arial" panose="020B0604020202020204" pitchFamily="34" charset="0"/>
                  </a:rPr>
                  <a:t>1,4 + 2,2 = 3,6</a:t>
                </a:r>
                <a:r>
                  <a:rPr lang="vi-VN" sz="4000" dirty="0" smtClean="0">
                    <a:solidFill>
                      <a:srgbClr val="002060"/>
                    </a:solidFill>
                    <a:latin typeface="Arial" panose="020B0604020202020204" pitchFamily="34" charset="0"/>
                    <a:cs typeface="Arial" panose="020B0604020202020204" pitchFamily="34" charset="0"/>
                  </a:rPr>
                  <a:t>.</a:t>
                </a:r>
                <a:endParaRPr lang="vi-VN" sz="4000" dirty="0">
                  <a:solidFill>
                    <a:srgbClr val="002060"/>
                  </a:solidFill>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259164" y="7646423"/>
                <a:ext cx="13286397" cy="1921295"/>
              </a:xfrm>
              <a:prstGeom prst="rect">
                <a:avLst/>
              </a:prstGeom>
              <a:blipFill rotWithShape="0">
                <a:blip r:embed="rId12"/>
                <a:stretch>
                  <a:fillRect l="-1652" b="-12342"/>
                </a:stretch>
              </a:blipFill>
            </p:spPr>
            <p:txBody>
              <a:bodyPr/>
              <a:lstStyle/>
              <a:p>
                <a:r>
                  <a:rPr lang="en-US">
                    <a:noFill/>
                  </a:rPr>
                  <a:t> </a:t>
                </a:r>
              </a:p>
            </p:txBody>
          </p:sp>
        </mc:Fallback>
      </mc:AlternateContent>
      <p:sp>
        <p:nvSpPr>
          <p:cNvPr id="16" name="Oval Callout 15"/>
          <p:cNvSpPr/>
          <p:nvPr/>
        </p:nvSpPr>
        <p:spPr>
          <a:xfrm>
            <a:off x="1676400" y="7621579"/>
            <a:ext cx="1981200" cy="1378239"/>
          </a:xfrm>
          <a:prstGeom prst="wedgeEllipseCallout">
            <a:avLst>
              <a:gd name="adj1" fmla="val 40705"/>
              <a:gd name="adj2" fmla="val 46282"/>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ppt_h/2"/>
                                          </p:val>
                                        </p:tav>
                                        <p:tav tm="100000">
                                          <p:val>
                                            <p:strVal val="#ppt_y"/>
                                          </p:val>
                                        </p:tav>
                                      </p:tavLst>
                                    </p:anim>
                                    <p:anim calcmode="lin" valueType="num">
                                      <p:cBhvr>
                                        <p:cTn id="15" dur="500" fill="hold"/>
                                        <p:tgtEl>
                                          <p:spTgt spid="9"/>
                                        </p:tgtEl>
                                        <p:attrNameLst>
                                          <p:attrName>ppt_w</p:attrName>
                                        </p:attrNameLst>
                                      </p:cBhvr>
                                      <p:tavLst>
                                        <p:tav tm="0">
                                          <p:val>
                                            <p:strVal val="#ppt_w"/>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9"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up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strVal val="#ppt_w+.3"/>
                                          </p:val>
                                        </p:tav>
                                        <p:tav tm="100000">
                                          <p:val>
                                            <p:strVal val="#ppt_w"/>
                                          </p:val>
                                        </p:tav>
                                      </p:tavLst>
                                    </p:anim>
                                    <p:anim calcmode="lin" valueType="num">
                                      <p:cBhvr>
                                        <p:cTn id="32" dur="500" fill="hold"/>
                                        <p:tgtEl>
                                          <p:spTgt spid="15"/>
                                        </p:tgtEl>
                                        <p:attrNameLst>
                                          <p:attrName>ppt_h</p:attrName>
                                        </p:attrNameLst>
                                      </p:cBhvr>
                                      <p:tavLst>
                                        <p:tav tm="0">
                                          <p:val>
                                            <p:strVal val="#ppt_h"/>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 calcmode="lin" valueType="num">
                                      <p:cBhvr additive="base">
                                        <p:cTn id="3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P spid="15"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947</Words>
  <PresentationFormat>Custom</PresentationFormat>
  <Paragraphs>79</Paragraphs>
  <Slides>19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Cambria Math</vt:lpstr>
      <vt:lpstr>Calibri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2022-09-23T05:42:24Z</dcterms:created>
  <dcterms:modified xsi:type="dcterms:W3CDTF">2022-09-23T05:42:38Z</dcterms:modified>
  <dc:identifier/>
</cp:coreProperties>
</file>