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 id="2147483660" r:id="rId2"/>
  </p:sldMasterIdLst>
  <p:notesMasterIdLst>
    <p:notesMasterId r:id="rId62"/>
  </p:notesMasterIdLst>
  <p:sldIdLst>
    <p:sldId id="266" r:id="rId3"/>
    <p:sldId id="261" r:id="rId4"/>
    <p:sldId id="256" r:id="rId5"/>
    <p:sldId id="257" r:id="rId6"/>
    <p:sldId id="259" r:id="rId7"/>
    <p:sldId id="258" r:id="rId8"/>
    <p:sldId id="262" r:id="rId9"/>
    <p:sldId id="281" r:id="rId10"/>
    <p:sldId id="282" r:id="rId11"/>
    <p:sldId id="387" r:id="rId12"/>
    <p:sldId id="388" r:id="rId13"/>
    <p:sldId id="315" r:id="rId14"/>
    <p:sldId id="386" r:id="rId15"/>
    <p:sldId id="363" r:id="rId16"/>
    <p:sldId id="389" r:id="rId17"/>
    <p:sldId id="390" r:id="rId18"/>
    <p:sldId id="391" r:id="rId19"/>
    <p:sldId id="361" r:id="rId20"/>
    <p:sldId id="275" r:id="rId21"/>
    <p:sldId id="271" r:id="rId22"/>
    <p:sldId id="268" r:id="rId23"/>
    <p:sldId id="285" r:id="rId24"/>
    <p:sldId id="296" r:id="rId25"/>
    <p:sldId id="375" r:id="rId26"/>
    <p:sldId id="269" r:id="rId27"/>
    <p:sldId id="308" r:id="rId28"/>
    <p:sldId id="365" r:id="rId29"/>
    <p:sldId id="287" r:id="rId30"/>
    <p:sldId id="294" r:id="rId31"/>
    <p:sldId id="392" r:id="rId32"/>
    <p:sldId id="393" r:id="rId33"/>
    <p:sldId id="394" r:id="rId34"/>
    <p:sldId id="306" r:id="rId35"/>
    <p:sldId id="395" r:id="rId36"/>
    <p:sldId id="335" r:id="rId37"/>
    <p:sldId id="328" r:id="rId38"/>
    <p:sldId id="329" r:id="rId39"/>
    <p:sldId id="330" r:id="rId40"/>
    <p:sldId id="331" r:id="rId41"/>
    <p:sldId id="332" r:id="rId42"/>
    <p:sldId id="333" r:id="rId43"/>
    <p:sldId id="334" r:id="rId44"/>
    <p:sldId id="379" r:id="rId45"/>
    <p:sldId id="323" r:id="rId46"/>
    <p:sldId id="326" r:id="rId47"/>
    <p:sldId id="344" r:id="rId48"/>
    <p:sldId id="396" r:id="rId49"/>
    <p:sldId id="345" r:id="rId50"/>
    <p:sldId id="397" r:id="rId51"/>
    <p:sldId id="398" r:id="rId52"/>
    <p:sldId id="350" r:id="rId53"/>
    <p:sldId id="346" r:id="rId54"/>
    <p:sldId id="385" r:id="rId55"/>
    <p:sldId id="347" r:id="rId56"/>
    <p:sldId id="352" r:id="rId57"/>
    <p:sldId id="383" r:id="rId58"/>
    <p:sldId id="384" r:id="rId59"/>
    <p:sldId id="354" r:id="rId60"/>
    <p:sldId id="265" r:id="rId61"/>
  </p:sldIdLst>
  <p:sldSz cx="18288000" cy="10287000"/>
  <p:notesSz cx="6858000" cy="9144000"/>
  <p:embeddedFontLs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ambria Math" panose="02040503050406030204"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DD"/>
    <a:srgbClr val="FFFFC5"/>
    <a:srgbClr val="9BE5FF"/>
    <a:srgbClr val="E1F7FF"/>
    <a:srgbClr val="FDE2CB"/>
    <a:srgbClr val="83C5D7"/>
    <a:srgbClr val="F3C1B7"/>
    <a:srgbClr val="FFFFE7"/>
    <a:srgbClr val="FF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3434" autoAdjust="0"/>
  </p:normalViewPr>
  <p:slideViewPr>
    <p:cSldViewPr>
      <p:cViewPr varScale="1">
        <p:scale>
          <a:sx n="39" d="100"/>
          <a:sy n="39" d="100"/>
        </p:scale>
        <p:origin x="31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26242-859C-4386-99A9-1F968FBBED4F}"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AB614-7E39-4817-9BAC-FA65A8D8743C}" type="slidenum">
              <a:rPr lang="en-US" smtClean="0"/>
              <a:t>‹#›</a:t>
            </a:fld>
            <a:endParaRPr lang="en-US"/>
          </a:p>
        </p:txBody>
      </p:sp>
    </p:spTree>
    <p:extLst>
      <p:ext uri="{BB962C8B-B14F-4D97-AF65-F5344CB8AC3E}">
        <p14:creationId xmlns:p14="http://schemas.microsoft.com/office/powerpoint/2010/main" val="154264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12</a:t>
            </a:fld>
            <a:endParaRPr lang="en-US"/>
          </a:p>
        </p:txBody>
      </p:sp>
    </p:spTree>
    <p:extLst>
      <p:ext uri="{BB962C8B-B14F-4D97-AF65-F5344CB8AC3E}">
        <p14:creationId xmlns:p14="http://schemas.microsoft.com/office/powerpoint/2010/main" val="24422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2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33</a:t>
            </a:fld>
            <a:endParaRPr lang="en-US"/>
          </a:p>
        </p:txBody>
      </p:sp>
    </p:spTree>
    <p:extLst>
      <p:ext uri="{BB962C8B-B14F-4D97-AF65-F5344CB8AC3E}">
        <p14:creationId xmlns:p14="http://schemas.microsoft.com/office/powerpoint/2010/main" val="1718599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34</a:t>
            </a:fld>
            <a:endParaRPr lang="en-US"/>
          </a:p>
        </p:txBody>
      </p:sp>
    </p:spTree>
    <p:extLst>
      <p:ext uri="{BB962C8B-B14F-4D97-AF65-F5344CB8AC3E}">
        <p14:creationId xmlns:p14="http://schemas.microsoft.com/office/powerpoint/2010/main" val="37490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38</a:t>
            </a:fld>
            <a:endParaRPr lang="en-US"/>
          </a:p>
        </p:txBody>
      </p:sp>
    </p:spTree>
    <p:extLst>
      <p:ext uri="{BB962C8B-B14F-4D97-AF65-F5344CB8AC3E}">
        <p14:creationId xmlns:p14="http://schemas.microsoft.com/office/powerpoint/2010/main" val="2319537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42</a:t>
            </a:fld>
            <a:endParaRPr lang="en-US"/>
          </a:p>
        </p:txBody>
      </p:sp>
    </p:spTree>
    <p:extLst>
      <p:ext uri="{BB962C8B-B14F-4D97-AF65-F5344CB8AC3E}">
        <p14:creationId xmlns:p14="http://schemas.microsoft.com/office/powerpoint/2010/main" val="251990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9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96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3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55</a:t>
            </a:fld>
            <a:endParaRPr lang="en-US"/>
          </a:p>
        </p:txBody>
      </p:sp>
    </p:spTree>
    <p:extLst>
      <p:ext uri="{BB962C8B-B14F-4D97-AF65-F5344CB8AC3E}">
        <p14:creationId xmlns:p14="http://schemas.microsoft.com/office/powerpoint/2010/main" val="1583461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57</a:t>
            </a:fld>
            <a:endParaRPr lang="en-US"/>
          </a:p>
        </p:txBody>
      </p:sp>
    </p:spTree>
    <p:extLst>
      <p:ext uri="{BB962C8B-B14F-4D97-AF65-F5344CB8AC3E}">
        <p14:creationId xmlns:p14="http://schemas.microsoft.com/office/powerpoint/2010/main" val="128710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17</a:t>
            </a:fld>
            <a:endParaRPr lang="en-US"/>
          </a:p>
        </p:txBody>
      </p:sp>
    </p:spTree>
    <p:extLst>
      <p:ext uri="{BB962C8B-B14F-4D97-AF65-F5344CB8AC3E}">
        <p14:creationId xmlns:p14="http://schemas.microsoft.com/office/powerpoint/2010/main" val="368038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18</a:t>
            </a:fld>
            <a:endParaRPr lang="en-US"/>
          </a:p>
        </p:txBody>
      </p:sp>
    </p:spTree>
    <p:extLst>
      <p:ext uri="{BB962C8B-B14F-4D97-AF65-F5344CB8AC3E}">
        <p14:creationId xmlns:p14="http://schemas.microsoft.com/office/powerpoint/2010/main" val="84462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23</a:t>
            </a:fld>
            <a:endParaRPr lang="en-US"/>
          </a:p>
        </p:txBody>
      </p:sp>
    </p:spTree>
    <p:extLst>
      <p:ext uri="{BB962C8B-B14F-4D97-AF65-F5344CB8AC3E}">
        <p14:creationId xmlns:p14="http://schemas.microsoft.com/office/powerpoint/2010/main" val="349639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24</a:t>
            </a:fld>
            <a:endParaRPr lang="en-US"/>
          </a:p>
        </p:txBody>
      </p:sp>
    </p:spTree>
    <p:extLst>
      <p:ext uri="{BB962C8B-B14F-4D97-AF65-F5344CB8AC3E}">
        <p14:creationId xmlns:p14="http://schemas.microsoft.com/office/powerpoint/2010/main" val="125888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26</a:t>
            </a:fld>
            <a:endParaRPr lang="en-US"/>
          </a:p>
        </p:txBody>
      </p:sp>
    </p:spTree>
    <p:extLst>
      <p:ext uri="{BB962C8B-B14F-4D97-AF65-F5344CB8AC3E}">
        <p14:creationId xmlns:p14="http://schemas.microsoft.com/office/powerpoint/2010/main" val="425602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27</a:t>
            </a:fld>
            <a:endParaRPr lang="en-US"/>
          </a:p>
        </p:txBody>
      </p:sp>
    </p:spTree>
    <p:extLst>
      <p:ext uri="{BB962C8B-B14F-4D97-AF65-F5344CB8AC3E}">
        <p14:creationId xmlns:p14="http://schemas.microsoft.com/office/powerpoint/2010/main" val="404634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AB614-7E39-4817-9BAC-FA65A8D8743C}" type="slidenum">
              <a:rPr lang="en-US" smtClean="0"/>
              <a:t>28</a:t>
            </a:fld>
            <a:endParaRPr lang="en-US"/>
          </a:p>
        </p:txBody>
      </p:sp>
    </p:spTree>
    <p:extLst>
      <p:ext uri="{BB962C8B-B14F-4D97-AF65-F5344CB8AC3E}">
        <p14:creationId xmlns:p14="http://schemas.microsoft.com/office/powerpoint/2010/main" val="201011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15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49572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627620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167128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660420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17242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6792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981928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77007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003708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62241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933845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t>8/20/2023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2261117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1.svg"/><Relationship Id="rId7" Type="http://schemas.openxmlformats.org/officeDocument/2006/relationships/image" Target="../media/image6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1.svg"/><Relationship Id="rId7" Type="http://schemas.openxmlformats.org/officeDocument/2006/relationships/image" Target="../media/image6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55.svg"/><Relationship Id="rId12"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72.sv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sv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79.svg"/></Relationships>
</file>

<file path=ppt/slides/_rels/slide14.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5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4.sv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8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64.sv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8.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9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2.svg"/><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9.svg"/><Relationship Id="rId7" Type="http://schemas.openxmlformats.org/officeDocument/2006/relationships/image" Target="../media/image5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10" Type="http://schemas.openxmlformats.org/officeDocument/2006/relationships/image" Target="../media/image58.png"/><Relationship Id="rId4" Type="http://schemas.openxmlformats.org/officeDocument/2006/relationships/image" Target="../media/image87.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3.png"/><Relationship Id="rId7"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7.svg"/><Relationship Id="rId7"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55.svg"/><Relationship Id="rId4" Type="http://schemas.openxmlformats.org/officeDocument/2006/relationships/image" Target="../media/image105.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8.png"/><Relationship Id="rId7" Type="http://schemas.openxmlformats.org/officeDocument/2006/relationships/image" Target="../media/image44.png"/><Relationship Id="rId12" Type="http://schemas.openxmlformats.org/officeDocument/2006/relationships/image" Target="../media/image1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10.png"/><Relationship Id="rId5" Type="http://schemas.openxmlformats.org/officeDocument/2006/relationships/image" Target="../media/image63.png"/><Relationship Id="rId10" Type="http://schemas.openxmlformats.org/officeDocument/2006/relationships/image" Target="../media/image109.jpeg"/><Relationship Id="rId4" Type="http://schemas.openxmlformats.org/officeDocument/2006/relationships/image" Target="../media/image79.svg"/><Relationship Id="rId9"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8.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13.png"/><Relationship Id="rId5" Type="http://schemas.openxmlformats.org/officeDocument/2006/relationships/image" Target="../media/image63.png"/><Relationship Id="rId10" Type="http://schemas.openxmlformats.org/officeDocument/2006/relationships/image" Target="../media/image112.png"/><Relationship Id="rId4" Type="http://schemas.openxmlformats.org/officeDocument/2006/relationships/image" Target="../media/image79.sv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6.png"/><Relationship Id="rId5" Type="http://schemas.openxmlformats.org/officeDocument/2006/relationships/image" Target="../media/image17.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6.svg"/><Relationship Id="rId7" Type="http://schemas.openxmlformats.org/officeDocument/2006/relationships/image" Target="../media/image116.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92.sv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58.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92.sv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99.png"/><Relationship Id="rId7"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99.png"/><Relationship Id="rId7"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1.png"/><Relationship Id="rId7" Type="http://schemas.openxmlformats.org/officeDocument/2006/relationships/image" Target="../media/image12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2.png"/><Relationship Id="rId5" Type="http://schemas.openxmlformats.org/officeDocument/2006/relationships/image" Target="../media/image23.png"/><Relationship Id="rId10" Type="http://schemas.openxmlformats.org/officeDocument/2006/relationships/image" Target="../media/image58.png"/><Relationship Id="rId4" Type="http://schemas.openxmlformats.org/officeDocument/2006/relationships/image" Target="../media/image92.sv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1.png"/><Relationship Id="rId7" Type="http://schemas.openxmlformats.org/officeDocument/2006/relationships/image" Target="../media/image1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3.png"/><Relationship Id="rId5" Type="http://schemas.openxmlformats.org/officeDocument/2006/relationships/image" Target="../media/image23.png"/><Relationship Id="rId10" Type="http://schemas.openxmlformats.org/officeDocument/2006/relationships/image" Target="../media/image58.png"/><Relationship Id="rId4" Type="http://schemas.openxmlformats.org/officeDocument/2006/relationships/image" Target="../media/image92.sv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12" Type="http://schemas.openxmlformats.org/officeDocument/2006/relationships/image" Target="../media/image1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3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image" Target="../media/image126.svg"/><Relationship Id="rId7" Type="http://schemas.openxmlformats.org/officeDocument/2006/relationships/image" Target="../media/image130.png"/><Relationship Id="rId12" Type="http://schemas.openxmlformats.org/officeDocument/2006/relationships/slide" Target="slide37.xml"/><Relationship Id="rId2" Type="http://schemas.openxmlformats.org/officeDocument/2006/relationships/image" Target="../media/image125.png"/><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3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8.png"/><Relationship Id="rId18" Type="http://schemas.openxmlformats.org/officeDocument/2006/relationships/slide" Target="slide38.xml"/><Relationship Id="rId3" Type="http://schemas.openxmlformats.org/officeDocument/2006/relationships/image" Target="../media/image125.png"/><Relationship Id="rId21" Type="http://schemas.openxmlformats.org/officeDocument/2006/relationships/slide" Target="slide41.xml"/><Relationship Id="rId7" Type="http://schemas.openxmlformats.org/officeDocument/2006/relationships/image" Target="../media/image130.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audio" Target="../media/audio1.wav"/><Relationship Id="rId16" Type="http://schemas.openxmlformats.org/officeDocument/2006/relationships/image" Target="../media/image141.png"/><Relationship Id="rId20" Type="http://schemas.openxmlformats.org/officeDocument/2006/relationships/slide" Target="slide40.xml"/><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28.png"/><Relationship Id="rId5" Type="http://schemas.openxmlformats.org/officeDocument/2006/relationships/image" Target="../media/image127.png"/><Relationship Id="rId15" Type="http://schemas.openxmlformats.org/officeDocument/2006/relationships/image" Target="../media/image140.png"/><Relationship Id="rId10" Type="http://schemas.openxmlformats.org/officeDocument/2006/relationships/image" Target="../media/image136.png"/><Relationship Id="rId19" Type="http://schemas.openxmlformats.org/officeDocument/2006/relationships/slide" Target="slide39.xml"/><Relationship Id="rId4" Type="http://schemas.openxmlformats.org/officeDocument/2006/relationships/image" Target="../media/image126.svg"/><Relationship Id="rId9" Type="http://schemas.openxmlformats.org/officeDocument/2006/relationships/image" Target="../media/image132.png"/><Relationship Id="rId14" Type="http://schemas.openxmlformats.org/officeDocument/2006/relationships/image" Target="../media/image139.png"/><Relationship Id="rId22" Type="http://schemas.openxmlformats.org/officeDocument/2006/relationships/slide" Target="slide42.xml"/></Relationships>
</file>

<file path=ppt/slides/_rels/slide38.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3.xml"/><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46.png"/><Relationship Id="rId4" Type="http://schemas.openxmlformats.org/officeDocument/2006/relationships/audio" Target="../media/media2.mp3"/><Relationship Id="rId9" Type="http://schemas.openxmlformats.org/officeDocument/2006/relationships/image" Target="../media/image145.png"/><Relationship Id="rId14" Type="http://schemas.openxmlformats.org/officeDocument/2006/relationships/image" Target="../media/image149.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51.png"/><Relationship Id="rId12" Type="http://schemas.openxmlformats.org/officeDocument/2006/relationships/image" Target="../media/image1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0.png"/><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54.png"/><Relationship Id="rId4" Type="http://schemas.openxmlformats.org/officeDocument/2006/relationships/audio" Target="../media/media2.mp3"/><Relationship Id="rId9" Type="http://schemas.openxmlformats.org/officeDocument/2006/relationships/image" Target="../media/image153.png"/><Relationship Id="rId14" Type="http://schemas.openxmlformats.org/officeDocument/2006/relationships/image" Target="../media/image14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57.png"/><Relationship Id="rId12" Type="http://schemas.openxmlformats.org/officeDocument/2006/relationships/image" Target="../media/image1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6.png"/><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60.png"/><Relationship Id="rId4" Type="http://schemas.openxmlformats.org/officeDocument/2006/relationships/audio" Target="../media/media2.mp3"/><Relationship Id="rId9" Type="http://schemas.openxmlformats.org/officeDocument/2006/relationships/image" Target="../media/image159.png"/><Relationship Id="rId14" Type="http://schemas.openxmlformats.org/officeDocument/2006/relationships/image" Target="../media/image149.png"/></Relationships>
</file>

<file path=ppt/slides/_rels/slide41.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163.png"/><Relationship Id="rId12" Type="http://schemas.openxmlformats.org/officeDocument/2006/relationships/image" Target="../media/image1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2.png"/><Relationship Id="rId11" Type="http://schemas.openxmlformats.org/officeDocument/2006/relationships/image" Target="../media/image147.png"/><Relationship Id="rId5" Type="http://schemas.openxmlformats.org/officeDocument/2006/relationships/slideLayout" Target="../slideLayouts/slideLayout12.xml"/><Relationship Id="rId10" Type="http://schemas.openxmlformats.org/officeDocument/2006/relationships/image" Target="../media/image166.png"/><Relationship Id="rId4" Type="http://schemas.openxmlformats.org/officeDocument/2006/relationships/audio" Target="../media/media2.mp3"/><Relationship Id="rId9" Type="http://schemas.openxmlformats.org/officeDocument/2006/relationships/image" Target="../media/image165.png"/><Relationship Id="rId14" Type="http://schemas.openxmlformats.org/officeDocument/2006/relationships/image" Target="../media/image149.png"/></Relationships>
</file>

<file path=ppt/slides/_rels/slide42.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3.png"/><Relationship Id="rId3" Type="http://schemas.microsoft.com/office/2007/relationships/media" Target="../media/media2.mp3"/><Relationship Id="rId7" Type="http://schemas.openxmlformats.org/officeDocument/2006/relationships/image" Target="../media/image168.png"/><Relationship Id="rId12" Type="http://schemas.openxmlformats.org/officeDocument/2006/relationships/image" Target="../media/image1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4.xml"/><Relationship Id="rId11" Type="http://schemas.openxmlformats.org/officeDocument/2006/relationships/image" Target="../media/image172.png"/><Relationship Id="rId5" Type="http://schemas.openxmlformats.org/officeDocument/2006/relationships/slideLayout" Target="../slideLayouts/slideLayout12.xml"/><Relationship Id="rId15" Type="http://schemas.openxmlformats.org/officeDocument/2006/relationships/image" Target="../media/image149.png"/><Relationship Id="rId10" Type="http://schemas.openxmlformats.org/officeDocument/2006/relationships/image" Target="../media/image171.png"/><Relationship Id="rId4" Type="http://schemas.openxmlformats.org/officeDocument/2006/relationships/audio" Target="../media/media2.mp3"/><Relationship Id="rId9" Type="http://schemas.openxmlformats.org/officeDocument/2006/relationships/image" Target="../media/image170.png"/><Relationship Id="rId14" Type="http://schemas.openxmlformats.org/officeDocument/2006/relationships/slide" Target="slide37.xml"/></Relationships>
</file>

<file path=ppt/slides/_rels/slide4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99.png"/><Relationship Id="rId7" Type="http://schemas.openxmlformats.org/officeDocument/2006/relationships/image" Target="../media/image1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s>
</file>

<file path=ppt/slides/_rels/slide4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4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10" Type="http://schemas.openxmlformats.org/officeDocument/2006/relationships/image" Target="../media/image181.png"/><Relationship Id="rId4" Type="http://schemas.openxmlformats.org/officeDocument/2006/relationships/image" Target="../media/image87.png"/><Relationship Id="rId9" Type="http://schemas.openxmlformats.org/officeDocument/2006/relationships/image" Target="../media/image180.png"/></Relationships>
</file>

<file path=ppt/slides/_rels/slide46.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99.png"/><Relationship Id="rId7" Type="http://schemas.openxmlformats.org/officeDocument/2006/relationships/image" Target="../media/image18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184.png"/></Relationships>
</file>

<file path=ppt/slides/_rels/slide4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99.png"/><Relationship Id="rId7" Type="http://schemas.openxmlformats.org/officeDocument/2006/relationships/image" Target="../media/image18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00.svg"/><Relationship Id="rId9" Type="http://schemas.openxmlformats.org/officeDocument/2006/relationships/image" Target="../media/image184.png"/></Relationships>
</file>

<file path=ppt/slides/_rels/slide48.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4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189.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5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87.png"/><Relationship Id="rId4" Type="http://schemas.openxmlformats.org/officeDocument/2006/relationships/image" Target="../media/image189.png"/></Relationships>
</file>

<file path=ppt/slides/_rels/slide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12" Type="http://schemas.openxmlformats.org/officeDocument/2006/relationships/image" Target="../media/image1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52.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192.jpeg"/></Relationships>
</file>

<file path=ppt/slides/_rels/slide5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95.jpeg"/><Relationship Id="rId5" Type="http://schemas.openxmlformats.org/officeDocument/2006/relationships/image" Target="../media/image18.svg"/><Relationship Id="rId10" Type="http://schemas.openxmlformats.org/officeDocument/2006/relationships/image" Target="../media/image194.png"/><Relationship Id="rId4" Type="http://schemas.openxmlformats.org/officeDocument/2006/relationships/image" Target="../media/image17.png"/><Relationship Id="rId9" Type="http://schemas.openxmlformats.org/officeDocument/2006/relationships/image" Target="../media/image43.svg"/></Relationships>
</file>

<file path=ppt/slides/_rels/slide5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19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95.jpeg"/><Relationship Id="rId5" Type="http://schemas.openxmlformats.org/officeDocument/2006/relationships/image" Target="../media/image17.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s>
</file>

<file path=ppt/slides/_rels/slide56.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5.pn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198.png"/></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5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0.svg"/><Relationship Id="rId7" Type="http://schemas.openxmlformats.org/officeDocument/2006/relationships/image" Target="../media/image22.sv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9.svg"/><Relationship Id="rId7" Type="http://schemas.openxmlformats.org/officeDocument/2006/relationships/image" Target="../media/image41.svg"/><Relationship Id="rId12" Type="http://schemas.openxmlformats.org/officeDocument/2006/relationships/image" Target="../media/image45.png"/><Relationship Id="rId2" Type="http://schemas.openxmlformats.org/officeDocument/2006/relationships/image" Target="../media/image38.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image" Target="../media/image18.sv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43.sv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1.svg"/><Relationship Id="rId7" Type="http://schemas.openxmlformats.org/officeDocument/2006/relationships/image" Target="../media/image59.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6B5F"/>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2025"/>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8">
            <a:extLst>
              <a:ext uri="{FF2B5EF4-FFF2-40B4-BE49-F238E27FC236}">
                <a16:creationId xmlns:a16="http://schemas.microsoft.com/office/drawing/2014/main" id="{E19F6F09-7049-BC1D-39BF-98F5ECE363B7}"/>
              </a:ext>
            </a:extLst>
          </p:cNvPr>
          <p:cNvSpPr/>
          <p:nvPr/>
        </p:nvSpPr>
        <p:spPr>
          <a:xfrm rot="433679">
            <a:off x="14851402" y="5866293"/>
            <a:ext cx="2579071" cy="3675933"/>
          </a:xfrm>
          <a:custGeom>
            <a:avLst/>
            <a:gdLst/>
            <a:ahLst/>
            <a:cxnLst/>
            <a:rect l="l" t="t" r="r" b="b"/>
            <a:pathLst>
              <a:path w="5332980" h="8193125">
                <a:moveTo>
                  <a:pt x="0" y="0"/>
                </a:moveTo>
                <a:lnTo>
                  <a:pt x="5332980" y="0"/>
                </a:lnTo>
                <a:lnTo>
                  <a:pt x="5332980" y="8193126"/>
                </a:lnTo>
                <a:lnTo>
                  <a:pt x="0" y="8193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42A43AF8-1AFD-D6F7-01CF-5F4BD673054A}"/>
              </a:ext>
            </a:extLst>
          </p:cNvPr>
          <p:cNvSpPr txBox="1"/>
          <p:nvPr/>
        </p:nvSpPr>
        <p:spPr>
          <a:xfrm>
            <a:off x="1447798" y="2857500"/>
            <a:ext cx="15392400" cy="3248646"/>
          </a:xfrm>
          <a:prstGeom prst="rect">
            <a:avLst/>
          </a:prstGeom>
        </p:spPr>
        <p:txBody>
          <a:bodyPr wrap="square" lIns="0" tIns="0" rIns="0" bIns="0" rtlCol="0" anchor="t">
            <a:spAutoFit/>
          </a:bodyPr>
          <a:lstStyle/>
          <a:p>
            <a:pPr algn="ctr">
              <a:lnSpc>
                <a:spcPct val="150000"/>
              </a:lnSpc>
            </a:pPr>
            <a:r>
              <a:rPr lang="en-US" sz="7500" b="1" dirty="0">
                <a:latin typeface="Arial" panose="020B0604020202020204" pitchFamily="34" charset="0"/>
                <a:cs typeface="Arial" panose="020B0604020202020204" pitchFamily="34" charset="0"/>
              </a:rPr>
              <a:t>CHÀO MỪNG CÁC EM </a:t>
            </a:r>
          </a:p>
          <a:p>
            <a:pPr algn="ctr">
              <a:lnSpc>
                <a:spcPct val="150000"/>
              </a:lnSpc>
            </a:pPr>
            <a:r>
              <a:rPr lang="en-US" sz="7500" b="1" dirty="0">
                <a:latin typeface="Arial" panose="020B0604020202020204" pitchFamily="34" charset="0"/>
                <a:cs typeface="Arial" panose="020B0604020202020204" pitchFamily="34" charset="0"/>
              </a:rPr>
              <a:t>ĐẾN VỚI BÀI GIẢNG HÔM NAY</a:t>
            </a:r>
          </a:p>
        </p:txBody>
      </p:sp>
      <p:sp>
        <p:nvSpPr>
          <p:cNvPr id="10" name="Freeform 5">
            <a:extLst>
              <a:ext uri="{FF2B5EF4-FFF2-40B4-BE49-F238E27FC236}">
                <a16:creationId xmlns:a16="http://schemas.microsoft.com/office/drawing/2014/main" id="{A7C9A66E-6A6E-33B4-B675-2265C02A0EC5}"/>
              </a:ext>
            </a:extLst>
          </p:cNvPr>
          <p:cNvSpPr/>
          <p:nvPr/>
        </p:nvSpPr>
        <p:spPr>
          <a:xfrm rot="-634285">
            <a:off x="1578576" y="1447381"/>
            <a:ext cx="1422073" cy="1461160"/>
          </a:xfrm>
          <a:custGeom>
            <a:avLst/>
            <a:gdLst/>
            <a:ahLst/>
            <a:cxnLst/>
            <a:rect l="l" t="t" r="r" b="b"/>
            <a:pathLst>
              <a:path w="2202764" h="2090623">
                <a:moveTo>
                  <a:pt x="0" y="0"/>
                </a:moveTo>
                <a:lnTo>
                  <a:pt x="2202764" y="0"/>
                </a:lnTo>
                <a:lnTo>
                  <a:pt x="2202764" y="2090623"/>
                </a:lnTo>
                <a:lnTo>
                  <a:pt x="0" y="20906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523322AD-5A7C-5CB1-72EE-D4C5E435401E}"/>
              </a:ext>
            </a:extLst>
          </p:cNvPr>
          <p:cNvSpPr/>
          <p:nvPr/>
        </p:nvSpPr>
        <p:spPr>
          <a:xfrm rot="1427716">
            <a:off x="14041265" y="914547"/>
            <a:ext cx="1178272" cy="2065819"/>
          </a:xfrm>
          <a:custGeom>
            <a:avLst/>
            <a:gdLst/>
            <a:ahLst/>
            <a:cxnLst/>
            <a:rect l="l" t="t" r="r" b="b"/>
            <a:pathLst>
              <a:path w="1285007" h="2294655">
                <a:moveTo>
                  <a:pt x="0" y="0"/>
                </a:moveTo>
                <a:lnTo>
                  <a:pt x="1285006" y="0"/>
                </a:lnTo>
                <a:lnTo>
                  <a:pt x="1285006" y="2294655"/>
                </a:lnTo>
                <a:lnTo>
                  <a:pt x="0" y="2294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910934149"/>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1716265" y="888121"/>
            <a:ext cx="3581400" cy="995422"/>
          </a:xfrm>
          <a:prstGeom prst="flowChartTerminator">
            <a:avLst/>
          </a:prstGeom>
          <a:solidFill>
            <a:srgbClr val="E1F7FF"/>
          </a:solidFill>
          <a:ln w="38100">
            <a:solidFill>
              <a:srgbClr val="00B0F0"/>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3</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FF722A-966F-E571-5742-1DFBFF770003}"/>
              </a:ext>
            </a:extLst>
          </p:cNvPr>
          <p:cNvSpPr txBox="1"/>
          <p:nvPr/>
        </p:nvSpPr>
        <p:spPr>
          <a:xfrm>
            <a:off x="5593062" y="888121"/>
            <a:ext cx="11639665" cy="942053"/>
          </a:xfrm>
          <a:prstGeom prst="rect">
            <a:avLst/>
          </a:prstGeom>
          <a:noFill/>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a:t>
            </a:r>
          </a:p>
        </p:txBody>
      </p:sp>
      <p:grpSp>
        <p:nvGrpSpPr>
          <p:cNvPr id="9" name="Google Shape;305;p14">
            <a:extLst>
              <a:ext uri="{FF2B5EF4-FFF2-40B4-BE49-F238E27FC236}">
                <a16:creationId xmlns:a16="http://schemas.microsoft.com/office/drawing/2014/main" id="{1548184F-73F0-2590-284C-444E09FACE91}"/>
              </a:ext>
            </a:extLst>
          </p:cNvPr>
          <p:cNvGrpSpPr/>
          <p:nvPr/>
        </p:nvGrpSpPr>
        <p:grpSpPr>
          <a:xfrm flipH="1">
            <a:off x="8386672" y="4335224"/>
            <a:ext cx="1514649" cy="1192826"/>
            <a:chOff x="7890477" y="787864"/>
            <a:chExt cx="2065961" cy="1377288"/>
          </a:xfrm>
        </p:grpSpPr>
        <p:pic>
          <p:nvPicPr>
            <p:cNvPr id="12" name="Google Shape;306;p14">
              <a:extLst>
                <a:ext uri="{FF2B5EF4-FFF2-40B4-BE49-F238E27FC236}">
                  <a16:creationId xmlns:a16="http://schemas.microsoft.com/office/drawing/2014/main" id="{275A2B3E-348E-FADF-8E6A-E5CBCEEB8752}"/>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F1C93F99-BB4A-B8E1-EFDE-E8B63309798F}"/>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E20FF0DE-7A5D-21F8-567E-A4E7E69F5BE6}"/>
                  </a:ext>
                </a:extLst>
              </p:cNvPr>
              <p:cNvSpPr/>
              <p:nvPr/>
            </p:nvSpPr>
            <p:spPr>
              <a:xfrm>
                <a:off x="1255637" y="2028326"/>
                <a:ext cx="16249684"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Xác </a:t>
                </a:r>
                <a:r>
                  <a:rPr lang="en-US" sz="4200" dirty="0" err="1">
                    <a:latin typeface="Arial" panose="020B0604020202020204" pitchFamily="34" charset="0"/>
                    <a:cs typeface="Arial" panose="020B0604020202020204" pitchFamily="34" charset="0"/>
                  </a:rPr>
                  <a:t>định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=2</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+1</m:t>
                    </m:r>
                  </m:oMath>
                </a14:m>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=−3</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+5</m:t>
                    </m:r>
                  </m:oMath>
                </a14:m>
                <a:endParaRPr lang="en-US" sz="4200" dirty="0">
                  <a:latin typeface="Arial" panose="020B060402020202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E20FF0DE-7A5D-21F8-567E-A4E7E69F5BE6}"/>
                  </a:ext>
                </a:extLst>
              </p:cNvPr>
              <p:cNvSpPr>
                <a:spLocks noRot="1" noChangeAspect="1" noMove="1" noResize="1" noEditPoints="1" noAdjustHandles="1" noChangeArrowheads="1" noChangeShapeType="1" noTextEdit="1"/>
              </p:cNvSpPr>
              <p:nvPr/>
            </p:nvSpPr>
            <p:spPr>
              <a:xfrm>
                <a:off x="1255637" y="2028326"/>
                <a:ext cx="16249684" cy="1911549"/>
              </a:xfrm>
              <a:prstGeom prst="rect">
                <a:avLst/>
              </a:prstGeom>
              <a:blipFill>
                <a:blip r:embed="rId7"/>
                <a:stretch>
                  <a:fillRect l="-1463" b="-140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4809AAD4-B08D-BC84-F111-3F6975467466}"/>
                  </a:ext>
                </a:extLst>
              </p:cNvPr>
              <p:cNvSpPr/>
              <p:nvPr/>
            </p:nvSpPr>
            <p:spPr>
              <a:xfrm>
                <a:off x="1614528" y="5355363"/>
                <a:ext cx="15531902" cy="3876189"/>
              </a:xfrm>
              <a:prstGeom prst="rect">
                <a:avLst/>
              </a:prstGeom>
            </p:spPr>
            <p:txBody>
              <a:bodyPr wrap="square">
                <a:spAutoFit/>
              </a:bodyPr>
              <a:lstStyle/>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 Ta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 . 1+1=3</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e>
                      <m:sup>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Vậy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dãy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cấp</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cộng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hạng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đầu</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sai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4809AAD4-B08D-BC84-F111-3F6975467466}"/>
                  </a:ext>
                </a:extLst>
              </p:cNvPr>
              <p:cNvSpPr>
                <a:spLocks noRot="1" noChangeAspect="1" noMove="1" noResize="1" noEditPoints="1" noAdjustHandles="1" noChangeArrowheads="1" noChangeShapeType="1" noTextEdit="1"/>
              </p:cNvSpPr>
              <p:nvPr/>
            </p:nvSpPr>
            <p:spPr>
              <a:xfrm>
                <a:off x="1614528" y="5355363"/>
                <a:ext cx="15531902" cy="3876189"/>
              </a:xfrm>
              <a:prstGeom prst="rect">
                <a:avLst/>
              </a:prstGeom>
              <a:blipFill>
                <a:blip r:embed="rId8"/>
                <a:stretch>
                  <a:fillRect l="-1531" b="-6457"/>
                </a:stretch>
              </a:blipFill>
            </p:spPr>
            <p:txBody>
              <a:bodyPr/>
              <a:lstStyle/>
              <a:p>
                <a:r>
                  <a:rPr lang="en-US">
                    <a:noFill/>
                  </a:rPr>
                  <a:t> </a:t>
                </a:r>
              </a:p>
            </p:txBody>
          </p:sp>
        </mc:Fallback>
      </mc:AlternateContent>
    </p:spTree>
    <p:extLst>
      <p:ext uri="{BB962C8B-B14F-4D97-AF65-F5344CB8AC3E}">
        <p14:creationId xmlns:p14="http://schemas.microsoft.com/office/powerpoint/2010/main" val="35735767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1716265" y="888121"/>
            <a:ext cx="3581400" cy="995422"/>
          </a:xfrm>
          <a:prstGeom prst="flowChartTerminator">
            <a:avLst/>
          </a:prstGeom>
          <a:solidFill>
            <a:srgbClr val="E1F7FF"/>
          </a:solidFill>
          <a:ln w="38100">
            <a:solidFill>
              <a:srgbClr val="00B0F0"/>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3</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FF722A-966F-E571-5742-1DFBFF770003}"/>
              </a:ext>
            </a:extLst>
          </p:cNvPr>
          <p:cNvSpPr txBox="1"/>
          <p:nvPr/>
        </p:nvSpPr>
        <p:spPr>
          <a:xfrm>
            <a:off x="5593062" y="888121"/>
            <a:ext cx="11639665" cy="942053"/>
          </a:xfrm>
          <a:prstGeom prst="rect">
            <a:avLst/>
          </a:prstGeom>
          <a:noFill/>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a:t>
            </a:r>
          </a:p>
        </p:txBody>
      </p:sp>
      <p:grpSp>
        <p:nvGrpSpPr>
          <p:cNvPr id="9" name="Google Shape;305;p14">
            <a:extLst>
              <a:ext uri="{FF2B5EF4-FFF2-40B4-BE49-F238E27FC236}">
                <a16:creationId xmlns:a16="http://schemas.microsoft.com/office/drawing/2014/main" id="{1548184F-73F0-2590-284C-444E09FACE91}"/>
              </a:ext>
            </a:extLst>
          </p:cNvPr>
          <p:cNvGrpSpPr/>
          <p:nvPr/>
        </p:nvGrpSpPr>
        <p:grpSpPr>
          <a:xfrm flipH="1">
            <a:off x="8386672" y="4335224"/>
            <a:ext cx="1514649" cy="1192826"/>
            <a:chOff x="7890477" y="787864"/>
            <a:chExt cx="2065961" cy="1377288"/>
          </a:xfrm>
        </p:grpSpPr>
        <p:pic>
          <p:nvPicPr>
            <p:cNvPr id="12" name="Google Shape;306;p14">
              <a:extLst>
                <a:ext uri="{FF2B5EF4-FFF2-40B4-BE49-F238E27FC236}">
                  <a16:creationId xmlns:a16="http://schemas.microsoft.com/office/drawing/2014/main" id="{275A2B3E-348E-FADF-8E6A-E5CBCEEB8752}"/>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F1C93F99-BB4A-B8E1-EFDE-E8B63309798F}"/>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E20FF0DE-7A5D-21F8-567E-A4E7E69F5BE6}"/>
                  </a:ext>
                </a:extLst>
              </p:cNvPr>
              <p:cNvSpPr/>
              <p:nvPr/>
            </p:nvSpPr>
            <p:spPr>
              <a:xfrm>
                <a:off x="1255637" y="2028326"/>
                <a:ext cx="16249684"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Xác </a:t>
                </a:r>
                <a:r>
                  <a:rPr lang="en-US" sz="4200" dirty="0" err="1">
                    <a:latin typeface="Arial" panose="020B0604020202020204" pitchFamily="34" charset="0"/>
                    <a:cs typeface="Arial" panose="020B0604020202020204" pitchFamily="34" charset="0"/>
                  </a:rPr>
                  <a:t>định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=2</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+1</m:t>
                    </m:r>
                  </m:oMath>
                </a14:m>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𝑣</m:t>
                        </m:r>
                      </m:e>
                      <m:sub>
                        <m:r>
                          <a:rPr lang="en-US" sz="4200" b="0" i="1" smtClean="0">
                            <a:latin typeface="Cambria Math" panose="02040503050406030204" pitchFamily="18" charset="0"/>
                            <a:cs typeface="Arial" panose="020B0604020202020204" pitchFamily="34" charset="0"/>
                          </a:rPr>
                          <m:t>𝑛</m:t>
                        </m:r>
                      </m:sub>
                    </m:sSub>
                    <m:r>
                      <a:rPr lang="en-US" sz="4200" b="0" i="1" smtClean="0">
                        <a:latin typeface="Cambria Math" panose="02040503050406030204" pitchFamily="18" charset="0"/>
                        <a:cs typeface="Arial" panose="020B0604020202020204" pitchFamily="34" charset="0"/>
                      </a:rPr>
                      <m:t>=−3</m:t>
                    </m:r>
                    <m:r>
                      <a:rPr lang="en-US" sz="4200" b="0" i="1" smtClean="0">
                        <a:latin typeface="Cambria Math" panose="02040503050406030204" pitchFamily="18" charset="0"/>
                        <a:cs typeface="Arial" panose="020B0604020202020204" pitchFamily="34" charset="0"/>
                      </a:rPr>
                      <m:t>𝑛</m:t>
                    </m:r>
                    <m:r>
                      <a:rPr lang="en-US" sz="4200" b="0" i="1" smtClean="0">
                        <a:latin typeface="Cambria Math" panose="02040503050406030204" pitchFamily="18" charset="0"/>
                        <a:cs typeface="Arial" panose="020B0604020202020204" pitchFamily="34" charset="0"/>
                      </a:rPr>
                      <m:t>+5</m:t>
                    </m:r>
                  </m:oMath>
                </a14:m>
                <a:endParaRPr lang="en-US" sz="4200" dirty="0">
                  <a:latin typeface="Arial" panose="020B060402020202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E20FF0DE-7A5D-21F8-567E-A4E7E69F5BE6}"/>
                  </a:ext>
                </a:extLst>
              </p:cNvPr>
              <p:cNvSpPr>
                <a:spLocks noRot="1" noChangeAspect="1" noMove="1" noResize="1" noEditPoints="1" noAdjustHandles="1" noChangeArrowheads="1" noChangeShapeType="1" noTextEdit="1"/>
              </p:cNvSpPr>
              <p:nvPr/>
            </p:nvSpPr>
            <p:spPr>
              <a:xfrm>
                <a:off x="1255637" y="2028326"/>
                <a:ext cx="16249684" cy="1911549"/>
              </a:xfrm>
              <a:prstGeom prst="rect">
                <a:avLst/>
              </a:prstGeom>
              <a:blipFill>
                <a:blip r:embed="rId7"/>
                <a:stretch>
                  <a:fillRect l="-1463" b="-140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4809AAD4-B08D-BC84-F111-3F6975467466}"/>
                  </a:ext>
                </a:extLst>
              </p:cNvPr>
              <p:cNvSpPr/>
              <p:nvPr/>
            </p:nvSpPr>
            <p:spPr>
              <a:xfrm>
                <a:off x="791849" y="5346904"/>
                <a:ext cx="16920651" cy="3876189"/>
              </a:xfrm>
              <a:prstGeom prst="rect">
                <a:avLst/>
              </a:prstGeom>
            </p:spPr>
            <p:txBody>
              <a:bodyPr wrap="square">
                <a:spAutoFit/>
              </a:bodyPr>
              <a:lstStyle/>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b) Ta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𝑣</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 1+</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𝑣</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e>
                    </m:d>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𝑣</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e>
                      <m:sup>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
                  </a:spcBef>
                </a:pP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Vậy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dãy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cấp</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cộng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hạng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đầu</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𝑢</m:t>
                        </m:r>
                      </m:e>
                      <m: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sai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4809AAD4-B08D-BC84-F111-3F6975467466}"/>
                  </a:ext>
                </a:extLst>
              </p:cNvPr>
              <p:cNvSpPr>
                <a:spLocks noRot="1" noChangeAspect="1" noMove="1" noResize="1" noEditPoints="1" noAdjustHandles="1" noChangeArrowheads="1" noChangeShapeType="1" noTextEdit="1"/>
              </p:cNvSpPr>
              <p:nvPr/>
            </p:nvSpPr>
            <p:spPr>
              <a:xfrm>
                <a:off x="791849" y="5346904"/>
                <a:ext cx="16920651" cy="3876189"/>
              </a:xfrm>
              <a:prstGeom prst="rect">
                <a:avLst/>
              </a:prstGeom>
              <a:blipFill>
                <a:blip r:embed="rId8"/>
                <a:stretch>
                  <a:fillRect l="-1405"/>
                </a:stretch>
              </a:blipFill>
            </p:spPr>
            <p:txBody>
              <a:bodyPr/>
              <a:lstStyle/>
              <a:p>
                <a:r>
                  <a:rPr lang="en-US">
                    <a:noFill/>
                  </a:rPr>
                  <a:t> </a:t>
                </a:r>
              </a:p>
            </p:txBody>
          </p:sp>
        </mc:Fallback>
      </mc:AlternateContent>
    </p:spTree>
    <p:extLst>
      <p:ext uri="{BB962C8B-B14F-4D97-AF65-F5344CB8AC3E}">
        <p14:creationId xmlns:p14="http://schemas.microsoft.com/office/powerpoint/2010/main" val="19720976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BC68034-8FCD-1A8E-FCAE-24C55F84F2E0}"/>
                  </a:ext>
                </a:extLst>
              </p:cNvPr>
              <p:cNvSpPr txBox="1"/>
              <p:nvPr/>
            </p:nvSpPr>
            <p:spPr>
              <a:xfrm>
                <a:off x="1220549" y="831122"/>
                <a:ext cx="16346471" cy="191154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oMath>
                </a14:m>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hạng</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liên</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cộng</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oMath>
                </a14:m>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oMath>
                </a14:m>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oMath>
                </a14:m>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3" name="TextBox 12">
                <a:extLst>
                  <a:ext uri="{FF2B5EF4-FFF2-40B4-BE49-F238E27FC236}">
                    <a16:creationId xmlns:a16="http://schemas.microsoft.com/office/drawing/2014/main" id="{7BC68034-8FCD-1A8E-FCAE-24C55F84F2E0}"/>
                  </a:ext>
                </a:extLst>
              </p:cNvPr>
              <p:cNvSpPr txBox="1">
                <a:spLocks noRot="1" noChangeAspect="1" noMove="1" noResize="1" noEditPoints="1" noAdjustHandles="1" noChangeArrowheads="1" noChangeShapeType="1" noTextEdit="1"/>
              </p:cNvSpPr>
              <p:nvPr/>
            </p:nvSpPr>
            <p:spPr>
              <a:xfrm>
                <a:off x="1220549" y="831122"/>
                <a:ext cx="16346471" cy="1911549"/>
              </a:xfrm>
              <a:prstGeom prst="rect">
                <a:avLst/>
              </a:prstGeom>
              <a:blipFill>
                <a:blip r:embed="rId3"/>
                <a:stretch>
                  <a:fillRect l="-1417" b="-13694"/>
                </a:stretch>
              </a:blipFill>
            </p:spPr>
            <p:txBody>
              <a:bodyPr/>
              <a:lstStyle/>
              <a:p>
                <a:r>
                  <a:rPr lang="en-US">
                    <a:noFill/>
                  </a:rPr>
                  <a:t> </a:t>
                </a:r>
              </a:p>
            </p:txBody>
          </p:sp>
        </mc:Fallback>
      </mc:AlternateContent>
      <p:sp>
        <p:nvSpPr>
          <p:cNvPr id="5" name="Freeform 5"/>
          <p:cNvSpPr/>
          <p:nvPr/>
        </p:nvSpPr>
        <p:spPr>
          <a:xfrm>
            <a:off x="-171980" y="7878495"/>
            <a:ext cx="1519768" cy="1525315"/>
          </a:xfrm>
          <a:custGeom>
            <a:avLst/>
            <a:gdLst/>
            <a:ahLst/>
            <a:cxnLst/>
            <a:rect l="l" t="t" r="r" b="b"/>
            <a:pathLst>
              <a:path w="1519768" h="1525315">
                <a:moveTo>
                  <a:pt x="0" y="0"/>
                </a:moveTo>
                <a:lnTo>
                  <a:pt x="1519767" y="0"/>
                </a:lnTo>
                <a:lnTo>
                  <a:pt x="1519767" y="1525315"/>
                </a:lnTo>
                <a:lnTo>
                  <a:pt x="0" y="1525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063520" y="-590824"/>
            <a:ext cx="2210357" cy="1286026"/>
          </a:xfrm>
          <a:custGeom>
            <a:avLst/>
            <a:gdLst/>
            <a:ahLst/>
            <a:cxnLst/>
            <a:rect l="l" t="t" r="r" b="b"/>
            <a:pathLst>
              <a:path w="2210357" h="1286026">
                <a:moveTo>
                  <a:pt x="0" y="0"/>
                </a:moveTo>
                <a:lnTo>
                  <a:pt x="2210356" y="0"/>
                </a:lnTo>
                <a:lnTo>
                  <a:pt x="2210356" y="1286026"/>
                </a:lnTo>
                <a:lnTo>
                  <a:pt x="0" y="1286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260778">
            <a:off x="17166965" y="710185"/>
            <a:ext cx="1026498" cy="1833031"/>
          </a:xfrm>
          <a:custGeom>
            <a:avLst/>
            <a:gdLst/>
            <a:ahLst/>
            <a:cxnLst/>
            <a:rect l="l" t="t" r="r" b="b"/>
            <a:pathLst>
              <a:path w="1026498" h="1833031">
                <a:moveTo>
                  <a:pt x="0" y="0"/>
                </a:moveTo>
                <a:lnTo>
                  <a:pt x="1026498" y="0"/>
                </a:lnTo>
                <a:lnTo>
                  <a:pt x="1026498" y="1833031"/>
                </a:lnTo>
                <a:lnTo>
                  <a:pt x="0" y="18330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4362B63F-EF79-ADFA-403A-5C81EBEE6438}"/>
              </a:ext>
            </a:extLst>
          </p:cNvPr>
          <p:cNvSpPr txBox="1"/>
          <p:nvPr/>
        </p:nvSpPr>
        <p:spPr>
          <a:xfrm>
            <a:off x="1149677" y="968316"/>
            <a:ext cx="3124200" cy="995422"/>
          </a:xfrm>
          <a:prstGeom prst="flowChartTerminator">
            <a:avLst/>
          </a:prstGeom>
          <a:solidFill>
            <a:schemeClr val="accent3">
              <a:lumMod val="20000"/>
              <a:lumOff val="80000"/>
            </a:schemeClr>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Ví</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nl-NL" sz="4000" b="1" dirty="0">
                <a:solidFill>
                  <a:prstClr val="black"/>
                </a:solidFill>
                <a:latin typeface="Arial" panose="020B0604020202020204" pitchFamily="34" charset="0"/>
                <a:cs typeface="Arial" panose="020B0604020202020204" pitchFamily="34" charset="0"/>
              </a:rPr>
              <a:t>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A9719103-9105-C17E-7DF8-E58D40301930}"/>
                  </a:ext>
                </a:extLst>
              </p:cNvPr>
              <p:cNvSpPr txBox="1"/>
              <p:nvPr/>
            </p:nvSpPr>
            <p:spPr>
              <a:xfrm>
                <a:off x="720974" y="4062852"/>
                <a:ext cx="16846046" cy="12623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rPr>
                  <a:t>Gọi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𝑑</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oMath>
                </a14:m>
                <a:r>
                  <a:rPr lang="en-US" sz="4000" dirty="0">
                    <a:solidFill>
                      <a:prstClr val="black"/>
                    </a:solidFill>
                    <a:latin typeface="Arial" panose="020B0604020202020204" pitchFamily="34" charset="0"/>
                    <a:cs typeface="Arial" panose="020B0604020202020204" pitchFamily="34" charset="0"/>
                  </a:rPr>
                  <a:t>.Do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𝑏</m:t>
                    </m:r>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𝑎</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m:t>
                        </m:r>
                      </m:num>
                      <m:den>
                        <m:r>
                          <a:rPr lang="en-US" sz="4000" b="0" i="1" smtClean="0">
                            <a:solidFill>
                              <a:prstClr val="black"/>
                            </a:solidFill>
                            <a:latin typeface="Cambria Math" panose="02040503050406030204" pitchFamily="18" charset="0"/>
                            <a:cs typeface="Arial" panose="020B0604020202020204" pitchFamily="34" charset="0"/>
                          </a:rPr>
                          <m:t>2</m:t>
                        </m:r>
                      </m:den>
                    </m:f>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5" name="TextBox 14">
                <a:extLst>
                  <a:ext uri="{FF2B5EF4-FFF2-40B4-BE49-F238E27FC236}">
                    <a16:creationId xmlns:a16="http://schemas.microsoft.com/office/drawing/2014/main" id="{A9719103-9105-C17E-7DF8-E58D40301930}"/>
                  </a:ext>
                </a:extLst>
              </p:cNvPr>
              <p:cNvSpPr txBox="1">
                <a:spLocks noRot="1" noChangeAspect="1" noMove="1" noResize="1" noEditPoints="1" noAdjustHandles="1" noChangeArrowheads="1" noChangeShapeType="1" noTextEdit="1"/>
              </p:cNvSpPr>
              <p:nvPr/>
            </p:nvSpPr>
            <p:spPr>
              <a:xfrm>
                <a:off x="720974" y="4062852"/>
                <a:ext cx="16846046" cy="1262397"/>
              </a:xfrm>
              <a:prstGeom prst="rect">
                <a:avLst/>
              </a:prstGeom>
              <a:blipFill>
                <a:blip r:embed="rId10"/>
                <a:stretch>
                  <a:fillRect l="-1266" b="-8173"/>
                </a:stretch>
              </a:blipFill>
            </p:spPr>
            <p:txBody>
              <a:bodyPr/>
              <a:lstStyle/>
              <a:p>
                <a:r>
                  <a:rPr lang="en-US">
                    <a:noFill/>
                  </a:rPr>
                  <a:t> </a:t>
                </a:r>
              </a:p>
            </p:txBody>
          </p:sp>
        </mc:Fallback>
      </mc:AlternateContent>
      <p:grpSp>
        <p:nvGrpSpPr>
          <p:cNvPr id="6" name="Google Shape;305;p14">
            <a:extLst>
              <a:ext uri="{FF2B5EF4-FFF2-40B4-BE49-F238E27FC236}">
                <a16:creationId xmlns:a16="http://schemas.microsoft.com/office/drawing/2014/main" id="{12B5B9F8-B1DB-CA90-26AF-50C95E3E800D}"/>
              </a:ext>
            </a:extLst>
          </p:cNvPr>
          <p:cNvGrpSpPr/>
          <p:nvPr/>
        </p:nvGrpSpPr>
        <p:grpSpPr>
          <a:xfrm>
            <a:off x="8187979" y="2885383"/>
            <a:ext cx="1912037" cy="1192826"/>
            <a:chOff x="7890477" y="787864"/>
            <a:chExt cx="2065961" cy="1377288"/>
          </a:xfrm>
        </p:grpSpPr>
        <p:pic>
          <p:nvPicPr>
            <p:cNvPr id="10" name="Google Shape;306;p14">
              <a:extLst>
                <a:ext uri="{FF2B5EF4-FFF2-40B4-BE49-F238E27FC236}">
                  <a16:creationId xmlns:a16="http://schemas.microsoft.com/office/drawing/2014/main" id="{0FBECDD9-49E5-640F-32F8-507B5EB7657D}"/>
                </a:ext>
              </a:extLst>
            </p:cNvPr>
            <p:cNvPicPr preferRelativeResize="0"/>
            <p:nvPr/>
          </p:nvPicPr>
          <p:blipFill rotWithShape="1">
            <a:blip r:embed="rId11">
              <a:alphaModFix/>
            </a:blip>
            <a:srcRect/>
            <a:stretch/>
          </p:blipFill>
          <p:spPr>
            <a:xfrm>
              <a:off x="7890477" y="787864"/>
              <a:ext cx="2053447" cy="1377288"/>
            </a:xfrm>
            <a:prstGeom prst="rect">
              <a:avLst/>
            </a:prstGeom>
            <a:noFill/>
            <a:ln>
              <a:noFill/>
            </a:ln>
          </p:spPr>
        </p:pic>
        <p:sp>
          <p:nvSpPr>
            <p:cNvPr id="11" name="Google Shape;307;p14">
              <a:extLst>
                <a:ext uri="{FF2B5EF4-FFF2-40B4-BE49-F238E27FC236}">
                  <a16:creationId xmlns:a16="http://schemas.microsoft.com/office/drawing/2014/main" id="{08F0E408-65A8-44F3-37BF-D47B5DA01207}"/>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C949100-23B0-A203-1290-7A000EAC1680}"/>
                  </a:ext>
                </a:extLst>
              </p:cNvPr>
              <p:cNvSpPr txBox="1"/>
              <p:nvPr/>
            </p:nvSpPr>
            <p:spPr>
              <a:xfrm>
                <a:off x="1492085" y="5351922"/>
                <a:ext cx="15392400" cy="4134978"/>
              </a:xfrm>
              <a:prstGeom prst="rect">
                <a:avLst/>
              </a:prstGeom>
              <a:noFill/>
            </p:spPr>
            <p:txBody>
              <a:bodyPr wrap="square">
                <a:spAutoFit/>
              </a:bodyPr>
              <a:lstStyle/>
              <a:p>
                <a:pPr algn="just">
                  <a:lnSpc>
                    <a:spcPct val="150000"/>
                  </a:lnSpc>
                  <a:spcBef>
                    <a:spcPts val="600"/>
                  </a:spcBef>
                  <a:spcAft>
                    <a:spcPts val="800"/>
                  </a:spcAft>
                </a:pPr>
                <a:r>
                  <a:rPr lang="en-US" sz="4000" b="1" kern="100" dirty="0" err="1">
                    <a:effectLst/>
                    <a:latin typeface="Arial" panose="020B0604020202020204" pitchFamily="34" charset="0"/>
                    <a:ea typeface="Calibri" panose="020F0502020204030204" pitchFamily="34" charset="0"/>
                    <a:cs typeface="Arial" panose="020B0604020202020204" pitchFamily="34" charset="0"/>
                  </a:rPr>
                  <a:t>Nhận</a:t>
                </a:r>
                <a:r>
                  <a:rPr lang="en-US" sz="4000" b="1" kern="100" dirty="0">
                    <a:effectLst/>
                    <a:latin typeface="Arial" panose="020B0604020202020204" pitchFamily="34" charset="0"/>
                    <a:ea typeface="Calibri" panose="020F0502020204030204" pitchFamily="34" charset="0"/>
                    <a:cs typeface="Arial" panose="020B0604020202020204" pitchFamily="34" charset="0"/>
                  </a:rPr>
                  <a:t> </a:t>
                </a:r>
                <a:r>
                  <a:rPr lang="en-US" sz="4000" b="1" kern="100" dirty="0" err="1">
                    <a:effectLst/>
                    <a:latin typeface="Arial" panose="020B0604020202020204" pitchFamily="34" charset="0"/>
                    <a:ea typeface="Calibri" panose="020F0502020204030204" pitchFamily="34" charset="0"/>
                    <a:cs typeface="Arial" panose="020B0604020202020204" pitchFamily="34" charset="0"/>
                  </a:rPr>
                  <a:t>xét</a:t>
                </a:r>
                <a:r>
                  <a:rPr lang="en-US" sz="4000" b="1" kern="100" dirty="0">
                    <a:effectLst/>
                    <a:latin typeface="Arial" panose="020B0604020202020204" pitchFamily="34" charset="0"/>
                    <a:ea typeface="Calibri" panose="020F0502020204030204" pitchFamily="34" charset="0"/>
                    <a:cs typeface="Arial" panose="020B0604020202020204" pitchFamily="34" charset="0"/>
                  </a:rPr>
                  <a:t>:</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Nếu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thì</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kể</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thứ</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hai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mỗi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trừ</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cuối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hữu</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đều</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trung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hai</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hạng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kề</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nó</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effectLst/>
                    <a:latin typeface="Arial" panose="020B0604020202020204" pitchFamily="34" charset="0"/>
                    <a:ea typeface="Times New Roman" panose="02020603050405020304" pitchFamily="18" charset="0"/>
                    <a:cs typeface="Arial" panose="020B0604020202020204" pitchFamily="34" charset="0"/>
                  </a:rPr>
                  <a:t>dãy</a:t>
                </a:r>
                <a:r>
                  <a:rPr lang="en-US" sz="4000" kern="100" dirty="0">
                    <a:effectLst/>
                    <a:latin typeface="Arial" panose="020B0604020202020204" pitchFamily="34" charset="0"/>
                    <a:ea typeface="Times New Roman" panose="02020603050405020304" pitchFamily="18" charset="0"/>
                    <a:cs typeface="Arial" panose="020B0604020202020204" pitchFamily="34" charset="0"/>
                  </a:rPr>
                  <a:t>:</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200"/>
                  </a:spcAft>
                </a:pPr>
                <a14:m>
                  <m:oMath xmlns:m="http://schemas.openxmlformats.org/officeDocument/2006/math">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sub>
                    </m:s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+1</m:t>
                            </m:r>
                          </m:sub>
                        </m:sSub>
                      </m:num>
                      <m:den>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kern="1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𝑘</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7C949100-23B0-A203-1290-7A000EAC1680}"/>
                  </a:ext>
                </a:extLst>
              </p:cNvPr>
              <p:cNvSpPr txBox="1">
                <a:spLocks noRot="1" noChangeAspect="1" noMove="1" noResize="1" noEditPoints="1" noAdjustHandles="1" noChangeArrowheads="1" noChangeShapeType="1" noTextEdit="1"/>
              </p:cNvSpPr>
              <p:nvPr/>
            </p:nvSpPr>
            <p:spPr>
              <a:xfrm>
                <a:off x="1492085" y="5351922"/>
                <a:ext cx="15392400" cy="4134978"/>
              </a:xfrm>
              <a:prstGeom prst="rect">
                <a:avLst/>
              </a:prstGeom>
              <a:blipFill>
                <a:blip r:embed="rId12"/>
                <a:stretch>
                  <a:fillRect l="-1426" r="-1386" b="-2065"/>
                </a:stretch>
              </a:blipFill>
            </p:spPr>
            <p:txBody>
              <a:bodyPr/>
              <a:lstStyle/>
              <a:p>
                <a:r>
                  <a:rPr lang="en-US">
                    <a:noFill/>
                  </a:rPr>
                  <a:t> </a:t>
                </a:r>
              </a:p>
            </p:txBody>
          </p:sp>
        </mc:Fallback>
      </mc:AlternateContent>
    </p:spTree>
    <p:extLst>
      <p:ext uri="{BB962C8B-B14F-4D97-AF65-F5344CB8AC3E}">
        <p14:creationId xmlns:p14="http://schemas.microsoft.com/office/powerpoint/2010/main" val="40233723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barn(inVertical)">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236FF3C2-766D-C17E-970C-8EC216E55758}"/>
              </a:ext>
            </a:extLst>
          </p:cNvPr>
          <p:cNvGrpSpPr/>
          <p:nvPr/>
        </p:nvGrpSpPr>
        <p:grpSpPr>
          <a:xfrm>
            <a:off x="1223217" y="1181100"/>
            <a:ext cx="4339384" cy="1569778"/>
            <a:chOff x="1624734" y="1360680"/>
            <a:chExt cx="5309466" cy="1569778"/>
          </a:xfrm>
        </p:grpSpPr>
        <p:sp>
          <p:nvSpPr>
            <p:cNvPr id="5" name="Rectangle 4">
              <a:extLst>
                <a:ext uri="{FF2B5EF4-FFF2-40B4-BE49-F238E27FC236}">
                  <a16:creationId xmlns:a16="http://schemas.microsoft.com/office/drawing/2014/main" id="{1C66F44E-CA88-2725-5791-98E4B1E6F78B}"/>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A96C56-9109-77A0-66DF-78FDF4BABD60}"/>
                </a:ext>
              </a:extLst>
            </p:cNvPr>
            <p:cNvSpPr/>
            <p:nvPr/>
          </p:nvSpPr>
          <p:spPr>
            <a:xfrm>
              <a:off x="1739034" y="1549559"/>
              <a:ext cx="5080866" cy="1192020"/>
            </a:xfrm>
            <a:prstGeom prst="rect">
              <a:avLst/>
            </a:prstGeom>
            <a:solidFill>
              <a:schemeClr val="accent3">
                <a:lumMod val="60000"/>
                <a:lumOff val="40000"/>
              </a:schemeClr>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1</a:t>
              </a: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EA05241-0D5C-9547-05D9-FB441FE5A6F1}"/>
                  </a:ext>
                </a:extLst>
              </p:cNvPr>
              <p:cNvSpPr txBox="1"/>
              <p:nvPr/>
            </p:nvSpPr>
            <p:spPr>
              <a:xfrm>
                <a:off x="836831" y="3070175"/>
                <a:ext cx="16614334" cy="5144678"/>
              </a:xfrm>
              <a:prstGeom prst="rect">
                <a:avLst/>
              </a:prstGeom>
              <a:noFill/>
            </p:spPr>
            <p:txBody>
              <a:bodyPr wrap="square">
                <a:spAutoFit/>
              </a:bodyPr>
              <a:lstStyle/>
              <a:p>
                <a:pPr algn="just">
                  <a:lnSpc>
                    <a:spcPct val="150000"/>
                  </a:lnSpc>
                </a:pPr>
                <a:r>
                  <a:rPr lang="en-US" sz="4300" dirty="0" err="1">
                    <a:solidFill>
                      <a:srgbClr val="000000"/>
                    </a:solidFill>
                    <a:latin typeface="Arial" panose="020B0604020202020204" pitchFamily="34" charset="0"/>
                    <a:cs typeface="Arial" panose="020B0604020202020204" pitchFamily="34" charset="0"/>
                  </a:rPr>
                  <a:t>Chứng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minh</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mỗi</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sau</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là</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cấp</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cộng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Xác</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định</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công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sai</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của</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mỗi</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cấp</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cộng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đó</a:t>
                </a:r>
                <a:r>
                  <a:rPr lang="en-US" sz="43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300" dirty="0">
                    <a:solidFill>
                      <a:srgbClr val="000000"/>
                    </a:solidFill>
                    <a:latin typeface="Arial" panose="020B0604020202020204" pitchFamily="34" charset="0"/>
                    <a:cs typeface="Arial" panose="020B0604020202020204" pitchFamily="34" charset="0"/>
                  </a:rPr>
                  <a:t>a)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3; 7; 11; 15; 19; 23</m:t>
                    </m:r>
                  </m:oMath>
                </a14:m>
                <a:r>
                  <a:rPr lang="en-US" sz="43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300" dirty="0">
                    <a:solidFill>
                      <a:srgbClr val="000000"/>
                    </a:solidFill>
                    <a:latin typeface="Arial" panose="020B0604020202020204" pitchFamily="34" charset="0"/>
                    <a:cs typeface="Arial" panose="020B0604020202020204" pitchFamily="34" charset="0"/>
                  </a:rPr>
                  <a:t>b)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m:t>
                    </m:r>
                    <m:r>
                      <a:rPr lang="en-US" sz="4300" i="1" dirty="0" smtClean="0">
                        <a:solidFill>
                          <a:srgbClr val="000000"/>
                        </a:solidFill>
                        <a:latin typeface="Cambria Math" panose="02040503050406030204" pitchFamily="18" charset="0"/>
                        <a:cs typeface="Arial" panose="020B0604020202020204" pitchFamily="34" charset="0"/>
                      </a:rPr>
                      <m:t>𝑢𝑛</m:t>
                    </m:r>
                    <m:r>
                      <a:rPr lang="en-US" sz="4300" i="1" dirty="0">
                        <a:solidFill>
                          <a:srgbClr val="000000"/>
                        </a:solidFill>
                        <a:latin typeface="Cambria Math" panose="02040503050406030204" pitchFamily="18" charset="0"/>
                        <a:cs typeface="Arial" panose="020B0604020202020204" pitchFamily="34" charset="0"/>
                      </a:rPr>
                      <m:t>) </m:t>
                    </m:r>
                  </m:oMath>
                </a14:m>
                <a:r>
                  <a:rPr lang="en-US" sz="4300" dirty="0" err="1">
                    <a:solidFill>
                      <a:srgbClr val="000000"/>
                    </a:solidFill>
                    <a:latin typeface="Arial" panose="020B0604020202020204" pitchFamily="34" charset="0"/>
                    <a:cs typeface="Arial" panose="020B0604020202020204" pitchFamily="34" charset="0"/>
                  </a:rPr>
                  <a:t>với</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𝑢</m:t>
                    </m:r>
                    <m:r>
                      <a:rPr lang="en-US" sz="4300" i="1" baseline="-25000" dirty="0">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 9</m:t>
                    </m:r>
                    <m:r>
                      <a:rPr lang="en-US" sz="4300" i="1" dirty="0">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 9</m:t>
                    </m:r>
                  </m:oMath>
                </a14:m>
                <a:r>
                  <a:rPr lang="en-US" sz="43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300" dirty="0">
                    <a:solidFill>
                      <a:srgbClr val="000000"/>
                    </a:solidFill>
                    <a:latin typeface="Arial" panose="020B0604020202020204" pitchFamily="34" charset="0"/>
                    <a:cs typeface="Arial" panose="020B0604020202020204" pitchFamily="34" charset="0"/>
                  </a:rPr>
                  <a:t>c)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m:t>
                    </m:r>
                    <m:r>
                      <a:rPr lang="en-US" sz="4300" i="1" dirty="0" err="1">
                        <a:solidFill>
                          <a:srgbClr val="000000"/>
                        </a:solidFill>
                        <a:latin typeface="Cambria Math" panose="02040503050406030204" pitchFamily="18" charset="0"/>
                        <a:cs typeface="Arial" panose="020B0604020202020204" pitchFamily="34" charset="0"/>
                      </a:rPr>
                      <m:t>𝑣</m:t>
                    </m:r>
                    <m:r>
                      <a:rPr lang="en-US" sz="4300" i="1" baseline="-25000" dirty="0" err="1">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m:t>
                    </m:r>
                  </m:oMath>
                </a14:m>
                <a:r>
                  <a:rPr lang="en-US" sz="4300" dirty="0" err="1">
                    <a:solidFill>
                      <a:srgbClr val="000000"/>
                    </a:solidFill>
                    <a:latin typeface="Arial" panose="020B0604020202020204" pitchFamily="34" charset="0"/>
                    <a:cs typeface="Arial" panose="020B0604020202020204" pitchFamily="34" charset="0"/>
                  </a:rPr>
                  <a:t>với</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𝑣</m:t>
                    </m:r>
                    <m:r>
                      <a:rPr lang="en-US" sz="4300" i="1" baseline="-25000" dirty="0" err="1">
                        <a:solidFill>
                          <a:srgbClr val="000000"/>
                        </a:solidFill>
                        <a:latin typeface="Cambria Math" panose="02040503050406030204" pitchFamily="18" charset="0"/>
                        <a:cs typeface="Arial" panose="020B0604020202020204" pitchFamily="34" charset="0"/>
                      </a:rPr>
                      <m:t>𝑛</m:t>
                    </m:r>
                    <m:r>
                      <a:rPr lang="en-US" sz="4300" i="1" dirty="0">
                        <a:solidFill>
                          <a:srgbClr val="000000"/>
                        </a:solidFill>
                        <a:latin typeface="Cambria Math" panose="02040503050406030204" pitchFamily="18" charset="0"/>
                        <a:cs typeface="Arial" panose="020B0604020202020204" pitchFamily="34" charset="0"/>
                      </a:rPr>
                      <m:t> = </m:t>
                    </m:r>
                    <m:r>
                      <a:rPr lang="en-US" sz="4300" i="1" dirty="0">
                        <a:solidFill>
                          <a:srgbClr val="000000"/>
                        </a:solidFill>
                        <a:latin typeface="Cambria Math" panose="02040503050406030204" pitchFamily="18" charset="0"/>
                        <a:cs typeface="Arial" panose="020B0604020202020204" pitchFamily="34" charset="0"/>
                      </a:rPr>
                      <m:t>𝑎𝑛</m:t>
                    </m:r>
                    <m:r>
                      <a:rPr lang="en-US" sz="4300" i="1" dirty="0">
                        <a:solidFill>
                          <a:srgbClr val="000000"/>
                        </a:solidFill>
                        <a:latin typeface="Cambria Math" panose="02040503050406030204" pitchFamily="18" charset="0"/>
                        <a:cs typeface="Arial" panose="020B0604020202020204" pitchFamily="34" charset="0"/>
                      </a:rPr>
                      <m:t> + </m:t>
                    </m:r>
                    <m:r>
                      <a:rPr lang="en-US" sz="4300" i="1" dirty="0">
                        <a:solidFill>
                          <a:srgbClr val="000000"/>
                        </a:solidFill>
                        <a:latin typeface="Cambria Math" panose="02040503050406030204" pitchFamily="18" charset="0"/>
                        <a:cs typeface="Arial" panose="020B0604020202020204" pitchFamily="34" charset="0"/>
                      </a:rPr>
                      <m:t>𝑏</m:t>
                    </m:r>
                  </m:oMath>
                </a14:m>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trong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đó</a:t>
                </a:r>
                <a:r>
                  <a:rPr lang="en-US" sz="4300" dirty="0">
                    <a:solidFill>
                      <a:srgbClr val="000000"/>
                    </a:solidFill>
                    <a:latin typeface="Arial" panose="020B0604020202020204" pitchFamily="34" charset="0"/>
                    <a:cs typeface="Arial" panose="020B0604020202020204" pitchFamily="34" charset="0"/>
                  </a:rPr>
                  <a:t> a </a:t>
                </a:r>
                <a:r>
                  <a:rPr lang="en-US" sz="4300" dirty="0" err="1">
                    <a:solidFill>
                      <a:srgbClr val="000000"/>
                    </a:solidFill>
                    <a:latin typeface="Arial" panose="020B0604020202020204" pitchFamily="34" charset="0"/>
                    <a:cs typeface="Arial" panose="020B0604020202020204" pitchFamily="34" charset="0"/>
                  </a:rPr>
                  <a:t>và</a:t>
                </a:r>
                <a:r>
                  <a:rPr lang="en-US" sz="4300" dirty="0">
                    <a:solidFill>
                      <a:srgbClr val="000000"/>
                    </a:solidFill>
                    <a:latin typeface="Arial" panose="020B0604020202020204" pitchFamily="34" charset="0"/>
                    <a:cs typeface="Arial" panose="020B0604020202020204" pitchFamily="34" charset="0"/>
                  </a:rPr>
                  <a:t> b </a:t>
                </a:r>
                <a:r>
                  <a:rPr lang="en-US" sz="4300" dirty="0" err="1">
                    <a:solidFill>
                      <a:srgbClr val="000000"/>
                    </a:solidFill>
                    <a:latin typeface="Arial" panose="020B0604020202020204" pitchFamily="34" charset="0"/>
                    <a:cs typeface="Arial" panose="020B0604020202020204" pitchFamily="34" charset="0"/>
                  </a:rPr>
                  <a:t>là</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các</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hằng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a:t>
                </a:r>
              </a:p>
            </p:txBody>
          </p:sp>
        </mc:Choice>
        <mc:Fallback>
          <p:sp>
            <p:nvSpPr>
              <p:cNvPr id="13" name="TextBox 12">
                <a:extLst>
                  <a:ext uri="{FF2B5EF4-FFF2-40B4-BE49-F238E27FC236}">
                    <a16:creationId xmlns:a16="http://schemas.microsoft.com/office/drawing/2014/main" id="{7EA05241-0D5C-9547-05D9-FB441FE5A6F1}"/>
                  </a:ext>
                </a:extLst>
              </p:cNvPr>
              <p:cNvSpPr txBox="1">
                <a:spLocks noRot="1" noChangeAspect="1" noMove="1" noResize="1" noEditPoints="1" noAdjustHandles="1" noChangeArrowheads="1" noChangeShapeType="1" noTextEdit="1"/>
              </p:cNvSpPr>
              <p:nvPr/>
            </p:nvSpPr>
            <p:spPr>
              <a:xfrm>
                <a:off x="836831" y="3070175"/>
                <a:ext cx="16614334" cy="5144678"/>
              </a:xfrm>
              <a:prstGeom prst="rect">
                <a:avLst/>
              </a:prstGeom>
              <a:blipFill>
                <a:blip r:embed="rId2"/>
                <a:stretch>
                  <a:fillRect l="-1431" r="-1431" b="-4621"/>
                </a:stretch>
              </a:blipFill>
            </p:spPr>
            <p:txBody>
              <a:bodyPr/>
              <a:lstStyle/>
              <a:p>
                <a:r>
                  <a:rPr lang="en-US">
                    <a:noFill/>
                  </a:rPr>
                  <a:t> </a:t>
                </a:r>
              </a:p>
            </p:txBody>
          </p:sp>
        </mc:Fallback>
      </mc:AlternateContent>
      <p:sp>
        <p:nvSpPr>
          <p:cNvPr id="12" name="Freeform 7">
            <a:extLst>
              <a:ext uri="{FF2B5EF4-FFF2-40B4-BE49-F238E27FC236}">
                <a16:creationId xmlns:a16="http://schemas.microsoft.com/office/drawing/2014/main" id="{B3C0840E-6487-8346-A646-5F0B3D05CC8D}"/>
              </a:ext>
            </a:extLst>
          </p:cNvPr>
          <p:cNvSpPr/>
          <p:nvPr/>
        </p:nvSpPr>
        <p:spPr>
          <a:xfrm>
            <a:off x="16735445" y="-551773"/>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8">
            <a:extLst>
              <a:ext uri="{FF2B5EF4-FFF2-40B4-BE49-F238E27FC236}">
                <a16:creationId xmlns:a16="http://schemas.microsoft.com/office/drawing/2014/main" id="{9E03BB7F-EF87-8933-9896-2B8C5AD26CCD}"/>
              </a:ext>
            </a:extLst>
          </p:cNvPr>
          <p:cNvSpPr/>
          <p:nvPr/>
        </p:nvSpPr>
        <p:spPr>
          <a:xfrm>
            <a:off x="34625" y="880095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2105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6735445" y="-551773"/>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34625" y="880095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236FF3C2-766D-C17E-970C-8EC216E55758}"/>
              </a:ext>
            </a:extLst>
          </p:cNvPr>
          <p:cNvGrpSpPr/>
          <p:nvPr/>
        </p:nvGrpSpPr>
        <p:grpSpPr>
          <a:xfrm>
            <a:off x="1223217" y="1181100"/>
            <a:ext cx="4339384" cy="1569778"/>
            <a:chOff x="1624734" y="1360680"/>
            <a:chExt cx="5309466" cy="1569778"/>
          </a:xfrm>
        </p:grpSpPr>
        <p:sp>
          <p:nvSpPr>
            <p:cNvPr id="5" name="Rectangle 4">
              <a:extLst>
                <a:ext uri="{FF2B5EF4-FFF2-40B4-BE49-F238E27FC236}">
                  <a16:creationId xmlns:a16="http://schemas.microsoft.com/office/drawing/2014/main" id="{1C66F44E-CA88-2725-5791-98E4B1E6F78B}"/>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A96C56-9109-77A0-66DF-78FDF4BABD60}"/>
                </a:ext>
              </a:extLst>
            </p:cNvPr>
            <p:cNvSpPr/>
            <p:nvPr/>
          </p:nvSpPr>
          <p:spPr>
            <a:xfrm>
              <a:off x="1739034" y="1549559"/>
              <a:ext cx="5080866" cy="1192020"/>
            </a:xfrm>
            <a:prstGeom prst="rect">
              <a:avLst/>
            </a:prstGeom>
            <a:solidFill>
              <a:schemeClr val="accent3">
                <a:lumMod val="60000"/>
                <a:lumOff val="40000"/>
              </a:schemeClr>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1</a:t>
              </a:r>
            </a:p>
          </p:txBody>
        </p:sp>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F2BE442-272F-5405-02BA-784378EAD433}"/>
                  </a:ext>
                </a:extLst>
              </p:cNvPr>
              <p:cNvSpPr txBox="1"/>
              <p:nvPr/>
            </p:nvSpPr>
            <p:spPr>
              <a:xfrm>
                <a:off x="1677757" y="3654050"/>
                <a:ext cx="15528516" cy="5518242"/>
              </a:xfrm>
              <a:prstGeom prst="rect">
                <a:avLst/>
              </a:prstGeom>
              <a:noFill/>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Dãy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3; 7; 11; 15; 19; 23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cấp</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cộng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vì</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kể</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đứng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trước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cộng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m:t>
                        </m:r>
                      </m:sub>
                    </m:sSub>
                    <m:r>
                      <a:rPr lang="pt-BR" sz="4000" i="1">
                        <a:solidFill>
                          <a:srgbClr val="333333"/>
                        </a:solidFill>
                        <a:latin typeface="Cambria Math" panose="02040503050406030204" pitchFamily="18" charset="0"/>
                        <a:ea typeface="Times New Roman" panose="02020603050405020304" pitchFamily="18" charset="0"/>
                      </a:rPr>
                      <m:t>=9(</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+1)−9=9</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−9+9=</m:t>
                    </m:r>
                    <m:r>
                      <a:rPr lang="en-US" sz="4000" i="1">
                        <a:solidFill>
                          <a:srgbClr val="333333"/>
                        </a:solidFill>
                        <a:latin typeface="Cambria Math" panose="02040503050406030204" pitchFamily="18" charset="0"/>
                        <a:ea typeface="Times New Roman" panose="02020603050405020304" pitchFamily="18" charset="0"/>
                      </a:rPr>
                      <m:t>𝑢𝑛</m:t>
                    </m:r>
                    <m:r>
                      <a:rPr lang="pt-BR" sz="4000" i="1">
                        <a:solidFill>
                          <a:srgbClr val="333333"/>
                        </a:solidFill>
                        <a:latin typeface="Cambria Math" panose="02040503050406030204" pitchFamily="18" charset="0"/>
                        <a:ea typeface="Times New Roman" panose="02020603050405020304" pitchFamily="18" charset="0"/>
                      </a:rPr>
                      <m:t>+9</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r>
                      <a:rPr lang="pt-BR"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pt-BR" sz="4000" i="1">
                        <a:solidFill>
                          <a:srgbClr val="333333"/>
                        </a:solidFill>
                        <a:latin typeface="Cambria Math" panose="02040503050406030204" pitchFamily="18" charset="0"/>
                        <a:ea typeface="Times New Roman" panose="02020603050405020304" pitchFamily="18" charset="0"/>
                      </a:rPr>
                      <m:t>)  </m:t>
                    </m:r>
                  </m:oMath>
                </a14:m>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là cấp số cộng có công sai d = 9</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c) Ta có: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𝑣</m:t>
                        </m:r>
                      </m:e>
                      <m:sub>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m:t>
                        </m:r>
                      </m:sub>
                    </m:sSub>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𝑏</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𝑎𝑛</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𝑏</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𝑣𝑛</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𝑎</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r>
                      <a:rPr lang="pt-BR"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𝑣</m:t>
                        </m:r>
                      </m:e>
                      <m:sub>
                        <m:r>
                          <a:rPr lang="en-US" sz="4000" i="1">
                            <a:solidFill>
                              <a:srgbClr val="333333"/>
                            </a:solidFill>
                            <a:latin typeface="Cambria Math" panose="02040503050406030204" pitchFamily="18" charset="0"/>
                            <a:ea typeface="Times New Roman" panose="02020603050405020304" pitchFamily="18" charset="0"/>
                          </a:rPr>
                          <m:t>𝑛</m:t>
                        </m:r>
                      </m:sub>
                    </m:sSub>
                    <m:r>
                      <a:rPr lang="pt-BR" sz="4000" i="1">
                        <a:solidFill>
                          <a:srgbClr val="333333"/>
                        </a:solidFill>
                        <a:latin typeface="Cambria Math" panose="02040503050406030204" pitchFamily="18" charset="0"/>
                        <a:ea typeface="Times New Roman" panose="02020603050405020304" pitchFamily="18" charset="0"/>
                      </a:rPr>
                      <m:t>)</m:t>
                    </m:r>
                  </m:oMath>
                </a14:m>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là cấp số cộng có công sai d = a.</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EF2BE442-272F-5405-02BA-784378EAD433}"/>
                  </a:ext>
                </a:extLst>
              </p:cNvPr>
              <p:cNvSpPr txBox="1">
                <a:spLocks noRot="1" noChangeAspect="1" noMove="1" noResize="1" noEditPoints="1" noAdjustHandles="1" noChangeArrowheads="1" noChangeShapeType="1" noTextEdit="1"/>
              </p:cNvSpPr>
              <p:nvPr/>
            </p:nvSpPr>
            <p:spPr>
              <a:xfrm>
                <a:off x="1677757" y="3654050"/>
                <a:ext cx="15528516" cy="5518242"/>
              </a:xfrm>
              <a:prstGeom prst="rect">
                <a:avLst/>
              </a:prstGeom>
              <a:blipFill>
                <a:blip r:embed="rId6"/>
                <a:stretch>
                  <a:fillRect l="-1374" r="-746" b="-3753"/>
                </a:stretch>
              </a:blipFill>
            </p:spPr>
            <p:txBody>
              <a:bodyPr/>
              <a:lstStyle/>
              <a:p>
                <a:r>
                  <a:rPr lang="en-US">
                    <a:noFill/>
                  </a:rPr>
                  <a:t> </a:t>
                </a:r>
              </a:p>
            </p:txBody>
          </p:sp>
        </mc:Fallback>
      </mc:AlternateContent>
      <p:grpSp>
        <p:nvGrpSpPr>
          <p:cNvPr id="12" name="Google Shape;305;p14">
            <a:extLst>
              <a:ext uri="{FF2B5EF4-FFF2-40B4-BE49-F238E27FC236}">
                <a16:creationId xmlns:a16="http://schemas.microsoft.com/office/drawing/2014/main" id="{E7E0E0A6-B31F-D9A7-01C5-BE44F9F9A40A}"/>
              </a:ext>
            </a:extLst>
          </p:cNvPr>
          <p:cNvGrpSpPr/>
          <p:nvPr/>
        </p:nvGrpSpPr>
        <p:grpSpPr>
          <a:xfrm flipH="1">
            <a:off x="8234043" y="2521572"/>
            <a:ext cx="1514649" cy="1192826"/>
            <a:chOff x="7890477" y="787864"/>
            <a:chExt cx="2065961" cy="1377288"/>
          </a:xfrm>
        </p:grpSpPr>
        <p:pic>
          <p:nvPicPr>
            <p:cNvPr id="13" name="Google Shape;306;p14">
              <a:extLst>
                <a:ext uri="{FF2B5EF4-FFF2-40B4-BE49-F238E27FC236}">
                  <a16:creationId xmlns:a16="http://schemas.microsoft.com/office/drawing/2014/main" id="{15EEDA1B-ABA8-BD0C-7D06-B5EEEFA56A8E}"/>
                </a:ext>
              </a:extLst>
            </p:cNvPr>
            <p:cNvPicPr preferRelativeResize="0"/>
            <p:nvPr/>
          </p:nvPicPr>
          <p:blipFill rotWithShape="1">
            <a:blip r:embed="rId7">
              <a:alphaModFix/>
            </a:blip>
            <a:srcRect/>
            <a:stretch/>
          </p:blipFill>
          <p:spPr>
            <a:xfrm>
              <a:off x="7890477" y="787864"/>
              <a:ext cx="2053447" cy="1377288"/>
            </a:xfrm>
            <a:prstGeom prst="rect">
              <a:avLst/>
            </a:prstGeom>
            <a:noFill/>
            <a:ln>
              <a:noFill/>
            </a:ln>
          </p:spPr>
        </p:pic>
        <p:sp>
          <p:nvSpPr>
            <p:cNvPr id="15" name="Google Shape;307;p14">
              <a:extLst>
                <a:ext uri="{FF2B5EF4-FFF2-40B4-BE49-F238E27FC236}">
                  <a16:creationId xmlns:a16="http://schemas.microsoft.com/office/drawing/2014/main" id="{8C213BDC-4708-69BD-07AE-0B09CD13A299}"/>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7905835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barn(inVertical)">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left)">
                                      <p:cBhvr>
                                        <p:cTn id="25" dur="500"/>
                                        <p:tgtEl>
                                          <p:spTgt spid="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left)">
                                      <p:cBhvr>
                                        <p:cTn id="3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3CA6FF14-1117-32F3-616A-7AD9D825641B}"/>
              </a:ext>
            </a:extLst>
          </p:cNvPr>
          <p:cNvSpPr txBox="1"/>
          <p:nvPr/>
        </p:nvSpPr>
        <p:spPr>
          <a:xfrm>
            <a:off x="1242218" y="1104900"/>
            <a:ext cx="15729149" cy="2477088"/>
          </a:xfrm>
          <a:prstGeom prst="rect">
            <a:avLst/>
          </a:prstGeom>
          <a:noFill/>
        </p:spPr>
        <p:txBody>
          <a:bodyPr wrap="square">
            <a:spAutoFit/>
          </a:bodyPr>
          <a:lstStyle/>
          <a:p>
            <a:pPr algn="just">
              <a:lnSpc>
                <a:spcPct val="200000"/>
              </a:lnSpc>
            </a:pP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của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tam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giác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vuông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lập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thành</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cấp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cộng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Tìm</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đó</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a:t>
            </a:r>
          </a:p>
        </p:txBody>
      </p:sp>
      <p:sp>
        <p:nvSpPr>
          <p:cNvPr id="10" name="Freeform 10"/>
          <p:cNvSpPr/>
          <p:nvPr/>
        </p:nvSpPr>
        <p:spPr>
          <a:xfrm>
            <a:off x="16905473" y="452481"/>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650431" y="8888193"/>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AF3C4D0-8930-6992-6612-16419D1F0CE9}"/>
              </a:ext>
            </a:extLst>
          </p:cNvPr>
          <p:cNvGrpSpPr/>
          <p:nvPr/>
        </p:nvGrpSpPr>
        <p:grpSpPr>
          <a:xfrm>
            <a:off x="1223217" y="1181100"/>
            <a:ext cx="4339384" cy="1569778"/>
            <a:chOff x="1624734" y="1360680"/>
            <a:chExt cx="5309466" cy="1569778"/>
          </a:xfrm>
        </p:grpSpPr>
        <p:sp>
          <p:nvSpPr>
            <p:cNvPr id="7" name="Rectangle 6">
              <a:extLst>
                <a:ext uri="{FF2B5EF4-FFF2-40B4-BE49-F238E27FC236}">
                  <a16:creationId xmlns:a16="http://schemas.microsoft.com/office/drawing/2014/main" id="{9E5572A7-82F6-AFEC-6A95-B12E83497F5F}"/>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E8C730D-7004-D36F-DBCF-552AD250E76A}"/>
                </a:ext>
              </a:extLst>
            </p:cNvPr>
            <p:cNvSpPr/>
            <p:nvPr/>
          </p:nvSpPr>
          <p:spPr>
            <a:xfrm>
              <a:off x="1739034" y="1549559"/>
              <a:ext cx="5080866" cy="1192020"/>
            </a:xfrm>
            <a:prstGeom prst="rect">
              <a:avLst/>
            </a:prstGeom>
            <a:solidFill>
              <a:srgbClr val="9BE5FF"/>
            </a:solidFill>
            <a:ln>
              <a:solidFill>
                <a:srgbClr val="E1F7FF"/>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2</a:t>
              </a:r>
            </a:p>
          </p:txBody>
        </p:sp>
      </p:grpSp>
      <p:grpSp>
        <p:nvGrpSpPr>
          <p:cNvPr id="17" name="Google Shape;305;p14">
            <a:extLst>
              <a:ext uri="{FF2B5EF4-FFF2-40B4-BE49-F238E27FC236}">
                <a16:creationId xmlns:a16="http://schemas.microsoft.com/office/drawing/2014/main" id="{5BF36BD0-6AE9-2C0D-6A37-2547B6D0D6B6}"/>
              </a:ext>
            </a:extLst>
          </p:cNvPr>
          <p:cNvGrpSpPr/>
          <p:nvPr/>
        </p:nvGrpSpPr>
        <p:grpSpPr>
          <a:xfrm flipH="1">
            <a:off x="8349467" y="3950673"/>
            <a:ext cx="1514649" cy="1192826"/>
            <a:chOff x="7890477" y="787864"/>
            <a:chExt cx="2065961" cy="1377288"/>
          </a:xfrm>
        </p:grpSpPr>
        <p:pic>
          <p:nvPicPr>
            <p:cNvPr id="19" name="Google Shape;306;p14">
              <a:extLst>
                <a:ext uri="{FF2B5EF4-FFF2-40B4-BE49-F238E27FC236}">
                  <a16:creationId xmlns:a16="http://schemas.microsoft.com/office/drawing/2014/main" id="{F76B0DA4-32B7-A015-1895-70EAC5731F43}"/>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20" name="Google Shape;307;p14">
              <a:extLst>
                <a:ext uri="{FF2B5EF4-FFF2-40B4-BE49-F238E27FC236}">
                  <a16:creationId xmlns:a16="http://schemas.microsoft.com/office/drawing/2014/main" id="{E65E6290-7042-9E26-20BE-7F8FCC391D8C}"/>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0635FAF4-BA43-98D3-C165-C9D579339A8F}"/>
                  </a:ext>
                </a:extLst>
              </p:cNvPr>
              <p:cNvSpPr txBox="1"/>
              <p:nvPr/>
            </p:nvSpPr>
            <p:spPr>
              <a:xfrm>
                <a:off x="1514683" y="5224466"/>
                <a:ext cx="15258627" cy="3850541"/>
              </a:xfrm>
              <a:prstGeom prst="rect">
                <a:avLst/>
              </a:prstGeom>
              <a:noFill/>
            </p:spPr>
            <p:txBody>
              <a:bodyPr wrap="square">
                <a:spAutoFit/>
              </a:bodyPr>
              <a:lstStyle/>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3 góc của tam giác lập thành cấp số cộng, gọi 3 góc đó là: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 </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+2</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&gt; 0)</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Ta </a:t>
                </a:r>
                <a:r>
                  <a:rPr lang="en-US" sz="42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m:t>
                    </m:r>
                    <m:d>
                      <m:dPr>
                        <m:ctrlPr>
                          <a:rPr lang="en-US" sz="4200" i="1">
                            <a:solidFill>
                              <a:srgbClr val="333333"/>
                            </a:solidFill>
                            <a:effectLst/>
                            <a:latin typeface="Cambria Math" panose="02040503050406030204" pitchFamily="18" charset="0"/>
                            <a:ea typeface="Times New Roman" panose="02020603050405020304" pitchFamily="18" charset="0"/>
                          </a:rPr>
                        </m:ctrlPr>
                      </m:dPr>
                      <m:e>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e>
                    </m:d>
                    <m:r>
                      <a:rPr lang="en-US" sz="4200" i="1">
                        <a:solidFill>
                          <a:srgbClr val="333333"/>
                        </a:solidFill>
                        <a:effectLst/>
                        <a:latin typeface="Cambria Math" panose="02040503050406030204" pitchFamily="18" charset="0"/>
                        <a:ea typeface="Times New Roman" panose="02020603050405020304" pitchFamily="18" charset="0"/>
                      </a:rPr>
                      <m:t>+</m:t>
                    </m:r>
                    <m:d>
                      <m:dPr>
                        <m:ctrlPr>
                          <a:rPr lang="en-US" sz="4200" i="1">
                            <a:solidFill>
                              <a:srgbClr val="333333"/>
                            </a:solidFill>
                            <a:effectLst/>
                            <a:latin typeface="Cambria Math" panose="02040503050406030204" pitchFamily="18" charset="0"/>
                            <a:ea typeface="Times New Roman" panose="02020603050405020304" pitchFamily="18" charset="0"/>
                          </a:rPr>
                        </m:ctrlPr>
                      </m:dPr>
                      <m:e>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+2</m:t>
                        </m:r>
                        <m:r>
                          <a:rPr lang="en-US" sz="4200" i="1">
                            <a:solidFill>
                              <a:srgbClr val="333333"/>
                            </a:solidFill>
                            <a:effectLst/>
                            <a:latin typeface="Cambria Math" panose="02040503050406030204" pitchFamily="18" charset="0"/>
                            <a:ea typeface="Times New Roman" panose="02020603050405020304" pitchFamily="18" charset="0"/>
                          </a:rPr>
                          <m:t>𝑑</m:t>
                        </m:r>
                      </m:e>
                    </m:d>
                    <m:r>
                      <a:rPr lang="en-US"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en-US" sz="4200" i="1">
                            <a:solidFill>
                              <a:srgbClr val="333333"/>
                            </a:solidFill>
                            <a:effectLst/>
                            <a:latin typeface="Cambria Math" panose="02040503050406030204" pitchFamily="18" charset="0"/>
                            <a:ea typeface="Times New Roman" panose="02020603050405020304" pitchFamily="18" charset="0"/>
                          </a:rPr>
                          <m:t>180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en-US" sz="4200" i="1">
                        <a:solidFill>
                          <a:srgbClr val="333333"/>
                        </a:solidFill>
                        <a:effectLst/>
                        <a:latin typeface="Cambria Math" panose="02040503050406030204" pitchFamily="18" charset="0"/>
                        <a:ea typeface="Times New Roman" panose="02020603050405020304" pitchFamily="18" charset="0"/>
                      </a:rPr>
                      <m:t>⇔3</m:t>
                    </m:r>
                    <m:r>
                      <a:rPr lang="en-US" sz="4200" i="1">
                        <a:solidFill>
                          <a:srgbClr val="333333"/>
                        </a:solidFill>
                        <a:effectLst/>
                        <a:latin typeface="Cambria Math" panose="02040503050406030204" pitchFamily="18" charset="0"/>
                        <a:ea typeface="Times New Roman" panose="02020603050405020304" pitchFamily="18" charset="0"/>
                      </a:rPr>
                      <m:t>𝑎</m:t>
                    </m:r>
                    <m:r>
                      <a:rPr lang="en-US" sz="4200" i="1">
                        <a:solidFill>
                          <a:srgbClr val="333333"/>
                        </a:solidFill>
                        <a:effectLst/>
                        <a:latin typeface="Cambria Math" panose="02040503050406030204" pitchFamily="18" charset="0"/>
                        <a:ea typeface="Times New Roman" panose="02020603050405020304" pitchFamily="18" charset="0"/>
                      </a:rPr>
                      <m:t>+3</m:t>
                    </m:r>
                    <m:r>
                      <a:rPr lang="en-US" sz="4200" i="1">
                        <a:solidFill>
                          <a:srgbClr val="333333"/>
                        </a:solidFill>
                        <a:effectLst/>
                        <a:latin typeface="Cambria Math" panose="02040503050406030204" pitchFamily="18" charset="0"/>
                        <a:ea typeface="Times New Roman" panose="02020603050405020304" pitchFamily="18" charset="0"/>
                      </a:rPr>
                      <m:t>𝑑</m:t>
                    </m:r>
                    <m:r>
                      <a:rPr lang="en-US"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en-US" sz="4200" i="1">
                            <a:solidFill>
                              <a:srgbClr val="333333"/>
                            </a:solidFill>
                            <a:effectLst/>
                            <a:latin typeface="Cambria Math" panose="02040503050406030204" pitchFamily="18" charset="0"/>
                            <a:ea typeface="Times New Roman" panose="02020603050405020304" pitchFamily="18" charset="0"/>
                          </a:rPr>
                          <m:t>180</m:t>
                        </m:r>
                      </m:e>
                      <m:sup>
                        <m:r>
                          <a:rPr lang="en-US" sz="4200" i="1">
                            <a:solidFill>
                              <a:srgbClr val="333333"/>
                            </a:solidFill>
                            <a:effectLst/>
                            <a:latin typeface="Cambria Math" panose="02040503050406030204" pitchFamily="18" charset="0"/>
                            <a:ea typeface="Times New Roman" panose="02020603050405020304" pitchFamily="18" charset="0"/>
                          </a:rPr>
                          <m:t>𝑜</m:t>
                        </m:r>
                      </m:sup>
                    </m:sSup>
                  </m:oMath>
                </a14:m>
                <a:endParaRPr lang="en-US" sz="4200" i="1" dirty="0">
                  <a:solidFill>
                    <a:srgbClr val="333333"/>
                  </a:solidFill>
                  <a:effectLst/>
                  <a:latin typeface="Cambria Math" panose="02040503050406030204" pitchFamily="18" charset="0"/>
                  <a:ea typeface="Times New Roman" panose="02020603050405020304" pitchFamily="18" charset="0"/>
                </a:endParaRPr>
              </a:p>
              <a:p>
                <a:pPr>
                  <a:lnSpc>
                    <a:spcPct val="150000"/>
                  </a:lnSpc>
                </a:pPr>
                <a:r>
                  <a:rPr lang="pt-BR" sz="4200" dirty="0">
                    <a:solidFill>
                      <a:srgbClr val="333333"/>
                    </a:solidFill>
                    <a:effectLst/>
                    <a:ea typeface="Times New Roman" panose="02020603050405020304" pitchFamily="18" charset="0"/>
                  </a:rPr>
                  <a:t>									</a:t>
                </a:r>
                <a14:m>
                  <m:oMath xmlns:m="http://schemas.openxmlformats.org/officeDocument/2006/math">
                    <m:r>
                      <a:rPr lang="en-US" sz="4200" b="0" i="0" smtClean="0">
                        <a:solidFill>
                          <a:srgbClr val="333333"/>
                        </a:solidFill>
                        <a:effectLst/>
                        <a:latin typeface="Cambria Math" panose="02040503050406030204" pitchFamily="18" charset="0"/>
                        <a:ea typeface="Times New Roman" panose="02020603050405020304" pitchFamily="18" charset="0"/>
                      </a:rPr>
                      <m:t>     </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60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 </m:t>
                    </m:r>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(1)</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0635FAF4-BA43-98D3-C165-C9D579339A8F}"/>
                  </a:ext>
                </a:extLst>
              </p:cNvPr>
              <p:cNvSpPr txBox="1">
                <a:spLocks noRot="1" noChangeAspect="1" noMove="1" noResize="1" noEditPoints="1" noAdjustHandles="1" noChangeArrowheads="1" noChangeShapeType="1" noTextEdit="1"/>
              </p:cNvSpPr>
              <p:nvPr/>
            </p:nvSpPr>
            <p:spPr>
              <a:xfrm>
                <a:off x="1514683" y="5224466"/>
                <a:ext cx="15258627" cy="3850541"/>
              </a:xfrm>
              <a:prstGeom prst="rect">
                <a:avLst/>
              </a:prstGeom>
              <a:blipFill>
                <a:blip r:embed="rId7"/>
                <a:stretch>
                  <a:fillRect l="-1518" b="-6329"/>
                </a:stretch>
              </a:blipFill>
            </p:spPr>
            <p:txBody>
              <a:bodyPr/>
              <a:lstStyle/>
              <a:p>
                <a:r>
                  <a:rPr lang="en-US">
                    <a:noFill/>
                  </a:rPr>
                  <a:t> </a:t>
                </a:r>
              </a:p>
            </p:txBody>
          </p:sp>
        </mc:Fallback>
      </mc:AlternateContent>
    </p:spTree>
    <p:extLst>
      <p:ext uri="{BB962C8B-B14F-4D97-AF65-F5344CB8AC3E}">
        <p14:creationId xmlns:p14="http://schemas.microsoft.com/office/powerpoint/2010/main" val="10849931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6905473" y="452481"/>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650431" y="8888193"/>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AF3C4D0-8930-6992-6612-16419D1F0CE9}"/>
              </a:ext>
            </a:extLst>
          </p:cNvPr>
          <p:cNvGrpSpPr/>
          <p:nvPr/>
        </p:nvGrpSpPr>
        <p:grpSpPr>
          <a:xfrm>
            <a:off x="1223217" y="1181100"/>
            <a:ext cx="4339384" cy="1569778"/>
            <a:chOff x="1624734" y="1360680"/>
            <a:chExt cx="5309466" cy="1569778"/>
          </a:xfrm>
        </p:grpSpPr>
        <p:sp>
          <p:nvSpPr>
            <p:cNvPr id="7" name="Rectangle 6">
              <a:extLst>
                <a:ext uri="{FF2B5EF4-FFF2-40B4-BE49-F238E27FC236}">
                  <a16:creationId xmlns:a16="http://schemas.microsoft.com/office/drawing/2014/main" id="{9E5572A7-82F6-AFEC-6A95-B12E83497F5F}"/>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E8C730D-7004-D36F-DBCF-552AD250E76A}"/>
                </a:ext>
              </a:extLst>
            </p:cNvPr>
            <p:cNvSpPr/>
            <p:nvPr/>
          </p:nvSpPr>
          <p:spPr>
            <a:xfrm>
              <a:off x="1739034" y="1549559"/>
              <a:ext cx="5080866" cy="1192020"/>
            </a:xfrm>
            <a:prstGeom prst="rect">
              <a:avLst/>
            </a:prstGeom>
            <a:solidFill>
              <a:srgbClr val="9BE5FF"/>
            </a:solidFill>
            <a:ln>
              <a:solidFill>
                <a:srgbClr val="E1F7FF"/>
              </a:solid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2</a:t>
              </a:r>
            </a:p>
          </p:txBody>
        </p:sp>
      </p:grpSp>
      <p:sp>
        <p:nvSpPr>
          <p:cNvPr id="16" name="TextBox 15">
            <a:extLst>
              <a:ext uri="{FF2B5EF4-FFF2-40B4-BE49-F238E27FC236}">
                <a16:creationId xmlns:a16="http://schemas.microsoft.com/office/drawing/2014/main" id="{3CA6FF14-1117-32F3-616A-7AD9D825641B}"/>
              </a:ext>
            </a:extLst>
          </p:cNvPr>
          <p:cNvSpPr txBox="1"/>
          <p:nvPr/>
        </p:nvSpPr>
        <p:spPr>
          <a:xfrm>
            <a:off x="1242218" y="1104900"/>
            <a:ext cx="15729149" cy="2477088"/>
          </a:xfrm>
          <a:prstGeom prst="rect">
            <a:avLst/>
          </a:prstGeom>
          <a:noFill/>
        </p:spPr>
        <p:txBody>
          <a:bodyPr wrap="square">
            <a:spAutoFit/>
          </a:bodyPr>
          <a:lstStyle/>
          <a:p>
            <a:pPr algn="just">
              <a:lnSpc>
                <a:spcPct val="200000"/>
              </a:lnSpc>
            </a:pP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của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tam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giác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vuông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lập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thành</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một</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cấp</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cộng</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Tìm</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số</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đo</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ba</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góc</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 </a:t>
            </a:r>
            <a:r>
              <a:rPr lang="en-US" sz="4200" dirty="0" err="1">
                <a:solidFill>
                  <a:srgbClr val="000000"/>
                </a:solidFill>
                <a:latin typeface="Arial" panose="020B0604020202020204" pitchFamily="34" charset="0"/>
                <a:ea typeface="Open Sans" panose="020B0606030504020204" pitchFamily="34" charset="0"/>
                <a:cs typeface="Arial" panose="020B0604020202020204" pitchFamily="34" charset="0"/>
              </a:rPr>
              <a:t>đó</a:t>
            </a:r>
            <a:r>
              <a:rPr lang="en-US" sz="4200" dirty="0">
                <a:solidFill>
                  <a:srgbClr val="000000"/>
                </a:solidFill>
                <a:latin typeface="Arial" panose="020B0604020202020204" pitchFamily="34" charset="0"/>
                <a:ea typeface="Open Sans" panose="020B0606030504020204" pitchFamily="34" charset="0"/>
                <a:cs typeface="Arial" panose="020B0604020202020204" pitchFamily="34" charset="0"/>
              </a:rPr>
              <a:t>.</a:t>
            </a:r>
          </a:p>
        </p:txBody>
      </p:sp>
      <p:grpSp>
        <p:nvGrpSpPr>
          <p:cNvPr id="17" name="Google Shape;305;p14">
            <a:extLst>
              <a:ext uri="{FF2B5EF4-FFF2-40B4-BE49-F238E27FC236}">
                <a16:creationId xmlns:a16="http://schemas.microsoft.com/office/drawing/2014/main" id="{5BF36BD0-6AE9-2C0D-6A37-2547B6D0D6B6}"/>
              </a:ext>
            </a:extLst>
          </p:cNvPr>
          <p:cNvGrpSpPr/>
          <p:nvPr/>
        </p:nvGrpSpPr>
        <p:grpSpPr>
          <a:xfrm flipH="1">
            <a:off x="8349467" y="3950673"/>
            <a:ext cx="1514649" cy="1192826"/>
            <a:chOff x="7890477" y="787864"/>
            <a:chExt cx="2065961" cy="1377288"/>
          </a:xfrm>
        </p:grpSpPr>
        <p:pic>
          <p:nvPicPr>
            <p:cNvPr id="19" name="Google Shape;306;p14">
              <a:extLst>
                <a:ext uri="{FF2B5EF4-FFF2-40B4-BE49-F238E27FC236}">
                  <a16:creationId xmlns:a16="http://schemas.microsoft.com/office/drawing/2014/main" id="{F76B0DA4-32B7-A015-1895-70EAC5731F43}"/>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20" name="Google Shape;307;p14">
              <a:extLst>
                <a:ext uri="{FF2B5EF4-FFF2-40B4-BE49-F238E27FC236}">
                  <a16:creationId xmlns:a16="http://schemas.microsoft.com/office/drawing/2014/main" id="{E65E6290-7042-9E26-20BE-7F8FCC391D8C}"/>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0635FAF4-BA43-98D3-C165-C9D579339A8F}"/>
                  </a:ext>
                </a:extLst>
              </p:cNvPr>
              <p:cNvSpPr txBox="1"/>
              <p:nvPr/>
            </p:nvSpPr>
            <p:spPr>
              <a:xfrm>
                <a:off x="1895683" y="5288160"/>
                <a:ext cx="14496627" cy="3850541"/>
              </a:xfrm>
              <a:prstGeom prst="rect">
                <a:avLst/>
              </a:prstGeom>
              <a:noFill/>
            </p:spPr>
            <p:txBody>
              <a:bodyPr wrap="square">
                <a:spAutoFit/>
              </a:bodyPr>
              <a:lstStyle/>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Do tam giác đó là tam giác vuông nên có 1 góc bằng </a:t>
                </a:r>
                <a14:m>
                  <m:oMath xmlns:m="http://schemas.openxmlformats.org/officeDocument/2006/math">
                    <m:sSup>
                      <m:sSupPr>
                        <m:ctrlPr>
                          <a:rPr lang="en-US" sz="4200" i="1">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9</m:t>
                        </m:r>
                        <m:r>
                          <a:rPr lang="pt-BR" sz="4200" i="1">
                            <a:solidFill>
                              <a:srgbClr val="000000"/>
                            </a:solidFill>
                            <a:effectLst/>
                            <a:latin typeface="Cambria Math" panose="02040503050406030204" pitchFamily="18" charset="0"/>
                            <a:ea typeface="Times New Roman" panose="02020603050405020304" pitchFamily="18" charset="0"/>
                          </a:rPr>
                          <m:t>0</m:t>
                        </m:r>
                      </m:e>
                      <m:sup>
                        <m:r>
                          <a:rPr lang="en-US" sz="4200" i="1">
                            <a:solidFill>
                              <a:srgbClr val="000000"/>
                            </a:solidFill>
                            <a:effectLst/>
                            <a:latin typeface="Cambria Math" panose="02040503050406030204" pitchFamily="18" charset="0"/>
                            <a:ea typeface="Times New Roman" panose="02020603050405020304" pitchFamily="18" charset="0"/>
                          </a:rPr>
                          <m:t>𝑜</m:t>
                        </m:r>
                      </m:sup>
                    </m:sSup>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+2</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90</m:t>
                        </m:r>
                      </m:e>
                      <m:sup>
                        <m:r>
                          <a:rPr lang="en-US" sz="4200" i="1">
                            <a:solidFill>
                              <a:srgbClr val="333333"/>
                            </a:solidFill>
                            <a:effectLst/>
                            <a:latin typeface="Cambria Math" panose="02040503050406030204" pitchFamily="18" charset="0"/>
                            <a:ea typeface="Times New Roman" panose="02020603050405020304" pitchFamily="18" charset="0"/>
                          </a:rPr>
                          <m:t>𝑜</m:t>
                        </m:r>
                      </m:sup>
                    </m:sSup>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(2)</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Từ (1) và (2), ta tính được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𝑎</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30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30</m:t>
                        </m:r>
                      </m:e>
                      <m:sup>
                        <m:r>
                          <a:rPr lang="en-US" sz="4200" i="1">
                            <a:solidFill>
                              <a:srgbClr val="333333"/>
                            </a:solidFill>
                            <a:effectLst/>
                            <a:latin typeface="Cambria Math" panose="02040503050406030204" pitchFamily="18" charset="0"/>
                            <a:ea typeface="Times New Roman" panose="02020603050405020304" pitchFamily="18" charset="0"/>
                          </a:rPr>
                          <m:t>𝑜</m:t>
                        </m:r>
                      </m:sup>
                    </m:sSup>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 số đo 3 góc là </a:t>
                </a:r>
                <a14:m>
                  <m:oMath xmlns:m="http://schemas.openxmlformats.org/officeDocument/2006/math">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30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60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sSup>
                      <m:sSupPr>
                        <m:ctrlPr>
                          <a:rPr lang="en-US" sz="4200" i="1">
                            <a:solidFill>
                              <a:srgbClr val="333333"/>
                            </a:solidFill>
                            <a:effectLst/>
                            <a:latin typeface="Cambria Math" panose="02040503050406030204" pitchFamily="18" charset="0"/>
                            <a:ea typeface="Times New Roman" panose="02020603050405020304" pitchFamily="18" charset="0"/>
                          </a:rPr>
                        </m:ctrlPr>
                      </m:sSupPr>
                      <m:e>
                        <m:r>
                          <a:rPr lang="pt-BR" sz="4200" i="1">
                            <a:solidFill>
                              <a:srgbClr val="333333"/>
                            </a:solidFill>
                            <a:effectLst/>
                            <a:latin typeface="Cambria Math" panose="02040503050406030204" pitchFamily="18" charset="0"/>
                            <a:ea typeface="Times New Roman" panose="02020603050405020304" pitchFamily="18" charset="0"/>
                          </a:rPr>
                          <m:t>90</m:t>
                        </m:r>
                      </m:e>
                      <m:sup>
                        <m:r>
                          <a:rPr lang="en-US" sz="4200" i="1">
                            <a:solidFill>
                              <a:srgbClr val="333333"/>
                            </a:solidFill>
                            <a:effectLst/>
                            <a:latin typeface="Cambria Math" panose="02040503050406030204" pitchFamily="18" charset="0"/>
                            <a:ea typeface="Times New Roman" panose="02020603050405020304" pitchFamily="18" charset="0"/>
                          </a:rPr>
                          <m:t>𝑜</m:t>
                        </m:r>
                      </m:sup>
                    </m:sSup>
                    <m:r>
                      <a:rPr lang="pt-BR" sz="4200" i="1">
                        <a:solidFill>
                          <a:srgbClr val="333333"/>
                        </a:solidFill>
                        <a:effectLst/>
                        <a:latin typeface="Cambria Math" panose="02040503050406030204" pitchFamily="18" charset="0"/>
                        <a:ea typeface="Times New Roman" panose="02020603050405020304" pitchFamily="18" charset="0"/>
                      </a:rPr>
                      <m:t>.</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0635FAF4-BA43-98D3-C165-C9D579339A8F}"/>
                  </a:ext>
                </a:extLst>
              </p:cNvPr>
              <p:cNvSpPr txBox="1">
                <a:spLocks noRot="1" noChangeAspect="1" noMove="1" noResize="1" noEditPoints="1" noAdjustHandles="1" noChangeArrowheads="1" noChangeShapeType="1" noTextEdit="1"/>
              </p:cNvSpPr>
              <p:nvPr/>
            </p:nvSpPr>
            <p:spPr>
              <a:xfrm>
                <a:off x="1895683" y="5288160"/>
                <a:ext cx="14496627" cy="3850541"/>
              </a:xfrm>
              <a:prstGeom prst="rect">
                <a:avLst/>
              </a:prstGeom>
              <a:blipFill>
                <a:blip r:embed="rId7"/>
                <a:stretch>
                  <a:fillRect l="-1640" b="-6329"/>
                </a:stretch>
              </a:blipFill>
            </p:spPr>
            <p:txBody>
              <a:bodyPr/>
              <a:lstStyle/>
              <a:p>
                <a:r>
                  <a:rPr lang="en-US">
                    <a:noFill/>
                  </a:rPr>
                  <a:t> </a:t>
                </a:r>
              </a:p>
            </p:txBody>
          </p:sp>
        </mc:Fallback>
      </mc:AlternateContent>
    </p:spTree>
    <p:extLst>
      <p:ext uri="{BB962C8B-B14F-4D97-AF65-F5344CB8AC3E}">
        <p14:creationId xmlns:p14="http://schemas.microsoft.com/office/powerpoint/2010/main" val="38471309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510225" y="559012"/>
            <a:ext cx="172675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800072" y="20796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626E063B-11C2-5642-112F-C0D504E895E5}"/>
              </a:ext>
            </a:extLst>
          </p:cNvPr>
          <p:cNvGrpSpPr/>
          <p:nvPr/>
        </p:nvGrpSpPr>
        <p:grpSpPr>
          <a:xfrm>
            <a:off x="6773416" y="266700"/>
            <a:ext cx="5570984" cy="1301648"/>
            <a:chOff x="1852505" y="3331267"/>
            <a:chExt cx="4741161" cy="1301648"/>
          </a:xfrm>
        </p:grpSpPr>
        <p:sp>
          <p:nvSpPr>
            <p:cNvPr id="13" name="Freeform 29">
              <a:extLst>
                <a:ext uri="{FF2B5EF4-FFF2-40B4-BE49-F238E27FC236}">
                  <a16:creationId xmlns:a16="http://schemas.microsoft.com/office/drawing/2014/main" id="{E52CFECA-4811-2AC4-45C1-B787170571FF}"/>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solidFill>
                  <a:srgbClr val="00B0F0"/>
                </a:solidFill>
              </a:endParaRPr>
            </a:p>
          </p:txBody>
        </p:sp>
        <p:sp>
          <p:nvSpPr>
            <p:cNvPr id="15" name="Rectangle 14">
              <a:extLst>
                <a:ext uri="{FF2B5EF4-FFF2-40B4-BE49-F238E27FC236}">
                  <a16:creationId xmlns:a16="http://schemas.microsoft.com/office/drawing/2014/main" id="{02A49804-A52E-6671-0CB4-D4FD241942C8}"/>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1 </a:t>
              </a:r>
              <a:endParaRPr lang="en-US" sz="5000" b="1" dirty="0">
                <a:ln w="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D6C0B267-A82E-A4F4-1CC7-056E8EFC0A7E}"/>
              </a:ext>
            </a:extLst>
          </p:cNvPr>
          <p:cNvSpPr txBox="1"/>
          <p:nvPr/>
        </p:nvSpPr>
        <p:spPr>
          <a:xfrm>
            <a:off x="760295" y="2068938"/>
            <a:ext cx="17049560" cy="919611"/>
          </a:xfrm>
          <a:prstGeom prst="rect">
            <a:avLst/>
          </a:prstGeom>
          <a:noFill/>
        </p:spPr>
        <p:txBody>
          <a:bodyPr wrap="square">
            <a:spAutoFit/>
          </a:bodyPr>
          <a:lstStyle/>
          <a:p>
            <a:pPr>
              <a:lnSpc>
                <a:spcPct val="150000"/>
              </a:lnSpc>
            </a:pPr>
            <a:r>
              <a:rPr lang="vi-VN" sz="4000" dirty="0">
                <a:solidFill>
                  <a:srgbClr val="000000"/>
                </a:solidFill>
              </a:rPr>
              <a:t>Mặt cắt của một tổ </a:t>
            </a:r>
            <a:r>
              <a:rPr lang="vi-VN" sz="4000" dirty="0" err="1">
                <a:solidFill>
                  <a:srgbClr val="000000"/>
                </a:solidFill>
              </a:rPr>
              <a:t>on</a:t>
            </a:r>
            <a:r>
              <a:rPr lang="en-US" sz="4000" dirty="0">
                <a:solidFill>
                  <a:srgbClr val="000000"/>
                </a:solidFill>
              </a:rPr>
              <a:t>g</a:t>
            </a:r>
            <a:r>
              <a:rPr lang="vi-VN" sz="4000" dirty="0">
                <a:solidFill>
                  <a:srgbClr val="000000"/>
                </a:solidFill>
              </a:rPr>
              <a:t> có hình lưới tạo bởi các ô hình lục giác đều.</a:t>
            </a:r>
            <a:endParaRPr lang="en-US" sz="4000" dirty="0"/>
          </a:p>
        </p:txBody>
      </p:sp>
      <p:sp>
        <p:nvSpPr>
          <p:cNvPr id="7" name="TextBox 6">
            <a:extLst>
              <a:ext uri="{FF2B5EF4-FFF2-40B4-BE49-F238E27FC236}">
                <a16:creationId xmlns:a16="http://schemas.microsoft.com/office/drawing/2014/main" id="{355F2EB1-9004-573E-8537-C49064449DB3}"/>
              </a:ext>
            </a:extLst>
          </p:cNvPr>
          <p:cNvSpPr txBox="1"/>
          <p:nvPr/>
        </p:nvSpPr>
        <p:spPr>
          <a:xfrm>
            <a:off x="717290" y="2988549"/>
            <a:ext cx="11796641" cy="6441572"/>
          </a:xfrm>
          <a:prstGeom prst="rect">
            <a:avLst/>
          </a:prstGeom>
          <a:noFill/>
        </p:spPr>
        <p:txBody>
          <a:bodyPr wrap="square">
            <a:spAutoFit/>
          </a:bodyPr>
          <a:lstStyle/>
          <a:p>
            <a:pPr algn="just">
              <a:lnSpc>
                <a:spcPct val="150000"/>
              </a:lnSpc>
            </a:pPr>
            <a:r>
              <a:rPr lang="vi-VN" sz="4000" dirty="0">
                <a:solidFill>
                  <a:srgbClr val="000000"/>
                </a:solidFill>
              </a:rPr>
              <a:t>Từ một ô đầu tiên, bước thứ nhất, các ong thợ tạo ra vòng 1 gồm 6 ô lục giác; bước thứ hai, các ong thợ sẽ tạo ra vòng 2 có 12 ô bao quanh vòng 1; bước thứ ba, các ong thợ sẽ tạo ra 18 ô bao quang vòng 2, cứ thế tiếp tục (Hình 2). Số ô trên các vòng theo thứ tự có tạo thành cấp số cộng không? Nếu có, tìm công sai của cấp số cộng này.</a:t>
            </a:r>
            <a:endParaRPr lang="vi-VN" sz="4000" b="0" i="0" dirty="0">
              <a:solidFill>
                <a:srgbClr val="000000"/>
              </a:solidFill>
              <a:effectLst/>
            </a:endParaRPr>
          </a:p>
        </p:txBody>
      </p:sp>
      <p:pic>
        <p:nvPicPr>
          <p:cNvPr id="9" name="Picture 8">
            <a:extLst>
              <a:ext uri="{FF2B5EF4-FFF2-40B4-BE49-F238E27FC236}">
                <a16:creationId xmlns:a16="http://schemas.microsoft.com/office/drawing/2014/main" id="{9DD82FCF-E889-E608-F708-16F70748DB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897511" y="3819791"/>
            <a:ext cx="4351166" cy="4212789"/>
          </a:xfrm>
          <a:prstGeom prst="rect">
            <a:avLst/>
          </a:prstGeom>
        </p:spPr>
      </p:pic>
    </p:spTree>
    <p:extLst>
      <p:ext uri="{BB962C8B-B14F-4D97-AF65-F5344CB8AC3E}">
        <p14:creationId xmlns:p14="http://schemas.microsoft.com/office/powerpoint/2010/main" val="398369160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510225" y="559012"/>
            <a:ext cx="172675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800072" y="207964"/>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626E063B-11C2-5642-112F-C0D504E895E5}"/>
              </a:ext>
            </a:extLst>
          </p:cNvPr>
          <p:cNvGrpSpPr/>
          <p:nvPr/>
        </p:nvGrpSpPr>
        <p:grpSpPr>
          <a:xfrm>
            <a:off x="6773416" y="266700"/>
            <a:ext cx="5570984" cy="1301648"/>
            <a:chOff x="1852505" y="3331267"/>
            <a:chExt cx="4741161" cy="1301648"/>
          </a:xfrm>
        </p:grpSpPr>
        <p:sp>
          <p:nvSpPr>
            <p:cNvPr id="13" name="Freeform 29">
              <a:extLst>
                <a:ext uri="{FF2B5EF4-FFF2-40B4-BE49-F238E27FC236}">
                  <a16:creationId xmlns:a16="http://schemas.microsoft.com/office/drawing/2014/main" id="{E52CFECA-4811-2AC4-45C1-B787170571FF}"/>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solidFill>
                  <a:srgbClr val="00B0F0"/>
                </a:solidFill>
              </a:endParaRPr>
            </a:p>
          </p:txBody>
        </p:sp>
        <p:sp>
          <p:nvSpPr>
            <p:cNvPr id="15" name="Rectangle 14">
              <a:extLst>
                <a:ext uri="{FF2B5EF4-FFF2-40B4-BE49-F238E27FC236}">
                  <a16:creationId xmlns:a16="http://schemas.microsoft.com/office/drawing/2014/main" id="{02A49804-A52E-6671-0CB4-D4FD241942C8}"/>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rgbClr val="00B0F0"/>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rgbClr val="00B0F0"/>
                  </a:solidFill>
                  <a:latin typeface="Arial" panose="020B0604020202020204" pitchFamily="34" charset="0"/>
                  <a:ea typeface="Times New Roman" panose="02020603050405020304" pitchFamily="18" charset="0"/>
                  <a:cs typeface="Arial" panose="020B0604020202020204" pitchFamily="34" charset="0"/>
                </a:rPr>
                <a:t> 1 </a:t>
              </a:r>
              <a:endParaRPr lang="en-US" sz="5000" b="1" dirty="0">
                <a:ln w="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6" name="Google Shape;305;p14">
            <a:extLst>
              <a:ext uri="{FF2B5EF4-FFF2-40B4-BE49-F238E27FC236}">
                <a16:creationId xmlns:a16="http://schemas.microsoft.com/office/drawing/2014/main" id="{0576910A-17C7-0FB4-DD00-3103D8275E35}"/>
              </a:ext>
            </a:extLst>
          </p:cNvPr>
          <p:cNvGrpSpPr/>
          <p:nvPr/>
        </p:nvGrpSpPr>
        <p:grpSpPr>
          <a:xfrm flipH="1">
            <a:off x="1002715" y="2315091"/>
            <a:ext cx="1868627" cy="1192826"/>
            <a:chOff x="7890477" y="787864"/>
            <a:chExt cx="2065959" cy="1377288"/>
          </a:xfrm>
        </p:grpSpPr>
        <p:pic>
          <p:nvPicPr>
            <p:cNvPr id="17" name="Google Shape;306;p14">
              <a:extLst>
                <a:ext uri="{FF2B5EF4-FFF2-40B4-BE49-F238E27FC236}">
                  <a16:creationId xmlns:a16="http://schemas.microsoft.com/office/drawing/2014/main" id="{A48FF618-039D-43E3-6BEB-9C39682B3819}"/>
                </a:ext>
              </a:extLst>
            </p:cNvPr>
            <p:cNvPicPr preferRelativeResize="0"/>
            <p:nvPr/>
          </p:nvPicPr>
          <p:blipFill rotWithShape="1">
            <a:blip r:embed="rId5">
              <a:alphaModFix/>
            </a:blip>
            <a:srcRect/>
            <a:stretch/>
          </p:blipFill>
          <p:spPr>
            <a:xfrm>
              <a:off x="7890477" y="787864"/>
              <a:ext cx="2053447" cy="1377288"/>
            </a:xfrm>
            <a:prstGeom prst="rect">
              <a:avLst/>
            </a:prstGeom>
            <a:noFill/>
            <a:ln>
              <a:noFill/>
            </a:ln>
          </p:spPr>
        </p:pic>
        <p:sp>
          <p:nvSpPr>
            <p:cNvPr id="18" name="Google Shape;307;p14">
              <a:extLst>
                <a:ext uri="{FF2B5EF4-FFF2-40B4-BE49-F238E27FC236}">
                  <a16:creationId xmlns:a16="http://schemas.microsoft.com/office/drawing/2014/main" id="{94774AD9-1E3B-5395-5821-444EFC219259}"/>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2F846EA-A2B5-1217-7A4D-0B8B5589BD8D}"/>
                  </a:ext>
                </a:extLst>
              </p:cNvPr>
              <p:cNvSpPr txBox="1"/>
              <p:nvPr/>
            </p:nvSpPr>
            <p:spPr>
              <a:xfrm>
                <a:off x="978652" y="3994403"/>
                <a:ext cx="12544353" cy="3939989"/>
              </a:xfrm>
              <a:prstGeom prst="rect">
                <a:avLst/>
              </a:prstGeom>
              <a:noFill/>
            </p:spPr>
            <p:txBody>
              <a:bodyPr wrap="square">
                <a:spAutoFit/>
              </a:bodyPr>
              <a:lstStyle/>
              <a:p>
                <a:pPr>
                  <a:lnSpc>
                    <a:spcPct val="150000"/>
                  </a:lnSpc>
                </a:pPr>
                <a:r>
                  <a:rPr lang="pt-BR"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Số ô trên các vòng là: </a:t>
                </a:r>
                <a14:m>
                  <m:oMath xmlns:m="http://schemas.openxmlformats.org/officeDocument/2006/math">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pt-BR" sz="4300" i="1">
                            <a:solidFill>
                              <a:srgbClr val="333333"/>
                            </a:solidFill>
                            <a:latin typeface="Cambria Math" panose="02040503050406030204" pitchFamily="18" charset="0"/>
                            <a:ea typeface="Times New Roman" panose="02020603050405020304" pitchFamily="18" charset="0"/>
                          </a:rPr>
                          <m:t>1</m:t>
                        </m:r>
                      </m:sub>
                    </m:sSub>
                    <m:r>
                      <a:rPr lang="pt-BR" sz="4300" i="1">
                        <a:solidFill>
                          <a:srgbClr val="333333"/>
                        </a:solidFill>
                        <a:latin typeface="Cambria Math" panose="02040503050406030204" pitchFamily="18" charset="0"/>
                        <a:ea typeface="Times New Roman" panose="02020603050405020304" pitchFamily="18" charset="0"/>
                      </a:rPr>
                      <m:t>=6;</m:t>
                    </m:r>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pt-BR" sz="4300" i="1">
                            <a:solidFill>
                              <a:srgbClr val="333333"/>
                            </a:solidFill>
                            <a:latin typeface="Cambria Math" panose="02040503050406030204" pitchFamily="18" charset="0"/>
                            <a:ea typeface="Times New Roman" panose="02020603050405020304" pitchFamily="18" charset="0"/>
                          </a:rPr>
                          <m:t>2</m:t>
                        </m:r>
                      </m:sub>
                    </m:sSub>
                    <m:r>
                      <a:rPr lang="pt-BR" sz="4300" i="1">
                        <a:solidFill>
                          <a:srgbClr val="333333"/>
                        </a:solidFill>
                        <a:latin typeface="Cambria Math" panose="02040503050406030204" pitchFamily="18" charset="0"/>
                        <a:ea typeface="Times New Roman" panose="02020603050405020304" pitchFamily="18" charset="0"/>
                      </a:rPr>
                      <m:t>=12;</m:t>
                    </m:r>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pt-BR" sz="4300" i="1">
                            <a:solidFill>
                              <a:srgbClr val="333333"/>
                            </a:solidFill>
                            <a:latin typeface="Cambria Math" panose="02040503050406030204" pitchFamily="18" charset="0"/>
                            <a:ea typeface="Times New Roman" panose="02020603050405020304" pitchFamily="18" charset="0"/>
                          </a:rPr>
                          <m:t>3</m:t>
                        </m:r>
                      </m:sub>
                    </m:sSub>
                    <m:r>
                      <a:rPr lang="pt-BR" sz="4300" i="1">
                        <a:solidFill>
                          <a:srgbClr val="333333"/>
                        </a:solidFill>
                        <a:latin typeface="Cambria Math" panose="02040503050406030204" pitchFamily="18" charset="0"/>
                        <a:ea typeface="Times New Roman" panose="02020603050405020304" pitchFamily="18" charset="0"/>
                      </a:rPr>
                      <m:t>=18</m:t>
                    </m:r>
                  </m:oMath>
                </a14:m>
                <a:endParaRPr lang="en-US" sz="43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Ta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thấy</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en-US" sz="4300" i="1">
                            <a:solidFill>
                              <a:srgbClr val="333333"/>
                            </a:solidFill>
                            <a:latin typeface="Cambria Math" panose="02040503050406030204" pitchFamily="18" charset="0"/>
                            <a:ea typeface="Times New Roman" panose="02020603050405020304" pitchFamily="18" charset="0"/>
                          </a:rPr>
                          <m:t>𝑛</m:t>
                        </m:r>
                        <m:r>
                          <a:rPr lang="en-US" sz="4300" i="1">
                            <a:solidFill>
                              <a:srgbClr val="333333"/>
                            </a:solidFill>
                            <a:latin typeface="Cambria Math" panose="02040503050406030204" pitchFamily="18" charset="0"/>
                            <a:ea typeface="Times New Roman" panose="02020603050405020304" pitchFamily="18" charset="0"/>
                          </a:rPr>
                          <m:t>+1</m:t>
                        </m:r>
                      </m:sub>
                    </m:sSub>
                    <m:r>
                      <a:rPr lang="en-US" sz="4300" i="1">
                        <a:solidFill>
                          <a:srgbClr val="333333"/>
                        </a:solidFill>
                        <a:latin typeface="Cambria Math" panose="02040503050406030204" pitchFamily="18" charset="0"/>
                        <a:ea typeface="Times New Roman" panose="02020603050405020304" pitchFamily="18" charset="0"/>
                      </a:rPr>
                      <m:t>=</m:t>
                    </m:r>
                    <m:sSub>
                      <m:sSubPr>
                        <m:ctrlPr>
                          <a:rPr lang="en-US" sz="4300" i="1">
                            <a:solidFill>
                              <a:srgbClr val="333333"/>
                            </a:solidFill>
                            <a:latin typeface="Cambria Math" panose="02040503050406030204" pitchFamily="18" charset="0"/>
                            <a:ea typeface="Times New Roman" panose="02020603050405020304" pitchFamily="18" charset="0"/>
                          </a:rPr>
                        </m:ctrlPr>
                      </m:sSubPr>
                      <m:e>
                        <m:r>
                          <a:rPr lang="en-US" sz="4300" i="1">
                            <a:solidFill>
                              <a:srgbClr val="333333"/>
                            </a:solidFill>
                            <a:latin typeface="Cambria Math" panose="02040503050406030204" pitchFamily="18" charset="0"/>
                            <a:ea typeface="Times New Roman" panose="02020603050405020304" pitchFamily="18" charset="0"/>
                          </a:rPr>
                          <m:t>𝑢</m:t>
                        </m:r>
                      </m:e>
                      <m:sub>
                        <m:r>
                          <a:rPr lang="en-US" sz="4300" i="1">
                            <a:solidFill>
                              <a:srgbClr val="333333"/>
                            </a:solidFill>
                            <a:latin typeface="Cambria Math" panose="02040503050406030204" pitchFamily="18" charset="0"/>
                            <a:ea typeface="Times New Roman" panose="02020603050405020304" pitchFamily="18" charset="0"/>
                          </a:rPr>
                          <m:t>𝑛</m:t>
                        </m:r>
                      </m:sub>
                    </m:sSub>
                    <m:r>
                      <a:rPr lang="en-US" sz="4300" i="1">
                        <a:solidFill>
                          <a:srgbClr val="333333"/>
                        </a:solidFill>
                        <a:latin typeface="Cambria Math" panose="02040503050406030204" pitchFamily="18" charset="0"/>
                        <a:ea typeface="Times New Roman" panose="02020603050405020304" pitchFamily="18" charset="0"/>
                      </a:rPr>
                      <m:t>+6</m:t>
                    </m:r>
                  </m:oMath>
                </a14:m>
                <a:endParaRPr lang="en-US" sz="43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các</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ô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trên</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vòng</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a:t>
                </a:r>
                <a:r>
                  <a:rPr lang="en-US" sz="43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heo</a:t>
                </a:r>
                <a:r>
                  <a:rPr lang="en-US"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a:t>
                </a:r>
                <a:r>
                  <a:rPr lang="en-US"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tạo</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thành</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cấp</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cộng</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công</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sai</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3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300" dirty="0">
                    <a:solidFill>
                      <a:srgbClr val="333333"/>
                    </a:solidFill>
                    <a:latin typeface="Arial" panose="020B0604020202020204" pitchFamily="34" charset="0"/>
                    <a:ea typeface="Times New Roman" panose="02020603050405020304" pitchFamily="18" charset="0"/>
                    <a:cs typeface="Arial" panose="020B0604020202020204" pitchFamily="34" charset="0"/>
                  </a:rPr>
                  <a:t> 6.</a:t>
                </a:r>
                <a:endParaRPr lang="en-US" sz="43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TextBox 18">
                <a:extLst>
                  <a:ext uri="{FF2B5EF4-FFF2-40B4-BE49-F238E27FC236}">
                    <a16:creationId xmlns:a16="http://schemas.microsoft.com/office/drawing/2014/main" id="{32F846EA-A2B5-1217-7A4D-0B8B5589BD8D}"/>
                  </a:ext>
                </a:extLst>
              </p:cNvPr>
              <p:cNvSpPr txBox="1">
                <a:spLocks noRot="1" noChangeAspect="1" noMove="1" noResize="1" noEditPoints="1" noAdjustHandles="1" noChangeArrowheads="1" noChangeShapeType="1" noTextEdit="1"/>
              </p:cNvSpPr>
              <p:nvPr/>
            </p:nvSpPr>
            <p:spPr>
              <a:xfrm>
                <a:off x="978652" y="3994403"/>
                <a:ext cx="12544353" cy="3939989"/>
              </a:xfrm>
              <a:prstGeom prst="rect">
                <a:avLst/>
              </a:prstGeom>
              <a:blipFill>
                <a:blip r:embed="rId6"/>
                <a:stretch>
                  <a:fillRect l="-1945" b="-6337"/>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A523BDD0-7637-CA52-9F54-09ABB96842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897511" y="3819791"/>
            <a:ext cx="4351166" cy="4212789"/>
          </a:xfrm>
          <a:prstGeom prst="rect">
            <a:avLst/>
          </a:prstGeom>
        </p:spPr>
      </p:pic>
    </p:spTree>
    <p:extLst>
      <p:ext uri="{BB962C8B-B14F-4D97-AF65-F5344CB8AC3E}">
        <p14:creationId xmlns:p14="http://schemas.microsoft.com/office/powerpoint/2010/main" val="3411465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500"/>
                                        <p:tgtEl>
                                          <p:spTgt spid="1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68816" y="7319434"/>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1223432" y="6743700"/>
            <a:ext cx="2891368" cy="3542647"/>
          </a:xfrm>
          <a:custGeom>
            <a:avLst/>
            <a:gdLst/>
            <a:ahLst/>
            <a:cxnLst/>
            <a:rect l="l" t="t" r="r" b="b"/>
            <a:pathLst>
              <a:path w="4496276" h="6121168">
                <a:moveTo>
                  <a:pt x="4496276" y="0"/>
                </a:moveTo>
                <a:lnTo>
                  <a:pt x="0" y="0"/>
                </a:lnTo>
                <a:lnTo>
                  <a:pt x="0" y="6121168"/>
                </a:lnTo>
                <a:lnTo>
                  <a:pt x="4496276" y="6121168"/>
                </a:lnTo>
                <a:lnTo>
                  <a:pt x="449627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096000" y="12297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1751D76B-C6F5-A320-85A0-1E89EDFDB91E}"/>
              </a:ext>
            </a:extLst>
          </p:cNvPr>
          <p:cNvSpPr txBox="1"/>
          <p:nvPr/>
        </p:nvSpPr>
        <p:spPr>
          <a:xfrm>
            <a:off x="3557154" y="3573379"/>
            <a:ext cx="11173687" cy="2815451"/>
          </a:xfrm>
          <a:prstGeom prst="rect">
            <a:avLst/>
          </a:prstGeom>
        </p:spPr>
        <p:txBody>
          <a:bodyPr wrap="square" lIns="0" tIns="0" rIns="0" bIns="0" rtlCol="0" anchor="t">
            <a:spAutoFit/>
          </a:bodyPr>
          <a:lstStyle/>
          <a:p>
            <a:pPr algn="ctr">
              <a:lnSpc>
                <a:spcPct val="150000"/>
              </a:lnSpc>
            </a:pPr>
            <a:r>
              <a:rPr lang="en-US" sz="6500" b="1" dirty="0">
                <a:solidFill>
                  <a:srgbClr val="381F1B"/>
                </a:solidFill>
                <a:latin typeface="Arial" panose="020B0604020202020204" pitchFamily="34" charset="0"/>
                <a:cs typeface="Arial" panose="020B0604020202020204" pitchFamily="34" charset="0"/>
              </a:rPr>
              <a:t>2. SỐ HẠNG TỔNG QUÁT CỦA CẤP SỐ CỘNG</a:t>
            </a:r>
          </a:p>
        </p:txBody>
      </p:sp>
    </p:spTree>
    <p:extLst>
      <p:ext uri="{BB962C8B-B14F-4D97-AF65-F5344CB8AC3E}">
        <p14:creationId xmlns:p14="http://schemas.microsoft.com/office/powerpoint/2010/main" val="2835019652"/>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95923" y="501803"/>
            <a:ext cx="174961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4">
            <a:extLst>
              <a:ext uri="{FF2B5EF4-FFF2-40B4-BE49-F238E27FC236}">
                <a16:creationId xmlns:a16="http://schemas.microsoft.com/office/drawing/2014/main" id="{1C5CC4B6-A154-430D-627D-17985305F479}"/>
              </a:ext>
            </a:extLst>
          </p:cNvPr>
          <p:cNvGrpSpPr/>
          <p:nvPr/>
        </p:nvGrpSpPr>
        <p:grpSpPr>
          <a:xfrm>
            <a:off x="10999514" y="755716"/>
            <a:ext cx="6727658" cy="1604541"/>
            <a:chOff x="1485900" y="1827798"/>
            <a:chExt cx="6727658" cy="1604541"/>
          </a:xfrm>
        </p:grpSpPr>
        <p:grpSp>
          <p:nvGrpSpPr>
            <p:cNvPr id="16" name="Group 15">
              <a:extLst>
                <a:ext uri="{FF2B5EF4-FFF2-40B4-BE49-F238E27FC236}">
                  <a16:creationId xmlns:a16="http://schemas.microsoft.com/office/drawing/2014/main" id="{D37B7ABB-00E7-88FE-7A5F-D4879EE94C05}"/>
                </a:ext>
              </a:extLst>
            </p:cNvPr>
            <p:cNvGrpSpPr/>
            <p:nvPr/>
          </p:nvGrpSpPr>
          <p:grpSpPr>
            <a:xfrm>
              <a:off x="1485900" y="1827798"/>
              <a:ext cx="6727658" cy="1604541"/>
              <a:chOff x="1028700" y="1670038"/>
              <a:chExt cx="16011076" cy="6190486"/>
            </a:xfrm>
          </p:grpSpPr>
          <p:grpSp>
            <p:nvGrpSpPr>
              <p:cNvPr id="18" name="Group 3">
                <a:extLst>
                  <a:ext uri="{FF2B5EF4-FFF2-40B4-BE49-F238E27FC236}">
                    <a16:creationId xmlns:a16="http://schemas.microsoft.com/office/drawing/2014/main" id="{063B2515-601E-965E-807F-211C6E7897A2}"/>
                  </a:ext>
                </a:extLst>
              </p:cNvPr>
              <p:cNvGrpSpPr/>
              <p:nvPr/>
            </p:nvGrpSpPr>
            <p:grpSpPr>
              <a:xfrm>
                <a:off x="1028700" y="1670038"/>
                <a:ext cx="16011076" cy="6190486"/>
                <a:chOff x="0" y="-38100"/>
                <a:chExt cx="4043679" cy="1563438"/>
              </a:xfrm>
            </p:grpSpPr>
            <p:sp>
              <p:nvSpPr>
                <p:cNvPr id="22" name="Freeform 4">
                  <a:extLst>
                    <a:ext uri="{FF2B5EF4-FFF2-40B4-BE49-F238E27FC236}">
                      <a16:creationId xmlns:a16="http://schemas.microsoft.com/office/drawing/2014/main" id="{A1624A0A-E487-416A-9921-110573248AA9}"/>
                    </a:ext>
                  </a:extLst>
                </p:cNvPr>
                <p:cNvSpPr/>
                <p:nvPr/>
              </p:nvSpPr>
              <p:spPr>
                <a:xfrm>
                  <a:off x="72499" y="193890"/>
                  <a:ext cx="3971180" cy="1331448"/>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txBody>
                <a:bodyPr/>
                <a:lstStyle/>
                <a:p>
                  <a:endParaRPr lang="en-US"/>
                </a:p>
              </p:txBody>
            </p:sp>
            <p:sp>
              <p:nvSpPr>
                <p:cNvPr id="23" name="TextBox 5">
                  <a:extLst>
                    <a:ext uri="{FF2B5EF4-FFF2-40B4-BE49-F238E27FC236}">
                      <a16:creationId xmlns:a16="http://schemas.microsoft.com/office/drawing/2014/main" id="{9B323F66-D164-92C8-795A-6897AFDD75E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6">
                <a:extLst>
                  <a:ext uri="{FF2B5EF4-FFF2-40B4-BE49-F238E27FC236}">
                    <a16:creationId xmlns:a16="http://schemas.microsoft.com/office/drawing/2014/main" id="{540D78A6-4C7C-DB2B-DD22-15825BC4F04A}"/>
                  </a:ext>
                </a:extLst>
              </p:cNvPr>
              <p:cNvGrpSpPr/>
              <p:nvPr/>
            </p:nvGrpSpPr>
            <p:grpSpPr>
              <a:xfrm>
                <a:off x="1515419" y="2156757"/>
                <a:ext cx="15237295" cy="5304890"/>
                <a:chOff x="0" y="-38100"/>
                <a:chExt cx="3848257" cy="1339777"/>
              </a:xfrm>
            </p:grpSpPr>
            <p:sp>
              <p:nvSpPr>
                <p:cNvPr id="20" name="Freeform 7">
                  <a:extLst>
                    <a:ext uri="{FF2B5EF4-FFF2-40B4-BE49-F238E27FC236}">
                      <a16:creationId xmlns:a16="http://schemas.microsoft.com/office/drawing/2014/main" id="{9DA78A9C-F232-63F7-4774-AC576FD25B49}"/>
                    </a:ext>
                  </a:extLst>
                </p:cNvPr>
                <p:cNvSpPr/>
                <p:nvPr/>
              </p:nvSpPr>
              <p:spPr>
                <a:xfrm>
                  <a:off x="0" y="159737"/>
                  <a:ext cx="3848257" cy="1141940"/>
                </a:xfrm>
                <a:custGeom>
                  <a:avLst/>
                  <a:gdLst/>
                  <a:ahLst/>
                  <a:cxnLst/>
                  <a:rect l="l" t="t" r="r" b="b"/>
                  <a:pathLst>
                    <a:path w="3848257" h="1414874">
                      <a:moveTo>
                        <a:pt x="0" y="0"/>
                      </a:moveTo>
                      <a:lnTo>
                        <a:pt x="3848257" y="0"/>
                      </a:lnTo>
                      <a:lnTo>
                        <a:pt x="3848257" y="1414874"/>
                      </a:lnTo>
                      <a:lnTo>
                        <a:pt x="0" y="1414874"/>
                      </a:lnTo>
                      <a:close/>
                    </a:path>
                  </a:pathLst>
                </a:custGeom>
                <a:solidFill>
                  <a:srgbClr val="FFFF00">
                    <a:alpha val="28627"/>
                  </a:srgbClr>
                </a:solidFill>
                <a:ln>
                  <a:solidFill>
                    <a:schemeClr val="accent6">
                      <a:lumMod val="75000"/>
                    </a:schemeClr>
                  </a:solidFill>
                </a:ln>
              </p:spPr>
              <p:txBody>
                <a:bodyPr/>
                <a:lstStyle/>
                <a:p>
                  <a:endParaRPr lang="en-US"/>
                </a:p>
              </p:txBody>
            </p:sp>
            <p:sp>
              <p:nvSpPr>
                <p:cNvPr id="21" name="TextBox 8">
                  <a:extLst>
                    <a:ext uri="{FF2B5EF4-FFF2-40B4-BE49-F238E27FC236}">
                      <a16:creationId xmlns:a16="http://schemas.microsoft.com/office/drawing/2014/main" id="{2AE7524E-5D78-7C8F-E8BD-95849AEA817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7" name="TextBox 2">
              <a:extLst>
                <a:ext uri="{FF2B5EF4-FFF2-40B4-BE49-F238E27FC236}">
                  <a16:creationId xmlns:a16="http://schemas.microsoft.com/office/drawing/2014/main" id="{E91F7003-D23E-66F0-9CA4-D4C87933C281}"/>
                </a:ext>
              </a:extLst>
            </p:cNvPr>
            <p:cNvSpPr txBox="1"/>
            <p:nvPr/>
          </p:nvSpPr>
          <p:spPr>
            <a:xfrm>
              <a:off x="2057400" y="2194724"/>
              <a:ext cx="5618686" cy="1205458"/>
            </a:xfrm>
            <a:prstGeom prst="rect">
              <a:avLst/>
            </a:prstGeom>
          </p:spPr>
          <p:txBody>
            <a:bodyPr wrap="square" lIns="0" tIns="0" rIns="0" bIns="0" rtlCol="0" anchor="t">
              <a:spAutoFit/>
            </a:bodyPr>
            <a:lstStyle/>
            <a:p>
              <a:pPr algn="ctr">
                <a:lnSpc>
                  <a:spcPts val="9379"/>
                </a:lnSpc>
              </a:pPr>
              <a:r>
                <a:rPr lang="en-US" sz="6500" b="1" spc="341" dirty="0">
                  <a:latin typeface="Arial" panose="020B0604020202020204" pitchFamily="34" charset="0"/>
                  <a:cs typeface="Arial" panose="020B0604020202020204" pitchFamily="34" charset="0"/>
                </a:rPr>
                <a:t>KHỞI ĐỘNG</a:t>
              </a:r>
            </a:p>
          </p:txBody>
        </p:sp>
      </p:grpSp>
      <p:pic>
        <p:nvPicPr>
          <p:cNvPr id="25" name="Picture 24">
            <a:extLst>
              <a:ext uri="{FF2B5EF4-FFF2-40B4-BE49-F238E27FC236}">
                <a16:creationId xmlns:a16="http://schemas.microsoft.com/office/drawing/2014/main" id="{82D44BF6-F091-E3BA-7AA8-3361B78203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43413" y="4535299"/>
            <a:ext cx="7196572" cy="4422473"/>
          </a:xfrm>
          <a:prstGeom prst="rect">
            <a:avLst/>
          </a:prstGeom>
        </p:spPr>
      </p:pic>
      <p:pic>
        <p:nvPicPr>
          <p:cNvPr id="29" name="Picture 28">
            <a:extLst>
              <a:ext uri="{FF2B5EF4-FFF2-40B4-BE49-F238E27FC236}">
                <a16:creationId xmlns:a16="http://schemas.microsoft.com/office/drawing/2014/main" id="{18335E7C-6B52-B41B-F244-33B609734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0824" y="3328269"/>
            <a:ext cx="2978619" cy="1675473"/>
          </a:xfrm>
          <a:prstGeom prst="rect">
            <a:avLst/>
          </a:prstGeom>
        </p:spPr>
      </p:pic>
      <p:sp>
        <p:nvSpPr>
          <p:cNvPr id="14" name="TextBox 13">
            <a:extLst>
              <a:ext uri="{FF2B5EF4-FFF2-40B4-BE49-F238E27FC236}">
                <a16:creationId xmlns:a16="http://schemas.microsoft.com/office/drawing/2014/main" id="{40BC9DF9-C55D-A07E-028F-27D596681552}"/>
              </a:ext>
            </a:extLst>
          </p:cNvPr>
          <p:cNvSpPr txBox="1"/>
          <p:nvPr/>
        </p:nvSpPr>
        <p:spPr>
          <a:xfrm>
            <a:off x="766103" y="1153828"/>
            <a:ext cx="9759851" cy="2763642"/>
          </a:xfrm>
          <a:prstGeom prst="rect">
            <a:avLst/>
          </a:prstGeom>
          <a:noFill/>
        </p:spPr>
        <p:txBody>
          <a:bodyPr wrap="square">
            <a:spAutoFit/>
          </a:bodyPr>
          <a:lstStyle/>
          <a:p>
            <a:pPr algn="just">
              <a:lnSpc>
                <a:spcPct val="150000"/>
              </a:lnSpc>
              <a:spcBef>
                <a:spcPts val="600"/>
              </a:spcBef>
              <a:spcAft>
                <a:spcPts val="800"/>
              </a:spcAft>
            </a:pP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Một</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rạp</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hát có 20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hàng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ghế</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Tính</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từ</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sân</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khấu</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số</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lượng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ghế</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của</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các</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hàng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tăng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dần</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như</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trong</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hình</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minh</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hoạ</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dưới</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nl-NL" sz="4000" kern="100" dirty="0" err="1">
                <a:solidFill>
                  <a:srgbClr val="333333"/>
                </a:solidFill>
                <a:latin typeface="Arial" panose="020B0604020202020204" pitchFamily="34" charset="0"/>
                <a:ea typeface="Calibri" panose="020F0502020204030204" pitchFamily="34" charset="0"/>
                <a:cs typeface="Arial" panose="020B0604020202020204" pitchFamily="34" charset="0"/>
              </a:rPr>
              <a:t>đây</a:t>
            </a:r>
            <a:r>
              <a:rPr lang="nl-NL" sz="4000" kern="100" dirty="0">
                <a:solidFill>
                  <a:srgbClr val="333333"/>
                </a:solidFill>
                <a:latin typeface="Arial" panose="020B0604020202020204" pitchFamily="34" charset="0"/>
                <a:ea typeface="Calibri" panose="020F0502020204030204" pitchFamily="34" charset="0"/>
                <a:cs typeface="Arial" panose="020B0604020202020204" pitchFamily="34" charset="0"/>
              </a:rPr>
              <a:t>. </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603DB99-3BC6-AB1B-C157-728792ADBB2B}"/>
              </a:ext>
            </a:extLst>
          </p:cNvPr>
          <p:cNvSpPr txBox="1"/>
          <p:nvPr/>
        </p:nvSpPr>
        <p:spPr>
          <a:xfrm>
            <a:off x="9924643" y="4855807"/>
            <a:ext cx="7904460" cy="4549322"/>
          </a:xfrm>
          <a:prstGeom prst="rect">
            <a:avLst/>
          </a:prstGeom>
          <a:noFill/>
        </p:spPr>
        <p:txBody>
          <a:bodyPr wrap="square">
            <a:spAutoFit/>
          </a:bodyPr>
          <a:lstStyle/>
          <a:p>
            <a:pPr algn="just">
              <a:lnSpc>
                <a:spcPct val="150000"/>
              </a:lnSpc>
              <a:spcBef>
                <a:spcPts val="600"/>
              </a:spcBef>
              <a:spcAft>
                <a:spcPts val="800"/>
              </a:spcAft>
            </a:pPr>
            <a:r>
              <a:rPr lang="nl-NL" sz="3800" kern="100" dirty="0">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Bạn</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hãy</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đếm</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và</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nêu</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nhận</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xét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về</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của</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năm</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hàng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đầu</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tiên</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endParaRPr lang="en-US" sz="38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Làm</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nào</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để</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biết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được</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của</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một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hàng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bất</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kì</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và</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tính</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được</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tổng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ghế</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trong</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rạp</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hát </a:t>
            </a:r>
            <a:r>
              <a:rPr lang="nl-NL" sz="38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đó</a:t>
            </a:r>
            <a:r>
              <a:rPr lang="nl-NL" sz="38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endParaRPr lang="en-US" sz="3800" kern="1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723063" y="5523291"/>
            <a:ext cx="1866063" cy="940701"/>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E02EA7F8-409B-C5B7-5563-C70AC754CC80}"/>
              </a:ext>
            </a:extLst>
          </p:cNvPr>
          <p:cNvGrpSpPr/>
          <p:nvPr/>
        </p:nvGrpSpPr>
        <p:grpSpPr>
          <a:xfrm>
            <a:off x="1712348" y="1119571"/>
            <a:ext cx="3330737" cy="963915"/>
            <a:chOff x="2012116" y="2110922"/>
            <a:chExt cx="3330737" cy="963915"/>
          </a:xfrm>
        </p:grpSpPr>
        <p:pic>
          <p:nvPicPr>
            <p:cNvPr id="11" name="Picture 10">
              <a:extLst>
                <a:ext uri="{FF2B5EF4-FFF2-40B4-BE49-F238E27FC236}">
                  <a16:creationId xmlns:a16="http://schemas.microsoft.com/office/drawing/2014/main" id="{01C19028-6D8B-D581-AB3B-A0E1E6245CFA}"/>
                </a:ext>
              </a:extLst>
            </p:cNvPr>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3" name="TextBox 12">
              <a:extLst>
                <a:ext uri="{FF2B5EF4-FFF2-40B4-BE49-F238E27FC236}">
                  <a16:creationId xmlns:a16="http://schemas.microsoft.com/office/drawing/2014/main" id="{7EB1D5BC-8117-0E95-9482-683B95C93798}"/>
                </a:ext>
              </a:extLst>
            </p:cNvPr>
            <p:cNvSpPr txBox="1"/>
            <p:nvPr/>
          </p:nvSpPr>
          <p:spPr>
            <a:xfrm>
              <a:off x="3077982" y="2261133"/>
              <a:ext cx="2264871"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HĐKP2:</a:t>
              </a:r>
              <a:endParaRPr lang="en-US" sz="4000"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66218E30-EADB-1DDD-D122-32AC672C725E}"/>
                  </a:ext>
                </a:extLst>
              </p:cNvPr>
              <p:cNvSpPr/>
              <p:nvPr/>
            </p:nvSpPr>
            <p:spPr>
              <a:xfrm>
                <a:off x="1286558" y="2119414"/>
                <a:ext cx="15504869" cy="1909497"/>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Cho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 </m:t>
                    </m:r>
                  </m:oMath>
                </a14:m>
                <a:r>
                  <a:rPr lang="en-US" sz="4000" dirty="0" err="1">
                    <a:solidFill>
                      <a:srgbClr val="000000"/>
                    </a:solidFill>
                    <a:latin typeface="Arial" panose="020B0604020202020204" pitchFamily="34" charset="0"/>
                    <a:cs typeface="Arial" panose="020B0604020202020204" pitchFamily="34" charset="0"/>
                  </a:rPr>
                  <a:t>Hãy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hiệu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đây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gấp</a:t>
                </a:r>
                <a:r>
                  <a:rPr lang="en-US" sz="4000" dirty="0">
                    <a:solidFill>
                      <a:srgbClr val="000000"/>
                    </a:solidFill>
                    <a:latin typeface="Arial" panose="020B0604020202020204" pitchFamily="34" charset="0"/>
                    <a:cs typeface="Arial" panose="020B0604020202020204" pitchFamily="34" charset="0"/>
                  </a:rPr>
                  <a:t> bao </a:t>
                </a:r>
                <a:r>
                  <a:rPr lang="en-US" sz="4000" dirty="0" err="1">
                    <a:solidFill>
                      <a:srgbClr val="000000"/>
                    </a:solidFill>
                    <a:latin typeface="Arial" panose="020B0604020202020204" pitchFamily="34" charset="0"/>
                    <a:cs typeface="Arial" panose="020B0604020202020204" pitchFamily="34" charset="0"/>
                  </a:rPr>
                  <a:t>nhiêu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lần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d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2</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3</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4</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 – </m:t>
                    </m:r>
                    <m:r>
                      <a:rPr lang="en-US" sz="4000" i="1" dirty="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 </m:t>
                    </m:r>
                  </m:oMath>
                </a14:m>
                <a:endParaRPr lang="vi-VN" sz="4000" dirty="0">
                  <a:solidFill>
                    <a:srgbClr val="000000"/>
                  </a:solidFill>
                  <a:latin typeface="Arial" panose="020B0604020202020204" pitchFamily="34" charset="0"/>
                  <a:cs typeface="Arial" panose="020B0604020202020204" pitchFamily="34" charset="0"/>
                </a:endParaRPr>
              </a:p>
            </p:txBody>
          </p:sp>
        </mc:Choice>
        <mc:Fallback>
          <p:sp>
            <p:nvSpPr>
              <p:cNvPr id="14" name="Rectangle 13">
                <a:extLst>
                  <a:ext uri="{FF2B5EF4-FFF2-40B4-BE49-F238E27FC236}">
                    <a16:creationId xmlns:a16="http://schemas.microsoft.com/office/drawing/2014/main" id="{66218E30-EADB-1DDD-D122-32AC672C725E}"/>
                  </a:ext>
                </a:extLst>
              </p:cNvPr>
              <p:cNvSpPr>
                <a:spLocks noRot="1" noChangeAspect="1" noMove="1" noResize="1" noEditPoints="1" noAdjustHandles="1" noChangeArrowheads="1" noChangeShapeType="1" noTextEdit="1"/>
              </p:cNvSpPr>
              <p:nvPr/>
            </p:nvSpPr>
            <p:spPr>
              <a:xfrm>
                <a:off x="1286558" y="2119414"/>
                <a:ext cx="15504869" cy="1909497"/>
              </a:xfrm>
              <a:prstGeom prst="rect">
                <a:avLst/>
              </a:prstGeom>
              <a:blipFill>
                <a:blip r:embed="rId8"/>
                <a:stretch>
                  <a:fillRect l="-1376" r="-1416" b="-12780"/>
                </a:stretch>
              </a:blipFill>
            </p:spPr>
            <p:txBody>
              <a:bodyPr/>
              <a:lstStyle/>
              <a:p>
                <a:r>
                  <a:rPr lang="en-US">
                    <a:noFill/>
                  </a:rPr>
                  <a:t> </a:t>
                </a:r>
              </a:p>
            </p:txBody>
          </p:sp>
        </mc:Fallback>
      </mc:AlternateContent>
      <p:grpSp>
        <p:nvGrpSpPr>
          <p:cNvPr id="19" name="Google Shape;305;p14">
            <a:extLst>
              <a:ext uri="{FF2B5EF4-FFF2-40B4-BE49-F238E27FC236}">
                <a16:creationId xmlns:a16="http://schemas.microsoft.com/office/drawing/2014/main" id="{B30EE03A-8325-4FA4-C3E0-73837E37426E}"/>
              </a:ext>
            </a:extLst>
          </p:cNvPr>
          <p:cNvGrpSpPr/>
          <p:nvPr/>
        </p:nvGrpSpPr>
        <p:grpSpPr>
          <a:xfrm flipH="1">
            <a:off x="1997291" y="4838664"/>
            <a:ext cx="1868627" cy="1192826"/>
            <a:chOff x="7890477" y="787864"/>
            <a:chExt cx="2065959" cy="1377288"/>
          </a:xfrm>
        </p:grpSpPr>
        <p:pic>
          <p:nvPicPr>
            <p:cNvPr id="22" name="Google Shape;306;p14">
              <a:extLst>
                <a:ext uri="{FF2B5EF4-FFF2-40B4-BE49-F238E27FC236}">
                  <a16:creationId xmlns:a16="http://schemas.microsoft.com/office/drawing/2014/main" id="{C78C7C36-92DB-A3C8-5090-60E3D93E1CD5}"/>
                </a:ext>
              </a:extLst>
            </p:cNvPr>
            <p:cNvPicPr preferRelativeResize="0"/>
            <p:nvPr/>
          </p:nvPicPr>
          <p:blipFill rotWithShape="1">
            <a:blip r:embed="rId9">
              <a:alphaModFix/>
            </a:blip>
            <a:srcRect/>
            <a:stretch/>
          </p:blipFill>
          <p:spPr>
            <a:xfrm>
              <a:off x="7890477" y="787864"/>
              <a:ext cx="2053447" cy="1377288"/>
            </a:xfrm>
            <a:prstGeom prst="rect">
              <a:avLst/>
            </a:prstGeom>
            <a:noFill/>
            <a:ln>
              <a:noFill/>
            </a:ln>
          </p:spPr>
        </p:pic>
        <p:sp>
          <p:nvSpPr>
            <p:cNvPr id="25" name="Google Shape;307;p14">
              <a:extLst>
                <a:ext uri="{FF2B5EF4-FFF2-40B4-BE49-F238E27FC236}">
                  <a16:creationId xmlns:a16="http://schemas.microsoft.com/office/drawing/2014/main" id="{EE3775A0-7B4A-2CA8-19E9-02EBB6BA0412}"/>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5686C249-4999-EFD0-AD50-894381E2C3E9}"/>
                  </a:ext>
                </a:extLst>
              </p:cNvPr>
              <p:cNvSpPr txBox="1"/>
              <p:nvPr/>
            </p:nvSpPr>
            <p:spPr>
              <a:xfrm>
                <a:off x="5465757" y="4396919"/>
                <a:ext cx="4862915" cy="4708981"/>
              </a:xfrm>
              <a:prstGeom prst="rect">
                <a:avLst/>
              </a:prstGeom>
              <a:noFill/>
            </p:spPr>
            <p:txBody>
              <a:bodyPr wrap="square">
                <a:spAutoFit/>
              </a:bodyPr>
              <a:lstStyle/>
              <a:p>
                <a:pPr algn="just">
                  <a:lnSpc>
                    <a:spcPct val="150000"/>
                  </a:lnSpc>
                </a:pPr>
                <a14:m>
                  <m:oMath xmlns:m="http://schemas.openxmlformats.org/officeDocument/2006/math">
                    <m:sSub>
                      <m:sSubPr>
                        <m:ctrlPr>
                          <a:rPr lang="en-US" sz="4000" i="1" smtClean="0">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2</m:t>
                        </m:r>
                      </m:sub>
                    </m:sSub>
                    <m:r>
                      <a:rPr lang="en-US" sz="4000" i="1">
                        <a:solidFill>
                          <a:srgbClr val="000000"/>
                        </a:solidFill>
                        <a:effectLst/>
                        <a:latin typeface="Cambria Math" panose="02040503050406030204" pitchFamily="18" charset="0"/>
                        <a:ea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rPr>
                          <m:t>𝑢</m:t>
                        </m:r>
                      </m:e>
                      <m:sub>
                        <m:r>
                          <a:rPr lang="en-US" sz="4000" i="1">
                            <a:solidFill>
                              <a:srgbClr val="000000"/>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14:m>
                  <m:oMath xmlns:m="http://schemas.openxmlformats.org/officeDocument/2006/math">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3</m:t>
                        </m:r>
                      </m:sub>
                    </m:sSub>
                    <m:r>
                      <a:rPr lang="en-US" sz="4000" i="1">
                        <a:solidFill>
                          <a:srgbClr val="000000"/>
                        </a:solidFill>
                        <a:effectLst/>
                        <a:latin typeface="Cambria Math" panose="02040503050406030204" pitchFamily="18" charset="0"/>
                        <a:ea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rPr>
                          <m:t>𝑢</m:t>
                        </m:r>
                      </m:e>
                      <m:sub>
                        <m:r>
                          <a:rPr lang="en-US" sz="4000" i="1">
                            <a:solidFill>
                              <a:srgbClr val="000000"/>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=2</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000000"/>
                            </a:solidFill>
                            <a:effectLst/>
                            <a:latin typeface="Cambria Math" panose="02040503050406030204" pitchFamily="18" charset="0"/>
                            <a:ea typeface="Times New Roman" panose="02020603050405020304" pitchFamily="18" charset="0"/>
                          </a:rPr>
                          <m:t>4</m:t>
                        </m:r>
                      </m:sub>
                    </m:sSub>
                    <m:r>
                      <a:rPr lang="en-US" sz="4000" i="1">
                        <a:solidFill>
                          <a:srgbClr val="333333"/>
                        </a:solidFill>
                        <a:effectLst/>
                        <a:latin typeface="Cambria Math" panose="02040503050406030204" pitchFamily="18" charset="0"/>
                        <a:ea typeface="Times New Roman" panose="02020603050405020304" pitchFamily="18" charset="0"/>
                      </a:rPr>
                      <m:t>−</m:t>
                    </m:r>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=3</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𝑛</m:t>
                        </m:r>
                      </m:sub>
                    </m:sSub>
                    <m:r>
                      <a:rPr lang="en-US" sz="4000" i="1">
                        <a:solidFill>
                          <a:srgbClr val="333333"/>
                        </a:solidFill>
                        <a:effectLst/>
                        <a:latin typeface="Cambria Math" panose="02040503050406030204" pitchFamily="18" charset="0"/>
                        <a:ea typeface="Times New Roman" panose="02020603050405020304" pitchFamily="18" charset="0"/>
                      </a:rPr>
                      <m:t>−</m:t>
                    </m:r>
                    <m:sSub>
                      <m:sSubPr>
                        <m:ctrlPr>
                          <a:rPr lang="en-US" sz="4000" i="1">
                            <a:solidFill>
                              <a:srgbClr val="333333"/>
                            </a:solidFill>
                            <a:effectLst/>
                            <a:latin typeface="Cambria Math" panose="02040503050406030204" pitchFamily="18" charset="0"/>
                            <a:ea typeface="Times New Roman" panose="02020603050405020304" pitchFamily="18" charset="0"/>
                          </a:rPr>
                        </m:ctrlPr>
                      </m:sSubPr>
                      <m:e>
                        <m:r>
                          <a:rPr lang="en-US" sz="4000" i="1">
                            <a:solidFill>
                              <a:srgbClr val="333333"/>
                            </a:solidFill>
                            <a:effectLst/>
                            <a:latin typeface="Cambria Math" panose="02040503050406030204" pitchFamily="18" charset="0"/>
                            <a:ea typeface="Times New Roman" panose="02020603050405020304" pitchFamily="18" charset="0"/>
                          </a:rPr>
                          <m:t>𝑢</m:t>
                        </m:r>
                      </m:e>
                      <m:sub>
                        <m:r>
                          <a:rPr lang="en-US" sz="4000" i="1">
                            <a:solidFill>
                              <a:srgbClr val="333333"/>
                            </a:solidFill>
                            <a:effectLst/>
                            <a:latin typeface="Cambria Math" panose="02040503050406030204" pitchFamily="18" charset="0"/>
                            <a:ea typeface="Times New Roman" panose="02020603050405020304" pitchFamily="18" charset="0"/>
                          </a:rPr>
                          <m:t>1</m:t>
                        </m:r>
                      </m:sub>
                    </m:sSub>
                    <m:r>
                      <a:rPr lang="en-US" sz="4000" i="1">
                        <a:solidFill>
                          <a:srgbClr val="333333"/>
                        </a:solidFill>
                        <a:effectLst/>
                        <a:latin typeface="Cambria Math" panose="02040503050406030204" pitchFamily="18" charset="0"/>
                        <a:ea typeface="Times New Roman" panose="02020603050405020304" pitchFamily="18" charset="0"/>
                      </a:rPr>
                      <m:t>=(</m:t>
                    </m:r>
                    <m:r>
                      <a:rPr lang="en-US" sz="4000" i="1">
                        <a:solidFill>
                          <a:srgbClr val="333333"/>
                        </a:solidFill>
                        <a:effectLst/>
                        <a:latin typeface="Cambria Math" panose="02040503050406030204" pitchFamily="18" charset="0"/>
                        <a:ea typeface="Times New Roman" panose="02020603050405020304" pitchFamily="18" charset="0"/>
                      </a:rPr>
                      <m:t>𝑛</m:t>
                    </m:r>
                    <m:r>
                      <a:rPr lang="en-US" sz="4000" i="1">
                        <a:solidFill>
                          <a:srgbClr val="333333"/>
                        </a:solidFill>
                        <a:effectLst/>
                        <a:latin typeface="Cambria Math" panose="02040503050406030204" pitchFamily="18" charset="0"/>
                        <a:ea typeface="Times New Roman" panose="02020603050405020304" pitchFamily="18" charset="0"/>
                      </a:rPr>
                      <m:t>−1)</m:t>
                    </m:r>
                    <m:r>
                      <a:rPr lang="en-US" sz="4000" i="1">
                        <a:solidFill>
                          <a:srgbClr val="333333"/>
                        </a:solidFill>
                        <a:effectLst/>
                        <a:latin typeface="Cambria Math" panose="02040503050406030204" pitchFamily="18" charset="0"/>
                        <a:ea typeface="Times New Roman" panose="02020603050405020304" pitchFamily="18" charset="0"/>
                      </a:rPr>
                      <m:t>𝑑</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27" name="TextBox 26">
                <a:extLst>
                  <a:ext uri="{FF2B5EF4-FFF2-40B4-BE49-F238E27FC236}">
                    <a16:creationId xmlns:a16="http://schemas.microsoft.com/office/drawing/2014/main" id="{5686C249-4999-EFD0-AD50-894381E2C3E9}"/>
                  </a:ext>
                </a:extLst>
              </p:cNvPr>
              <p:cNvSpPr txBox="1">
                <a:spLocks noRot="1" noChangeAspect="1" noMove="1" noResize="1" noEditPoints="1" noAdjustHandles="1" noChangeArrowheads="1" noChangeShapeType="1" noTextEdit="1"/>
              </p:cNvSpPr>
              <p:nvPr/>
            </p:nvSpPr>
            <p:spPr>
              <a:xfrm>
                <a:off x="5465757" y="4396919"/>
                <a:ext cx="4862915" cy="4708981"/>
              </a:xfrm>
              <a:prstGeom prst="rect">
                <a:avLst/>
              </a:prstGeom>
              <a:blipFill>
                <a:blip r:embed="rId10"/>
                <a:stretch>
                  <a:fillRect l="-4517"/>
                </a:stretch>
              </a:blipFill>
            </p:spPr>
            <p:txBody>
              <a:bodyPr/>
              <a:lstStyle/>
              <a:p>
                <a:r>
                  <a:rPr lang="en-US">
                    <a:noFill/>
                  </a:rPr>
                  <a:t> </a:t>
                </a:r>
              </a:p>
            </p:txBody>
          </p:sp>
        </mc:Fallback>
      </mc:AlternateContent>
    </p:spTree>
    <p:extLst>
      <p:ext uri="{BB962C8B-B14F-4D97-AF65-F5344CB8AC3E}">
        <p14:creationId xmlns:p14="http://schemas.microsoft.com/office/powerpoint/2010/main" val="26450196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sp>
        <p:nvSpPr>
          <p:cNvPr id="3" name="Freeform 3"/>
          <p:cNvSpPr/>
          <p:nvPr/>
        </p:nvSpPr>
        <p:spPr>
          <a:xfrm>
            <a:off x="791850" y="736909"/>
            <a:ext cx="16704297" cy="8813181"/>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157781"/>
          </a:solidFill>
        </p:spPr>
        <p:txBody>
          <a:bodyPr/>
          <a:lstStyle/>
          <a:p>
            <a:endParaRPr lang="en-US"/>
          </a:p>
        </p:txBody>
      </p:sp>
      <p:sp>
        <p:nvSpPr>
          <p:cNvPr id="6" name="Freeform 6"/>
          <p:cNvSpPr/>
          <p:nvPr/>
        </p:nvSpPr>
        <p:spPr>
          <a:xfrm>
            <a:off x="210475" y="4974538"/>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6769101" y="7481230"/>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6">
            <a:extLst>
              <a:ext uri="{FF2B5EF4-FFF2-40B4-BE49-F238E27FC236}">
                <a16:creationId xmlns:a16="http://schemas.microsoft.com/office/drawing/2014/main" id="{F1DA168C-02D0-166E-09DA-C5B677DE1EE6}"/>
              </a:ext>
            </a:extLst>
          </p:cNvPr>
          <p:cNvSpPr/>
          <p:nvPr/>
        </p:nvSpPr>
        <p:spPr>
          <a:xfrm flipH="1">
            <a:off x="352068" y="8372895"/>
            <a:ext cx="1933932" cy="1819524"/>
          </a:xfrm>
          <a:custGeom>
            <a:avLst/>
            <a:gdLst/>
            <a:ahLst/>
            <a:cxnLst/>
            <a:rect l="l" t="t" r="r" b="b"/>
            <a:pathLst>
              <a:path w="7011515" h="7621212">
                <a:moveTo>
                  <a:pt x="7011515" y="0"/>
                </a:moveTo>
                <a:lnTo>
                  <a:pt x="0" y="0"/>
                </a:lnTo>
                <a:lnTo>
                  <a:pt x="0" y="7621212"/>
                </a:lnTo>
                <a:lnTo>
                  <a:pt x="7011515" y="7621212"/>
                </a:lnTo>
                <a:lnTo>
                  <a:pt x="701151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39ED09D3-EE4B-AD39-3682-4A29BD545F09}"/>
              </a:ext>
            </a:extLst>
          </p:cNvPr>
          <p:cNvSpPr/>
          <p:nvPr/>
        </p:nvSpPr>
        <p:spPr>
          <a:xfrm>
            <a:off x="6880617" y="419800"/>
            <a:ext cx="4526761" cy="154581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KẾT LUẬN</a:t>
            </a:r>
          </a:p>
        </p:txBody>
      </p:sp>
      <p:pic>
        <p:nvPicPr>
          <p:cNvPr id="17" name="Picture 16">
            <a:extLst>
              <a:ext uri="{FF2B5EF4-FFF2-40B4-BE49-F238E27FC236}">
                <a16:creationId xmlns:a16="http://schemas.microsoft.com/office/drawing/2014/main" id="{1974D02E-972A-B61F-5123-BF975E32BA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39631" y="-132465"/>
            <a:ext cx="4518905" cy="2541884"/>
          </a:xfrm>
          <a:prstGeom prst="rect">
            <a:avLst/>
          </a:prstGeom>
        </p:spPr>
      </p:pic>
      <p:sp>
        <p:nvSpPr>
          <p:cNvPr id="9" name="Rectangle: Rounded Corners 8">
            <a:extLst>
              <a:ext uri="{FF2B5EF4-FFF2-40B4-BE49-F238E27FC236}">
                <a16:creationId xmlns:a16="http://schemas.microsoft.com/office/drawing/2014/main" id="{46FD2ADE-B7F3-0765-2472-FC2562DAAA67}"/>
              </a:ext>
            </a:extLst>
          </p:cNvPr>
          <p:cNvSpPr/>
          <p:nvPr/>
        </p:nvSpPr>
        <p:spPr>
          <a:xfrm>
            <a:off x="1358614" y="2409419"/>
            <a:ext cx="4104751" cy="963071"/>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500" b="1" dirty="0" err="1">
                <a:solidFill>
                  <a:srgbClr val="FF0000"/>
                </a:solidFill>
                <a:latin typeface="Arial" panose="020B0604020202020204" pitchFamily="34" charset="0"/>
                <a:cs typeface="Arial" panose="020B0604020202020204" pitchFamily="34" charset="0"/>
              </a:rPr>
              <a:t>Định</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lí</a:t>
            </a:r>
            <a:r>
              <a:rPr lang="en-US" sz="4500" b="1" dirty="0">
                <a:solidFill>
                  <a:srgbClr val="FF0000"/>
                </a:solidFill>
                <a:latin typeface="Arial" panose="020B0604020202020204" pitchFamily="34" charset="0"/>
                <a:cs typeface="Arial" panose="020B0604020202020204" pitchFamily="34" charset="0"/>
              </a:rPr>
              <a:t> 1</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2BDDF86A-F481-EB23-E80C-5B06E3DCDA01}"/>
                  </a:ext>
                </a:extLst>
              </p:cNvPr>
              <p:cNvSpPr txBox="1"/>
              <p:nvPr/>
            </p:nvSpPr>
            <p:spPr>
              <a:xfrm>
                <a:off x="1758814" y="4023648"/>
                <a:ext cx="14770365" cy="337784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spcAft>
                    <a:spcPts val="1200"/>
                  </a:spcAft>
                </a:pPr>
                <a:r>
                  <a:rPr lang="en-US" sz="4300" kern="100">
                    <a:latin typeface="Arial" panose="020B0604020202020204" pitchFamily="34" charset="0"/>
                    <a:ea typeface="Calibri" panose="020F0502020204030204" pitchFamily="34" charset="0"/>
                    <a:cs typeface="Arial" panose="020B0604020202020204" pitchFamily="34" charset="0"/>
                  </a:rPr>
                  <a:t>Nếu cấp số cộng </a:t>
                </a:r>
                <a14:m>
                  <m:oMath xmlns:m="http://schemas.openxmlformats.org/officeDocument/2006/math">
                    <m:d>
                      <m:d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300" kern="100">
                    <a:latin typeface="Arial" panose="020B0604020202020204" pitchFamily="34" charset="0"/>
                    <a:ea typeface="Calibri" panose="020F0502020204030204" pitchFamily="34" charset="0"/>
                    <a:cs typeface="Arial" panose="020B0604020202020204" pitchFamily="34" charset="0"/>
                  </a:rPr>
                  <a:t> có số hạng đầu </a:t>
                </a:r>
                <a14:m>
                  <m:oMath xmlns:m="http://schemas.openxmlformats.org/officeDocument/2006/math">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kern="100">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4300" kern="100">
                    <a:latin typeface="Arial" panose="020B0604020202020204" pitchFamily="34" charset="0"/>
                    <a:ea typeface="Calibri" panose="020F0502020204030204" pitchFamily="34" charset="0"/>
                    <a:cs typeface="Arial" panose="020B0604020202020204" pitchFamily="34" charset="0"/>
                  </a:rPr>
                  <a:t> và công sai </a:t>
                </a:r>
                <a14:m>
                  <m:oMath xmlns:m="http://schemas.openxmlformats.org/officeDocument/2006/math">
                    <m:r>
                      <a:rPr lang="en-US" sz="4300" i="1" kern="100">
                        <a:latin typeface="Cambria Math" panose="02040503050406030204" pitchFamily="18" charset="0"/>
                        <a:ea typeface="Calibri" panose="020F0502020204030204" pitchFamily="34" charset="0"/>
                        <a:cs typeface="Times New Roman" panose="02020603050405020304" pitchFamily="18" charset="0"/>
                      </a:rPr>
                      <m:t>𝑑</m:t>
                    </m:r>
                  </m:oMath>
                </a14:m>
                <a:r>
                  <a:rPr lang="en-US" sz="4300" kern="100">
                    <a:latin typeface="Arial" panose="020B0604020202020204" pitchFamily="34" charset="0"/>
                    <a:ea typeface="Calibri" panose="020F0502020204030204" pitchFamily="34" charset="0"/>
                    <a:cs typeface="Arial" panose="020B0604020202020204" pitchFamily="34" charset="0"/>
                  </a:rPr>
                  <a:t> thì số hạng tổng quát </a:t>
                </a:r>
                <a14:m>
                  <m:oMath xmlns:m="http://schemas.openxmlformats.org/officeDocument/2006/math">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300" kern="100">
                    <a:latin typeface="Arial" panose="020B0604020202020204" pitchFamily="34" charset="0"/>
                    <a:ea typeface="Calibri" panose="020F0502020204030204" pitchFamily="34" charset="0"/>
                    <a:cs typeface="Arial" panose="020B0604020202020204" pitchFamily="34" charset="0"/>
                  </a:rPr>
                  <a:t> của nó được xác định theo công thức</a:t>
                </a: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3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3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3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300"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43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r>
                            <a:rPr lang="en-US" sz="4300" i="1" kern="100">
                              <a:latin typeface="Cambria Math" panose="02040503050406030204" pitchFamily="18" charset="0"/>
                              <a:ea typeface="Calibri" panose="020F0502020204030204" pitchFamily="34" charset="0"/>
                              <a:cs typeface="Times New Roman" panose="02020603050405020304" pitchFamily="18" charset="0"/>
                            </a:rPr>
                            <m:t>−</m:t>
                          </m:r>
                          <m:r>
                            <a:rPr lang="en-US" sz="4300" kern="100">
                              <a:latin typeface="Cambria Math" panose="02040503050406030204" pitchFamily="18" charset="0"/>
                              <a:ea typeface="Calibri" panose="020F0502020204030204" pitchFamily="34" charset="0"/>
                              <a:cs typeface="Times New Roman" panose="02020603050405020304" pitchFamily="18" charset="0"/>
                            </a:rPr>
                            <m:t>1</m:t>
                          </m:r>
                        </m:e>
                      </m:d>
                      <m:r>
                        <a:rPr lang="en-US" sz="4300" i="1" kern="100">
                          <a:latin typeface="Cambria Math" panose="02040503050406030204" pitchFamily="18" charset="0"/>
                          <a:ea typeface="Calibri" panose="020F0502020204030204" pitchFamily="34" charset="0"/>
                          <a:cs typeface="Times New Roman" panose="02020603050405020304" pitchFamily="18" charset="0"/>
                        </a:rPr>
                        <m:t>𝑑</m:t>
                      </m:r>
                      <m:r>
                        <a:rPr lang="en-US" sz="4300" i="1" kern="100">
                          <a:latin typeface="Cambria Math" panose="02040503050406030204" pitchFamily="18" charset="0"/>
                          <a:ea typeface="Calibri" panose="020F0502020204030204" pitchFamily="34" charset="0"/>
                          <a:cs typeface="Times New Roman" panose="02020603050405020304" pitchFamily="18" charset="0"/>
                        </a:rPr>
                        <m:t>,</m:t>
                      </m:r>
                      <m:r>
                        <a:rPr lang="en-US" sz="4300" i="1" kern="100">
                          <a:latin typeface="Cambria Math" panose="02040503050406030204" pitchFamily="18" charset="0"/>
                          <a:ea typeface="Calibri" panose="020F0502020204030204" pitchFamily="34" charset="0"/>
                          <a:cs typeface="Times New Roman" panose="02020603050405020304" pitchFamily="18" charset="0"/>
                        </a:rPr>
                        <m:t>𝑛</m:t>
                      </m:r>
                      <m:r>
                        <a:rPr lang="en-US" sz="4300" i="1" kern="10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3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2BDDF86A-F481-EB23-E80C-5B06E3DCDA01}"/>
                  </a:ext>
                </a:extLst>
              </p:cNvPr>
              <p:cNvSpPr txBox="1">
                <a:spLocks noRot="1" noChangeAspect="1" noMove="1" noResize="1" noEditPoints="1" noAdjustHandles="1" noChangeArrowheads="1" noChangeShapeType="1" noTextEdit="1"/>
              </p:cNvSpPr>
              <p:nvPr/>
            </p:nvSpPr>
            <p:spPr>
              <a:xfrm>
                <a:off x="1758814" y="4023648"/>
                <a:ext cx="14770365" cy="3377848"/>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5780499"/>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32876" y="40230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5181600" y="375664"/>
            <a:ext cx="7264218" cy="995422"/>
          </a:xfrm>
          <a:prstGeom prst="flowChartTerminator">
            <a:avLst/>
          </a:prstGeom>
          <a:solidFill>
            <a:srgbClr val="FDE2CB"/>
          </a:solidFill>
          <a:ln w="38100">
            <a:solidFill>
              <a:schemeClr val="accent6"/>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9403FDD-165A-5B14-0212-4D2001EA90F9}"/>
                  </a:ext>
                </a:extLst>
              </p:cNvPr>
              <p:cNvSpPr txBox="1"/>
              <p:nvPr/>
            </p:nvSpPr>
            <p:spPr>
              <a:xfrm>
                <a:off x="1386508" y="2011230"/>
                <a:ext cx="16105628" cy="1911549"/>
              </a:xfrm>
              <a:prstGeom prst="rect">
                <a:avLst/>
              </a:prstGeom>
              <a:noFill/>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Tìm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quát</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𝑛</m:t>
                        </m:r>
                      </m:sub>
                    </m:sSub>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1</m:t>
                        </m:r>
                      </m:sub>
                    </m:sSub>
                    <m:r>
                      <a:rPr lang="en-US" sz="4200" b="0" i="1" smtClean="0">
                        <a:latin typeface="Cambria Math" panose="02040503050406030204" pitchFamily="18" charset="0"/>
                        <a:cs typeface="Arial" panose="020B0604020202020204" pitchFamily="34" charset="0"/>
                      </a:rPr>
                      <m:t>=3</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=9</m:t>
                    </m:r>
                  </m:oMath>
                </a14:m>
                <a:endParaRPr lang="en-US" sz="4200" dirty="0">
                  <a:latin typeface="Arial" panose="020B060402020202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F9403FDD-165A-5B14-0212-4D2001EA90F9}"/>
                  </a:ext>
                </a:extLst>
              </p:cNvPr>
              <p:cNvSpPr txBox="1">
                <a:spLocks noRot="1" noChangeAspect="1" noMove="1" noResize="1" noEditPoints="1" noAdjustHandles="1" noChangeArrowheads="1" noChangeShapeType="1" noTextEdit="1"/>
              </p:cNvSpPr>
              <p:nvPr/>
            </p:nvSpPr>
            <p:spPr>
              <a:xfrm>
                <a:off x="1386508" y="2011230"/>
                <a:ext cx="16105628" cy="1911549"/>
              </a:xfrm>
              <a:prstGeom prst="rect">
                <a:avLst/>
              </a:prstGeom>
              <a:blipFill>
                <a:blip r:embed="rId8"/>
                <a:stretch>
                  <a:fillRect l="-1438" b="-136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2456926" y="5754119"/>
                <a:ext cx="12660176" cy="2363532"/>
              </a:xfrm>
              <a:prstGeom prst="rect">
                <a:avLst/>
              </a:prstGeom>
              <a:noFill/>
            </p:spPr>
            <p:txBody>
              <a:bodyPr wrap="square">
                <a:spAutoFit/>
              </a:bodyPr>
              <a:lstStyle/>
              <a:p>
                <a:pPr>
                  <a:lnSpc>
                    <a:spcPct val="20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−1</m:t>
                        </m:r>
                      </m:e>
                    </m:d>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=3+</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−1</m:t>
                        </m:r>
                      </m:e>
                    </m:d>
                    <m:r>
                      <a:rPr lang="en-US" sz="4000" b="0" i="1" smtClean="0">
                        <a:latin typeface="Cambria Math" panose="02040503050406030204" pitchFamily="18" charset="0"/>
                        <a:cs typeface="Arial" panose="020B0604020202020204" pitchFamily="34" charset="0"/>
                      </a:rPr>
                      <m:t>.9=9</m:t>
                    </m:r>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−6</m:t>
                    </m:r>
                  </m:oMath>
                </a14:m>
                <a:endParaRPr lang="en-US" sz="4000" i="1" dirty="0">
                  <a:latin typeface="Arial" panose="020B0604020202020204" pitchFamily="34" charset="0"/>
                  <a:cs typeface="Arial" panose="020B0604020202020204" pitchFamily="34" charset="0"/>
                </a:endParaRPr>
              </a:p>
              <a:p>
                <a:pPr>
                  <a:lnSpc>
                    <a:spcPct val="20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=9</m:t>
                    </m:r>
                    <m:r>
                      <a:rPr lang="en-US" sz="4000" b="0" i="1" smtClean="0">
                        <a:latin typeface="Cambria Math" panose="02040503050406030204" pitchFamily="18" charset="0"/>
                        <a:cs typeface="Arial" panose="020B0604020202020204" pitchFamily="34" charset="0"/>
                      </a:rPr>
                      <m:t>𝑛</m:t>
                    </m:r>
                    <m:r>
                      <a:rPr lang="en-US" sz="4000" b="0" i="1" smtClean="0">
                        <a:latin typeface="Cambria Math" panose="02040503050406030204" pitchFamily="18" charset="0"/>
                        <a:cs typeface="Arial" panose="020B0604020202020204" pitchFamily="34" charset="0"/>
                      </a:rPr>
                      <m:t>−6</m:t>
                    </m:r>
                  </m:oMath>
                </a14:m>
                <a:endParaRPr lang="en-US" sz="4000" dirty="0">
                  <a:latin typeface="Arial" panose="020B060402020202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2456926" y="5754119"/>
                <a:ext cx="12660176" cy="2363532"/>
              </a:xfrm>
              <a:prstGeom prst="rect">
                <a:avLst/>
              </a:prstGeom>
              <a:blipFill>
                <a:blip r:embed="rId9"/>
                <a:stretch>
                  <a:fillRect l="-1685" b="-10052"/>
                </a:stretch>
              </a:blipFill>
            </p:spPr>
            <p:txBody>
              <a:bodyPr/>
              <a:lstStyle/>
              <a:p>
                <a:r>
                  <a:rPr lang="en-US">
                    <a:noFill/>
                  </a:rPr>
                  <a:t> </a:t>
                </a:r>
              </a:p>
            </p:txBody>
          </p:sp>
        </mc:Fallback>
      </mc:AlternateContent>
      <p:grpSp>
        <p:nvGrpSpPr>
          <p:cNvPr id="7" name="Google Shape;305;p14">
            <a:extLst>
              <a:ext uri="{FF2B5EF4-FFF2-40B4-BE49-F238E27FC236}">
                <a16:creationId xmlns:a16="http://schemas.microsoft.com/office/drawing/2014/main" id="{DE193F9F-EFDB-59C1-50F7-F3A53D1C4BC7}"/>
              </a:ext>
            </a:extLst>
          </p:cNvPr>
          <p:cNvGrpSpPr/>
          <p:nvPr/>
        </p:nvGrpSpPr>
        <p:grpSpPr>
          <a:xfrm flipH="1">
            <a:off x="8089004" y="4242036"/>
            <a:ext cx="1514649" cy="1192826"/>
            <a:chOff x="7890477" y="787864"/>
            <a:chExt cx="2065961" cy="1377288"/>
          </a:xfrm>
        </p:grpSpPr>
        <p:pic>
          <p:nvPicPr>
            <p:cNvPr id="8" name="Google Shape;306;p14">
              <a:extLst>
                <a:ext uri="{FF2B5EF4-FFF2-40B4-BE49-F238E27FC236}">
                  <a16:creationId xmlns:a16="http://schemas.microsoft.com/office/drawing/2014/main" id="{560CFF4E-4986-0F3E-971C-6F4C6BC677DE}"/>
                </a:ext>
              </a:extLst>
            </p:cNvPr>
            <p:cNvPicPr preferRelativeResize="0"/>
            <p:nvPr/>
          </p:nvPicPr>
          <p:blipFill rotWithShape="1">
            <a:blip r:embed="rId10">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32E46AA8-E69F-E934-555F-A4360A349146}"/>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815675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7">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462333" y="478813"/>
            <a:ext cx="17363331" cy="9183619"/>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2015114" flipH="1">
            <a:off x="17274813" y="8211494"/>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65423" y="5070623"/>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76E0009B-BB86-4ACA-69DF-70F82281DF62}"/>
              </a:ext>
            </a:extLst>
          </p:cNvPr>
          <p:cNvGrpSpPr/>
          <p:nvPr/>
        </p:nvGrpSpPr>
        <p:grpSpPr>
          <a:xfrm>
            <a:off x="1219200" y="704751"/>
            <a:ext cx="4339384" cy="1569778"/>
            <a:chOff x="1624734" y="1360680"/>
            <a:chExt cx="5309466" cy="1569778"/>
          </a:xfrm>
        </p:grpSpPr>
        <p:sp>
          <p:nvSpPr>
            <p:cNvPr id="17" name="Rectangle 16">
              <a:extLst>
                <a:ext uri="{FF2B5EF4-FFF2-40B4-BE49-F238E27FC236}">
                  <a16:creationId xmlns:a16="http://schemas.microsoft.com/office/drawing/2014/main" id="{9B11D60E-508D-12E0-D83A-BFB21D4ED27E}"/>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6F993DA-D445-A84A-DC6D-9BB27CBDA30F}"/>
                </a:ext>
              </a:extLst>
            </p:cNvPr>
            <p:cNvSpPr/>
            <p:nvPr/>
          </p:nvSpPr>
          <p:spPr>
            <a:xfrm>
              <a:off x="1739034" y="1549559"/>
              <a:ext cx="5080866" cy="119202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dirty="0" err="1">
                  <a:solidFill>
                    <a:schemeClr val="tx1"/>
                  </a:solidFill>
                  <a:latin typeface="Arial" panose="020B0604020202020204" pitchFamily="34" charset="0"/>
                  <a:cs typeface="Arial" panose="020B0604020202020204" pitchFamily="34" charset="0"/>
                </a:rPr>
                <a:t>Thực</a:t>
              </a:r>
              <a:r>
                <a:rPr lang="en-US" sz="5000" b="1" dirty="0">
                  <a:solidFill>
                    <a:schemeClr val="tx1"/>
                  </a:solidFill>
                  <a:latin typeface="Arial" panose="020B0604020202020204" pitchFamily="34" charset="0"/>
                  <a:cs typeface="Arial" panose="020B0604020202020204" pitchFamily="34" charset="0"/>
                </a:rPr>
                <a:t> </a:t>
              </a:r>
              <a:r>
                <a:rPr lang="en-US" sz="5000" b="1" dirty="0" err="1">
                  <a:solidFill>
                    <a:schemeClr val="tx1"/>
                  </a:solidFill>
                  <a:latin typeface="Arial" panose="020B0604020202020204" pitchFamily="34" charset="0"/>
                  <a:cs typeface="Arial" panose="020B0604020202020204" pitchFamily="34" charset="0"/>
                </a:rPr>
                <a:t>hành</a:t>
              </a:r>
              <a:r>
                <a:rPr lang="en-US" sz="5000" b="1" dirty="0">
                  <a:solidFill>
                    <a:schemeClr val="tx1"/>
                  </a:solidFill>
                  <a:latin typeface="Arial" panose="020B0604020202020204" pitchFamily="34" charset="0"/>
                  <a:cs typeface="Arial" panose="020B0604020202020204" pitchFamily="34" charset="0"/>
                </a:rPr>
                <a:t> 3</a:t>
              </a:r>
            </a:p>
          </p:txBody>
        </p:sp>
      </p:grpSp>
      <p:sp>
        <p:nvSpPr>
          <p:cNvPr id="5" name="TextBox 4">
            <a:extLst>
              <a:ext uri="{FF2B5EF4-FFF2-40B4-BE49-F238E27FC236}">
                <a16:creationId xmlns:a16="http://schemas.microsoft.com/office/drawing/2014/main" id="{BB4E9610-B2D2-F6FD-164A-42F37D857D94}"/>
              </a:ext>
            </a:extLst>
          </p:cNvPr>
          <p:cNvSpPr txBox="1"/>
          <p:nvPr/>
        </p:nvSpPr>
        <p:spPr>
          <a:xfrm>
            <a:off x="5847452" y="1038776"/>
            <a:ext cx="11221348" cy="901727"/>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pSp>
        <p:nvGrpSpPr>
          <p:cNvPr id="7" name="Google Shape;305;p14">
            <a:extLst>
              <a:ext uri="{FF2B5EF4-FFF2-40B4-BE49-F238E27FC236}">
                <a16:creationId xmlns:a16="http://schemas.microsoft.com/office/drawing/2014/main" id="{7F38535F-A1E5-B1EA-BEEB-89CD5C7D0640}"/>
              </a:ext>
            </a:extLst>
          </p:cNvPr>
          <p:cNvGrpSpPr/>
          <p:nvPr/>
        </p:nvGrpSpPr>
        <p:grpSpPr>
          <a:xfrm>
            <a:off x="8156547" y="4547087"/>
            <a:ext cx="1974898" cy="1192826"/>
            <a:chOff x="7890477" y="787864"/>
            <a:chExt cx="2065959" cy="1377288"/>
          </a:xfrm>
        </p:grpSpPr>
        <p:pic>
          <p:nvPicPr>
            <p:cNvPr id="9" name="Google Shape;306;p14">
              <a:extLst>
                <a:ext uri="{FF2B5EF4-FFF2-40B4-BE49-F238E27FC236}">
                  <a16:creationId xmlns:a16="http://schemas.microsoft.com/office/drawing/2014/main" id="{09034E77-B125-E1FC-76AB-077613FAE8EB}"/>
                </a:ext>
              </a:extLst>
            </p:cNvPr>
            <p:cNvPicPr preferRelativeResize="0"/>
            <p:nvPr/>
          </p:nvPicPr>
          <p:blipFill rotWithShape="1">
            <a:blip r:embed="rId7">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0277B9AC-BD6F-B694-F90A-ED62AD017009}"/>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C46E98C-7D4F-3D13-BEE5-07A7593A94BF}"/>
                  </a:ext>
                </a:extLst>
              </p:cNvPr>
              <p:cNvSpPr txBox="1"/>
              <p:nvPr/>
            </p:nvSpPr>
            <p:spPr>
              <a:xfrm>
                <a:off x="1656826" y="5655999"/>
                <a:ext cx="15403953" cy="3785652"/>
              </a:xfrm>
              <a:prstGeom prst="rect">
                <a:avLst/>
              </a:prstGeom>
              <a:noFill/>
            </p:spPr>
            <p:txBody>
              <a:bodyPr wrap="square">
                <a:spAutoFit/>
              </a:bodyPr>
              <a:lstStyle/>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𝑎</m:t>
                        </m:r>
                      </m:e>
                      <m:sub>
                        <m:r>
                          <a:rPr lang="en-US" sz="4000" i="1">
                            <a:solidFill>
                              <a:srgbClr val="333333"/>
                            </a:solidFill>
                            <a:latin typeface="Cambria Math" panose="02040503050406030204" pitchFamily="18" charset="0"/>
                            <a:ea typeface="Times New Roman" panose="02020603050405020304" pitchFamily="18" charset="0"/>
                          </a:rPr>
                          <m:t>𝑛</m:t>
                        </m:r>
                      </m:sub>
                    </m:sSub>
                    <m:r>
                      <a:rPr lang="pt-BR" sz="4000" i="1">
                        <a:solidFill>
                          <a:srgbClr val="333333"/>
                        </a:solidFill>
                        <a:latin typeface="Cambria Math" panose="02040503050406030204" pitchFamily="18" charset="0"/>
                        <a:ea typeface="Times New Roman" panose="02020603050405020304" pitchFamily="18" charset="0"/>
                      </a:rPr>
                      <m:t>=5+(</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−1).(−5)=−5</m:t>
                    </m:r>
                    <m:r>
                      <a:rPr lang="en-US" sz="4000" i="1">
                        <a:solidFill>
                          <a:srgbClr val="333333"/>
                        </a:solidFill>
                        <a:latin typeface="Cambria Math" panose="02040503050406030204" pitchFamily="18" charset="0"/>
                        <a:ea typeface="Times New Roman" panose="02020603050405020304" pitchFamily="18" charset="0"/>
                      </a:rPr>
                      <m:t>𝑛</m:t>
                    </m:r>
                    <m:r>
                      <a:rPr lang="pt-BR" sz="4000" i="1">
                        <a:solidFill>
                          <a:srgbClr val="333333"/>
                        </a:solidFill>
                        <a:latin typeface="Cambria Math" panose="02040503050406030204" pitchFamily="18" charset="0"/>
                        <a:ea typeface="Times New Roman" panose="02020603050405020304" pitchFamily="18" charset="0"/>
                      </a:rPr>
                      <m:t>+10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𝑏</m:t>
                        </m:r>
                      </m:e>
                      <m:sub>
                        <m:r>
                          <a:rPr lang="pt-BR" sz="4000" i="1">
                            <a:solidFill>
                              <a:srgbClr val="333333"/>
                            </a:solidFill>
                            <a:latin typeface="Cambria Math" panose="02040503050406030204" pitchFamily="18" charset="0"/>
                            <a:ea typeface="Times New Roman" panose="02020603050405020304" pitchFamily="18" charset="0"/>
                          </a:rPr>
                          <m:t>1</m:t>
                        </m:r>
                        <m:r>
                          <a:rPr lang="pt-BR" sz="4000" i="1">
                            <a:solidFill>
                              <a:srgbClr val="000000"/>
                            </a:solidFill>
                            <a:latin typeface="Cambria Math" panose="02040503050406030204" pitchFamily="18" charset="0"/>
                            <a:ea typeface="Times New Roman" panose="02020603050405020304" pitchFamily="18" charset="0"/>
                          </a:rPr>
                          <m:t>0</m:t>
                        </m:r>
                      </m:sub>
                    </m:sSub>
                    <m:r>
                      <a:rPr lang="pt-BR"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𝑏</m:t>
                        </m:r>
                      </m:e>
                      <m:sub>
                        <m:r>
                          <a:rPr lang="pt-BR" sz="4000" i="1">
                            <a:solidFill>
                              <a:srgbClr val="333333"/>
                            </a:solidFill>
                            <a:latin typeface="Cambria Math" panose="02040503050406030204" pitchFamily="18" charset="0"/>
                            <a:ea typeface="Times New Roman" panose="02020603050405020304" pitchFamily="18" charset="0"/>
                          </a:rPr>
                          <m:t>1</m:t>
                        </m:r>
                      </m:sub>
                    </m:sSub>
                    <m:r>
                      <a:rPr lang="pt-BR" sz="4000" i="1">
                        <a:solidFill>
                          <a:srgbClr val="333333"/>
                        </a:solidFill>
                        <a:latin typeface="Cambria Math" panose="02040503050406030204" pitchFamily="18" charset="0"/>
                        <a:ea typeface="Times New Roman" panose="02020603050405020304" pitchFamily="18" charset="0"/>
                      </a:rPr>
                      <m:t>+9</m:t>
                    </m:r>
                    <m:r>
                      <a:rPr lang="en-US" sz="4000" i="1">
                        <a:solidFill>
                          <a:srgbClr val="333333"/>
                        </a:solidFill>
                        <a:latin typeface="Cambria Math" panose="02040503050406030204" pitchFamily="18" charset="0"/>
                        <a:ea typeface="Times New Roman" panose="02020603050405020304" pitchFamily="18" charset="0"/>
                      </a:rPr>
                      <m:t>𝑑</m:t>
                    </m:r>
                    <m:r>
                      <a:rPr lang="pt-BR" sz="4000" i="1">
                        <a:solidFill>
                          <a:srgbClr val="333333"/>
                        </a:solidFill>
                        <a:latin typeface="Cambria Math" panose="02040503050406030204" pitchFamily="18" charset="0"/>
                        <a:ea typeface="Times New Roman" panose="02020603050405020304" pitchFamily="18" charset="0"/>
                      </a:rPr>
                      <m:t>⇔20=2+9</m:t>
                    </m:r>
                    <m:r>
                      <a:rPr lang="en-US" sz="4000" i="1">
                        <a:solidFill>
                          <a:srgbClr val="333333"/>
                        </a:solidFill>
                        <a:latin typeface="Cambria Math" panose="02040503050406030204" pitchFamily="18" charset="0"/>
                        <a:ea typeface="Times New Roman" panose="02020603050405020304" pitchFamily="18" charset="0"/>
                      </a:rPr>
                      <m:t>𝑑</m:t>
                    </m:r>
                    <m:r>
                      <a:rPr lang="pt-BR"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𝑑</m:t>
                    </m:r>
                    <m:r>
                      <a:rPr lang="pt-BR" sz="4000" i="1">
                        <a:solidFill>
                          <a:srgbClr val="333333"/>
                        </a:solidFill>
                        <a:latin typeface="Cambria Math" panose="02040503050406030204" pitchFamily="18" charset="0"/>
                        <a:ea typeface="Times New Roman" panose="02020603050405020304" pitchFamily="18" charset="0"/>
                      </a:rPr>
                      <m:t>=2</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Suy ra số hạng tổng quát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𝑏</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=2+(</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−1).2=2</m:t>
                      </m:r>
                      <m:r>
                        <a:rPr lang="en-US" sz="4000" i="1">
                          <a:solidFill>
                            <a:srgbClr val="333333"/>
                          </a:solidFill>
                          <a:latin typeface="Cambria Math" panose="02040503050406030204" pitchFamily="18" charset="0"/>
                          <a:ea typeface="Times New Roman" panose="02020603050405020304" pitchFamily="18" charset="0"/>
                        </a:rPr>
                        <m:t>𝑛</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TextBox 12">
                <a:extLst>
                  <a:ext uri="{FF2B5EF4-FFF2-40B4-BE49-F238E27FC236}">
                    <a16:creationId xmlns:a16="http://schemas.microsoft.com/office/drawing/2014/main" id="{6C46E98C-7D4F-3D13-BEE5-07A7593A94BF}"/>
                  </a:ext>
                </a:extLst>
              </p:cNvPr>
              <p:cNvSpPr txBox="1">
                <a:spLocks noRot="1" noChangeAspect="1" noMove="1" noResize="1" noEditPoints="1" noAdjustHandles="1" noChangeArrowheads="1" noChangeShapeType="1" noTextEdit="1"/>
              </p:cNvSpPr>
              <p:nvPr/>
            </p:nvSpPr>
            <p:spPr>
              <a:xfrm>
                <a:off x="1656826" y="5655999"/>
                <a:ext cx="15403953" cy="3785652"/>
              </a:xfrm>
              <a:prstGeom prst="rect">
                <a:avLst/>
              </a:prstGeom>
              <a:blipFill>
                <a:blip r:embed="rId8"/>
                <a:stretch>
                  <a:fillRect l="-14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32FB388-63AD-AC9B-9064-170F17E8F77A}"/>
                  </a:ext>
                </a:extLst>
              </p:cNvPr>
              <p:cNvSpPr txBox="1"/>
              <p:nvPr/>
            </p:nvSpPr>
            <p:spPr>
              <a:xfrm>
                <a:off x="1219199" y="2369541"/>
                <a:ext cx="15603435" cy="182492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𝑎</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𝑎</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=−5</m:t>
                    </m:r>
                  </m:oMath>
                </a14:m>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𝑏</m:t>
                            </m:r>
                          </m:e>
                          <m:sub>
                            <m:r>
                              <a:rPr lang="en-US" sz="4000" b="0" i="1" smtClean="0">
                                <a:latin typeface="Cambria Math" panose="02040503050406030204" pitchFamily="18" charset="0"/>
                                <a:cs typeface="Arial" panose="020B0604020202020204" pitchFamily="34" charset="0"/>
                              </a:rPr>
                              <m:t>𝑛</m:t>
                            </m:r>
                          </m:sub>
                        </m:sSub>
                      </m:e>
                    </m: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𝑏</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𝑏</m:t>
                        </m:r>
                      </m:e>
                      <m:sub>
                        <m:r>
                          <a:rPr lang="en-US" sz="4000" b="0" i="1" smtClean="0">
                            <a:latin typeface="Cambria Math" panose="02040503050406030204" pitchFamily="18" charset="0"/>
                            <a:cs typeface="Arial" panose="020B0604020202020204" pitchFamily="34" charset="0"/>
                          </a:rPr>
                          <m:t>10</m:t>
                        </m:r>
                      </m:sub>
                    </m:sSub>
                    <m:r>
                      <a:rPr lang="en-US" sz="4000" b="0" i="1" smtClean="0">
                        <a:latin typeface="Cambria Math" panose="02040503050406030204" pitchFamily="18" charset="0"/>
                        <a:cs typeface="Arial" panose="020B0604020202020204" pitchFamily="34" charset="0"/>
                      </a:rPr>
                      <m:t>=20</m:t>
                    </m:r>
                  </m:oMath>
                </a14:m>
                <a:endParaRPr lang="en-US" sz="4000" dirty="0">
                  <a:latin typeface="Arial" panose="020B0604020202020204" pitchFamily="34"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A32FB388-63AD-AC9B-9064-170F17E8F77A}"/>
                  </a:ext>
                </a:extLst>
              </p:cNvPr>
              <p:cNvSpPr txBox="1">
                <a:spLocks noRot="1" noChangeAspect="1" noMove="1" noResize="1" noEditPoints="1" noAdjustHandles="1" noChangeArrowheads="1" noChangeShapeType="1" noTextEdit="1"/>
              </p:cNvSpPr>
              <p:nvPr/>
            </p:nvSpPr>
            <p:spPr>
              <a:xfrm>
                <a:off x="1219199" y="2369541"/>
                <a:ext cx="15603435" cy="1824923"/>
              </a:xfrm>
              <a:prstGeom prst="rect">
                <a:avLst/>
              </a:prstGeom>
              <a:blipFill>
                <a:blip r:embed="rId9"/>
                <a:stretch>
                  <a:fillRect l="-1367" b="-13712"/>
                </a:stretch>
              </a:blipFill>
            </p:spPr>
            <p:txBody>
              <a:bodyPr/>
              <a:lstStyle/>
              <a:p>
                <a:r>
                  <a:rPr lang="en-US">
                    <a:noFill/>
                  </a:rPr>
                  <a:t> </a:t>
                </a:r>
              </a:p>
            </p:txBody>
          </p:sp>
        </mc:Fallback>
      </mc:AlternateContent>
    </p:spTree>
    <p:extLst>
      <p:ext uri="{BB962C8B-B14F-4D97-AF65-F5344CB8AC3E}">
        <p14:creationId xmlns:p14="http://schemas.microsoft.com/office/powerpoint/2010/main" val="10506612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down)">
                                      <p:cBhvr>
                                        <p:cTn id="34" dur="500"/>
                                        <p:tgtEl>
                                          <p:spTgt spid="13">
                                            <p:txEl>
                                              <p:pRg st="1" end="1"/>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down)">
                                      <p:cBhvr>
                                        <p:cTn id="37" dur="500"/>
                                        <p:tgtEl>
                                          <p:spTgt spid="13">
                                            <p:txEl>
                                              <p:pRg st="2" end="2"/>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animEffect transition="in" filter="wipe(down)">
                                      <p:cBhvr>
                                        <p:cTn id="4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89940" y="849329"/>
            <a:ext cx="17496150" cy="87648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a:extLst>
              <a:ext uri="{FF2B5EF4-FFF2-40B4-BE49-F238E27FC236}">
                <a16:creationId xmlns:a16="http://schemas.microsoft.com/office/drawing/2014/main" id="{8C7C5DCC-C212-5767-17D8-80FF182CC6EC}"/>
              </a:ext>
            </a:extLst>
          </p:cNvPr>
          <p:cNvGrpSpPr/>
          <p:nvPr/>
        </p:nvGrpSpPr>
        <p:grpSpPr>
          <a:xfrm>
            <a:off x="6773416" y="266700"/>
            <a:ext cx="5037584" cy="1445516"/>
            <a:chOff x="1852505" y="3331267"/>
            <a:chExt cx="4741161" cy="1301648"/>
          </a:xfrm>
        </p:grpSpPr>
        <p:sp>
          <p:nvSpPr>
            <p:cNvPr id="7" name="Freeform 29">
              <a:extLst>
                <a:ext uri="{FF2B5EF4-FFF2-40B4-BE49-F238E27FC236}">
                  <a16:creationId xmlns:a16="http://schemas.microsoft.com/office/drawing/2014/main" id="{D2400F26-6097-02D8-FF93-9236F01BE6C6}"/>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8" name="Rectangle 7">
              <a:extLst>
                <a:ext uri="{FF2B5EF4-FFF2-40B4-BE49-F238E27FC236}">
                  <a16:creationId xmlns:a16="http://schemas.microsoft.com/office/drawing/2014/main" id="{86DE7666-4064-8395-106E-9302CC774FA6}"/>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2 </a:t>
              </a:r>
              <a:endParaRPr lang="en-US" sz="5000" b="1" dirty="0">
                <a:ln w="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10" name="Freeform 16">
            <a:extLst>
              <a:ext uri="{FF2B5EF4-FFF2-40B4-BE49-F238E27FC236}">
                <a16:creationId xmlns:a16="http://schemas.microsoft.com/office/drawing/2014/main" id="{4E9908D5-92CF-B8FE-B8A8-6E4D6C85FB0F}"/>
              </a:ext>
            </a:extLst>
          </p:cNvPr>
          <p:cNvSpPr/>
          <p:nvPr/>
        </p:nvSpPr>
        <p:spPr>
          <a:xfrm rot="-1364019">
            <a:off x="16805288" y="9272250"/>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7">
            <a:extLst>
              <a:ext uri="{FF2B5EF4-FFF2-40B4-BE49-F238E27FC236}">
                <a16:creationId xmlns:a16="http://schemas.microsoft.com/office/drawing/2014/main" id="{DBB45CA6-08C7-7AC8-A0D7-CAE74F189B00}"/>
              </a:ext>
            </a:extLst>
          </p:cNvPr>
          <p:cNvSpPr/>
          <p:nvPr/>
        </p:nvSpPr>
        <p:spPr>
          <a:xfrm>
            <a:off x="247148" y="357886"/>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08397E5-0265-2335-995E-41693F7B7AAE}"/>
                  </a:ext>
                </a:extLst>
              </p:cNvPr>
              <p:cNvSpPr txBox="1"/>
              <p:nvPr/>
            </p:nvSpPr>
            <p:spPr>
              <a:xfrm>
                <a:off x="932517" y="2101841"/>
                <a:ext cx="16719382"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𝑐</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𝑐</m:t>
                        </m:r>
                      </m:e>
                      <m:sub>
                        <m:r>
                          <a:rPr lang="en-US" sz="4000" b="0" i="1" smtClean="0">
                            <a:latin typeface="Cambria Math" panose="02040503050406030204" pitchFamily="18" charset="0"/>
                            <a:cs typeface="Arial" panose="020B0604020202020204" pitchFamily="34" charset="0"/>
                          </a:rPr>
                          <m:t>4</m:t>
                        </m:r>
                      </m:sub>
                    </m:sSub>
                    <m:r>
                      <a:rPr lang="en-US" sz="4000" b="0" i="1" smtClean="0">
                        <a:latin typeface="Cambria Math" panose="02040503050406030204" pitchFamily="18" charset="0"/>
                        <a:cs typeface="Arial" panose="020B0604020202020204" pitchFamily="34" charset="0"/>
                      </a:rPr>
                      <m:t>=80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𝑐</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=40</m:t>
                    </m:r>
                  </m:oMath>
                </a14:m>
                <a:endParaRPr lang="en-US" sz="4000" dirty="0">
                  <a:latin typeface="Arial" panose="020B060402020202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008397E5-0265-2335-995E-41693F7B7AAE}"/>
                  </a:ext>
                </a:extLst>
              </p:cNvPr>
              <p:cNvSpPr txBox="1">
                <a:spLocks noRot="1" noChangeAspect="1" noMove="1" noResize="1" noEditPoints="1" noAdjustHandles="1" noChangeArrowheads="1" noChangeShapeType="1" noTextEdit="1"/>
              </p:cNvSpPr>
              <p:nvPr/>
            </p:nvSpPr>
            <p:spPr>
              <a:xfrm>
                <a:off x="932517" y="2101841"/>
                <a:ext cx="16719382" cy="901593"/>
              </a:xfrm>
              <a:prstGeom prst="rect">
                <a:avLst/>
              </a:prstGeom>
              <a:blipFill>
                <a:blip r:embed="rId7"/>
                <a:stretch>
                  <a:fillRect l="-1312" b="-28378"/>
                </a:stretch>
              </a:blipFill>
            </p:spPr>
            <p:txBody>
              <a:bodyPr/>
              <a:lstStyle/>
              <a:p>
                <a:r>
                  <a:rPr lang="en-US">
                    <a:noFill/>
                  </a:rPr>
                  <a:t> </a:t>
                </a:r>
              </a:p>
            </p:txBody>
          </p:sp>
        </mc:Fallback>
      </mc:AlternateContent>
      <p:grpSp>
        <p:nvGrpSpPr>
          <p:cNvPr id="12" name="Google Shape;305;p14">
            <a:extLst>
              <a:ext uri="{FF2B5EF4-FFF2-40B4-BE49-F238E27FC236}">
                <a16:creationId xmlns:a16="http://schemas.microsoft.com/office/drawing/2014/main" id="{D95E54F9-E058-B41F-11E3-74F74F5F978B}"/>
              </a:ext>
            </a:extLst>
          </p:cNvPr>
          <p:cNvGrpSpPr/>
          <p:nvPr/>
        </p:nvGrpSpPr>
        <p:grpSpPr>
          <a:xfrm>
            <a:off x="8150564" y="3723039"/>
            <a:ext cx="1974898" cy="1192826"/>
            <a:chOff x="7890477" y="787864"/>
            <a:chExt cx="2065959" cy="1377288"/>
          </a:xfrm>
        </p:grpSpPr>
        <p:pic>
          <p:nvPicPr>
            <p:cNvPr id="13" name="Google Shape;306;p14">
              <a:extLst>
                <a:ext uri="{FF2B5EF4-FFF2-40B4-BE49-F238E27FC236}">
                  <a16:creationId xmlns:a16="http://schemas.microsoft.com/office/drawing/2014/main" id="{5266334F-B9D3-9C1B-3847-CBBEA8F84C7D}"/>
                </a:ext>
              </a:extLst>
            </p:cNvPr>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15" name="Google Shape;307;p14">
              <a:extLst>
                <a:ext uri="{FF2B5EF4-FFF2-40B4-BE49-F238E27FC236}">
                  <a16:creationId xmlns:a16="http://schemas.microsoft.com/office/drawing/2014/main" id="{A5906732-0EFA-924C-5127-AC706D540098}"/>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50BF9B8-5FAE-80F5-7ED7-09441F86F644}"/>
                  </a:ext>
                </a:extLst>
              </p:cNvPr>
              <p:cNvSpPr txBox="1"/>
              <p:nvPr/>
            </p:nvSpPr>
            <p:spPr>
              <a:xfrm>
                <a:off x="1636807" y="4685168"/>
                <a:ext cx="14721217" cy="4594912"/>
              </a:xfrm>
              <a:prstGeom prst="rect">
                <a:avLst/>
              </a:prstGeom>
              <a:noFill/>
            </p:spPr>
            <p:txBody>
              <a:bodyPr wrap="square">
                <a:spAutoFit/>
              </a:bodyPr>
              <a:lstStyle/>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4</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=80</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6</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+5</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+5</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=40</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=140 </m:t>
                    </m:r>
                    <m:r>
                      <a:rPr lang="en-US" sz="4000" i="1">
                        <a:solidFill>
                          <a:srgbClr val="333333"/>
                        </a:solidFill>
                        <a:latin typeface="Cambria Math" panose="02040503050406030204" pitchFamily="18" charset="0"/>
                        <a:ea typeface="Times New Roman" panose="02020603050405020304" pitchFamily="18" charset="0"/>
                      </a:rPr>
                      <m:t>𝑣</m:t>
                    </m:r>
                    <m:r>
                      <a:rPr lang="en-US" sz="4000" i="1">
                        <a:solidFill>
                          <a:srgbClr val="333333"/>
                        </a:solidFill>
                        <a:latin typeface="Cambria Math" panose="02040503050406030204" pitchFamily="18" charset="0"/>
                        <a:ea typeface="Times New Roman" panose="02020603050405020304" pitchFamily="18" charset="0"/>
                      </a:rPr>
                      <m:t>à </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𝑐</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=140+(</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−1).(−20)=−20</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+160</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m:ctrlPr>
                      </m:sSubPr>
                      <m:e>
                        <m:r>
                          <a:rPr lang="en-US" sz="4000" i="1"/>
                          <m:t>𝑐</m:t>
                        </m:r>
                      </m:e>
                      <m:sub>
                        <m:r>
                          <a:rPr lang="en-US" sz="4000" i="1"/>
                          <m:t>𝑛</m:t>
                        </m:r>
                      </m:sub>
                    </m:sSub>
                    <m:r>
                      <a:rPr lang="en-US" sz="4000" i="1"/>
                      <m:t>=−20</m:t>
                    </m:r>
                    <m:r>
                      <a:rPr lang="en-US" sz="4000" i="1"/>
                      <m:t>𝑛</m:t>
                    </m:r>
                    <m:r>
                      <a:rPr lang="en-US" sz="4000" i="1"/>
                      <m:t>+160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C50BF9B8-5FAE-80F5-7ED7-09441F86F644}"/>
                  </a:ext>
                </a:extLst>
              </p:cNvPr>
              <p:cNvSpPr txBox="1">
                <a:spLocks noRot="1" noChangeAspect="1" noMove="1" noResize="1" noEditPoints="1" noAdjustHandles="1" noChangeArrowheads="1" noChangeShapeType="1" noTextEdit="1"/>
              </p:cNvSpPr>
              <p:nvPr/>
            </p:nvSpPr>
            <p:spPr>
              <a:xfrm>
                <a:off x="1636807" y="4685168"/>
                <a:ext cx="14721217" cy="4594912"/>
              </a:xfrm>
              <a:prstGeom prst="rect">
                <a:avLst/>
              </a:prstGeom>
              <a:blipFill>
                <a:blip r:embed="rId9"/>
                <a:stretch>
                  <a:fillRect l="-1491" b="-4914"/>
                </a:stretch>
              </a:blipFill>
            </p:spPr>
            <p:txBody>
              <a:bodyPr/>
              <a:lstStyle/>
              <a:p>
                <a:r>
                  <a:rPr lang="en-US">
                    <a:noFill/>
                  </a:rPr>
                  <a:t> </a:t>
                </a:r>
              </a:p>
            </p:txBody>
          </p:sp>
        </mc:Fallback>
      </mc:AlternateContent>
    </p:spTree>
    <p:extLst>
      <p:ext uri="{BB962C8B-B14F-4D97-AF65-F5344CB8AC3E}">
        <p14:creationId xmlns:p14="http://schemas.microsoft.com/office/powerpoint/2010/main" val="214976789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9722655">
            <a:off x="16292487" y="2166217"/>
            <a:ext cx="1867453" cy="892982"/>
          </a:xfrm>
          <a:custGeom>
            <a:avLst/>
            <a:gdLst/>
            <a:ahLst/>
            <a:cxnLst/>
            <a:rect l="l" t="t" r="r" b="b"/>
            <a:pathLst>
              <a:path w="1867453" h="892982">
                <a:moveTo>
                  <a:pt x="0" y="0"/>
                </a:moveTo>
                <a:lnTo>
                  <a:pt x="1867453" y="0"/>
                </a:lnTo>
                <a:lnTo>
                  <a:pt x="1867453" y="892983"/>
                </a:lnTo>
                <a:lnTo>
                  <a:pt x="0" y="8929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1F818DE-0CA4-9E6B-CCCD-1161AB682B29}"/>
                  </a:ext>
                </a:extLst>
              </p:cNvPr>
              <p:cNvSpPr txBox="1"/>
              <p:nvPr/>
            </p:nvSpPr>
            <p:spPr>
              <a:xfrm>
                <a:off x="2159358" y="3374621"/>
                <a:ext cx="13969280" cy="2815451"/>
              </a:xfrm>
              <a:prstGeom prst="rect">
                <a:avLst/>
              </a:prstGeom>
            </p:spPr>
            <p:txBody>
              <a:bodyPr wrap="square" lIns="0" tIns="0" rIns="0" bIns="0" rtlCol="0" anchor="t">
                <a:spAutoFit/>
              </a:bodyPr>
              <a:lstStyle/>
              <a:p>
                <a:pPr algn="ctr">
                  <a:lnSpc>
                    <a:spcPct val="150000"/>
                  </a:lnSpc>
                </a:pPr>
                <a:r>
                  <a:rPr lang="en-US" sz="6500" b="1" dirty="0">
                    <a:solidFill>
                      <a:srgbClr val="381F1B"/>
                    </a:solidFill>
                    <a:latin typeface="Arial" panose="020B0604020202020204" pitchFamily="34" charset="0"/>
                    <a:cs typeface="Arial" panose="020B0604020202020204" pitchFamily="34" charset="0"/>
                  </a:rPr>
                  <a:t>3. TỔNG CỦA </a:t>
                </a:r>
                <a14:m>
                  <m:oMath xmlns:m="http://schemas.openxmlformats.org/officeDocument/2006/math">
                    <m:r>
                      <a:rPr lang="en-US" sz="6500" b="1" i="1" smtClean="0">
                        <a:solidFill>
                          <a:srgbClr val="381F1B"/>
                        </a:solidFill>
                        <a:latin typeface="Cambria Math" panose="02040503050406030204" pitchFamily="18" charset="0"/>
                        <a:cs typeface="Arial" panose="020B0604020202020204" pitchFamily="34" charset="0"/>
                      </a:rPr>
                      <m:t>𝒏</m:t>
                    </m:r>
                  </m:oMath>
                </a14:m>
                <a:r>
                  <a:rPr lang="en-US" sz="6500" b="1" dirty="0">
                    <a:solidFill>
                      <a:srgbClr val="381F1B"/>
                    </a:solidFill>
                    <a:latin typeface="Arial" panose="020B0604020202020204" pitchFamily="34" charset="0"/>
                    <a:cs typeface="Arial" panose="020B0604020202020204" pitchFamily="34" charset="0"/>
                  </a:rPr>
                  <a:t> SỐ HẠNG ĐẦU TIÊN CỦA CẤP SỐ CỘNG</a:t>
                </a:r>
              </a:p>
            </p:txBody>
          </p:sp>
        </mc:Choice>
        <mc:Fallback>
          <p:sp>
            <p:nvSpPr>
              <p:cNvPr id="12" name="TextBox 11">
                <a:extLst>
                  <a:ext uri="{FF2B5EF4-FFF2-40B4-BE49-F238E27FC236}">
                    <a16:creationId xmlns:a16="http://schemas.microsoft.com/office/drawing/2014/main" id="{41F818DE-0CA4-9E6B-CCCD-1161AB682B29}"/>
                  </a:ext>
                </a:extLst>
              </p:cNvPr>
              <p:cNvSpPr txBox="1">
                <a:spLocks noRot="1" noChangeAspect="1" noMove="1" noResize="1" noEditPoints="1" noAdjustHandles="1" noChangeArrowheads="1" noChangeShapeType="1" noTextEdit="1"/>
              </p:cNvSpPr>
              <p:nvPr/>
            </p:nvSpPr>
            <p:spPr>
              <a:xfrm>
                <a:off x="2159358" y="3374621"/>
                <a:ext cx="13969280" cy="2815451"/>
              </a:xfrm>
              <a:prstGeom prst="rect">
                <a:avLst/>
              </a:prstGeom>
              <a:blipFill>
                <a:blip r:embed="rId4"/>
                <a:stretch>
                  <a:fillRect b="-16920"/>
                </a:stretch>
              </a:blipFill>
            </p:spPr>
            <p:txBody>
              <a:bodyPr/>
              <a:lstStyle/>
              <a:p>
                <a:r>
                  <a:rPr lang="en-US">
                    <a:noFill/>
                  </a:rPr>
                  <a:t> </a:t>
                </a:r>
              </a:p>
            </p:txBody>
          </p:sp>
        </mc:Fallback>
      </mc:AlternateContent>
      <p:sp>
        <p:nvSpPr>
          <p:cNvPr id="13" name="Freeform 5">
            <a:extLst>
              <a:ext uri="{FF2B5EF4-FFF2-40B4-BE49-F238E27FC236}">
                <a16:creationId xmlns:a16="http://schemas.microsoft.com/office/drawing/2014/main" id="{703215BA-CF9F-05A9-C4A7-0CD0CFD5BFFF}"/>
              </a:ext>
            </a:extLst>
          </p:cNvPr>
          <p:cNvSpPr/>
          <p:nvPr/>
        </p:nvSpPr>
        <p:spPr>
          <a:xfrm>
            <a:off x="14820347" y="6212130"/>
            <a:ext cx="3200400" cy="3659904"/>
          </a:xfrm>
          <a:custGeom>
            <a:avLst/>
            <a:gdLst/>
            <a:ahLst/>
            <a:cxnLst/>
            <a:rect l="l" t="t" r="r" b="b"/>
            <a:pathLst>
              <a:path w="5053665" h="6463991">
                <a:moveTo>
                  <a:pt x="0" y="0"/>
                </a:moveTo>
                <a:lnTo>
                  <a:pt x="5053665" y="0"/>
                </a:lnTo>
                <a:lnTo>
                  <a:pt x="5053665" y="6463990"/>
                </a:lnTo>
                <a:lnTo>
                  <a:pt x="0" y="6463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5A671460-9BDA-F58C-7135-2017F03D757F}"/>
              </a:ext>
            </a:extLst>
          </p:cNvPr>
          <p:cNvSpPr/>
          <p:nvPr/>
        </p:nvSpPr>
        <p:spPr>
          <a:xfrm>
            <a:off x="267250" y="7909745"/>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8">
            <a:extLst>
              <a:ext uri="{FF2B5EF4-FFF2-40B4-BE49-F238E27FC236}">
                <a16:creationId xmlns:a16="http://schemas.microsoft.com/office/drawing/2014/main" id="{A931D330-113B-1E53-C949-E3847FDE92F5}"/>
              </a:ext>
            </a:extLst>
          </p:cNvPr>
          <p:cNvSpPr/>
          <p:nvPr/>
        </p:nvSpPr>
        <p:spPr>
          <a:xfrm>
            <a:off x="3702844" y="385687"/>
            <a:ext cx="2210357" cy="1286026"/>
          </a:xfrm>
          <a:custGeom>
            <a:avLst/>
            <a:gdLst/>
            <a:ahLst/>
            <a:cxnLst/>
            <a:rect l="l" t="t" r="r" b="b"/>
            <a:pathLst>
              <a:path w="2210357" h="1286026">
                <a:moveTo>
                  <a:pt x="0" y="0"/>
                </a:moveTo>
                <a:lnTo>
                  <a:pt x="2210356" y="0"/>
                </a:lnTo>
                <a:lnTo>
                  <a:pt x="2210356" y="1286026"/>
                </a:lnTo>
                <a:lnTo>
                  <a:pt x="0" y="1286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553993084"/>
      </p:ext>
    </p:extLst>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85653" y="6619761"/>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6002000" y="8604936"/>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BB083165-EB2D-C728-DAD2-88BA690581D3}"/>
              </a:ext>
            </a:extLst>
          </p:cNvPr>
          <p:cNvGrpSpPr/>
          <p:nvPr/>
        </p:nvGrpSpPr>
        <p:grpSpPr>
          <a:xfrm>
            <a:off x="1712348" y="1207785"/>
            <a:ext cx="3330737" cy="963915"/>
            <a:chOff x="2012116" y="2110922"/>
            <a:chExt cx="3330737" cy="963915"/>
          </a:xfrm>
        </p:grpSpPr>
        <p:pic>
          <p:nvPicPr>
            <p:cNvPr id="16" name="Picture 15">
              <a:extLst>
                <a:ext uri="{FF2B5EF4-FFF2-40B4-BE49-F238E27FC236}">
                  <a16:creationId xmlns:a16="http://schemas.microsoft.com/office/drawing/2014/main" id="{9DB408F7-D77A-B5E9-0B5A-C3F12DD8F9C9}"/>
                </a:ext>
              </a:extLst>
            </p:cNvPr>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7" name="TextBox 16">
              <a:extLst>
                <a:ext uri="{FF2B5EF4-FFF2-40B4-BE49-F238E27FC236}">
                  <a16:creationId xmlns:a16="http://schemas.microsoft.com/office/drawing/2014/main" id="{AA84BBC9-EB15-D94C-CF08-1F1C5EC2A772}"/>
                </a:ext>
              </a:extLst>
            </p:cNvPr>
            <p:cNvSpPr txBox="1"/>
            <p:nvPr/>
          </p:nvSpPr>
          <p:spPr>
            <a:xfrm>
              <a:off x="3077982" y="2261133"/>
              <a:ext cx="2264871"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HĐKP3:</a:t>
              </a:r>
              <a:endParaRPr lang="en-US" sz="4000"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532DE6BD-D00B-1110-08AA-83C9ACA66446}"/>
                  </a:ext>
                </a:extLst>
              </p:cNvPr>
              <p:cNvSpPr/>
              <p:nvPr/>
            </p:nvSpPr>
            <p:spPr>
              <a:xfrm>
                <a:off x="1066801" y="2421045"/>
                <a:ext cx="16078200" cy="2762936"/>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Cho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d>
                      <m:dPr>
                        <m:ctrlPr>
                          <a:rPr lang="en-US" sz="4000" b="0" i="1" smtClean="0">
                            <a:solidFill>
                              <a:srgbClr val="000000"/>
                            </a:solidFill>
                            <a:latin typeface="Cambria Math" panose="02040503050406030204" pitchFamily="18" charset="0"/>
                          </a:rPr>
                        </m:ctrlPr>
                      </m:dPr>
                      <m:e>
                        <m:sSub>
                          <m:sSubPr>
                            <m:ctrlPr>
                              <a:rPr lang="en-US" sz="4000" b="0" i="1" smtClean="0">
                                <a:solidFill>
                                  <a:srgbClr val="000000"/>
                                </a:solidFill>
                                <a:latin typeface="Cambria Math" panose="02040503050406030204" pitchFamily="18" charset="0"/>
                              </a:rPr>
                            </m:ctrlPr>
                          </m:sSubPr>
                          <m:e>
                            <m:r>
                              <a:rPr lang="en-US" sz="4000" b="0" i="1" smtClean="0">
                                <a:solidFill>
                                  <a:srgbClr val="000000"/>
                                </a:solidFill>
                                <a:latin typeface="Cambria Math" panose="02040503050406030204" pitchFamily="18" charset="0"/>
                              </a:rPr>
                              <m:t>𝑢</m:t>
                            </m:r>
                          </m:e>
                          <m:sub>
                            <m:r>
                              <a:rPr lang="en-US" sz="4000" b="0" i="1" smtClean="0">
                                <a:solidFill>
                                  <a:srgbClr val="000000"/>
                                </a:solidFill>
                                <a:latin typeface="Cambria Math" panose="02040503050406030204" pitchFamily="18" charset="0"/>
                              </a:rPr>
                              <m:t>𝑛</m:t>
                            </m:r>
                          </m:sub>
                        </m:sSub>
                      </m:e>
                    </m:d>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𝑑</m:t>
                    </m:r>
                  </m:oMath>
                </a14:m>
                <a:r>
                  <a:rPr lang="en-US" sz="40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000" dirty="0">
                    <a:solidFill>
                      <a:srgbClr val="000000"/>
                    </a:solidFill>
                    <a:latin typeface="Arial" panose="020B0604020202020204" pitchFamily="34" charset="0"/>
                    <a:cs typeface="Arial" panose="020B0604020202020204" pitchFamily="34" charset="0"/>
                  </a:rPr>
                  <a:t>a) </a:t>
                </a:r>
                <a:r>
                  <a:rPr lang="en-US" sz="4000" dirty="0" err="1">
                    <a:solidFill>
                      <a:srgbClr val="000000"/>
                    </a:solidFill>
                    <a:latin typeface="Arial" panose="020B0604020202020204" pitchFamily="34" charset="0"/>
                    <a:cs typeface="Arial" panose="020B0604020202020204" pitchFamily="34" charset="0"/>
                  </a:rPr>
                  <a:t>Tính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tổng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1</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sub>
                    </m:sSub>
                  </m:oMath>
                </a14:m>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2</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r>
                          <a:rPr lang="en-US" sz="4000" b="0" i="1" smtClean="0">
                            <a:solidFill>
                              <a:srgbClr val="000000"/>
                            </a:solidFill>
                            <a:latin typeface="Cambria Math" panose="02040503050406030204" pitchFamily="18" charset="0"/>
                            <a:cs typeface="Arial" panose="020B0604020202020204" pitchFamily="34" charset="0"/>
                          </a:rPr>
                          <m:t>−1</m:t>
                        </m:r>
                      </m:sub>
                    </m:sSub>
                  </m:oMath>
                </a14:m>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3</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r>
                          <a:rPr lang="en-US" sz="4000" b="0" i="1" smtClean="0">
                            <a:solidFill>
                              <a:srgbClr val="000000"/>
                            </a:solidFill>
                            <a:latin typeface="Cambria Math" panose="02040503050406030204" pitchFamily="18" charset="0"/>
                            <a:cs typeface="Arial" panose="020B0604020202020204" pitchFamily="34" charset="0"/>
                          </a:rPr>
                          <m:t>−2</m:t>
                        </m:r>
                      </m:sub>
                    </m:sSub>
                  </m:oMath>
                </a14:m>
                <a:r>
                  <a:rPr lang="en-US" sz="4000" dirty="0">
                    <a:solidFill>
                      <a:srgbClr val="000000"/>
                    </a:solidFill>
                    <a:latin typeface="Arial" panose="020B0604020202020204" pitchFamily="34" charset="0"/>
                    <a:cs typeface="Arial" panose="020B0604020202020204" pitchFamily="34" charset="0"/>
                  </a:rPr>
                  <a:t>; …; </a:t>
                </a:r>
                <a14:m>
                  <m:oMath xmlns:m="http://schemas.openxmlformats.org/officeDocument/2006/math">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𝑘</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r>
                          <a:rPr lang="en-US" sz="4000" b="0" i="1" smtClean="0">
                            <a:solidFill>
                              <a:srgbClr val="000000"/>
                            </a:solidFill>
                            <a:latin typeface="Cambria Math" panose="02040503050406030204" pitchFamily="18" charset="0"/>
                            <a:cs typeface="Arial" panose="020B0604020202020204" pitchFamily="34" charset="0"/>
                          </a:rPr>
                          <m:t>−</m:t>
                        </m:r>
                        <m:r>
                          <a:rPr lang="en-US" sz="4000" b="0" i="1" smtClean="0">
                            <a:solidFill>
                              <a:srgbClr val="000000"/>
                            </a:solidFill>
                            <a:latin typeface="Cambria Math" panose="02040503050406030204" pitchFamily="18" charset="0"/>
                            <a:cs typeface="Arial" panose="020B0604020202020204" pitchFamily="34" charset="0"/>
                          </a:rPr>
                          <m:t>𝑘</m:t>
                        </m:r>
                        <m:r>
                          <a:rPr lang="en-US" sz="4000" b="0" i="1" smtClean="0">
                            <a:solidFill>
                              <a:srgbClr val="000000"/>
                            </a:solidFill>
                            <a:latin typeface="Cambria Math" panose="02040503050406030204" pitchFamily="18" charset="0"/>
                            <a:cs typeface="Arial" panose="020B0604020202020204" pitchFamily="34" charset="0"/>
                          </a:rPr>
                          <m:t>+1</m:t>
                        </m:r>
                      </m:sub>
                    </m:sSub>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theo</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𝑛</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𝑑</m:t>
                    </m:r>
                  </m:oMath>
                </a14:m>
                <a:endParaRPr lang="vi-VN" sz="4000" dirty="0">
                  <a:solidFill>
                    <a:srgbClr val="000000"/>
                  </a:solidFill>
                  <a:latin typeface="Arial" panose="020B0604020202020204" pitchFamily="34"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532DE6BD-D00B-1110-08AA-83C9ACA66446}"/>
                  </a:ext>
                </a:extLst>
              </p:cNvPr>
              <p:cNvSpPr>
                <a:spLocks noRot="1" noChangeAspect="1" noMove="1" noResize="1" noEditPoints="1" noAdjustHandles="1" noChangeArrowheads="1" noChangeShapeType="1" noTextEdit="1"/>
              </p:cNvSpPr>
              <p:nvPr/>
            </p:nvSpPr>
            <p:spPr>
              <a:xfrm>
                <a:off x="1066801" y="2421045"/>
                <a:ext cx="16078200" cy="2762936"/>
              </a:xfrm>
              <a:prstGeom prst="rect">
                <a:avLst/>
              </a:prstGeom>
              <a:blipFill>
                <a:blip r:embed="rId9"/>
                <a:stretch>
                  <a:fillRect l="-1327" r="-1289" b="-816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3879158-AB95-66D9-C672-9CDFDFB7BE3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295428" y="5143499"/>
            <a:ext cx="9697139" cy="2471820"/>
          </a:xfrm>
          <a:prstGeom prst="rect">
            <a:avLst/>
          </a:prstGeom>
        </p:spPr>
      </p:pic>
      <p:grpSp>
        <p:nvGrpSpPr>
          <p:cNvPr id="9" name="Group 8">
            <a:extLst>
              <a:ext uri="{FF2B5EF4-FFF2-40B4-BE49-F238E27FC236}">
                <a16:creationId xmlns:a16="http://schemas.microsoft.com/office/drawing/2014/main" id="{1A317942-2D45-7C7F-48AA-B638C41322E4}"/>
              </a:ext>
            </a:extLst>
          </p:cNvPr>
          <p:cNvGrpSpPr/>
          <p:nvPr/>
        </p:nvGrpSpPr>
        <p:grpSpPr>
          <a:xfrm>
            <a:off x="7094847" y="1089366"/>
            <a:ext cx="10401300" cy="1049227"/>
            <a:chOff x="4076700" y="1958580"/>
            <a:chExt cx="10401300" cy="1049227"/>
          </a:xfrm>
        </p:grpSpPr>
        <p:sp>
          <p:nvSpPr>
            <p:cNvPr id="10" name="Google Shape;166;p5">
              <a:extLst>
                <a:ext uri="{FF2B5EF4-FFF2-40B4-BE49-F238E27FC236}">
                  <a16:creationId xmlns:a16="http://schemas.microsoft.com/office/drawing/2014/main" id="{913EB4B7-3B7D-B587-F33F-9A4AA2487745}"/>
                </a:ext>
              </a:extLst>
            </p:cNvPr>
            <p:cNvSpPr/>
            <p:nvPr/>
          </p:nvSpPr>
          <p:spPr>
            <a:xfrm>
              <a:off x="5358196" y="2330699"/>
              <a:ext cx="9119804"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i="1" dirty="0" err="1">
                  <a:solidFill>
                    <a:schemeClr val="dk1"/>
                  </a:solidFill>
                  <a:latin typeface="Arial"/>
                  <a:ea typeface="Arial"/>
                  <a:cs typeface="Arial"/>
                  <a:sym typeface="Arial"/>
                </a:rPr>
                <a:t>Thảo</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luận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nhóm</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đôi</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hoàn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thành</a:t>
              </a:r>
              <a:r>
                <a:rPr lang="en-US" sz="3800" i="1"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HĐKP2.</a:t>
              </a:r>
              <a:endParaRPr sz="3800" b="1" i="1" dirty="0">
                <a:solidFill>
                  <a:schemeClr val="dk1"/>
                </a:solidFill>
                <a:latin typeface="Arial"/>
                <a:ea typeface="Arial"/>
                <a:cs typeface="Arial"/>
                <a:sym typeface="Arial"/>
              </a:endParaRPr>
            </a:p>
          </p:txBody>
        </p:sp>
        <p:pic>
          <p:nvPicPr>
            <p:cNvPr id="11" name="Google Shape;167;p5">
              <a:extLst>
                <a:ext uri="{FF2B5EF4-FFF2-40B4-BE49-F238E27FC236}">
                  <a16:creationId xmlns:a16="http://schemas.microsoft.com/office/drawing/2014/main" id="{054BA327-36A3-352D-D2EB-34CFF4E1E298}"/>
                </a:ext>
              </a:extLst>
            </p:cNvPr>
            <p:cNvPicPr preferRelativeResize="0"/>
            <p:nvPr/>
          </p:nvPicPr>
          <p:blipFill rotWithShape="1">
            <a:blip r:embed="rId11">
              <a:alphaModFix/>
            </a:blip>
            <a:srcRect/>
            <a:stretch/>
          </p:blipFill>
          <p:spPr>
            <a:xfrm>
              <a:off x="4076700" y="1958580"/>
              <a:ext cx="1281496" cy="900308"/>
            </a:xfrm>
            <a:prstGeom prst="rect">
              <a:avLst/>
            </a:prstGeom>
            <a:noFill/>
            <a:ln>
              <a:noFill/>
            </a:ln>
          </p:spPr>
        </p:pic>
      </p:gr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903EBA9B-3768-377C-F66A-658F63BCC3FF}"/>
                  </a:ext>
                </a:extLst>
              </p:cNvPr>
              <p:cNvSpPr/>
              <p:nvPr/>
            </p:nvSpPr>
            <p:spPr>
              <a:xfrm>
                <a:off x="1971887" y="7910386"/>
                <a:ext cx="12742734" cy="901593"/>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b) </a:t>
                </a:r>
                <a:r>
                  <a:rPr lang="en-US" sz="4000" dirty="0" err="1">
                    <a:solidFill>
                      <a:srgbClr val="000000"/>
                    </a:solidFill>
                    <a:latin typeface="Arial" panose="020B0604020202020204" pitchFamily="34" charset="0"/>
                    <a:cs typeface="Arial" panose="020B0604020202020204" pitchFamily="34" charset="0"/>
                  </a:rPr>
                  <a:t>Chứng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tỏ</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rằng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2</m:t>
                    </m:r>
                    <m:d>
                      <m:dPr>
                        <m:ctrlPr>
                          <a:rPr lang="en-US" sz="4000" b="0" i="1" smtClean="0">
                            <a:solidFill>
                              <a:srgbClr val="000000"/>
                            </a:solidFill>
                            <a:latin typeface="Cambria Math" panose="02040503050406030204" pitchFamily="18" charset="0"/>
                            <a:cs typeface="Arial" panose="020B0604020202020204" pitchFamily="34" charset="0"/>
                          </a:rPr>
                        </m:ctrlPr>
                      </m:dPr>
                      <m:e>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1</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2</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sub>
                        </m:sSub>
                      </m:e>
                    </m:d>
                    <m:r>
                      <a:rPr lang="en-US" sz="4000" b="0" i="1" smtClean="0">
                        <a:solidFill>
                          <a:srgbClr val="000000"/>
                        </a:solidFill>
                        <a:latin typeface="Cambria Math" panose="02040503050406030204" pitchFamily="18" charset="0"/>
                        <a:cs typeface="Arial" panose="020B0604020202020204" pitchFamily="34" charset="0"/>
                      </a:rPr>
                      <m:t>=</m:t>
                    </m:r>
                    <m:r>
                      <a:rPr lang="en-US" sz="4000" b="0" i="1" smtClean="0">
                        <a:solidFill>
                          <a:srgbClr val="000000"/>
                        </a:solidFill>
                        <a:latin typeface="Cambria Math" panose="02040503050406030204" pitchFamily="18" charset="0"/>
                        <a:cs typeface="Arial" panose="020B0604020202020204" pitchFamily="34" charset="0"/>
                      </a:rPr>
                      <m:t>𝑛</m:t>
                    </m:r>
                    <m:d>
                      <m:dPr>
                        <m:ctrlPr>
                          <a:rPr lang="en-US" sz="4000" b="0" i="1" smtClean="0">
                            <a:solidFill>
                              <a:srgbClr val="000000"/>
                            </a:solidFill>
                            <a:latin typeface="Cambria Math" panose="02040503050406030204" pitchFamily="18" charset="0"/>
                            <a:cs typeface="Arial" panose="020B0604020202020204" pitchFamily="34" charset="0"/>
                          </a:rPr>
                        </m:ctrlPr>
                      </m:dPr>
                      <m:e>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1</m:t>
                            </m:r>
                          </m:sub>
                        </m:sSub>
                        <m:r>
                          <a:rPr lang="en-US" sz="4000" b="0" i="1" smtClean="0">
                            <a:solidFill>
                              <a:srgbClr val="000000"/>
                            </a:solidFill>
                            <a:latin typeface="Cambria Math" panose="02040503050406030204" pitchFamily="18" charset="0"/>
                            <a:cs typeface="Arial" panose="020B0604020202020204" pitchFamily="34" charset="0"/>
                          </a:rPr>
                          <m:t>+</m:t>
                        </m:r>
                        <m:sSub>
                          <m:sSubPr>
                            <m:ctrlPr>
                              <a:rPr lang="en-US" sz="4000" b="0" i="1" smtClean="0">
                                <a:solidFill>
                                  <a:srgbClr val="000000"/>
                                </a:solidFill>
                                <a:latin typeface="Cambria Math" panose="02040503050406030204" pitchFamily="18" charset="0"/>
                                <a:cs typeface="Arial" panose="020B0604020202020204" pitchFamily="34" charset="0"/>
                              </a:rPr>
                            </m:ctrlPr>
                          </m:sSubPr>
                          <m:e>
                            <m:r>
                              <a:rPr lang="en-US" sz="4000" b="0" i="1" smtClean="0">
                                <a:solidFill>
                                  <a:srgbClr val="000000"/>
                                </a:solidFill>
                                <a:latin typeface="Cambria Math" panose="02040503050406030204" pitchFamily="18" charset="0"/>
                                <a:cs typeface="Arial" panose="020B0604020202020204" pitchFamily="34" charset="0"/>
                              </a:rPr>
                              <m:t>𝑢</m:t>
                            </m:r>
                          </m:e>
                          <m:sub>
                            <m:r>
                              <a:rPr lang="en-US" sz="4000" b="0" i="1" smtClean="0">
                                <a:solidFill>
                                  <a:srgbClr val="000000"/>
                                </a:solidFill>
                                <a:latin typeface="Cambria Math" panose="02040503050406030204" pitchFamily="18" charset="0"/>
                                <a:cs typeface="Arial" panose="020B0604020202020204" pitchFamily="34" charset="0"/>
                              </a:rPr>
                              <m:t>𝑛</m:t>
                            </m:r>
                          </m:sub>
                        </m:sSub>
                      </m:e>
                    </m:d>
                  </m:oMath>
                </a14:m>
                <a:endParaRPr lang="vi-VN" sz="4000" dirty="0">
                  <a:solidFill>
                    <a:srgbClr val="000000"/>
                  </a:solidFill>
                  <a:latin typeface="Arial" panose="020B0604020202020204" pitchFamily="34" charset="0"/>
                  <a:cs typeface="Arial" panose="020B0604020202020204" pitchFamily="34" charset="0"/>
                </a:endParaRPr>
              </a:p>
            </p:txBody>
          </p:sp>
        </mc:Choice>
        <mc:Fallback>
          <p:sp>
            <p:nvSpPr>
              <p:cNvPr id="13" name="Rectangle 12">
                <a:extLst>
                  <a:ext uri="{FF2B5EF4-FFF2-40B4-BE49-F238E27FC236}">
                    <a16:creationId xmlns:a16="http://schemas.microsoft.com/office/drawing/2014/main" id="{903EBA9B-3768-377C-F66A-658F63BCC3FF}"/>
                  </a:ext>
                </a:extLst>
              </p:cNvPr>
              <p:cNvSpPr>
                <a:spLocks noRot="1" noChangeAspect="1" noMove="1" noResize="1" noEditPoints="1" noAdjustHandles="1" noChangeArrowheads="1" noChangeShapeType="1" noTextEdit="1"/>
              </p:cNvSpPr>
              <p:nvPr/>
            </p:nvSpPr>
            <p:spPr>
              <a:xfrm>
                <a:off x="1971887" y="7910386"/>
                <a:ext cx="12742734" cy="901593"/>
              </a:xfrm>
              <a:prstGeom prst="rect">
                <a:avLst/>
              </a:prstGeom>
              <a:blipFill>
                <a:blip r:embed="rId12"/>
                <a:stretch>
                  <a:fillRect l="-1674" b="-28378"/>
                </a:stretch>
              </a:blipFill>
            </p:spPr>
            <p:txBody>
              <a:bodyPr/>
              <a:lstStyle/>
              <a:p>
                <a:r>
                  <a:rPr lang="en-US">
                    <a:noFill/>
                  </a:rPr>
                  <a:t> </a:t>
                </a:r>
              </a:p>
            </p:txBody>
          </p:sp>
        </mc:Fallback>
      </mc:AlternateContent>
    </p:spTree>
    <p:extLst>
      <p:ext uri="{BB962C8B-B14F-4D97-AF65-F5344CB8AC3E}">
        <p14:creationId xmlns:p14="http://schemas.microsoft.com/office/powerpoint/2010/main" val="38277178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91708" y="6620348"/>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6002000" y="8604936"/>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BB083165-EB2D-C728-DAD2-88BA690581D3}"/>
              </a:ext>
            </a:extLst>
          </p:cNvPr>
          <p:cNvGrpSpPr/>
          <p:nvPr/>
        </p:nvGrpSpPr>
        <p:grpSpPr>
          <a:xfrm>
            <a:off x="1712348" y="1207785"/>
            <a:ext cx="3330737" cy="963915"/>
            <a:chOff x="2012116" y="2110922"/>
            <a:chExt cx="3330737" cy="963915"/>
          </a:xfrm>
        </p:grpSpPr>
        <p:pic>
          <p:nvPicPr>
            <p:cNvPr id="16" name="Picture 15">
              <a:extLst>
                <a:ext uri="{FF2B5EF4-FFF2-40B4-BE49-F238E27FC236}">
                  <a16:creationId xmlns:a16="http://schemas.microsoft.com/office/drawing/2014/main" id="{9DB408F7-D77A-B5E9-0B5A-C3F12DD8F9C9}"/>
                </a:ext>
              </a:extLst>
            </p:cNvPr>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7" name="TextBox 16">
              <a:extLst>
                <a:ext uri="{FF2B5EF4-FFF2-40B4-BE49-F238E27FC236}">
                  <a16:creationId xmlns:a16="http://schemas.microsoft.com/office/drawing/2014/main" id="{AA84BBC9-EB15-D94C-CF08-1F1C5EC2A772}"/>
                </a:ext>
              </a:extLst>
            </p:cNvPr>
            <p:cNvSpPr txBox="1"/>
            <p:nvPr/>
          </p:nvSpPr>
          <p:spPr>
            <a:xfrm>
              <a:off x="3077982" y="2261133"/>
              <a:ext cx="2264871"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HĐKP3:</a:t>
              </a:r>
              <a:endParaRPr lang="en-US" sz="4000" dirty="0">
                <a:latin typeface="Arial" panose="020B0604020202020204" pitchFamily="34" charset="0"/>
                <a:cs typeface="Arial" panose="020B0604020202020204" pitchFamily="34" charset="0"/>
              </a:endParaRPr>
            </a:p>
          </p:txBody>
        </p:sp>
      </p:grpSp>
      <p:grpSp>
        <p:nvGrpSpPr>
          <p:cNvPr id="5" name="Google Shape;305;p14">
            <a:extLst>
              <a:ext uri="{FF2B5EF4-FFF2-40B4-BE49-F238E27FC236}">
                <a16:creationId xmlns:a16="http://schemas.microsoft.com/office/drawing/2014/main" id="{034E88D8-50FA-EC8D-38ED-A64A06510A44}"/>
              </a:ext>
            </a:extLst>
          </p:cNvPr>
          <p:cNvGrpSpPr/>
          <p:nvPr/>
        </p:nvGrpSpPr>
        <p:grpSpPr>
          <a:xfrm>
            <a:off x="14799412" y="2041280"/>
            <a:ext cx="1912037" cy="1192826"/>
            <a:chOff x="7890477" y="787864"/>
            <a:chExt cx="2065961" cy="1377288"/>
          </a:xfrm>
        </p:grpSpPr>
        <p:pic>
          <p:nvPicPr>
            <p:cNvPr id="12" name="Google Shape;306;p14">
              <a:extLst>
                <a:ext uri="{FF2B5EF4-FFF2-40B4-BE49-F238E27FC236}">
                  <a16:creationId xmlns:a16="http://schemas.microsoft.com/office/drawing/2014/main" id="{31A22582-EF2D-255A-7B46-C70E6929C4F6}"/>
                </a:ext>
              </a:extLst>
            </p:cNvPr>
            <p:cNvPicPr preferRelativeResize="0"/>
            <p:nvPr/>
          </p:nvPicPr>
          <p:blipFill rotWithShape="1">
            <a:blip r:embed="rId9">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DE920C8D-F597-0DCB-C27E-1DE0DB97DF48}"/>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8C61A97-5C15-0B39-FA69-9063E6907EC9}"/>
                  </a:ext>
                </a:extLst>
              </p:cNvPr>
              <p:cNvSpPr txBox="1"/>
              <p:nvPr/>
            </p:nvSpPr>
            <p:spPr>
              <a:xfrm>
                <a:off x="1277722" y="2379189"/>
                <a:ext cx="15907869" cy="4811574"/>
              </a:xfrm>
              <a:prstGeom prst="rect">
                <a:avLst/>
              </a:prstGeom>
              <a:noFill/>
            </p:spPr>
            <p:txBody>
              <a:bodyPr wrap="square">
                <a:spAutoFit/>
              </a:bodyPr>
              <a:lstStyle/>
              <a:p>
                <a:pPr algn="just">
                  <a:lnSpc>
                    <a:spcPct val="150000"/>
                  </a:lnSpc>
                  <a:spcAft>
                    <a:spcPts val="800"/>
                  </a:spcAft>
                </a:pPr>
                <a:r>
                  <a:rPr lang="nl-NL" sz="4000" kern="100" dirty="0">
                    <a:latin typeface="Arial" panose="020B0604020202020204" pitchFamily="34" charset="0"/>
                    <a:ea typeface="Calibri" panose="020F0502020204030204" pitchFamily="34" charset="0"/>
                    <a:cs typeface="Arial" panose="020B0604020202020204" pitchFamily="34" charset="0"/>
                  </a:rPr>
                  <a:t>a)</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−2)</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3</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+2</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𝑘</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𝑘</m:t>
                          </m:r>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TextBox 18">
                <a:extLst>
                  <a:ext uri="{FF2B5EF4-FFF2-40B4-BE49-F238E27FC236}">
                    <a16:creationId xmlns:a16="http://schemas.microsoft.com/office/drawing/2014/main" id="{88C61A97-5C15-0B39-FA69-9063E6907EC9}"/>
                  </a:ext>
                </a:extLst>
              </p:cNvPr>
              <p:cNvSpPr txBox="1">
                <a:spLocks noRot="1" noChangeAspect="1" noMove="1" noResize="1" noEditPoints="1" noAdjustHandles="1" noChangeArrowheads="1" noChangeShapeType="1" noTextEdit="1"/>
              </p:cNvSpPr>
              <p:nvPr/>
            </p:nvSpPr>
            <p:spPr>
              <a:xfrm>
                <a:off x="1277722" y="2379189"/>
                <a:ext cx="15907869" cy="4811574"/>
              </a:xfrm>
              <a:prstGeom prst="rect">
                <a:avLst/>
              </a:prstGeom>
              <a:blipFill>
                <a:blip r:embed="rId10"/>
                <a:stretch>
                  <a:fillRect l="-138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50B1B11-FC23-0D6C-5BC0-698BBC295ED8}"/>
                  </a:ext>
                </a:extLst>
              </p:cNvPr>
              <p:cNvSpPr txBox="1"/>
              <p:nvPr/>
            </p:nvSpPr>
            <p:spPr>
              <a:xfrm>
                <a:off x="1277722" y="7292435"/>
                <a:ext cx="15341966" cy="2041585"/>
              </a:xfrm>
              <a:prstGeom prst="rect">
                <a:avLst/>
              </a:prstGeom>
              <a:noFill/>
            </p:spPr>
            <p:txBody>
              <a:bodyPr wrap="square">
                <a:spAutoFit/>
              </a:bodyPr>
              <a:lstStyle/>
              <a:p>
                <a:pPr algn="just">
                  <a:lnSpc>
                    <a:spcPct val="150000"/>
                  </a:lnSpc>
                  <a:spcAft>
                    <a:spcPts val="800"/>
                  </a:spcAft>
                </a:pPr>
                <a:r>
                  <a:rPr lang="nl-NL" sz="4000" kern="100" dirty="0">
                    <a:latin typeface="Arial" panose="020B0604020202020204" pitchFamily="34" charset="0"/>
                    <a:ea typeface="Calibri" panose="020F0502020204030204" pitchFamily="34" charset="0"/>
                    <a:cs typeface="Arial" panose="020B0604020202020204" pitchFamily="34" charset="0"/>
                  </a:rPr>
                  <a:t>b) Theo a ta có</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−1)</m:t>
                    </m:r>
                    <m:r>
                      <a:rPr lang="en-US" sz="4000" i="1">
                        <a:solidFill>
                          <a:srgbClr val="333333"/>
                        </a:solidFill>
                        <a:latin typeface="Cambria Math" panose="02040503050406030204" pitchFamily="18" charset="0"/>
                        <a:ea typeface="Times New Roman" panose="02020603050405020304" pitchFamily="18" charset="0"/>
                      </a:rPr>
                      <m:t>𝑑</m:t>
                    </m:r>
                    <m:r>
                      <a:rPr lang="en-US" sz="4000" i="1">
                        <a:solidFill>
                          <a:srgbClr val="333333"/>
                        </a:solidFill>
                        <a:latin typeface="Cambria Math" panose="02040503050406030204" pitchFamily="18" charset="0"/>
                        <a:ea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rPr>
                        <m:t>⇔2(</m:t>
                      </m:r>
                      <m:sSub>
                        <m:sSubPr>
                          <m:ctrlPr>
                            <a:rPr lang="en-US" sz="4000" i="1">
                              <a:latin typeface="Cambria Math" panose="02040503050406030204" pitchFamily="18" charset="0"/>
                              <a:ea typeface="Times New Roman" panose="02020603050405020304" pitchFamily="18" charset="0"/>
                            </a:rPr>
                          </m:ctrlPr>
                        </m:sSubPr>
                        <m:e>
                          <m:r>
                            <a:rPr lang="en-US" sz="4000" i="1">
                              <a:solidFill>
                                <a:srgbClr val="000000"/>
                              </a:solidFill>
                              <a:latin typeface="Cambria Math" panose="02040503050406030204" pitchFamily="18" charset="0"/>
                              <a:ea typeface="Times New Roman" panose="02020603050405020304" pitchFamily="18" charset="0"/>
                            </a:rPr>
                            <m:t>𝑢</m:t>
                          </m:r>
                        </m:e>
                        <m:sub>
                          <m:r>
                            <a:rPr lang="en-US" sz="4000" i="1">
                              <a:solidFill>
                                <a:srgbClr val="000000"/>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2</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r>
                        <a:rPr lang="en-US" sz="4000" i="1">
                          <a:solidFill>
                            <a:srgbClr val="333333"/>
                          </a:solidFill>
                          <a:latin typeface="Cambria Math" panose="02040503050406030204" pitchFamily="18" charset="0"/>
                          <a:ea typeface="Times New Roman" panose="02020603050405020304" pitchFamily="18" charset="0"/>
                        </a:rPr>
                        <m:t>𝑛</m:t>
                      </m:r>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𝑛</m:t>
                          </m:r>
                        </m:sub>
                      </m:sSub>
                      <m:r>
                        <a:rPr lang="en-US" sz="4000" i="1">
                          <a:solidFill>
                            <a:srgbClr val="333333"/>
                          </a:solidFill>
                          <a:latin typeface="Cambria Math" panose="02040503050406030204" pitchFamily="18" charset="0"/>
                          <a:ea typeface="Times New Roman" panose="02020603050405020304" pitchFamily="18" charset="0"/>
                        </a:rPr>
                        <m:t>)</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TextBox 20">
                <a:extLst>
                  <a:ext uri="{FF2B5EF4-FFF2-40B4-BE49-F238E27FC236}">
                    <a16:creationId xmlns:a16="http://schemas.microsoft.com/office/drawing/2014/main" id="{C50B1B11-FC23-0D6C-5BC0-698BBC295ED8}"/>
                  </a:ext>
                </a:extLst>
              </p:cNvPr>
              <p:cNvSpPr txBox="1">
                <a:spLocks noRot="1" noChangeAspect="1" noMove="1" noResize="1" noEditPoints="1" noAdjustHandles="1" noChangeArrowheads="1" noChangeShapeType="1" noTextEdit="1"/>
              </p:cNvSpPr>
              <p:nvPr/>
            </p:nvSpPr>
            <p:spPr>
              <a:xfrm>
                <a:off x="1277722" y="7292435"/>
                <a:ext cx="15341966" cy="2041585"/>
              </a:xfrm>
              <a:prstGeom prst="rect">
                <a:avLst/>
              </a:prstGeom>
              <a:blipFill>
                <a:blip r:embed="rId11"/>
                <a:stretch>
                  <a:fillRect l="-1431"/>
                </a:stretch>
              </a:blipFill>
            </p:spPr>
            <p:txBody>
              <a:bodyPr/>
              <a:lstStyle/>
              <a:p>
                <a:r>
                  <a:rPr lang="en-US">
                    <a:noFill/>
                  </a:rPr>
                  <a:t> </a:t>
                </a:r>
              </a:p>
            </p:txBody>
          </p:sp>
        </mc:Fallback>
      </mc:AlternateContent>
    </p:spTree>
    <p:extLst>
      <p:ext uri="{BB962C8B-B14F-4D97-AF65-F5344CB8AC3E}">
        <p14:creationId xmlns:p14="http://schemas.microsoft.com/office/powerpoint/2010/main" val="41772397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3C1B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86521" y="7513152"/>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6824784" y="1105423"/>
            <a:ext cx="1104715" cy="1594733"/>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6769101" y="7481230"/>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08412" y="1878331"/>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DD97CECD-B5BA-0A17-073F-6044AE9FAEFA}"/>
              </a:ext>
            </a:extLst>
          </p:cNvPr>
          <p:cNvSpPr/>
          <p:nvPr/>
        </p:nvSpPr>
        <p:spPr>
          <a:xfrm>
            <a:off x="6880617" y="332516"/>
            <a:ext cx="4526761" cy="154581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KẾT LUẬN</a:t>
            </a:r>
          </a:p>
        </p:txBody>
      </p:sp>
      <p:sp>
        <p:nvSpPr>
          <p:cNvPr id="13" name="Rectangle: Rounded Corners 12">
            <a:extLst>
              <a:ext uri="{FF2B5EF4-FFF2-40B4-BE49-F238E27FC236}">
                <a16:creationId xmlns:a16="http://schemas.microsoft.com/office/drawing/2014/main" id="{2B1F53FB-D870-0459-4059-5906F4C5D710}"/>
              </a:ext>
            </a:extLst>
          </p:cNvPr>
          <p:cNvSpPr/>
          <p:nvPr/>
        </p:nvSpPr>
        <p:spPr>
          <a:xfrm>
            <a:off x="1886824" y="3090113"/>
            <a:ext cx="14115176" cy="6106644"/>
          </a:xfrm>
          <a:prstGeom prst="roundRect">
            <a:avLst/>
          </a:prstGeom>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95835114-8549-BF7D-ABA2-758002800A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74097" y="2075086"/>
            <a:ext cx="2916577" cy="164057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A9D625F-1A0E-A9F4-C7AD-FCFBE0E492B2}"/>
                  </a:ext>
                </a:extLst>
              </p:cNvPr>
              <p:cNvSpPr txBox="1"/>
              <p:nvPr/>
            </p:nvSpPr>
            <p:spPr>
              <a:xfrm>
                <a:off x="2286000" y="3285331"/>
                <a:ext cx="13244531" cy="5911426"/>
              </a:xfrm>
              <a:prstGeom prst="rect">
                <a:avLst/>
              </a:prstGeom>
              <a:noFill/>
            </p:spPr>
            <p:txBody>
              <a:bodyPr wrap="square">
                <a:spAutoFit/>
              </a:bodyPr>
              <a:lstStyle/>
              <a:p>
                <a:pPr algn="just">
                  <a:lnSpc>
                    <a:spcPct val="150000"/>
                  </a:lnSpc>
                  <a:spcAft>
                    <a:spcPts val="1200"/>
                  </a:spcAft>
                </a:pPr>
                <a14:m>
                  <m:oMath xmlns:m="http://schemas.openxmlformats.org/officeDocument/2006/math">
                    <m:r>
                      <m:rPr>
                        <m:nor/>
                      </m:rPr>
                      <a:rPr lang="en-US" sz="4000" kern="100">
                        <a:latin typeface="Arial" panose="020B0604020202020204" pitchFamily="34" charset="0"/>
                        <a:ea typeface="Calibri" panose="020F0502020204030204" pitchFamily="34" charset="0"/>
                        <a:cs typeface="Arial" panose="020B0604020202020204" pitchFamily="34" charset="0"/>
                      </a:rPr>
                      <m:t>Cho</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c</m:t>
                    </m:r>
                    <m:r>
                      <m:rPr>
                        <m:nor/>
                      </m:rPr>
                      <a:rPr lang="en-US" sz="4000" kern="100">
                        <a:latin typeface="Arial" panose="020B0604020202020204" pitchFamily="34" charset="0"/>
                        <a:ea typeface="Calibri" panose="020F0502020204030204" pitchFamily="34" charset="0"/>
                        <a:cs typeface="Arial" panose="020B0604020202020204" pitchFamily="34" charset="0"/>
                      </a:rPr>
                      <m:t>ấ</m:t>
                    </m:r>
                    <m:r>
                      <m:rPr>
                        <m:nor/>
                      </m:rPr>
                      <a:rPr lang="en-US" sz="4000" kern="100">
                        <a:latin typeface="Arial" panose="020B0604020202020204" pitchFamily="34" charset="0"/>
                        <a:ea typeface="Calibri" panose="020F0502020204030204" pitchFamily="34" charset="0"/>
                        <a:cs typeface="Arial" panose="020B0604020202020204" pitchFamily="34" charset="0"/>
                      </a:rPr>
                      <m:t>p</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s</m:t>
                    </m:r>
                    <m:r>
                      <m:rPr>
                        <m:nor/>
                      </m:rPr>
                      <a:rPr lang="en-US" sz="4000" kern="100">
                        <a:latin typeface="Arial" panose="020B0604020202020204" pitchFamily="34" charset="0"/>
                        <a:ea typeface="Calibri" panose="020F0502020204030204" pitchFamily="34" charset="0"/>
                        <a:cs typeface="Arial" panose="020B0604020202020204" pitchFamily="34" charset="0"/>
                      </a:rPr>
                      <m:t>ố </m:t>
                    </m:r>
                    <m:r>
                      <m:rPr>
                        <m:nor/>
                      </m:rPr>
                      <a:rPr lang="en-US" sz="4000" kern="100">
                        <a:latin typeface="Arial" panose="020B0604020202020204" pitchFamily="34" charset="0"/>
                        <a:ea typeface="Calibri" panose="020F0502020204030204" pitchFamily="34" charset="0"/>
                        <a:cs typeface="Arial" panose="020B0604020202020204" pitchFamily="34" charset="0"/>
                      </a:rPr>
                      <m:t>c</m:t>
                    </m:r>
                    <m:r>
                      <m:rPr>
                        <m:nor/>
                      </m:rPr>
                      <a:rPr lang="en-US" sz="4000" kern="100">
                        <a:latin typeface="Arial" panose="020B0604020202020204" pitchFamily="34" charset="0"/>
                        <a:ea typeface="Calibri" panose="020F0502020204030204" pitchFamily="34" charset="0"/>
                        <a:cs typeface="Arial" panose="020B0604020202020204" pitchFamily="34" charset="0"/>
                      </a:rPr>
                      <m:t>ộ</m:t>
                    </m:r>
                    <m:r>
                      <m:rPr>
                        <m:nor/>
                      </m:rPr>
                      <a:rPr lang="en-US" sz="4000" kern="100">
                        <a:latin typeface="Arial" panose="020B0604020202020204" pitchFamily="34" charset="0"/>
                        <a:ea typeface="Calibri" panose="020F0502020204030204" pitchFamily="34" charset="0"/>
                        <a:cs typeface="Arial" panose="020B0604020202020204" pitchFamily="34" charset="0"/>
                      </a:rPr>
                      <m:t>ng</m:t>
                    </m:r>
                    <m:r>
                      <m:rPr>
                        <m:nor/>
                      </m:rPr>
                      <a:rPr lang="en-US" sz="4000" kern="100">
                        <a:latin typeface="Arial" panose="020B0604020202020204" pitchFamily="34" charset="0"/>
                        <a:ea typeface="Calibri" panose="020F0502020204030204" pitchFamily="34" charset="0"/>
                        <a:cs typeface="Arial" panose="020B0604020202020204" pitchFamily="34" charset="0"/>
                      </a:rPr>
                      <m:t> </m:t>
                    </m:r>
                    <m:d>
                      <m:d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e>
                    </m:d>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v</m:t>
                    </m:r>
                    <m:r>
                      <m:rPr>
                        <m:nor/>
                      </m:rPr>
                      <a:rPr lang="en-US" sz="4000" kern="100">
                        <a:latin typeface="Arial" panose="020B0604020202020204" pitchFamily="34" charset="0"/>
                        <a:ea typeface="Calibri" panose="020F0502020204030204" pitchFamily="34" charset="0"/>
                        <a:cs typeface="Arial" panose="020B0604020202020204" pitchFamily="34" charset="0"/>
                      </a:rPr>
                      <m:t>ớ</m:t>
                    </m:r>
                    <m:r>
                      <m:rPr>
                        <m:nor/>
                      </m:rPr>
                      <a:rPr lang="en-US" sz="4000" kern="100">
                        <a:latin typeface="Arial" panose="020B0604020202020204" pitchFamily="34" charset="0"/>
                        <a:ea typeface="Calibri" panose="020F0502020204030204" pitchFamily="34" charset="0"/>
                        <a:cs typeface="Arial" panose="020B0604020202020204" pitchFamily="34" charset="0"/>
                      </a:rPr>
                      <m:t>i</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c</m:t>
                    </m:r>
                    <m:r>
                      <m:rPr>
                        <m:nor/>
                      </m:rPr>
                      <a:rPr lang="en-US" sz="4000" kern="100">
                        <a:latin typeface="Arial" panose="020B0604020202020204" pitchFamily="34" charset="0"/>
                        <a:ea typeface="Calibri" panose="020F0502020204030204" pitchFamily="34" charset="0"/>
                        <a:cs typeface="Arial" panose="020B0604020202020204" pitchFamily="34" charset="0"/>
                      </a:rPr>
                      <m:t>ô</m:t>
                    </m:r>
                    <m:r>
                      <m:rPr>
                        <m:nor/>
                      </m:rPr>
                      <a:rPr lang="en-US" sz="4000" kern="100">
                        <a:latin typeface="Arial" panose="020B0604020202020204" pitchFamily="34" charset="0"/>
                        <a:ea typeface="Calibri" panose="020F0502020204030204" pitchFamily="34" charset="0"/>
                        <a:cs typeface="Arial" panose="020B0604020202020204" pitchFamily="34" charset="0"/>
                      </a:rPr>
                      <m:t>ng</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sai</m:t>
                    </m:r>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d</m:t>
                    </m:r>
                    <m:r>
                      <m:rPr>
                        <m:nor/>
                      </m:rPr>
                      <a:rPr lang="en-US" sz="4000" b="0" i="0" kern="100" smtClean="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Đặ</m:t>
                    </m:r>
                    <m:r>
                      <m:rPr>
                        <m:nor/>
                      </m:rPr>
                      <a:rPr lang="en-US" sz="4000" kern="100">
                        <a:latin typeface="Arial" panose="020B0604020202020204" pitchFamily="34" charset="0"/>
                        <a:ea typeface="Calibri" panose="020F0502020204030204" pitchFamily="34" charset="0"/>
                        <a:cs typeface="Arial" panose="020B0604020202020204" pitchFamily="34" charset="0"/>
                      </a:rPr>
                      <m:t>t</m:t>
                    </m:r>
                    <m:r>
                      <m:rPr>
                        <m:nor/>
                      </m:rPr>
                      <a:rPr lang="en-US" sz="4000" kern="100">
                        <a:latin typeface="Arial" panose="020B0604020202020204" pitchFamily="34" charset="0"/>
                        <a:ea typeface="Calibri" panose="020F0502020204030204" pitchFamily="34" charset="0"/>
                        <a:cs typeface="Arial" panose="020B0604020202020204" pitchFamily="34" charset="0"/>
                      </a:rPr>
                      <m:t> </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2</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m:rPr>
                        <m:nor/>
                      </m:rPr>
                      <a:rPr lang="en-US" sz="4000"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Khi</m:t>
                    </m:r>
                    <m:r>
                      <m:rPr>
                        <m:nor/>
                      </m:rPr>
                      <a:rPr lang="en-US" sz="4000" kern="100">
                        <a:latin typeface="Arial" panose="020B0604020202020204" pitchFamily="34" charset="0"/>
                        <a:ea typeface="Calibri" panose="020F0502020204030204" pitchFamily="34" charset="0"/>
                        <a:cs typeface="Arial" panose="020B0604020202020204" pitchFamily="34" charset="0"/>
                      </a:rPr>
                      <m:t> đó</m:t>
                    </m:r>
                  </m:oMath>
                </a14:m>
                <a:r>
                  <a:rPr lang="en-US" sz="4000" kern="1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d>
                            <m:d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e>
                          </m:d>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nor/>
                        </m:rPr>
                        <a:rPr lang="en-US" sz="4000" kern="100">
                          <a:latin typeface="Arial" panose="020B0604020202020204" pitchFamily="34" charset="0"/>
                          <a:ea typeface="Times New Roman" panose="02020603050405020304" pitchFamily="18" charset="0"/>
                          <a:cs typeface="Arial" panose="020B0604020202020204" pitchFamily="34" charset="0"/>
                        </a:rPr>
                        <m:t>Hay</m:t>
                      </m:r>
                      <m:r>
                        <m:rPr>
                          <m:nor/>
                        </m:rPr>
                        <a:rPr lang="en-US" sz="4000" kern="100">
                          <a:latin typeface="Arial" panose="020B0604020202020204" pitchFamily="34" charset="0"/>
                          <a:ea typeface="Times New Roman" panose="02020603050405020304" pitchFamily="18" charset="0"/>
                          <a:cs typeface="Arial" panose="020B0604020202020204" pitchFamily="34" charset="0"/>
                        </a:rPr>
                        <m:t> </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4000" kern="100">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r>
                            <a:rPr lang="en-US" sz="4000" kern="100">
                              <a:latin typeface="Cambria Math" panose="02040503050406030204" pitchFamily="18" charset="0"/>
                              <a:ea typeface="Calibri" panose="020F0502020204030204" pitchFamily="34" charset="0"/>
                              <a:cs typeface="Times New Roman" panose="02020603050405020304" pitchFamily="18" charset="0"/>
                            </a:rPr>
                            <m:t>1)</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e>
                      </m:d>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TextBox 7">
                <a:extLst>
                  <a:ext uri="{FF2B5EF4-FFF2-40B4-BE49-F238E27FC236}">
                    <a16:creationId xmlns:a16="http://schemas.microsoft.com/office/drawing/2014/main" id="{EA9D625F-1A0E-A9F4-C7AD-FCFBE0E492B2}"/>
                  </a:ext>
                </a:extLst>
              </p:cNvPr>
              <p:cNvSpPr txBox="1">
                <a:spLocks noRot="1" noChangeAspect="1" noMove="1" noResize="1" noEditPoints="1" noAdjustHandles="1" noChangeArrowheads="1" noChangeShapeType="1" noTextEdit="1"/>
              </p:cNvSpPr>
              <p:nvPr/>
            </p:nvSpPr>
            <p:spPr>
              <a:xfrm>
                <a:off x="2286000" y="3285331"/>
                <a:ext cx="13244531" cy="5911426"/>
              </a:xfrm>
              <a:prstGeom prst="rect">
                <a:avLst/>
              </a:prstGeom>
              <a:blipFill>
                <a:blip r:embed="rId12"/>
                <a:stretch>
                  <a:fillRect/>
                </a:stretch>
              </a:blipFill>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C6F01635-BDC5-250F-7DA2-5FFD078FD8D7}"/>
              </a:ext>
            </a:extLst>
          </p:cNvPr>
          <p:cNvSpPr/>
          <p:nvPr/>
        </p:nvSpPr>
        <p:spPr>
          <a:xfrm>
            <a:off x="1841216" y="1672219"/>
            <a:ext cx="4104751" cy="963071"/>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500" b="1" dirty="0" err="1">
                <a:solidFill>
                  <a:srgbClr val="FF0000"/>
                </a:solidFill>
                <a:latin typeface="Arial" panose="020B0604020202020204" pitchFamily="34" charset="0"/>
                <a:cs typeface="Arial" panose="020B0604020202020204" pitchFamily="34" charset="0"/>
              </a:rPr>
              <a:t>Định</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lí</a:t>
            </a:r>
            <a:r>
              <a:rPr lang="en-US" sz="4500" b="1" dirty="0">
                <a:solidFill>
                  <a:srgbClr val="FF0000"/>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4224023166"/>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 presetClass="entr" presetSubtype="0" fill="hold" grpId="0" nodeType="withEffect">
                                  <p:stCondLst>
                                    <p:cond delay="0"/>
                                  </p:stCondLst>
                                  <p:childTnLst>
                                    <p:set>
                                      <p:cBhvr>
                                        <p:cTn id="19"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95922" y="472611"/>
            <a:ext cx="17496151" cy="9444957"/>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462474" y="105133"/>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98354" y="8586525"/>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5181600" y="260478"/>
            <a:ext cx="7264218" cy="995422"/>
          </a:xfrm>
          <a:prstGeom prst="flowChartTerminator">
            <a:avLst/>
          </a:prstGeom>
          <a:solidFill>
            <a:srgbClr val="FFFFE7"/>
          </a:solidFill>
          <a:ln w="38100">
            <a:solidFill>
              <a:schemeClr val="accent6">
                <a:lumMod val="75000"/>
              </a:schemeClr>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6</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9403FDD-165A-5B14-0212-4D2001EA90F9}"/>
                  </a:ext>
                </a:extLst>
              </p:cNvPr>
              <p:cNvSpPr txBox="1"/>
              <p:nvPr/>
            </p:nvSpPr>
            <p:spPr>
              <a:xfrm>
                <a:off x="1039371" y="1320751"/>
                <a:ext cx="15935466" cy="367158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100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b)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4</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=20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9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c)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𝑛</m:t>
                            </m:r>
                          </m:sub>
                        </m:sSub>
                      </m:e>
                    </m: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15</m:t>
                        </m:r>
                      </m:sub>
                    </m:sSub>
                    <m:r>
                      <a:rPr lang="en-US" sz="4000" b="0" i="1" smtClean="0">
                        <a:latin typeface="Cambria Math" panose="02040503050406030204" pitchFamily="18" charset="0"/>
                        <a:cs typeface="Arial" panose="020B0604020202020204" pitchFamily="34" charset="0"/>
                      </a:rPr>
                      <m:t>=−15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50</m:t>
                        </m:r>
                      </m:sub>
                    </m:sSub>
                  </m:oMath>
                </a14:m>
                <a:endParaRPr lang="en-US" sz="4000" dirty="0">
                  <a:latin typeface="Arial" panose="020B060402020202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F9403FDD-165A-5B14-0212-4D2001EA90F9}"/>
                  </a:ext>
                </a:extLst>
              </p:cNvPr>
              <p:cNvSpPr txBox="1">
                <a:spLocks noRot="1" noChangeAspect="1" noMove="1" noResize="1" noEditPoints="1" noAdjustHandles="1" noChangeArrowheads="1" noChangeShapeType="1" noTextEdit="1"/>
              </p:cNvSpPr>
              <p:nvPr/>
            </p:nvSpPr>
            <p:spPr>
              <a:xfrm>
                <a:off x="1039371" y="1320751"/>
                <a:ext cx="15935466" cy="3671583"/>
              </a:xfrm>
              <a:prstGeom prst="rect">
                <a:avLst/>
              </a:prstGeom>
              <a:blipFill>
                <a:blip r:embed="rId6"/>
                <a:stretch>
                  <a:fillRect l="-1377" b="-63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922115" y="5770725"/>
                <a:ext cx="16443766" cy="4119141"/>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100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100</m:t>
                        </m:r>
                      </m:sub>
                    </m:sSub>
                    <m:r>
                      <a:rPr lang="en-US" sz="4000" b="0" i="1" smtClean="0">
                        <a:latin typeface="Cambria Math" panose="02040503050406030204" pitchFamily="18" charset="0"/>
                        <a:cs typeface="Arial" panose="020B0604020202020204" pitchFamily="34" charset="0"/>
                      </a:rPr>
                      <m:t>=100</m:t>
                    </m:r>
                  </m:oMath>
                </a14:m>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4</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+3</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=20</m:t>
                    </m:r>
                  </m:oMath>
                </a14:m>
                <a:endParaRPr lang="en-US" sz="4000" b="0" dirty="0">
                  <a:latin typeface="Arial" panose="020B0604020202020204" pitchFamily="34"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9</m:t>
                        </m:r>
                      </m:sub>
                    </m:sSub>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𝑑</m:t>
                            </m:r>
                          </m:e>
                        </m:d>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9 . 20</m:t>
                        </m:r>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=90</m:t>
                    </m:r>
                  </m:oMath>
                </a14:m>
                <a:r>
                  <a:rPr lang="en-US" sz="4000" dirty="0">
                    <a:latin typeface="Arial" panose="020B0604020202020204" pitchFamily="34" charset="0"/>
                    <a:cs typeface="Arial" panose="020B0604020202020204" pitchFamily="34" charset="0"/>
                  </a:rPr>
                  <a:t> </a:t>
                </a: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922115" y="5770725"/>
                <a:ext cx="16443766" cy="4119141"/>
              </a:xfrm>
              <a:prstGeom prst="rect">
                <a:avLst/>
              </a:prstGeom>
              <a:blipFill>
                <a:blip r:embed="rId7"/>
                <a:stretch>
                  <a:fillRect l="-1297" b="-2074"/>
                </a:stretch>
              </a:blipFill>
            </p:spPr>
            <p:txBody>
              <a:bodyPr/>
              <a:lstStyle/>
              <a:p>
                <a:r>
                  <a:rPr lang="en-US">
                    <a:noFill/>
                  </a:rPr>
                  <a:t> </a:t>
                </a:r>
              </a:p>
            </p:txBody>
          </p:sp>
        </mc:Fallback>
      </mc:AlternateContent>
      <p:grpSp>
        <p:nvGrpSpPr>
          <p:cNvPr id="7" name="Google Shape;305;p14">
            <a:extLst>
              <a:ext uri="{FF2B5EF4-FFF2-40B4-BE49-F238E27FC236}">
                <a16:creationId xmlns:a16="http://schemas.microsoft.com/office/drawing/2014/main" id="{E27636EB-75B1-3E32-599C-6AFA96375DE0}"/>
              </a:ext>
            </a:extLst>
          </p:cNvPr>
          <p:cNvGrpSpPr/>
          <p:nvPr/>
        </p:nvGrpSpPr>
        <p:grpSpPr>
          <a:xfrm>
            <a:off x="14854105" y="4730342"/>
            <a:ext cx="1974898" cy="1192826"/>
            <a:chOff x="7890477" y="787864"/>
            <a:chExt cx="2065959" cy="1377288"/>
          </a:xfrm>
        </p:grpSpPr>
        <p:pic>
          <p:nvPicPr>
            <p:cNvPr id="8" name="Google Shape;306;p14">
              <a:extLst>
                <a:ext uri="{FF2B5EF4-FFF2-40B4-BE49-F238E27FC236}">
                  <a16:creationId xmlns:a16="http://schemas.microsoft.com/office/drawing/2014/main" id="{B123ED97-B0F0-DB67-580A-8712443A6719}"/>
                </a:ext>
              </a:extLst>
            </p:cNvPr>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649EAC67-C348-4B26-FDF1-B64CA883A8D0}"/>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95735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8730172" y="1470330"/>
            <a:ext cx="827656" cy="541738"/>
          </a:xfrm>
          <a:custGeom>
            <a:avLst/>
            <a:gdLst/>
            <a:ahLst/>
            <a:cxnLst/>
            <a:rect l="l" t="t" r="r" b="b"/>
            <a:pathLst>
              <a:path w="827656" h="541738">
                <a:moveTo>
                  <a:pt x="0" y="0"/>
                </a:moveTo>
                <a:lnTo>
                  <a:pt x="827656" y="0"/>
                </a:lnTo>
                <a:lnTo>
                  <a:pt x="827656" y="541738"/>
                </a:lnTo>
                <a:lnTo>
                  <a:pt x="0" y="5417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691987" y="8098544"/>
            <a:ext cx="904027" cy="867866"/>
          </a:xfrm>
          <a:custGeom>
            <a:avLst/>
            <a:gdLst/>
            <a:ahLst/>
            <a:cxnLst/>
            <a:rect l="l" t="t" r="r" b="b"/>
            <a:pathLst>
              <a:path w="904027" h="867866">
                <a:moveTo>
                  <a:pt x="0" y="0"/>
                </a:moveTo>
                <a:lnTo>
                  <a:pt x="904026" y="0"/>
                </a:lnTo>
                <a:lnTo>
                  <a:pt x="904026" y="867866"/>
                </a:lnTo>
                <a:lnTo>
                  <a:pt x="0" y="867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433679">
            <a:off x="15556466" y="6709852"/>
            <a:ext cx="2579071" cy="3675933"/>
          </a:xfrm>
          <a:custGeom>
            <a:avLst/>
            <a:gdLst/>
            <a:ahLst/>
            <a:cxnLst/>
            <a:rect l="l" t="t" r="r" b="b"/>
            <a:pathLst>
              <a:path w="5332980" h="8193125">
                <a:moveTo>
                  <a:pt x="0" y="0"/>
                </a:moveTo>
                <a:lnTo>
                  <a:pt x="5332980" y="0"/>
                </a:lnTo>
                <a:lnTo>
                  <a:pt x="5332980" y="8193126"/>
                </a:lnTo>
                <a:lnTo>
                  <a:pt x="0" y="819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388578" y="1741199"/>
            <a:ext cx="806544" cy="1746453"/>
          </a:xfrm>
          <a:custGeom>
            <a:avLst/>
            <a:gdLst/>
            <a:ahLst/>
            <a:cxnLst/>
            <a:rect l="l" t="t" r="r" b="b"/>
            <a:pathLst>
              <a:path w="806544" h="1746453">
                <a:moveTo>
                  <a:pt x="0" y="0"/>
                </a:moveTo>
                <a:lnTo>
                  <a:pt x="806543" y="0"/>
                </a:lnTo>
                <a:lnTo>
                  <a:pt x="806543" y="1746453"/>
                </a:lnTo>
                <a:lnTo>
                  <a:pt x="0" y="1746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403818" y="7122907"/>
            <a:ext cx="2798593" cy="3230761"/>
          </a:xfrm>
          <a:custGeom>
            <a:avLst/>
            <a:gdLst/>
            <a:ahLst/>
            <a:cxnLst/>
            <a:rect l="l" t="t" r="r" b="b"/>
            <a:pathLst>
              <a:path w="5786905" h="7200900">
                <a:moveTo>
                  <a:pt x="5786905" y="0"/>
                </a:moveTo>
                <a:lnTo>
                  <a:pt x="0" y="0"/>
                </a:lnTo>
                <a:lnTo>
                  <a:pt x="0" y="7200900"/>
                </a:lnTo>
                <a:lnTo>
                  <a:pt x="5786905" y="7200900"/>
                </a:lnTo>
                <a:lnTo>
                  <a:pt x="578690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1931845" y="4140113"/>
            <a:ext cx="14424305" cy="1618520"/>
          </a:xfrm>
          <a:prstGeom prst="rect">
            <a:avLst/>
          </a:prstGeom>
        </p:spPr>
        <p:txBody>
          <a:bodyPr wrap="square" lIns="0" tIns="0" rIns="0" bIns="0" rtlCol="0" anchor="t">
            <a:spAutoFit/>
          </a:bodyPr>
          <a:lstStyle/>
          <a:p>
            <a:pPr algn="ctr">
              <a:lnSpc>
                <a:spcPct val="150000"/>
              </a:lnSpc>
            </a:pPr>
            <a:r>
              <a:rPr lang="en-US" sz="8000" b="1" dirty="0">
                <a:solidFill>
                  <a:srgbClr val="381F1B"/>
                </a:solidFill>
                <a:latin typeface="Arial" panose="020B0604020202020204" pitchFamily="34" charset="0"/>
                <a:cs typeface="Arial" panose="020B0604020202020204" pitchFamily="34" charset="0"/>
              </a:rPr>
              <a:t>BÀI 2: CẤP SỐ CỘNG</a:t>
            </a:r>
          </a:p>
        </p:txBody>
      </p:sp>
      <p:sp>
        <p:nvSpPr>
          <p:cNvPr id="15" name="Freeform 15"/>
          <p:cNvSpPr/>
          <p:nvPr/>
        </p:nvSpPr>
        <p:spPr>
          <a:xfrm rot="491226">
            <a:off x="16896716" y="1741199"/>
            <a:ext cx="725168" cy="1046830"/>
          </a:xfrm>
          <a:custGeom>
            <a:avLst/>
            <a:gdLst/>
            <a:ahLst/>
            <a:cxnLst/>
            <a:rect l="l" t="t" r="r" b="b"/>
            <a:pathLst>
              <a:path w="725168" h="1046830">
                <a:moveTo>
                  <a:pt x="0" y="0"/>
                </a:moveTo>
                <a:lnTo>
                  <a:pt x="725168" y="0"/>
                </a:lnTo>
                <a:lnTo>
                  <a:pt x="725168" y="1046830"/>
                </a:lnTo>
                <a:lnTo>
                  <a:pt x="0" y="10468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95922" y="472611"/>
            <a:ext cx="17496151" cy="9444957"/>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462474" y="105133"/>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98354" y="8586525"/>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5181600" y="260478"/>
            <a:ext cx="7264218" cy="995422"/>
          </a:xfrm>
          <a:prstGeom prst="flowChartTerminator">
            <a:avLst/>
          </a:prstGeom>
          <a:solidFill>
            <a:srgbClr val="FFFFE7"/>
          </a:solidFill>
          <a:ln w="38100">
            <a:solidFill>
              <a:schemeClr val="accent6">
                <a:lumMod val="75000"/>
              </a:schemeClr>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6</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1219200" y="1997926"/>
                <a:ext cx="16443766" cy="7074244"/>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c)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𝑑</m:t>
                            </m:r>
                          </m:e>
                        </m:d>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(1)</a:t>
                </a:r>
              </a:p>
              <a:p>
                <a:pPr>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5</m:t>
                        </m:r>
                      </m:sub>
                    </m:sSub>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5</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r>
                      <m:rPr>
                        <m:nor/>
                      </m:rPr>
                      <a:rPr lang="en-US" sz="4000" b="0" i="0" smtClean="0">
                        <a:latin typeface="Cambria Math" panose="02040503050406030204" pitchFamily="18" charset="0"/>
                        <a:cs typeface="Arial" panose="020B0604020202020204" pitchFamily="34" charset="0"/>
                      </a:rPr>
                      <m:t>15</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suy</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ra</m:t>
                    </m:r>
                    <m:r>
                      <m:rPr>
                        <m:nor/>
                      </m:rPr>
                      <a:rPr lang="en-US" sz="4000" dirty="0">
                        <a:latin typeface="Arial" panose="020B0604020202020204" pitchFamily="34" charset="0"/>
                        <a:cs typeface="Arial" panose="020B0604020202020204" pitchFamily="34" charset="0"/>
                      </a:rPr>
                      <m:t> </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2</m:t>
                    </m:r>
                    <m:r>
                      <a:rPr lang="en-US" sz="4000" i="1">
                        <a:latin typeface="Cambria Math" panose="02040503050406030204" pitchFamily="18" charset="0"/>
                        <a:cs typeface="Arial" panose="020B0604020202020204" pitchFamily="34" charset="0"/>
                      </a:rPr>
                      <m:t>𝑑</m:t>
                    </m:r>
                    <m:r>
                      <a:rPr lang="en-US" sz="4000" i="1">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(2)</a:t>
                </a:r>
              </a:p>
              <a:p>
                <a:pPr>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smtClean="0">
                            <a:latin typeface="Cambria Math" panose="02040503050406030204" pitchFamily="18" charset="0"/>
                            <a:cs typeface="Arial" panose="020B0604020202020204" pitchFamily="34" charset="0"/>
                          </a:rPr>
                        </m:ctrlPr>
                      </m:dPr>
                      <m:e>
                        <m:eqArr>
                          <m:eqArrPr>
                            <m:ctrlPr>
                              <a:rPr lang="en-US" sz="4000" b="0" i="1" smtClean="0">
                                <a:latin typeface="Cambria Math" panose="02040503050406030204" pitchFamily="18" charset="0"/>
                                <a:cs typeface="Arial" panose="020B0604020202020204" pitchFamily="34" charset="0"/>
                              </a:rPr>
                            </m:ctrlPr>
                          </m:eqArr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=−1</m:t>
                            </m:r>
                          </m:e>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=−3</m:t>
                            </m:r>
                          </m:e>
                        </m:eqArr>
                      </m:e>
                    </m:d>
                  </m:oMath>
                </a14:m>
                <a:endParaRPr lang="en-US" sz="4000" dirty="0">
                  <a:latin typeface="Arial" panose="020B0604020202020204" pitchFamily="34"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=−2</m:t>
                    </m:r>
                  </m:oMath>
                </a14:m>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50</m:t>
                        </m:r>
                      </m:sub>
                    </m:sSub>
                    <m:r>
                      <a:rPr lang="en-US" sz="4000" b="0" i="1" smtClean="0">
                        <a:latin typeface="Cambria Math" panose="02040503050406030204" pitchFamily="18" charset="0"/>
                        <a:cs typeface="Arial" panose="020B0604020202020204" pitchFamily="34" charset="0"/>
                      </a:rPr>
                      <m:t>=</m:t>
                    </m:r>
                  </m:oMath>
                </a14:m>
                <a:r>
                  <a:rPr lang="en-US" sz="4000" dirty="0">
                    <a:cs typeface="Arial" panose="020B0604020202020204" pitchFamily="34" charset="0"/>
                  </a:rPr>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0</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4</m:t>
                            </m:r>
                            <m:r>
                              <a:rPr lang="en-US" sz="4000" b="0" i="1" smtClean="0">
                                <a:latin typeface="Cambria Math" panose="02040503050406030204" pitchFamily="18" charset="0"/>
                                <a:cs typeface="Arial" panose="020B0604020202020204" pitchFamily="34" charset="0"/>
                              </a:rPr>
                              <m:t>9</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5</m:t>
                        </m:r>
                        <m:r>
                          <a:rPr lang="en-US" sz="4000" i="1">
                            <a:latin typeface="Cambria Math" panose="02040503050406030204" pitchFamily="18" charset="0"/>
                            <a:cs typeface="Arial" panose="020B0604020202020204" pitchFamily="34" charset="0"/>
                          </a:rPr>
                          <m:t>0</m:t>
                        </m:r>
                        <m:d>
                          <m:dPr>
                            <m:begChr m:val="["/>
                            <m:endChr m:val="]"/>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 .1+49 .</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e>
                            </m:d>
                          </m:e>
                        </m:d>
                      </m:num>
                      <m:den>
                        <m:r>
                          <a:rPr lang="en-US" sz="4000" i="1">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m:t>
                    </m:r>
                    <m:r>
                      <m:rPr>
                        <m:nor/>
                      </m:rPr>
                      <a:rPr lang="en-US" sz="4000" b="0" i="0" smtClean="0">
                        <a:latin typeface="Cambria Math" panose="02040503050406030204" pitchFamily="18" charset="0"/>
                        <a:cs typeface="Arial" panose="020B0604020202020204" pitchFamily="34" charset="0"/>
                      </a:rPr>
                      <m:t>2 400</m:t>
                    </m:r>
                  </m:oMath>
                </a14:m>
                <a:endParaRPr lang="en-US" sz="4000" dirty="0">
                  <a:latin typeface="Arial" panose="020B060402020202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1219200" y="1997926"/>
                <a:ext cx="16443766" cy="7074244"/>
              </a:xfrm>
              <a:prstGeom prst="rect">
                <a:avLst/>
              </a:prstGeom>
              <a:blipFill>
                <a:blip r:embed="rId6"/>
                <a:stretch>
                  <a:fillRect l="-1298" b="-862"/>
                </a:stretch>
              </a:blipFill>
            </p:spPr>
            <p:txBody>
              <a:bodyPr/>
              <a:lstStyle/>
              <a:p>
                <a:r>
                  <a:rPr lang="en-US">
                    <a:noFill/>
                  </a:rPr>
                  <a:t> </a:t>
                </a:r>
              </a:p>
            </p:txBody>
          </p:sp>
        </mc:Fallback>
      </mc:AlternateContent>
      <p:grpSp>
        <p:nvGrpSpPr>
          <p:cNvPr id="7" name="Google Shape;305;p14">
            <a:extLst>
              <a:ext uri="{FF2B5EF4-FFF2-40B4-BE49-F238E27FC236}">
                <a16:creationId xmlns:a16="http://schemas.microsoft.com/office/drawing/2014/main" id="{E27636EB-75B1-3E32-599C-6AFA96375DE0}"/>
              </a:ext>
            </a:extLst>
          </p:cNvPr>
          <p:cNvGrpSpPr/>
          <p:nvPr/>
        </p:nvGrpSpPr>
        <p:grpSpPr>
          <a:xfrm>
            <a:off x="14487576" y="736229"/>
            <a:ext cx="1974898" cy="1192826"/>
            <a:chOff x="7890477" y="787864"/>
            <a:chExt cx="2065959" cy="1377288"/>
          </a:xfrm>
        </p:grpSpPr>
        <p:pic>
          <p:nvPicPr>
            <p:cNvPr id="8" name="Google Shape;306;p14">
              <a:extLst>
                <a:ext uri="{FF2B5EF4-FFF2-40B4-BE49-F238E27FC236}">
                  <a16:creationId xmlns:a16="http://schemas.microsoft.com/office/drawing/2014/main" id="{B123ED97-B0F0-DB67-580A-8712443A6719}"/>
                </a:ext>
              </a:extLst>
            </p:cNvPr>
            <p:cNvPicPr preferRelativeResize="0"/>
            <p:nvPr/>
          </p:nvPicPr>
          <p:blipFill rotWithShape="1">
            <a:blip r:embed="rId7">
              <a:alphaModFix/>
            </a:blip>
            <a:srcRect/>
            <a:stretch/>
          </p:blipFill>
          <p:spPr>
            <a:xfrm>
              <a:off x="7890477" y="787864"/>
              <a:ext cx="2053447" cy="1377288"/>
            </a:xfrm>
            <a:prstGeom prst="rect">
              <a:avLst/>
            </a:prstGeom>
            <a:noFill/>
            <a:ln>
              <a:noFill/>
            </a:ln>
          </p:spPr>
        </p:pic>
        <p:sp>
          <p:nvSpPr>
            <p:cNvPr id="10" name="Google Shape;307;p14">
              <a:extLst>
                <a:ext uri="{FF2B5EF4-FFF2-40B4-BE49-F238E27FC236}">
                  <a16:creationId xmlns:a16="http://schemas.microsoft.com/office/drawing/2014/main" id="{649EAC67-C348-4B26-FDF1-B64CA883A8D0}"/>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06476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barn(inVertical)">
                                      <p:cBhvr>
                                        <p:cTn id="15" dur="500"/>
                                        <p:tgtEl>
                                          <p:spTgt spid="1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barn(inVertical)">
                                      <p:cBhvr>
                                        <p:cTn id="18" dur="500"/>
                                        <p:tgtEl>
                                          <p:spTgt spid="1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wipe(left)">
                                      <p:cBhvr>
                                        <p:cTn id="2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462333" y="478813"/>
            <a:ext cx="17363331" cy="9456779"/>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2015114" flipH="1">
            <a:off x="17274813" y="8211494"/>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a:extLst>
              <a:ext uri="{FF2B5EF4-FFF2-40B4-BE49-F238E27FC236}">
                <a16:creationId xmlns:a16="http://schemas.microsoft.com/office/drawing/2014/main" id="{869318D0-3B26-98BF-DCB5-7C475605B684}"/>
              </a:ext>
            </a:extLst>
          </p:cNvPr>
          <p:cNvSpPr/>
          <p:nvPr/>
        </p:nvSpPr>
        <p:spPr>
          <a:xfrm>
            <a:off x="12032" y="-54304"/>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76E0009B-BB86-4ACA-69DF-70F82281DF62}"/>
              </a:ext>
            </a:extLst>
          </p:cNvPr>
          <p:cNvGrpSpPr/>
          <p:nvPr/>
        </p:nvGrpSpPr>
        <p:grpSpPr>
          <a:xfrm>
            <a:off x="6837412" y="185810"/>
            <a:ext cx="4339384" cy="1376289"/>
            <a:chOff x="1624734" y="1360680"/>
            <a:chExt cx="5309466" cy="1569778"/>
          </a:xfrm>
        </p:grpSpPr>
        <p:sp>
          <p:nvSpPr>
            <p:cNvPr id="17" name="Rectangle 16">
              <a:extLst>
                <a:ext uri="{FF2B5EF4-FFF2-40B4-BE49-F238E27FC236}">
                  <a16:creationId xmlns:a16="http://schemas.microsoft.com/office/drawing/2014/main" id="{9B11D60E-508D-12E0-D83A-BFB21D4ED27E}"/>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16F993DA-D445-A84A-DC6D-9BB27CBDA30F}"/>
                </a:ext>
              </a:extLst>
            </p:cNvPr>
            <p:cNvSpPr/>
            <p:nvPr/>
          </p:nvSpPr>
          <p:spPr>
            <a:xfrm>
              <a:off x="1739034" y="1549559"/>
              <a:ext cx="5080866" cy="1192020"/>
            </a:xfrm>
            <a:prstGeom prst="rect">
              <a:avLst/>
            </a:prstGeom>
            <a:solidFill>
              <a:srgbClr val="FFFFC5"/>
            </a:solidFill>
            <a:ln>
              <a:solidFill>
                <a:srgbClr val="FFFFD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700" b="1" dirty="0">
                  <a:solidFill>
                    <a:prstClr val="black"/>
                  </a:solidFill>
                  <a:latin typeface="Arial" panose="020B0604020202020204" pitchFamily="34" charset="0"/>
                  <a:cs typeface="Arial" panose="020B0604020202020204" pitchFamily="34" charset="0"/>
                </a:rPr>
                <a:t>4</a:t>
              </a: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9DAE6C4-1161-3209-7F42-C306B9BD0332}"/>
                  </a:ext>
                </a:extLst>
              </p:cNvPr>
              <p:cNvSpPr txBox="1"/>
              <p:nvPr/>
            </p:nvSpPr>
            <p:spPr>
              <a:xfrm>
                <a:off x="1039371" y="1565471"/>
                <a:ext cx="15935466" cy="367158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50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chẵn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b)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𝑛</m:t>
                        </m:r>
                      </m:sub>
                    </m:sSub>
                    <m:r>
                      <a:rPr lang="en-US" sz="4000" b="0" i="1"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28</m:t>
                        </m:r>
                      </m:sub>
                    </m:sSub>
                    <m:r>
                      <a:rPr lang="en-US" sz="4000" b="0" i="1" smtClean="0">
                        <a:latin typeface="Cambria Math" panose="02040503050406030204" pitchFamily="18" charset="0"/>
                        <a:cs typeface="Arial" panose="020B0604020202020204" pitchFamily="34" charset="0"/>
                      </a:rPr>
                      <m:t>=100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c) Cho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𝑛</m:t>
                            </m:r>
                          </m:sub>
                        </m:sSub>
                      </m:e>
                    </m: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10</m:t>
                        </m:r>
                      </m:sub>
                    </m:sSub>
                    <m:r>
                      <a:rPr lang="en-US" sz="4000" b="0" i="1" smtClean="0">
                        <a:latin typeface="Cambria Math" panose="02040503050406030204" pitchFamily="18" charset="0"/>
                        <a:cs typeface="Arial" panose="020B0604020202020204" pitchFamily="34" charset="0"/>
                      </a:rPr>
                      <m:t>=110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20</m:t>
                        </m:r>
                      </m:sub>
                    </m:sSub>
                  </m:oMath>
                </a14:m>
                <a:endParaRPr lang="en-US" sz="4000" dirty="0">
                  <a:latin typeface="Arial" panose="020B0604020202020204" pitchFamily="34" charset="0"/>
                  <a:cs typeface="Arial" panose="020B0604020202020204" pitchFamily="34" charset="0"/>
                </a:endParaRPr>
              </a:p>
            </p:txBody>
          </p:sp>
        </mc:Choice>
        <mc:Fallback>
          <p:sp>
            <p:nvSpPr>
              <p:cNvPr id="11" name="TextBox 10">
                <a:extLst>
                  <a:ext uri="{FF2B5EF4-FFF2-40B4-BE49-F238E27FC236}">
                    <a16:creationId xmlns:a16="http://schemas.microsoft.com/office/drawing/2014/main" id="{59DAE6C4-1161-3209-7F42-C306B9BD0332}"/>
                  </a:ext>
                </a:extLst>
              </p:cNvPr>
              <p:cNvSpPr txBox="1">
                <a:spLocks noRot="1" noChangeAspect="1" noMove="1" noResize="1" noEditPoints="1" noAdjustHandles="1" noChangeArrowheads="1" noChangeShapeType="1" noTextEdit="1"/>
              </p:cNvSpPr>
              <p:nvPr/>
            </p:nvSpPr>
            <p:spPr>
              <a:xfrm>
                <a:off x="1039371" y="1565471"/>
                <a:ext cx="15935466" cy="3671583"/>
              </a:xfrm>
              <a:prstGeom prst="rect">
                <a:avLst/>
              </a:prstGeom>
              <a:blipFill>
                <a:blip r:embed="rId7"/>
                <a:stretch>
                  <a:fillRect l="-1377" b="-63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0F5DF37-0251-2256-64EE-02D0BBC7AA10}"/>
                  </a:ext>
                </a:extLst>
              </p:cNvPr>
              <p:cNvSpPr txBox="1"/>
              <p:nvPr/>
            </p:nvSpPr>
            <p:spPr>
              <a:xfrm>
                <a:off x="708714" y="6070528"/>
                <a:ext cx="16903545" cy="3644972"/>
              </a:xfrm>
              <a:prstGeom prst="rect">
                <a:avLst/>
              </a:prstGeom>
              <a:noFill/>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50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chẵn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đầu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𝑆</m:t>
                        </m:r>
                      </m:e>
                      <m:sub>
                        <m:r>
                          <a:rPr lang="en-US" sz="4000" i="1">
                            <a:solidFill>
                              <a:srgbClr val="333333"/>
                            </a:solidFill>
                            <a:latin typeface="Cambria Math" panose="02040503050406030204" pitchFamily="18" charset="0"/>
                            <a:ea typeface="Times New Roman" panose="02020603050405020304" pitchFamily="18" charset="0"/>
                          </a:rPr>
                          <m:t>5</m:t>
                        </m:r>
                        <m:r>
                          <a:rPr lang="en-US" sz="4000" i="1">
                            <a:solidFill>
                              <a:srgbClr val="000000"/>
                            </a:solidFill>
                            <a:latin typeface="Cambria Math" panose="02040503050406030204" pitchFamily="18" charset="0"/>
                            <a:ea typeface="Times New Roman" panose="02020603050405020304" pitchFamily="18" charset="0"/>
                          </a:rPr>
                          <m:t>0</m:t>
                        </m:r>
                      </m:sub>
                    </m:sSub>
                    <m:r>
                      <a:rPr lang="en-US" sz="4000" i="1">
                        <a:solidFill>
                          <a:srgbClr val="333333"/>
                        </a:solidFill>
                        <a:latin typeface="Cambria Math" panose="02040503050406030204" pitchFamily="18" charset="0"/>
                        <a:ea typeface="Times New Roman" panose="02020603050405020304" pitchFamily="18" charset="0"/>
                      </a:rPr>
                      <m:t>=</m:t>
                    </m:r>
                    <m:f>
                      <m:fPr>
                        <m:ctrlPr>
                          <a:rPr lang="en-US" sz="4000" i="1">
                            <a:solidFill>
                              <a:srgbClr val="333333"/>
                            </a:solidFill>
                            <a:latin typeface="Cambria Math" panose="02040503050406030204" pitchFamily="18" charset="0"/>
                            <a:ea typeface="Times New Roman" panose="02020603050405020304" pitchFamily="18" charset="0"/>
                          </a:rPr>
                        </m:ctrlPr>
                      </m:fPr>
                      <m:num>
                        <m:r>
                          <a:rPr lang="en-US" sz="4000" i="1">
                            <a:solidFill>
                              <a:srgbClr val="333333"/>
                            </a:solidFill>
                            <a:latin typeface="Cambria Math" panose="02040503050406030204" pitchFamily="18" charset="0"/>
                            <a:ea typeface="Times New Roman" panose="02020603050405020304" pitchFamily="18" charset="0"/>
                          </a:rPr>
                          <m:t>50</m:t>
                        </m:r>
                        <m:d>
                          <m:dPr>
                            <m:begChr m:val="["/>
                            <m:endChr m:val="]"/>
                            <m:ctrlPr>
                              <a:rPr lang="en-US" sz="4000" i="1">
                                <a:solidFill>
                                  <a:srgbClr val="333333"/>
                                </a:solidFill>
                                <a:latin typeface="Cambria Math" panose="02040503050406030204" pitchFamily="18" charset="0"/>
                                <a:ea typeface="Times New Roman" panose="02020603050405020304" pitchFamily="18" charset="0"/>
                              </a:rPr>
                            </m:ctrlPr>
                          </m:dPr>
                          <m:e>
                            <m:r>
                              <a:rPr lang="en-US" sz="4000" i="1">
                                <a:solidFill>
                                  <a:srgbClr val="333333"/>
                                </a:solidFill>
                                <a:latin typeface="Cambria Math" panose="02040503050406030204" pitchFamily="18" charset="0"/>
                                <a:ea typeface="Times New Roman" panose="02020603050405020304" pitchFamily="18" charset="0"/>
                              </a:rPr>
                              <m:t>2.0+</m:t>
                            </m:r>
                            <m:d>
                              <m:dPr>
                                <m:ctrlPr>
                                  <a:rPr lang="en-US" sz="4000" i="1">
                                    <a:solidFill>
                                      <a:srgbClr val="333333"/>
                                    </a:solidFill>
                                    <a:latin typeface="Cambria Math" panose="02040503050406030204" pitchFamily="18" charset="0"/>
                                    <a:ea typeface="Times New Roman" panose="02020603050405020304" pitchFamily="18" charset="0"/>
                                  </a:rPr>
                                </m:ctrlPr>
                              </m:dPr>
                              <m:e>
                                <m:r>
                                  <a:rPr lang="en-US" sz="4000" i="1">
                                    <a:solidFill>
                                      <a:srgbClr val="333333"/>
                                    </a:solidFill>
                                    <a:latin typeface="Cambria Math" panose="02040503050406030204" pitchFamily="18" charset="0"/>
                                    <a:ea typeface="Times New Roman" panose="02020603050405020304" pitchFamily="18" charset="0"/>
                                  </a:rPr>
                                  <m:t>50−1</m:t>
                                </m:r>
                              </m:e>
                            </m:d>
                            <m:r>
                              <a:rPr lang="en-US" sz="4000" i="1">
                                <a:solidFill>
                                  <a:srgbClr val="333333"/>
                                </a:solidFill>
                                <a:latin typeface="Cambria Math" panose="02040503050406030204" pitchFamily="18" charset="0"/>
                                <a:ea typeface="Times New Roman" panose="02020603050405020304" pitchFamily="18" charset="0"/>
                              </a:rPr>
                              <m:t>.2</m:t>
                            </m:r>
                          </m:e>
                        </m:d>
                      </m:num>
                      <m:den>
                        <m:r>
                          <a:rPr lang="en-US" sz="4000" i="1">
                            <a:solidFill>
                              <a:srgbClr val="333333"/>
                            </a:solidFill>
                            <a:latin typeface="Cambria Math" panose="02040503050406030204" pitchFamily="18" charset="0"/>
                            <a:ea typeface="Times New Roman" panose="02020603050405020304" pitchFamily="18" charset="0"/>
                          </a:rPr>
                          <m:t>2</m:t>
                        </m:r>
                      </m:den>
                    </m:f>
                    <m:r>
                      <a:rPr lang="en-US" sz="4000" i="1">
                        <a:solidFill>
                          <a:srgbClr val="333333"/>
                        </a:solidFill>
                        <a:latin typeface="Cambria Math" panose="02040503050406030204" pitchFamily="18" charset="0"/>
                        <a:ea typeface="Times New Roman" panose="02020603050405020304" pitchFamily="18" charset="0"/>
                      </a:rPr>
                      <m:t>=2450</m:t>
                    </m:r>
                  </m:oMath>
                </a14:m>
                <a:r>
                  <a:rPr lang="en-US" sz="40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3</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28</m:t>
                        </m:r>
                      </m:sub>
                    </m:sSub>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+27</m:t>
                        </m:r>
                        <m:r>
                          <a:rPr lang="en-US" sz="4000" b="0" i="1" smtClean="0">
                            <a:latin typeface="Cambria Math" panose="02040503050406030204" pitchFamily="18" charset="0"/>
                            <a:cs typeface="Arial" panose="020B0604020202020204" pitchFamily="34" charset="0"/>
                          </a:rPr>
                          <m:t>𝑑</m:t>
                        </m:r>
                      </m:e>
                    </m:d>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+29</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30</m:t>
                        </m:r>
                      </m:sub>
                    </m:sSub>
                    <m:r>
                      <a:rPr lang="en-US" sz="4000" b="0" i="1" smtClean="0">
                        <a:latin typeface="Cambria Math" panose="02040503050406030204" pitchFamily="18" charset="0"/>
                        <a:cs typeface="Arial" panose="020B0604020202020204" pitchFamily="34" charset="0"/>
                      </a:rPr>
                      <m:t>=100</m:t>
                    </m:r>
                  </m:oMath>
                </a14:m>
                <a:endParaRPr lang="en-US" sz="4000" b="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Suy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𝑆</m:t>
                        </m:r>
                      </m:e>
                      <m: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000000"/>
                            </a:solidFill>
                            <a:latin typeface="Cambria Math" panose="02040503050406030204" pitchFamily="18" charset="0"/>
                            <a:ea typeface="Times New Roman" panose="02020603050405020304" pitchFamily="18" charset="0"/>
                          </a:rPr>
                          <m:t>0</m:t>
                        </m:r>
                      </m:sub>
                    </m:sSub>
                    <m:r>
                      <a:rPr lang="en-US" sz="4000" i="1">
                        <a:solidFill>
                          <a:srgbClr val="333333"/>
                        </a:solidFill>
                        <a:latin typeface="Cambria Math" panose="02040503050406030204" pitchFamily="18" charset="0"/>
                        <a:ea typeface="Times New Roman" panose="02020603050405020304" pitchFamily="18" charset="0"/>
                      </a:rPr>
                      <m:t>=</m:t>
                    </m:r>
                    <m:f>
                      <m:fPr>
                        <m:ctrlPr>
                          <a:rPr lang="en-US" sz="4000" i="1">
                            <a:solidFill>
                              <a:srgbClr val="333333"/>
                            </a:solidFill>
                            <a:latin typeface="Cambria Math" panose="02040503050406030204" pitchFamily="18" charset="0"/>
                            <a:ea typeface="Times New Roman" panose="02020603050405020304" pitchFamily="18" charset="0"/>
                          </a:rPr>
                        </m:ctrlPr>
                      </m:fPr>
                      <m:num>
                        <m:r>
                          <a:rPr lang="en-US" sz="4000" i="1">
                            <a:solidFill>
                              <a:srgbClr val="333333"/>
                            </a:solidFill>
                            <a:latin typeface="Cambria Math" panose="02040503050406030204" pitchFamily="18" charset="0"/>
                            <a:ea typeface="Times New Roman" panose="02020603050405020304" pitchFamily="18" charset="0"/>
                          </a:rPr>
                          <m:t>𝑛</m:t>
                        </m:r>
                        <m:d>
                          <m:dPr>
                            <m:ctrlPr>
                              <a:rPr lang="en-US" sz="4000" i="1">
                                <a:solidFill>
                                  <a:srgbClr val="333333"/>
                                </a:solidFill>
                                <a:latin typeface="Cambria Math" panose="02040503050406030204" pitchFamily="18" charset="0"/>
                                <a:ea typeface="Times New Roman" panose="02020603050405020304" pitchFamily="18" charset="0"/>
                              </a:rPr>
                            </m:ctrlPr>
                          </m:dPr>
                          <m:e>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1</m:t>
                                </m:r>
                              </m:sub>
                            </m:sSub>
                            <m:r>
                              <a:rPr lang="en-US" sz="4000" i="1">
                                <a:solidFill>
                                  <a:srgbClr val="333333"/>
                                </a:solidFill>
                                <a:latin typeface="Cambria Math" panose="02040503050406030204" pitchFamily="18" charset="0"/>
                                <a:ea typeface="Times New Roman" panose="02020603050405020304" pitchFamily="18" charset="0"/>
                              </a:rPr>
                              <m:t>+</m:t>
                            </m:r>
                            <m:sSub>
                              <m:sSubPr>
                                <m:ctrlPr>
                                  <a:rPr lang="en-US" sz="4000" i="1">
                                    <a:solidFill>
                                      <a:srgbClr val="333333"/>
                                    </a:solidFill>
                                    <a:latin typeface="Cambria Math" panose="02040503050406030204" pitchFamily="18" charset="0"/>
                                    <a:ea typeface="Times New Roman" panose="02020603050405020304" pitchFamily="18" charset="0"/>
                                  </a:rPr>
                                </m:ctrlPr>
                              </m:sSubPr>
                              <m:e>
                                <m:r>
                                  <a:rPr lang="en-US" sz="4000" i="1">
                                    <a:solidFill>
                                      <a:srgbClr val="333333"/>
                                    </a:solidFill>
                                    <a:latin typeface="Cambria Math" panose="02040503050406030204" pitchFamily="18" charset="0"/>
                                    <a:ea typeface="Times New Roman" panose="02020603050405020304" pitchFamily="18" charset="0"/>
                                  </a:rPr>
                                  <m:t>𝑢</m:t>
                                </m:r>
                              </m:e>
                              <m:sub>
                                <m:r>
                                  <a:rPr lang="en-US" sz="4000" i="1">
                                    <a:solidFill>
                                      <a:srgbClr val="333333"/>
                                    </a:solidFill>
                                    <a:latin typeface="Cambria Math" panose="02040503050406030204" pitchFamily="18" charset="0"/>
                                    <a:ea typeface="Times New Roman" panose="02020603050405020304" pitchFamily="18" charset="0"/>
                                  </a:rPr>
                                  <m:t>3</m:t>
                                </m:r>
                                <m:r>
                                  <a:rPr lang="en-US" sz="4000" i="1">
                                    <a:solidFill>
                                      <a:srgbClr val="000000"/>
                                    </a:solidFill>
                                    <a:latin typeface="Cambria Math" panose="02040503050406030204" pitchFamily="18" charset="0"/>
                                    <a:ea typeface="Times New Roman" panose="02020603050405020304" pitchFamily="18" charset="0"/>
                                  </a:rPr>
                                  <m:t>0</m:t>
                                </m:r>
                              </m:sub>
                            </m:sSub>
                          </m:e>
                        </m:d>
                      </m:num>
                      <m:den>
                        <m:r>
                          <a:rPr lang="en-US" sz="4000" i="1">
                            <a:solidFill>
                              <a:srgbClr val="333333"/>
                            </a:solidFill>
                            <a:latin typeface="Cambria Math" panose="02040503050406030204" pitchFamily="18" charset="0"/>
                            <a:ea typeface="Times New Roman" panose="02020603050405020304" pitchFamily="18" charset="0"/>
                          </a:rPr>
                          <m:t>2</m:t>
                        </m:r>
                      </m:den>
                    </m:f>
                    <m:r>
                      <a:rPr lang="en-US" sz="4000" i="1">
                        <a:solidFill>
                          <a:srgbClr val="333333"/>
                        </a:solidFill>
                        <a:latin typeface="Cambria Math" panose="02040503050406030204" pitchFamily="18" charset="0"/>
                        <a:ea typeface="Times New Roman" panose="02020603050405020304" pitchFamily="18" charset="0"/>
                      </a:rPr>
                      <m:t>=30.1002=1500</m:t>
                    </m:r>
                  </m:oMath>
                </a14:m>
                <a:endParaRPr lang="en-US" sz="3600" dirty="0">
                  <a:latin typeface="Times New Roman" panose="02020603050405020304" pitchFamily="18" charset="0"/>
                  <a:ea typeface="Times New Roman" panose="02020603050405020304" pitchFamily="18" charset="0"/>
                </a:endParaRPr>
              </a:p>
            </p:txBody>
          </p:sp>
        </mc:Choice>
        <mc:Fallback>
          <p:sp>
            <p:nvSpPr>
              <p:cNvPr id="14" name="TextBox 13">
                <a:extLst>
                  <a:ext uri="{FF2B5EF4-FFF2-40B4-BE49-F238E27FC236}">
                    <a16:creationId xmlns:a16="http://schemas.microsoft.com/office/drawing/2014/main" id="{A0F5DF37-0251-2256-64EE-02D0BBC7AA10}"/>
                  </a:ext>
                </a:extLst>
              </p:cNvPr>
              <p:cNvSpPr txBox="1">
                <a:spLocks noRot="1" noChangeAspect="1" noMove="1" noResize="1" noEditPoints="1" noAdjustHandles="1" noChangeArrowheads="1" noChangeShapeType="1" noTextEdit="1"/>
              </p:cNvSpPr>
              <p:nvPr/>
            </p:nvSpPr>
            <p:spPr>
              <a:xfrm>
                <a:off x="708714" y="6070528"/>
                <a:ext cx="16903545" cy="3644972"/>
              </a:xfrm>
              <a:prstGeom prst="rect">
                <a:avLst/>
              </a:prstGeom>
              <a:blipFill>
                <a:blip r:embed="rId8"/>
                <a:stretch>
                  <a:fillRect l="-1262" b="-2341"/>
                </a:stretch>
              </a:blipFill>
            </p:spPr>
            <p:txBody>
              <a:bodyPr/>
              <a:lstStyle/>
              <a:p>
                <a:r>
                  <a:rPr lang="en-US">
                    <a:noFill/>
                  </a:rPr>
                  <a:t> </a:t>
                </a:r>
              </a:p>
            </p:txBody>
          </p:sp>
        </mc:Fallback>
      </mc:AlternateContent>
      <p:grpSp>
        <p:nvGrpSpPr>
          <p:cNvPr id="15" name="Google Shape;305;p14">
            <a:extLst>
              <a:ext uri="{FF2B5EF4-FFF2-40B4-BE49-F238E27FC236}">
                <a16:creationId xmlns:a16="http://schemas.microsoft.com/office/drawing/2014/main" id="{0C7E9412-13FC-782C-1A10-3C14228EDB24}"/>
              </a:ext>
            </a:extLst>
          </p:cNvPr>
          <p:cNvGrpSpPr/>
          <p:nvPr/>
        </p:nvGrpSpPr>
        <p:grpSpPr>
          <a:xfrm>
            <a:off x="14854105" y="4900096"/>
            <a:ext cx="1974898" cy="1192826"/>
            <a:chOff x="7890477" y="787864"/>
            <a:chExt cx="2065959" cy="1377288"/>
          </a:xfrm>
        </p:grpSpPr>
        <p:pic>
          <p:nvPicPr>
            <p:cNvPr id="19" name="Google Shape;306;p14">
              <a:extLst>
                <a:ext uri="{FF2B5EF4-FFF2-40B4-BE49-F238E27FC236}">
                  <a16:creationId xmlns:a16="http://schemas.microsoft.com/office/drawing/2014/main" id="{929DCB84-17AE-5E7C-03D5-76F8016535F7}"/>
                </a:ext>
              </a:extLst>
            </p:cNvPr>
            <p:cNvPicPr preferRelativeResize="0"/>
            <p:nvPr/>
          </p:nvPicPr>
          <p:blipFill rotWithShape="1">
            <a:blip r:embed="rId9">
              <a:alphaModFix/>
            </a:blip>
            <a:srcRect/>
            <a:stretch/>
          </p:blipFill>
          <p:spPr>
            <a:xfrm>
              <a:off x="7890477" y="787864"/>
              <a:ext cx="2053447" cy="1377288"/>
            </a:xfrm>
            <a:prstGeom prst="rect">
              <a:avLst/>
            </a:prstGeom>
            <a:noFill/>
            <a:ln>
              <a:noFill/>
            </a:ln>
          </p:spPr>
        </p:pic>
        <p:sp>
          <p:nvSpPr>
            <p:cNvPr id="20" name="Google Shape;307;p14">
              <a:extLst>
                <a:ext uri="{FF2B5EF4-FFF2-40B4-BE49-F238E27FC236}">
                  <a16:creationId xmlns:a16="http://schemas.microsoft.com/office/drawing/2014/main" id="{02A7292B-8A34-0DD3-1224-A6AEC7765201}"/>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0729547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462333" y="478813"/>
            <a:ext cx="17363331" cy="9456779"/>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2015114" flipH="1">
            <a:off x="17274813" y="8211494"/>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a:extLst>
              <a:ext uri="{FF2B5EF4-FFF2-40B4-BE49-F238E27FC236}">
                <a16:creationId xmlns:a16="http://schemas.microsoft.com/office/drawing/2014/main" id="{869318D0-3B26-98BF-DCB5-7C475605B684}"/>
              </a:ext>
            </a:extLst>
          </p:cNvPr>
          <p:cNvSpPr/>
          <p:nvPr/>
        </p:nvSpPr>
        <p:spPr>
          <a:xfrm>
            <a:off x="12032" y="-54304"/>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76E0009B-BB86-4ACA-69DF-70F82281DF62}"/>
              </a:ext>
            </a:extLst>
          </p:cNvPr>
          <p:cNvGrpSpPr/>
          <p:nvPr/>
        </p:nvGrpSpPr>
        <p:grpSpPr>
          <a:xfrm>
            <a:off x="6837412" y="185810"/>
            <a:ext cx="4339384" cy="1376289"/>
            <a:chOff x="1624734" y="1360680"/>
            <a:chExt cx="5309466" cy="1569778"/>
          </a:xfrm>
        </p:grpSpPr>
        <p:sp>
          <p:nvSpPr>
            <p:cNvPr id="17" name="Rectangle 16">
              <a:extLst>
                <a:ext uri="{FF2B5EF4-FFF2-40B4-BE49-F238E27FC236}">
                  <a16:creationId xmlns:a16="http://schemas.microsoft.com/office/drawing/2014/main" id="{9B11D60E-508D-12E0-D83A-BFB21D4ED27E}"/>
                </a:ext>
              </a:extLst>
            </p:cNvPr>
            <p:cNvSpPr/>
            <p:nvPr/>
          </p:nvSpPr>
          <p:spPr>
            <a:xfrm>
              <a:off x="1624734" y="1360680"/>
              <a:ext cx="5309466" cy="1569778"/>
            </a:xfrm>
            <a:prstGeom prst="rect">
              <a:avLst/>
            </a:prstGeom>
            <a:solidFill>
              <a:schemeClr val="bg1"/>
            </a:solidFill>
            <a:ln>
              <a:noFill/>
            </a:ln>
            <a:effectLst/>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16F993DA-D445-A84A-DC6D-9BB27CBDA30F}"/>
                </a:ext>
              </a:extLst>
            </p:cNvPr>
            <p:cNvSpPr/>
            <p:nvPr/>
          </p:nvSpPr>
          <p:spPr>
            <a:xfrm>
              <a:off x="1739034" y="1549559"/>
              <a:ext cx="5080866" cy="1192020"/>
            </a:xfrm>
            <a:prstGeom prst="rect">
              <a:avLst/>
            </a:prstGeom>
            <a:solidFill>
              <a:srgbClr val="FFFFC5"/>
            </a:solidFill>
            <a:ln>
              <a:solidFill>
                <a:srgbClr val="FFFFD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700" b="1" dirty="0">
                  <a:solidFill>
                    <a:prstClr val="black"/>
                  </a:solidFill>
                  <a:latin typeface="Arial" panose="020B0604020202020204" pitchFamily="34" charset="0"/>
                  <a:cs typeface="Arial" panose="020B0604020202020204" pitchFamily="34" charset="0"/>
                </a:rPr>
                <a:t>4</a:t>
              </a:r>
              <a:endParaRPr kumimoji="0" lang="en-US" sz="4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C2AC5DB-FCE5-93B9-B4C7-5806A9412547}"/>
                  </a:ext>
                </a:extLst>
              </p:cNvPr>
              <p:cNvSpPr txBox="1"/>
              <p:nvPr/>
            </p:nvSpPr>
            <p:spPr>
              <a:xfrm>
                <a:off x="1219200" y="1997926"/>
                <a:ext cx="16443766" cy="7074244"/>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c)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6</m:t>
                        </m:r>
                      </m:sub>
                    </m:sSub>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6</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e>
                        </m:d>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(1)</a:t>
                </a:r>
              </a:p>
              <a:p>
                <a:pPr>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10</m:t>
                        </m:r>
                      </m:sub>
                    </m:sSub>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10</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r>
                      <m:rPr>
                        <m:nor/>
                      </m:rPr>
                      <a:rPr lang="en-US" sz="4000" b="0" i="0" smtClean="0">
                        <a:latin typeface="Cambria Math" panose="02040503050406030204" pitchFamily="18" charset="0"/>
                        <a:cs typeface="Arial" panose="020B0604020202020204" pitchFamily="34" charset="0"/>
                      </a:rPr>
                      <m:t>110</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suy</m:t>
                    </m:r>
                    <m:r>
                      <m:rPr>
                        <m:nor/>
                      </m:rPr>
                      <a:rPr lang="en-US" sz="4000" dirty="0">
                        <a:latin typeface="Arial" panose="020B0604020202020204" pitchFamily="34" charset="0"/>
                        <a:cs typeface="Arial" panose="020B0604020202020204" pitchFamily="34" charset="0"/>
                      </a:rPr>
                      <m:t> </m:t>
                    </m:r>
                    <m:r>
                      <m:rPr>
                        <m:nor/>
                      </m:rPr>
                      <a:rPr lang="en-US" sz="4000" dirty="0" err="1">
                        <a:latin typeface="Arial" panose="020B0604020202020204" pitchFamily="34" charset="0"/>
                        <a:cs typeface="Arial" panose="020B0604020202020204" pitchFamily="34" charset="0"/>
                      </a:rPr>
                      <m:t>ra</m:t>
                    </m:r>
                    <m:r>
                      <m:rPr>
                        <m:nor/>
                      </m:rPr>
                      <a:rPr lang="en-US" sz="4000" dirty="0">
                        <a:latin typeface="Arial" panose="020B0604020202020204" pitchFamily="34" charset="0"/>
                        <a:cs typeface="Arial" panose="020B0604020202020204" pitchFamily="34" charset="0"/>
                      </a:rPr>
                      <m:t> </m:t>
                    </m:r>
                    <m:r>
                      <a:rPr lang="en-US" sz="4000" b="0" i="1" dirty="0" smtClean="0">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9</m:t>
                    </m:r>
                    <m:r>
                      <a:rPr lang="en-US" sz="4000" i="1">
                        <a:latin typeface="Cambria Math" panose="02040503050406030204" pitchFamily="18" charset="0"/>
                        <a:cs typeface="Arial" panose="020B0604020202020204" pitchFamily="34" charset="0"/>
                      </a:rPr>
                      <m:t>𝑑</m:t>
                    </m:r>
                    <m:r>
                      <a:rPr lang="en-US" sz="4000" i="1">
                        <a:latin typeface="Cambria Math" panose="02040503050406030204" pitchFamily="18" charset="0"/>
                        <a:cs typeface="Arial" panose="020B0604020202020204" pitchFamily="34" charset="0"/>
                      </a:rPr>
                      <m:t>=22</m:t>
                    </m:r>
                  </m:oMath>
                </a14:m>
                <a:r>
                  <a:rPr lang="en-US" sz="4000" dirty="0">
                    <a:latin typeface="Arial" panose="020B0604020202020204" pitchFamily="34" charset="0"/>
                    <a:cs typeface="Arial" panose="020B0604020202020204" pitchFamily="34" charset="0"/>
                  </a:rPr>
                  <a:t>		(2)</a:t>
                </a:r>
              </a:p>
              <a:p>
                <a:pPr>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smtClean="0">
                            <a:latin typeface="Cambria Math" panose="02040503050406030204" pitchFamily="18" charset="0"/>
                            <a:cs typeface="Arial" panose="020B0604020202020204" pitchFamily="34" charset="0"/>
                          </a:rPr>
                        </m:ctrlPr>
                      </m:dPr>
                      <m:e>
                        <m:eqArr>
                          <m:eqArrPr>
                            <m:ctrlPr>
                              <a:rPr lang="en-US" sz="4000" b="0" i="1" smtClean="0">
                                <a:latin typeface="Cambria Math" panose="02040503050406030204" pitchFamily="18" charset="0"/>
                                <a:cs typeface="Arial" panose="020B0604020202020204" pitchFamily="34" charset="0"/>
                              </a:rPr>
                            </m:ctrlPr>
                          </m:eqArrPr>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=6</m:t>
                            </m:r>
                          </m:e>
                          <m:e>
                            <m:r>
                              <a:rPr lang="en-US" sz="4000" b="0" i="1" smtClean="0">
                                <a:latin typeface="Cambria Math" panose="02040503050406030204" pitchFamily="18" charset="0"/>
                                <a:cs typeface="Arial" panose="020B0604020202020204" pitchFamily="34" charset="0"/>
                              </a:rPr>
                              <m:t>2</m:t>
                            </m:r>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+9</m:t>
                            </m:r>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=22</m:t>
                            </m:r>
                          </m:e>
                        </m:eqArr>
                      </m:e>
                    </m:d>
                  </m:oMath>
                </a14:m>
                <a:endParaRPr lang="en-US" sz="4000" dirty="0">
                  <a:latin typeface="Arial" panose="020B0604020202020204" pitchFamily="34" charset="0"/>
                  <a:cs typeface="Arial" panose="020B0604020202020204" pitchFamily="34" charset="0"/>
                </a:endParaRPr>
              </a:p>
              <a:p>
                <a:pPr>
                  <a:lnSpc>
                    <a:spcPct val="150000"/>
                  </a:lnSpc>
                </a:pP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𝑑</m:t>
                    </m:r>
                    <m:r>
                      <a:rPr lang="en-US" sz="4000" b="0" i="1" smtClean="0">
                        <a:latin typeface="Cambria Math" panose="02040503050406030204" pitchFamily="18" charset="0"/>
                        <a:cs typeface="Arial" panose="020B0604020202020204" pitchFamily="34" charset="0"/>
                      </a:rPr>
                      <m:t>=4</m:t>
                    </m:r>
                  </m:oMath>
                </a14:m>
                <a:endParaRPr lang="en-US"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𝑆</m:t>
                        </m:r>
                      </m:e>
                      <m:sub>
                        <m:r>
                          <a:rPr lang="en-US" sz="4000" b="0" i="1" smtClean="0">
                            <a:latin typeface="Cambria Math" panose="02040503050406030204" pitchFamily="18" charset="0"/>
                            <a:cs typeface="Arial" panose="020B0604020202020204" pitchFamily="34" charset="0"/>
                          </a:rPr>
                          <m:t>20</m:t>
                        </m:r>
                      </m:sub>
                    </m:sSub>
                    <m:r>
                      <a:rPr lang="en-US" sz="4000" b="0" i="1" smtClean="0">
                        <a:latin typeface="Cambria Math" panose="02040503050406030204" pitchFamily="18" charset="0"/>
                        <a:cs typeface="Arial" panose="020B0604020202020204" pitchFamily="34" charset="0"/>
                      </a:rPr>
                      <m:t>=</m:t>
                    </m:r>
                  </m:oMath>
                </a14:m>
                <a:r>
                  <a:rPr lang="en-US" sz="4000" dirty="0">
                    <a:cs typeface="Arial" panose="020B0604020202020204" pitchFamily="34" charset="0"/>
                  </a:rPr>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20</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m:t>
                            </m:r>
                            <m:sSub>
                              <m:sSubPr>
                                <m:ctrlPr>
                                  <a:rPr lang="en-US"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1</m:t>
                                </m:r>
                              </m:sub>
                            </m:sSub>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19</m:t>
                            </m:r>
                            <m:r>
                              <a:rPr lang="en-US" sz="4000" i="1">
                                <a:latin typeface="Cambria Math" panose="02040503050406030204" pitchFamily="18" charset="0"/>
                                <a:cs typeface="Arial" panose="020B0604020202020204" pitchFamily="34" charset="0"/>
                              </a:rPr>
                              <m:t>𝑑</m:t>
                            </m:r>
                          </m:e>
                        </m:d>
                      </m:num>
                      <m:den>
                        <m:r>
                          <a:rPr lang="en-US" sz="4000" i="1">
                            <a:latin typeface="Cambria Math" panose="02040503050406030204" pitchFamily="18" charset="0"/>
                            <a:cs typeface="Arial" panose="020B0604020202020204" pitchFamily="34" charset="0"/>
                          </a:rPr>
                          <m:t>2</m:t>
                        </m:r>
                      </m:den>
                    </m:f>
                    <m:r>
                      <a:rPr lang="en-US" sz="4000" i="1">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r>
                          <a:rPr lang="en-US" sz="4000" i="1">
                            <a:latin typeface="Cambria Math" panose="02040503050406030204" pitchFamily="18" charset="0"/>
                            <a:cs typeface="Arial" panose="020B0604020202020204" pitchFamily="34" charset="0"/>
                          </a:rPr>
                          <m:t>0</m:t>
                        </m:r>
                        <m:d>
                          <m:dPr>
                            <m:begChr m:val="["/>
                            <m:endChr m:val="]"/>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2 .</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−7</m:t>
                                </m:r>
                              </m:e>
                            </m:d>
                            <m:r>
                              <a:rPr lang="en-US" sz="4000" b="0" i="1" smtClean="0">
                                <a:latin typeface="Cambria Math" panose="02040503050406030204" pitchFamily="18" charset="0"/>
                                <a:cs typeface="Arial" panose="020B0604020202020204" pitchFamily="34" charset="0"/>
                              </a:rPr>
                              <m:t>+19 . 4</m:t>
                            </m:r>
                          </m:e>
                        </m:d>
                      </m:num>
                      <m:den>
                        <m:r>
                          <a:rPr lang="en-US" sz="4000" i="1">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=620</m:t>
                    </m:r>
                  </m:oMath>
                </a14:m>
                <a:endParaRPr lang="en-US" sz="4000" dirty="0">
                  <a:latin typeface="Arial" panose="020B060402020202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EC2AC5DB-FCE5-93B9-B4C7-5806A9412547}"/>
                  </a:ext>
                </a:extLst>
              </p:cNvPr>
              <p:cNvSpPr txBox="1">
                <a:spLocks noRot="1" noChangeAspect="1" noMove="1" noResize="1" noEditPoints="1" noAdjustHandles="1" noChangeArrowheads="1" noChangeShapeType="1" noTextEdit="1"/>
              </p:cNvSpPr>
              <p:nvPr/>
            </p:nvSpPr>
            <p:spPr>
              <a:xfrm>
                <a:off x="1219200" y="1997926"/>
                <a:ext cx="16443766" cy="7074244"/>
              </a:xfrm>
              <a:prstGeom prst="rect">
                <a:avLst/>
              </a:prstGeom>
              <a:blipFill>
                <a:blip r:embed="rId7"/>
                <a:stretch>
                  <a:fillRect l="-1298" b="-862"/>
                </a:stretch>
              </a:blipFill>
            </p:spPr>
            <p:txBody>
              <a:bodyPr/>
              <a:lstStyle/>
              <a:p>
                <a:r>
                  <a:rPr lang="en-US">
                    <a:noFill/>
                  </a:rPr>
                  <a:t> </a:t>
                </a:r>
              </a:p>
            </p:txBody>
          </p:sp>
        </mc:Fallback>
      </mc:AlternateContent>
      <p:grpSp>
        <p:nvGrpSpPr>
          <p:cNvPr id="6" name="Google Shape;305;p14">
            <a:extLst>
              <a:ext uri="{FF2B5EF4-FFF2-40B4-BE49-F238E27FC236}">
                <a16:creationId xmlns:a16="http://schemas.microsoft.com/office/drawing/2014/main" id="{C72960AC-3DC4-A607-2CA4-6DB664CFA162}"/>
              </a:ext>
            </a:extLst>
          </p:cNvPr>
          <p:cNvGrpSpPr/>
          <p:nvPr/>
        </p:nvGrpSpPr>
        <p:grpSpPr>
          <a:xfrm>
            <a:off x="14487576" y="736229"/>
            <a:ext cx="1974898" cy="1192826"/>
            <a:chOff x="7890477" y="787864"/>
            <a:chExt cx="2065959" cy="1377288"/>
          </a:xfrm>
        </p:grpSpPr>
        <p:pic>
          <p:nvPicPr>
            <p:cNvPr id="7" name="Google Shape;306;p14">
              <a:extLst>
                <a:ext uri="{FF2B5EF4-FFF2-40B4-BE49-F238E27FC236}">
                  <a16:creationId xmlns:a16="http://schemas.microsoft.com/office/drawing/2014/main" id="{268A5AFB-4C9A-1716-0FE1-71AFC228578B}"/>
                </a:ext>
              </a:extLst>
            </p:cNvPr>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9" name="Google Shape;307;p14">
              <a:extLst>
                <a:ext uri="{FF2B5EF4-FFF2-40B4-BE49-F238E27FC236}">
                  <a16:creationId xmlns:a16="http://schemas.microsoft.com/office/drawing/2014/main" id="{7F5737A2-A3D3-E919-7CD4-F5280EA3871B}"/>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164191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20833" y="878175"/>
            <a:ext cx="17496150" cy="87648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a:extLst>
              <a:ext uri="{FF2B5EF4-FFF2-40B4-BE49-F238E27FC236}">
                <a16:creationId xmlns:a16="http://schemas.microsoft.com/office/drawing/2014/main" id="{8C7C5DCC-C212-5767-17D8-80FF182CC6EC}"/>
              </a:ext>
            </a:extLst>
          </p:cNvPr>
          <p:cNvGrpSpPr/>
          <p:nvPr/>
        </p:nvGrpSpPr>
        <p:grpSpPr>
          <a:xfrm>
            <a:off x="6773416" y="266700"/>
            <a:ext cx="4432225" cy="1301648"/>
            <a:chOff x="1852505" y="3331267"/>
            <a:chExt cx="4741161" cy="1301648"/>
          </a:xfrm>
        </p:grpSpPr>
        <p:sp>
          <p:nvSpPr>
            <p:cNvPr id="7" name="Freeform 29">
              <a:extLst>
                <a:ext uri="{FF2B5EF4-FFF2-40B4-BE49-F238E27FC236}">
                  <a16:creationId xmlns:a16="http://schemas.microsoft.com/office/drawing/2014/main" id="{D2400F26-6097-02D8-FF93-9236F01BE6C6}"/>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dirty="0"/>
            </a:p>
          </p:txBody>
        </p:sp>
        <p:sp>
          <p:nvSpPr>
            <p:cNvPr id="8" name="Rectangle 7">
              <a:extLst>
                <a:ext uri="{FF2B5EF4-FFF2-40B4-BE49-F238E27FC236}">
                  <a16:creationId xmlns:a16="http://schemas.microsoft.com/office/drawing/2014/main" id="{86DE7666-4064-8395-106E-9302CC774FA6}"/>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3 </a:t>
              </a:r>
              <a:endParaRPr lang="en-US" sz="5000" b="1" dirty="0">
                <a:ln w="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9" name="Freeform 9">
            <a:extLst>
              <a:ext uri="{FF2B5EF4-FFF2-40B4-BE49-F238E27FC236}">
                <a16:creationId xmlns:a16="http://schemas.microsoft.com/office/drawing/2014/main" id="{8DBFCF20-696E-D47B-7EEE-F90E034B6995}"/>
              </a:ext>
            </a:extLst>
          </p:cNvPr>
          <p:cNvSpPr/>
          <p:nvPr/>
        </p:nvSpPr>
        <p:spPr>
          <a:xfrm>
            <a:off x="15746332" y="274666"/>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6">
            <a:extLst>
              <a:ext uri="{FF2B5EF4-FFF2-40B4-BE49-F238E27FC236}">
                <a16:creationId xmlns:a16="http://schemas.microsoft.com/office/drawing/2014/main" id="{4E9908D5-92CF-B8FE-B8A8-6E4D6C85FB0F}"/>
              </a:ext>
            </a:extLst>
          </p:cNvPr>
          <p:cNvSpPr/>
          <p:nvPr/>
        </p:nvSpPr>
        <p:spPr>
          <a:xfrm rot="-1364019">
            <a:off x="-563145" y="658113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5580705B-E2F3-BBDF-D1A3-B66CE7AF38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8065" y="3730718"/>
            <a:ext cx="5461548" cy="3474230"/>
          </a:xfrm>
          <a:prstGeom prst="rect">
            <a:avLst/>
          </a:prstGeom>
        </p:spPr>
      </p:pic>
      <p:sp>
        <p:nvSpPr>
          <p:cNvPr id="11" name="Freeform 17">
            <a:extLst>
              <a:ext uri="{FF2B5EF4-FFF2-40B4-BE49-F238E27FC236}">
                <a16:creationId xmlns:a16="http://schemas.microsoft.com/office/drawing/2014/main" id="{DBB45CA6-08C7-7AC8-A0D7-CAE74F189B00}"/>
              </a:ext>
            </a:extLst>
          </p:cNvPr>
          <p:cNvSpPr/>
          <p:nvPr/>
        </p:nvSpPr>
        <p:spPr>
          <a:xfrm>
            <a:off x="17107395" y="8226110"/>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3" name="TextBox 22">
            <a:extLst>
              <a:ext uri="{FF2B5EF4-FFF2-40B4-BE49-F238E27FC236}">
                <a16:creationId xmlns:a16="http://schemas.microsoft.com/office/drawing/2014/main" id="{A2E087FC-D9B1-F45B-966D-670E560043D7}"/>
              </a:ext>
            </a:extLst>
          </p:cNvPr>
          <p:cNvSpPr txBox="1"/>
          <p:nvPr/>
        </p:nvSpPr>
        <p:spPr>
          <a:xfrm>
            <a:off x="821581" y="1568348"/>
            <a:ext cx="16084850" cy="5127814"/>
          </a:xfrm>
          <a:prstGeom prst="rect">
            <a:avLst/>
          </a:prstGeom>
          <a:noFill/>
        </p:spPr>
        <p:txBody>
          <a:bodyPr wrap="square">
            <a:spAutoFit/>
          </a:bodyPr>
          <a:lstStyle/>
          <a:p>
            <a:pPr>
              <a:lnSpc>
                <a:spcPct val="150000"/>
              </a:lnSpc>
              <a:spcAft>
                <a:spcPts val="1200"/>
              </a:spcAft>
            </a:pPr>
            <a:r>
              <a:rPr lang="en-US" sz="4200" dirty="0" err="1">
                <a:solidFill>
                  <a:srgbClr val="000000"/>
                </a:solidFill>
                <a:latin typeface="Arial" panose="020B0604020202020204" pitchFamily="34" charset="0"/>
                <a:cs typeface="Arial" panose="020B0604020202020204" pitchFamily="34" charset="0"/>
              </a:rPr>
              <a:t>Một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rạp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xếp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theo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nhất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17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hai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23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 </a:t>
            </a:r>
            <a:r>
              <a:rPr lang="en-US" sz="4200" dirty="0" err="1">
                <a:solidFill>
                  <a:srgbClr val="000000"/>
                </a:solidFill>
                <a:latin typeface="Arial" panose="020B0604020202020204" pitchFamily="34" charset="0"/>
                <a:cs typeface="Arial" panose="020B0604020202020204" pitchFamily="34" charset="0"/>
              </a:rPr>
              <a:t>cứ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tiếp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tục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cho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đến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cuối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cùng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4).</a:t>
            </a:r>
          </a:p>
          <a:p>
            <a:pPr>
              <a:lnSpc>
                <a:spcPct val="150000"/>
              </a:lnSpc>
              <a:spcAft>
                <a:spcPts val="1200"/>
              </a:spcAft>
            </a:pP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ghế</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cuối</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endPar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200" kern="100" dirty="0">
                <a:effectLst/>
                <a:latin typeface="Arial" panose="020B0604020202020204" pitchFamily="34" charset="0"/>
                <a:ea typeface="Calibri" panose="020F0502020204030204" pitchFamily="34" charset="0"/>
                <a:cs typeface="Arial" panose="020B0604020202020204" pitchFamily="34" charset="0"/>
              </a:rPr>
              <a:t>b) </a:t>
            </a:r>
            <a:r>
              <a:rPr lang="en-US" sz="4200" kern="100" dirty="0" err="1">
                <a:effectLst/>
                <a:latin typeface="Arial" panose="020B0604020202020204" pitchFamily="34" charset="0"/>
                <a:ea typeface="Calibri" panose="020F0502020204030204" pitchFamily="34" charset="0"/>
                <a:cs typeface="Arial" panose="020B0604020202020204" pitchFamily="34" charset="0"/>
              </a:rPr>
              <a:t>Tính</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tổng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ghế</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có</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trong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rạp</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oogle Shape;305;p14">
            <a:extLst>
              <a:ext uri="{FF2B5EF4-FFF2-40B4-BE49-F238E27FC236}">
                <a16:creationId xmlns:a16="http://schemas.microsoft.com/office/drawing/2014/main" id="{4F04203E-A7C7-F555-7B00-EE86958D7E33}"/>
              </a:ext>
            </a:extLst>
          </p:cNvPr>
          <p:cNvGrpSpPr/>
          <p:nvPr/>
        </p:nvGrpSpPr>
        <p:grpSpPr>
          <a:xfrm flipH="1">
            <a:off x="821581" y="7140129"/>
            <a:ext cx="1868627" cy="1192826"/>
            <a:chOff x="7890477" y="787864"/>
            <a:chExt cx="2065959" cy="1377288"/>
          </a:xfrm>
        </p:grpSpPr>
        <p:pic>
          <p:nvPicPr>
            <p:cNvPr id="15" name="Google Shape;306;p14">
              <a:extLst>
                <a:ext uri="{FF2B5EF4-FFF2-40B4-BE49-F238E27FC236}">
                  <a16:creationId xmlns:a16="http://schemas.microsoft.com/office/drawing/2014/main" id="{67CB0592-4116-B0E5-00B1-8BD4B950BB27}"/>
                </a:ext>
              </a:extLst>
            </p:cNvPr>
            <p:cNvPicPr preferRelativeResize="0"/>
            <p:nvPr/>
          </p:nvPicPr>
          <p:blipFill rotWithShape="1">
            <a:blip r:embed="rId10">
              <a:alphaModFix/>
            </a:blip>
            <a:srcRect/>
            <a:stretch/>
          </p:blipFill>
          <p:spPr>
            <a:xfrm>
              <a:off x="7890477" y="787864"/>
              <a:ext cx="2053447" cy="1377288"/>
            </a:xfrm>
            <a:prstGeom prst="rect">
              <a:avLst/>
            </a:prstGeom>
            <a:noFill/>
            <a:ln>
              <a:noFill/>
            </a:ln>
          </p:spPr>
        </p:pic>
        <p:sp>
          <p:nvSpPr>
            <p:cNvPr id="16" name="Google Shape;307;p14">
              <a:extLst>
                <a:ext uri="{FF2B5EF4-FFF2-40B4-BE49-F238E27FC236}">
                  <a16:creationId xmlns:a16="http://schemas.microsoft.com/office/drawing/2014/main" id="{F4BA5C20-0EF1-4705-1879-1E8E2413D4DF}"/>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4ECA984D-EDBB-1C2D-54A0-4050987CB238}"/>
                  </a:ext>
                </a:extLst>
              </p:cNvPr>
              <p:cNvSpPr txBox="1"/>
              <p:nvPr/>
            </p:nvSpPr>
            <p:spPr>
              <a:xfrm>
                <a:off x="3082587" y="7497276"/>
                <a:ext cx="12572214" cy="1911549"/>
              </a:xfrm>
              <a:prstGeom prst="rect">
                <a:avLst/>
              </a:prstGeom>
              <a:noFill/>
            </p:spPr>
            <p:txBody>
              <a:bodyPr wrap="square">
                <a:spAutoFit/>
              </a:bodyPr>
              <a:lstStyle/>
              <a:p>
                <a:pPr>
                  <a:lnSpc>
                    <a:spcPct val="150000"/>
                  </a:lnSpc>
                </a:pP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Ta </a:t>
                </a:r>
                <a:r>
                  <a:rPr lang="en-US" sz="42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1</m:t>
                        </m:r>
                      </m:sub>
                    </m:sSub>
                    <m:r>
                      <a:rPr lang="en-US" sz="4200" i="1">
                        <a:solidFill>
                          <a:srgbClr val="333333"/>
                        </a:solidFill>
                        <a:effectLst/>
                        <a:latin typeface="Cambria Math" panose="02040503050406030204" pitchFamily="18" charset="0"/>
                        <a:ea typeface="Times New Roman" panose="02020603050405020304" pitchFamily="18" charset="0"/>
                      </a:rPr>
                      <m:t>=17;</m:t>
                    </m:r>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2</m:t>
                        </m:r>
                      </m:sub>
                    </m:sSub>
                    <m:r>
                      <a:rPr lang="en-US" sz="4200" i="1">
                        <a:solidFill>
                          <a:srgbClr val="333333"/>
                        </a:solidFill>
                        <a:effectLst/>
                        <a:latin typeface="Cambria Math" panose="02040503050406030204" pitchFamily="18" charset="0"/>
                        <a:ea typeface="Times New Roman" panose="02020603050405020304" pitchFamily="18" charset="0"/>
                      </a:rPr>
                      <m:t>=20;</m:t>
                    </m:r>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3</m:t>
                        </m:r>
                      </m:sub>
                    </m:sSub>
                    <m:r>
                      <a:rPr lang="en-US" sz="4200" i="1">
                        <a:solidFill>
                          <a:srgbClr val="333333"/>
                        </a:solidFill>
                        <a:effectLst/>
                        <a:latin typeface="Cambria Math" panose="02040503050406030204" pitchFamily="18" charset="0"/>
                        <a:ea typeface="Times New Roman" panose="02020603050405020304" pitchFamily="18" charset="0"/>
                      </a:rPr>
                      <m:t>=23</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200" i="1">
                        <a:solidFill>
                          <a:srgbClr val="333333"/>
                        </a:solidFill>
                        <a:effectLst/>
                        <a:latin typeface="Cambria Math" panose="02040503050406030204" pitchFamily="18" charset="0"/>
                        <a:ea typeface="Times New Roman" panose="02020603050405020304" pitchFamily="18" charset="0"/>
                      </a:rPr>
                      <m:t>𝑑</m:t>
                    </m:r>
                    <m:r>
                      <a:rPr lang="pt-BR" sz="4200" i="1">
                        <a:solidFill>
                          <a:srgbClr val="333333"/>
                        </a:solidFill>
                        <a:effectLst/>
                        <a:latin typeface="Cambria Math" panose="02040503050406030204" pitchFamily="18" charset="0"/>
                        <a:ea typeface="Times New Roman" panose="02020603050405020304" pitchFamily="18" charset="0"/>
                      </a:rPr>
                      <m:t> = 3</m:t>
                    </m:r>
                  </m:oMath>
                </a14:m>
                <a:r>
                  <a:rPr lang="pt-BR" sz="42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4200" i="1">
                            <a:solidFill>
                              <a:srgbClr val="333333"/>
                            </a:solidFill>
                            <a:effectLst/>
                            <a:latin typeface="Cambria Math" panose="02040503050406030204" pitchFamily="18" charset="0"/>
                            <a:ea typeface="Times New Roman" panose="02020603050405020304" pitchFamily="18" charset="0"/>
                          </a:rPr>
                        </m:ctrlPr>
                      </m:sSubPr>
                      <m:e>
                        <m:r>
                          <a:rPr lang="en-US" sz="4200" i="1">
                            <a:solidFill>
                              <a:srgbClr val="333333"/>
                            </a:solidFill>
                            <a:effectLst/>
                            <a:latin typeface="Cambria Math" panose="02040503050406030204" pitchFamily="18" charset="0"/>
                            <a:ea typeface="Times New Roman" panose="02020603050405020304" pitchFamily="18" charset="0"/>
                          </a:rPr>
                          <m:t>𝑢</m:t>
                        </m:r>
                      </m:e>
                      <m:sub>
                        <m:r>
                          <a:rPr lang="en-US" sz="4200" i="1">
                            <a:solidFill>
                              <a:srgbClr val="333333"/>
                            </a:solidFill>
                            <a:effectLst/>
                            <a:latin typeface="Cambria Math" panose="02040503050406030204" pitchFamily="18" charset="0"/>
                            <a:ea typeface="Times New Roman" panose="02020603050405020304" pitchFamily="18" charset="0"/>
                          </a:rPr>
                          <m:t>𝑛</m:t>
                        </m:r>
                      </m:sub>
                    </m:sSub>
                    <m:r>
                      <a:rPr lang="pt-BR" sz="4200" i="1">
                        <a:solidFill>
                          <a:srgbClr val="333333"/>
                        </a:solidFill>
                        <a:effectLst/>
                        <a:latin typeface="Cambria Math" panose="02040503050406030204" pitchFamily="18" charset="0"/>
                        <a:ea typeface="Times New Roman" panose="02020603050405020304" pitchFamily="18" charset="0"/>
                      </a:rPr>
                      <m:t>=17+(</m:t>
                    </m:r>
                    <m:r>
                      <a:rPr lang="en-US" sz="4200" i="1">
                        <a:solidFill>
                          <a:srgbClr val="333333"/>
                        </a:solidFill>
                        <a:effectLst/>
                        <a:latin typeface="Cambria Math" panose="02040503050406030204" pitchFamily="18" charset="0"/>
                        <a:ea typeface="Times New Roman" panose="02020603050405020304" pitchFamily="18" charset="0"/>
                      </a:rPr>
                      <m:t>𝑛</m:t>
                    </m:r>
                    <m:r>
                      <a:rPr lang="pt-BR" sz="4200" i="1">
                        <a:solidFill>
                          <a:srgbClr val="333333"/>
                        </a:solidFill>
                        <a:effectLst/>
                        <a:latin typeface="Cambria Math" panose="02040503050406030204" pitchFamily="18" charset="0"/>
                        <a:ea typeface="Times New Roman" panose="02020603050405020304" pitchFamily="18" charset="0"/>
                      </a:rPr>
                      <m:t>−1).3=3</m:t>
                    </m:r>
                    <m:r>
                      <a:rPr lang="en-US" sz="4200" i="1">
                        <a:solidFill>
                          <a:srgbClr val="333333"/>
                        </a:solidFill>
                        <a:effectLst/>
                        <a:latin typeface="Cambria Math" panose="02040503050406030204" pitchFamily="18" charset="0"/>
                        <a:ea typeface="Times New Roman" panose="02020603050405020304" pitchFamily="18" charset="0"/>
                      </a:rPr>
                      <m:t>𝑛</m:t>
                    </m:r>
                    <m:r>
                      <a:rPr lang="pt-BR" sz="4200" i="1">
                        <a:solidFill>
                          <a:srgbClr val="333333"/>
                        </a:solidFill>
                        <a:effectLst/>
                        <a:latin typeface="Cambria Math" panose="02040503050406030204" pitchFamily="18" charset="0"/>
                        <a:ea typeface="Times New Roman" panose="02020603050405020304" pitchFamily="18" charset="0"/>
                      </a:rPr>
                      <m:t>+14</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4ECA984D-EDBB-1C2D-54A0-4050987CB238}"/>
                  </a:ext>
                </a:extLst>
              </p:cNvPr>
              <p:cNvSpPr txBox="1">
                <a:spLocks noRot="1" noChangeAspect="1" noMove="1" noResize="1" noEditPoints="1" noAdjustHandles="1" noChangeArrowheads="1" noChangeShapeType="1" noTextEdit="1"/>
              </p:cNvSpPr>
              <p:nvPr/>
            </p:nvSpPr>
            <p:spPr>
              <a:xfrm>
                <a:off x="3082587" y="7497276"/>
                <a:ext cx="12572214" cy="1911549"/>
              </a:xfrm>
              <a:prstGeom prst="rect">
                <a:avLst/>
              </a:prstGeom>
              <a:blipFill>
                <a:blip r:embed="rId11"/>
                <a:stretch>
                  <a:fillRect l="-1891" b="-14058"/>
                </a:stretch>
              </a:blipFill>
            </p:spPr>
            <p:txBody>
              <a:bodyPr/>
              <a:lstStyle/>
              <a:p>
                <a:r>
                  <a:rPr lang="en-US">
                    <a:noFill/>
                  </a:rPr>
                  <a:t> </a:t>
                </a:r>
              </a:p>
            </p:txBody>
          </p:sp>
        </mc:Fallback>
      </mc:AlternateContent>
    </p:spTree>
    <p:extLst>
      <p:ext uri="{BB962C8B-B14F-4D97-AF65-F5344CB8AC3E}">
        <p14:creationId xmlns:p14="http://schemas.microsoft.com/office/powerpoint/2010/main" val="30412399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320833" y="878175"/>
            <a:ext cx="17496150" cy="87648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a:extLst>
              <a:ext uri="{FF2B5EF4-FFF2-40B4-BE49-F238E27FC236}">
                <a16:creationId xmlns:a16="http://schemas.microsoft.com/office/drawing/2014/main" id="{8C7C5DCC-C212-5767-17D8-80FF182CC6EC}"/>
              </a:ext>
            </a:extLst>
          </p:cNvPr>
          <p:cNvGrpSpPr/>
          <p:nvPr/>
        </p:nvGrpSpPr>
        <p:grpSpPr>
          <a:xfrm>
            <a:off x="6773416" y="266700"/>
            <a:ext cx="4432225" cy="1301648"/>
            <a:chOff x="1852505" y="3331267"/>
            <a:chExt cx="4741161" cy="1301648"/>
          </a:xfrm>
        </p:grpSpPr>
        <p:sp>
          <p:nvSpPr>
            <p:cNvPr id="7" name="Freeform 29">
              <a:extLst>
                <a:ext uri="{FF2B5EF4-FFF2-40B4-BE49-F238E27FC236}">
                  <a16:creationId xmlns:a16="http://schemas.microsoft.com/office/drawing/2014/main" id="{D2400F26-6097-02D8-FF93-9236F01BE6C6}"/>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dirty="0"/>
            </a:p>
          </p:txBody>
        </p:sp>
        <p:sp>
          <p:nvSpPr>
            <p:cNvPr id="8" name="Rectangle 7">
              <a:extLst>
                <a:ext uri="{FF2B5EF4-FFF2-40B4-BE49-F238E27FC236}">
                  <a16:creationId xmlns:a16="http://schemas.microsoft.com/office/drawing/2014/main" id="{86DE7666-4064-8395-106E-9302CC774FA6}"/>
                </a:ext>
              </a:extLst>
            </p:cNvPr>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nl-NL" sz="5000" b="1" dirty="0" err="1">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nl-NL" sz="5000" b="1" dirty="0">
                  <a:ln w="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3 </a:t>
              </a:r>
              <a:endParaRPr lang="en-US" sz="5000" b="1" dirty="0">
                <a:ln w="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9" name="Freeform 9">
            <a:extLst>
              <a:ext uri="{FF2B5EF4-FFF2-40B4-BE49-F238E27FC236}">
                <a16:creationId xmlns:a16="http://schemas.microsoft.com/office/drawing/2014/main" id="{8DBFCF20-696E-D47B-7EEE-F90E034B6995}"/>
              </a:ext>
            </a:extLst>
          </p:cNvPr>
          <p:cNvSpPr/>
          <p:nvPr/>
        </p:nvSpPr>
        <p:spPr>
          <a:xfrm>
            <a:off x="15746332" y="274666"/>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6">
            <a:extLst>
              <a:ext uri="{FF2B5EF4-FFF2-40B4-BE49-F238E27FC236}">
                <a16:creationId xmlns:a16="http://schemas.microsoft.com/office/drawing/2014/main" id="{4E9908D5-92CF-B8FE-B8A8-6E4D6C85FB0F}"/>
              </a:ext>
            </a:extLst>
          </p:cNvPr>
          <p:cNvSpPr/>
          <p:nvPr/>
        </p:nvSpPr>
        <p:spPr>
          <a:xfrm rot="-1364019">
            <a:off x="-563145" y="658113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5580705B-E2F3-BBDF-D1A3-B66CE7AF38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8065" y="3730718"/>
            <a:ext cx="5461548" cy="3474230"/>
          </a:xfrm>
          <a:prstGeom prst="rect">
            <a:avLst/>
          </a:prstGeom>
        </p:spPr>
      </p:pic>
      <p:sp>
        <p:nvSpPr>
          <p:cNvPr id="11" name="Freeform 17">
            <a:extLst>
              <a:ext uri="{FF2B5EF4-FFF2-40B4-BE49-F238E27FC236}">
                <a16:creationId xmlns:a16="http://schemas.microsoft.com/office/drawing/2014/main" id="{DBB45CA6-08C7-7AC8-A0D7-CAE74F189B00}"/>
              </a:ext>
            </a:extLst>
          </p:cNvPr>
          <p:cNvSpPr/>
          <p:nvPr/>
        </p:nvSpPr>
        <p:spPr>
          <a:xfrm>
            <a:off x="17107395" y="8226110"/>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3" name="TextBox 22">
            <a:extLst>
              <a:ext uri="{FF2B5EF4-FFF2-40B4-BE49-F238E27FC236}">
                <a16:creationId xmlns:a16="http://schemas.microsoft.com/office/drawing/2014/main" id="{A2E087FC-D9B1-F45B-966D-670E560043D7}"/>
              </a:ext>
            </a:extLst>
          </p:cNvPr>
          <p:cNvSpPr txBox="1"/>
          <p:nvPr/>
        </p:nvSpPr>
        <p:spPr>
          <a:xfrm>
            <a:off x="821581" y="1568348"/>
            <a:ext cx="16084850" cy="5127814"/>
          </a:xfrm>
          <a:prstGeom prst="rect">
            <a:avLst/>
          </a:prstGeom>
          <a:noFill/>
        </p:spPr>
        <p:txBody>
          <a:bodyPr wrap="square">
            <a:spAutoFit/>
          </a:bodyPr>
          <a:lstStyle/>
          <a:p>
            <a:pPr>
              <a:lnSpc>
                <a:spcPct val="150000"/>
              </a:lnSpc>
              <a:spcAft>
                <a:spcPts val="1200"/>
              </a:spcAft>
            </a:pPr>
            <a:r>
              <a:rPr lang="en-US" sz="4200" dirty="0" err="1">
                <a:solidFill>
                  <a:srgbClr val="000000"/>
                </a:solidFill>
                <a:latin typeface="Arial" panose="020B0604020202020204" pitchFamily="34" charset="0"/>
                <a:cs typeface="Arial" panose="020B0604020202020204" pitchFamily="34" charset="0"/>
              </a:rPr>
              <a:t>Một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rạp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xếp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theo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quạt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nhất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17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hai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20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23 </a:t>
            </a:r>
            <a:r>
              <a:rPr lang="en-US" sz="4200" dirty="0" err="1">
                <a:solidFill>
                  <a:srgbClr val="000000"/>
                </a:solidFill>
                <a:latin typeface="Arial" panose="020B0604020202020204" pitchFamily="34" charset="0"/>
                <a:cs typeface="Arial" panose="020B0604020202020204" pitchFamily="34" charset="0"/>
              </a:rPr>
              <a:t>ghế</a:t>
            </a:r>
            <a:r>
              <a:rPr lang="en-US" sz="4200" dirty="0">
                <a:solidFill>
                  <a:srgbClr val="000000"/>
                </a:solidFill>
                <a:latin typeface="Arial" panose="020B0604020202020204" pitchFamily="34" charset="0"/>
                <a:cs typeface="Arial" panose="020B0604020202020204" pitchFamily="34" charset="0"/>
              </a:rPr>
              <a:t>, ... </a:t>
            </a:r>
            <a:r>
              <a:rPr lang="en-US" sz="4200" dirty="0" err="1">
                <a:solidFill>
                  <a:srgbClr val="000000"/>
                </a:solidFill>
                <a:latin typeface="Arial" panose="020B0604020202020204" pitchFamily="34" charset="0"/>
                <a:cs typeface="Arial" panose="020B0604020202020204" pitchFamily="34" charset="0"/>
              </a:rPr>
              <a:t>cứ</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thế</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tiếp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tục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cho</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đến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cuối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cùng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Hình</a:t>
            </a:r>
            <a:r>
              <a:rPr lang="en-US" sz="4200" dirty="0">
                <a:solidFill>
                  <a:srgbClr val="000000"/>
                </a:solidFill>
                <a:latin typeface="Arial" panose="020B0604020202020204" pitchFamily="34" charset="0"/>
                <a:cs typeface="Arial" panose="020B0604020202020204" pitchFamily="34" charset="0"/>
              </a:rPr>
              <a:t> 4).</a:t>
            </a:r>
          </a:p>
          <a:p>
            <a:pPr>
              <a:lnSpc>
                <a:spcPct val="150000"/>
              </a:lnSpc>
              <a:spcAft>
                <a:spcPts val="1200"/>
              </a:spcAft>
            </a:pP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ghế</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cuối</a:t>
            </a:r>
            <a:r>
              <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endParaRPr lang="en-US" sz="4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200" kern="100" dirty="0">
                <a:effectLst/>
                <a:latin typeface="Arial" panose="020B0604020202020204" pitchFamily="34" charset="0"/>
                <a:ea typeface="Calibri" panose="020F0502020204030204" pitchFamily="34" charset="0"/>
                <a:cs typeface="Arial" panose="020B0604020202020204" pitchFamily="34" charset="0"/>
              </a:rPr>
              <a:t>b) </a:t>
            </a:r>
            <a:r>
              <a:rPr lang="en-US" sz="4200" kern="100" dirty="0" err="1">
                <a:effectLst/>
                <a:latin typeface="Arial" panose="020B0604020202020204" pitchFamily="34" charset="0"/>
                <a:ea typeface="Calibri" panose="020F0502020204030204" pitchFamily="34" charset="0"/>
                <a:cs typeface="Arial" panose="020B0604020202020204" pitchFamily="34" charset="0"/>
              </a:rPr>
              <a:t>Tính</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tổng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ghế</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có</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trong</a:t>
            </a:r>
            <a:r>
              <a:rPr lang="en-US" sz="4200" kern="100" dirty="0">
                <a:effectLst/>
                <a:latin typeface="Arial" panose="020B0604020202020204" pitchFamily="34" charset="0"/>
                <a:ea typeface="Calibri" panose="020F0502020204030204" pitchFamily="34" charset="0"/>
                <a:cs typeface="Arial" panose="020B0604020202020204" pitchFamily="34" charset="0"/>
              </a:rPr>
              <a:t> </a:t>
            </a:r>
            <a:r>
              <a:rPr lang="en-US" sz="4200" kern="100" dirty="0" err="1">
                <a:effectLst/>
                <a:latin typeface="Arial" panose="020B0604020202020204" pitchFamily="34" charset="0"/>
                <a:ea typeface="Calibri" panose="020F0502020204030204" pitchFamily="34" charset="0"/>
                <a:cs typeface="Arial" panose="020B0604020202020204" pitchFamily="34" charset="0"/>
              </a:rPr>
              <a:t>rạp</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oogle Shape;305;p14">
            <a:extLst>
              <a:ext uri="{FF2B5EF4-FFF2-40B4-BE49-F238E27FC236}">
                <a16:creationId xmlns:a16="http://schemas.microsoft.com/office/drawing/2014/main" id="{4F04203E-A7C7-F555-7B00-EE86958D7E33}"/>
              </a:ext>
            </a:extLst>
          </p:cNvPr>
          <p:cNvGrpSpPr/>
          <p:nvPr/>
        </p:nvGrpSpPr>
        <p:grpSpPr>
          <a:xfrm flipH="1">
            <a:off x="821581" y="7140129"/>
            <a:ext cx="1868627" cy="1192826"/>
            <a:chOff x="7890477" y="787864"/>
            <a:chExt cx="2065959" cy="1377288"/>
          </a:xfrm>
        </p:grpSpPr>
        <p:pic>
          <p:nvPicPr>
            <p:cNvPr id="15" name="Google Shape;306;p14">
              <a:extLst>
                <a:ext uri="{FF2B5EF4-FFF2-40B4-BE49-F238E27FC236}">
                  <a16:creationId xmlns:a16="http://schemas.microsoft.com/office/drawing/2014/main" id="{67CB0592-4116-B0E5-00B1-8BD4B950BB27}"/>
                </a:ext>
              </a:extLst>
            </p:cNvPr>
            <p:cNvPicPr preferRelativeResize="0"/>
            <p:nvPr/>
          </p:nvPicPr>
          <p:blipFill rotWithShape="1">
            <a:blip r:embed="rId10">
              <a:alphaModFix/>
            </a:blip>
            <a:srcRect/>
            <a:stretch/>
          </p:blipFill>
          <p:spPr>
            <a:xfrm>
              <a:off x="7890477" y="787864"/>
              <a:ext cx="2053447" cy="1377288"/>
            </a:xfrm>
            <a:prstGeom prst="rect">
              <a:avLst/>
            </a:prstGeom>
            <a:noFill/>
            <a:ln>
              <a:noFill/>
            </a:ln>
          </p:spPr>
        </p:pic>
        <p:sp>
          <p:nvSpPr>
            <p:cNvPr id="16" name="Google Shape;307;p14">
              <a:extLst>
                <a:ext uri="{FF2B5EF4-FFF2-40B4-BE49-F238E27FC236}">
                  <a16:creationId xmlns:a16="http://schemas.microsoft.com/office/drawing/2014/main" id="{F4BA5C20-0EF1-4705-1879-1E8E2413D4DF}"/>
                </a:ext>
              </a:extLst>
            </p:cNvPr>
            <p:cNvSpPr txBox="1"/>
            <p:nvPr/>
          </p:nvSpPr>
          <p:spPr>
            <a:xfrm>
              <a:off x="7934238" y="870543"/>
              <a:ext cx="2022198"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4ECA984D-EDBB-1C2D-54A0-4050987CB238}"/>
                  </a:ext>
                </a:extLst>
              </p:cNvPr>
              <p:cNvSpPr txBox="1"/>
              <p:nvPr/>
            </p:nvSpPr>
            <p:spPr>
              <a:xfrm>
                <a:off x="2650627" y="7721756"/>
                <a:ext cx="14255803" cy="1450462"/>
              </a:xfrm>
              <a:prstGeom prst="rect">
                <a:avLst/>
              </a:prstGeom>
              <a:noFill/>
            </p:spPr>
            <p:txBody>
              <a:bodyPr wrap="square">
                <a:spAutoFit/>
              </a:bodyPr>
              <a:lstStyle/>
              <a:p>
                <a:pPr>
                  <a:lnSpc>
                    <a:spcPct val="150000"/>
                  </a:lnSpc>
                </a:pPr>
                <a:r>
                  <a:rPr lang="pt-BR" sz="44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400" i="1">
                            <a:solidFill>
                              <a:srgbClr val="333333"/>
                            </a:solidFill>
                            <a:latin typeface="Cambria Math" panose="02040503050406030204" pitchFamily="18" charset="0"/>
                            <a:ea typeface="Times New Roman" panose="02020603050405020304" pitchFamily="18" charset="0"/>
                          </a:rPr>
                        </m:ctrlPr>
                      </m:sSubPr>
                      <m:e>
                        <m:r>
                          <a:rPr lang="en-US" sz="4400" i="1">
                            <a:solidFill>
                              <a:srgbClr val="333333"/>
                            </a:solidFill>
                            <a:latin typeface="Cambria Math" panose="02040503050406030204" pitchFamily="18" charset="0"/>
                            <a:ea typeface="Times New Roman" panose="02020603050405020304" pitchFamily="18" charset="0"/>
                          </a:rPr>
                          <m:t>𝑢</m:t>
                        </m:r>
                      </m:e>
                      <m:sub>
                        <m:r>
                          <a:rPr lang="pt-BR" sz="4400" i="1">
                            <a:solidFill>
                              <a:srgbClr val="333333"/>
                            </a:solidFill>
                            <a:latin typeface="Cambria Math" panose="02040503050406030204" pitchFamily="18" charset="0"/>
                            <a:ea typeface="Times New Roman" panose="02020603050405020304" pitchFamily="18" charset="0"/>
                          </a:rPr>
                          <m:t>2</m:t>
                        </m:r>
                        <m:r>
                          <a:rPr lang="pt-BR" sz="4400" i="1">
                            <a:solidFill>
                              <a:srgbClr val="000000"/>
                            </a:solidFill>
                            <a:latin typeface="Cambria Math" panose="02040503050406030204" pitchFamily="18" charset="0"/>
                            <a:ea typeface="Times New Roman" panose="02020603050405020304" pitchFamily="18" charset="0"/>
                          </a:rPr>
                          <m:t>0</m:t>
                        </m:r>
                      </m:sub>
                    </m:sSub>
                    <m:r>
                      <a:rPr lang="pt-BR" sz="4400" i="1">
                        <a:solidFill>
                          <a:srgbClr val="333333"/>
                        </a:solidFill>
                        <a:latin typeface="Cambria Math" panose="02040503050406030204" pitchFamily="18" charset="0"/>
                        <a:ea typeface="Times New Roman" panose="02020603050405020304" pitchFamily="18" charset="0"/>
                      </a:rPr>
                      <m:t>=3.20+14=74</m:t>
                    </m:r>
                  </m:oMath>
                </a14:m>
                <a:r>
                  <a:rPr lang="en-US" sz="4400" dirty="0">
                    <a:solidFill>
                      <a:srgbClr val="333333"/>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lang="en-US" sz="4400" i="1">
                            <a:solidFill>
                              <a:srgbClr val="333333"/>
                            </a:solidFill>
                            <a:latin typeface="Cambria Math" panose="02040503050406030204" pitchFamily="18" charset="0"/>
                            <a:ea typeface="Times New Roman" panose="02020603050405020304" pitchFamily="18" charset="0"/>
                          </a:rPr>
                        </m:ctrlPr>
                      </m:sSubPr>
                      <m:e>
                        <m:r>
                          <a:rPr lang="en-US" sz="4400" i="1">
                            <a:solidFill>
                              <a:srgbClr val="333333"/>
                            </a:solidFill>
                            <a:latin typeface="Cambria Math" panose="02040503050406030204" pitchFamily="18" charset="0"/>
                            <a:ea typeface="Times New Roman" panose="02020603050405020304" pitchFamily="18" charset="0"/>
                          </a:rPr>
                          <m:t>𝑆</m:t>
                        </m:r>
                      </m:e>
                      <m:sub>
                        <m:r>
                          <a:rPr lang="en-US" sz="4400" i="1">
                            <a:solidFill>
                              <a:srgbClr val="333333"/>
                            </a:solidFill>
                            <a:latin typeface="Cambria Math" panose="02040503050406030204" pitchFamily="18" charset="0"/>
                            <a:ea typeface="Times New Roman" panose="02020603050405020304" pitchFamily="18" charset="0"/>
                          </a:rPr>
                          <m:t>2</m:t>
                        </m:r>
                        <m:r>
                          <a:rPr lang="en-US" sz="4400" i="1">
                            <a:solidFill>
                              <a:srgbClr val="000000"/>
                            </a:solidFill>
                            <a:latin typeface="Cambria Math" panose="02040503050406030204" pitchFamily="18" charset="0"/>
                            <a:ea typeface="Times New Roman" panose="02020603050405020304" pitchFamily="18" charset="0"/>
                          </a:rPr>
                          <m:t>0</m:t>
                        </m:r>
                      </m:sub>
                    </m:sSub>
                    <m:r>
                      <a:rPr lang="en-US" sz="4400" i="1">
                        <a:solidFill>
                          <a:srgbClr val="333333"/>
                        </a:solidFill>
                        <a:latin typeface="Cambria Math" panose="02040503050406030204" pitchFamily="18" charset="0"/>
                        <a:ea typeface="Times New Roman" panose="02020603050405020304" pitchFamily="18" charset="0"/>
                      </a:rPr>
                      <m:t>=20.</m:t>
                    </m:r>
                    <m:f>
                      <m:fPr>
                        <m:ctrlPr>
                          <a:rPr lang="en-US" sz="4400" i="1">
                            <a:solidFill>
                              <a:srgbClr val="333333"/>
                            </a:solidFill>
                            <a:latin typeface="Cambria Math" panose="02040503050406030204" pitchFamily="18" charset="0"/>
                            <a:ea typeface="Times New Roman" panose="02020603050405020304" pitchFamily="18" charset="0"/>
                          </a:rPr>
                        </m:ctrlPr>
                      </m:fPr>
                      <m:num>
                        <m:r>
                          <a:rPr lang="en-US" sz="4400" i="1">
                            <a:solidFill>
                              <a:srgbClr val="333333"/>
                            </a:solidFill>
                            <a:latin typeface="Cambria Math" panose="02040503050406030204" pitchFamily="18" charset="0"/>
                            <a:ea typeface="Times New Roman" panose="02020603050405020304" pitchFamily="18" charset="0"/>
                          </a:rPr>
                          <m:t>(17+74)</m:t>
                        </m:r>
                      </m:num>
                      <m:den>
                        <m:r>
                          <a:rPr lang="en-US" sz="4400" i="1">
                            <a:solidFill>
                              <a:srgbClr val="333333"/>
                            </a:solidFill>
                            <a:latin typeface="Cambria Math" panose="02040503050406030204" pitchFamily="18" charset="0"/>
                            <a:ea typeface="Times New Roman" panose="02020603050405020304" pitchFamily="18" charset="0"/>
                          </a:rPr>
                          <m:t>2</m:t>
                        </m:r>
                      </m:den>
                    </m:f>
                    <m:r>
                      <a:rPr lang="en-US" sz="4400" i="1">
                        <a:solidFill>
                          <a:srgbClr val="333333"/>
                        </a:solidFill>
                        <a:latin typeface="Cambria Math" panose="02040503050406030204" pitchFamily="18" charset="0"/>
                        <a:ea typeface="Times New Roman" panose="02020603050405020304" pitchFamily="18" charset="0"/>
                      </a:rPr>
                      <m:t>=910</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id="{4ECA984D-EDBB-1C2D-54A0-4050987CB238}"/>
                  </a:ext>
                </a:extLst>
              </p:cNvPr>
              <p:cNvSpPr txBox="1">
                <a:spLocks noRot="1" noChangeAspect="1" noMove="1" noResize="1" noEditPoints="1" noAdjustHandles="1" noChangeArrowheads="1" noChangeShapeType="1" noTextEdit="1"/>
              </p:cNvSpPr>
              <p:nvPr/>
            </p:nvSpPr>
            <p:spPr>
              <a:xfrm>
                <a:off x="2650627" y="7721756"/>
                <a:ext cx="14255803" cy="1450462"/>
              </a:xfrm>
              <a:prstGeom prst="rect">
                <a:avLst/>
              </a:prstGeom>
              <a:blipFill>
                <a:blip r:embed="rId11"/>
                <a:stretch>
                  <a:fillRect l="-1754" b="-8403"/>
                </a:stretch>
              </a:blipFill>
            </p:spPr>
            <p:txBody>
              <a:bodyPr/>
              <a:lstStyle/>
              <a:p>
                <a:r>
                  <a:rPr lang="en-US">
                    <a:noFill/>
                  </a:rPr>
                  <a:t> </a:t>
                </a:r>
              </a:p>
            </p:txBody>
          </p:sp>
        </mc:Fallback>
      </mc:AlternateContent>
    </p:spTree>
    <p:extLst>
      <p:ext uri="{BB962C8B-B14F-4D97-AF65-F5344CB8AC3E}">
        <p14:creationId xmlns:p14="http://schemas.microsoft.com/office/powerpoint/2010/main" val="539770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528273" y="7463917"/>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739012" y="746391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3698290" y="4694033"/>
            <a:ext cx="10891413" cy="974626"/>
          </a:xfrm>
          <a:prstGeom prst="rect">
            <a:avLst/>
          </a:prstGeom>
        </p:spPr>
        <p:txBody>
          <a:bodyPr lIns="0" tIns="0" rIns="0" bIns="0" rtlCol="0" anchor="t">
            <a:spAutoFit/>
          </a:bodyPr>
          <a:lstStyle/>
          <a:p>
            <a:pPr algn="ctr">
              <a:lnSpc>
                <a:spcPts val="7599"/>
              </a:lnSpc>
            </a:pPr>
            <a:r>
              <a:rPr lang="en-US" sz="6500" b="1" dirty="0">
                <a:solidFill>
                  <a:srgbClr val="195E21"/>
                </a:solidFill>
                <a:latin typeface="Arial" panose="020B0604020202020204" pitchFamily="34" charset="0"/>
                <a:cs typeface="Arial" panose="020B0604020202020204" pitchFamily="34" charset="0"/>
              </a:rPr>
              <a:t>LUYỆN TẬP</a:t>
            </a:r>
          </a:p>
        </p:txBody>
      </p:sp>
      <p:pic>
        <p:nvPicPr>
          <p:cNvPr id="8" name="Picture 7">
            <a:extLst>
              <a:ext uri="{FF2B5EF4-FFF2-40B4-BE49-F238E27FC236}">
                <a16:creationId xmlns:a16="http://schemas.microsoft.com/office/drawing/2014/main" id="{3BAF7388-4DAB-F587-36F4-EDCA02C290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2015" y="5372100"/>
            <a:ext cx="7675085" cy="4317235"/>
          </a:xfrm>
          <a:prstGeom prst="rect">
            <a:avLst/>
          </a:prstGeom>
        </p:spPr>
      </p:pic>
    </p:spTree>
    <p:extLst>
      <p:ext uri="{BB962C8B-B14F-4D97-AF65-F5344CB8AC3E}">
        <p14:creationId xmlns:p14="http://schemas.microsoft.com/office/powerpoint/2010/main" val="2504127911"/>
      </p:ext>
    </p:extLst>
  </p:cSld>
  <p:clrMapOvr>
    <a:masterClrMapping/>
  </p:clrMapOvr>
  <p:transition spd="med">
    <p:circl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8" y="3723251"/>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F8D22D"/>
                  </a:solidFill>
                </a:ln>
                <a:solidFill>
                  <a:srgbClr val="FFFF00"/>
                </a:solidFill>
                <a:effectLst/>
                <a:uLnTx/>
                <a:uFillTx/>
                <a:latin typeface="Arial" panose="020B0604020202020204" pitchFamily="34" charset="0"/>
                <a:ea typeface="+mj-ea"/>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87277"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353807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04144" y="419698"/>
            <a:ext cx="2636424" cy="281594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 action="ppaction://noaction"/>
            <a:extLst>
              <a:ext uri="{FF2B5EF4-FFF2-40B4-BE49-F238E27FC236}">
                <a16:creationId xmlns:a16="http://schemas.microsoft.com/office/drawing/2014/main" id="{22D4F453-DCB0-00D6-FC13-EB4E3BE59401}"/>
              </a:ext>
            </a:extLst>
          </p:cNvPr>
          <p:cNvPicPr>
            <a:picLocks noChangeAspect="1"/>
          </p:cNvPicPr>
          <p:nvPr/>
        </p:nvPicPr>
        <p:blipFill>
          <a:blip r:embed="rId10"/>
          <a:stretch>
            <a:fillRect/>
          </a:stretch>
        </p:blipFill>
        <p:spPr>
          <a:xfrm>
            <a:off x="15474484" y="7627826"/>
            <a:ext cx="2825741" cy="2642846"/>
          </a:xfrm>
          <a:prstGeom prst="rect">
            <a:avLst/>
          </a:prstGeom>
        </p:spPr>
      </p:pic>
      <p:grpSp>
        <p:nvGrpSpPr>
          <p:cNvPr id="52" name="Group 51">
            <a:extLst>
              <a:ext uri="{FF2B5EF4-FFF2-40B4-BE49-F238E27FC236}">
                <a16:creationId xmlns:a16="http://schemas.microsoft.com/office/drawing/2014/main" id="{CEDB2AEA-0C0B-AEAE-8541-85EF2D5265B7}"/>
              </a:ext>
            </a:extLst>
          </p:cNvPr>
          <p:cNvGrpSpPr/>
          <p:nvPr/>
        </p:nvGrpSpPr>
        <p:grpSpPr>
          <a:xfrm>
            <a:off x="18613412" y="936894"/>
            <a:ext cx="9098499" cy="3905886"/>
            <a:chOff x="12408941" y="624596"/>
            <a:chExt cx="6065666" cy="2603924"/>
          </a:xfrm>
        </p:grpSpPr>
        <p:pic>
          <p:nvPicPr>
            <p:cNvPr id="53" name="Picture 15">
              <a:extLst>
                <a:ext uri="{FF2B5EF4-FFF2-40B4-BE49-F238E27FC236}">
                  <a16:creationId xmlns:a16="http://schemas.microsoft.com/office/drawing/2014/main" id="{DCC13256-705F-90F7-E82E-5CF699279068}"/>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56D2278C-B009-EE90-CB0A-75E06BAA5D52}"/>
                </a:ext>
              </a:extLst>
            </p:cNvPr>
            <p:cNvPicPr>
              <a:picLocks noChangeAspect="1"/>
            </p:cNvPicPr>
            <p:nvPr/>
          </p:nvPicPr>
          <p:blipFill>
            <a:blip r:embed="rId11"/>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A83CEB2F-084B-7B44-2E4A-1E3203D92A5F}"/>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46FECE11-A959-CD5E-E6EE-17B32AADDF41}"/>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2"/>
          <a:srcRect/>
          <a:stretch>
            <a:fillRect/>
          </a:stretch>
        </p:blipFill>
        <p:spPr>
          <a:xfrm>
            <a:off x="4091942" y="627451"/>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3"/>
          <a:stretch>
            <a:fillRect/>
          </a:stretch>
        </p:blipFill>
        <p:spPr>
          <a:xfrm>
            <a:off x="5653339" y="1404638"/>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4"/>
          <a:stretch>
            <a:fillRect/>
          </a:stretch>
        </p:blipFill>
        <p:spPr>
          <a:xfrm>
            <a:off x="6675761" y="3142088"/>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5"/>
          <a:stretch>
            <a:fillRect/>
          </a:stretch>
        </p:blipFill>
        <p:spPr>
          <a:xfrm>
            <a:off x="7731467" y="1404638"/>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6"/>
          <a:stretch>
            <a:fillRect/>
          </a:stretch>
        </p:blipFill>
        <p:spPr>
          <a:xfrm>
            <a:off x="8878867" y="2608658"/>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7"/>
          <a:stretch>
            <a:fillRect/>
          </a:stretch>
        </p:blipFill>
        <p:spPr>
          <a:xfrm>
            <a:off x="10310912" y="3686666"/>
            <a:ext cx="1371719" cy="2222184"/>
          </a:xfrm>
          <a:prstGeom prst="rect">
            <a:avLst/>
          </a:prstGeom>
        </p:spPr>
      </p:pic>
      <p:pic>
        <p:nvPicPr>
          <p:cNvPr id="8" name="Picture 7">
            <a:hlinkClick r:id="rId18"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3"/>
          <a:stretch>
            <a:fillRect/>
          </a:stretch>
        </p:blipFill>
        <p:spPr>
          <a:xfrm>
            <a:off x="5643826" y="1386768"/>
            <a:ext cx="1362575" cy="2176461"/>
          </a:xfrm>
          <a:prstGeom prst="rect">
            <a:avLst/>
          </a:prstGeom>
        </p:spPr>
      </p:pic>
      <p:pic>
        <p:nvPicPr>
          <p:cNvPr id="10" name="Picture 9">
            <a:hlinkClick r:id="rId19"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4"/>
          <a:stretch>
            <a:fillRect/>
          </a:stretch>
        </p:blipFill>
        <p:spPr>
          <a:xfrm>
            <a:off x="6675796" y="3141594"/>
            <a:ext cx="1371719" cy="2185605"/>
          </a:xfrm>
          <a:prstGeom prst="rect">
            <a:avLst/>
          </a:prstGeom>
        </p:spPr>
      </p:pic>
      <p:pic>
        <p:nvPicPr>
          <p:cNvPr id="11" name="Picture 10">
            <a:hlinkClick r:id="rId20"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5"/>
          <a:stretch>
            <a:fillRect/>
          </a:stretch>
        </p:blipFill>
        <p:spPr>
          <a:xfrm>
            <a:off x="7755608" y="1386768"/>
            <a:ext cx="1371719" cy="2176461"/>
          </a:xfrm>
          <a:prstGeom prst="rect">
            <a:avLst/>
          </a:prstGeom>
        </p:spPr>
      </p:pic>
      <p:pic>
        <p:nvPicPr>
          <p:cNvPr id="12" name="Picture 11">
            <a:hlinkClick r:id="rId21"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6"/>
          <a:stretch>
            <a:fillRect/>
          </a:stretch>
        </p:blipFill>
        <p:spPr>
          <a:xfrm>
            <a:off x="8869778" y="2608657"/>
            <a:ext cx="1371719" cy="2194751"/>
          </a:xfrm>
          <a:prstGeom prst="rect">
            <a:avLst/>
          </a:prstGeom>
        </p:spPr>
      </p:pic>
      <p:pic>
        <p:nvPicPr>
          <p:cNvPr id="13" name="Picture 12">
            <a:hlinkClick r:id="rId22"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7"/>
          <a:stretch>
            <a:fillRect/>
          </a:stretch>
        </p:blipFill>
        <p:spPr>
          <a:xfrm>
            <a:off x="10312013" y="3672950"/>
            <a:ext cx="1371719" cy="2222184"/>
          </a:xfrm>
          <a:prstGeom prst="rect">
            <a:avLst/>
          </a:prstGeom>
        </p:spPr>
      </p:pic>
    </p:spTree>
    <p:extLst>
      <p:ext uri="{BB962C8B-B14F-4D97-AF65-F5344CB8AC3E}">
        <p14:creationId xmlns:p14="http://schemas.microsoft.com/office/powerpoint/2010/main" val="3114893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748852"/>
            <a:ext cx="14644256" cy="34126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kumimoji="0" lang="vi-VN" sz="4800" b="0" i="0" u="none" strike="noStrike" kern="1200" cap="none" spc="0" normalizeH="0" baseline="0" noProof="1">
                <a:ln>
                  <a:noFill/>
                </a:ln>
                <a:solidFill>
                  <a:srgbClr val="000000"/>
                </a:solidFill>
                <a:effectLst/>
                <a:uLnTx/>
                <a:uFillTx/>
                <a:cs typeface="Arial" panose="020B0604020202020204" pitchFamily="34" charset="0"/>
              </a:rPr>
              <a:t>Câu hỏi 1</a:t>
            </a:r>
            <a:r>
              <a:rPr kumimoji="0" lang="en-US" sz="4800" b="0" i="0" u="none" strike="noStrike" kern="1200" cap="none" spc="0" normalizeH="0" baseline="0" noProof="1">
                <a:ln>
                  <a:noFill/>
                </a:ln>
                <a:solidFill>
                  <a:srgbClr val="000000"/>
                </a:solidFill>
                <a:effectLst/>
                <a:uLnTx/>
                <a:uFillTx/>
                <a:cs typeface="Arial" panose="020B0604020202020204" pitchFamily="34" charset="0"/>
              </a:rPr>
              <a:t>: </a:t>
            </a:r>
          </a:p>
          <a:p>
            <a:pPr algn="ctr">
              <a:lnSpc>
                <a:spcPct val="150000"/>
              </a:lnSpc>
              <a:spcAft>
                <a:spcPts val="800"/>
              </a:spcAft>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dãy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dãy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−3;1;5;9;14</m:t>
                    </m:r>
                  </m:oMath>
                </a14:m>
                <a:endParaRPr lang="en-US" sz="4800" dirty="0">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5;2;−1;−4;−7</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7</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den>
                    </m:f>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821872" y="7070905"/>
                <a:ext cx="6804869"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4800" i="1" noProof="1">
                        <a:solidFill>
                          <a:prstClr val="black"/>
                        </a:solidFill>
                        <a:latin typeface="Cambria Math" panose="02040503050406030204" pitchFamily="18" charset="0"/>
                        <a:cs typeface="Arial" panose="020B0604020202020204" pitchFamily="34" charset="0"/>
                      </a:rPr>
                      <m:t>5;2;−1;−4;−7</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821872" y="7070905"/>
                <a:ext cx="6804869" cy="1995053"/>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742454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821872" y="571500"/>
                <a:ext cx="14942128" cy="3589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1">
                    <a:ln>
                      <a:noFill/>
                    </a:ln>
                    <a:solidFill>
                      <a:srgbClr val="000000"/>
                    </a:solidFill>
                    <a:effectLst/>
                    <a:uLnTx/>
                    <a:uFillTx/>
                    <a:latin typeface="Arial (Body)"/>
                    <a:cs typeface="Arial" panose="020B0604020202020204" pitchFamily="34" charset="0"/>
                  </a:rPr>
                  <a:t>Câu hỏi </a:t>
                </a:r>
                <a:r>
                  <a:rPr kumimoji="0" lang="en-US" sz="4800" b="0" i="0" u="none" strike="noStrike" kern="1200" cap="none" spc="0" normalizeH="0" baseline="0" noProof="1">
                    <a:ln>
                      <a:noFill/>
                    </a:ln>
                    <a:solidFill>
                      <a:srgbClr val="000000"/>
                    </a:solidFill>
                    <a:effectLst/>
                    <a:uLnTx/>
                    <a:uFillTx/>
                    <a:latin typeface="Arial (Body)"/>
                    <a:cs typeface="Arial" panose="020B0604020202020204" pitchFamily="34" charset="0"/>
                  </a:rPr>
                  <a:t>2:</a:t>
                </a:r>
                <a:r>
                  <a:rPr kumimoji="0" lang="en-US" sz="4800" b="0" i="0" u="none" strike="noStrike" kern="1200" cap="none" spc="0" normalizeH="0" noProof="1">
                    <a:ln>
                      <a:noFill/>
                    </a:ln>
                    <a:solidFill>
                      <a:srgbClr val="000000"/>
                    </a:solidFill>
                    <a:effectLst/>
                    <a:uLnTx/>
                    <a:uFillTx/>
                    <a:latin typeface="Arial (Body)"/>
                    <a:cs typeface="Arial" panose="020B0604020202020204" pitchFamily="34" charset="0"/>
                  </a:rPr>
                  <a:t> </a:t>
                </a:r>
                <a:r>
                  <a:rPr lang="en-US" sz="4800" noProof="1">
                    <a:solidFill>
                      <a:srgbClr val="000000"/>
                    </a:solidFill>
                    <a:latin typeface="Arial (Body)"/>
                    <a:cs typeface="Arial" panose="020B0604020202020204" pitchFamily="34" charset="0"/>
                  </a:rPr>
                  <a:t>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800" i="1">
                            <a:solidFill>
                              <a:srgbClr val="000000"/>
                            </a:solidFill>
                            <a:latin typeface="Cambria Math" panose="02040503050406030204" pitchFamily="18" charset="0"/>
                            <a:cs typeface="Times New Roman" panose="02020603050405020304" pitchFamily="18" charset="0"/>
                          </a:rPr>
                        </m:ctrlPr>
                      </m:dPr>
                      <m:e>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bởi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b>
                    </m:s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800" i="1">
                            <a:solidFill>
                              <a:srgbClr val="000000"/>
                            </a:solidFill>
                            <a:latin typeface="Cambria Math" panose="02040503050406030204" pitchFamily="18" charset="0"/>
                            <a:cs typeface="Times New Roman" panose="02020603050405020304" pitchFamily="18" charset="0"/>
                          </a:rPr>
                        </m:ctrlPr>
                      </m:sSubPr>
                      <m:e>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sub>
                    </m:sSub>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800" i="1">
                            <a:solidFill>
                              <a:srgbClr val="000000"/>
                            </a:solidFill>
                            <a:latin typeface="Cambria Math" panose="02040503050406030204" pitchFamily="18" charset="0"/>
                            <a:cs typeface="Times New Roman" panose="02020603050405020304" pitchFamily="18" charset="0"/>
                          </a:rPr>
                        </m:ctrlPr>
                      </m:sSupPr>
                      <m:e>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ℕ</m:t>
                        </m:r>
                      </m:e>
                      <m:sup>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hạng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quát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en-US" sz="4800" b="0" i="0" u="none" strike="noStrike" kern="1200" cap="none" spc="0" normalizeH="0" noProof="1">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2" y="571500"/>
                <a:ext cx="14942128" cy="3589953"/>
              </a:xfrm>
              <a:prstGeom prst="roundRect">
                <a:avLst/>
              </a:prstGeom>
              <a:blipFill>
                <a:blip r:embed="rId6"/>
                <a:stretch>
                  <a:fillRect l="-694" r="-694" b="-407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−11</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−8</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4"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−8</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4"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𝑛</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821871" y="4618652"/>
                <a:ext cx="6802583" cy="199505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A. </a:t>
                </a:r>
                <a14:m>
                  <m:oMath xmlns:m="http://schemas.openxmlformats.org/officeDocument/2006/math">
                    <m:sSub>
                      <m:sSubPr>
                        <m:ctrlPr>
                          <a:rPr lang="en-US" sz="4800" i="1" noProof="1">
                            <a:solidFill>
                              <a:prstClr val="black"/>
                            </a:solidFill>
                            <a:latin typeface="Cambria Math" panose="02040503050406030204" pitchFamily="18" charset="0"/>
                            <a:cs typeface="Arial" panose="020B0604020202020204" pitchFamily="34" charset="0"/>
                          </a:rPr>
                        </m:ctrlPr>
                      </m:sSubPr>
                      <m:e>
                        <m:r>
                          <a:rPr lang="en-US" sz="4800" i="1" noProof="1">
                            <a:solidFill>
                              <a:prstClr val="black"/>
                            </a:solidFill>
                            <a:latin typeface="Cambria Math" panose="02040503050406030204" pitchFamily="18" charset="0"/>
                            <a:cs typeface="Arial" panose="020B0604020202020204" pitchFamily="34" charset="0"/>
                          </a:rPr>
                          <m:t>𝑢</m:t>
                        </m:r>
                      </m:e>
                      <m:sub>
                        <m:r>
                          <a:rPr lang="en-US" sz="4800" i="1" noProof="1">
                            <a:solidFill>
                              <a:prstClr val="black"/>
                            </a:solidFill>
                            <a:latin typeface="Cambria Math" panose="02040503050406030204" pitchFamily="18" charset="0"/>
                            <a:cs typeface="Arial" panose="020B0604020202020204" pitchFamily="34" charset="0"/>
                          </a:rPr>
                          <m:t>𝑛</m:t>
                        </m:r>
                      </m:sub>
                    </m:sSub>
                    <m:r>
                      <a:rPr lang="en-US" sz="4800" i="1" noProof="1">
                        <a:solidFill>
                          <a:prstClr val="black"/>
                        </a:solidFill>
                        <a:latin typeface="Cambria Math" panose="02040503050406030204" pitchFamily="18" charset="0"/>
                        <a:cs typeface="Arial" panose="020B0604020202020204" pitchFamily="34" charset="0"/>
                      </a:rPr>
                      <m:t>=3</m:t>
                    </m:r>
                    <m:r>
                      <a:rPr lang="en-US" sz="4800" i="1" noProof="1">
                        <a:solidFill>
                          <a:prstClr val="black"/>
                        </a:solidFill>
                        <a:latin typeface="Cambria Math" panose="02040503050406030204" pitchFamily="18" charset="0"/>
                        <a:cs typeface="Arial" panose="020B0604020202020204" pitchFamily="34" charset="0"/>
                      </a:rPr>
                      <m:t>𝑛</m:t>
                    </m:r>
                    <m:r>
                      <a:rPr lang="en-US" sz="4800" i="1" noProof="1">
                        <a:solidFill>
                          <a:prstClr val="black"/>
                        </a:solidFill>
                        <a:latin typeface="Cambria Math" panose="02040503050406030204" pitchFamily="18" charset="0"/>
                        <a:cs typeface="Arial" panose="020B0604020202020204" pitchFamily="34" charset="0"/>
                      </a:rPr>
                      <m:t>−11</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821871" y="4618652"/>
                <a:ext cx="6802583" cy="1995056"/>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B5BBF5FD-3927-1781-57FA-9C225D844B9F}"/>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55612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528273" y="7463917"/>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739012" y="746391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35">
            <a:extLst>
              <a:ext uri="{FF2B5EF4-FFF2-40B4-BE49-F238E27FC236}">
                <a16:creationId xmlns:a16="http://schemas.microsoft.com/office/drawing/2014/main" id="{03953229-4658-7E0C-4A2D-73B9AC41C8BA}"/>
              </a:ext>
            </a:extLst>
          </p:cNvPr>
          <p:cNvGrpSpPr/>
          <p:nvPr/>
        </p:nvGrpSpPr>
        <p:grpSpPr>
          <a:xfrm>
            <a:off x="3857898" y="3161101"/>
            <a:ext cx="5029200" cy="1233563"/>
            <a:chOff x="4987860" y="3342933"/>
            <a:chExt cx="5029200" cy="1233563"/>
          </a:xfrm>
        </p:grpSpPr>
        <p:sp>
          <p:nvSpPr>
            <p:cNvPr id="18" name="TextBox 18"/>
            <p:cNvSpPr txBox="1"/>
            <p:nvPr/>
          </p:nvSpPr>
          <p:spPr>
            <a:xfrm>
              <a:off x="6569609" y="3358931"/>
              <a:ext cx="3447451" cy="939232"/>
            </a:xfrm>
            <a:prstGeom prst="rect">
              <a:avLst/>
            </a:prstGeom>
          </p:spPr>
          <p:txBody>
            <a:bodyPr wrap="square" lIns="0" tIns="0" rIns="0" bIns="0" rtlCol="0" anchor="t">
              <a:spAutoFit/>
            </a:bodyPr>
            <a:lstStyle/>
            <a:p>
              <a:pPr algn="l">
                <a:lnSpc>
                  <a:spcPts val="8400"/>
                </a:lnSpc>
              </a:pPr>
              <a:r>
                <a:rPr lang="en-US" sz="4000" b="1" spc="-180" dirty="0" err="1">
                  <a:solidFill>
                    <a:srgbClr val="503530"/>
                  </a:solidFill>
                  <a:latin typeface="Arial" panose="020B0604020202020204" pitchFamily="34" charset="0"/>
                  <a:cs typeface="Arial" panose="020B0604020202020204" pitchFamily="34" charset="0"/>
                </a:rPr>
                <a:t>Cấp</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cộng</a:t>
              </a:r>
              <a:endParaRPr lang="en-US" sz="4000" b="1" spc="-180" dirty="0">
                <a:solidFill>
                  <a:srgbClr val="50353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C39372DF-4F3E-B0CF-0CA2-F2E72D973E93}"/>
                </a:ext>
              </a:extLst>
            </p:cNvPr>
            <p:cNvGrpSpPr/>
            <p:nvPr/>
          </p:nvGrpSpPr>
          <p:grpSpPr>
            <a:xfrm>
              <a:off x="4987860" y="3342933"/>
              <a:ext cx="1341144" cy="1233563"/>
              <a:chOff x="4193210" y="3468072"/>
              <a:chExt cx="986180" cy="973455"/>
            </a:xfrm>
          </p:grpSpPr>
          <p:grpSp>
            <p:nvGrpSpPr>
              <p:cNvPr id="5" name="Group 5"/>
              <p:cNvGrpSpPr/>
              <p:nvPr/>
            </p:nvGrpSpPr>
            <p:grpSpPr>
              <a:xfrm>
                <a:off x="4193210" y="3468072"/>
                <a:ext cx="986180" cy="973455"/>
                <a:chOff x="14167" y="0"/>
                <a:chExt cx="6321667" cy="6350000"/>
              </a:xfrm>
            </p:grpSpPr>
            <p:sp>
              <p:nvSpPr>
                <p:cNvPr id="6" name="Freeform 6"/>
                <p:cNvSpPr/>
                <p:nvPr/>
              </p:nvSpPr>
              <p:spPr>
                <a:xfrm>
                  <a:off x="14167" y="0"/>
                  <a:ext cx="6321667"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3530"/>
                </a:solidFill>
              </p:spPr>
              <p:txBody>
                <a:bodyPr/>
                <a:lstStyle/>
                <a:p>
                  <a:endParaRPr lang="en-US"/>
                </a:p>
              </p:txBody>
            </p:sp>
          </p:grpSp>
          <p:sp>
            <p:nvSpPr>
              <p:cNvPr id="21" name="TextBox 21"/>
              <p:cNvSpPr txBox="1"/>
              <p:nvPr/>
            </p:nvSpPr>
            <p:spPr>
              <a:xfrm>
                <a:off x="4339828" y="3696423"/>
                <a:ext cx="699594" cy="536257"/>
              </a:xfrm>
              <a:prstGeom prst="rect">
                <a:avLst/>
              </a:prstGeom>
            </p:spPr>
            <p:txBody>
              <a:bodyPr wrap="square" lIns="0" tIns="0" rIns="0" bIns="0" rtlCol="0" anchor="t">
                <a:spAutoFit/>
              </a:bodyPr>
              <a:lstStyle/>
              <a:p>
                <a:pPr algn="ctr">
                  <a:lnSpc>
                    <a:spcPts val="5652"/>
                  </a:lnSpc>
                </a:pPr>
                <a:r>
                  <a:rPr lang="en-US" sz="4500" spc="-154" dirty="0">
                    <a:solidFill>
                      <a:srgbClr val="EDE8EA"/>
                    </a:solidFill>
                    <a:latin typeface="Arial" panose="020B0604020202020204" pitchFamily="34" charset="0"/>
                    <a:cs typeface="Arial" panose="020B0604020202020204" pitchFamily="34" charset="0"/>
                  </a:rPr>
                  <a:t>1</a:t>
                </a:r>
              </a:p>
            </p:txBody>
          </p:sp>
        </p:grpSp>
      </p:grpSp>
      <p:sp>
        <p:nvSpPr>
          <p:cNvPr id="24" name="TextBox 24"/>
          <p:cNvSpPr txBox="1"/>
          <p:nvPr/>
        </p:nvSpPr>
        <p:spPr>
          <a:xfrm>
            <a:off x="3698293" y="1333500"/>
            <a:ext cx="10891413" cy="974626"/>
          </a:xfrm>
          <a:prstGeom prst="rect">
            <a:avLst/>
          </a:prstGeom>
        </p:spPr>
        <p:txBody>
          <a:bodyPr lIns="0" tIns="0" rIns="0" bIns="0" rtlCol="0" anchor="t">
            <a:spAutoFit/>
          </a:bodyPr>
          <a:lstStyle/>
          <a:p>
            <a:pPr algn="ctr">
              <a:lnSpc>
                <a:spcPts val="7599"/>
              </a:lnSpc>
            </a:pPr>
            <a:r>
              <a:rPr lang="en-US" sz="6500" b="1" dirty="0">
                <a:solidFill>
                  <a:srgbClr val="195E21"/>
                </a:solidFill>
                <a:latin typeface="Arial" panose="020B0604020202020204" pitchFamily="34" charset="0"/>
                <a:cs typeface="Arial" panose="020B0604020202020204" pitchFamily="34" charset="0"/>
              </a:rPr>
              <a:t>NỘI DUNG BÀI HỌC</a:t>
            </a:r>
          </a:p>
        </p:txBody>
      </p:sp>
      <p:grpSp>
        <p:nvGrpSpPr>
          <p:cNvPr id="37" name="Group 36">
            <a:extLst>
              <a:ext uri="{FF2B5EF4-FFF2-40B4-BE49-F238E27FC236}">
                <a16:creationId xmlns:a16="http://schemas.microsoft.com/office/drawing/2014/main" id="{FBD74CFE-EF64-60F1-047A-CC3F6A7A8C3A}"/>
              </a:ext>
            </a:extLst>
          </p:cNvPr>
          <p:cNvGrpSpPr/>
          <p:nvPr/>
        </p:nvGrpSpPr>
        <p:grpSpPr>
          <a:xfrm>
            <a:off x="3853887" y="5047109"/>
            <a:ext cx="9681411" cy="1236427"/>
            <a:chOff x="4987860" y="5140636"/>
            <a:chExt cx="10266514" cy="1236427"/>
          </a:xfrm>
        </p:grpSpPr>
        <p:sp>
          <p:nvSpPr>
            <p:cNvPr id="19" name="TextBox 19"/>
            <p:cNvSpPr txBox="1"/>
            <p:nvPr/>
          </p:nvSpPr>
          <p:spPr>
            <a:xfrm>
              <a:off x="6628844" y="5140636"/>
              <a:ext cx="8625530" cy="939231"/>
            </a:xfrm>
            <a:prstGeom prst="rect">
              <a:avLst/>
            </a:prstGeom>
          </p:spPr>
          <p:txBody>
            <a:bodyPr wrap="square" lIns="0" tIns="0" rIns="0" bIns="0" rtlCol="0" anchor="t">
              <a:spAutoFit/>
            </a:bodyPr>
            <a:lstStyle/>
            <a:p>
              <a:pPr algn="l">
                <a:lnSpc>
                  <a:spcPts val="8400"/>
                </a:lnSpc>
              </a:pP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hạng</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tổng</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quát</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của</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cấp</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cộng</a:t>
              </a:r>
              <a:endParaRPr lang="en-US" sz="4000" b="1" spc="-180" dirty="0">
                <a:solidFill>
                  <a:srgbClr val="50353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1DD77914-9EF9-9D9B-2B6C-7CD61C98FC0D}"/>
                </a:ext>
              </a:extLst>
            </p:cNvPr>
            <p:cNvGrpSpPr/>
            <p:nvPr/>
          </p:nvGrpSpPr>
          <p:grpSpPr>
            <a:xfrm>
              <a:off x="4987860" y="5143500"/>
              <a:ext cx="1341144" cy="1233563"/>
              <a:chOff x="4193210" y="3468072"/>
              <a:chExt cx="986180" cy="973455"/>
            </a:xfrm>
          </p:grpSpPr>
          <p:grpSp>
            <p:nvGrpSpPr>
              <p:cNvPr id="29" name="Group 5">
                <a:extLst>
                  <a:ext uri="{FF2B5EF4-FFF2-40B4-BE49-F238E27FC236}">
                    <a16:creationId xmlns:a16="http://schemas.microsoft.com/office/drawing/2014/main" id="{DE35AFD2-CF20-55F6-A6C0-8553A8384C49}"/>
                  </a:ext>
                </a:extLst>
              </p:cNvPr>
              <p:cNvGrpSpPr/>
              <p:nvPr/>
            </p:nvGrpSpPr>
            <p:grpSpPr>
              <a:xfrm>
                <a:off x="4193210" y="3468072"/>
                <a:ext cx="986180" cy="973455"/>
                <a:chOff x="14167" y="0"/>
                <a:chExt cx="6321667" cy="6350000"/>
              </a:xfrm>
            </p:grpSpPr>
            <p:sp>
              <p:nvSpPr>
                <p:cNvPr id="31" name="Freeform 6">
                  <a:extLst>
                    <a:ext uri="{FF2B5EF4-FFF2-40B4-BE49-F238E27FC236}">
                      <a16:creationId xmlns:a16="http://schemas.microsoft.com/office/drawing/2014/main" id="{91E02458-592F-42C3-BF0B-F749D24A2081}"/>
                    </a:ext>
                  </a:extLst>
                </p:cNvPr>
                <p:cNvSpPr/>
                <p:nvPr/>
              </p:nvSpPr>
              <p:spPr>
                <a:xfrm>
                  <a:off x="14167" y="0"/>
                  <a:ext cx="6321667"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3530"/>
                </a:solidFill>
              </p:spPr>
              <p:txBody>
                <a:bodyPr/>
                <a:lstStyle/>
                <a:p>
                  <a:endParaRPr lang="en-US"/>
                </a:p>
              </p:txBody>
            </p:sp>
          </p:grpSp>
          <p:sp>
            <p:nvSpPr>
              <p:cNvPr id="30" name="TextBox 21">
                <a:extLst>
                  <a:ext uri="{FF2B5EF4-FFF2-40B4-BE49-F238E27FC236}">
                    <a16:creationId xmlns:a16="http://schemas.microsoft.com/office/drawing/2014/main" id="{43905F53-FA5C-AE9E-DBDF-D9262F83FA0D}"/>
                  </a:ext>
                </a:extLst>
              </p:cNvPr>
              <p:cNvSpPr txBox="1"/>
              <p:nvPr/>
            </p:nvSpPr>
            <p:spPr>
              <a:xfrm>
                <a:off x="4339828" y="3696423"/>
                <a:ext cx="699594" cy="536257"/>
              </a:xfrm>
              <a:prstGeom prst="rect">
                <a:avLst/>
              </a:prstGeom>
            </p:spPr>
            <p:txBody>
              <a:bodyPr wrap="square" lIns="0" tIns="0" rIns="0" bIns="0" rtlCol="0" anchor="t">
                <a:spAutoFit/>
              </a:bodyPr>
              <a:lstStyle/>
              <a:p>
                <a:pPr algn="ctr">
                  <a:lnSpc>
                    <a:spcPts val="5652"/>
                  </a:lnSpc>
                </a:pPr>
                <a:r>
                  <a:rPr lang="en-US" sz="4500" spc="-154" dirty="0">
                    <a:solidFill>
                      <a:srgbClr val="EDE8EA"/>
                    </a:solidFill>
                    <a:latin typeface="Arial" panose="020B0604020202020204" pitchFamily="34" charset="0"/>
                    <a:cs typeface="Arial" panose="020B0604020202020204" pitchFamily="34" charset="0"/>
                  </a:rPr>
                  <a:t>2</a:t>
                </a:r>
              </a:p>
            </p:txBody>
          </p:sp>
        </p:grpSp>
      </p:grpSp>
      <p:grpSp>
        <p:nvGrpSpPr>
          <p:cNvPr id="22" name="Group 21">
            <a:extLst>
              <a:ext uri="{FF2B5EF4-FFF2-40B4-BE49-F238E27FC236}">
                <a16:creationId xmlns:a16="http://schemas.microsoft.com/office/drawing/2014/main" id="{22629AD2-AA85-1216-EDB3-BB2F22BC2154}"/>
              </a:ext>
            </a:extLst>
          </p:cNvPr>
          <p:cNvGrpSpPr/>
          <p:nvPr/>
        </p:nvGrpSpPr>
        <p:grpSpPr>
          <a:xfrm>
            <a:off x="3877950" y="7197883"/>
            <a:ext cx="11847097" cy="1236427"/>
            <a:chOff x="4987860" y="5140636"/>
            <a:chExt cx="12563084" cy="1236427"/>
          </a:xfrm>
        </p:grpSpPr>
        <mc:AlternateContent xmlns:mc="http://schemas.openxmlformats.org/markup-compatibility/2006">
          <mc:Choice xmlns:a14="http://schemas.microsoft.com/office/drawing/2010/main" Requires="a14">
            <p:sp>
              <p:nvSpPr>
                <p:cNvPr id="23" name="TextBox 19">
                  <a:extLst>
                    <a:ext uri="{FF2B5EF4-FFF2-40B4-BE49-F238E27FC236}">
                      <a16:creationId xmlns:a16="http://schemas.microsoft.com/office/drawing/2014/main" id="{D77328C4-94A2-E69C-5437-7732AEFB4E2B}"/>
                    </a:ext>
                  </a:extLst>
                </p:cNvPr>
                <p:cNvSpPr txBox="1"/>
                <p:nvPr/>
              </p:nvSpPr>
              <p:spPr>
                <a:xfrm>
                  <a:off x="6628845" y="5140636"/>
                  <a:ext cx="10922099" cy="939231"/>
                </a:xfrm>
                <a:prstGeom prst="rect">
                  <a:avLst/>
                </a:prstGeom>
              </p:spPr>
              <p:txBody>
                <a:bodyPr wrap="square" lIns="0" tIns="0" rIns="0" bIns="0" rtlCol="0" anchor="t">
                  <a:spAutoFit/>
                </a:bodyPr>
                <a:lstStyle/>
                <a:p>
                  <a:pPr algn="l">
                    <a:lnSpc>
                      <a:spcPts val="8400"/>
                    </a:lnSpc>
                  </a:pPr>
                  <a:r>
                    <a:rPr lang="en-US" sz="4000" b="1" spc="-180" dirty="0">
                      <a:solidFill>
                        <a:srgbClr val="503530"/>
                      </a:solidFill>
                      <a:latin typeface="Arial" panose="020B0604020202020204" pitchFamily="34" charset="0"/>
                      <a:cs typeface="Arial" panose="020B0604020202020204" pitchFamily="34" charset="0"/>
                    </a:rPr>
                    <a:t>Tổng </a:t>
                  </a:r>
                  <a:r>
                    <a:rPr lang="en-US" sz="4000" b="1" spc="-180" dirty="0" err="1">
                      <a:solidFill>
                        <a:srgbClr val="503530"/>
                      </a:solidFill>
                      <a:latin typeface="Arial" panose="020B0604020202020204" pitchFamily="34" charset="0"/>
                      <a:cs typeface="Arial" panose="020B0604020202020204" pitchFamily="34" charset="0"/>
                    </a:rPr>
                    <a:t>của</a:t>
                  </a:r>
                  <a:r>
                    <a:rPr lang="en-US" sz="4000" b="1" spc="-180" dirty="0">
                      <a:solidFill>
                        <a:srgbClr val="503530"/>
                      </a:solidFill>
                      <a:latin typeface="Arial" panose="020B0604020202020204" pitchFamily="34" charset="0"/>
                      <a:cs typeface="Arial" panose="020B0604020202020204" pitchFamily="34" charset="0"/>
                    </a:rPr>
                    <a:t> </a:t>
                  </a:r>
                  <a14:m>
                    <m:oMath xmlns:m="http://schemas.openxmlformats.org/officeDocument/2006/math">
                      <m:r>
                        <a:rPr lang="en-US" sz="4000" b="1" i="1" spc="-180" smtClean="0">
                          <a:solidFill>
                            <a:srgbClr val="503530"/>
                          </a:solidFill>
                          <a:latin typeface="Cambria Math" panose="02040503050406030204" pitchFamily="18" charset="0"/>
                          <a:cs typeface="Arial" panose="020B0604020202020204" pitchFamily="34" charset="0"/>
                        </a:rPr>
                        <m:t>𝒏</m:t>
                      </m:r>
                    </m:oMath>
                  </a14:m>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hạng</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đầu</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tiên</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của</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cấp</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số</a:t>
                  </a:r>
                  <a:r>
                    <a:rPr lang="en-US" sz="4000" b="1" spc="-180" dirty="0">
                      <a:solidFill>
                        <a:srgbClr val="503530"/>
                      </a:solidFill>
                      <a:latin typeface="Arial" panose="020B0604020202020204" pitchFamily="34" charset="0"/>
                      <a:cs typeface="Arial" panose="020B0604020202020204" pitchFamily="34" charset="0"/>
                    </a:rPr>
                    <a:t> </a:t>
                  </a:r>
                  <a:r>
                    <a:rPr lang="en-US" sz="4000" b="1" spc="-180" dirty="0" err="1">
                      <a:solidFill>
                        <a:srgbClr val="503530"/>
                      </a:solidFill>
                      <a:latin typeface="Arial" panose="020B0604020202020204" pitchFamily="34" charset="0"/>
                      <a:cs typeface="Arial" panose="020B0604020202020204" pitchFamily="34" charset="0"/>
                    </a:rPr>
                    <a:t>cộng</a:t>
                  </a:r>
                  <a:endParaRPr lang="en-US" sz="4000" b="1" spc="-180" dirty="0">
                    <a:solidFill>
                      <a:srgbClr val="503530"/>
                    </a:solidFill>
                    <a:latin typeface="Arial" panose="020B0604020202020204" pitchFamily="34" charset="0"/>
                    <a:cs typeface="Arial" panose="020B0604020202020204" pitchFamily="34" charset="0"/>
                  </a:endParaRPr>
                </a:p>
              </p:txBody>
            </p:sp>
          </mc:Choice>
          <mc:Fallback>
            <p:sp>
              <p:nvSpPr>
                <p:cNvPr id="23" name="TextBox 19">
                  <a:extLst>
                    <a:ext uri="{FF2B5EF4-FFF2-40B4-BE49-F238E27FC236}">
                      <a16:creationId xmlns:a16="http://schemas.microsoft.com/office/drawing/2014/main" id="{D77328C4-94A2-E69C-5437-7732AEFB4E2B}"/>
                    </a:ext>
                  </a:extLst>
                </p:cNvPr>
                <p:cNvSpPr txBox="1">
                  <a:spLocks noRot="1" noChangeAspect="1" noMove="1" noResize="1" noEditPoints="1" noAdjustHandles="1" noChangeArrowheads="1" noChangeShapeType="1" noTextEdit="1"/>
                </p:cNvSpPr>
                <p:nvPr/>
              </p:nvSpPr>
              <p:spPr>
                <a:xfrm>
                  <a:off x="6628845" y="5140636"/>
                  <a:ext cx="10922099" cy="939231"/>
                </a:xfrm>
                <a:prstGeom prst="rect">
                  <a:avLst/>
                </a:prstGeom>
                <a:blipFill>
                  <a:blip r:embed="rId12"/>
                  <a:stretch>
                    <a:fillRect l="-3018" r="-296" b="-29870"/>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A5D39188-2785-C964-3E82-04F02C5D0A52}"/>
                </a:ext>
              </a:extLst>
            </p:cNvPr>
            <p:cNvGrpSpPr/>
            <p:nvPr/>
          </p:nvGrpSpPr>
          <p:grpSpPr>
            <a:xfrm>
              <a:off x="4987860" y="5143500"/>
              <a:ext cx="1341144" cy="1233563"/>
              <a:chOff x="4193210" y="3468072"/>
              <a:chExt cx="986180" cy="973455"/>
            </a:xfrm>
          </p:grpSpPr>
          <p:grpSp>
            <p:nvGrpSpPr>
              <p:cNvPr id="27" name="Group 5">
                <a:extLst>
                  <a:ext uri="{FF2B5EF4-FFF2-40B4-BE49-F238E27FC236}">
                    <a16:creationId xmlns:a16="http://schemas.microsoft.com/office/drawing/2014/main" id="{1A235921-5F34-1764-D636-264260EA6E1B}"/>
                  </a:ext>
                </a:extLst>
              </p:cNvPr>
              <p:cNvGrpSpPr/>
              <p:nvPr/>
            </p:nvGrpSpPr>
            <p:grpSpPr>
              <a:xfrm>
                <a:off x="4193210" y="3468072"/>
                <a:ext cx="986180" cy="973455"/>
                <a:chOff x="14167" y="0"/>
                <a:chExt cx="6321667" cy="6350000"/>
              </a:xfrm>
            </p:grpSpPr>
            <p:sp>
              <p:nvSpPr>
                <p:cNvPr id="40" name="Freeform 6">
                  <a:extLst>
                    <a:ext uri="{FF2B5EF4-FFF2-40B4-BE49-F238E27FC236}">
                      <a16:creationId xmlns:a16="http://schemas.microsoft.com/office/drawing/2014/main" id="{F3327F19-2AE6-639B-DFBF-601E5919DCFD}"/>
                    </a:ext>
                  </a:extLst>
                </p:cNvPr>
                <p:cNvSpPr/>
                <p:nvPr/>
              </p:nvSpPr>
              <p:spPr>
                <a:xfrm>
                  <a:off x="14167" y="0"/>
                  <a:ext cx="6321667"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3530"/>
                </a:solidFill>
              </p:spPr>
              <p:txBody>
                <a:bodyPr/>
                <a:lstStyle/>
                <a:p>
                  <a:endParaRPr lang="en-US"/>
                </a:p>
              </p:txBody>
            </p:sp>
          </p:grpSp>
          <p:sp>
            <p:nvSpPr>
              <p:cNvPr id="39" name="TextBox 21">
                <a:extLst>
                  <a:ext uri="{FF2B5EF4-FFF2-40B4-BE49-F238E27FC236}">
                    <a16:creationId xmlns:a16="http://schemas.microsoft.com/office/drawing/2014/main" id="{E79616DC-8523-A8F5-8DD2-93D2088AF591}"/>
                  </a:ext>
                </a:extLst>
              </p:cNvPr>
              <p:cNvSpPr txBox="1"/>
              <p:nvPr/>
            </p:nvSpPr>
            <p:spPr>
              <a:xfrm>
                <a:off x="4339828" y="3696423"/>
                <a:ext cx="699594" cy="536257"/>
              </a:xfrm>
              <a:prstGeom prst="rect">
                <a:avLst/>
              </a:prstGeom>
            </p:spPr>
            <p:txBody>
              <a:bodyPr wrap="square" lIns="0" tIns="0" rIns="0" bIns="0" rtlCol="0" anchor="t">
                <a:spAutoFit/>
              </a:bodyPr>
              <a:lstStyle/>
              <a:p>
                <a:pPr algn="ctr">
                  <a:lnSpc>
                    <a:spcPts val="5652"/>
                  </a:lnSpc>
                </a:pPr>
                <a:r>
                  <a:rPr lang="en-US" sz="4500" spc="-154" dirty="0">
                    <a:solidFill>
                      <a:srgbClr val="EDE8EA"/>
                    </a:solidFill>
                    <a:latin typeface="Arial" panose="020B0604020202020204" pitchFamily="34" charset="0"/>
                    <a:cs typeface="Arial" panose="020B0604020202020204" pitchFamily="34" charset="0"/>
                  </a:rPr>
                  <a:t>3</a:t>
                </a:r>
              </a:p>
            </p:txBody>
          </p:sp>
        </p:gr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821872" y="839896"/>
                <a:ext cx="14644256" cy="3321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defRPr/>
                </a:pPr>
                <a:r>
                  <a:rPr kumimoji="0" lang="vi-VN" sz="4800" b="0" i="0" u="none" strike="noStrike" kern="1200" cap="none" spc="0" normalizeH="0" baseline="0" noProof="1">
                    <a:ln>
                      <a:noFill/>
                    </a:ln>
                    <a:solidFill>
                      <a:srgbClr val="000000"/>
                    </a:solidFill>
                    <a:effectLst/>
                    <a:uLnTx/>
                    <a:uFillTx/>
                    <a:cs typeface="Arial" panose="020B0604020202020204" pitchFamily="34" charset="0"/>
                  </a:rPr>
                  <a:t>Câu hỏi </a:t>
                </a:r>
                <a:r>
                  <a:rPr kumimoji="0" lang="en-US" sz="4800" b="0" i="0" u="none" strike="noStrike" kern="1200" cap="none" spc="0" normalizeH="0" baseline="0" noProof="1">
                    <a:ln>
                      <a:noFill/>
                    </a:ln>
                    <a:solidFill>
                      <a:srgbClr val="000000"/>
                    </a:solidFill>
                    <a:effectLst/>
                    <a:uLnTx/>
                    <a:uFillTx/>
                    <a:latin typeface="Arial (Body)"/>
                    <a:cs typeface="Arial" panose="020B0604020202020204" pitchFamily="34" charset="0"/>
                  </a:rPr>
                  <a:t>3 :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fr-FR"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4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oMath>
                </a14:m>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Khẳng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kumimoji="0" lang="en-US" sz="48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2" y="839896"/>
                <a:ext cx="14644256" cy="3321558"/>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=4;</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𝑥</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=4;</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9663543" y="4596788"/>
                <a:ext cx="6802583" cy="203878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4800" i="1" noProof="1">
                        <a:solidFill>
                          <a:prstClr val="black"/>
                        </a:solidFill>
                        <a:latin typeface="Cambria Math" panose="02040503050406030204" pitchFamily="18" charset="0"/>
                        <a:cs typeface="Arial" panose="020B0604020202020204" pitchFamily="34" charset="0"/>
                      </a:rPr>
                      <m:t>𝑥</m:t>
                    </m:r>
                    <m:r>
                      <a:rPr lang="en-US" sz="4800" i="1" noProof="1">
                        <a:solidFill>
                          <a:prstClr val="black"/>
                        </a:solidFill>
                        <a:latin typeface="Cambria Math" panose="02040503050406030204" pitchFamily="18" charset="0"/>
                        <a:cs typeface="Arial" panose="020B0604020202020204" pitchFamily="34" charset="0"/>
                      </a:rPr>
                      <m:t>=2;</m:t>
                    </m:r>
                    <m:r>
                      <a:rPr lang="en-US" sz="4800" i="1" noProof="1">
                        <a:solidFill>
                          <a:prstClr val="black"/>
                        </a:solidFill>
                        <a:latin typeface="Cambria Math" panose="02040503050406030204" pitchFamily="18" charset="0"/>
                        <a:cs typeface="Arial" panose="020B0604020202020204" pitchFamily="34" charset="0"/>
                      </a:rPr>
                      <m:t>𝑦</m:t>
                    </m:r>
                    <m:r>
                      <a:rPr lang="en-US" sz="4800" i="1" noProof="1">
                        <a:solidFill>
                          <a:prstClr val="black"/>
                        </a:solidFill>
                        <a:latin typeface="Cambria Math" panose="02040503050406030204" pitchFamily="18" charset="0"/>
                        <a:cs typeface="Arial" panose="020B0604020202020204" pitchFamily="34" charset="0"/>
                      </a:rPr>
                      <m:t>=−6</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9663543" y="4596788"/>
                <a:ext cx="6802583" cy="2038783"/>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3C74F9A2-12D1-0508-978B-6FD1F6CA50E4}"/>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6825715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600200" y="1168872"/>
                <a:ext cx="148659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kumimoji="0" lang="vi-VN" sz="4600" b="0" i="0" u="none" strike="noStrike" kern="1200" cap="none" spc="0" normalizeH="0" baseline="0" noProof="1">
                    <a:ln>
                      <a:noFill/>
                    </a:ln>
                    <a:solidFill>
                      <a:prstClr val="black"/>
                    </a:solidFill>
                    <a:effectLst/>
                    <a:uLnTx/>
                    <a:uFillTx/>
                    <a:latin typeface="Arial (Body)"/>
                    <a:cs typeface="Arial" panose="020B0604020202020204" pitchFamily="34" charset="0"/>
                  </a:rPr>
                  <a:t>Câu hỏi </a:t>
                </a:r>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4: </a:t>
                </a:r>
                <a:r>
                  <a:rPr lang="en-US" sz="4600" noProof="1">
                    <a:solidFill>
                      <a:prstClr val="black"/>
                    </a:solidFill>
                    <a:latin typeface="Arial (Body)"/>
                    <a:cs typeface="Arial" panose="020B0604020202020204" pitchFamily="34" charset="0"/>
                  </a:rPr>
                  <a:t>Cho cấp số cộng </a:t>
                </a:r>
                <a14:m>
                  <m:oMath xmlns:m="http://schemas.openxmlformats.org/officeDocument/2006/math">
                    <m:d>
                      <m:dPr>
                        <m:ctrlPr>
                          <a:rPr lang="en-US" sz="4600" b="0" i="1" noProof="1" smtClean="0">
                            <a:solidFill>
                              <a:prstClr val="black"/>
                            </a:solidFill>
                            <a:latin typeface="Cambria Math" panose="02040503050406030204" pitchFamily="18" charset="0"/>
                            <a:cs typeface="Arial" panose="020B0604020202020204" pitchFamily="34" charset="0"/>
                          </a:rPr>
                        </m:ctrlPr>
                      </m:dPr>
                      <m:e>
                        <m:sSub>
                          <m:sSubPr>
                            <m:ctrlPr>
                              <a:rPr lang="en-US" sz="4600" b="0" i="1" noProof="1" smtClean="0">
                                <a:solidFill>
                                  <a:prstClr val="black"/>
                                </a:solidFill>
                                <a:latin typeface="Cambria Math" panose="02040503050406030204" pitchFamily="18" charset="0"/>
                                <a:cs typeface="Arial" panose="020B0604020202020204" pitchFamily="34" charset="0"/>
                              </a:rPr>
                            </m:ctrlPr>
                          </m:sSubPr>
                          <m:e>
                            <m:r>
                              <a:rPr lang="en-US" sz="4600" b="0" i="1" noProof="1" smtClean="0">
                                <a:solidFill>
                                  <a:prstClr val="black"/>
                                </a:solidFill>
                                <a:latin typeface="Cambria Math" panose="02040503050406030204" pitchFamily="18" charset="0"/>
                                <a:cs typeface="Arial" panose="020B0604020202020204" pitchFamily="34" charset="0"/>
                              </a:rPr>
                              <m:t>𝑢</m:t>
                            </m:r>
                          </m:e>
                          <m:sub>
                            <m:r>
                              <a:rPr lang="en-US" sz="4600" b="0" i="1" noProof="1" smtClean="0">
                                <a:solidFill>
                                  <a:prstClr val="black"/>
                                </a:solidFill>
                                <a:latin typeface="Cambria Math" panose="02040503050406030204" pitchFamily="18" charset="0"/>
                                <a:cs typeface="Arial" panose="020B0604020202020204" pitchFamily="34" charset="0"/>
                              </a:rPr>
                              <m:t>𝑛</m:t>
                            </m:r>
                          </m:sub>
                        </m:sSub>
                      </m:e>
                    </m:d>
                  </m:oMath>
                </a14:m>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 có</a:t>
                </a:r>
                <a:r>
                  <a:rPr kumimoji="0" lang="en-US" sz="4600" b="0" i="0" u="none" strike="noStrike" kern="1200" cap="none" spc="0" normalizeH="0" noProof="1">
                    <a:ln>
                      <a:noFill/>
                    </a:ln>
                    <a:solidFill>
                      <a:prstClr val="black"/>
                    </a:solidFill>
                    <a:effectLst/>
                    <a:uLnTx/>
                    <a:uFillTx/>
                    <a:latin typeface="Arial (Body)"/>
                    <a:cs typeface="Arial" panose="020B0604020202020204" pitchFamily="34" charset="0"/>
                  </a:rPr>
                  <a:t> </a:t>
                </a:r>
                <a14:m>
                  <m:oMath xmlns:m="http://schemas.openxmlformats.org/officeDocument/2006/math">
                    <m:sSub>
                      <m:sSubPr>
                        <m:ctrlP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4</m:t>
                        </m:r>
                      </m:sub>
                    </m:s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=−3</m:t>
                    </m:r>
                  </m:oMath>
                </a14:m>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 và</a:t>
                </a:r>
                <a:r>
                  <a:rPr kumimoji="0" lang="en-US" sz="4600" b="0" i="0" u="none" strike="noStrike" kern="1200" cap="none" spc="0" normalizeH="0" noProof="1">
                    <a:ln>
                      <a:noFill/>
                    </a:ln>
                    <a:solidFill>
                      <a:prstClr val="black"/>
                    </a:solidFill>
                    <a:effectLst/>
                    <a:uLnTx/>
                    <a:uFillTx/>
                    <a:latin typeface="Arial (Body)"/>
                    <a:cs typeface="Arial" panose="020B0604020202020204" pitchFamily="34" charset="0"/>
                  </a:rPr>
                  <a:t> tổng của 9 số hạng đầu tiên là </a:t>
                </a:r>
                <a14:m>
                  <m:oMath xmlns:m="http://schemas.openxmlformats.org/officeDocument/2006/math">
                    <m:sSub>
                      <m:sSubPr>
                        <m:ctrlP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9</m:t>
                        </m:r>
                      </m:sub>
                    </m:sSub>
                    <m:r>
                      <a:rPr kumimoji="0" lang="en-US" sz="46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=45</m:t>
                    </m:r>
                  </m:oMath>
                </a14:m>
                <a:r>
                  <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rPr>
                  <a:t>. Cấp</a:t>
                </a:r>
                <a:r>
                  <a:rPr kumimoji="0" lang="en-US" sz="4600" b="0" i="0" u="none" strike="noStrike" kern="1200" cap="none" spc="0" normalizeH="0" noProof="1">
                    <a:ln>
                      <a:noFill/>
                    </a:ln>
                    <a:solidFill>
                      <a:prstClr val="black"/>
                    </a:solidFill>
                    <a:effectLst/>
                    <a:uLnTx/>
                    <a:uFillTx/>
                    <a:latin typeface="Arial (Body)"/>
                    <a:cs typeface="Arial" panose="020B0604020202020204" pitchFamily="34" charset="0"/>
                  </a:rPr>
                  <a:t> số cộng trên có</a:t>
                </a:r>
                <a:endParaRPr kumimoji="0" lang="en-US" sz="46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600200" y="1168872"/>
                <a:ext cx="14865928" cy="2992581"/>
              </a:xfrm>
              <a:prstGeom prst="roundRect">
                <a:avLst/>
              </a:prstGeom>
              <a:blipFill>
                <a:blip r:embed="rId6"/>
                <a:stretch>
                  <a:fillRect l="-820" r="-77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10</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=92</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20</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=980</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14:m>
                  <m:oMath xmlns:m="http://schemas.openxmlformats.org/officeDocument/2006/math">
                    <m:sSub>
                      <m:sSubPr>
                        <m:ctrlP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𝑆</m:t>
                        </m:r>
                      </m:e>
                      <m: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16</m:t>
                        </m:r>
                      </m:sub>
                    </m:sSub>
                    <m:r>
                      <a:rPr kumimoji="0" lang="en-US" sz="48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=526</m:t>
                    </m:r>
                  </m:oMath>
                </a14:m>
                <a:endParaRPr kumimoji="0" lang="vi-VN" sz="4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821872" y="7062351"/>
                <a:ext cx="6802583" cy="200360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800" noProof="1">
                    <a:solidFill>
                      <a:prstClr val="black"/>
                    </a:solidFill>
                    <a:latin typeface="Arial" panose="020B0604020202020204" pitchFamily="34" charset="0"/>
                    <a:cs typeface="Arial" panose="020B0604020202020204" pitchFamily="34" charset="0"/>
                  </a:rPr>
                  <a:t>B. </a:t>
                </a:r>
                <a14:m>
                  <m:oMath xmlns:m="http://schemas.openxmlformats.org/officeDocument/2006/math">
                    <m:sSub>
                      <m:sSubPr>
                        <m:ctrlPr>
                          <a:rPr lang="en-US" sz="4800" i="1" noProof="1">
                            <a:solidFill>
                              <a:prstClr val="black"/>
                            </a:solidFill>
                            <a:latin typeface="Cambria Math" panose="02040503050406030204" pitchFamily="18" charset="0"/>
                            <a:cs typeface="Arial" panose="020B0604020202020204" pitchFamily="34" charset="0"/>
                          </a:rPr>
                        </m:ctrlPr>
                      </m:sSubPr>
                      <m:e>
                        <m:r>
                          <a:rPr lang="en-US" sz="4800" i="1" noProof="1">
                            <a:solidFill>
                              <a:prstClr val="black"/>
                            </a:solidFill>
                            <a:latin typeface="Cambria Math" panose="02040503050406030204" pitchFamily="18" charset="0"/>
                            <a:cs typeface="Arial" panose="020B0604020202020204" pitchFamily="34" charset="0"/>
                          </a:rPr>
                          <m:t>𝑆</m:t>
                        </m:r>
                      </m:e>
                      <m:sub>
                        <m:r>
                          <a:rPr lang="en-US" sz="4800" i="1" noProof="1">
                            <a:solidFill>
                              <a:prstClr val="black"/>
                            </a:solidFill>
                            <a:latin typeface="Cambria Math" panose="02040503050406030204" pitchFamily="18" charset="0"/>
                            <a:cs typeface="Arial" panose="020B0604020202020204" pitchFamily="34" charset="0"/>
                          </a:rPr>
                          <m:t>20</m:t>
                        </m:r>
                      </m:sub>
                    </m:sSub>
                    <m:r>
                      <a:rPr lang="en-US" sz="4800" i="1" noProof="1">
                        <a:solidFill>
                          <a:prstClr val="black"/>
                        </a:solidFill>
                        <a:latin typeface="Cambria Math" panose="02040503050406030204" pitchFamily="18" charset="0"/>
                        <a:cs typeface="Arial" panose="020B0604020202020204" pitchFamily="34" charset="0"/>
                      </a:rPr>
                      <m:t>=980</m:t>
                    </m:r>
                  </m:oMath>
                </a14:m>
                <a:endParaRPr lang="vi-VN" sz="4800" noProof="1">
                  <a:solidFill>
                    <a:prstClr val="black"/>
                  </a:solidFill>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821872" y="7062351"/>
                <a:ext cx="6802583" cy="2003607"/>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63F3B7F2-00D8-1259-3285-4CB4B0E15A0F}"/>
              </a:ext>
            </a:extLst>
          </p:cNvPr>
          <p:cNvPicPr>
            <a:picLocks noChangeAspect="1"/>
          </p:cNvPicPr>
          <p:nvPr/>
        </p:nvPicPr>
        <p:blipFill>
          <a:blip r:embed="rId14"/>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4269830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7" name="Câu hỏi">
                <a:extLst>
                  <a:ext uri="{FF2B5EF4-FFF2-40B4-BE49-F238E27FC236}">
                    <a16:creationId xmlns:a16="http://schemas.microsoft.com/office/drawing/2014/main" id="{1AB69979-1D5C-6D4F-6590-E0650E70A5B4}"/>
                  </a:ext>
                </a:extLst>
              </p:cNvPr>
              <p:cNvSpPr/>
              <p:nvPr/>
            </p:nvSpPr>
            <p:spPr>
              <a:xfrm>
                <a:off x="1255014" y="782053"/>
                <a:ext cx="15773400" cy="3361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defRPr/>
                </a:pPr>
                <a:r>
                  <a:rPr kumimoji="0" lang="vi-VN" sz="4200" b="0" i="0" u="none" strike="noStrike" kern="1200" cap="none" spc="0" normalizeH="0" baseline="0" noProof="1">
                    <a:ln>
                      <a:noFill/>
                    </a:ln>
                    <a:solidFill>
                      <a:srgbClr val="000000"/>
                    </a:solidFill>
                    <a:effectLst/>
                    <a:uLnTx/>
                    <a:uFillTx/>
                    <a:cs typeface="Arial" panose="020B0604020202020204" pitchFamily="34" charset="0"/>
                  </a:rPr>
                  <a:t>Câu </a:t>
                </a:r>
                <a:r>
                  <a:rPr kumimoji="0" lang="vi-VN" sz="4200" b="0" i="0" u="none" strike="noStrike" kern="1200" cap="none" spc="0" normalizeH="0" baseline="0" noProof="1">
                    <a:ln>
                      <a:noFill/>
                    </a:ln>
                    <a:solidFill>
                      <a:srgbClr val="000000"/>
                    </a:solidFill>
                    <a:effectLst/>
                    <a:uLnTx/>
                    <a:uFillTx/>
                    <a:latin typeface="Arial (Body)"/>
                    <a:cs typeface="Arial" panose="020B0604020202020204" pitchFamily="34" charset="0"/>
                  </a:rPr>
                  <a:t>hỏi </a:t>
                </a:r>
                <a:r>
                  <a:rPr kumimoji="0" lang="en-US" sz="4200" b="0" i="0" u="none" strike="noStrike" kern="1200" cap="none" spc="0" normalizeH="0" baseline="0" noProof="1">
                    <a:ln>
                      <a:noFill/>
                    </a:ln>
                    <a:solidFill>
                      <a:srgbClr val="000000"/>
                    </a:solidFill>
                    <a:effectLst/>
                    <a:uLnTx/>
                    <a:uFillTx/>
                    <a:latin typeface="Arial (Body)"/>
                    <a:cs typeface="Arial" panose="020B0604020202020204" pitchFamily="34" charset="0"/>
                  </a:rPr>
                  <a:t>5: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3003</m:t>
                    </m:r>
                  </m:oMath>
                </a14:m>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tam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giác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bao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nhiêu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255014" y="782053"/>
                <a:ext cx="15773400" cy="3361353"/>
              </a:xfrm>
              <a:prstGeom prst="roundRect">
                <a:avLst/>
              </a:prstGeom>
              <a:blipFill>
                <a:blip r:embed="rId7"/>
                <a:stretch>
                  <a:fillRect l="-77" r="-39" b="-72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gd name="adj" fmla="val 79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A. </a:t>
                </a:r>
                <a14:m>
                  <m:oMath xmlns:m="http://schemas.openxmlformats.org/officeDocument/2006/math">
                    <m:r>
                      <a:rPr kumimoji="0" lang="en-US" sz="40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77</m:t>
                    </m:r>
                  </m:oMath>
                </a14:m>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 hàng</a:t>
                </a:r>
                <a:endParaRPr kumimoji="0" lang="vi-VN" sz="40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1821872" y="4618654"/>
                <a:ext cx="6802583" cy="1995053"/>
              </a:xfrm>
              <a:prstGeom prst="roundRect">
                <a:avLst>
                  <a:gd name="adj" fmla="val 7996"/>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kumimoji="0" lang="en-US" sz="40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rPr>
                  <a:t>B.</a:t>
                </a:r>
                <a:r>
                  <a:rPr kumimoji="0" lang="en-US" sz="4000" b="0" i="0" u="none" strike="noStrike" kern="1200" cap="none" spc="0" normalizeH="0" noProof="1">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noProof="1" smtClean="0">
                        <a:ln>
                          <a:noFill/>
                        </a:ln>
                        <a:solidFill>
                          <a:srgbClr val="000000"/>
                        </a:solidFill>
                        <a:effectLst/>
                        <a:uLnTx/>
                        <a:uFillTx/>
                        <a:latin typeface="Cambria Math" panose="02040503050406030204" pitchFamily="18" charset="0"/>
                        <a:cs typeface="Arial" panose="020B0604020202020204" pitchFamily="34" charset="0"/>
                      </a:rPr>
                      <m:t>76</m:t>
                    </m:r>
                  </m:oMath>
                </a14:m>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 hàng</a:t>
                </a:r>
              </a:p>
            </p:txBody>
          </p:sp>
        </mc:Choice>
        <mc:Fallback>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1821872" y="7070905"/>
                <a:ext cx="6802583" cy="1995053"/>
              </a:xfrm>
              <a:prstGeom prst="roundRect">
                <a:avLst>
                  <a:gd name="adj" fmla="val 6757"/>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gd name="adj" fmla="val 30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C. </a:t>
                </a:r>
                <a14:m>
                  <m:oMath xmlns:m="http://schemas.openxmlformats.org/officeDocument/2006/math">
                    <m:r>
                      <a:rPr kumimoji="0" lang="en-US" sz="4000" b="0" i="1" u="none" strike="noStrike" kern="1200" cap="none" spc="0" normalizeH="0" baseline="0" noProof="1" smtClean="0">
                        <a:ln>
                          <a:noFill/>
                        </a:ln>
                        <a:solidFill>
                          <a:prstClr val="black"/>
                        </a:solidFill>
                        <a:effectLst/>
                        <a:uLnTx/>
                        <a:uFillTx/>
                        <a:latin typeface="Cambria Math" panose="02040503050406030204" pitchFamily="18" charset="0"/>
                        <a:cs typeface="Arial" panose="020B0604020202020204" pitchFamily="34" charset="0"/>
                      </a:rPr>
                      <m:t>78</m:t>
                    </m:r>
                  </m:oMath>
                </a14:m>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 hàng</a:t>
                </a:r>
                <a:endParaRPr kumimoji="0" lang="vi-VN" sz="40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663545" y="4618654"/>
                <a:ext cx="6802583" cy="1995053"/>
              </a:xfrm>
              <a:prstGeom prst="roundRect">
                <a:avLst>
                  <a:gd name="adj" fmla="val 3041"/>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gd name="adj" fmla="val 55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D.</a:t>
                </a:r>
                <a:r>
                  <a:rPr kumimoji="0" lang="en-US" sz="4000" b="0" i="0" u="none" strike="noStrike" kern="1200" cap="none" spc="0" normalizeH="0" noProof="1">
                    <a:ln>
                      <a:noFill/>
                    </a:ln>
                    <a:solidFill>
                      <a:prstClr val="black"/>
                    </a:solidFill>
                    <a:effectLst/>
                    <a:uLnTx/>
                    <a:uFillTx/>
                    <a:latin typeface="Arial (Body)"/>
                    <a:cs typeface="Arial" panose="020B0604020202020204" pitchFamily="34" charset="0"/>
                  </a:rPr>
                  <a:t> </a:t>
                </a:r>
                <a14:m>
                  <m:oMath xmlns:m="http://schemas.openxmlformats.org/officeDocument/2006/math">
                    <m:r>
                      <a:rPr kumimoji="0" lang="en-US" sz="4000" b="0" i="1" u="none" strike="noStrike" kern="1200" cap="none" spc="0" normalizeH="0" noProof="1" smtClean="0">
                        <a:ln>
                          <a:noFill/>
                        </a:ln>
                        <a:solidFill>
                          <a:prstClr val="black"/>
                        </a:solidFill>
                        <a:effectLst/>
                        <a:uLnTx/>
                        <a:uFillTx/>
                        <a:latin typeface="Cambria Math" panose="02040503050406030204" pitchFamily="18" charset="0"/>
                        <a:cs typeface="Arial" panose="020B0604020202020204" pitchFamily="34" charset="0"/>
                      </a:rPr>
                      <m:t>79</m:t>
                    </m:r>
                  </m:oMath>
                </a14:m>
                <a:r>
                  <a:rPr kumimoji="0" lang="en-US" sz="4000" b="0" i="0" u="none" strike="noStrike" kern="1200" cap="none" spc="0" normalizeH="0" baseline="0" noProof="1">
                    <a:ln>
                      <a:noFill/>
                    </a:ln>
                    <a:solidFill>
                      <a:prstClr val="black"/>
                    </a:solidFill>
                    <a:effectLst/>
                    <a:uLnTx/>
                    <a:uFillTx/>
                    <a:latin typeface="Arial (Body)"/>
                    <a:cs typeface="Arial" panose="020B0604020202020204" pitchFamily="34" charset="0"/>
                  </a:rPr>
                  <a:t> hàng</a:t>
                </a:r>
                <a:endParaRPr kumimoji="0" lang="vi-VN" sz="4000" b="0" i="0" u="none" strike="noStrike" kern="1200" cap="none" spc="0" normalizeH="0" baseline="0" noProof="1">
                  <a:ln>
                    <a:noFill/>
                  </a:ln>
                  <a:solidFill>
                    <a:prstClr val="black"/>
                  </a:solidFill>
                  <a:effectLst/>
                  <a:uLnTx/>
                  <a:uFillTx/>
                  <a:latin typeface="Arial (Body)"/>
                  <a:cs typeface="Arial" panose="020B0604020202020204" pitchFamily="34" charset="0"/>
                </a:endParaRPr>
              </a:p>
            </p:txBody>
          </p:sp>
        </mc:Choice>
        <mc:Fallback>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9663544" y="7070905"/>
                <a:ext cx="6802583" cy="1995053"/>
              </a:xfrm>
              <a:prstGeom prst="roundRect">
                <a:avLst>
                  <a:gd name="adj" fmla="val 5518"/>
                </a:avLst>
              </a:prstGeom>
              <a:blipFill>
                <a:blip r:embed="rId11"/>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mc:AlternateContent xmlns:mc="http://schemas.openxmlformats.org/markup-compatibility/2006">
        <mc:Choice xmlns:a14="http://schemas.microsoft.com/office/drawing/2010/main" Requires="a14">
          <p:sp>
            <p:nvSpPr>
              <p:cNvPr id="16" name="Đáp án đúng">
                <a:extLst>
                  <a:ext uri="{FF2B5EF4-FFF2-40B4-BE49-F238E27FC236}">
                    <a16:creationId xmlns:a16="http://schemas.microsoft.com/office/drawing/2014/main" id="{73F5B725-A6FC-F5A2-F2A4-6047B0B0A3CC}"/>
                  </a:ext>
                </a:extLst>
              </p:cNvPr>
              <p:cNvSpPr/>
              <p:nvPr/>
            </p:nvSpPr>
            <p:spPr>
              <a:xfrm>
                <a:off x="1797809" y="4612718"/>
                <a:ext cx="6816439" cy="2048849"/>
              </a:xfrm>
              <a:prstGeom prst="roundRect">
                <a:avLst>
                  <a:gd name="adj" fmla="val 65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4000" noProof="1">
                    <a:solidFill>
                      <a:prstClr val="black"/>
                    </a:solidFill>
                    <a:latin typeface="Arial (Body)"/>
                    <a:cs typeface="Arial" panose="020B0604020202020204" pitchFamily="34" charset="0"/>
                  </a:rPr>
                  <a:t>A. </a:t>
                </a:r>
                <a14:m>
                  <m:oMath xmlns:m="http://schemas.openxmlformats.org/officeDocument/2006/math">
                    <m:r>
                      <a:rPr lang="en-US" sz="4000" i="1" noProof="1">
                        <a:solidFill>
                          <a:prstClr val="black"/>
                        </a:solidFill>
                        <a:latin typeface="Cambria Math" panose="02040503050406030204" pitchFamily="18" charset="0"/>
                        <a:cs typeface="Arial" panose="020B0604020202020204" pitchFamily="34" charset="0"/>
                      </a:rPr>
                      <m:t>77</m:t>
                    </m:r>
                  </m:oMath>
                </a14:m>
                <a:r>
                  <a:rPr lang="en-US" sz="4000" noProof="1">
                    <a:solidFill>
                      <a:prstClr val="black"/>
                    </a:solidFill>
                    <a:latin typeface="Arial (Body)"/>
                    <a:cs typeface="Arial" panose="020B0604020202020204" pitchFamily="34" charset="0"/>
                  </a:rPr>
                  <a:t> hàng</a:t>
                </a:r>
                <a:endParaRPr lang="vi-VN" sz="4000" noProof="1">
                  <a:solidFill>
                    <a:prstClr val="black"/>
                  </a:solidFill>
                  <a:latin typeface="Arial (Body)"/>
                  <a:cs typeface="Arial" panose="020B0604020202020204" pitchFamily="34" charset="0"/>
                </a:endParaRPr>
              </a:p>
            </p:txBody>
          </p:sp>
        </mc:Choice>
        <mc:Fallback>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797809" y="4612718"/>
                <a:ext cx="6816439" cy="2048849"/>
              </a:xfrm>
              <a:prstGeom prst="roundRect">
                <a:avLst>
                  <a:gd name="adj" fmla="val 6500"/>
                </a:avLst>
              </a:prstGeom>
              <a:blipFill>
                <a:blip r:embed="rId13"/>
                <a:stretch>
                  <a:fillRect/>
                </a:stretch>
              </a:blipFill>
              <a:ln>
                <a:noFill/>
              </a:ln>
            </p:spPr>
            <p:txBody>
              <a:bodyPr/>
              <a:lstStyle/>
              <a:p>
                <a:r>
                  <a:rPr lang="en-US">
                    <a:noFill/>
                  </a:rPr>
                  <a:t> </a:t>
                </a:r>
              </a:p>
            </p:txBody>
          </p:sp>
        </mc:Fallback>
      </mc:AlternateContent>
      <p:pic>
        <p:nvPicPr>
          <p:cNvPr id="13" name="Picture 12">
            <a:hlinkClick r:id="rId14" action="ppaction://hlinksldjump"/>
            <a:extLst>
              <a:ext uri="{FF2B5EF4-FFF2-40B4-BE49-F238E27FC236}">
                <a16:creationId xmlns:a16="http://schemas.microsoft.com/office/drawing/2014/main" id="{11E59D2F-835D-D87D-597C-C8D785F55BE9}"/>
              </a:ext>
            </a:extLst>
          </p:cNvPr>
          <p:cNvPicPr>
            <a:picLocks noChangeAspect="1"/>
          </p:cNvPicPr>
          <p:nvPr/>
        </p:nvPicPr>
        <p:blipFill>
          <a:blip r:embed="rId15"/>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1479187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523663" y="539904"/>
            <a:ext cx="17341554" cy="92071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9459" flipH="1">
            <a:off x="52543" y="802451"/>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16582671" y="6640602"/>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D8C07523-B421-2009-737E-A8BF8BBAA3A4}"/>
                  </a:ext>
                </a:extLst>
              </p:cNvPr>
              <p:cNvSpPr/>
              <p:nvPr/>
            </p:nvSpPr>
            <p:spPr>
              <a:xfrm>
                <a:off x="1816879" y="2097809"/>
                <a:ext cx="13852422" cy="1954831"/>
              </a:xfrm>
              <a:prstGeom prst="rect">
                <a:avLst/>
              </a:prstGeom>
            </p:spPr>
            <p:txBody>
              <a:bodyPr wrap="square">
                <a:spAutoFit/>
              </a:bodyPr>
              <a:lstStyle/>
              <a:p>
                <a:pPr algn="just">
                  <a:lnSpc>
                    <a:spcPct val="150000"/>
                  </a:lnSpc>
                </a:pPr>
                <a:r>
                  <a:rPr lang="en-US" sz="4300" dirty="0" err="1">
                    <a:solidFill>
                      <a:srgbClr val="000000"/>
                    </a:solidFill>
                    <a:latin typeface="Arial" panose="020B0604020202020204" pitchFamily="34" charset="0"/>
                    <a:cs typeface="Arial" panose="020B0604020202020204" pitchFamily="34" charset="0"/>
                  </a:rPr>
                  <a:t>Chứng</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minh</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dãy</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hữu</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hạn</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sau</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là</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cấp</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số</a:t>
                </a:r>
                <a:r>
                  <a:rPr lang="en-US" sz="4300" dirty="0">
                    <a:solidFill>
                      <a:srgbClr val="000000"/>
                    </a:solidFill>
                    <a:latin typeface="Arial" panose="020B0604020202020204" pitchFamily="34" charset="0"/>
                    <a:cs typeface="Arial" panose="020B0604020202020204" pitchFamily="34" charset="0"/>
                  </a:rPr>
                  <a:t> </a:t>
                </a:r>
                <a:r>
                  <a:rPr lang="en-US" sz="4300" dirty="0" err="1">
                    <a:solidFill>
                      <a:srgbClr val="000000"/>
                    </a:solidFill>
                    <a:latin typeface="Arial" panose="020B0604020202020204" pitchFamily="34" charset="0"/>
                    <a:cs typeface="Arial" panose="020B0604020202020204" pitchFamily="34" charset="0"/>
                  </a:rPr>
                  <a:t>cộng</a:t>
                </a:r>
                <a:r>
                  <a:rPr lang="en-US" sz="43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300" i="1" dirty="0" smtClean="0">
                        <a:solidFill>
                          <a:srgbClr val="000000"/>
                        </a:solidFill>
                        <a:latin typeface="Cambria Math" panose="02040503050406030204" pitchFamily="18" charset="0"/>
                        <a:cs typeface="Arial" panose="020B0604020202020204" pitchFamily="34" charset="0"/>
                      </a:rPr>
                      <m:t>1; – 3; – 7; – 11; – 15.</m:t>
                    </m:r>
                  </m:oMath>
                </a14:m>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a:extLst>
                  <a:ext uri="{FF2B5EF4-FFF2-40B4-BE49-F238E27FC236}">
                    <a16:creationId xmlns:a16="http://schemas.microsoft.com/office/drawing/2014/main" id="{D8C07523-B421-2009-737E-A8BF8BBAA3A4}"/>
                  </a:ext>
                </a:extLst>
              </p:cNvPr>
              <p:cNvSpPr>
                <a:spLocks noRot="1" noChangeAspect="1" noMove="1" noResize="1" noEditPoints="1" noAdjustHandles="1" noChangeArrowheads="1" noChangeShapeType="1" noTextEdit="1"/>
              </p:cNvSpPr>
              <p:nvPr/>
            </p:nvSpPr>
            <p:spPr>
              <a:xfrm>
                <a:off x="1816879" y="2097809"/>
                <a:ext cx="13852422" cy="1954831"/>
              </a:xfrm>
              <a:prstGeom prst="rect">
                <a:avLst/>
              </a:prstGeom>
              <a:blipFill>
                <a:blip r:embed="rId7"/>
                <a:stretch>
                  <a:fillRect l="-1717" r="-1761"/>
                </a:stretch>
              </a:blipFill>
            </p:spPr>
            <p:txBody>
              <a:bodyPr/>
              <a:lstStyle/>
              <a:p>
                <a:r>
                  <a:rPr lang="en-US">
                    <a:noFill/>
                  </a:rPr>
                  <a:t> </a:t>
                </a:r>
              </a:p>
            </p:txBody>
          </p:sp>
        </mc:Fallback>
      </mc:AlternateContent>
      <p:sp>
        <p:nvSpPr>
          <p:cNvPr id="54" name="Oval Callout 29">
            <a:extLst>
              <a:ext uri="{FF2B5EF4-FFF2-40B4-BE49-F238E27FC236}">
                <a16:creationId xmlns:a16="http://schemas.microsoft.com/office/drawing/2014/main" id="{44E3CF30-72E4-8744-E371-135BEA39564A}"/>
              </a:ext>
            </a:extLst>
          </p:cNvPr>
          <p:cNvSpPr/>
          <p:nvPr/>
        </p:nvSpPr>
        <p:spPr>
          <a:xfrm>
            <a:off x="8259450" y="4187435"/>
            <a:ext cx="1869975" cy="975629"/>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4C19ED8-033A-3B2A-4A01-0E1DA68D33C9}"/>
              </a:ext>
            </a:extLst>
          </p:cNvPr>
          <p:cNvGrpSpPr/>
          <p:nvPr/>
        </p:nvGrpSpPr>
        <p:grpSpPr>
          <a:xfrm>
            <a:off x="6565537" y="719306"/>
            <a:ext cx="5257800" cy="1066800"/>
            <a:chOff x="214647" y="190500"/>
            <a:chExt cx="11478326" cy="1066800"/>
          </a:xfrm>
        </p:grpSpPr>
        <p:sp>
          <p:nvSpPr>
            <p:cNvPr id="6" name="Rectangle 5">
              <a:extLst>
                <a:ext uri="{FF2B5EF4-FFF2-40B4-BE49-F238E27FC236}">
                  <a16:creationId xmlns:a16="http://schemas.microsoft.com/office/drawing/2014/main" id="{9F2AD776-8E79-91D2-8CFC-7FB656DFA5AB}"/>
                </a:ext>
              </a:extLst>
            </p:cNvPr>
            <p:cNvSpPr/>
            <p:nvPr/>
          </p:nvSpPr>
          <p:spPr>
            <a:xfrm>
              <a:off x="214647" y="190500"/>
              <a:ext cx="11478326"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581086C-FBDA-C96B-3D53-A7BCF61D5687}"/>
                </a:ext>
              </a:extLst>
            </p:cNvPr>
            <p:cNvSpPr/>
            <p:nvPr/>
          </p:nvSpPr>
          <p:spPr>
            <a:xfrm>
              <a:off x="697465" y="220912"/>
              <a:ext cx="10492270"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5F898AF-2D8A-0702-6A69-B6BF4BC9C45E}"/>
                  </a:ext>
                </a:extLst>
              </p:cNvPr>
              <p:cNvSpPr txBox="1"/>
              <p:nvPr/>
            </p:nvSpPr>
            <p:spPr>
              <a:xfrm>
                <a:off x="1880849" y="5843855"/>
                <a:ext cx="14526301" cy="2881045"/>
              </a:xfrm>
              <a:prstGeom prst="rect">
                <a:avLst/>
              </a:prstGeom>
              <a:noFill/>
            </p:spPr>
            <p:txBody>
              <a:bodyPr wrap="square">
                <a:spAutoFit/>
              </a:bodyPr>
              <a:lstStyle/>
              <a:p>
                <a:pPr algn="just">
                  <a:lnSpc>
                    <a:spcPct val="150000"/>
                  </a:lnSpc>
                  <a:spcBef>
                    <a:spcPts val="600"/>
                  </a:spcBef>
                  <a:spcAft>
                    <a:spcPts val="800"/>
                  </a:spcAft>
                </a:pPr>
                <a:r>
                  <a:rPr lang="fr-FR" sz="4200" kern="100" dirty="0" err="1">
                    <a:latin typeface="Arial" panose="020B0604020202020204" pitchFamily="34" charset="0"/>
                    <a:ea typeface="Calibri" panose="020F0502020204030204" pitchFamily="34" charset="0"/>
                    <a:cs typeface="Arial" panose="020B0604020202020204" pitchFamily="34" charset="0"/>
                  </a:rPr>
                  <a:t>Kể</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từ</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hạng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thứ</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hai</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mỗi</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hạng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đều</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bằng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hạng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đứng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ngay</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trước</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nó</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cộng</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với</a:t>
                </a:r>
                <a:r>
                  <a:rPr lang="fr-FR" sz="42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kern="100">
                        <a:latin typeface="Cambria Math" panose="02040503050406030204" pitchFamily="18" charset="0"/>
                        <a:ea typeface="Calibri" panose="020F0502020204030204" pitchFamily="34" charset="0"/>
                        <a:cs typeface="Times New Roman" panose="02020603050405020304" pitchFamily="18" charset="0"/>
                      </a:rPr>
                      <m:t>(</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4)</m:t>
                    </m:r>
                  </m:oMath>
                </a14:m>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nên</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dãy</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kern="100">
                        <a:latin typeface="Cambria Math" panose="02040503050406030204" pitchFamily="18" charset="0"/>
                        <a:ea typeface="Calibri" panose="020F0502020204030204" pitchFamily="34" charset="0"/>
                        <a:cs typeface="Times New Roman" panose="02020603050405020304" pitchFamily="18" charset="0"/>
                      </a:rPr>
                      <m:t>1;</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3;</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7;</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11;</m:t>
                    </m:r>
                    <m:r>
                      <a:rPr lang="fr-FR" sz="4200" i="1" kern="100">
                        <a:latin typeface="Cambria Math" panose="02040503050406030204" pitchFamily="18" charset="0"/>
                        <a:ea typeface="Calibri" panose="020F0502020204030204" pitchFamily="34" charset="0"/>
                        <a:cs typeface="Times New Roman" panose="02020603050405020304" pitchFamily="18" charset="0"/>
                      </a:rPr>
                      <m:t>−</m:t>
                    </m:r>
                    <m:r>
                      <a:rPr lang="fr-FR" sz="4200" kern="100">
                        <a:latin typeface="Cambria Math" panose="02040503050406030204" pitchFamily="18" charset="0"/>
                        <a:ea typeface="Calibri" panose="020F0502020204030204" pitchFamily="34" charset="0"/>
                        <a:cs typeface="Times New Roman" panose="02020603050405020304" pitchFamily="18" charset="0"/>
                      </a:rPr>
                      <m:t>15</m:t>
                    </m:r>
                  </m:oMath>
                </a14:m>
                <a:r>
                  <a:rPr lang="fr-FR" sz="4200" kern="100" dirty="0">
                    <a:latin typeface="Arial" panose="020B0604020202020204" pitchFamily="34" charset="0"/>
                    <a:ea typeface="Calibri" panose="020F0502020204030204" pitchFamily="34" charset="0"/>
                    <a:cs typeface="Arial" panose="020B0604020202020204" pitchFamily="34" charset="0"/>
                  </a:rPr>
                  <a:t> là </a:t>
                </a:r>
                <a:r>
                  <a:rPr lang="fr-FR" sz="4200" kern="100" dirty="0" err="1">
                    <a:latin typeface="Arial" panose="020B0604020202020204" pitchFamily="34" charset="0"/>
                    <a:ea typeface="Calibri" panose="020F0502020204030204" pitchFamily="34" charset="0"/>
                    <a:cs typeface="Arial" panose="020B0604020202020204" pitchFamily="34" charset="0"/>
                  </a:rPr>
                  <a:t>một</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cấp</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số</a:t>
                </a:r>
                <a:r>
                  <a:rPr lang="fr-FR" sz="4200" kern="100" dirty="0">
                    <a:latin typeface="Arial" panose="020B0604020202020204" pitchFamily="34" charset="0"/>
                    <a:ea typeface="Calibri" panose="020F0502020204030204" pitchFamily="34" charset="0"/>
                    <a:cs typeface="Arial" panose="020B0604020202020204" pitchFamily="34" charset="0"/>
                  </a:rPr>
                  <a:t> </a:t>
                </a:r>
                <a:r>
                  <a:rPr lang="fr-FR" sz="4200" kern="100" dirty="0" err="1">
                    <a:latin typeface="Arial" panose="020B0604020202020204" pitchFamily="34" charset="0"/>
                    <a:ea typeface="Calibri" panose="020F0502020204030204" pitchFamily="34" charset="0"/>
                    <a:cs typeface="Arial" panose="020B0604020202020204" pitchFamily="34" charset="0"/>
                  </a:rPr>
                  <a:t>cộng</a:t>
                </a:r>
                <a:r>
                  <a:rPr lang="fr-FR" sz="4200" kern="100" dirty="0">
                    <a:latin typeface="Arial" panose="020B0604020202020204" pitchFamily="34" charset="0"/>
                    <a:ea typeface="Calibri" panose="020F0502020204030204" pitchFamily="34" charset="0"/>
                    <a:cs typeface="Arial" panose="020B0604020202020204" pitchFamily="34" charset="0"/>
                  </a:rPr>
                  <a:t>.</a:t>
                </a:r>
                <a:endParaRPr lang="en-US" sz="4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B5F898AF-2D8A-0702-6A69-B6BF4BC9C45E}"/>
                  </a:ext>
                </a:extLst>
              </p:cNvPr>
              <p:cNvSpPr txBox="1">
                <a:spLocks noRot="1" noChangeAspect="1" noMove="1" noResize="1" noEditPoints="1" noAdjustHandles="1" noChangeArrowheads="1" noChangeShapeType="1" noTextEdit="1"/>
              </p:cNvSpPr>
              <p:nvPr/>
            </p:nvSpPr>
            <p:spPr>
              <a:xfrm>
                <a:off x="1880849" y="5843855"/>
                <a:ext cx="14526301" cy="2881045"/>
              </a:xfrm>
              <a:prstGeom prst="rect">
                <a:avLst/>
              </a:prstGeom>
              <a:blipFill>
                <a:blip r:embed="rId8"/>
                <a:stretch>
                  <a:fillRect l="-1637" r="-1637" b="-8898"/>
                </a:stretch>
              </a:blipFill>
            </p:spPr>
            <p:txBody>
              <a:bodyPr/>
              <a:lstStyle/>
              <a:p>
                <a:r>
                  <a:rPr lang="en-US">
                    <a:noFill/>
                  </a:rPr>
                  <a:t> </a:t>
                </a:r>
              </a:p>
            </p:txBody>
          </p:sp>
        </mc:Fallback>
      </mc:AlternateContent>
    </p:spTree>
    <p:extLst>
      <p:ext uri="{BB962C8B-B14F-4D97-AF65-F5344CB8AC3E}">
        <p14:creationId xmlns:p14="http://schemas.microsoft.com/office/powerpoint/2010/main" val="1195515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barn(inVertical)">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1707200" y="2231961"/>
                <a:ext cx="15308573" cy="2029851"/>
              </a:xfrm>
              <a:prstGeom prst="rect">
                <a:avLst/>
              </a:prstGeom>
            </p:spPr>
            <p:txBody>
              <a:bodyPr wrap="square">
                <a:spAutoFit/>
              </a:bodyPr>
              <a:lstStyle/>
              <a:p>
                <a:pPr lvl="0">
                  <a:lnSpc>
                    <a:spcPct val="150000"/>
                  </a:lnSpc>
                  <a:defRPr/>
                </a:pPr>
                <a:r>
                  <a:rPr lang="en-US" sz="4200" dirty="0">
                    <a:solidFill>
                      <a:srgbClr val="000000"/>
                    </a:solidFill>
                    <a:latin typeface="Arial" panose="020B0604020202020204" pitchFamily="34" charset="0"/>
                    <a:cs typeface="Arial" panose="020B0604020202020204" pitchFamily="34" charset="0"/>
                  </a:rPr>
                  <a:t>Cho </a:t>
                </a:r>
                <a14:m>
                  <m:oMath xmlns:m="http://schemas.openxmlformats.org/officeDocument/2006/math">
                    <m:r>
                      <a:rPr lang="en-US" sz="4200" i="1" dirty="0" smtClean="0">
                        <a:solidFill>
                          <a:srgbClr val="000000"/>
                        </a:solidFill>
                        <a:latin typeface="Cambria Math" panose="02040503050406030204" pitchFamily="18" charset="0"/>
                        <a:cs typeface="Arial" panose="020B0604020202020204" pitchFamily="34" charset="0"/>
                      </a:rPr>
                      <m:t>(</m:t>
                    </m:r>
                    <m:r>
                      <a:rPr lang="en-US" sz="4200" i="1" dirty="0" smtClean="0">
                        <a:solidFill>
                          <a:srgbClr val="000000"/>
                        </a:solidFill>
                        <a:latin typeface="Cambria Math" panose="02040503050406030204" pitchFamily="18" charset="0"/>
                        <a:cs typeface="Arial" panose="020B0604020202020204" pitchFamily="34" charset="0"/>
                      </a:rPr>
                      <m:t>𝑢𝑛</m:t>
                    </m:r>
                    <m:r>
                      <a:rPr lang="en-US" sz="4200" i="1" baseline="-25000" dirty="0">
                        <a:solidFill>
                          <a:srgbClr val="000000"/>
                        </a:solidFill>
                        <a:latin typeface="Cambria Math" panose="02040503050406030204" pitchFamily="18" charset="0"/>
                        <a:cs typeface="Arial" panose="020B0604020202020204" pitchFamily="34" charset="0"/>
                      </a:rPr>
                      <m:t>­) </m:t>
                    </m:r>
                  </m:oMath>
                </a14:m>
                <a:r>
                  <a:rPr lang="en-US" sz="4200" dirty="0" err="1">
                    <a:solidFill>
                      <a:srgbClr val="000000"/>
                    </a:solidFill>
                    <a:latin typeface="Arial" panose="020B0604020202020204" pitchFamily="34" charset="0"/>
                    <a:cs typeface="Arial" panose="020B0604020202020204" pitchFamily="34" charset="0"/>
                  </a:rPr>
                  <a:t>là</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cấp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cộng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với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đầu</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cs typeface="Arial" panose="020B0604020202020204" pitchFamily="34" charset="0"/>
                      </a:rPr>
                      <m:t>𝑢</m:t>
                    </m:r>
                    <m:r>
                      <a:rPr lang="en-US" sz="4200" i="1" baseline="-25000" dirty="0">
                        <a:solidFill>
                          <a:srgbClr val="000000"/>
                        </a:solidFill>
                        <a:latin typeface="Cambria Math" panose="02040503050406030204" pitchFamily="18" charset="0"/>
                        <a:cs typeface="Arial" panose="020B0604020202020204" pitchFamily="34" charset="0"/>
                      </a:rPr>
                      <m:t>1</m:t>
                    </m:r>
                    <m:r>
                      <a:rPr lang="en-US" sz="4200" i="1" dirty="0">
                        <a:solidFill>
                          <a:srgbClr val="000000"/>
                        </a:solidFill>
                        <a:latin typeface="Cambria Math" panose="02040503050406030204" pitchFamily="18" charset="0"/>
                        <a:cs typeface="Arial" panose="020B0604020202020204" pitchFamily="34" charset="0"/>
                      </a:rPr>
                      <m:t> = 4 </m:t>
                    </m:r>
                  </m:oMath>
                </a14:m>
                <a:r>
                  <a:rPr lang="en-US" sz="4200" dirty="0" err="1">
                    <a:solidFill>
                      <a:srgbClr val="000000"/>
                    </a:solidFill>
                    <a:latin typeface="Arial" panose="020B0604020202020204" pitchFamily="34" charset="0"/>
                    <a:cs typeface="Arial" panose="020B0604020202020204" pitchFamily="34" charset="0"/>
                  </a:rPr>
                  <a:t>và</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sai</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cs typeface="Arial" panose="020B0604020202020204" pitchFamily="34" charset="0"/>
                      </a:rPr>
                      <m:t>𝑑</m:t>
                    </m:r>
                    <m:r>
                      <a:rPr lang="en-US" sz="4200" i="1" dirty="0" smtClean="0">
                        <a:solidFill>
                          <a:srgbClr val="000000"/>
                        </a:solidFill>
                        <a:latin typeface="Cambria Math" panose="02040503050406030204" pitchFamily="18" charset="0"/>
                        <a:cs typeface="Arial" panose="020B0604020202020204" pitchFamily="34" charset="0"/>
                      </a:rPr>
                      <m:t> = – 10</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Viết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tổng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quát</a:t>
                </a:r>
                <a:r>
                  <a:rPr lang="en-US" sz="4200" dirty="0">
                    <a:solidFill>
                      <a:srgbClr val="000000"/>
                    </a:solidFill>
                    <a:latin typeface="Arial" panose="020B0604020202020204" pitchFamily="34" charset="0"/>
                    <a:cs typeface="Arial" panose="020B0604020202020204" pitchFamily="34" charset="0"/>
                  </a:rPr>
                  <a:t> u</a:t>
                </a:r>
                <a:r>
                  <a:rPr lang="en-US" sz="4200" baseline="-25000" dirty="0">
                    <a:solidFill>
                      <a:srgbClr val="000000"/>
                    </a:solidFill>
                    <a:latin typeface="Arial" panose="020B0604020202020204" pitchFamily="34" charset="0"/>
                    <a:cs typeface="Arial" panose="020B0604020202020204" pitchFamily="34" charset="0"/>
                  </a:rPr>
                  <a:t>n</a:t>
                </a:r>
                <a:r>
                  <a:rPr lang="en-US" sz="4200" dirty="0">
                    <a:solidFill>
                      <a:srgbClr val="000000"/>
                    </a:solidFill>
                    <a:latin typeface="Arial" panose="020B0604020202020204" pitchFamily="34" charset="0"/>
                    <a:cs typeface="Arial" panose="020B0604020202020204" pitchFamily="34" charset="0"/>
                  </a:rPr>
                  <a:t>.</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1707200" y="2231961"/>
                <a:ext cx="15308573" cy="2029851"/>
              </a:xfrm>
              <a:prstGeom prst="rect">
                <a:avLst/>
              </a:prstGeom>
              <a:blipFill>
                <a:blip r:embed="rId4"/>
                <a:stretch>
                  <a:fillRect l="-1513" b="-1291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8" y="504460"/>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697465" y="220912"/>
              <a:ext cx="10492270"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Oval Callout 29">
            <a:extLst>
              <a:ext uri="{FF2B5EF4-FFF2-40B4-BE49-F238E27FC236}">
                <a16:creationId xmlns:a16="http://schemas.microsoft.com/office/drawing/2014/main" id="{26156A17-C5AF-CDB1-CA67-B43EA754366E}"/>
              </a:ext>
            </a:extLst>
          </p:cNvPr>
          <p:cNvSpPr/>
          <p:nvPr/>
        </p:nvSpPr>
        <p:spPr>
          <a:xfrm>
            <a:off x="8212379" y="5071220"/>
            <a:ext cx="1853882" cy="1039490"/>
          </a:xfrm>
          <a:prstGeom prst="wedgeEllipseCallout">
            <a:avLst>
              <a:gd name="adj1" fmla="val 24988"/>
              <a:gd name="adj2" fmla="val 80680"/>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CE86E9CC-E8D8-05F0-C03A-3E28BE66D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64513" y="5538429"/>
            <a:ext cx="5423487" cy="3050711"/>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EE1B419-56F4-BDC5-9F91-72E6DB8FE304}"/>
                  </a:ext>
                </a:extLst>
              </p:cNvPr>
              <p:cNvSpPr txBox="1"/>
              <p:nvPr/>
            </p:nvSpPr>
            <p:spPr>
              <a:xfrm>
                <a:off x="1699656" y="6988317"/>
                <a:ext cx="13025447" cy="1164421"/>
              </a:xfrm>
              <a:prstGeom prst="rect">
                <a:avLst/>
              </a:prstGeom>
              <a:noFill/>
            </p:spPr>
            <p:txBody>
              <a:bodyPr wrap="square">
                <a:spAutoFit/>
              </a:bodyPr>
              <a:lstStyle/>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2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2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200" kern="100">
                          <a:latin typeface="Cambria Math" panose="02040503050406030204" pitchFamily="18" charset="0"/>
                          <a:ea typeface="Calibri" panose="020F0502020204030204" pitchFamily="34" charset="0"/>
                          <a:cs typeface="Times New Roman" panose="02020603050405020304" pitchFamily="18" charset="0"/>
                        </a:rPr>
                        <m:t>+(</m:t>
                      </m:r>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m:t>
                      </m:r>
                      <m:r>
                        <a:rPr lang="en-US" sz="4200" i="1" kern="100">
                          <a:latin typeface="Cambria Math" panose="02040503050406030204" pitchFamily="18" charset="0"/>
                          <a:ea typeface="Calibri" panose="020F0502020204030204" pitchFamily="34" charset="0"/>
                          <a:cs typeface="Times New Roman" panose="02020603050405020304" pitchFamily="18" charset="0"/>
                        </a:rPr>
                        <m:t>𝑑</m:t>
                      </m:r>
                      <m:r>
                        <a:rPr lang="en-US" sz="4200" kern="100">
                          <a:latin typeface="Cambria Math" panose="02040503050406030204" pitchFamily="18" charset="0"/>
                          <a:ea typeface="Calibri" panose="020F0502020204030204" pitchFamily="34" charset="0"/>
                          <a:cs typeface="Times New Roman" panose="02020603050405020304" pitchFamily="18" charset="0"/>
                        </a:rPr>
                        <m:t>=4+(</m:t>
                      </m:r>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10)=</m:t>
                      </m:r>
                      <m:r>
                        <a:rPr lang="en-US" sz="4200" i="1" kern="100">
                          <a:latin typeface="Cambria Math" panose="02040503050406030204" pitchFamily="18" charset="0"/>
                          <a:ea typeface="Calibri" panose="020F0502020204030204" pitchFamily="34" charset="0"/>
                          <a:cs typeface="Times New Roman" panose="02020603050405020304" pitchFamily="18" charset="0"/>
                        </a:rPr>
                        <m:t>−</m:t>
                      </m:r>
                      <m:r>
                        <a:rPr lang="en-US" sz="4200" kern="100">
                          <a:latin typeface="Cambria Math" panose="02040503050406030204" pitchFamily="18" charset="0"/>
                          <a:ea typeface="Calibri" panose="020F0502020204030204" pitchFamily="34" charset="0"/>
                          <a:cs typeface="Times New Roman" panose="02020603050405020304" pitchFamily="18" charset="0"/>
                        </a:rPr>
                        <m:t>10</m:t>
                      </m:r>
                      <m:r>
                        <a:rPr lang="en-US" sz="4200" i="1" kern="100">
                          <a:latin typeface="Cambria Math" panose="02040503050406030204" pitchFamily="18" charset="0"/>
                          <a:ea typeface="Calibri" panose="020F0502020204030204" pitchFamily="34" charset="0"/>
                          <a:cs typeface="Times New Roman" panose="02020603050405020304" pitchFamily="18" charset="0"/>
                        </a:rPr>
                        <m:t>𝑛</m:t>
                      </m:r>
                      <m:r>
                        <a:rPr lang="en-US" sz="4200" kern="100">
                          <a:latin typeface="Cambria Math" panose="02040503050406030204" pitchFamily="18" charset="0"/>
                          <a:ea typeface="Calibri" panose="020F0502020204030204" pitchFamily="34" charset="0"/>
                          <a:cs typeface="Times New Roman" panose="02020603050405020304" pitchFamily="18" charset="0"/>
                        </a:rPr>
                        <m:t>+14</m:t>
                      </m:r>
                    </m:oMath>
                  </m:oMathPara>
                </a14:m>
                <a:endParaRPr lang="en-US" sz="4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BEE1B419-56F4-BDC5-9F91-72E6DB8FE304}"/>
                  </a:ext>
                </a:extLst>
              </p:cNvPr>
              <p:cNvSpPr txBox="1">
                <a:spLocks noRot="1" noChangeAspect="1" noMove="1" noResize="1" noEditPoints="1" noAdjustHandles="1" noChangeArrowheads="1" noChangeShapeType="1" noTextEdit="1"/>
              </p:cNvSpPr>
              <p:nvPr/>
            </p:nvSpPr>
            <p:spPr>
              <a:xfrm>
                <a:off x="1699656" y="6988317"/>
                <a:ext cx="13025447" cy="116442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0915677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839447" y="8076"/>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555559" y="7602571"/>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1039371" y="889107"/>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3</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a:t>
            </a:r>
            <a:r>
              <a:rPr kumimoji="0" lang="nl-NL" sz="4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lang="nl-NL" sz="4000" b="1"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Oval Callout 29">
            <a:extLst>
              <a:ext uri="{FF2B5EF4-FFF2-40B4-BE49-F238E27FC236}">
                <a16:creationId xmlns:a16="http://schemas.microsoft.com/office/drawing/2014/main" id="{9F4154D2-2884-E20C-2FB3-CF9CB12E21AF}"/>
              </a:ext>
            </a:extLst>
          </p:cNvPr>
          <p:cNvSpPr/>
          <p:nvPr/>
        </p:nvSpPr>
        <p:spPr>
          <a:xfrm>
            <a:off x="1498918" y="5716759"/>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E8416593-F591-2EAE-73B9-68575481DAA6}"/>
                  </a:ext>
                </a:extLst>
              </p:cNvPr>
              <p:cNvSpPr/>
              <p:nvPr/>
            </p:nvSpPr>
            <p:spPr>
              <a:xfrm>
                <a:off x="1685839" y="2038813"/>
                <a:ext cx="15800076" cy="986167"/>
              </a:xfrm>
              <a:prstGeom prst="rect">
                <a:avLst/>
              </a:prstGeom>
            </p:spPr>
            <p:txBody>
              <a:bodyPr wrap="square">
                <a:spAutoFit/>
              </a:bodyPr>
              <a:lstStyle/>
              <a:p>
                <a:pPr lvl="0">
                  <a:lnSpc>
                    <a:spcPct val="150000"/>
                  </a:lnSpc>
                  <a:defRPr/>
                </a:pPr>
                <a:r>
                  <a:rPr lang="en-US" sz="4000" dirty="0">
                    <a:solidFill>
                      <a:srgbClr val="000000"/>
                    </a:solidFill>
                    <a:latin typeface="Arial" panose="020B0604020202020204" pitchFamily="34" charset="0"/>
                    <a:cs typeface="Arial" panose="020B0604020202020204" pitchFamily="34" charset="0"/>
                  </a:rPr>
                  <a:t>Cho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baseline="-25000" dirty="0">
                        <a:solidFill>
                          <a:srgbClr val="000000"/>
                        </a:solidFill>
                        <a:latin typeface="Cambria Math" panose="02040503050406030204" pitchFamily="18" charset="0"/>
                        <a:cs typeface="Arial" panose="020B0604020202020204" pitchFamily="34" charset="0"/>
                      </a:rPr>
                      <m:t>­) </m:t>
                    </m:r>
                  </m:oMath>
                </a14:m>
                <a:r>
                  <a:rPr lang="en-US" sz="4000" dirty="0" err="1">
                    <a:solidFill>
                      <a:srgbClr val="000000"/>
                    </a:solidFill>
                    <a:latin typeface="Arial" panose="020B0604020202020204" pitchFamily="34" charset="0"/>
                    <a:cs typeface="Arial" panose="020B0604020202020204" pitchFamily="34" charset="0"/>
                  </a:rPr>
                  <a:t>có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m:t>
                    </m:r>
                    <m:r>
                      <a:rPr lang="en-US" sz="4000" i="1" dirty="0">
                        <a:solidFill>
                          <a:srgbClr val="000000"/>
                        </a:solidFill>
                        <a:latin typeface="Cambria Math" panose="02040503050406030204" pitchFamily="18" charset="0"/>
                        <a:cs typeface="Arial" panose="020B0604020202020204" pitchFamily="34" charset="0"/>
                      </a:rPr>
                      <m:t> = – 3 </m:t>
                    </m:r>
                  </m:oMath>
                </a14:m>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𝑑</m:t>
                    </m:r>
                    <m:r>
                      <a:rPr lang="en-US" sz="4000" i="1" dirty="0" smtClean="0">
                        <a:solidFill>
                          <a:srgbClr val="000000"/>
                        </a:solidFill>
                        <a:latin typeface="Cambria Math" panose="02040503050406030204" pitchFamily="18" charset="0"/>
                        <a:cs typeface="Arial" panose="020B0604020202020204" pitchFamily="34" charset="0"/>
                      </a:rPr>
                      <m:t> = 2</m:t>
                    </m:r>
                  </m:oMath>
                </a14:m>
                <a:r>
                  <a:rPr lang="en-US" sz="4000" dirty="0">
                    <a:solidFill>
                      <a:srgbClr val="000000"/>
                    </a:solidFill>
                    <a:latin typeface="Arial" panose="020B0604020202020204" pitchFamily="34" charset="0"/>
                    <a:cs typeface="Arial" panose="020B0604020202020204" pitchFamily="34" charset="0"/>
                  </a:rPr>
                  <a: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E8416593-F591-2EAE-73B9-68575481DAA6}"/>
                  </a:ext>
                </a:extLst>
              </p:cNvPr>
              <p:cNvSpPr>
                <a:spLocks noRot="1" noChangeAspect="1" noMove="1" noResize="1" noEditPoints="1" noAdjustHandles="1" noChangeArrowheads="1" noChangeShapeType="1" noTextEdit="1"/>
              </p:cNvSpPr>
              <p:nvPr/>
            </p:nvSpPr>
            <p:spPr>
              <a:xfrm>
                <a:off x="1685839" y="2038813"/>
                <a:ext cx="15800076" cy="986167"/>
              </a:xfrm>
              <a:prstGeom prst="rect">
                <a:avLst/>
              </a:prstGeom>
              <a:blipFill>
                <a:blip r:embed="rId8"/>
                <a:stretch>
                  <a:fillRect l="-1389" b="-253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1872F4D0-FEA1-A9AA-81F9-58B1578F9F96}"/>
                  </a:ext>
                </a:extLst>
              </p:cNvPr>
              <p:cNvSpPr/>
              <p:nvPr/>
            </p:nvSpPr>
            <p:spPr>
              <a:xfrm>
                <a:off x="1689850" y="3055208"/>
                <a:ext cx="13590336" cy="1824923"/>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cs typeface="Arial" panose="020B0604020202020204" pitchFamily="34" charset="0"/>
                  </a:rPr>
                  <a:t>a)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𝑢</m:t>
                    </m:r>
                    <m:r>
                      <a:rPr lang="en-US" sz="4000" i="1" baseline="-25000" dirty="0">
                        <a:solidFill>
                          <a:srgbClr val="000000"/>
                        </a:solidFill>
                        <a:latin typeface="Cambria Math" panose="02040503050406030204" pitchFamily="18" charset="0"/>
                        <a:cs typeface="Arial" panose="020B0604020202020204" pitchFamily="34" charset="0"/>
                      </a:rPr>
                      <m:t>12</m:t>
                    </m:r>
                  </m:oMath>
                </a14:m>
                <a:r>
                  <a:rPr lang="en-US" sz="4000" dirty="0">
                    <a:solidFill>
                      <a:srgbClr val="000000"/>
                    </a:solidFill>
                    <a:latin typeface="Arial" panose="020B0604020202020204" pitchFamily="34" charset="0"/>
                    <a:cs typeface="Arial" panose="020B0604020202020204" pitchFamily="34" charset="0"/>
                  </a:rPr>
                  <a:t>;</a:t>
                </a:r>
              </a:p>
              <a:p>
                <a:pPr algn="just">
                  <a:lnSpc>
                    <a:spcPct val="150000"/>
                  </a:lnSpc>
                </a:pPr>
                <a:r>
                  <a:rPr lang="en-US" sz="4000" dirty="0">
                    <a:solidFill>
                      <a:srgbClr val="000000"/>
                    </a:solidFill>
                    <a:latin typeface="Arial" panose="020B0604020202020204" pitchFamily="34" charset="0"/>
                    <a:cs typeface="Arial" panose="020B0604020202020204" pitchFamily="34" charset="0"/>
                  </a:rPr>
                  <a:t>b)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195</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thứ</a:t>
                </a:r>
                <a:r>
                  <a:rPr lang="en-US" sz="4000" dirty="0">
                    <a:solidFill>
                      <a:srgbClr val="000000"/>
                    </a:solidFill>
                    <a:latin typeface="Arial" panose="020B0604020202020204" pitchFamily="34" charset="0"/>
                    <a:cs typeface="Arial" panose="020B0604020202020204" pitchFamily="34" charset="0"/>
                  </a:rPr>
                  <a:t> bao </a:t>
                </a:r>
                <a:r>
                  <a:rPr lang="en-US" sz="4000" dirty="0" err="1">
                    <a:solidFill>
                      <a:srgbClr val="000000"/>
                    </a:solidFill>
                    <a:latin typeface="Arial" panose="020B0604020202020204" pitchFamily="34" charset="0"/>
                    <a:cs typeface="Arial" panose="020B0604020202020204" pitchFamily="34" charset="0"/>
                  </a:rPr>
                  <a:t>nhiêu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đó</a:t>
                </a:r>
                <a:r>
                  <a:rPr lang="en-US" sz="4000" dirty="0">
                    <a:solidFill>
                      <a:srgbClr val="000000"/>
                    </a:solidFill>
                    <a:latin typeface="Arial" panose="020B0604020202020204" pitchFamily="34" charset="0"/>
                    <a:cs typeface="Arial" panose="020B0604020202020204" pitchFamily="34" charset="0"/>
                  </a:rPr>
                  <a:t>?</a:t>
                </a:r>
              </a:p>
            </p:txBody>
          </p:sp>
        </mc:Choice>
        <mc:Fallback>
          <p:sp>
            <p:nvSpPr>
              <p:cNvPr id="12" name="Rectangle 11">
                <a:extLst>
                  <a:ext uri="{FF2B5EF4-FFF2-40B4-BE49-F238E27FC236}">
                    <a16:creationId xmlns:a16="http://schemas.microsoft.com/office/drawing/2014/main" id="{1872F4D0-FEA1-A9AA-81F9-58B1578F9F96}"/>
                  </a:ext>
                </a:extLst>
              </p:cNvPr>
              <p:cNvSpPr>
                <a:spLocks noRot="1" noChangeAspect="1" noMove="1" noResize="1" noEditPoints="1" noAdjustHandles="1" noChangeArrowheads="1" noChangeShapeType="1" noTextEdit="1"/>
              </p:cNvSpPr>
              <p:nvPr/>
            </p:nvSpPr>
            <p:spPr>
              <a:xfrm>
                <a:off x="1689850" y="3055208"/>
                <a:ext cx="13590336" cy="1824923"/>
              </a:xfrm>
              <a:prstGeom prst="rect">
                <a:avLst/>
              </a:prstGeom>
              <a:blipFill>
                <a:blip r:embed="rId9"/>
                <a:stretch>
                  <a:fillRect l="-1570"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A3D30F7C-38F0-F69C-F4FD-C1FE22235623}"/>
                  </a:ext>
                </a:extLst>
              </p:cNvPr>
              <p:cNvSpPr txBox="1"/>
              <p:nvPr/>
            </p:nvSpPr>
            <p:spPr>
              <a:xfrm>
                <a:off x="3429000" y="6257408"/>
                <a:ext cx="12965282" cy="2840586"/>
              </a:xfrm>
              <a:prstGeom prst="rect">
                <a:avLst/>
              </a:prstGeom>
              <a:noFill/>
            </p:spPr>
            <p:txBody>
              <a:bodyPr wrap="square">
                <a:spAutoFit/>
              </a:bodyPr>
              <a:lstStyle/>
              <a:p>
                <a:pPr marL="228600">
                  <a:lnSpc>
                    <a:spcPct val="150000"/>
                  </a:lnSpc>
                  <a:spcAft>
                    <a:spcPts val="600"/>
                  </a:spcAft>
                </a:pPr>
                <a:r>
                  <a:rPr lang="pt-BR" sz="4000" kern="1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pt-BR" sz="4000" kern="100">
                            <a:latin typeface="Cambria Math" panose="02040503050406030204" pitchFamily="18" charset="0"/>
                            <a:ea typeface="Calibri" panose="020F0502020204030204" pitchFamily="34" charset="0"/>
                            <a:cs typeface="Times New Roman" panose="02020603050405020304" pitchFamily="18" charset="0"/>
                          </a:rPr>
                          <m:t>12</m:t>
                        </m:r>
                      </m:sub>
                    </m:sSub>
                    <m:r>
                      <a:rPr lang="pt-BR"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pt-BR" sz="4000" kern="100">
                            <a:latin typeface="Cambria Math" panose="02040503050406030204" pitchFamily="18" charset="0"/>
                            <a:ea typeface="Calibri" panose="020F0502020204030204" pitchFamily="34" charset="0"/>
                            <a:cs typeface="Times New Roman" panose="02020603050405020304" pitchFamily="18" charset="0"/>
                          </a:rPr>
                          <m:t>1</m:t>
                        </m:r>
                      </m:sub>
                    </m:sSub>
                    <m:r>
                      <a:rPr lang="pt-BR" sz="4000" kern="100">
                        <a:latin typeface="Cambria Math" panose="02040503050406030204" pitchFamily="18" charset="0"/>
                        <a:ea typeface="Calibri" panose="020F0502020204030204" pitchFamily="34" charset="0"/>
                        <a:cs typeface="Times New Roman" panose="02020603050405020304" pitchFamily="18" charset="0"/>
                      </a:rPr>
                      <m:t>+11</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r>
                      <a:rPr lang="pt-BR" sz="4000" kern="100">
                        <a:latin typeface="Cambria Math" panose="02040503050406030204" pitchFamily="18" charset="0"/>
                        <a:ea typeface="Calibri" panose="020F0502020204030204" pitchFamily="34" charset="0"/>
                        <a:cs typeface="Times New Roman" panose="02020603050405020304" pitchFamily="18" charset="0"/>
                      </a:rPr>
                      <m:t>=</m:t>
                    </m:r>
                    <m:r>
                      <a:rPr lang="pt-BR" sz="4000" i="1" kern="100">
                        <a:latin typeface="Cambria Math" panose="02040503050406030204" pitchFamily="18" charset="0"/>
                        <a:ea typeface="Calibri" panose="020F0502020204030204" pitchFamily="34" charset="0"/>
                        <a:cs typeface="Times New Roman" panose="02020603050405020304" pitchFamily="18" charset="0"/>
                      </a:rPr>
                      <m:t>−</m:t>
                    </m:r>
                    <m:r>
                      <a:rPr lang="pt-BR" sz="4000" kern="100">
                        <a:latin typeface="Cambria Math" panose="02040503050406030204" pitchFamily="18" charset="0"/>
                        <a:ea typeface="Calibri" panose="020F0502020204030204" pitchFamily="34" charset="0"/>
                        <a:cs typeface="Times New Roman" panose="02020603050405020304" pitchFamily="18" charset="0"/>
                      </a:rPr>
                      <m:t>3+11⋅2=19</m:t>
                    </m:r>
                  </m:oMath>
                </a14:m>
                <a:r>
                  <a:rPr lang="pt-BR" sz="4000" kern="100" dirty="0">
                    <a:latin typeface="Arial" panose="020B0604020202020204" pitchFamily="34" charset="0"/>
                    <a:ea typeface="Calibri" panose="020F0502020204030204" pitchFamily="34" charset="0"/>
                    <a:cs typeface="Arial" panose="020B0604020202020204" pitchFamily="34" charset="0"/>
                  </a:rPr>
                  <a:t>;</a:t>
                </a:r>
                <a:br>
                  <a:rPr lang="pt-BR" sz="4000" kern="100" dirty="0">
                    <a:latin typeface="Arial" panose="020B0604020202020204" pitchFamily="34" charset="0"/>
                    <a:ea typeface="Calibri" panose="020F0502020204030204" pitchFamily="34" charset="0"/>
                    <a:cs typeface="Arial" panose="020B0604020202020204" pitchFamily="34" charset="0"/>
                  </a:rPr>
                </a:br>
                <a:r>
                  <a:rPr lang="pt-BR" sz="4000" kern="100" dirty="0">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pt-BR" sz="4000" kern="100">
                        <a:latin typeface="Cambria Math" panose="02040503050406030204" pitchFamily="18" charset="0"/>
                        <a:ea typeface="Calibri" panose="020F0502020204030204" pitchFamily="34" charset="0"/>
                        <a:cs typeface="Times New Roman" panose="02020603050405020304" pitchFamily="18" charset="0"/>
                      </a:rPr>
                      <m:t>=</m:t>
                    </m:r>
                    <m:r>
                      <a:rPr lang="pt-BR" sz="4000" i="1" kern="100">
                        <a:latin typeface="Cambria Math" panose="02040503050406030204" pitchFamily="18" charset="0"/>
                        <a:ea typeface="Calibri" panose="020F0502020204030204" pitchFamily="34" charset="0"/>
                        <a:cs typeface="Times New Roman" panose="02020603050405020304" pitchFamily="18" charset="0"/>
                      </a:rPr>
                      <m:t>−</m:t>
                    </m:r>
                    <m:r>
                      <a:rPr lang="pt-BR" sz="4000" kern="100">
                        <a:latin typeface="Cambria Math" panose="02040503050406030204" pitchFamily="18" charset="0"/>
                        <a:ea typeface="Calibri" panose="020F0502020204030204" pitchFamily="34" charset="0"/>
                        <a:cs typeface="Times New Roman" panose="02020603050405020304" pitchFamily="18" charset="0"/>
                      </a:rPr>
                      <m:t>3+2(</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pt-BR" sz="4000" i="1" kern="100">
                        <a:latin typeface="Cambria Math" panose="02040503050406030204" pitchFamily="18" charset="0"/>
                        <a:ea typeface="Calibri" panose="020F0502020204030204" pitchFamily="34" charset="0"/>
                        <a:cs typeface="Times New Roman" panose="02020603050405020304" pitchFamily="18" charset="0"/>
                      </a:rPr>
                      <m:t>−</m:t>
                    </m:r>
                    <m:r>
                      <a:rPr lang="pt-BR" sz="4000" kern="100">
                        <a:latin typeface="Cambria Math" panose="02040503050406030204" pitchFamily="18" charset="0"/>
                        <a:ea typeface="Calibri" panose="020F0502020204030204" pitchFamily="34" charset="0"/>
                        <a:cs typeface="Times New Roman" panose="02020603050405020304" pitchFamily="18" charset="0"/>
                      </a:rPr>
                      <m:t>1)=195⇒</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pt-BR" sz="4000" kern="100">
                        <a:latin typeface="Cambria Math" panose="02040503050406030204" pitchFamily="18" charset="0"/>
                        <a:ea typeface="Calibri" panose="020F0502020204030204" pitchFamily="34" charset="0"/>
                        <a:cs typeface="Times New Roman" panose="02020603050405020304" pitchFamily="18" charset="0"/>
                      </a:rPr>
                      <m:t>=100</m:t>
                    </m:r>
                  </m:oMath>
                </a14:m>
                <a:r>
                  <a:rPr lang="pt-BR" sz="4000" kern="100" dirty="0">
                    <a:latin typeface="Arial" panose="020B0604020202020204" pitchFamily="34" charset="0"/>
                    <a:ea typeface="Calibri" panose="020F0502020204030204" pitchFamily="34" charset="0"/>
                    <a:cs typeface="Arial" panose="020B0604020202020204" pitchFamily="34" charset="0"/>
                  </a:rPr>
                  <a:t>. </a:t>
                </a:r>
              </a:p>
              <a:p>
                <a:pPr marL="228600">
                  <a:lnSpc>
                    <a:spcPct val="150000"/>
                  </a:lnSpc>
                  <a:spcAft>
                    <a:spcPts val="600"/>
                  </a:spcAft>
                </a:pPr>
                <a:r>
                  <a:rPr lang="pt-BR" sz="4000" kern="100" dirty="0">
                    <a:latin typeface="Arial" panose="020B0604020202020204" pitchFamily="34" charset="0"/>
                    <a:ea typeface="Calibri" panose="020F0502020204030204" pitchFamily="34" charset="0"/>
                    <a:cs typeface="Arial" panose="020B0604020202020204" pitchFamily="34" charset="0"/>
                  </a:rPr>
                  <a:t>Vậy 195 là số hạng thứ 100 .</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A3D30F7C-38F0-F69C-F4FD-C1FE22235623}"/>
                  </a:ext>
                </a:extLst>
              </p:cNvPr>
              <p:cNvSpPr txBox="1">
                <a:spLocks noRot="1" noChangeAspect="1" noMove="1" noResize="1" noEditPoints="1" noAdjustHandles="1" noChangeArrowheads="1" noChangeShapeType="1" noTextEdit="1"/>
              </p:cNvSpPr>
              <p:nvPr/>
            </p:nvSpPr>
            <p:spPr>
              <a:xfrm>
                <a:off x="3429000" y="6257408"/>
                <a:ext cx="12965282" cy="2840586"/>
              </a:xfrm>
              <a:prstGeom prst="rect">
                <a:avLst/>
              </a:prstGeom>
              <a:blipFill>
                <a:blip r:embed="rId10"/>
                <a:stretch>
                  <a:fillRect b="-7725"/>
                </a:stretch>
              </a:blipFill>
            </p:spPr>
            <p:txBody>
              <a:bodyPr/>
              <a:lstStyle/>
              <a:p>
                <a:r>
                  <a:rPr lang="en-US">
                    <a:noFill/>
                  </a:rPr>
                  <a:t> </a:t>
                </a:r>
              </a:p>
            </p:txBody>
          </p:sp>
        </mc:Fallback>
      </mc:AlternateContent>
    </p:spTree>
    <p:extLst>
      <p:ext uri="{BB962C8B-B14F-4D97-AF65-F5344CB8AC3E}">
        <p14:creationId xmlns:p14="http://schemas.microsoft.com/office/powerpoint/2010/main" val="3797249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1" grpId="0"/>
      <p:bldP spid="12"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905682"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9459" flipH="1">
            <a:off x="354835" y="1223973"/>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15157548" y="8621842"/>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D8C07523-B421-2009-737E-A8BF8BBAA3A4}"/>
              </a:ext>
            </a:extLst>
          </p:cNvPr>
          <p:cNvSpPr/>
          <p:nvPr/>
        </p:nvSpPr>
        <p:spPr>
          <a:xfrm>
            <a:off x="1609923" y="1778987"/>
            <a:ext cx="16277971" cy="1837298"/>
          </a:xfrm>
          <a:prstGeom prst="rect">
            <a:avLst/>
          </a:prstGeom>
        </p:spPr>
        <p:txBody>
          <a:bodyPr wrap="square">
            <a:spAutoFit/>
          </a:bodyPr>
          <a:lstStyle/>
          <a:p>
            <a:pPr lvl="0">
              <a:lnSpc>
                <a:spcPct val="150000"/>
              </a:lnSpc>
              <a:defRPr/>
            </a:pPr>
            <a:r>
              <a:rPr lang="en-US" sz="4000" dirty="0">
                <a:solidFill>
                  <a:srgbClr val="000000"/>
                </a:solidFill>
                <a:latin typeface="Arial" panose="020B0604020202020204" pitchFamily="34" charset="0"/>
                <a:cs typeface="Arial" panose="020B0604020202020204" pitchFamily="34" charset="0"/>
              </a:rPr>
              <a:t>Trong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đây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nào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nó</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4" name="Oval Callout 29">
            <a:extLst>
              <a:ext uri="{FF2B5EF4-FFF2-40B4-BE49-F238E27FC236}">
                <a16:creationId xmlns:a16="http://schemas.microsoft.com/office/drawing/2014/main" id="{44E3CF30-72E4-8744-E371-135BEA39564A}"/>
              </a:ext>
            </a:extLst>
          </p:cNvPr>
          <p:cNvSpPr/>
          <p:nvPr/>
        </p:nvSpPr>
        <p:spPr>
          <a:xfrm>
            <a:off x="1109931" y="5225820"/>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33677DFF-A6A0-272A-3ECB-63720C3239EA}"/>
                  </a:ext>
                </a:extLst>
              </p:cNvPr>
              <p:cNvSpPr txBox="1"/>
              <p:nvPr/>
            </p:nvSpPr>
            <p:spPr>
              <a:xfrm>
                <a:off x="1333581" y="6114058"/>
                <a:ext cx="16272387" cy="2945037"/>
              </a:xfrm>
              <a:prstGeom prst="rect">
                <a:avLst/>
              </a:prstGeom>
              <a:noFill/>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pt-BR" sz="4000">
                          <a:latin typeface="Arial" panose="020B0604020202020204" pitchFamily="34" charset="0"/>
                          <a:ea typeface="Calibri" panose="020F0502020204030204" pitchFamily="34" charset="0"/>
                          <a:cs typeface="Arial" panose="020B0604020202020204" pitchFamily="34" charset="0"/>
                        </a:rPr>
                        <m:t>a</m:t>
                      </m:r>
                      <m:r>
                        <m:rPr>
                          <m:nor/>
                        </m:rPr>
                        <a:rPr lang="pt-BR" sz="4000">
                          <a:latin typeface="Arial" panose="020B0604020202020204" pitchFamily="34" charset="0"/>
                          <a:ea typeface="Calibri" panose="020F0502020204030204" pitchFamily="34" charset="0"/>
                          <a:cs typeface="Arial" panose="020B0604020202020204" pitchFamily="34" charset="0"/>
                        </a:rPr>
                        <m:t>) </m:t>
                      </m:r>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l</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ấ</m:t>
                      </m:r>
                      <m:r>
                        <m:rPr>
                          <m:nor/>
                        </m:rPr>
                        <a:rPr lang="pt-BR" sz="4000">
                          <a:latin typeface="Arial" panose="020B0604020202020204" pitchFamily="34" charset="0"/>
                          <a:ea typeface="Calibri" panose="020F0502020204030204" pitchFamily="34" charset="0"/>
                          <a:cs typeface="Arial" panose="020B0604020202020204" pitchFamily="34" charset="0"/>
                        </a:rPr>
                        <m:t>p</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ộ</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ớ</m:t>
                      </m:r>
                      <m:r>
                        <m:rPr>
                          <m:nor/>
                        </m:rPr>
                        <a:rPr lang="pt-BR" sz="4000">
                          <a:latin typeface="Arial" panose="020B0604020202020204" pitchFamily="34" charset="0"/>
                          <a:ea typeface="Calibri" panose="020F0502020204030204" pitchFamily="34" charset="0"/>
                          <a:cs typeface="Arial" panose="020B0604020202020204" pitchFamily="34" charset="0"/>
                        </a:rPr>
                        <m:t>i</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h</m:t>
                      </m:r>
                      <m:r>
                        <m:rPr>
                          <m:nor/>
                        </m:rPr>
                        <a:rPr lang="pt-BR" sz="4000">
                          <a:latin typeface="Arial" panose="020B0604020202020204" pitchFamily="34" charset="0"/>
                          <a:ea typeface="Calibri" panose="020F0502020204030204" pitchFamily="34" charset="0"/>
                          <a:cs typeface="Arial" panose="020B0604020202020204" pitchFamily="34" charset="0"/>
                        </a:rPr>
                        <m:t>ạ</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đầ</m:t>
                      </m:r>
                      <m:r>
                        <m:rPr>
                          <m:nor/>
                        </m:rPr>
                        <a:rPr lang="pt-BR" sz="4000">
                          <a:latin typeface="Arial" panose="020B0604020202020204" pitchFamily="34" charset="0"/>
                          <a:ea typeface="Calibri" panose="020F0502020204030204" pitchFamily="34" charset="0"/>
                          <a:cs typeface="Arial" panose="020B0604020202020204" pitchFamily="34" charset="0"/>
                        </a:rPr>
                        <m:t>u</m:t>
                      </m:r>
                      <m:r>
                        <m:rPr>
                          <m:nor/>
                        </m:rPr>
                        <a:rPr lang="pt-BR" sz="4000">
                          <a:latin typeface="Arial" panose="020B0604020202020204" pitchFamily="34" charset="0"/>
                          <a:ea typeface="Calibri" panose="020F0502020204030204" pitchFamily="34" charset="0"/>
                          <a:cs typeface="Arial" panose="020B0604020202020204" pitchFamily="34" charset="0"/>
                        </a:rPr>
                        <m:t> </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1</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ô</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sai</m:t>
                      </m:r>
                      <m:r>
                        <m:rPr>
                          <m:nor/>
                        </m:rPr>
                        <a:rPr lang="pt-BR" sz="4000">
                          <a:latin typeface="Arial" panose="020B0604020202020204" pitchFamily="34" charset="0"/>
                          <a:ea typeface="Calibri" panose="020F0502020204030204" pitchFamily="34" charset="0"/>
                          <a:cs typeface="Arial" panose="020B0604020202020204" pitchFamily="34" charset="0"/>
                        </a:rPr>
                        <m:t> </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4</m:t>
                      </m:r>
                      <m:r>
                        <m:rPr>
                          <m:nor/>
                        </m:rPr>
                        <a:rPr lang="pt-BR" sz="4000">
                          <a:latin typeface="Arial" panose="020B0604020202020204" pitchFamily="34" charset="0"/>
                          <a:ea typeface="Calibri" panose="020F0502020204030204" pitchFamily="34" charset="0"/>
                          <a:cs typeface="Arial" panose="020B0604020202020204" pitchFamily="34" charset="0"/>
                        </a:rPr>
                        <m:t>.</m:t>
                      </m:r>
                    </m:oMath>
                    <m:oMath xmlns:m="http://schemas.openxmlformats.org/officeDocument/2006/math">
                      <m:r>
                        <m:rPr>
                          <m:nor/>
                        </m:rPr>
                        <a:rPr lang="pt-BR" sz="4000">
                          <a:latin typeface="Arial" panose="020B0604020202020204" pitchFamily="34" charset="0"/>
                          <a:ea typeface="Calibri" panose="020F0502020204030204" pitchFamily="34" charset="0"/>
                          <a:cs typeface="Arial" panose="020B0604020202020204" pitchFamily="34" charset="0"/>
                        </a:rPr>
                        <m:t>b</m:t>
                      </m:r>
                      <m:r>
                        <m:rPr>
                          <m:nor/>
                        </m:rPr>
                        <a:rPr lang="pt-BR" sz="4000">
                          <a:latin typeface="Arial" panose="020B0604020202020204" pitchFamily="34" charset="0"/>
                          <a:ea typeface="Calibri" panose="020F0502020204030204" pitchFamily="34" charset="0"/>
                          <a:cs typeface="Arial" panose="020B0604020202020204" pitchFamily="34" charset="0"/>
                        </a:rPr>
                        <m:t>) </m:t>
                      </m:r>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l</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ấ</m:t>
                      </m:r>
                      <m:r>
                        <m:rPr>
                          <m:nor/>
                        </m:rPr>
                        <a:rPr lang="pt-BR" sz="4000">
                          <a:latin typeface="Arial" panose="020B0604020202020204" pitchFamily="34" charset="0"/>
                          <a:ea typeface="Calibri" panose="020F0502020204030204" pitchFamily="34" charset="0"/>
                          <a:cs typeface="Arial" panose="020B0604020202020204" pitchFamily="34" charset="0"/>
                        </a:rPr>
                        <m:t>p</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ộ</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ớ</m:t>
                      </m:r>
                      <m:r>
                        <m:rPr>
                          <m:nor/>
                        </m:rPr>
                        <a:rPr lang="pt-BR" sz="4000">
                          <a:latin typeface="Arial" panose="020B0604020202020204" pitchFamily="34" charset="0"/>
                          <a:ea typeface="Calibri" panose="020F0502020204030204" pitchFamily="34" charset="0"/>
                          <a:cs typeface="Arial" panose="020B0604020202020204" pitchFamily="34" charset="0"/>
                        </a:rPr>
                        <m:t>i</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m:t>
                      </m:r>
                      <m:r>
                        <m:rPr>
                          <m:nor/>
                        </m:rPr>
                        <a:rPr lang="pt-BR" sz="4000">
                          <a:latin typeface="Arial" panose="020B0604020202020204" pitchFamily="34" charset="0"/>
                          <a:ea typeface="Calibri" panose="020F0502020204030204" pitchFamily="34" charset="0"/>
                          <a:cs typeface="Arial" panose="020B0604020202020204" pitchFamily="34" charset="0"/>
                        </a:rPr>
                        <m:t>ố </m:t>
                      </m:r>
                      <m:r>
                        <m:rPr>
                          <m:nor/>
                        </m:rPr>
                        <a:rPr lang="pt-BR" sz="4000">
                          <a:latin typeface="Arial" panose="020B0604020202020204" pitchFamily="34" charset="0"/>
                          <a:ea typeface="Calibri" panose="020F0502020204030204" pitchFamily="34" charset="0"/>
                          <a:cs typeface="Arial" panose="020B0604020202020204" pitchFamily="34" charset="0"/>
                        </a:rPr>
                        <m:t>h</m:t>
                      </m:r>
                      <m:r>
                        <m:rPr>
                          <m:nor/>
                        </m:rPr>
                        <a:rPr lang="pt-BR" sz="4000">
                          <a:latin typeface="Arial" panose="020B0604020202020204" pitchFamily="34" charset="0"/>
                          <a:ea typeface="Calibri" panose="020F0502020204030204" pitchFamily="34" charset="0"/>
                          <a:cs typeface="Arial" panose="020B0604020202020204" pitchFamily="34" charset="0"/>
                        </a:rPr>
                        <m:t>ạ</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đầ</m:t>
                      </m:r>
                      <m:r>
                        <m:rPr>
                          <m:nor/>
                        </m:rPr>
                        <a:rPr lang="pt-BR" sz="4000">
                          <a:latin typeface="Arial" panose="020B0604020202020204" pitchFamily="34" charset="0"/>
                          <a:ea typeface="Calibri" panose="020F0502020204030204" pitchFamily="34" charset="0"/>
                          <a:cs typeface="Arial" panose="020B0604020202020204" pitchFamily="34" charset="0"/>
                        </a:rPr>
                        <m:t>u</m:t>
                      </m:r>
                      <m:r>
                        <m:rPr>
                          <m:nor/>
                        </m:rPr>
                        <a:rPr lang="pt-BR" sz="4000">
                          <a:latin typeface="Arial" panose="020B0604020202020204" pitchFamily="34" charset="0"/>
                          <a:ea typeface="Calibri" panose="020F0502020204030204" pitchFamily="34" charset="0"/>
                          <a:cs typeface="Arial" panose="020B0604020202020204" pitchFamily="34" charset="0"/>
                        </a:rPr>
                        <m:t> </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7</m:t>
                          </m:r>
                        </m:num>
                        <m:den>
                          <m:r>
                            <a:rPr lang="pt-BR" sz="4000">
                              <a:latin typeface="Cambria Math" panose="02040503050406030204" pitchFamily="18" charset="0"/>
                              <a:ea typeface="Calibri" panose="020F0502020204030204" pitchFamily="34" charset="0"/>
                              <a:cs typeface="Times New Roman" panose="02020603050405020304" pitchFamily="18" charset="0"/>
                            </a:rPr>
                            <m:t>2</m:t>
                          </m:r>
                        </m:den>
                      </m:f>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v</m:t>
                      </m:r>
                      <m:r>
                        <m:rPr>
                          <m:nor/>
                        </m:rPr>
                        <a:rPr lang="pt-BR" sz="4000">
                          <a:latin typeface="Arial" panose="020B0604020202020204" pitchFamily="34" charset="0"/>
                          <a:ea typeface="Calibri" panose="020F0502020204030204" pitchFamily="34" charset="0"/>
                          <a:cs typeface="Arial" panose="020B0604020202020204" pitchFamily="34" charset="0"/>
                        </a:rPr>
                        <m:t>à </m:t>
                      </m:r>
                      <m:r>
                        <m:rPr>
                          <m:nor/>
                        </m:rPr>
                        <a:rPr lang="pt-BR" sz="4000">
                          <a:latin typeface="Arial" panose="020B0604020202020204" pitchFamily="34" charset="0"/>
                          <a:ea typeface="Calibri" panose="020F0502020204030204" pitchFamily="34" charset="0"/>
                          <a:cs typeface="Arial" panose="020B0604020202020204" pitchFamily="34" charset="0"/>
                        </a:rPr>
                        <m:t>c</m:t>
                      </m:r>
                      <m:r>
                        <m:rPr>
                          <m:nor/>
                        </m:rPr>
                        <a:rPr lang="pt-BR" sz="4000">
                          <a:latin typeface="Arial" panose="020B0604020202020204" pitchFamily="34" charset="0"/>
                          <a:ea typeface="Calibri" panose="020F0502020204030204" pitchFamily="34" charset="0"/>
                          <a:cs typeface="Arial" panose="020B0604020202020204" pitchFamily="34" charset="0"/>
                        </a:rPr>
                        <m:t>ô</m:t>
                      </m:r>
                      <m:r>
                        <m:rPr>
                          <m:nor/>
                        </m:rPr>
                        <a:rPr lang="pt-BR" sz="4000">
                          <a:latin typeface="Arial" panose="020B0604020202020204" pitchFamily="34" charset="0"/>
                          <a:ea typeface="Calibri" panose="020F0502020204030204" pitchFamily="34" charset="0"/>
                          <a:cs typeface="Arial" panose="020B0604020202020204" pitchFamily="34" charset="0"/>
                        </a:rPr>
                        <m:t>ng</m:t>
                      </m:r>
                      <m:r>
                        <m:rPr>
                          <m:nor/>
                        </m:rPr>
                        <a:rPr lang="pt-BR" sz="4000">
                          <a:latin typeface="Arial" panose="020B0604020202020204" pitchFamily="34" charset="0"/>
                          <a:ea typeface="Calibri" panose="020F0502020204030204" pitchFamily="34" charset="0"/>
                          <a:cs typeface="Arial" panose="020B0604020202020204" pitchFamily="34" charset="0"/>
                        </a:rPr>
                        <m:t> </m:t>
                      </m:r>
                      <m:r>
                        <m:rPr>
                          <m:nor/>
                        </m:rPr>
                        <a:rPr lang="pt-BR" sz="4000">
                          <a:latin typeface="Arial" panose="020B0604020202020204" pitchFamily="34" charset="0"/>
                          <a:ea typeface="Calibri" panose="020F0502020204030204" pitchFamily="34" charset="0"/>
                          <a:cs typeface="Arial" panose="020B0604020202020204" pitchFamily="34" charset="0"/>
                        </a:rPr>
                        <m:t>sai</m:t>
                      </m:r>
                      <m:r>
                        <m:rPr>
                          <m:nor/>
                        </m:rPr>
                        <a:rPr lang="pt-BR" sz="4000">
                          <a:latin typeface="Arial" panose="020B0604020202020204" pitchFamily="34" charset="0"/>
                          <a:ea typeface="Calibri" panose="020F0502020204030204" pitchFamily="34" charset="0"/>
                          <a:cs typeface="Arial" panose="020B0604020202020204" pitchFamily="34" charset="0"/>
                        </a:rPr>
                        <m:t> </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1</m:t>
                          </m:r>
                        </m:num>
                        <m:den>
                          <m:r>
                            <a:rPr lang="pt-BR" sz="4000">
                              <a:latin typeface="Cambria Math" panose="02040503050406030204" pitchFamily="18" charset="0"/>
                              <a:ea typeface="Calibri" panose="020F0502020204030204" pitchFamily="34" charset="0"/>
                              <a:cs typeface="Times New Roman" panose="02020603050405020304" pitchFamily="18" charset="0"/>
                            </a:rPr>
                            <m:t>2</m:t>
                          </m:r>
                        </m:den>
                      </m:f>
                      <m:r>
                        <m:rPr>
                          <m:nor/>
                        </m:rPr>
                        <a:rPr lang="pt-BR" sz="4000">
                          <a:latin typeface="Arial" panose="020B0604020202020204" pitchFamily="34" charset="0"/>
                          <a:ea typeface="Calibri" panose="020F0502020204030204" pitchFamily="34" charset="0"/>
                          <a:cs typeface="Arial" panose="020B0604020202020204" pitchFamily="34" charset="0"/>
                        </a:rPr>
                        <m:t>.</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57" name="TextBox 56">
                <a:extLst>
                  <a:ext uri="{FF2B5EF4-FFF2-40B4-BE49-F238E27FC236}">
                    <a16:creationId xmlns:a16="http://schemas.microsoft.com/office/drawing/2014/main" id="{33677DFF-A6A0-272A-3ECB-63720C3239EA}"/>
                  </a:ext>
                </a:extLst>
              </p:cNvPr>
              <p:cNvSpPr txBox="1">
                <a:spLocks noRot="1" noChangeAspect="1" noMove="1" noResize="1" noEditPoints="1" noAdjustHandles="1" noChangeArrowheads="1" noChangeShapeType="1" noTextEdit="1"/>
              </p:cNvSpPr>
              <p:nvPr/>
            </p:nvSpPr>
            <p:spPr>
              <a:xfrm>
                <a:off x="1333581" y="6114058"/>
                <a:ext cx="16272387" cy="2945037"/>
              </a:xfrm>
              <a:prstGeom prst="rect">
                <a:avLst/>
              </a:prstGeom>
              <a:blipFill>
                <a:blip r:embed="rId7"/>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4C19ED8-033A-3B2A-4A01-0E1DA68D33C9}"/>
              </a:ext>
            </a:extLst>
          </p:cNvPr>
          <p:cNvGrpSpPr/>
          <p:nvPr/>
        </p:nvGrpSpPr>
        <p:grpSpPr>
          <a:xfrm>
            <a:off x="6515100" y="452534"/>
            <a:ext cx="5257800" cy="1066800"/>
            <a:chOff x="214647" y="190500"/>
            <a:chExt cx="11478326" cy="1066800"/>
          </a:xfrm>
        </p:grpSpPr>
        <p:sp>
          <p:nvSpPr>
            <p:cNvPr id="6" name="Rectangle 5">
              <a:extLst>
                <a:ext uri="{FF2B5EF4-FFF2-40B4-BE49-F238E27FC236}">
                  <a16:creationId xmlns:a16="http://schemas.microsoft.com/office/drawing/2014/main" id="{9F2AD776-8E79-91D2-8CFC-7FB656DFA5AB}"/>
                </a:ext>
              </a:extLst>
            </p:cNvPr>
            <p:cNvSpPr/>
            <p:nvPr/>
          </p:nvSpPr>
          <p:spPr>
            <a:xfrm>
              <a:off x="214647" y="190500"/>
              <a:ext cx="11478326"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581086C-FBDA-C96B-3D53-A7BCF61D5687}"/>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286B7313-DDE6-3F3D-3107-6A3847BED58E}"/>
                  </a:ext>
                </a:extLst>
              </p:cNvPr>
              <p:cNvSpPr/>
              <p:nvPr/>
            </p:nvSpPr>
            <p:spPr>
              <a:xfrm>
                <a:off x="1142015" y="3219032"/>
                <a:ext cx="15994615" cy="1636474"/>
              </a:xfrm>
              <a:prstGeom prst="rect">
                <a:avLst/>
              </a:prstGeom>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9−5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a:extLst>
                  <a:ext uri="{FF2B5EF4-FFF2-40B4-BE49-F238E27FC236}">
                    <a16:creationId xmlns:a16="http://schemas.microsoft.com/office/drawing/2014/main" id="{286B7313-DDE6-3F3D-3107-6A3847BED58E}"/>
                  </a:ext>
                </a:extLst>
              </p:cNvPr>
              <p:cNvSpPr>
                <a:spLocks noRot="1" noChangeAspect="1" noMove="1" noResize="1" noEditPoints="1" noAdjustHandles="1" noChangeArrowheads="1" noChangeShapeType="1" noTextEdit="1"/>
              </p:cNvSpPr>
              <p:nvPr/>
            </p:nvSpPr>
            <p:spPr>
              <a:xfrm>
                <a:off x="1142015" y="3219032"/>
                <a:ext cx="15994615" cy="1636474"/>
              </a:xfrm>
              <a:prstGeom prst="rect">
                <a:avLst/>
              </a:prstGeom>
              <a:blipFill>
                <a:blip r:embed="rId8"/>
                <a:stretch>
                  <a:fillRect l="-1334" b="-594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E5BD50F-315E-CC20-E532-B66B46FCF1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81082" y="550933"/>
            <a:ext cx="2121471" cy="1193327"/>
          </a:xfrm>
          <a:prstGeom prst="rect">
            <a:avLst/>
          </a:prstGeom>
        </p:spPr>
      </p:pic>
    </p:spTree>
    <p:extLst>
      <p:ext uri="{BB962C8B-B14F-4D97-AF65-F5344CB8AC3E}">
        <p14:creationId xmlns:p14="http://schemas.microsoft.com/office/powerpoint/2010/main" val="8572603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barn(inVertic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4" grpId="0" animBg="1"/>
      <p:bldP spid="5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57738"/>
        </a:solidFill>
        <a:effectLst/>
      </p:bgPr>
    </p:bg>
    <p:spTree>
      <p:nvGrpSpPr>
        <p:cNvPr id="1" name=""/>
        <p:cNvGrpSpPr/>
        <p:nvPr/>
      </p:nvGrpSpPr>
      <p:grpSpPr>
        <a:xfrm>
          <a:off x="0" y="0"/>
          <a:ext cx="0" cy="0"/>
          <a:chOff x="0" y="0"/>
          <a:chExt cx="0" cy="0"/>
        </a:xfrm>
      </p:grpSpPr>
      <p:grpSp>
        <p:nvGrpSpPr>
          <p:cNvPr id="2" name="Group 2"/>
          <p:cNvGrpSpPr/>
          <p:nvPr/>
        </p:nvGrpSpPr>
        <p:grpSpPr>
          <a:xfrm>
            <a:off x="905682"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9459" flipH="1">
            <a:off x="354835" y="1223973"/>
            <a:ext cx="1101694" cy="1967310"/>
          </a:xfrm>
          <a:custGeom>
            <a:avLst/>
            <a:gdLst/>
            <a:ahLst/>
            <a:cxnLst/>
            <a:rect l="l" t="t" r="r" b="b"/>
            <a:pathLst>
              <a:path w="1101694" h="1967310">
                <a:moveTo>
                  <a:pt x="1101694" y="0"/>
                </a:moveTo>
                <a:lnTo>
                  <a:pt x="0" y="0"/>
                </a:lnTo>
                <a:lnTo>
                  <a:pt x="0" y="1967311"/>
                </a:lnTo>
                <a:lnTo>
                  <a:pt x="1101694" y="1967311"/>
                </a:lnTo>
                <a:lnTo>
                  <a:pt x="11016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869318D0-3B26-98BF-DCB5-7C475605B684}"/>
              </a:ext>
            </a:extLst>
          </p:cNvPr>
          <p:cNvSpPr/>
          <p:nvPr/>
        </p:nvSpPr>
        <p:spPr>
          <a:xfrm>
            <a:off x="16929339" y="8953426"/>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D8C07523-B421-2009-737E-A8BF8BBAA3A4}"/>
              </a:ext>
            </a:extLst>
          </p:cNvPr>
          <p:cNvSpPr/>
          <p:nvPr/>
        </p:nvSpPr>
        <p:spPr>
          <a:xfrm>
            <a:off x="1609923" y="1778987"/>
            <a:ext cx="16277971" cy="1837298"/>
          </a:xfrm>
          <a:prstGeom prst="rect">
            <a:avLst/>
          </a:prstGeom>
        </p:spPr>
        <p:txBody>
          <a:bodyPr wrap="square">
            <a:spAutoFit/>
          </a:bodyPr>
          <a:lstStyle/>
          <a:p>
            <a:pPr lvl="0">
              <a:lnSpc>
                <a:spcPct val="150000"/>
              </a:lnSpc>
              <a:defRPr/>
            </a:pPr>
            <a:r>
              <a:rPr lang="en-US" sz="4000" dirty="0">
                <a:solidFill>
                  <a:srgbClr val="000000"/>
                </a:solidFill>
                <a:latin typeface="Arial" panose="020B0604020202020204" pitchFamily="34" charset="0"/>
                <a:cs typeface="Arial" panose="020B0604020202020204" pitchFamily="34" charset="0"/>
              </a:rPr>
              <a:t>Trong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đây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nào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nó</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4" name="Oval Callout 29">
            <a:extLst>
              <a:ext uri="{FF2B5EF4-FFF2-40B4-BE49-F238E27FC236}">
                <a16:creationId xmlns:a16="http://schemas.microsoft.com/office/drawing/2014/main" id="{44E3CF30-72E4-8744-E371-135BEA39564A}"/>
              </a:ext>
            </a:extLst>
          </p:cNvPr>
          <p:cNvSpPr/>
          <p:nvPr/>
        </p:nvSpPr>
        <p:spPr>
          <a:xfrm>
            <a:off x="1109931" y="5225820"/>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33677DFF-A6A0-272A-3ECB-63720C3239EA}"/>
                  </a:ext>
                </a:extLst>
              </p:cNvPr>
              <p:cNvSpPr txBox="1"/>
              <p:nvPr/>
            </p:nvSpPr>
            <p:spPr>
              <a:xfrm>
                <a:off x="1333581" y="6114058"/>
                <a:ext cx="16276398" cy="3306161"/>
              </a:xfrm>
              <a:prstGeom prst="rect">
                <a:avLst/>
              </a:prstGeom>
              <a:noFill/>
            </p:spPr>
            <p:txBody>
              <a:bodyPr wrap="square">
                <a:spAutoFit/>
              </a:bodyPr>
              <a:lstStyle/>
              <a:p>
                <a:pPr>
                  <a:lnSpc>
                    <a:spcPct val="150000"/>
                  </a:lnSpc>
                  <a:spcAft>
                    <a:spcPts val="1200"/>
                  </a:spcAft>
                </a:pPr>
                <a:r>
                  <a:rPr lang="pt-BR" sz="4000" dirty="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pt-BR" sz="4000" dirty="0">
                    <a:latin typeface="Arial" panose="020B0604020202020204" pitchFamily="34" charset="0"/>
                    <a:ea typeface="Calibri" panose="020F0502020204030204" pitchFamily="34" charset="0"/>
                    <a:cs typeface="Arial" panose="020B0604020202020204" pitchFamily="34" charset="0"/>
                  </a:rPr>
                  <a:t> không phải là cấp số cộng vì có </a:t>
                </a:r>
                <a14:m>
                  <m:oMath xmlns:m="http://schemas.openxmlformats.org/officeDocument/2006/math">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=5;</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a:latin typeface="Cambria Math" panose="02040503050406030204" pitchFamily="18" charset="0"/>
                        <a:ea typeface="Calibri" panose="020F0502020204030204" pitchFamily="34" charset="0"/>
                        <a:cs typeface="Times New Roman" panose="02020603050405020304" pitchFamily="18" charset="0"/>
                      </a:rPr>
                      <m:t>=25;</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a:latin typeface="Cambria Math" panose="02040503050406030204" pitchFamily="18" charset="0"/>
                        <a:ea typeface="Calibri" panose="020F0502020204030204" pitchFamily="34" charset="0"/>
                        <a:cs typeface="Times New Roman" panose="02020603050405020304" pitchFamily="18" charset="0"/>
                      </a:rPr>
                      <m:t>=125;</m:t>
                    </m:r>
                  </m:oMath>
                </a14:m>
                <a:endParaRPr lang="en-US" sz="4000" dirty="0">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1200"/>
                  </a:spcAft>
                </a:pPr>
                <a14:m>
                  <m:oMath xmlns:m="http://schemas.openxmlformats.org/officeDocument/2006/math">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oMath>
                </a14:m>
                <a:r>
                  <a:rPr lang="pt-BR" sz="4000" dirty="0">
                    <a:latin typeface="Arial" panose="020B0604020202020204" pitchFamily="34" charset="0"/>
                    <a:ea typeface="Calibri" panose="020F0502020204030204" pitchFamily="34" charset="0"/>
                    <a:cs typeface="Arial" panose="020B0604020202020204" pitchFamily="34" charset="0"/>
                  </a:rPr>
                  <a:t>.</a:t>
                </a:r>
                <a:br>
                  <a:rPr lang="pt-BR" sz="4000" dirty="0">
                    <a:latin typeface="Arial" panose="020B0604020202020204" pitchFamily="34" charset="0"/>
                    <a:ea typeface="Calibri" panose="020F0502020204030204" pitchFamily="34" charset="0"/>
                    <a:cs typeface="Arial" panose="020B0604020202020204" pitchFamily="34" charset="0"/>
                  </a:rPr>
                </a:br>
                <a:r>
                  <a:rPr lang="pt-BR" sz="4000" dirty="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pt-BR" sz="4000" dirty="0">
                    <a:latin typeface="Arial" panose="020B0604020202020204" pitchFamily="34" charset="0"/>
                    <a:ea typeface="Calibri" panose="020F0502020204030204" pitchFamily="34" charset="0"/>
                    <a:cs typeface="Arial" panose="020B0604020202020204" pitchFamily="34" charset="0"/>
                  </a:rPr>
                  <a:t> là cấp số cộng với số hạng đầu </a:t>
                </a:r>
                <a14:m>
                  <m:oMath xmlns:m="http://schemas.openxmlformats.org/officeDocument/2006/math">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4</m:t>
                        </m:r>
                      </m:num>
                      <m:den>
                        <m:r>
                          <a:rPr lang="pt-BR" sz="4000">
                            <a:latin typeface="Cambria Math" panose="02040503050406030204" pitchFamily="18" charset="0"/>
                            <a:ea typeface="Calibri" panose="020F0502020204030204" pitchFamily="34" charset="0"/>
                            <a:cs typeface="Times New Roman" panose="02020603050405020304" pitchFamily="18" charset="0"/>
                          </a:rPr>
                          <m:t>3</m:t>
                        </m:r>
                      </m:den>
                    </m:f>
                  </m:oMath>
                </a14:m>
                <a:r>
                  <a:rPr lang="pt-BR" sz="4000" dirty="0">
                    <a:latin typeface="Arial" panose="020B0604020202020204" pitchFamily="34" charset="0"/>
                    <a:ea typeface="Calibri" panose="020F0502020204030204" pitchFamily="34" charset="0"/>
                    <a:cs typeface="Arial" panose="020B0604020202020204" pitchFamily="34" charset="0"/>
                  </a:rPr>
                  <a:t> và công sai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cs typeface="Times New Roman" panose="02020603050405020304" pitchFamily="18" charset="0"/>
                          </a:rPr>
                        </m:ctrlPr>
                      </m:fPr>
                      <m:num>
                        <m:r>
                          <a:rPr lang="pt-BR" sz="4000">
                            <a:latin typeface="Cambria Math" panose="02040503050406030204" pitchFamily="18" charset="0"/>
                            <a:ea typeface="Calibri" panose="020F0502020204030204" pitchFamily="34" charset="0"/>
                            <a:cs typeface="Times New Roman" panose="02020603050405020304" pitchFamily="18" charset="0"/>
                          </a:rPr>
                          <m:t>5</m:t>
                        </m:r>
                      </m:num>
                      <m:den>
                        <m:r>
                          <a:rPr lang="pt-BR" sz="4000">
                            <a:latin typeface="Cambria Math" panose="02040503050406030204" pitchFamily="18" charset="0"/>
                            <a:ea typeface="Calibri" panose="020F0502020204030204" pitchFamily="34" charset="0"/>
                            <a:cs typeface="Times New Roman" panose="02020603050405020304" pitchFamily="18" charset="0"/>
                          </a:rPr>
                          <m:t>3</m:t>
                        </m:r>
                      </m:den>
                    </m:f>
                  </m:oMath>
                </a14:m>
                <a:r>
                  <a:rPr lang="pt-BR" sz="4000" dirty="0">
                    <a:latin typeface="Arial" panose="020B0604020202020204" pitchFamily="34" charset="0"/>
                    <a:ea typeface="Calibri" panose="020F050202020403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57" name="TextBox 56">
                <a:extLst>
                  <a:ext uri="{FF2B5EF4-FFF2-40B4-BE49-F238E27FC236}">
                    <a16:creationId xmlns:a16="http://schemas.microsoft.com/office/drawing/2014/main" id="{33677DFF-A6A0-272A-3ECB-63720C3239EA}"/>
                  </a:ext>
                </a:extLst>
              </p:cNvPr>
              <p:cNvSpPr txBox="1">
                <a:spLocks noRot="1" noChangeAspect="1" noMove="1" noResize="1" noEditPoints="1" noAdjustHandles="1" noChangeArrowheads="1" noChangeShapeType="1" noTextEdit="1"/>
              </p:cNvSpPr>
              <p:nvPr/>
            </p:nvSpPr>
            <p:spPr>
              <a:xfrm>
                <a:off x="1333581" y="6114058"/>
                <a:ext cx="16276398" cy="3306161"/>
              </a:xfrm>
              <a:prstGeom prst="rect">
                <a:avLst/>
              </a:prstGeom>
              <a:blipFill>
                <a:blip r:embed="rId7"/>
                <a:stretch>
                  <a:fillRect l="-1348" b="-276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4C19ED8-033A-3B2A-4A01-0E1DA68D33C9}"/>
              </a:ext>
            </a:extLst>
          </p:cNvPr>
          <p:cNvGrpSpPr/>
          <p:nvPr/>
        </p:nvGrpSpPr>
        <p:grpSpPr>
          <a:xfrm>
            <a:off x="6515100" y="452534"/>
            <a:ext cx="5257800" cy="1066800"/>
            <a:chOff x="214647" y="190500"/>
            <a:chExt cx="11478326" cy="1066800"/>
          </a:xfrm>
        </p:grpSpPr>
        <p:sp>
          <p:nvSpPr>
            <p:cNvPr id="6" name="Rectangle 5">
              <a:extLst>
                <a:ext uri="{FF2B5EF4-FFF2-40B4-BE49-F238E27FC236}">
                  <a16:creationId xmlns:a16="http://schemas.microsoft.com/office/drawing/2014/main" id="{9F2AD776-8E79-91D2-8CFC-7FB656DFA5AB}"/>
                </a:ext>
              </a:extLst>
            </p:cNvPr>
            <p:cNvSpPr/>
            <p:nvPr/>
          </p:nvSpPr>
          <p:spPr>
            <a:xfrm>
              <a:off x="214647" y="190500"/>
              <a:ext cx="11478326"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581086C-FBDA-C96B-3D53-A7BCF61D5687}"/>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286B7313-DDE6-3F3D-3107-6A3847BED58E}"/>
                  </a:ext>
                </a:extLst>
              </p:cNvPr>
              <p:cNvSpPr/>
              <p:nvPr/>
            </p:nvSpPr>
            <p:spPr>
              <a:xfrm>
                <a:off x="1142015" y="3219032"/>
                <a:ext cx="15994615" cy="1636474"/>
              </a:xfrm>
              <a:prstGeom prst="rect">
                <a:avLst/>
              </a:prstGeom>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9−5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𝑛</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a:extLst>
                  <a:ext uri="{FF2B5EF4-FFF2-40B4-BE49-F238E27FC236}">
                    <a16:creationId xmlns:a16="http://schemas.microsoft.com/office/drawing/2014/main" id="{286B7313-DDE6-3F3D-3107-6A3847BED58E}"/>
                  </a:ext>
                </a:extLst>
              </p:cNvPr>
              <p:cNvSpPr>
                <a:spLocks noRot="1" noChangeAspect="1" noMove="1" noResize="1" noEditPoints="1" noAdjustHandles="1" noChangeArrowheads="1" noChangeShapeType="1" noTextEdit="1"/>
              </p:cNvSpPr>
              <p:nvPr/>
            </p:nvSpPr>
            <p:spPr>
              <a:xfrm>
                <a:off x="1142015" y="3219032"/>
                <a:ext cx="15994615" cy="1636474"/>
              </a:xfrm>
              <a:prstGeom prst="rect">
                <a:avLst/>
              </a:prstGeom>
              <a:blipFill>
                <a:blip r:embed="rId8"/>
                <a:stretch>
                  <a:fillRect l="-1334" b="-594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E5BD50F-315E-CC20-E532-B66B46FCF1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81082" y="550933"/>
            <a:ext cx="2121471" cy="1193327"/>
          </a:xfrm>
          <a:prstGeom prst="rect">
            <a:avLst/>
          </a:prstGeom>
        </p:spPr>
      </p:pic>
    </p:spTree>
    <p:extLst>
      <p:ext uri="{BB962C8B-B14F-4D97-AF65-F5344CB8AC3E}">
        <p14:creationId xmlns:p14="http://schemas.microsoft.com/office/powerpoint/2010/main" val="32136792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624525" y="501803"/>
            <a:ext cx="170389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2584995" y="1859243"/>
                <a:ext cx="13108649" cy="901593"/>
              </a:xfrm>
              <a:prstGeom prst="rect">
                <a:avLst/>
              </a:prstGeom>
            </p:spPr>
            <p:txBody>
              <a:bodyPr wrap="square">
                <a:spAutoFit/>
              </a:bodyPr>
              <a:lstStyle/>
              <a:p>
                <a:pPr lvl="0">
                  <a:lnSpc>
                    <a:spcPct val="150000"/>
                  </a:lnSpc>
                  <a:defRPr/>
                </a:pP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2584995" y="1859243"/>
                <a:ext cx="13108649" cy="901593"/>
              </a:xfrm>
              <a:prstGeom prst="rect">
                <a:avLst/>
              </a:prstGeom>
              <a:blipFill>
                <a:blip r:embed="rId4"/>
                <a:stretch>
                  <a:fillRect l="-1628" b="-2837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7" y="677263"/>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0D31CF06-7201-4CAB-7957-E6EC5C10ADAA}"/>
                  </a:ext>
                </a:extLst>
              </p:cNvPr>
              <p:cNvSpPr/>
              <p:nvPr/>
            </p:nvSpPr>
            <p:spPr>
              <a:xfrm>
                <a:off x="1488943" y="2722261"/>
                <a:ext cx="15559395" cy="1980350"/>
              </a:xfrm>
              <a:prstGeom prst="rect">
                <a:avLst/>
              </a:prstGeom>
            </p:spPr>
            <p:txBody>
              <a:bodyPr wrap="square">
                <a:spAutoFit/>
              </a:bodyPr>
              <a:lstStyle/>
              <a:p>
                <a:pPr lvl="0">
                  <a:lnSpc>
                    <a:spcPct val="150000"/>
                  </a:lnSpc>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eqArr>
                          <m:eqArr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eqArrP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=20</m:t>
                            </m:r>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=54</m:t>
                            </m:r>
                          </m:e>
                        </m:eqAr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=0</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80</m:t>
                            </m:r>
                          </m:e>
                        </m:eqArr>
                      </m:e>
                    </m:d>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8</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4</m:t>
                            </m:r>
                          </m:e>
                        </m:eqArr>
                      </m:e>
                    </m:d>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0D31CF06-7201-4CAB-7957-E6EC5C10ADAA}"/>
                  </a:ext>
                </a:extLst>
              </p:cNvPr>
              <p:cNvSpPr>
                <a:spLocks noRot="1" noChangeAspect="1" noMove="1" noResize="1" noEditPoints="1" noAdjustHandles="1" noChangeArrowheads="1" noChangeShapeType="1" noTextEdit="1"/>
              </p:cNvSpPr>
              <p:nvPr/>
            </p:nvSpPr>
            <p:spPr>
              <a:xfrm>
                <a:off x="1488943" y="2722261"/>
                <a:ext cx="15559395" cy="1980350"/>
              </a:xfrm>
              <a:prstGeom prst="rect">
                <a:avLst/>
              </a:prstGeom>
              <a:blipFill>
                <a:blip r:embed="rId5"/>
                <a:stretch>
                  <a:fillRect l="-1371"/>
                </a:stretch>
              </a:blipFill>
            </p:spPr>
            <p:txBody>
              <a:bodyPr/>
              <a:lstStyle/>
              <a:p>
                <a:r>
                  <a:rPr lang="en-US">
                    <a:noFill/>
                  </a:rPr>
                  <a:t> </a:t>
                </a:r>
              </a:p>
            </p:txBody>
          </p:sp>
        </mc:Fallback>
      </mc:AlternateContent>
      <p:sp>
        <p:nvSpPr>
          <p:cNvPr id="14" name="Oval Callout 29">
            <a:extLst>
              <a:ext uri="{FF2B5EF4-FFF2-40B4-BE49-F238E27FC236}">
                <a16:creationId xmlns:a16="http://schemas.microsoft.com/office/drawing/2014/main" id="{26156A17-C5AF-CDB1-CA67-B43EA754366E}"/>
              </a:ext>
            </a:extLst>
          </p:cNvPr>
          <p:cNvSpPr/>
          <p:nvPr/>
        </p:nvSpPr>
        <p:spPr>
          <a:xfrm>
            <a:off x="8432658" y="5049276"/>
            <a:ext cx="1671964" cy="964892"/>
          </a:xfrm>
          <a:prstGeom prst="wedgeEllipseCallout">
            <a:avLst>
              <a:gd name="adj1" fmla="val 24988"/>
              <a:gd name="adj2" fmla="val 4498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EAD1682-EDC6-E137-EDCB-A8CD72023964}"/>
                  </a:ext>
                </a:extLst>
              </p:cNvPr>
              <p:cNvSpPr/>
              <p:nvPr/>
            </p:nvSpPr>
            <p:spPr>
              <a:xfrm>
                <a:off x="2166404" y="5757896"/>
                <a:ext cx="11695922" cy="3040191"/>
              </a:xfrm>
              <a:prstGeom prst="rect">
                <a:avLst/>
              </a:prstGeom>
            </p:spPr>
            <p:txBody>
              <a:bodyPr wrap="square">
                <a:spAutoFit/>
              </a:bodyPr>
              <a:lstStyle/>
              <a:p>
                <a:pPr>
                  <a:lnSpc>
                    <a:spcPct val="150000"/>
                  </a:lnSpc>
                  <a:spcAft>
                    <a:spcPts val="1200"/>
                  </a:spcAft>
                </a:pPr>
                <a:r>
                  <a:rPr lang="pt-BR" sz="40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=20</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5</m:t>
                                  </m:r>
                                </m:sub>
                              </m:sSub>
                              <m:r>
                                <a:rPr lang="pt-BR" sz="4000">
                                  <a:latin typeface="Cambria Math" panose="02040503050406030204" pitchFamily="18" charset="0"/>
                                  <a:ea typeface="Calibri" panose="020F0502020204030204" pitchFamily="34" charset="0"/>
                                  <a:cs typeface="Times New Roman" panose="02020603050405020304" pitchFamily="18" charset="0"/>
                                </a:rPr>
                                <m:t>=54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pt-BR" sz="4000">
                                      <a:latin typeface="Cambria Math" panose="02040503050406030204" pitchFamily="18" charset="0"/>
                                      <a:ea typeface="Calibri" panose="020F0502020204030204" pitchFamily="34" charset="0"/>
                                      <a:cs typeface="Times New Roman" panose="02020603050405020304" pitchFamily="18" charset="0"/>
                                    </a:rPr>
                                    <m:t>2</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=20</m:t>
                                  </m:r>
                                </m:e>
                              </m:mr>
                              <m:mr>
                                <m:e>
                                  <m:r>
                                    <a:rPr lang="pt-BR" sz="4000">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+5</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=54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=10</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=2</m:t>
                                      </m:r>
                                    </m:e>
                                  </m:mr>
                                </m:m>
                              </m:e>
                            </m:d>
                          </m:e>
                        </m:d>
                      </m:e>
                    </m:d>
                  </m:oMath>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DEAD1682-EDC6-E137-EDCB-A8CD72023964}"/>
                  </a:ext>
                </a:extLst>
              </p:cNvPr>
              <p:cNvSpPr>
                <a:spLocks noRot="1" noChangeAspect="1" noMove="1" noResize="1" noEditPoints="1" noAdjustHandles="1" noChangeArrowheads="1" noChangeShapeType="1" noTextEdit="1"/>
              </p:cNvSpPr>
              <p:nvPr/>
            </p:nvSpPr>
            <p:spPr>
              <a:xfrm>
                <a:off x="2166404" y="5757896"/>
                <a:ext cx="11695922" cy="3040191"/>
              </a:xfrm>
              <a:prstGeom prst="rect">
                <a:avLst/>
              </a:prstGeom>
              <a:blipFill>
                <a:blip r:embed="rId6"/>
                <a:stretch>
                  <a:fillRect l="-1824"/>
                </a:stretch>
              </a:blipFill>
            </p:spPr>
            <p:txBody>
              <a:bodyPr/>
              <a:lstStyle/>
              <a:p>
                <a:r>
                  <a:rPr lang="en-US">
                    <a:noFill/>
                  </a:rPr>
                  <a:t> </a:t>
                </a:r>
              </a:p>
            </p:txBody>
          </p:sp>
        </mc:Fallback>
      </mc:AlternateContent>
    </p:spTree>
    <p:extLst>
      <p:ext uri="{BB962C8B-B14F-4D97-AF65-F5344CB8AC3E}">
        <p14:creationId xmlns:p14="http://schemas.microsoft.com/office/powerpoint/2010/main" val="2359989385"/>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624525" y="501803"/>
            <a:ext cx="170389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2584995" y="1859243"/>
                <a:ext cx="13108649" cy="901593"/>
              </a:xfrm>
              <a:prstGeom prst="rect">
                <a:avLst/>
              </a:prstGeom>
            </p:spPr>
            <p:txBody>
              <a:bodyPr wrap="square">
                <a:spAutoFit/>
              </a:bodyPr>
              <a:lstStyle/>
              <a:p>
                <a:pPr lvl="0">
                  <a:lnSpc>
                    <a:spcPct val="150000"/>
                  </a:lnSpc>
                  <a:defRPr/>
                </a:pP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2584995" y="1859243"/>
                <a:ext cx="13108649" cy="901593"/>
              </a:xfrm>
              <a:prstGeom prst="rect">
                <a:avLst/>
              </a:prstGeom>
              <a:blipFill>
                <a:blip r:embed="rId4"/>
                <a:stretch>
                  <a:fillRect l="-1628" r="-419" b="-2837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7" y="677263"/>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0D31CF06-7201-4CAB-7957-E6EC5C10ADAA}"/>
                  </a:ext>
                </a:extLst>
              </p:cNvPr>
              <p:cNvSpPr/>
              <p:nvPr/>
            </p:nvSpPr>
            <p:spPr>
              <a:xfrm>
                <a:off x="1488943" y="2722261"/>
                <a:ext cx="15559395" cy="1980350"/>
              </a:xfrm>
              <a:prstGeom prst="rect">
                <a:avLst/>
              </a:prstGeom>
            </p:spPr>
            <p:txBody>
              <a:bodyPr wrap="square">
                <a:spAutoFit/>
              </a:bodyPr>
              <a:lstStyle/>
              <a:p>
                <a:pPr lvl="0">
                  <a:lnSpc>
                    <a:spcPct val="150000"/>
                  </a:lnSpc>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eqArr>
                          <m:eqArr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eqArrP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=20</m:t>
                            </m:r>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=54</m:t>
                            </m:r>
                          </m:e>
                        </m:eqAr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=0</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80</m:t>
                            </m:r>
                          </m:e>
                        </m:eqArr>
                      </m:e>
                    </m:d>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8</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4</m:t>
                            </m:r>
                          </m:e>
                        </m:eqArr>
                      </m:e>
                    </m:d>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0D31CF06-7201-4CAB-7957-E6EC5C10ADAA}"/>
                  </a:ext>
                </a:extLst>
              </p:cNvPr>
              <p:cNvSpPr>
                <a:spLocks noRot="1" noChangeAspect="1" noMove="1" noResize="1" noEditPoints="1" noAdjustHandles="1" noChangeArrowheads="1" noChangeShapeType="1" noTextEdit="1"/>
              </p:cNvSpPr>
              <p:nvPr/>
            </p:nvSpPr>
            <p:spPr>
              <a:xfrm>
                <a:off x="1488943" y="2722261"/>
                <a:ext cx="15559395" cy="1980350"/>
              </a:xfrm>
              <a:prstGeom prst="rect">
                <a:avLst/>
              </a:prstGeom>
              <a:blipFill>
                <a:blip r:embed="rId5"/>
                <a:stretch>
                  <a:fillRect l="-1371"/>
                </a:stretch>
              </a:blipFill>
            </p:spPr>
            <p:txBody>
              <a:bodyPr/>
              <a:lstStyle/>
              <a:p>
                <a:r>
                  <a:rPr lang="en-US">
                    <a:noFill/>
                  </a:rPr>
                  <a:t> </a:t>
                </a:r>
              </a:p>
            </p:txBody>
          </p:sp>
        </mc:Fallback>
      </mc:AlternateContent>
      <p:sp>
        <p:nvSpPr>
          <p:cNvPr id="14" name="Oval Callout 29">
            <a:extLst>
              <a:ext uri="{FF2B5EF4-FFF2-40B4-BE49-F238E27FC236}">
                <a16:creationId xmlns:a16="http://schemas.microsoft.com/office/drawing/2014/main" id="{26156A17-C5AF-CDB1-CA67-B43EA754366E}"/>
              </a:ext>
            </a:extLst>
          </p:cNvPr>
          <p:cNvSpPr/>
          <p:nvPr/>
        </p:nvSpPr>
        <p:spPr>
          <a:xfrm>
            <a:off x="8432658" y="5049276"/>
            <a:ext cx="1671964" cy="964892"/>
          </a:xfrm>
          <a:prstGeom prst="wedgeEllipseCallout">
            <a:avLst>
              <a:gd name="adj1" fmla="val 24988"/>
              <a:gd name="adj2" fmla="val 4498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EAD1682-EDC6-E137-EDCB-A8CD72023964}"/>
                  </a:ext>
                </a:extLst>
              </p:cNvPr>
              <p:cNvSpPr/>
              <p:nvPr/>
            </p:nvSpPr>
            <p:spPr>
              <a:xfrm>
                <a:off x="2198488" y="5723807"/>
                <a:ext cx="11695922" cy="3040191"/>
              </a:xfrm>
              <a:prstGeom prst="rect">
                <a:avLst/>
              </a:prstGeom>
            </p:spPr>
            <p:txBody>
              <a:bodyPr wrap="square">
                <a:spAutoFit/>
              </a:bodyPr>
              <a:lstStyle/>
              <a:p>
                <a:pPr>
                  <a:lnSpc>
                    <a:spcPct val="150000"/>
                  </a:lnSpc>
                  <a:spcAft>
                    <a:spcPts val="1200"/>
                  </a:spcAft>
                </a:pPr>
                <a:r>
                  <a:rPr lang="pt-BR" sz="4000" dirty="0">
                    <a:latin typeface="Arial" panose="020B0604020202020204" pitchFamily="34" charset="0"/>
                    <a:cs typeface="Arial" panose="020B0604020202020204" pitchFamily="34" charset="0"/>
                  </a:rPr>
                  <a:t>b) </a:t>
                </a:r>
                <a14:m>
                  <m:oMath xmlns:m="http://schemas.openxmlformats.org/officeDocument/2006/math">
                    <m:d>
                      <m:dPr>
                        <m:begChr m:val="{"/>
                        <m:endChr m:val=""/>
                        <m:ctrlPr>
                          <a:rPr lang="en-US" sz="4000" i="1">
                            <a:latin typeface="Cambria Math" panose="02040503050406030204" pitchFamily="18" charset="0"/>
                          </a:rPr>
                        </m:ctrlPr>
                      </m:dPr>
                      <m:e>
                        <m:m>
                          <m:mPr>
                            <m:plcHide m:val="on"/>
                            <m:mcs>
                              <m:mc>
                                <m:mcPr>
                                  <m:count m:val="1"/>
                                  <m:mcJc m:val="center"/>
                                </m:mcPr>
                              </m:mc>
                            </m:mcs>
                            <m:ctrlPr>
                              <a:rPr lang="en-US" sz="4000" i="1">
                                <a:latin typeface="Cambria Math" panose="02040503050406030204" pitchFamily="18" charset="0"/>
                              </a:rPr>
                            </m:ctrlPr>
                          </m:mPr>
                          <m:mr>
                            <m:e>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2</m:t>
                                  </m:r>
                                </m:sub>
                              </m:sSub>
                              <m:r>
                                <a:rPr lang="pt-BR" sz="400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3</m:t>
                                  </m:r>
                                </m:sub>
                              </m:sSub>
                              <m:r>
                                <a:rPr lang="pt-BR" sz="4000">
                                  <a:latin typeface="Cambria Math" panose="02040503050406030204" pitchFamily="18" charset="0"/>
                                </a:rPr>
                                <m:t>=0</m:t>
                              </m:r>
                            </m:e>
                          </m:mr>
                          <m:mr>
                            <m:e>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2</m:t>
                                  </m:r>
                                </m:sub>
                              </m:sSub>
                              <m:r>
                                <a:rPr lang="pt-BR" sz="400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5</m:t>
                                  </m:r>
                                </m:sub>
                              </m:sSub>
                              <m:r>
                                <a:rPr lang="pt-BR" sz="4000">
                                  <a:latin typeface="Cambria Math" panose="02040503050406030204" pitchFamily="18" charset="0"/>
                                </a:rPr>
                                <m:t>=80</m:t>
                              </m:r>
                            </m:e>
                          </m:mr>
                        </m:m>
                        <m:r>
                          <a:rPr lang="pt-BR" sz="4000">
                            <a:latin typeface="Cambria Math" panose="02040503050406030204" pitchFamily="18" charset="0"/>
                          </a:rPr>
                          <m:t>⇔</m:t>
                        </m:r>
                        <m:d>
                          <m:dPr>
                            <m:begChr m:val="{"/>
                            <m:endChr m:val=""/>
                            <m:ctrlPr>
                              <a:rPr lang="en-US" sz="4000" i="1">
                                <a:latin typeface="Cambria Math" panose="02040503050406030204" pitchFamily="18" charset="0"/>
                              </a:rPr>
                            </m:ctrlPr>
                          </m:dPr>
                          <m:e>
                            <m:m>
                              <m:mPr>
                                <m:plcHide m:val="on"/>
                                <m:mcs>
                                  <m:mc>
                                    <m:mcPr>
                                      <m:count m:val="1"/>
                                      <m:mcJc m:val="center"/>
                                    </m:mcPr>
                                  </m:mc>
                                </m:mcs>
                                <m:ctrlPr>
                                  <a:rPr lang="en-US" sz="4000" i="1">
                                    <a:latin typeface="Cambria Math" panose="02040503050406030204" pitchFamily="18" charset="0"/>
                                  </a:rPr>
                                </m:ctrlPr>
                              </m:mPr>
                              <m:mr>
                                <m:e>
                                  <m:r>
                                    <a:rPr lang="pt-BR" sz="4000">
                                      <a:latin typeface="Cambria Math" panose="02040503050406030204" pitchFamily="18" charset="0"/>
                                    </a:rPr>
                                    <m:t>2</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1</m:t>
                                      </m:r>
                                    </m:sub>
                                  </m:sSub>
                                  <m:r>
                                    <a:rPr lang="pt-BR" sz="4000">
                                      <a:latin typeface="Cambria Math" panose="02040503050406030204" pitchFamily="18" charset="0"/>
                                    </a:rPr>
                                    <m:t>+3</m:t>
                                  </m:r>
                                  <m:r>
                                    <a:rPr lang="en-US" sz="4000" i="1">
                                      <a:latin typeface="Cambria Math" panose="02040503050406030204" pitchFamily="18" charset="0"/>
                                    </a:rPr>
                                    <m:t>𝑑</m:t>
                                  </m:r>
                                  <m:r>
                                    <a:rPr lang="pt-BR" sz="4000">
                                      <a:latin typeface="Cambria Math" panose="02040503050406030204" pitchFamily="18" charset="0"/>
                                    </a:rPr>
                                    <m:t>=0</m:t>
                                  </m:r>
                                </m:e>
                              </m:mr>
                              <m:mr>
                                <m:e>
                                  <m:r>
                                    <a:rPr lang="pt-BR" sz="4000">
                                      <a:latin typeface="Cambria Math" panose="02040503050406030204" pitchFamily="18" charset="0"/>
                                    </a:rPr>
                                    <m:t>2</m:t>
                                  </m:r>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1</m:t>
                                      </m:r>
                                    </m:sub>
                                  </m:sSub>
                                  <m:r>
                                    <a:rPr lang="pt-BR" sz="4000">
                                      <a:latin typeface="Cambria Math" panose="02040503050406030204" pitchFamily="18" charset="0"/>
                                    </a:rPr>
                                    <m:t>+5</m:t>
                                  </m:r>
                                  <m:r>
                                    <a:rPr lang="en-US" sz="4000" i="1">
                                      <a:latin typeface="Cambria Math" panose="02040503050406030204" pitchFamily="18" charset="0"/>
                                    </a:rPr>
                                    <m:t>𝑑</m:t>
                                  </m:r>
                                  <m:r>
                                    <a:rPr lang="pt-BR" sz="4000">
                                      <a:latin typeface="Cambria Math" panose="02040503050406030204" pitchFamily="18" charset="0"/>
                                    </a:rPr>
                                    <m:t>=80</m:t>
                                  </m:r>
                                </m:e>
                              </m:mr>
                            </m:m>
                            <m:r>
                              <a:rPr lang="pt-BR" sz="4000">
                                <a:latin typeface="Cambria Math" panose="02040503050406030204" pitchFamily="18" charset="0"/>
                              </a:rPr>
                              <m:t>⇔</m:t>
                            </m:r>
                            <m:d>
                              <m:dPr>
                                <m:begChr m:val="{"/>
                                <m:endChr m:val=""/>
                                <m:ctrlPr>
                                  <a:rPr lang="en-US" sz="4000" i="1">
                                    <a:latin typeface="Cambria Math" panose="02040503050406030204" pitchFamily="18" charset="0"/>
                                  </a:rPr>
                                </m:ctrlPr>
                              </m:dPr>
                              <m:e>
                                <m:m>
                                  <m:mPr>
                                    <m:plcHide m:val="on"/>
                                    <m:mcs>
                                      <m:mc>
                                        <m:mcPr>
                                          <m:count m:val="1"/>
                                          <m:mcJc m:val="center"/>
                                        </m:mcPr>
                                      </m:mc>
                                    </m:mcs>
                                    <m:ctrlPr>
                                      <a:rPr lang="en-US" sz="4000" i="1">
                                        <a:latin typeface="Cambria Math" panose="02040503050406030204" pitchFamily="18" charset="0"/>
                                      </a:rPr>
                                    </m:ctrlPr>
                                  </m:mPr>
                                  <m:mr>
                                    <m:e>
                                      <m:r>
                                        <a:rPr lang="en-US" sz="4000" i="1">
                                          <a:latin typeface="Cambria Math" panose="02040503050406030204" pitchFamily="18" charset="0"/>
                                        </a:rPr>
                                        <m:t>𝑑</m:t>
                                      </m:r>
                                      <m:r>
                                        <a:rPr lang="pt-BR" sz="4000">
                                          <a:latin typeface="Cambria Math" panose="02040503050406030204" pitchFamily="18" charset="0"/>
                                        </a:rPr>
                                        <m:t>=40</m:t>
                                      </m:r>
                                    </m:e>
                                  </m:mr>
                                  <m:mr>
                                    <m:e>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pt-BR" sz="4000">
                                              <a:latin typeface="Cambria Math" panose="02040503050406030204" pitchFamily="18" charset="0"/>
                                            </a:rPr>
                                            <m:t>1</m:t>
                                          </m:r>
                                        </m:sub>
                                      </m:sSub>
                                      <m:r>
                                        <a:rPr lang="pt-BR" sz="4000">
                                          <a:latin typeface="Cambria Math" panose="02040503050406030204" pitchFamily="18" charset="0"/>
                                        </a:rPr>
                                        <m:t>=</m:t>
                                      </m:r>
                                      <m:r>
                                        <a:rPr lang="pt-BR" sz="4000" i="1">
                                          <a:latin typeface="Cambria Math" panose="02040503050406030204" pitchFamily="18" charset="0"/>
                                        </a:rPr>
                                        <m:t>−</m:t>
                                      </m:r>
                                      <m:r>
                                        <a:rPr lang="pt-BR" sz="4000">
                                          <a:latin typeface="Cambria Math" panose="02040503050406030204" pitchFamily="18" charset="0"/>
                                        </a:rPr>
                                        <m:t>60</m:t>
                                      </m:r>
                                    </m:e>
                                  </m:mr>
                                </m:m>
                              </m:e>
                            </m:d>
                          </m:e>
                        </m:d>
                      </m:e>
                    </m:d>
                  </m:oMath>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DEAD1682-EDC6-E137-EDCB-A8CD72023964}"/>
                  </a:ext>
                </a:extLst>
              </p:cNvPr>
              <p:cNvSpPr>
                <a:spLocks noRot="1" noChangeAspect="1" noMove="1" noResize="1" noEditPoints="1" noAdjustHandles="1" noChangeArrowheads="1" noChangeShapeType="1" noTextEdit="1"/>
              </p:cNvSpPr>
              <p:nvPr/>
            </p:nvSpPr>
            <p:spPr>
              <a:xfrm>
                <a:off x="2198488" y="5723807"/>
                <a:ext cx="11695922" cy="3040191"/>
              </a:xfrm>
              <a:prstGeom prst="rect">
                <a:avLst/>
              </a:prstGeom>
              <a:blipFill>
                <a:blip r:embed="rId6"/>
                <a:stretch>
                  <a:fillRect l="-1877"/>
                </a:stretch>
              </a:blipFill>
            </p:spPr>
            <p:txBody>
              <a:bodyPr/>
              <a:lstStyle/>
              <a:p>
                <a:r>
                  <a:rPr lang="en-US">
                    <a:noFill/>
                  </a:rPr>
                  <a:t> </a:t>
                </a:r>
              </a:p>
            </p:txBody>
          </p:sp>
        </mc:Fallback>
      </mc:AlternateContent>
    </p:spTree>
    <p:extLst>
      <p:ext uri="{BB962C8B-B14F-4D97-AF65-F5344CB8AC3E}">
        <p14:creationId xmlns:p14="http://schemas.microsoft.com/office/powerpoint/2010/main" val="1933444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011997" y="7084224"/>
            <a:ext cx="4048446" cy="3841488"/>
          </a:xfrm>
          <a:custGeom>
            <a:avLst/>
            <a:gdLst/>
            <a:ahLst/>
            <a:cxnLst/>
            <a:rect l="l" t="t" r="r" b="b"/>
            <a:pathLst>
              <a:path w="7663060" h="8762335">
                <a:moveTo>
                  <a:pt x="0" y="0"/>
                </a:moveTo>
                <a:lnTo>
                  <a:pt x="7663060" y="0"/>
                </a:lnTo>
                <a:lnTo>
                  <a:pt x="7663060" y="8762334"/>
                </a:lnTo>
                <a:lnTo>
                  <a:pt x="0" y="8762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27554" y="1373991"/>
            <a:ext cx="2344153" cy="1299138"/>
          </a:xfrm>
          <a:custGeom>
            <a:avLst/>
            <a:gdLst/>
            <a:ahLst/>
            <a:cxnLst/>
            <a:rect l="l" t="t" r="r" b="b"/>
            <a:pathLst>
              <a:path w="2344153" h="1299138">
                <a:moveTo>
                  <a:pt x="0" y="0"/>
                </a:moveTo>
                <a:lnTo>
                  <a:pt x="2344153" y="0"/>
                </a:lnTo>
                <a:lnTo>
                  <a:pt x="2344153" y="1299137"/>
                </a:lnTo>
                <a:lnTo>
                  <a:pt x="0" y="12991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35864">
            <a:off x="6472386" y="8460074"/>
            <a:ext cx="1152348" cy="1596452"/>
          </a:xfrm>
          <a:custGeom>
            <a:avLst/>
            <a:gdLst/>
            <a:ahLst/>
            <a:cxnLst/>
            <a:rect l="l" t="t" r="r" b="b"/>
            <a:pathLst>
              <a:path w="1152348" h="1596452">
                <a:moveTo>
                  <a:pt x="0" y="0"/>
                </a:moveTo>
                <a:lnTo>
                  <a:pt x="1152348" y="0"/>
                </a:lnTo>
                <a:lnTo>
                  <a:pt x="1152348" y="1596452"/>
                </a:lnTo>
                <a:lnTo>
                  <a:pt x="0" y="159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1611721" y="450352"/>
            <a:ext cx="1782025" cy="1156696"/>
          </a:xfrm>
          <a:custGeom>
            <a:avLst/>
            <a:gdLst/>
            <a:ahLst/>
            <a:cxnLst/>
            <a:rect l="l" t="t" r="r" b="b"/>
            <a:pathLst>
              <a:path w="1782025" h="1156696">
                <a:moveTo>
                  <a:pt x="0" y="0"/>
                </a:moveTo>
                <a:lnTo>
                  <a:pt x="1782025" y="0"/>
                </a:lnTo>
                <a:lnTo>
                  <a:pt x="1782025" y="1156696"/>
                </a:lnTo>
                <a:lnTo>
                  <a:pt x="0" y="11566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6049393" y="1470027"/>
            <a:ext cx="1867453" cy="892982"/>
          </a:xfrm>
          <a:custGeom>
            <a:avLst/>
            <a:gdLst/>
            <a:ahLst/>
            <a:cxnLst/>
            <a:rect l="l" t="t" r="r" b="b"/>
            <a:pathLst>
              <a:path w="1867453" h="892982">
                <a:moveTo>
                  <a:pt x="0" y="0"/>
                </a:moveTo>
                <a:lnTo>
                  <a:pt x="1867453" y="0"/>
                </a:lnTo>
                <a:lnTo>
                  <a:pt x="1867453" y="892983"/>
                </a:lnTo>
                <a:lnTo>
                  <a:pt x="0" y="892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BCE5C692-E0BD-C79D-4487-645068E2DF88}"/>
              </a:ext>
            </a:extLst>
          </p:cNvPr>
          <p:cNvSpPr txBox="1"/>
          <p:nvPr/>
        </p:nvSpPr>
        <p:spPr>
          <a:xfrm>
            <a:off x="3175720" y="3735773"/>
            <a:ext cx="11936555" cy="1315040"/>
          </a:xfrm>
          <a:prstGeom prst="rect">
            <a:avLst/>
          </a:prstGeom>
        </p:spPr>
        <p:txBody>
          <a:bodyPr wrap="square" lIns="0" tIns="0" rIns="0" bIns="0" rtlCol="0" anchor="t">
            <a:spAutoFit/>
          </a:bodyPr>
          <a:lstStyle/>
          <a:p>
            <a:pPr algn="ctr">
              <a:lnSpc>
                <a:spcPct val="150000"/>
              </a:lnSpc>
            </a:pPr>
            <a:r>
              <a:rPr lang="en-US" sz="6500" b="1" dirty="0">
                <a:solidFill>
                  <a:srgbClr val="381F1B"/>
                </a:solidFill>
                <a:latin typeface="Arial" panose="020B0604020202020204" pitchFamily="34" charset="0"/>
                <a:cs typeface="Arial" panose="020B0604020202020204" pitchFamily="34" charset="0"/>
              </a:rPr>
              <a:t>1. CẤP SỐ CỘNG</a:t>
            </a:r>
          </a:p>
        </p:txBody>
      </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624525" y="501803"/>
            <a:ext cx="17038950" cy="92833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758" y="1790700"/>
            <a:ext cx="1192069" cy="2581251"/>
          </a:xfrm>
          <a:custGeom>
            <a:avLst/>
            <a:gdLst/>
            <a:ahLst/>
            <a:cxnLst/>
            <a:rect l="l" t="t" r="r" b="b"/>
            <a:pathLst>
              <a:path w="1192069" h="2581251">
                <a:moveTo>
                  <a:pt x="0" y="0"/>
                </a:moveTo>
                <a:lnTo>
                  <a:pt x="1192068" y="0"/>
                </a:lnTo>
                <a:lnTo>
                  <a:pt x="1192068" y="2581250"/>
                </a:lnTo>
                <a:lnTo>
                  <a:pt x="0" y="2581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53F63CE-4523-6EAB-CD42-7721CF0579AD}"/>
                  </a:ext>
                </a:extLst>
              </p:cNvPr>
              <p:cNvSpPr/>
              <p:nvPr/>
            </p:nvSpPr>
            <p:spPr>
              <a:xfrm>
                <a:off x="2584995" y="1859243"/>
                <a:ext cx="13108649" cy="901593"/>
              </a:xfrm>
              <a:prstGeom prst="rect">
                <a:avLst/>
              </a:prstGeom>
            </p:spPr>
            <p:txBody>
              <a:bodyPr wrap="square">
                <a:spAutoFit/>
              </a:bodyPr>
              <a:lstStyle/>
              <a:p>
                <a:pPr lvl="0">
                  <a:lnSpc>
                    <a:spcPct val="150000"/>
                  </a:lnSpc>
                  <a:defRPr/>
                </a:pP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số</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cộng</a:t>
                </a:r>
                <a:r>
                  <a:rPr lang="en-US" sz="40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cs typeface="Arial" panose="020B0604020202020204" pitchFamily="34" charset="0"/>
                      </a:rPr>
                      <m:t>(</m:t>
                    </m:r>
                    <m:r>
                      <a:rPr lang="en-US" sz="4000" i="1" dirty="0" smtClean="0">
                        <a:solidFill>
                          <a:srgbClr val="000000"/>
                        </a:solidFill>
                        <a:latin typeface="Cambria Math" panose="02040503050406030204" pitchFamily="18" charset="0"/>
                        <a:cs typeface="Arial" panose="020B0604020202020204" pitchFamily="34" charset="0"/>
                      </a:rPr>
                      <m:t>𝑢𝑛</m:t>
                    </m:r>
                    <m:r>
                      <a:rPr lang="en-US" sz="4000" i="1" dirty="0">
                        <a:solidFill>
                          <a:srgbClr val="000000"/>
                        </a:solidFill>
                        <a:latin typeface="Cambria Math" panose="02040503050406030204" pitchFamily="18" charset="0"/>
                        <a:cs typeface="Arial" panose="020B0604020202020204" pitchFamily="34" charset="0"/>
                      </a:rPr>
                      <m:t>)</m:t>
                    </m:r>
                  </m:oMath>
                </a14:m>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biết</a:t>
                </a:r>
                <a:r>
                  <a:rPr lang="en-US" sz="4000" dirty="0">
                    <a:solidFill>
                      <a:srgbClr val="000000"/>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553F63CE-4523-6EAB-CD42-7721CF0579AD}"/>
                  </a:ext>
                </a:extLst>
              </p:cNvPr>
              <p:cNvSpPr>
                <a:spLocks noRot="1" noChangeAspect="1" noMove="1" noResize="1" noEditPoints="1" noAdjustHandles="1" noChangeArrowheads="1" noChangeShapeType="1" noTextEdit="1"/>
              </p:cNvSpPr>
              <p:nvPr/>
            </p:nvSpPr>
            <p:spPr>
              <a:xfrm>
                <a:off x="2584995" y="1859243"/>
                <a:ext cx="13108649" cy="901593"/>
              </a:xfrm>
              <a:prstGeom prst="rect">
                <a:avLst/>
              </a:prstGeom>
              <a:blipFill>
                <a:blip r:embed="rId4"/>
                <a:stretch>
                  <a:fillRect l="-1628" r="-419" b="-2837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94931D0A-BD90-63AF-50BE-B620341B0B5D}"/>
              </a:ext>
            </a:extLst>
          </p:cNvPr>
          <p:cNvGrpSpPr/>
          <p:nvPr/>
        </p:nvGrpSpPr>
        <p:grpSpPr>
          <a:xfrm>
            <a:off x="6515097" y="677263"/>
            <a:ext cx="5257800" cy="1066800"/>
            <a:chOff x="214647" y="190500"/>
            <a:chExt cx="11478326" cy="1066800"/>
          </a:xfrm>
        </p:grpSpPr>
        <p:sp>
          <p:nvSpPr>
            <p:cNvPr id="9" name="Rectangle 8">
              <a:extLst>
                <a:ext uri="{FF2B5EF4-FFF2-40B4-BE49-F238E27FC236}">
                  <a16:creationId xmlns:a16="http://schemas.microsoft.com/office/drawing/2014/main" id="{9B15A2B8-DDDC-5328-09B5-2B854DBD100B}"/>
                </a:ext>
              </a:extLst>
            </p:cNvPr>
            <p:cNvSpPr/>
            <p:nvPr/>
          </p:nvSpPr>
          <p:spPr>
            <a:xfrm>
              <a:off x="214647" y="190500"/>
              <a:ext cx="11478326"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52110D-045D-2A4D-9BF3-6DC9ECE5A263}"/>
                </a:ext>
              </a:extLst>
            </p:cNvPr>
            <p:cNvSpPr/>
            <p:nvPr/>
          </p:nvSpPr>
          <p:spPr>
            <a:xfrm>
              <a:off x="728331" y="220912"/>
              <a:ext cx="10430536"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56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0D31CF06-7201-4CAB-7957-E6EC5C10ADAA}"/>
                  </a:ext>
                </a:extLst>
              </p:cNvPr>
              <p:cNvSpPr/>
              <p:nvPr/>
            </p:nvSpPr>
            <p:spPr>
              <a:xfrm>
                <a:off x="1488943" y="2722261"/>
                <a:ext cx="15559395" cy="1980350"/>
              </a:xfrm>
              <a:prstGeom prst="rect">
                <a:avLst/>
              </a:prstGeom>
            </p:spPr>
            <p:txBody>
              <a:bodyPr wrap="square">
                <a:spAutoFit/>
              </a:bodyPr>
              <a:lstStyle/>
              <a:p>
                <a:pPr lvl="0">
                  <a:lnSpc>
                    <a:spcPct val="150000"/>
                  </a:lnSpc>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eqArr>
                          <m:eqArr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eqArrPr>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=20</m:t>
                            </m:r>
                          </m:e>
                          <m:e>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𝑢</m:t>
                                </m:r>
                              </m:e>
                              <m: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m:t>
                                </m:r>
                              </m:sub>
                            </m:sSub>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=54</m:t>
                            </m:r>
                          </m:e>
                        </m:eqAr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=0</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80</m:t>
                            </m:r>
                          </m:e>
                        </m:eqArr>
                      </m:e>
                    </m:d>
                    <m:r>
                      <a:rPr lang="en-US" sz="4000" i="1">
                        <a:solidFill>
                          <a:prstClr val="black"/>
                        </a:solidFill>
                        <a:latin typeface="Cambria Math" panose="02040503050406030204" pitchFamily="18" charset="0"/>
                        <a:cs typeface="Arial" panose="020B0604020202020204" pitchFamily="34" charset="0"/>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d>
                      <m:dPr>
                        <m:begChr m:val="{"/>
                        <m:endChr m:val=""/>
                        <m:ctrlPr>
                          <a:rPr lang="en-US" sz="4000" i="1">
                            <a:solidFill>
                              <a:prstClr val="black"/>
                            </a:solidFill>
                            <a:latin typeface="Cambria Math" panose="02040503050406030204" pitchFamily="18" charset="0"/>
                            <a:cs typeface="Arial" panose="020B0604020202020204" pitchFamily="34" charset="0"/>
                          </a:rPr>
                        </m:ctrlPr>
                      </m:dPr>
                      <m:e>
                        <m:eqArr>
                          <m:eqArrPr>
                            <m:ctrlPr>
                              <a:rPr lang="en-US" sz="4000" i="1">
                                <a:solidFill>
                                  <a:prstClr val="black"/>
                                </a:solidFill>
                                <a:latin typeface="Cambria Math" panose="02040503050406030204" pitchFamily="18" charset="0"/>
                                <a:cs typeface="Arial" panose="020B0604020202020204" pitchFamily="34" charset="0"/>
                              </a:rPr>
                            </m:ctrlPr>
                          </m:eqArrPr>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5</m:t>
                                </m:r>
                              </m:sub>
                            </m:sSub>
                            <m:r>
                              <a:rPr lang="en-US" sz="4000" i="1">
                                <a:solidFill>
                                  <a:prstClr val="black"/>
                                </a:solidFill>
                                <a:latin typeface="Cambria Math" panose="02040503050406030204" pitchFamily="18" charset="0"/>
                                <a:cs typeface="Arial" panose="020B0604020202020204" pitchFamily="34" charset="0"/>
                              </a:rPr>
                              <m:t>−</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e>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8</m:t>
                                </m:r>
                              </m:sub>
                            </m:sSub>
                            <m:r>
                              <a:rPr lang="en-US" sz="4000" b="0" i="1" smtClean="0">
                                <a:solidFill>
                                  <a:prstClr val="black"/>
                                </a:solidFill>
                                <a:latin typeface="Cambria Math" panose="02040503050406030204" pitchFamily="18" charset="0"/>
                                <a:cs typeface="Arial" panose="020B0604020202020204" pitchFamily="34" charset="0"/>
                              </a:rPr>
                              <m:t>.</m:t>
                            </m:r>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𝑢</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4</m:t>
                            </m:r>
                          </m:e>
                        </m:eqArr>
                      </m:e>
                    </m:d>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a:extLst>
                  <a:ext uri="{FF2B5EF4-FFF2-40B4-BE49-F238E27FC236}">
                    <a16:creationId xmlns:a16="http://schemas.microsoft.com/office/drawing/2014/main" id="{0D31CF06-7201-4CAB-7957-E6EC5C10ADAA}"/>
                  </a:ext>
                </a:extLst>
              </p:cNvPr>
              <p:cNvSpPr>
                <a:spLocks noRot="1" noChangeAspect="1" noMove="1" noResize="1" noEditPoints="1" noAdjustHandles="1" noChangeArrowheads="1" noChangeShapeType="1" noTextEdit="1"/>
              </p:cNvSpPr>
              <p:nvPr/>
            </p:nvSpPr>
            <p:spPr>
              <a:xfrm>
                <a:off x="1488943" y="2722261"/>
                <a:ext cx="15559395" cy="1980350"/>
              </a:xfrm>
              <a:prstGeom prst="rect">
                <a:avLst/>
              </a:prstGeom>
              <a:blipFill>
                <a:blip r:embed="rId5"/>
                <a:stretch>
                  <a:fillRect l="-1371"/>
                </a:stretch>
              </a:blipFill>
            </p:spPr>
            <p:txBody>
              <a:bodyPr/>
              <a:lstStyle/>
              <a:p>
                <a:r>
                  <a:rPr lang="en-US">
                    <a:noFill/>
                  </a:rPr>
                  <a:t> </a:t>
                </a:r>
              </a:p>
            </p:txBody>
          </p:sp>
        </mc:Fallback>
      </mc:AlternateContent>
      <p:sp>
        <p:nvSpPr>
          <p:cNvPr id="14" name="Oval Callout 29">
            <a:extLst>
              <a:ext uri="{FF2B5EF4-FFF2-40B4-BE49-F238E27FC236}">
                <a16:creationId xmlns:a16="http://schemas.microsoft.com/office/drawing/2014/main" id="{26156A17-C5AF-CDB1-CA67-B43EA754366E}"/>
              </a:ext>
            </a:extLst>
          </p:cNvPr>
          <p:cNvSpPr/>
          <p:nvPr/>
        </p:nvSpPr>
        <p:spPr>
          <a:xfrm>
            <a:off x="8432658" y="5049276"/>
            <a:ext cx="1671964" cy="964892"/>
          </a:xfrm>
          <a:prstGeom prst="wedgeEllipseCallout">
            <a:avLst>
              <a:gd name="adj1" fmla="val 24988"/>
              <a:gd name="adj2" fmla="val 4498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EAD1682-EDC6-E137-EDCB-A8CD72023964}"/>
                  </a:ext>
                </a:extLst>
              </p:cNvPr>
              <p:cNvSpPr/>
              <p:nvPr/>
            </p:nvSpPr>
            <p:spPr>
              <a:xfrm>
                <a:off x="998448" y="4785803"/>
                <a:ext cx="16049890" cy="5082097"/>
              </a:xfrm>
              <a:prstGeom prst="rect">
                <a:avLst/>
              </a:prstGeom>
            </p:spPr>
            <p:txBody>
              <a:bodyPr wrap="square">
                <a:spAutoFit/>
              </a:bodyPr>
              <a:lstStyle/>
              <a:p>
                <a:pPr>
                  <a:lnSpc>
                    <a:spcPct val="150000"/>
                  </a:lnSpc>
                  <a:spcAft>
                    <a:spcPts val="1200"/>
                  </a:spcAft>
                </a:pPr>
                <a:r>
                  <a:rPr lang="pt-BR" sz="4000" dirty="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5</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2</m:t>
                                  </m:r>
                                </m:sub>
                              </m:sSub>
                              <m:r>
                                <a:rPr lang="pt-BR" sz="4000">
                                  <a:latin typeface="Cambria Math" panose="02040503050406030204" pitchFamily="18" charset="0"/>
                                  <a:ea typeface="Calibri" panose="020F0502020204030204" pitchFamily="34" charset="0"/>
                                  <a:cs typeface="Times New Roman" panose="02020603050405020304" pitchFamily="18" charset="0"/>
                                </a:rPr>
                                <m:t>=3</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8</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3</m:t>
                                  </m:r>
                                </m:sub>
                              </m:sSub>
                              <m:r>
                                <a:rPr lang="pt-BR" sz="4000">
                                  <a:latin typeface="Cambria Math" panose="02040503050406030204" pitchFamily="18" charset="0"/>
                                  <a:ea typeface="Calibri" panose="020F0502020204030204" pitchFamily="34" charset="0"/>
                                  <a:cs typeface="Times New Roman" panose="02020603050405020304" pitchFamily="18" charset="0"/>
                                </a:rPr>
                                <m:t>=24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pt-BR" sz="4000">
                                      <a:latin typeface="Cambria Math" panose="02040503050406030204" pitchFamily="18" charset="0"/>
                                      <a:ea typeface="Calibri" panose="020F0502020204030204" pitchFamily="34" charset="0"/>
                                      <a:cs typeface="Times New Roman" panose="02020603050405020304" pitchFamily="18" charset="0"/>
                                    </a:rPr>
                                    <m:t>3</m:t>
                                  </m:r>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=3</m:t>
                                  </m:r>
                                </m:e>
                              </m:mr>
                              <m:mr>
                                <m:e>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+7</m:t>
                                      </m:r>
                                      <m:r>
                                        <a:rPr lang="en-US" sz="4000" i="1">
                                          <a:latin typeface="Cambria Math" panose="02040503050406030204" pitchFamily="18" charset="0"/>
                                          <a:ea typeface="Calibri" panose="020F0502020204030204" pitchFamily="34" charset="0"/>
                                          <a:cs typeface="Times New Roman" panose="02020603050405020304" pitchFamily="18" charset="0"/>
                                        </a:rPr>
                                        <m:t>𝑑</m:t>
                                      </m:r>
                                    </m:e>
                                  </m:d>
                                  <m:d>
                                    <m:dPr>
                                      <m:ctrlPr>
                                        <a:rPr lang="en-US" sz="4000" i="1">
                                          <a:latin typeface="Cambria Math" panose="02040503050406030204" pitchFamily="18" charset="0"/>
                                          <a:cs typeface="Times New Roman" panose="02020603050405020304" pitchFamily="18" charset="0"/>
                                        </a:rPr>
                                      </m:ctrlPr>
                                    </m:dP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+2</m:t>
                                      </m:r>
                                      <m:r>
                                        <a:rPr lang="en-US" sz="4000" i="1">
                                          <a:latin typeface="Cambria Math" panose="02040503050406030204" pitchFamily="18" charset="0"/>
                                          <a:ea typeface="Calibri" panose="020F0502020204030204" pitchFamily="34" charset="0"/>
                                          <a:cs typeface="Times New Roman" panose="02020603050405020304" pitchFamily="18" charset="0"/>
                                        </a:rPr>
                                        <m:t>𝑑</m:t>
                                      </m:r>
                                    </m:e>
                                  </m:d>
                                  <m:r>
                                    <a:rPr lang="pt-BR" sz="4000">
                                      <a:latin typeface="Cambria Math" panose="02040503050406030204" pitchFamily="18" charset="0"/>
                                      <a:ea typeface="Calibri" panose="020F0502020204030204" pitchFamily="34" charset="0"/>
                                      <a:cs typeface="Times New Roman" panose="02020603050405020304" pitchFamily="18" charset="0"/>
                                    </a:rPr>
                                    <m:t>=24</m:t>
                                  </m:r>
                                </m:e>
                              </m:mr>
                            </m:m>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=1</m:t>
                                      </m:r>
                                    </m:e>
                                  </m:mr>
                                  <m:mr>
                                    <m:e>
                                      <m:sSubSup>
                                        <m:sSubSupPr>
                                          <m:ctrlPr>
                                            <a:rPr lang="en-US" sz="4000" i="1">
                                              <a:latin typeface="Cambria Math" panose="02040503050406030204" pitchFamily="18" charset="0"/>
                                              <a:cs typeface="Times New Roman" panose="02020603050405020304" pitchFamily="18" charset="0"/>
                                            </a:rPr>
                                          </m:ctrlPr>
                                        </m:sSubSup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up>
                                          <m:r>
                                            <a:rPr lang="pt-BR" sz="4000">
                                              <a:latin typeface="Cambria Math" panose="02040503050406030204" pitchFamily="18" charset="0"/>
                                              <a:ea typeface="Calibri" panose="020F0502020204030204" pitchFamily="34" charset="0"/>
                                              <a:cs typeface="Times New Roman" panose="02020603050405020304" pitchFamily="18" charset="0"/>
                                            </a:rPr>
                                            <m:t>2</m:t>
                                          </m:r>
                                        </m:sup>
                                      </m:sSubSup>
                                      <m:r>
                                        <a:rPr lang="pt-BR" sz="4000">
                                          <a:latin typeface="Cambria Math" panose="02040503050406030204" pitchFamily="18" charset="0"/>
                                          <a:ea typeface="Calibri" panose="020F0502020204030204" pitchFamily="34" charset="0"/>
                                          <a:cs typeface="Times New Roman" panose="02020603050405020304" pitchFamily="18" charset="0"/>
                                        </a:rPr>
                                        <m:t>+9</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10=0</m:t>
                                      </m:r>
                                    </m:e>
                                  </m:mr>
                                </m:m>
                              </m:e>
                            </m:d>
                          </m:e>
                        </m:d>
                      </m:e>
                    </m:d>
                  </m:oMath>
                </a14:m>
                <a:endParaRPr lang="en-US" sz="40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 xmlns:m="http://schemas.openxmlformats.org/officeDocument/2006/math">
                    <m:r>
                      <a:rPr lang="pt-BR" sz="40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latin typeface="Cambria Math" panose="02040503050406030204" pitchFamily="18" charset="0"/>
                            <a:cs typeface="Times New Roman" panose="02020603050405020304" pitchFamily="18" charset="0"/>
                          </a:rPr>
                        </m:ctrlPr>
                      </m:dPr>
                      <m:e>
                        <m:m>
                          <m:mPr>
                            <m:plcHide m:val="on"/>
                            <m:mcs>
                              <m:mc>
                                <m:mcPr>
                                  <m:count m:val="1"/>
                                  <m:mcJc m:val="center"/>
                                </m:mcPr>
                              </m:mc>
                            </m:mcs>
                            <m:ctrlPr>
                              <a:rPr lang="en-US" sz="4000" i="1">
                                <a:latin typeface="Cambria Math" panose="02040503050406030204" pitchFamily="18" charset="0"/>
                                <a:cs typeface="Times New Roman" panose="02020603050405020304" pitchFamily="18" charset="0"/>
                              </a:rPr>
                            </m:ctrlPr>
                          </m:mPr>
                          <m:mr>
                            <m:e>
                              <m:r>
                                <a:rPr lang="en-US" sz="4000" i="1">
                                  <a:latin typeface="Cambria Math" panose="02040503050406030204" pitchFamily="18" charset="0"/>
                                  <a:ea typeface="Calibri" panose="020F0502020204030204" pitchFamily="34" charset="0"/>
                                  <a:cs typeface="Times New Roman" panose="02020603050405020304" pitchFamily="18" charset="0"/>
                                </a:rPr>
                                <m:t>𝑑</m:t>
                              </m:r>
                              <m:r>
                                <a:rPr lang="pt-BR" sz="4000">
                                  <a:latin typeface="Cambria Math" panose="02040503050406030204" pitchFamily="18" charset="0"/>
                                  <a:ea typeface="Calibri" panose="020F0502020204030204" pitchFamily="34" charset="0"/>
                                  <a:cs typeface="Times New Roman" panose="02020603050405020304" pitchFamily="18" charset="0"/>
                                </a:rPr>
                                <m:t>=1</m:t>
                              </m:r>
                            </m:e>
                          </m:mr>
                          <m:mr>
                            <m:e>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=1</m:t>
                              </m:r>
                              <m:r>
                                <m:rPr>
                                  <m:nor/>
                                </m:rPr>
                                <a:rPr lang="pt-BR" sz="4000" i="1">
                                  <a:latin typeface="Arial" panose="020B0604020202020204" pitchFamily="34" charset="0"/>
                                  <a:ea typeface="Calibri" panose="020F0502020204030204" pitchFamily="34" charset="0"/>
                                  <a:cs typeface="Arial" panose="020B0604020202020204" pitchFamily="34" charset="0"/>
                                </a:rPr>
                                <m:t> </m:t>
                              </m:r>
                              <m:r>
                                <m:rPr>
                                  <m:sty m:val="p"/>
                                </m:rPr>
                                <a:rPr lang="pt-BR" sz="4000">
                                  <a:latin typeface="Cambria Math" panose="02040503050406030204" pitchFamily="18" charset="0"/>
                                  <a:ea typeface="Calibri" panose="020F0502020204030204" pitchFamily="34" charset="0"/>
                                  <a:cs typeface="Times New Roman" panose="02020603050405020304" pitchFamily="18" charset="0"/>
                                </a:rPr>
                                <m:t>ho</m:t>
                              </m:r>
                              <m:r>
                                <m:rPr>
                                  <m:nor/>
                                </m:rPr>
                                <a:rPr lang="pt-BR" sz="4000">
                                  <a:latin typeface="Arial" panose="020B0604020202020204" pitchFamily="34" charset="0"/>
                                  <a:ea typeface="Calibri" panose="020F0502020204030204" pitchFamily="34" charset="0"/>
                                  <a:cs typeface="Arial" panose="020B0604020202020204" pitchFamily="34" charset="0"/>
                                </a:rPr>
                                <m:t>ặ</m:t>
                              </m:r>
                              <m:r>
                                <m:rPr>
                                  <m:sty m:val="p"/>
                                </m:rPr>
                                <a:rPr lang="pt-BR" sz="4000">
                                  <a:latin typeface="Cambria Math" panose="02040503050406030204" pitchFamily="18" charset="0"/>
                                  <a:ea typeface="Calibri" panose="020F0502020204030204" pitchFamily="34" charset="0"/>
                                  <a:cs typeface="Times New Roman" panose="02020603050405020304" pitchFamily="18" charset="0"/>
                                </a:rPr>
                                <m:t>c</m:t>
                              </m:r>
                              <m:r>
                                <m:rPr>
                                  <m:nor/>
                                </m:rPr>
                                <a:rPr lang="pt-BR" sz="4000" i="1">
                                  <a:latin typeface="Arial" panose="020B0604020202020204" pitchFamily="34" charset="0"/>
                                  <a:ea typeface="Calibri" panose="020F0502020204030204" pitchFamily="34" charset="0"/>
                                  <a:cs typeface="Arial" panose="020B0604020202020204" pitchFamily="34" charset="0"/>
                                </a:rPr>
                                <m:t> </m:t>
                              </m:r>
                              <m:sSub>
                                <m:sSubPr>
                                  <m:ctrlPr>
                                    <a:rPr lang="en-US" sz="4000" i="1">
                                      <a:latin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pt-BR" sz="4000">
                                      <a:latin typeface="Cambria Math" panose="02040503050406030204" pitchFamily="18" charset="0"/>
                                      <a:ea typeface="Calibri" panose="020F0502020204030204" pitchFamily="34" charset="0"/>
                                      <a:cs typeface="Times New Roman" panose="02020603050405020304" pitchFamily="18" charset="0"/>
                                    </a:rPr>
                                    <m:t>1</m:t>
                                  </m:r>
                                </m:sub>
                              </m:sSub>
                              <m:r>
                                <a:rPr lang="pt-BR" sz="4000">
                                  <a:latin typeface="Cambria Math" panose="02040503050406030204" pitchFamily="18" charset="0"/>
                                  <a:ea typeface="Calibri" panose="020F0502020204030204" pitchFamily="34" charset="0"/>
                                  <a:cs typeface="Times New Roman" panose="02020603050405020304" pitchFamily="18" charset="0"/>
                                </a:rPr>
                                <m:t>=</m:t>
                              </m:r>
                              <m:r>
                                <a:rPr lang="pt-BR" sz="4000" i="1">
                                  <a:latin typeface="Cambria Math" panose="02040503050406030204" pitchFamily="18" charset="0"/>
                                  <a:ea typeface="Calibri" panose="020F0502020204030204" pitchFamily="34" charset="0"/>
                                  <a:cs typeface="Times New Roman" panose="02020603050405020304" pitchFamily="18" charset="0"/>
                                </a:rPr>
                                <m:t>−</m:t>
                              </m:r>
                              <m:r>
                                <a:rPr lang="pt-BR" sz="4000">
                                  <a:latin typeface="Cambria Math" panose="02040503050406030204" pitchFamily="18" charset="0"/>
                                  <a:ea typeface="Calibri" panose="020F0502020204030204" pitchFamily="34" charset="0"/>
                                  <a:cs typeface="Times New Roman" panose="02020603050405020304" pitchFamily="18" charset="0"/>
                                </a:rPr>
                                <m:t>10.</m:t>
                              </m:r>
                            </m:e>
                          </m:mr>
                        </m:m>
                      </m:e>
                    </m:d>
                  </m:oMath>
                </a14:m>
                <a:r>
                  <a:rPr lang="en-US" sz="4000" kern="100" dirty="0">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5" name="Rectangle 14">
                <a:extLst>
                  <a:ext uri="{FF2B5EF4-FFF2-40B4-BE49-F238E27FC236}">
                    <a16:creationId xmlns:a16="http://schemas.microsoft.com/office/drawing/2014/main" id="{DEAD1682-EDC6-E137-EDCB-A8CD72023964}"/>
                  </a:ext>
                </a:extLst>
              </p:cNvPr>
              <p:cNvSpPr>
                <a:spLocks noRot="1" noChangeAspect="1" noMove="1" noResize="1" noEditPoints="1" noAdjustHandles="1" noChangeArrowheads="1" noChangeShapeType="1" noTextEdit="1"/>
              </p:cNvSpPr>
              <p:nvPr/>
            </p:nvSpPr>
            <p:spPr>
              <a:xfrm>
                <a:off x="998448" y="4785803"/>
                <a:ext cx="16049890" cy="5082097"/>
              </a:xfrm>
              <a:prstGeom prst="rect">
                <a:avLst/>
              </a:prstGeom>
              <a:blipFill>
                <a:blip r:embed="rId6"/>
                <a:stretch>
                  <a:fillRect l="-1367"/>
                </a:stretch>
              </a:blipFill>
            </p:spPr>
            <p:txBody>
              <a:bodyPr/>
              <a:lstStyle/>
              <a:p>
                <a:r>
                  <a:rPr lang="en-US">
                    <a:noFill/>
                  </a:rPr>
                  <a:t> </a:t>
                </a:r>
              </a:p>
            </p:txBody>
          </p:sp>
        </mc:Fallback>
      </mc:AlternateContent>
    </p:spTree>
    <p:extLst>
      <p:ext uri="{BB962C8B-B14F-4D97-AF65-F5344CB8AC3E}">
        <p14:creationId xmlns:p14="http://schemas.microsoft.com/office/powerpoint/2010/main" val="1668843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528273" y="7463917"/>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6739012" y="746391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3698290" y="4694033"/>
            <a:ext cx="10891413" cy="974626"/>
          </a:xfrm>
          <a:prstGeom prst="rect">
            <a:avLst/>
          </a:prstGeom>
        </p:spPr>
        <p:txBody>
          <a:bodyPr lIns="0" tIns="0" rIns="0" bIns="0" rtlCol="0" anchor="t">
            <a:spAutoFit/>
          </a:bodyPr>
          <a:lstStyle/>
          <a:p>
            <a:pPr algn="ctr">
              <a:lnSpc>
                <a:spcPts val="7599"/>
              </a:lnSpc>
            </a:pPr>
            <a:r>
              <a:rPr lang="en-US" sz="6500" b="1" dirty="0">
                <a:solidFill>
                  <a:srgbClr val="195E21"/>
                </a:solidFill>
                <a:latin typeface="Arial" panose="020B0604020202020204" pitchFamily="34" charset="0"/>
                <a:cs typeface="Arial" panose="020B0604020202020204" pitchFamily="34" charset="0"/>
              </a:rPr>
              <a:t>VẬN DỤNG</a:t>
            </a:r>
          </a:p>
        </p:txBody>
      </p:sp>
      <p:pic>
        <p:nvPicPr>
          <p:cNvPr id="8" name="Picture 7">
            <a:extLst>
              <a:ext uri="{FF2B5EF4-FFF2-40B4-BE49-F238E27FC236}">
                <a16:creationId xmlns:a16="http://schemas.microsoft.com/office/drawing/2014/main" id="{3BAF7388-4DAB-F587-36F4-EDCA02C290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2015" y="5372100"/>
            <a:ext cx="7675085" cy="4317235"/>
          </a:xfrm>
          <a:prstGeom prst="rect">
            <a:avLst/>
          </a:prstGeom>
        </p:spPr>
      </p:pic>
    </p:spTree>
    <p:extLst>
      <p:ext uri="{BB962C8B-B14F-4D97-AF65-F5344CB8AC3E}">
        <p14:creationId xmlns:p14="http://schemas.microsoft.com/office/powerpoint/2010/main" val="469877592"/>
      </p:ext>
    </p:extLst>
  </p:cSld>
  <p:clrMapOvr>
    <a:masterClrMapping/>
  </p:clrMapOvr>
  <p:transition spd="med">
    <p:circl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208103" y="6741560"/>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32876" y="40230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6083389" y="639993"/>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Bài</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 SGK – tr.</a:t>
            </a:r>
            <a:r>
              <a:rPr lang="nl-NL" sz="4000" b="1" noProof="0" dirty="0">
                <a:solidFill>
                  <a:prstClr val="white"/>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F9403FDD-165A-5B14-0212-4D2001EA90F9}"/>
              </a:ext>
            </a:extLst>
          </p:cNvPr>
          <p:cNvSpPr txBox="1"/>
          <p:nvPr/>
        </p:nvSpPr>
        <p:spPr>
          <a:xfrm>
            <a:off x="1149546" y="2048153"/>
            <a:ext cx="15988903" cy="2748253"/>
          </a:xfrm>
          <a:prstGeom prst="rect">
            <a:avLst/>
          </a:prstGeom>
          <a:noFill/>
        </p:spPr>
        <p:txBody>
          <a:bodyPr wrap="square">
            <a:spAutoFit/>
          </a:bodyPr>
          <a:lstStyle/>
          <a:p>
            <a:pPr algn="just">
              <a:lnSpc>
                <a:spcPct val="150000"/>
              </a:lnSpc>
            </a:pPr>
            <a:r>
              <a:rPr lang="vi-VN" sz="4000" dirty="0">
                <a:solidFill>
                  <a:srgbClr val="000000"/>
                </a:solidFill>
              </a:rPr>
              <a:t>Một người muốn mua một thanh gỗ đủ để cắt ra làm các thanh ngang của một cái thang. Biết rằng chiều dài các thanh ngang của cái thang đó (từ bậc dưới cùng) lần lượt là 45 </a:t>
            </a:r>
            <a:r>
              <a:rPr lang="vi-VN" sz="4000" dirty="0" err="1">
                <a:solidFill>
                  <a:srgbClr val="000000"/>
                </a:solidFill>
              </a:rPr>
              <a:t>cm</a:t>
            </a:r>
            <a:r>
              <a:rPr lang="vi-VN" sz="4000" dirty="0">
                <a:solidFill>
                  <a:srgbClr val="000000"/>
                </a:solidFill>
              </a:rPr>
              <a:t>, 43 </a:t>
            </a:r>
            <a:r>
              <a:rPr lang="vi-VN" sz="4000" dirty="0" err="1">
                <a:solidFill>
                  <a:srgbClr val="000000"/>
                </a:solidFill>
              </a:rPr>
              <a:t>cm</a:t>
            </a:r>
            <a:r>
              <a:rPr lang="vi-VN" sz="4000" dirty="0">
                <a:solidFill>
                  <a:srgbClr val="000000"/>
                </a:solidFill>
              </a:rPr>
              <a:t>, 41 </a:t>
            </a:r>
            <a:r>
              <a:rPr lang="vi-VN" sz="4000" dirty="0" err="1">
                <a:solidFill>
                  <a:srgbClr val="000000"/>
                </a:solidFill>
              </a:rPr>
              <a:t>cm</a:t>
            </a:r>
            <a:r>
              <a:rPr lang="vi-VN" sz="4000" dirty="0">
                <a:solidFill>
                  <a:srgbClr val="000000"/>
                </a:solidFill>
              </a:rPr>
              <a:t>, ..., 31 </a:t>
            </a:r>
            <a:r>
              <a:rPr lang="vi-VN" sz="4000" dirty="0" err="1">
                <a:solidFill>
                  <a:srgbClr val="000000"/>
                </a:solidFill>
              </a:rPr>
              <a:t>cm</a:t>
            </a:r>
            <a:r>
              <a:rPr lang="vi-VN" sz="4000" dirty="0">
                <a:solidFill>
                  <a:srgbClr val="000000"/>
                </a:solidFill>
              </a:rPr>
              <a:t>.</a:t>
            </a:r>
          </a:p>
        </p:txBody>
      </p:sp>
      <p:pic>
        <p:nvPicPr>
          <p:cNvPr id="18" name="Picture 17">
            <a:extLst>
              <a:ext uri="{FF2B5EF4-FFF2-40B4-BE49-F238E27FC236}">
                <a16:creationId xmlns:a16="http://schemas.microsoft.com/office/drawing/2014/main" id="{8DCE5967-BCBA-02DD-1C59-4DB5B34422B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903611" y="4802102"/>
            <a:ext cx="2522739" cy="4359145"/>
          </a:xfrm>
          <a:prstGeom prst="rect">
            <a:avLst/>
          </a:prstGeom>
        </p:spPr>
      </p:pic>
      <p:sp>
        <p:nvSpPr>
          <p:cNvPr id="8" name="TextBox 7">
            <a:extLst>
              <a:ext uri="{FF2B5EF4-FFF2-40B4-BE49-F238E27FC236}">
                <a16:creationId xmlns:a16="http://schemas.microsoft.com/office/drawing/2014/main" id="{E6B80724-9B05-2C04-B38A-234AC99FBC0F}"/>
              </a:ext>
            </a:extLst>
          </p:cNvPr>
          <p:cNvSpPr txBox="1"/>
          <p:nvPr/>
        </p:nvSpPr>
        <p:spPr>
          <a:xfrm>
            <a:off x="1255295" y="4945307"/>
            <a:ext cx="10479505"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Cái thang đó có bao nhiêu bậc?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 Tính chiều dài thanh gỗ mà người đó cần mua, giả sử chiều dài các mối nối (phần gỗ bị cắt thành mùn cưa) là không đáng kể.</a:t>
            </a:r>
          </a:p>
        </p:txBody>
      </p:sp>
    </p:spTree>
    <p:extLst>
      <p:ext uri="{BB962C8B-B14F-4D97-AF65-F5344CB8AC3E}">
        <p14:creationId xmlns:p14="http://schemas.microsoft.com/office/powerpoint/2010/main" val="5594576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91427" y="4453607"/>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32876" y="402307"/>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6083389" y="344352"/>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Bài</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 SGK – tr.56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36212C-0A19-4056-B847-B3CC436B8843}"/>
                  </a:ext>
                </a:extLst>
              </p:cNvPr>
              <p:cNvSpPr txBox="1"/>
              <p:nvPr/>
            </p:nvSpPr>
            <p:spPr>
              <a:xfrm>
                <a:off x="1356707" y="2916572"/>
                <a:ext cx="11752340" cy="6337441"/>
              </a:xfrm>
              <a:prstGeom prst="rect">
                <a:avLst/>
              </a:prstGeom>
              <a:noFill/>
            </p:spPr>
            <p:txBody>
              <a:bodyPr wrap="square">
                <a:spAutoFit/>
              </a:bodyPr>
              <a:lstStyle/>
              <a:p>
                <a:pPr>
                  <a:lnSpc>
                    <a:spcPct val="150000"/>
                  </a:lnSpc>
                  <a:spcAft>
                    <a:spcPts val="800"/>
                  </a:spcAft>
                </a:pPr>
                <a:r>
                  <a:rPr lang="fr-FR" sz="4000" kern="100" dirty="0">
                    <a:latin typeface="Arial" panose="020B0604020202020204" pitchFamily="34" charset="0"/>
                    <a:ea typeface="Calibri" panose="020F0502020204030204" pitchFamily="34" charset="0"/>
                    <a:cs typeface="Arial" panose="020B0604020202020204" pitchFamily="34" charset="0"/>
                  </a:rPr>
                  <a:t>a) </a:t>
                </a:r>
                <a:r>
                  <a:rPr lang="fr-FR" sz="4000" kern="100" dirty="0" err="1">
                    <a:latin typeface="Arial" panose="020B0604020202020204" pitchFamily="34" charset="0"/>
                    <a:ea typeface="Calibri" panose="020F0502020204030204" pitchFamily="34" charset="0"/>
                    <a:cs typeface="Arial" panose="020B0604020202020204" pitchFamily="34" charset="0"/>
                  </a:rPr>
                  <a:t>Chiều</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dài</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các</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thanh</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ngang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của</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cái</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thang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tính</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từ</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bậc</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dưới</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cùng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tạo</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thành</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một</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cấp</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số</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cộng</a:t>
                </a:r>
                <a:r>
                  <a:rPr lang="fr-FR" sz="4000" kern="100" dirty="0">
                    <a:latin typeface="Arial" panose="020B0604020202020204" pitchFamily="34" charset="0"/>
                    <a:ea typeface="Calibri" panose="020F0502020204030204" pitchFamily="34" charset="0"/>
                    <a:cs typeface="Arial" panose="020B0604020202020204" pitchFamily="34" charset="0"/>
                  </a:rPr>
                  <a:t> </a:t>
                </a:r>
                <a:r>
                  <a:rPr lang="fr-FR" sz="4000" kern="100" dirty="0" err="1">
                    <a:latin typeface="Arial" panose="020B0604020202020204" pitchFamily="34" charset="0"/>
                    <a:ea typeface="Calibri" panose="020F0502020204030204" pitchFamily="34" charset="0"/>
                    <a:cs typeface="Arial" panose="020B0604020202020204" pitchFamily="34" charset="0"/>
                  </a:rPr>
                  <a:t>có</a:t>
                </a:r>
                <a:r>
                  <a:rPr lang="fr-FR"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fr-FR" sz="4000" kern="100">
                            <a:latin typeface="Cambria Math" panose="02040503050406030204" pitchFamily="18" charset="0"/>
                            <a:ea typeface="Calibri" panose="020F0502020204030204" pitchFamily="34" charset="0"/>
                            <a:cs typeface="Times New Roman" panose="02020603050405020304" pitchFamily="18" charset="0"/>
                          </a:rPr>
                          <m:t>1</m:t>
                        </m:r>
                      </m:sub>
                    </m:sSub>
                    <m:r>
                      <a:rPr lang="fr-FR" sz="4000" kern="100">
                        <a:latin typeface="Cambria Math" panose="02040503050406030204" pitchFamily="18" charset="0"/>
                        <a:ea typeface="Calibri" panose="020F0502020204030204" pitchFamily="34" charset="0"/>
                        <a:cs typeface="Times New Roman" panose="02020603050405020304" pitchFamily="18" charset="0"/>
                      </a:rPr>
                      <m:t>=45;</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r>
                      <a:rPr lang="fr-FR" sz="4000" kern="100">
                        <a:latin typeface="Cambria Math" panose="02040503050406030204" pitchFamily="18" charset="0"/>
                        <a:ea typeface="Calibri" panose="020F0502020204030204" pitchFamily="34" charset="0"/>
                        <a:cs typeface="Times New Roman" panose="02020603050405020304" pitchFamily="18" charset="0"/>
                      </a:rPr>
                      <m:t>=</m:t>
                    </m:r>
                    <m:r>
                      <a:rPr lang="fr-FR" sz="4000" i="1" kern="100">
                        <a:latin typeface="Cambria Math" panose="02040503050406030204" pitchFamily="18" charset="0"/>
                        <a:ea typeface="Calibri" panose="020F0502020204030204" pitchFamily="34" charset="0"/>
                        <a:cs typeface="Times New Roman" panose="02020603050405020304" pitchFamily="18" charset="0"/>
                      </a:rPr>
                      <m:t>−</m:t>
                    </m:r>
                    <m:r>
                      <a:rPr lang="fr-FR" sz="4000" kern="100">
                        <a:latin typeface="Cambria Math" panose="02040503050406030204" pitchFamily="18" charset="0"/>
                        <a:ea typeface="Calibri" panose="020F0502020204030204" pitchFamily="34" charset="0"/>
                        <a:cs typeface="Times New Roman" panose="02020603050405020304" pitchFamily="18" charset="0"/>
                      </a:rPr>
                      <m:t>2</m:t>
                    </m:r>
                  </m:oMath>
                </a14:m>
                <a:r>
                  <a:rPr lang="fr-FR"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Suy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ra</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kern="100">
                            <a:latin typeface="Cambria Math" panose="02040503050406030204" pitchFamily="18" charset="0"/>
                            <a:ea typeface="Calibri" panose="020F0502020204030204" pitchFamily="34" charset="0"/>
                            <a:cs typeface="Times New Roman" panose="02020603050405020304" pitchFamily="18" charset="0"/>
                          </a:rPr>
                          <m:t>45</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r>
                          <a:rPr lang="en-US" sz="4000" kern="100">
                            <a:latin typeface="Cambria Math" panose="02040503050406030204" pitchFamily="18" charset="0"/>
                            <a:ea typeface="Calibri" panose="020F0502020204030204" pitchFamily="34" charset="0"/>
                            <a:cs typeface="Times New Roman" panose="02020603050405020304" pitchFamily="18" charset="0"/>
                          </a:rPr>
                          <m:t>31</m:t>
                        </m:r>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r>
                      <a:rPr lang="en-US" sz="4000" kern="100">
                        <a:latin typeface="Cambria Math" panose="02040503050406030204" pitchFamily="18" charset="0"/>
                        <a:ea typeface="Calibri" panose="020F0502020204030204" pitchFamily="34" charset="0"/>
                        <a:cs typeface="Times New Roman" panose="02020603050405020304" pitchFamily="18" charset="0"/>
                      </a:rPr>
                      <m:t>+1=8</m:t>
                    </m:r>
                  </m:oMath>
                </a14:m>
                <a:r>
                  <a:rPr lang="en-US" sz="4000" kern="100" dirty="0">
                    <a:latin typeface="Arial" panose="020B0604020202020204" pitchFamily="34" charset="0"/>
                    <a:ea typeface="Calibri" panose="020F0502020204030204" pitchFamily="34" charset="0"/>
                    <a:cs typeface="Arial" panose="020B0604020202020204" pitchFamily="34" charset="0"/>
                  </a:rPr>
                  <a:t>.</a:t>
                </a:r>
                <a:br>
                  <a:rPr lang="en-US" sz="4000" kern="100" dirty="0">
                    <a:latin typeface="Arial" panose="020B0604020202020204" pitchFamily="34" charset="0"/>
                    <a:ea typeface="Calibri" panose="020F0502020204030204" pitchFamily="34" charset="0"/>
                    <a:cs typeface="Arial" panose="020B0604020202020204" pitchFamily="34" charset="0"/>
                  </a:rPr>
                </a:br>
                <a:r>
                  <a:rPr lang="en-US" sz="4000" kern="100" dirty="0" err="1">
                    <a:latin typeface="Arial" panose="020B0604020202020204" pitchFamily="34" charset="0"/>
                    <a:ea typeface="Calibri" panose="020F0502020204030204" pitchFamily="34" charset="0"/>
                    <a:cs typeface="Arial" panose="020B0604020202020204" pitchFamily="34" charset="0"/>
                  </a:rPr>
                  <a:t>Vậy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cái</a:t>
                </a:r>
                <a:r>
                  <a:rPr lang="en-US" sz="4000" kern="100" dirty="0">
                    <a:latin typeface="Arial" panose="020B0604020202020204" pitchFamily="34" charset="0"/>
                    <a:ea typeface="Calibri" panose="020F0502020204030204" pitchFamily="34" charset="0"/>
                    <a:cs typeface="Arial" panose="020B0604020202020204" pitchFamily="34" charset="0"/>
                  </a:rPr>
                  <a:t> thang </a:t>
                </a:r>
                <a:r>
                  <a:rPr lang="en-US" sz="4000" kern="100" dirty="0" err="1">
                    <a:latin typeface="Arial" panose="020B0604020202020204" pitchFamily="34" charset="0"/>
                    <a:ea typeface="Calibri" panose="020F0502020204030204" pitchFamily="34" charset="0"/>
                    <a:cs typeface="Arial" panose="020B0604020202020204" pitchFamily="34" charset="0"/>
                  </a:rPr>
                  <a:t>có</a:t>
                </a:r>
                <a:r>
                  <a:rPr lang="en-US" sz="4000" kern="100" dirty="0">
                    <a:latin typeface="Arial" panose="020B0604020202020204" pitchFamily="34" charset="0"/>
                    <a:ea typeface="Calibri" panose="020F0502020204030204" pitchFamily="34" charset="0"/>
                    <a:cs typeface="Arial" panose="020B0604020202020204" pitchFamily="34" charset="0"/>
                  </a:rPr>
                  <a:t> 8 </a:t>
                </a:r>
                <a:r>
                  <a:rPr lang="en-US" sz="4000" kern="100" dirty="0" err="1">
                    <a:latin typeface="Arial" panose="020B0604020202020204" pitchFamily="34" charset="0"/>
                    <a:ea typeface="Calibri" panose="020F0502020204030204" pitchFamily="34" charset="0"/>
                    <a:cs typeface="Arial" panose="020B0604020202020204" pitchFamily="34" charset="0"/>
                  </a:rPr>
                  <a:t>bậc</a:t>
                </a:r>
                <a:r>
                  <a:rPr lang="en-US" sz="4000" kern="100" dirty="0">
                    <a:latin typeface="Arial" panose="020B0604020202020204" pitchFamily="34" charset="0"/>
                    <a:ea typeface="Calibri" panose="020F0502020204030204" pitchFamily="34" charset="0"/>
                    <a:cs typeface="Arial" panose="020B0604020202020204" pitchFamily="34" charset="0"/>
                  </a:rPr>
                  <a:t>.</a:t>
                </a:r>
                <a:br>
                  <a:rPr lang="en-US" sz="4000" kern="100" dirty="0">
                    <a:latin typeface="Arial" panose="020B0604020202020204" pitchFamily="34" charset="0"/>
                    <a:ea typeface="Calibri" panose="020F0502020204030204" pitchFamily="34" charset="0"/>
                    <a:cs typeface="Arial" panose="020B0604020202020204" pitchFamily="34" charset="0"/>
                  </a:rPr>
                </a:br>
                <a:r>
                  <a:rPr lang="en-US" sz="4000" kern="1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000" kern="100">
                            <a:latin typeface="Cambria Math" panose="02040503050406030204" pitchFamily="18" charset="0"/>
                            <a:ea typeface="Calibri" panose="020F0502020204030204" pitchFamily="34" charset="0"/>
                            <a:cs typeface="Times New Roman" panose="02020603050405020304" pitchFamily="18" charset="0"/>
                          </a:rPr>
                          <m:t>8</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000" kern="100">
                            <a:latin typeface="Cambria Math" panose="02040503050406030204" pitchFamily="18" charset="0"/>
                            <a:ea typeface="Calibri" panose="020F0502020204030204" pitchFamily="34" charset="0"/>
                            <a:cs typeface="Times New Roman" panose="02020603050405020304" pitchFamily="18" charset="0"/>
                          </a:rPr>
                          <m:t>8(45+31)</m:t>
                        </m:r>
                      </m:num>
                      <m:den>
                        <m:r>
                          <a:rPr lang="en-US" sz="4000" kern="100">
                            <a:latin typeface="Cambria Math" panose="02040503050406030204" pitchFamily="18" charset="0"/>
                            <a:ea typeface="Calibri" panose="020F0502020204030204" pitchFamily="34" charset="0"/>
                            <a:cs typeface="Times New Roman" panose="02020603050405020304" pitchFamily="18" charset="0"/>
                          </a:rPr>
                          <m:t>2</m:t>
                        </m:r>
                      </m:den>
                    </m:f>
                    <m:r>
                      <a:rPr lang="en-US" sz="4000" kern="100">
                        <a:latin typeface="Cambria Math" panose="02040503050406030204" pitchFamily="18" charset="0"/>
                        <a:ea typeface="Calibri" panose="020F0502020204030204" pitchFamily="34" charset="0"/>
                        <a:cs typeface="Times New Roman" panose="02020603050405020304" pitchFamily="18" charset="0"/>
                      </a:rPr>
                      <m:t>=304</m:t>
                    </m:r>
                  </m:oMath>
                </a14:m>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Vậy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người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cần</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mua</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thanh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gỗ</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chiều</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dài</a:t>
                </a:r>
                <a:r>
                  <a:rPr lang="en-US" sz="4000" kern="1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kern="100">
                        <a:latin typeface="Cambria Math" panose="02040503050406030204" pitchFamily="18" charset="0"/>
                        <a:ea typeface="Calibri" panose="020F0502020204030204" pitchFamily="34" charset="0"/>
                        <a:cs typeface="Times New Roman" panose="02020603050405020304" pitchFamily="18" charset="0"/>
                      </a:rPr>
                      <m:t>304 </m:t>
                    </m:r>
                    <m:r>
                      <m:rPr>
                        <m:sty m:val="p"/>
                      </m:rPr>
                      <a:rPr lang="en-US" sz="4000" kern="100">
                        <a:latin typeface="Cambria Math" panose="02040503050406030204" pitchFamily="18" charset="0"/>
                        <a:ea typeface="Calibri" panose="020F0502020204030204" pitchFamily="34" charset="0"/>
                        <a:cs typeface="Times New Roman" panose="02020603050405020304" pitchFamily="18" charset="0"/>
                      </a:rPr>
                      <m:t>cm</m:t>
                    </m:r>
                  </m:oMath>
                </a14:m>
                <a:r>
                  <a:rPr lang="en-US" sz="4000" kern="100" dirty="0">
                    <a:latin typeface="Arial" panose="020B0604020202020204" pitchFamily="34" charset="0"/>
                    <a:ea typeface="Calibri" panose="020F0502020204030204" pitchFamily="34"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8536212C-0A19-4056-B847-B3CC436B8843}"/>
                  </a:ext>
                </a:extLst>
              </p:cNvPr>
              <p:cNvSpPr txBox="1">
                <a:spLocks noRot="1" noChangeAspect="1" noMove="1" noResize="1" noEditPoints="1" noAdjustHandles="1" noChangeArrowheads="1" noChangeShapeType="1" noTextEdit="1"/>
              </p:cNvSpPr>
              <p:nvPr/>
            </p:nvSpPr>
            <p:spPr>
              <a:xfrm>
                <a:off x="1356707" y="2916572"/>
                <a:ext cx="11752340" cy="6337441"/>
              </a:xfrm>
              <a:prstGeom prst="rect">
                <a:avLst/>
              </a:prstGeom>
              <a:blipFill>
                <a:blip r:embed="rId8"/>
                <a:stretch>
                  <a:fillRect l="-1868" b="-3173"/>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9F4154D2-2884-E20C-2FB3-CF9CB12E21AF}"/>
              </a:ext>
            </a:extLst>
          </p:cNvPr>
          <p:cNvSpPr/>
          <p:nvPr/>
        </p:nvSpPr>
        <p:spPr>
          <a:xfrm>
            <a:off x="5955926" y="2171700"/>
            <a:ext cx="1671964" cy="679680"/>
          </a:xfrm>
          <a:prstGeom prst="wedgeEllipseCallout">
            <a:avLst>
              <a:gd name="adj1" fmla="val 24988"/>
              <a:gd name="adj2" fmla="val 80680"/>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1CAA497-1576-400C-4569-AAF09D13703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3097015" y="2845364"/>
            <a:ext cx="3402145" cy="5878707"/>
          </a:xfrm>
          <a:prstGeom prst="rect">
            <a:avLst/>
          </a:prstGeom>
        </p:spPr>
      </p:pic>
    </p:spTree>
    <p:extLst>
      <p:ext uri="{BB962C8B-B14F-4D97-AF65-F5344CB8AC3E}">
        <p14:creationId xmlns:p14="http://schemas.microsoft.com/office/powerpoint/2010/main" val="17692004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50912" y="8074022"/>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952771" y="3493994"/>
            <a:ext cx="980398" cy="1381096"/>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6502490" y="422578"/>
            <a:ext cx="5765710" cy="901593"/>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7</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tr.</a:t>
            </a:r>
            <a:r>
              <a:rPr lang="nl-NL" sz="4000" b="1" noProof="0"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4E2CC50-D0E9-28AC-BE4B-888A4A4F7E1B}"/>
                  </a:ext>
                </a:extLst>
              </p:cNvPr>
              <p:cNvSpPr txBox="1"/>
              <p:nvPr/>
            </p:nvSpPr>
            <p:spPr>
              <a:xfrm>
                <a:off x="990601" y="1682152"/>
                <a:ext cx="15864500" cy="3686266"/>
              </a:xfrm>
              <a:prstGeom prst="rect">
                <a:avLst/>
              </a:prstGeom>
              <a:noFill/>
            </p:spPr>
            <p:txBody>
              <a:bodyPr wrap="square">
                <a:spAutoFit/>
              </a:bodyPr>
              <a:lstStyle/>
              <a:p>
                <a:pPr lvl="0" algn="just">
                  <a:lnSpc>
                    <a:spcPct val="150000"/>
                  </a:lnSpc>
                  <a:defRPr/>
                </a:pPr>
                <a:r>
                  <a:rPr lang="vi-VN" sz="4000" dirty="0">
                    <a:solidFill>
                      <a:srgbClr val="000000"/>
                    </a:solidFill>
                    <a:ea typeface="Open Sans" panose="020B0606030504020204" pitchFamily="34" charset="0"/>
                    <a:cs typeface="Open Sans" panose="020B0606030504020204" pitchFamily="34" charset="0"/>
                  </a:rPr>
                  <a:t>Khi một vận động viên nhảy dù nhảy xa khỏi máy bay, giả sử quãng đường người ấy rơi tự do (tính theo </a:t>
                </a:r>
                <a:r>
                  <a:rPr lang="vi-VN" sz="4000" dirty="0" err="1">
                    <a:solidFill>
                      <a:srgbClr val="000000"/>
                    </a:solidFill>
                    <a:ea typeface="Open Sans" panose="020B0606030504020204" pitchFamily="34" charset="0"/>
                    <a:cs typeface="Open Sans" panose="020B0606030504020204" pitchFamily="34" charset="0"/>
                  </a:rPr>
                  <a:t>feet</a:t>
                </a:r>
                <a:r>
                  <a:rPr lang="vi-VN" sz="4000" dirty="0">
                    <a:solidFill>
                      <a:srgbClr val="000000"/>
                    </a:solidFill>
                    <a:ea typeface="Open Sans" panose="020B0606030504020204" pitchFamily="34" charset="0"/>
                    <a:cs typeface="Open Sans" panose="020B0606030504020204" pitchFamily="34" charset="0"/>
                  </a:rPr>
                  <a:t>) trong mỗi giây liên tiếp theo thứ tự trước khi bung </a:t>
                </a:r>
                <a:r>
                  <a:rPr lang="vi-VN" sz="4000" dirty="0" err="1">
                    <a:solidFill>
                      <a:srgbClr val="000000"/>
                    </a:solidFill>
                    <a:ea typeface="Open Sans" panose="020B0606030504020204" pitchFamily="34" charset="0"/>
                    <a:cs typeface="Open Sans" panose="020B0606030504020204" pitchFamily="34" charset="0"/>
                  </a:rPr>
                  <a:t>dủ</a:t>
                </a:r>
                <a:r>
                  <a:rPr lang="vi-VN" sz="4000" dirty="0">
                    <a:solidFill>
                      <a:srgbClr val="000000"/>
                    </a:solidFill>
                    <a:ea typeface="Open Sans" panose="020B0606030504020204" pitchFamily="34" charset="0"/>
                    <a:cs typeface="Open Sans" panose="020B0606030504020204" pitchFamily="34" charset="0"/>
                  </a:rPr>
                  <a:t> lần lượt là: </a:t>
                </a:r>
                <a14:m>
                  <m:oMath xmlns:m="http://schemas.openxmlformats.org/officeDocument/2006/math">
                    <m:r>
                      <a:rPr lang="vi-VN" sz="4000" i="1" dirty="0"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16; 48; 80; 112; 144; … </m:t>
                    </m:r>
                  </m:oMath>
                </a14:m>
                <a:r>
                  <a:rPr lang="vi-VN" sz="4000" dirty="0">
                    <a:solidFill>
                      <a:srgbClr val="000000"/>
                    </a:solidFill>
                    <a:ea typeface="Open Sans" panose="020B0606030504020204" pitchFamily="34" charset="0"/>
                    <a:cs typeface="Open Sans" panose="020B0606030504020204" pitchFamily="34" charset="0"/>
                  </a:rPr>
                  <a:t>(các quãng đường này tạo thành cấp số cộng).</a:t>
                </a:r>
                <a:endParaRPr kumimoji="0" lang="en-US" sz="40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mc:Choice>
        <mc:Fallback>
          <p:sp>
            <p:nvSpPr>
              <p:cNvPr id="9" name="TextBox 8">
                <a:extLst>
                  <a:ext uri="{FF2B5EF4-FFF2-40B4-BE49-F238E27FC236}">
                    <a16:creationId xmlns:a16="http://schemas.microsoft.com/office/drawing/2014/main" id="{44E2CC50-D0E9-28AC-BE4B-888A4A4F7E1B}"/>
                  </a:ext>
                </a:extLst>
              </p:cNvPr>
              <p:cNvSpPr txBox="1">
                <a:spLocks noRot="1" noChangeAspect="1" noMove="1" noResize="1" noEditPoints="1" noAdjustHandles="1" noChangeArrowheads="1" noChangeShapeType="1" noTextEdit="1"/>
              </p:cNvSpPr>
              <p:nvPr/>
            </p:nvSpPr>
            <p:spPr>
              <a:xfrm>
                <a:off x="990601" y="1682152"/>
                <a:ext cx="15864500" cy="3686266"/>
              </a:xfrm>
              <a:prstGeom prst="rect">
                <a:avLst/>
              </a:prstGeom>
              <a:blipFill>
                <a:blip r:embed="rId10"/>
                <a:stretch>
                  <a:fillRect l="-1384" r="-1345" b="-578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9D8EA69-411C-7845-6D5F-EB0D3BB204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38545" y="4600946"/>
            <a:ext cx="5442632" cy="4276354"/>
          </a:xfrm>
          <a:prstGeom prst="rect">
            <a:avLst/>
          </a:prstGeom>
        </p:spPr>
      </p:pic>
      <p:sp>
        <p:nvSpPr>
          <p:cNvPr id="12" name="TextBox 11">
            <a:extLst>
              <a:ext uri="{FF2B5EF4-FFF2-40B4-BE49-F238E27FC236}">
                <a16:creationId xmlns:a16="http://schemas.microsoft.com/office/drawing/2014/main" id="{5B90DC91-56A4-BECA-FF6E-9C5ECBC6B60C}"/>
              </a:ext>
            </a:extLst>
          </p:cNvPr>
          <p:cNvSpPr txBox="1"/>
          <p:nvPr/>
        </p:nvSpPr>
        <p:spPr>
          <a:xfrm>
            <a:off x="1376109" y="5513079"/>
            <a:ext cx="9764766" cy="2748253"/>
          </a:xfrm>
          <a:prstGeom prst="rect">
            <a:avLst/>
          </a:prstGeom>
          <a:noFill/>
        </p:spPr>
        <p:txBody>
          <a:bodyPr wrap="square">
            <a:spAutoFit/>
          </a:bodyPr>
          <a:lstStyle/>
          <a:p>
            <a:pPr algn="just">
              <a:lnSpc>
                <a:spcPct val="150000"/>
              </a:lnSpc>
            </a:pPr>
            <a:r>
              <a:rPr lang="vi-VN" sz="4000" dirty="0">
                <a:solidFill>
                  <a:srgbClr val="000000"/>
                </a:solidFill>
              </a:rPr>
              <a:t>a) Tính công sai của cấp số cộng trên.</a:t>
            </a:r>
          </a:p>
          <a:p>
            <a:pPr algn="just">
              <a:lnSpc>
                <a:spcPct val="150000"/>
              </a:lnSpc>
            </a:pPr>
            <a:r>
              <a:rPr lang="vi-VN" sz="4000" dirty="0">
                <a:solidFill>
                  <a:srgbClr val="000000"/>
                </a:solidFill>
              </a:rPr>
              <a:t>b) Tính tổng chiều dài quãng đường rơi tự do của người đó trong 10 giây đầu tiên.</a:t>
            </a:r>
          </a:p>
        </p:txBody>
      </p:sp>
    </p:spTree>
    <p:extLst>
      <p:ext uri="{BB962C8B-B14F-4D97-AF65-F5344CB8AC3E}">
        <p14:creationId xmlns:p14="http://schemas.microsoft.com/office/powerpoint/2010/main" val="39529548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13319" y="8388353"/>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7005948" y="1749454"/>
            <a:ext cx="980398" cy="1381096"/>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6502490" y="422578"/>
            <a:ext cx="5765710" cy="901593"/>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7</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a:t>
            </a:r>
            <a:r>
              <a:rPr kumimoji="0" lang="nl-NL" sz="4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lang="nl-NL" sz="4000" b="1"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3" name="Oval Callout 29">
            <a:extLst>
              <a:ext uri="{FF2B5EF4-FFF2-40B4-BE49-F238E27FC236}">
                <a16:creationId xmlns:a16="http://schemas.microsoft.com/office/drawing/2014/main" id="{E3CE5D96-1B90-DE8C-16BD-086B68FEFE6D}"/>
              </a:ext>
            </a:extLst>
          </p:cNvPr>
          <p:cNvSpPr/>
          <p:nvPr/>
        </p:nvSpPr>
        <p:spPr>
          <a:xfrm>
            <a:off x="1498918" y="2100162"/>
            <a:ext cx="1671964" cy="679680"/>
          </a:xfrm>
          <a:prstGeom prst="wedgeEllipseCallout">
            <a:avLst>
              <a:gd name="adj1" fmla="val 38291"/>
              <a:gd name="adj2" fmla="val 87953"/>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7E90902-43D8-5CF0-CA6E-3F0C3E5635A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353800" y="4747206"/>
            <a:ext cx="4802848" cy="3773666"/>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0C87FCB-10D4-B671-CFCE-1D223368C91B}"/>
                  </a:ext>
                </a:extLst>
              </p:cNvPr>
              <p:cNvSpPr txBox="1"/>
              <p:nvPr/>
            </p:nvSpPr>
            <p:spPr>
              <a:xfrm>
                <a:off x="1510950" y="4610100"/>
                <a:ext cx="8631493" cy="2358210"/>
              </a:xfrm>
              <a:prstGeom prst="rect">
                <a:avLst/>
              </a:prstGeom>
              <a:noFill/>
            </p:spPr>
            <p:txBody>
              <a:bodyPr wrap="square">
                <a:spAutoFit/>
              </a:bodyPr>
              <a:lstStyle/>
              <a:p>
                <a:pPr>
                  <a:lnSpc>
                    <a:spcPct val="150000"/>
                  </a:lnSpc>
                  <a:spcAft>
                    <a:spcPts val="800"/>
                  </a:spcAft>
                </a:pPr>
                <a:r>
                  <a:rPr lang="en-US" sz="4200" kern="1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200" i="1" kern="100">
                        <a:latin typeface="Cambria Math" panose="02040503050406030204" pitchFamily="18" charset="0"/>
                        <a:ea typeface="Calibri" panose="020F0502020204030204" pitchFamily="34" charset="0"/>
                        <a:cs typeface="Times New Roman" panose="02020603050405020304" pitchFamily="18" charset="0"/>
                      </a:rPr>
                      <m:t>𝑑</m:t>
                    </m:r>
                    <m:r>
                      <a:rPr lang="en-US" sz="4200" kern="100">
                        <a:latin typeface="Cambria Math" panose="02040503050406030204" pitchFamily="18" charset="0"/>
                        <a:ea typeface="Calibri" panose="020F0502020204030204" pitchFamily="34" charset="0"/>
                        <a:cs typeface="Times New Roman" panose="02020603050405020304" pitchFamily="18" charset="0"/>
                      </a:rPr>
                      <m:t>=32</m:t>
                    </m:r>
                  </m:oMath>
                </a14:m>
                <a:r>
                  <a:rPr lang="en-US" sz="4200" kern="100" dirty="0">
                    <a:latin typeface="Arial" panose="020B0604020202020204" pitchFamily="34" charset="0"/>
                    <a:ea typeface="Calibri" panose="020F0502020204030204" pitchFamily="34" charset="0"/>
                    <a:cs typeface="Arial" panose="020B0604020202020204" pitchFamily="34" charset="0"/>
                  </a:rPr>
                  <a:t>.</a:t>
                </a:r>
                <a:br>
                  <a:rPr lang="en-US" sz="4200" kern="100" dirty="0">
                    <a:latin typeface="Arial" panose="020B0604020202020204" pitchFamily="34" charset="0"/>
                    <a:ea typeface="Calibri" panose="020F0502020204030204" pitchFamily="34" charset="0"/>
                    <a:cs typeface="Arial" panose="020B0604020202020204" pitchFamily="34" charset="0"/>
                  </a:rPr>
                </a:br>
                <a:r>
                  <a:rPr lang="en-US" sz="4200" kern="1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200" i="1" kern="100">
                            <a:latin typeface="Cambria Math" panose="02040503050406030204" pitchFamily="18" charset="0"/>
                            <a:ea typeface="Calibri" panose="020F0502020204030204" pitchFamily="34" charset="0"/>
                            <a:cs typeface="Times New Roman" panose="02020603050405020304" pitchFamily="18" charset="0"/>
                          </a:rPr>
                          <m:t>𝑆</m:t>
                        </m:r>
                      </m:e>
                      <m:sub>
                        <m:r>
                          <a:rPr lang="en-US" sz="4200" kern="100">
                            <a:latin typeface="Cambria Math" panose="02040503050406030204" pitchFamily="18" charset="0"/>
                            <a:ea typeface="Calibri" panose="020F0502020204030204" pitchFamily="34" charset="0"/>
                            <a:cs typeface="Times New Roman" panose="02020603050405020304" pitchFamily="18" charset="0"/>
                          </a:rPr>
                          <m:t>10</m:t>
                        </m:r>
                      </m:sub>
                    </m:sSub>
                    <m:r>
                      <a:rPr lang="en-US" sz="42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4200" kern="100">
                            <a:latin typeface="Cambria Math" panose="02040503050406030204" pitchFamily="18" charset="0"/>
                            <a:ea typeface="Calibri" panose="020F0502020204030204" pitchFamily="34" charset="0"/>
                            <a:cs typeface="Times New Roman" panose="02020603050405020304" pitchFamily="18" charset="0"/>
                          </a:rPr>
                          <m:t>10(2⋅16+9.32)</m:t>
                        </m:r>
                      </m:num>
                      <m:den>
                        <m:r>
                          <a:rPr lang="en-US" sz="4200" kern="100">
                            <a:latin typeface="Cambria Math" panose="02040503050406030204" pitchFamily="18" charset="0"/>
                            <a:ea typeface="Calibri" panose="020F0502020204030204" pitchFamily="34" charset="0"/>
                            <a:cs typeface="Times New Roman" panose="02020603050405020304" pitchFamily="18" charset="0"/>
                          </a:rPr>
                          <m:t>2</m:t>
                        </m:r>
                      </m:den>
                    </m:f>
                    <m:r>
                      <a:rPr lang="en-US" sz="4200" kern="100">
                        <a:latin typeface="Cambria Math" panose="02040503050406030204" pitchFamily="18" charset="0"/>
                        <a:ea typeface="Calibri" panose="020F0502020204030204" pitchFamily="34" charset="0"/>
                        <a:cs typeface="Times New Roman" panose="02020603050405020304" pitchFamily="18" charset="0"/>
                      </a:rPr>
                      <m:t>=1600</m:t>
                    </m:r>
                  </m:oMath>
                </a14:m>
                <a:r>
                  <a:rPr lang="en-US" sz="4200" kern="100" dirty="0">
                    <a:latin typeface="Arial" panose="020B0604020202020204" pitchFamily="34" charset="0"/>
                    <a:ea typeface="Calibri" panose="020F0502020204030204" pitchFamily="34" charset="0"/>
                    <a:cs typeface="Arial" panose="020B0604020202020204" pitchFamily="34" charset="0"/>
                  </a:rPr>
                  <a:t> (feet).</a:t>
                </a:r>
              </a:p>
            </p:txBody>
          </p:sp>
        </mc:Choice>
        <mc:Fallback>
          <p:sp>
            <p:nvSpPr>
              <p:cNvPr id="15" name="TextBox 14">
                <a:extLst>
                  <a:ext uri="{FF2B5EF4-FFF2-40B4-BE49-F238E27FC236}">
                    <a16:creationId xmlns:a16="http://schemas.microsoft.com/office/drawing/2014/main" id="{60C87FCB-10D4-B671-CFCE-1D223368C91B}"/>
                  </a:ext>
                </a:extLst>
              </p:cNvPr>
              <p:cNvSpPr txBox="1">
                <a:spLocks noRot="1" noChangeAspect="1" noMove="1" noResize="1" noEditPoints="1" noAdjustHandles="1" noChangeArrowheads="1" noChangeShapeType="1" noTextEdit="1"/>
              </p:cNvSpPr>
              <p:nvPr/>
            </p:nvSpPr>
            <p:spPr>
              <a:xfrm>
                <a:off x="1510950" y="4610100"/>
                <a:ext cx="8631493" cy="2358210"/>
              </a:xfrm>
              <a:prstGeom prst="rect">
                <a:avLst/>
              </a:prstGeom>
              <a:blipFill>
                <a:blip r:embed="rId12"/>
                <a:stretch>
                  <a:fillRect l="-2754" b="-4651"/>
                </a:stretch>
              </a:blipFill>
            </p:spPr>
            <p:txBody>
              <a:bodyPr/>
              <a:lstStyle/>
              <a:p>
                <a:r>
                  <a:rPr lang="en-US">
                    <a:noFill/>
                  </a:rPr>
                  <a:t> </a:t>
                </a:r>
              </a:p>
            </p:txBody>
          </p:sp>
        </mc:Fallback>
      </mc:AlternateContent>
    </p:spTree>
    <p:extLst>
      <p:ext uri="{BB962C8B-B14F-4D97-AF65-F5344CB8AC3E}">
        <p14:creationId xmlns:p14="http://schemas.microsoft.com/office/powerpoint/2010/main" val="30893139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839447" y="8076"/>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555559" y="7602571"/>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397100D3-66E3-36CC-1EF9-2498301C469B}"/>
              </a:ext>
            </a:extLst>
          </p:cNvPr>
          <p:cNvSpPr txBox="1"/>
          <p:nvPr/>
        </p:nvSpPr>
        <p:spPr>
          <a:xfrm>
            <a:off x="6083389" y="639993"/>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Bài</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nl-NL" sz="4000" b="1" dirty="0">
                <a:solidFill>
                  <a:prstClr val="white"/>
                </a:solidFill>
                <a:latin typeface="Arial" panose="020B0604020202020204" pitchFamily="34" charset="0"/>
                <a:cs typeface="Arial" panose="020B0604020202020204" pitchFamily="34" charset="0"/>
              </a:rPr>
              <a:t>8</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SGK – tr.</a:t>
            </a:r>
            <a:r>
              <a:rPr lang="nl-NL" sz="4000" b="1" noProof="0" dirty="0">
                <a:solidFill>
                  <a:prstClr val="white"/>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465DCFF-CC05-0A2C-96A8-0629CE6DD7FB}"/>
                  </a:ext>
                </a:extLst>
              </p:cNvPr>
              <p:cNvSpPr txBox="1"/>
              <p:nvPr/>
            </p:nvSpPr>
            <p:spPr>
              <a:xfrm>
                <a:off x="1641571" y="2366334"/>
                <a:ext cx="15004854" cy="5530617"/>
              </a:xfrm>
              <a:prstGeom prst="rect">
                <a:avLst/>
              </a:prstGeom>
              <a:noFill/>
            </p:spPr>
            <p:txBody>
              <a:bodyPr wrap="square">
                <a:spAutoFit/>
              </a:bodyPr>
              <a:lstStyle/>
              <a:p>
                <a:pPr algn="just">
                  <a:lnSpc>
                    <a:spcPct val="150000"/>
                  </a:lnSpc>
                </a:pPr>
                <a:r>
                  <a:rPr lang="vi-VN" sz="4000" dirty="0">
                    <a:solidFill>
                      <a:srgbClr val="000000"/>
                    </a:solidFill>
                  </a:rPr>
                  <a:t>Ở một loài thực vật lưỡng bội, tính trạng chiều cao cây do hai </a:t>
                </a:r>
                <a:r>
                  <a:rPr lang="vi-VN" sz="4000" dirty="0" err="1">
                    <a:solidFill>
                      <a:srgbClr val="000000"/>
                    </a:solidFill>
                  </a:rPr>
                  <a:t>gene</a:t>
                </a:r>
                <a:r>
                  <a:rPr lang="vi-VN" sz="4000" dirty="0">
                    <a:solidFill>
                      <a:srgbClr val="000000"/>
                    </a:solidFill>
                  </a:rPr>
                  <a:t> không </a:t>
                </a:r>
                <a:r>
                  <a:rPr lang="vi-VN" sz="4000" dirty="0" err="1">
                    <a:solidFill>
                      <a:srgbClr val="000000"/>
                    </a:solidFill>
                  </a:rPr>
                  <a:t>alen</a:t>
                </a:r>
                <a:r>
                  <a:rPr lang="vi-VN" sz="4000" dirty="0">
                    <a:solidFill>
                      <a:srgbClr val="000000"/>
                    </a:solidFill>
                  </a:rPr>
                  <a:t> là </a:t>
                </a:r>
                <a14:m>
                  <m:oMath xmlns:m="http://schemas.openxmlformats.org/officeDocument/2006/math">
                    <m:r>
                      <a:rPr lang="vi-VN" sz="4000" i="1" dirty="0" smtClean="0">
                        <a:solidFill>
                          <a:srgbClr val="000000"/>
                        </a:solidFill>
                        <a:latin typeface="Cambria Math" panose="02040503050406030204" pitchFamily="18" charset="0"/>
                      </a:rPr>
                      <m:t>𝐴</m:t>
                    </m:r>
                  </m:oMath>
                </a14:m>
                <a:r>
                  <a:rPr lang="vi-VN" sz="4000" dirty="0">
                    <a:solidFill>
                      <a:srgbClr val="000000"/>
                    </a:solidFill>
                  </a:rPr>
                  <a:t> và </a:t>
                </a:r>
                <a14:m>
                  <m:oMath xmlns:m="http://schemas.openxmlformats.org/officeDocument/2006/math">
                    <m:r>
                      <a:rPr lang="vi-VN" sz="4000" i="1" dirty="0" smtClean="0">
                        <a:solidFill>
                          <a:srgbClr val="000000"/>
                        </a:solidFill>
                        <a:latin typeface="Cambria Math" panose="02040503050406030204" pitchFamily="18" charset="0"/>
                      </a:rPr>
                      <m:t>𝐵</m:t>
                    </m:r>
                  </m:oMath>
                </a14:m>
                <a:r>
                  <a:rPr lang="vi-VN" sz="4000" dirty="0">
                    <a:solidFill>
                      <a:srgbClr val="000000"/>
                    </a:solidFill>
                  </a:rPr>
                  <a:t> cùng quy định kiểu tương tác cộng gộp. Trong kiểu </a:t>
                </a:r>
                <a:r>
                  <a:rPr lang="vi-VN" sz="4000" dirty="0" err="1">
                    <a:solidFill>
                      <a:srgbClr val="000000"/>
                    </a:solidFill>
                  </a:rPr>
                  <a:t>gene</a:t>
                </a:r>
                <a:r>
                  <a:rPr lang="vi-VN" sz="4000" dirty="0">
                    <a:solidFill>
                      <a:srgbClr val="000000"/>
                    </a:solidFill>
                  </a:rPr>
                  <a:t> nếu cứ thêm một </a:t>
                </a:r>
                <a:r>
                  <a:rPr lang="vi-VN" sz="4000" dirty="0" err="1">
                    <a:solidFill>
                      <a:srgbClr val="000000"/>
                    </a:solidFill>
                  </a:rPr>
                  <a:t>alen</a:t>
                </a:r>
                <a:r>
                  <a:rPr lang="vi-VN" sz="4000" dirty="0">
                    <a:solidFill>
                      <a:srgbClr val="000000"/>
                    </a:solidFill>
                  </a:rPr>
                  <a:t> trội </a:t>
                </a:r>
                <a14:m>
                  <m:oMath xmlns:m="http://schemas.openxmlformats.org/officeDocument/2006/math">
                    <m:r>
                      <a:rPr lang="vi-VN" sz="4000" i="1" dirty="0" smtClean="0">
                        <a:solidFill>
                          <a:srgbClr val="000000"/>
                        </a:solidFill>
                        <a:latin typeface="Cambria Math" panose="02040503050406030204" pitchFamily="18" charset="0"/>
                      </a:rPr>
                      <m:t>𝐴</m:t>
                    </m:r>
                  </m:oMath>
                </a14:m>
                <a:r>
                  <a:rPr lang="vi-VN" sz="4000" dirty="0">
                    <a:solidFill>
                      <a:srgbClr val="000000"/>
                    </a:solidFill>
                  </a:rPr>
                  <a:t> hay </a:t>
                </a:r>
                <a14:m>
                  <m:oMath xmlns:m="http://schemas.openxmlformats.org/officeDocument/2006/math">
                    <m:r>
                      <a:rPr lang="vi-VN" sz="4000" i="1" dirty="0" smtClean="0">
                        <a:solidFill>
                          <a:srgbClr val="000000"/>
                        </a:solidFill>
                        <a:latin typeface="Cambria Math" panose="02040503050406030204" pitchFamily="18" charset="0"/>
                      </a:rPr>
                      <m:t>𝐵</m:t>
                    </m:r>
                  </m:oMath>
                </a14:m>
                <a:r>
                  <a:rPr lang="vi-VN" sz="4000" dirty="0">
                    <a:solidFill>
                      <a:srgbClr val="000000"/>
                    </a:solidFill>
                  </a:rPr>
                  <a:t> thì chiều cao cây tăng thêm 5 </a:t>
                </a:r>
                <a:r>
                  <a:rPr lang="vi-VN" sz="4000" dirty="0" err="1">
                    <a:solidFill>
                      <a:srgbClr val="000000"/>
                    </a:solidFill>
                  </a:rPr>
                  <a:t>cm</a:t>
                </a:r>
                <a:r>
                  <a:rPr lang="vi-VN" sz="4000" dirty="0">
                    <a:solidFill>
                      <a:srgbClr val="000000"/>
                    </a:solidFill>
                  </a:rPr>
                  <a:t>. Khi trưởng thành, cây thấp nhất của loài này với kiểu </a:t>
                </a:r>
                <a:r>
                  <a:rPr lang="vi-VN" sz="4000" dirty="0" err="1">
                    <a:solidFill>
                      <a:srgbClr val="000000"/>
                    </a:solidFill>
                  </a:rPr>
                  <a:t>gene</a:t>
                </a:r>
                <a:r>
                  <a:rPr lang="vi-VN" sz="4000" dirty="0">
                    <a:solidFill>
                      <a:srgbClr val="000000"/>
                    </a:solidFill>
                  </a:rPr>
                  <a:t> </a:t>
                </a:r>
                <a14:m>
                  <m:oMath xmlns:m="http://schemas.openxmlformats.org/officeDocument/2006/math">
                    <m:r>
                      <a:rPr lang="vi-VN" sz="4000" i="1" dirty="0" smtClean="0">
                        <a:solidFill>
                          <a:srgbClr val="000000"/>
                        </a:solidFill>
                        <a:latin typeface="Cambria Math" panose="02040503050406030204" pitchFamily="18" charset="0"/>
                      </a:rPr>
                      <m:t>𝑎𝑎𝑏𝑏</m:t>
                    </m:r>
                  </m:oMath>
                </a14:m>
                <a:r>
                  <a:rPr lang="vi-VN" sz="4000" dirty="0">
                    <a:solidFill>
                      <a:srgbClr val="000000"/>
                    </a:solidFill>
                  </a:rPr>
                  <a:t> có chiều cao 100cm. Hỏi cây cao nhất với kiểu </a:t>
                </a:r>
                <a:r>
                  <a:rPr lang="vi-VN" sz="4000" dirty="0" err="1">
                    <a:solidFill>
                      <a:srgbClr val="000000"/>
                    </a:solidFill>
                  </a:rPr>
                  <a:t>gene</a:t>
                </a:r>
                <a:r>
                  <a:rPr lang="vi-VN" sz="4000" dirty="0">
                    <a:solidFill>
                      <a:srgbClr val="000000"/>
                    </a:solidFill>
                  </a:rPr>
                  <a:t> </a:t>
                </a:r>
                <a14:m>
                  <m:oMath xmlns:m="http://schemas.openxmlformats.org/officeDocument/2006/math">
                    <m:r>
                      <a:rPr lang="vi-VN" sz="4000" i="1" dirty="0" smtClean="0">
                        <a:solidFill>
                          <a:srgbClr val="000000"/>
                        </a:solidFill>
                        <a:latin typeface="Cambria Math" panose="02040503050406030204" pitchFamily="18" charset="0"/>
                      </a:rPr>
                      <m:t>𝐴𝐴𝐵𝐵</m:t>
                    </m:r>
                  </m:oMath>
                </a14:m>
                <a:r>
                  <a:rPr lang="vi-VN" sz="4000" dirty="0">
                    <a:solidFill>
                      <a:srgbClr val="000000"/>
                    </a:solidFill>
                  </a:rPr>
                  <a:t> có chiều cao bao nhiêu?</a:t>
                </a:r>
              </a:p>
            </p:txBody>
          </p:sp>
        </mc:Choice>
        <mc:Fallback>
          <p:sp>
            <p:nvSpPr>
              <p:cNvPr id="14" name="TextBox 13">
                <a:extLst>
                  <a:ext uri="{FF2B5EF4-FFF2-40B4-BE49-F238E27FC236}">
                    <a16:creationId xmlns:a16="http://schemas.microsoft.com/office/drawing/2014/main" id="{A465DCFF-CC05-0A2C-96A8-0629CE6DD7FB}"/>
                  </a:ext>
                </a:extLst>
              </p:cNvPr>
              <p:cNvSpPr txBox="1">
                <a:spLocks noRot="1" noChangeAspect="1" noMove="1" noResize="1" noEditPoints="1" noAdjustHandles="1" noChangeArrowheads="1" noChangeShapeType="1" noTextEdit="1"/>
              </p:cNvSpPr>
              <p:nvPr/>
            </p:nvSpPr>
            <p:spPr>
              <a:xfrm>
                <a:off x="1641571" y="2366334"/>
                <a:ext cx="15004854" cy="5530617"/>
              </a:xfrm>
              <a:prstGeom prst="rect">
                <a:avLst/>
              </a:prstGeom>
              <a:blipFill>
                <a:blip r:embed="rId8"/>
                <a:stretch>
                  <a:fillRect l="-1422" r="-1422" b="-3638"/>
                </a:stretch>
              </a:blipFill>
            </p:spPr>
            <p:txBody>
              <a:bodyPr/>
              <a:lstStyle/>
              <a:p>
                <a:r>
                  <a:rPr lang="en-US">
                    <a:noFill/>
                  </a:rPr>
                  <a:t> </a:t>
                </a:r>
              </a:p>
            </p:txBody>
          </p:sp>
        </mc:Fallback>
      </mc:AlternateContent>
    </p:spTree>
    <p:extLst>
      <p:ext uri="{BB962C8B-B14F-4D97-AF65-F5344CB8AC3E}">
        <p14:creationId xmlns:p14="http://schemas.microsoft.com/office/powerpoint/2010/main" val="2761057521"/>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F5F53"/>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80397" y="6935885"/>
            <a:ext cx="1519768" cy="1525315"/>
          </a:xfrm>
          <a:custGeom>
            <a:avLst/>
            <a:gdLst/>
            <a:ahLst/>
            <a:cxnLst/>
            <a:rect l="l" t="t" r="r" b="b"/>
            <a:pathLst>
              <a:path w="1519768" h="1525315">
                <a:moveTo>
                  <a:pt x="0" y="0"/>
                </a:moveTo>
                <a:lnTo>
                  <a:pt x="1519768" y="0"/>
                </a:lnTo>
                <a:lnTo>
                  <a:pt x="1519768" y="1525314"/>
                </a:lnTo>
                <a:lnTo>
                  <a:pt x="0" y="1525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6839447" y="8076"/>
            <a:ext cx="935745" cy="1379785"/>
          </a:xfrm>
          <a:custGeom>
            <a:avLst/>
            <a:gdLst/>
            <a:ahLst/>
            <a:cxnLst/>
            <a:rect l="l" t="t" r="r" b="b"/>
            <a:pathLst>
              <a:path w="935745" h="1379785">
                <a:moveTo>
                  <a:pt x="0" y="0"/>
                </a:moveTo>
                <a:lnTo>
                  <a:pt x="935746" y="0"/>
                </a:lnTo>
                <a:lnTo>
                  <a:pt x="935746" y="1379786"/>
                </a:lnTo>
                <a:lnTo>
                  <a:pt x="0" y="1379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5555559" y="7602571"/>
            <a:ext cx="2567776" cy="1227864"/>
          </a:xfrm>
          <a:custGeom>
            <a:avLst/>
            <a:gdLst/>
            <a:ahLst/>
            <a:cxnLst/>
            <a:rect l="l" t="t" r="r" b="b"/>
            <a:pathLst>
              <a:path w="2567776" h="1227864">
                <a:moveTo>
                  <a:pt x="0" y="0"/>
                </a:moveTo>
                <a:lnTo>
                  <a:pt x="2567776" y="0"/>
                </a:lnTo>
                <a:lnTo>
                  <a:pt x="2567776" y="1227864"/>
                </a:lnTo>
                <a:lnTo>
                  <a:pt x="0" y="12278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19675FD-AB06-1571-AB68-C2D6435F796F}"/>
              </a:ext>
            </a:extLst>
          </p:cNvPr>
          <p:cNvSpPr txBox="1"/>
          <p:nvPr/>
        </p:nvSpPr>
        <p:spPr>
          <a:xfrm>
            <a:off x="6083389" y="390353"/>
            <a:ext cx="6121218" cy="997508"/>
          </a:xfrm>
          <a:prstGeom prst="roundRect">
            <a:avLst/>
          </a:prstGeom>
          <a:ln/>
        </p:spPr>
        <p:style>
          <a:lnRef idx="3">
            <a:schemeClr val="lt1"/>
          </a:lnRef>
          <a:fillRef idx="1">
            <a:schemeClr val="accent6"/>
          </a:fillRef>
          <a:effectRef idx="1">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l-NL" sz="4000" b="1" dirty="0" err="1">
                <a:solidFill>
                  <a:schemeClr val="bg1"/>
                </a:solidFill>
                <a:latin typeface="Arial" panose="020B0604020202020204" pitchFamily="34" charset="0"/>
                <a:cs typeface="Arial" panose="020B0604020202020204" pitchFamily="34" charset="0"/>
              </a:rPr>
              <a:t>Bài</a:t>
            </a:r>
            <a:r>
              <a:rPr lang="nl-NL" sz="4000" b="1" dirty="0">
                <a:solidFill>
                  <a:schemeClr val="bg1"/>
                </a:solidFill>
                <a:latin typeface="Arial" panose="020B0604020202020204" pitchFamily="34" charset="0"/>
                <a:cs typeface="Arial" panose="020B0604020202020204" pitchFamily="34" charset="0"/>
              </a:rPr>
              <a:t> </a:t>
            </a:r>
            <a:r>
              <a:rPr lang="nl-NL" sz="4000" b="1" dirty="0" err="1">
                <a:solidFill>
                  <a:schemeClr val="bg1"/>
                </a:solidFill>
                <a:latin typeface="Arial" panose="020B0604020202020204" pitchFamily="34" charset="0"/>
                <a:cs typeface="Arial" panose="020B0604020202020204" pitchFamily="34" charset="0"/>
              </a:rPr>
              <a:t>tập</a:t>
            </a:r>
            <a:r>
              <a:rPr lang="nl-NL" sz="4000" b="1" dirty="0">
                <a:solidFill>
                  <a:schemeClr val="bg1"/>
                </a:solidFill>
                <a:latin typeface="Arial" panose="020B0604020202020204" pitchFamily="34" charset="0"/>
                <a:cs typeface="Arial" panose="020B0604020202020204" pitchFamily="34" charset="0"/>
              </a:rPr>
              <a:t> 8</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SGK – </a:t>
            </a:r>
            <a:r>
              <a:rPr kumimoji="0" lang="nl-NL" sz="4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a:t>
            </a:r>
            <a:r>
              <a:rPr kumimoji="0" lang="nl-NL"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lang="nl-NL" sz="4000" b="1" dirty="0">
                <a:solidFill>
                  <a:schemeClr val="bg1"/>
                </a:solidFill>
                <a:latin typeface="Arial" panose="020B0604020202020204" pitchFamily="34" charset="0"/>
                <a:cs typeface="Arial" panose="020B0604020202020204" pitchFamily="34" charset="0"/>
              </a:rPr>
              <a:t>56</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Oval Callout 29">
            <a:extLst>
              <a:ext uri="{FF2B5EF4-FFF2-40B4-BE49-F238E27FC236}">
                <a16:creationId xmlns:a16="http://schemas.microsoft.com/office/drawing/2014/main" id="{9F4154D2-2884-E20C-2FB3-CF9CB12E21AF}"/>
              </a:ext>
            </a:extLst>
          </p:cNvPr>
          <p:cNvSpPr/>
          <p:nvPr/>
        </p:nvSpPr>
        <p:spPr>
          <a:xfrm>
            <a:off x="1293738" y="1611877"/>
            <a:ext cx="1815823" cy="866997"/>
          </a:xfrm>
          <a:prstGeom prst="wedgeEllipseCallout">
            <a:avLst>
              <a:gd name="adj1" fmla="val 38341"/>
              <a:gd name="adj2" fmla="val 89867"/>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A3D30F7C-38F0-F69C-F4FD-C1FE22235623}"/>
                  </a:ext>
                </a:extLst>
              </p:cNvPr>
              <p:cNvSpPr txBox="1"/>
              <p:nvPr/>
            </p:nvSpPr>
            <p:spPr>
              <a:xfrm>
                <a:off x="1638238" y="2874862"/>
                <a:ext cx="15259041" cy="5216300"/>
              </a:xfrm>
              <a:prstGeom prst="rect">
                <a:avLst/>
              </a:prstGeom>
              <a:noFill/>
            </p:spPr>
            <p:txBody>
              <a:bodyPr wrap="square">
                <a:spAutoFit/>
              </a:bodyPr>
              <a:lstStyle/>
              <a:p>
                <a:pPr>
                  <a:lnSpc>
                    <a:spcPct val="200000"/>
                  </a:lnSpc>
                  <a:spcAft>
                    <a:spcPts val="1200"/>
                  </a:spcAft>
                </a:pPr>
                <a:r>
                  <a:rPr lang="fr-FR" sz="4200" dirty="0" err="1">
                    <a:latin typeface="Arial" panose="020B0604020202020204" pitchFamily="34" charset="0"/>
                    <a:ea typeface="Calibri" panose="020F0502020204030204" pitchFamily="34" charset="0"/>
                    <a:cs typeface="Arial" panose="020B0604020202020204" pitchFamily="34" charset="0"/>
                  </a:rPr>
                  <a:t>Chiều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cao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các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cây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có</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alen</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trội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từ</a:t>
                </a:r>
                <a:r>
                  <a:rPr lang="fr-FR" sz="4200" dirty="0">
                    <a:latin typeface="Arial" panose="020B0604020202020204" pitchFamily="34" charset="0"/>
                    <a:ea typeface="Calibri" panose="020F0502020204030204" pitchFamily="34" charset="0"/>
                    <a:cs typeface="Arial" panose="020B0604020202020204" pitchFamily="34" charset="0"/>
                  </a:rPr>
                  <a:t> 0 </a:t>
                </a:r>
                <a:r>
                  <a:rPr lang="fr-FR" sz="4200" dirty="0" err="1">
                    <a:latin typeface="Arial" panose="020B0604020202020204" pitchFamily="34" charset="0"/>
                    <a:ea typeface="Calibri" panose="020F0502020204030204" pitchFamily="34" charset="0"/>
                    <a:cs typeface="Arial" panose="020B0604020202020204" pitchFamily="34" charset="0"/>
                  </a:rPr>
                  <a:t>đến</a:t>
                </a:r>
                <a:r>
                  <a:rPr lang="fr-FR" sz="4200" dirty="0">
                    <a:latin typeface="Arial" panose="020B0604020202020204" pitchFamily="34" charset="0"/>
                    <a:ea typeface="Calibri" panose="020F0502020204030204" pitchFamily="34" charset="0"/>
                    <a:cs typeface="Arial" panose="020B0604020202020204" pitchFamily="34" charset="0"/>
                  </a:rPr>
                  <a:t> 4 </a:t>
                </a:r>
                <a:r>
                  <a:rPr lang="fr-FR" sz="4200" dirty="0" err="1">
                    <a:latin typeface="Arial" panose="020B0604020202020204" pitchFamily="34" charset="0"/>
                    <a:ea typeface="Calibri" panose="020F0502020204030204" pitchFamily="34" charset="0"/>
                    <a:cs typeface="Arial" panose="020B0604020202020204" pitchFamily="34" charset="0"/>
                  </a:rPr>
                  <a:t>tạo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thành</a:t>
                </a:r>
                <a:r>
                  <a:rPr lang="fr-FR" sz="4200" dirty="0">
                    <a:latin typeface="Arial" panose="020B0604020202020204" pitchFamily="34" charset="0"/>
                    <a:ea typeface="Calibri" panose="020F0502020204030204" pitchFamily="34" charset="0"/>
                    <a:cs typeface="Arial" panose="020B0604020202020204" pitchFamily="34" charset="0"/>
                  </a:rPr>
                  <a:t> 5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hạng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liên</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tiếp</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một</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cấp</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cộng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với</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200" i="1">
                            <a:latin typeface="Cambria Math" panose="02040503050406030204" pitchFamily="18" charset="0"/>
                            <a:cs typeface="Times New Roman" panose="02020603050405020304" pitchFamily="18" charset="0"/>
                          </a:rPr>
                        </m:ctrlPr>
                      </m:sSubPr>
                      <m:e>
                        <m:r>
                          <a:rPr lang="en-US" sz="4200" i="1">
                            <a:latin typeface="Cambria Math" panose="02040503050406030204" pitchFamily="18" charset="0"/>
                            <a:ea typeface="Calibri" panose="020F0502020204030204" pitchFamily="34" charset="0"/>
                            <a:cs typeface="Times New Roman" panose="02020603050405020304" pitchFamily="18" charset="0"/>
                          </a:rPr>
                          <m:t>𝑢</m:t>
                        </m:r>
                      </m:e>
                      <m:sub>
                        <m:r>
                          <a:rPr lang="fr-FR" sz="4200">
                            <a:latin typeface="Cambria Math" panose="02040503050406030204" pitchFamily="18" charset="0"/>
                            <a:ea typeface="Calibri" panose="020F0502020204030204" pitchFamily="34" charset="0"/>
                            <a:cs typeface="Times New Roman" panose="02020603050405020304" pitchFamily="18" charset="0"/>
                          </a:rPr>
                          <m:t>1</m:t>
                        </m:r>
                      </m:sub>
                    </m:sSub>
                    <m:r>
                      <a:rPr lang="fr-FR" sz="4200">
                        <a:latin typeface="Cambria Math" panose="02040503050406030204" pitchFamily="18" charset="0"/>
                        <a:ea typeface="Calibri" panose="020F0502020204030204" pitchFamily="34" charset="0"/>
                        <a:cs typeface="Times New Roman" panose="02020603050405020304" pitchFamily="18" charset="0"/>
                      </a:rPr>
                      <m:t>=100</m:t>
                    </m:r>
                  </m:oMath>
                </a14:m>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latin typeface="Cambria Math" panose="02040503050406030204" pitchFamily="18" charset="0"/>
                        <a:ea typeface="Calibri" panose="020F0502020204030204" pitchFamily="34" charset="0"/>
                        <a:cs typeface="Times New Roman" panose="02020603050405020304" pitchFamily="18" charset="0"/>
                      </a:rPr>
                      <m:t>𝑑</m:t>
                    </m:r>
                    <m:r>
                      <a:rPr lang="fr-FR" sz="4200">
                        <a:latin typeface="Cambria Math" panose="02040503050406030204" pitchFamily="18" charset="0"/>
                        <a:ea typeface="Calibri" panose="020F0502020204030204" pitchFamily="34" charset="0"/>
                        <a:cs typeface="Times New Roman" panose="02020603050405020304" pitchFamily="18" charset="0"/>
                      </a:rPr>
                      <m:t>=5</m:t>
                    </m:r>
                  </m:oMath>
                </a14:m>
                <a:endParaRPr lang="fr-FR" sz="4200" dirty="0">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200"/>
                  </a:spcAft>
                </a:pPr>
                <a:r>
                  <a:rPr lang="fr-FR" sz="4200" dirty="0" err="1">
                    <a:latin typeface="Arial" panose="020B0604020202020204" pitchFamily="34" charset="0"/>
                    <a:ea typeface="Calibri" panose="020F0502020204030204" pitchFamily="34" charset="0"/>
                    <a:cs typeface="Arial" panose="020B0604020202020204" pitchFamily="34" charset="0"/>
                  </a:rPr>
                  <a:t>Suy</a:t>
                </a:r>
                <a:r>
                  <a:rPr lang="fr-FR" sz="4200" dirty="0">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sSub>
                      <m:sSubPr>
                        <m:ctrlPr>
                          <a:rPr lang="en-US" sz="4200" i="1">
                            <a:latin typeface="Cambria Math" panose="02040503050406030204" pitchFamily="18" charset="0"/>
                            <a:cs typeface="Times New Roman" panose="02020603050405020304" pitchFamily="18" charset="0"/>
                          </a:rPr>
                        </m:ctrlPr>
                      </m:sSubPr>
                      <m:e>
                        <m:r>
                          <a:rPr lang="en-US" sz="4200" i="1">
                            <a:latin typeface="Cambria Math" panose="02040503050406030204" pitchFamily="18" charset="0"/>
                            <a:ea typeface="Calibri" panose="020F0502020204030204" pitchFamily="34" charset="0"/>
                            <a:cs typeface="Times New Roman" panose="02020603050405020304" pitchFamily="18" charset="0"/>
                          </a:rPr>
                          <m:t>𝑢</m:t>
                        </m:r>
                      </m:e>
                      <m:sub>
                        <m:r>
                          <a:rPr lang="fr-FR" sz="4200">
                            <a:latin typeface="Cambria Math" panose="02040503050406030204" pitchFamily="18" charset="0"/>
                            <a:ea typeface="Calibri" panose="020F0502020204030204" pitchFamily="34" charset="0"/>
                            <a:cs typeface="Times New Roman" panose="02020603050405020304" pitchFamily="18" charset="0"/>
                          </a:rPr>
                          <m:t>5</m:t>
                        </m:r>
                      </m:sub>
                    </m:sSub>
                    <m:r>
                      <a:rPr lang="fr-FR" sz="4200">
                        <a:latin typeface="Cambria Math" panose="02040503050406030204" pitchFamily="18" charset="0"/>
                        <a:ea typeface="Calibri" panose="020F0502020204030204" pitchFamily="34" charset="0"/>
                        <a:cs typeface="Times New Roman" panose="02020603050405020304" pitchFamily="18" charset="0"/>
                      </a:rPr>
                      <m:t>=100+4.5=120</m:t>
                    </m:r>
                  </m:oMath>
                </a14:m>
                <a:r>
                  <a:rPr lang="fr-FR" sz="4200" dirty="0">
                    <a:latin typeface="Arial" panose="020B0604020202020204" pitchFamily="34" charset="0"/>
                    <a:ea typeface="Calibri" panose="020F0502020204030204" pitchFamily="34" charset="0"/>
                    <a:cs typeface="Arial" panose="020B0604020202020204" pitchFamily="34" charset="0"/>
                  </a:rPr>
                  <a:t>.</a:t>
                </a:r>
                <a:br>
                  <a:rPr lang="fr-FR" sz="4200" dirty="0">
                    <a:latin typeface="Arial" panose="020B0604020202020204" pitchFamily="34" charset="0"/>
                    <a:ea typeface="Calibri" panose="020F0502020204030204" pitchFamily="34" charset="0"/>
                    <a:cs typeface="Arial" panose="020B0604020202020204" pitchFamily="34" charset="0"/>
                  </a:rPr>
                </a:br>
                <a:r>
                  <a:rPr lang="fr-FR" sz="4200" dirty="0" err="1">
                    <a:latin typeface="Arial" panose="020B0604020202020204" pitchFamily="34" charset="0"/>
                    <a:ea typeface="Calibri" panose="020F0502020204030204" pitchFamily="34" charset="0"/>
                    <a:cs typeface="Arial" panose="020B0604020202020204" pitchFamily="34" charset="0"/>
                  </a:rPr>
                  <a:t>Vậy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cây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cao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nhất</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với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kiểu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gene</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200">
                        <a:latin typeface="Cambria Math" panose="02040503050406030204" pitchFamily="18" charset="0"/>
                        <a:ea typeface="Calibri" panose="020F0502020204030204" pitchFamily="34" charset="0"/>
                        <a:cs typeface="Times New Roman" panose="02020603050405020304" pitchFamily="18" charset="0"/>
                      </a:rPr>
                      <m:t>AABB</m:t>
                    </m:r>
                  </m:oMath>
                </a14:m>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có</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chiều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cao</a:t>
                </a:r>
                <a:r>
                  <a:rPr lang="fr-FR"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200">
                        <a:latin typeface="Cambria Math" panose="02040503050406030204" pitchFamily="18" charset="0"/>
                        <a:ea typeface="Calibri" panose="020F0502020204030204" pitchFamily="34" charset="0"/>
                        <a:cs typeface="Times New Roman" panose="02020603050405020304" pitchFamily="18" charset="0"/>
                      </a:rPr>
                      <m:t>120 </m:t>
                    </m:r>
                    <m:r>
                      <m:rPr>
                        <m:sty m:val="p"/>
                      </m:rPr>
                      <a:rPr lang="fr-FR" sz="4200">
                        <a:latin typeface="Cambria Math" panose="02040503050406030204" pitchFamily="18" charset="0"/>
                        <a:ea typeface="Calibri" panose="020F0502020204030204" pitchFamily="34" charset="0"/>
                        <a:cs typeface="Times New Roman" panose="02020603050405020304" pitchFamily="18" charset="0"/>
                      </a:rPr>
                      <m:t>cm</m:t>
                    </m:r>
                  </m:oMath>
                </a14:m>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A3D30F7C-38F0-F69C-F4FD-C1FE22235623}"/>
                  </a:ext>
                </a:extLst>
              </p:cNvPr>
              <p:cNvSpPr txBox="1">
                <a:spLocks noRot="1" noChangeAspect="1" noMove="1" noResize="1" noEditPoints="1" noAdjustHandles="1" noChangeArrowheads="1" noChangeShapeType="1" noTextEdit="1"/>
              </p:cNvSpPr>
              <p:nvPr/>
            </p:nvSpPr>
            <p:spPr>
              <a:xfrm>
                <a:off x="1638238" y="2874862"/>
                <a:ext cx="15259041" cy="5216300"/>
              </a:xfrm>
              <a:prstGeom prst="rect">
                <a:avLst/>
              </a:prstGeom>
              <a:blipFill>
                <a:blip r:embed="rId9"/>
                <a:stretch>
                  <a:fillRect l="-1558" r="-679" b="-4561"/>
                </a:stretch>
              </a:blipFill>
            </p:spPr>
            <p:txBody>
              <a:bodyPr/>
              <a:lstStyle/>
              <a:p>
                <a:r>
                  <a:rPr lang="en-US">
                    <a:noFill/>
                  </a:rPr>
                  <a:t> </a:t>
                </a:r>
              </a:p>
            </p:txBody>
          </p:sp>
        </mc:Fallback>
      </mc:AlternateContent>
    </p:spTree>
    <p:extLst>
      <p:ext uri="{BB962C8B-B14F-4D97-AF65-F5344CB8AC3E}">
        <p14:creationId xmlns:p14="http://schemas.microsoft.com/office/powerpoint/2010/main" val="9298050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BFD6"/>
        </a:solidFill>
        <a:effectLst/>
      </p:bgPr>
    </p:bg>
    <p:spTree>
      <p:nvGrpSpPr>
        <p:cNvPr id="1" name=""/>
        <p:cNvGrpSpPr/>
        <p:nvPr/>
      </p:nvGrpSpPr>
      <p:grpSpPr>
        <a:xfrm>
          <a:off x="0" y="0"/>
          <a:ext cx="0" cy="0"/>
          <a:chOff x="0" y="0"/>
          <a:chExt cx="0" cy="0"/>
        </a:xfrm>
      </p:grpSpPr>
      <p:grpSp>
        <p:nvGrpSpPr>
          <p:cNvPr id="2" name="Group 2"/>
          <p:cNvGrpSpPr/>
          <p:nvPr/>
        </p:nvGrpSpPr>
        <p:grpSpPr>
          <a:xfrm>
            <a:off x="791850" y="774756"/>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Freeform 15"/>
          <p:cNvSpPr/>
          <p:nvPr/>
        </p:nvSpPr>
        <p:spPr>
          <a:xfrm>
            <a:off x="429266" y="1668767"/>
            <a:ext cx="725168" cy="1046830"/>
          </a:xfrm>
          <a:custGeom>
            <a:avLst/>
            <a:gdLst/>
            <a:ahLst/>
            <a:cxnLst/>
            <a:rect l="l" t="t" r="r" b="b"/>
            <a:pathLst>
              <a:path w="725168" h="1046830">
                <a:moveTo>
                  <a:pt x="0" y="0"/>
                </a:moveTo>
                <a:lnTo>
                  <a:pt x="725167" y="0"/>
                </a:lnTo>
                <a:lnTo>
                  <a:pt x="725167" y="1046830"/>
                </a:lnTo>
                <a:lnTo>
                  <a:pt x="0" y="10468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364019">
            <a:off x="373523" y="814877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7041273" y="7925387"/>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TextBox 8">
            <a:extLst>
              <a:ext uri="{FF2B5EF4-FFF2-40B4-BE49-F238E27FC236}">
                <a16:creationId xmlns:a16="http://schemas.microsoft.com/office/drawing/2014/main" id="{44F78B6B-6E7C-C0C7-5A64-574D042E601D}"/>
              </a:ext>
            </a:extLst>
          </p:cNvPr>
          <p:cNvSpPr txBox="1"/>
          <p:nvPr/>
        </p:nvSpPr>
        <p:spPr>
          <a:xfrm>
            <a:off x="1981200" y="1312328"/>
            <a:ext cx="13935391" cy="1021883"/>
          </a:xfrm>
          <a:prstGeom prst="rect">
            <a:avLst/>
          </a:prstGeom>
        </p:spPr>
        <p:txBody>
          <a:bodyPr lIns="0" tIns="0" rIns="0" bIns="0" rtlCol="0" anchor="t">
            <a:spAutoFit/>
          </a:bodyPr>
          <a:lstStyle/>
          <a:p>
            <a:pPr algn="ctr">
              <a:lnSpc>
                <a:spcPts val="8499"/>
              </a:lnSpc>
            </a:pPr>
            <a:r>
              <a:rPr lang="en-US" sz="6500" b="1" dirty="0">
                <a:latin typeface="Arial" panose="020B0604020202020204" pitchFamily="34" charset="0"/>
                <a:cs typeface="Arial" panose="020B0604020202020204" pitchFamily="34" charset="0"/>
              </a:rPr>
              <a:t>HƯỚNG DẪN VỀ NHÀ</a:t>
            </a:r>
          </a:p>
        </p:txBody>
      </p:sp>
      <p:grpSp>
        <p:nvGrpSpPr>
          <p:cNvPr id="6" name="Group 5">
            <a:extLst>
              <a:ext uri="{FF2B5EF4-FFF2-40B4-BE49-F238E27FC236}">
                <a16:creationId xmlns:a16="http://schemas.microsoft.com/office/drawing/2014/main" id="{06A46F37-6259-9060-93BC-595370C6D82E}"/>
              </a:ext>
            </a:extLst>
          </p:cNvPr>
          <p:cNvGrpSpPr/>
          <p:nvPr/>
        </p:nvGrpSpPr>
        <p:grpSpPr>
          <a:xfrm>
            <a:off x="999684" y="3372956"/>
            <a:ext cx="5303971" cy="4104941"/>
            <a:chOff x="872699" y="3768789"/>
            <a:chExt cx="5372566" cy="3465452"/>
          </a:xfrm>
        </p:grpSpPr>
        <p:sp>
          <p:nvSpPr>
            <p:cNvPr id="7" name="Freeform 4">
              <a:extLst>
                <a:ext uri="{FF2B5EF4-FFF2-40B4-BE49-F238E27FC236}">
                  <a16:creationId xmlns:a16="http://schemas.microsoft.com/office/drawing/2014/main" id="{96B5CC49-C83B-F188-599B-F51EA2538EBB}"/>
                </a:ext>
              </a:extLst>
            </p:cNvPr>
            <p:cNvSpPr/>
            <p:nvPr/>
          </p:nvSpPr>
          <p:spPr>
            <a:xfrm>
              <a:off x="872699" y="3768789"/>
              <a:ext cx="5372566" cy="34654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9" name="Rectangle 8">
              <a:extLst>
                <a:ext uri="{FF2B5EF4-FFF2-40B4-BE49-F238E27FC236}">
                  <a16:creationId xmlns:a16="http://schemas.microsoft.com/office/drawing/2014/main" id="{F25F9748-DBC6-B179-B79F-D7CCC63A0DD1}"/>
                </a:ext>
              </a:extLst>
            </p:cNvPr>
            <p:cNvSpPr/>
            <p:nvPr/>
          </p:nvSpPr>
          <p:spPr>
            <a:xfrm>
              <a:off x="1150467" y="4361453"/>
              <a:ext cx="4796230" cy="1636926"/>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0" name="Group 9">
            <a:extLst>
              <a:ext uri="{FF2B5EF4-FFF2-40B4-BE49-F238E27FC236}">
                <a16:creationId xmlns:a16="http://schemas.microsoft.com/office/drawing/2014/main" id="{262D2F6D-83D0-E2CC-BF6F-B3A994AA8984}"/>
              </a:ext>
            </a:extLst>
          </p:cNvPr>
          <p:cNvGrpSpPr/>
          <p:nvPr/>
        </p:nvGrpSpPr>
        <p:grpSpPr>
          <a:xfrm>
            <a:off x="6469496" y="3350489"/>
            <a:ext cx="5303971" cy="4104942"/>
            <a:chOff x="6864388" y="3825355"/>
            <a:chExt cx="5372566" cy="4104942"/>
          </a:xfrm>
        </p:grpSpPr>
        <p:sp>
          <p:nvSpPr>
            <p:cNvPr id="11" name="Freeform 4">
              <a:extLst>
                <a:ext uri="{FF2B5EF4-FFF2-40B4-BE49-F238E27FC236}">
                  <a16:creationId xmlns:a16="http://schemas.microsoft.com/office/drawing/2014/main" id="{309F495E-F161-578B-F89A-8A96E3EA56C5}"/>
                </a:ext>
              </a:extLst>
            </p:cNvPr>
            <p:cNvSpPr/>
            <p:nvPr/>
          </p:nvSpPr>
          <p:spPr>
            <a:xfrm>
              <a:off x="6864388" y="3825355"/>
              <a:ext cx="5372566" cy="410494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2" name="Rectangle 11">
              <a:extLst>
                <a:ext uri="{FF2B5EF4-FFF2-40B4-BE49-F238E27FC236}">
                  <a16:creationId xmlns:a16="http://schemas.microsoft.com/office/drawing/2014/main" id="{4A0EDDFB-7EB3-F3F2-1600-AC186175CA7B}"/>
                </a:ext>
              </a:extLst>
            </p:cNvPr>
            <p:cNvSpPr/>
            <p:nvPr/>
          </p:nvSpPr>
          <p:spPr>
            <a:xfrm>
              <a:off x="6972816" y="4743749"/>
              <a:ext cx="5177106"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18" name="Group 17">
            <a:extLst>
              <a:ext uri="{FF2B5EF4-FFF2-40B4-BE49-F238E27FC236}">
                <a16:creationId xmlns:a16="http://schemas.microsoft.com/office/drawing/2014/main" id="{749D038F-EBE6-05E5-67F1-2C3CCFEF9045}"/>
              </a:ext>
            </a:extLst>
          </p:cNvPr>
          <p:cNvGrpSpPr/>
          <p:nvPr/>
        </p:nvGrpSpPr>
        <p:grpSpPr>
          <a:xfrm>
            <a:off x="11915750" y="3347400"/>
            <a:ext cx="5552323" cy="4104941"/>
            <a:chOff x="12668443" y="3698727"/>
            <a:chExt cx="5552323" cy="3856157"/>
          </a:xfrm>
        </p:grpSpPr>
        <p:sp>
          <p:nvSpPr>
            <p:cNvPr id="19" name="Freeform 4">
              <a:extLst>
                <a:ext uri="{FF2B5EF4-FFF2-40B4-BE49-F238E27FC236}">
                  <a16:creationId xmlns:a16="http://schemas.microsoft.com/office/drawing/2014/main" id="{7C647E7D-19D9-82CA-2308-39AD0245F45C}"/>
                </a:ext>
              </a:extLst>
            </p:cNvPr>
            <p:cNvSpPr/>
            <p:nvPr/>
          </p:nvSpPr>
          <p:spPr>
            <a:xfrm>
              <a:off x="12668443" y="3698727"/>
              <a:ext cx="5372566" cy="385615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0" name="Rectangle 19">
              <a:extLst>
                <a:ext uri="{FF2B5EF4-FFF2-40B4-BE49-F238E27FC236}">
                  <a16:creationId xmlns:a16="http://schemas.microsoft.com/office/drawing/2014/main" id="{091898B1-58BD-52F5-1461-6001181BAE73}"/>
                </a:ext>
              </a:extLst>
            </p:cNvPr>
            <p:cNvSpPr/>
            <p:nvPr/>
          </p:nvSpPr>
          <p:spPr>
            <a:xfrm>
              <a:off x="12848200" y="4564362"/>
              <a:ext cx="5372566" cy="1714322"/>
            </a:xfrm>
            <a:prstGeom prst="rect">
              <a:avLst/>
            </a:prstGeom>
          </p:spPr>
          <p:txBody>
            <a:bodyPr wrap="square">
              <a:spAutoFit/>
            </a:bodyPr>
            <a:lstStyle/>
            <a:p>
              <a:pPr algn="ctr">
                <a:lnSpc>
                  <a:spcPct val="150000"/>
                </a:lnSpc>
                <a:buClr>
                  <a:srgbClr val="000000"/>
                </a:buClr>
                <a:buFont typeface="Arial"/>
                <a:buNone/>
              </a:pP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dirty="0">
                  <a:latin typeface="Arial"/>
                  <a:ea typeface="Calibri" panose="020F0502020204030204" pitchFamily="34" charset="0"/>
                  <a:cs typeface="Times New Roman" panose="02020603050405020304" pitchFamily="18" charset="0"/>
                  <a:sym typeface="Arial"/>
                </a:rPr>
                <a:t>“</a:t>
              </a:r>
              <a:r>
                <a:rPr lang="vi-VN" sz="4000" b="1" kern="0" dirty="0">
                  <a:latin typeface="Arial"/>
                  <a:ea typeface="Calibri" panose="020F0502020204030204" pitchFamily="34" charset="0"/>
                  <a:cs typeface="Times New Roman" panose="02020603050405020304" pitchFamily="18" charset="0"/>
                  <a:sym typeface="Arial"/>
                </a:rPr>
                <a:t>Bài </a:t>
              </a:r>
              <a:r>
                <a:rPr lang="en-US" sz="4000" b="1" kern="0" dirty="0">
                  <a:latin typeface="Arial"/>
                  <a:ea typeface="Calibri" panose="020F0502020204030204" pitchFamily="34" charset="0"/>
                  <a:cs typeface="Times New Roman" panose="02020603050405020304" pitchFamily="18" charset="0"/>
                  <a:sym typeface="Arial"/>
                </a:rPr>
                <a:t>3. </a:t>
              </a:r>
              <a:r>
                <a:rPr lang="en-US" sz="4000" b="1" kern="0" dirty="0" err="1">
                  <a:latin typeface="Arial"/>
                  <a:ea typeface="Calibri" panose="020F0502020204030204" pitchFamily="34" charset="0"/>
                  <a:cs typeface="Times New Roman" panose="02020603050405020304" pitchFamily="18" charset="0"/>
                  <a:sym typeface="Arial"/>
                </a:rPr>
                <a:t>Cấp</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số</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nhân</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02494220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16B5F"/>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2025"/>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858999" y="6106145"/>
            <a:ext cx="3544275" cy="4232451"/>
          </a:xfrm>
          <a:custGeom>
            <a:avLst/>
            <a:gdLst/>
            <a:ahLst/>
            <a:cxnLst/>
            <a:rect l="l" t="t" r="r" b="b"/>
            <a:pathLst>
              <a:path w="8414849" h="10470967">
                <a:moveTo>
                  <a:pt x="0" y="0"/>
                </a:moveTo>
                <a:lnTo>
                  <a:pt x="8414849" y="0"/>
                </a:lnTo>
                <a:lnTo>
                  <a:pt x="8414849" y="10470967"/>
                </a:lnTo>
                <a:lnTo>
                  <a:pt x="0" y="10470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9">
            <a:extLst>
              <a:ext uri="{FF2B5EF4-FFF2-40B4-BE49-F238E27FC236}">
                <a16:creationId xmlns:a16="http://schemas.microsoft.com/office/drawing/2014/main" id="{E6A1D9B2-53D2-A545-045B-429355476B65}"/>
              </a:ext>
            </a:extLst>
          </p:cNvPr>
          <p:cNvSpPr txBox="1"/>
          <p:nvPr/>
        </p:nvSpPr>
        <p:spPr>
          <a:xfrm>
            <a:off x="1790697" y="2857500"/>
            <a:ext cx="14706602" cy="3248646"/>
          </a:xfrm>
          <a:prstGeom prst="rect">
            <a:avLst/>
          </a:prstGeom>
        </p:spPr>
        <p:txBody>
          <a:bodyPr wrap="square" lIns="0" tIns="0" rIns="0" bIns="0" rtlCol="0" anchor="t">
            <a:spAutoFit/>
          </a:bodyPr>
          <a:lstStyle/>
          <a:p>
            <a:pPr algn="ctr">
              <a:lnSpc>
                <a:spcPct val="150000"/>
              </a:lnSpc>
            </a:pPr>
            <a:r>
              <a:rPr lang="en-US" sz="7500" b="1" dirty="0">
                <a:latin typeface="Arial" panose="020B0604020202020204" pitchFamily="34" charset="0"/>
                <a:cs typeface="Arial" panose="020B0604020202020204" pitchFamily="34" charset="0"/>
              </a:rPr>
              <a:t>CẢM ƠN CÁC EM </a:t>
            </a:r>
          </a:p>
          <a:p>
            <a:pPr algn="ctr">
              <a:lnSpc>
                <a:spcPct val="150000"/>
              </a:lnSpc>
            </a:pPr>
            <a:r>
              <a:rPr lang="en-US" sz="7500" b="1" dirty="0">
                <a:latin typeface="Arial" panose="020B0604020202020204" pitchFamily="34" charset="0"/>
                <a:cs typeface="Arial" panose="020B0604020202020204" pitchFamily="34" charset="0"/>
              </a:rPr>
              <a:t>ĐÃ LẮNG NGHE, HẸN GẶP LẠI!</a:t>
            </a:r>
          </a:p>
        </p:txBody>
      </p:sp>
      <p:sp>
        <p:nvSpPr>
          <p:cNvPr id="8" name="Freeform 13">
            <a:extLst>
              <a:ext uri="{FF2B5EF4-FFF2-40B4-BE49-F238E27FC236}">
                <a16:creationId xmlns:a16="http://schemas.microsoft.com/office/drawing/2014/main" id="{05178A00-DC64-B11E-1A60-72B0BBED7026}"/>
              </a:ext>
            </a:extLst>
          </p:cNvPr>
          <p:cNvSpPr/>
          <p:nvPr/>
        </p:nvSpPr>
        <p:spPr>
          <a:xfrm rot="1427716">
            <a:off x="16810858" y="1306798"/>
            <a:ext cx="896883" cy="1601578"/>
          </a:xfrm>
          <a:custGeom>
            <a:avLst/>
            <a:gdLst/>
            <a:ahLst/>
            <a:cxnLst/>
            <a:rect l="l" t="t" r="r" b="b"/>
            <a:pathLst>
              <a:path w="896883" h="1601578">
                <a:moveTo>
                  <a:pt x="0" y="0"/>
                </a:moveTo>
                <a:lnTo>
                  <a:pt x="896884" y="0"/>
                </a:lnTo>
                <a:lnTo>
                  <a:pt x="896884" y="1601577"/>
                </a:lnTo>
                <a:lnTo>
                  <a:pt x="0" y="1601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4">
            <a:extLst>
              <a:ext uri="{FF2B5EF4-FFF2-40B4-BE49-F238E27FC236}">
                <a16:creationId xmlns:a16="http://schemas.microsoft.com/office/drawing/2014/main" id="{61C9C8B0-396E-7C28-9920-030F2FD6ED58}"/>
              </a:ext>
            </a:extLst>
          </p:cNvPr>
          <p:cNvSpPr/>
          <p:nvPr/>
        </p:nvSpPr>
        <p:spPr>
          <a:xfrm>
            <a:off x="8653798" y="304165"/>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6">
            <a:extLst>
              <a:ext uri="{FF2B5EF4-FFF2-40B4-BE49-F238E27FC236}">
                <a16:creationId xmlns:a16="http://schemas.microsoft.com/office/drawing/2014/main" id="{43EEBD08-FE8F-C550-2BCC-AAB8C16CFDD9}"/>
              </a:ext>
            </a:extLst>
          </p:cNvPr>
          <p:cNvSpPr/>
          <p:nvPr/>
        </p:nvSpPr>
        <p:spPr>
          <a:xfrm rot="-1364019">
            <a:off x="373523" y="8148779"/>
            <a:ext cx="1252321" cy="1117981"/>
          </a:xfrm>
          <a:custGeom>
            <a:avLst/>
            <a:gdLst/>
            <a:ahLst/>
            <a:cxnLst/>
            <a:rect l="l" t="t" r="r" b="b"/>
            <a:pathLst>
              <a:path w="1252321" h="1117981">
                <a:moveTo>
                  <a:pt x="0" y="0"/>
                </a:moveTo>
                <a:lnTo>
                  <a:pt x="1252321" y="0"/>
                </a:lnTo>
                <a:lnTo>
                  <a:pt x="1252321" y="1117982"/>
                </a:lnTo>
                <a:lnTo>
                  <a:pt x="0" y="1117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636531" y="410665"/>
            <a:ext cx="17014938" cy="955009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81213" y="6475754"/>
            <a:ext cx="1094974" cy="1476068"/>
          </a:xfrm>
          <a:custGeom>
            <a:avLst/>
            <a:gdLst/>
            <a:ahLst/>
            <a:cxnLst/>
            <a:rect l="l" t="t" r="r" b="b"/>
            <a:pathLst>
              <a:path w="1094974" h="1476068">
                <a:moveTo>
                  <a:pt x="0" y="0"/>
                </a:moveTo>
                <a:lnTo>
                  <a:pt x="1094974" y="0"/>
                </a:lnTo>
                <a:lnTo>
                  <a:pt x="1094974" y="1476067"/>
                </a:lnTo>
                <a:lnTo>
                  <a:pt x="0" y="1476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952771" y="3493994"/>
            <a:ext cx="980398" cy="1381096"/>
          </a:xfrm>
          <a:custGeom>
            <a:avLst/>
            <a:gdLst/>
            <a:ahLst/>
            <a:cxnLst/>
            <a:rect l="l" t="t" r="r" b="b"/>
            <a:pathLst>
              <a:path w="1104715" h="1594733">
                <a:moveTo>
                  <a:pt x="0" y="0"/>
                </a:moveTo>
                <a:lnTo>
                  <a:pt x="1104715" y="0"/>
                </a:lnTo>
                <a:lnTo>
                  <a:pt x="1104715" y="1594733"/>
                </a:lnTo>
                <a:lnTo>
                  <a:pt x="0" y="15947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0FF5543A-565F-7288-68AD-CEC05CD94251}"/>
              </a:ext>
            </a:extLst>
          </p:cNvPr>
          <p:cNvGrpSpPr/>
          <p:nvPr/>
        </p:nvGrpSpPr>
        <p:grpSpPr>
          <a:xfrm>
            <a:off x="1965876" y="896863"/>
            <a:ext cx="4647266" cy="963915"/>
            <a:chOff x="2012116" y="2110922"/>
            <a:chExt cx="4647266" cy="963915"/>
          </a:xfrm>
        </p:grpSpPr>
        <p:pic>
          <p:nvPicPr>
            <p:cNvPr id="13" name="Picture 12">
              <a:extLst>
                <a:ext uri="{FF2B5EF4-FFF2-40B4-BE49-F238E27FC236}">
                  <a16:creationId xmlns:a16="http://schemas.microsoft.com/office/drawing/2014/main" id="{9EF47786-EF39-64FD-B156-75038B3899C5}"/>
                </a:ext>
              </a:extLst>
            </p:cNvPr>
            <p:cNvPicPr>
              <a:picLocks noChangeAspect="1"/>
            </p:cNvPicPr>
            <p:nvPr/>
          </p:nvPicPr>
          <p:blipFill>
            <a:blip r:embed="rId10" cstate="print">
              <a:duotone>
                <a:prstClr val="black"/>
                <a:schemeClr val="tx1">
                  <a:tint val="45000"/>
                  <a:satMod val="400000"/>
                </a:schemeClr>
              </a:duotone>
              <a:extLst>
                <a:ext uri="{BEBA8EAE-BF5A-486C-A8C5-ECC9F3942E4B}">
                  <a14:imgProps xmlns:a14="http://schemas.microsoft.com/office/drawing/2010/main">
                    <a14:imgLayer r:embed="rId11">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14" name="TextBox 13">
              <a:extLst>
                <a:ext uri="{FF2B5EF4-FFF2-40B4-BE49-F238E27FC236}">
                  <a16:creationId xmlns:a16="http://schemas.microsoft.com/office/drawing/2014/main" id="{CC57EA49-0406-482A-7483-44A71709F277}"/>
                </a:ext>
              </a:extLst>
            </p:cNvPr>
            <p:cNvSpPr txBox="1"/>
            <p:nvPr/>
          </p:nvSpPr>
          <p:spPr>
            <a:xfrm>
              <a:off x="3077982" y="2261133"/>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HĐKP1:</a:t>
              </a:r>
              <a:endParaRPr lang="en-US" sz="4000" dirty="0">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52E6383C-9FB2-FC36-F08B-8E91879F866D}"/>
              </a:ext>
            </a:extLst>
          </p:cNvPr>
          <p:cNvSpPr/>
          <p:nvPr/>
        </p:nvSpPr>
        <p:spPr>
          <a:xfrm>
            <a:off x="5413902" y="812907"/>
            <a:ext cx="11511165" cy="942053"/>
          </a:xfrm>
          <a:prstGeom prst="rect">
            <a:avLst/>
          </a:prstGeom>
        </p:spPr>
        <p:txBody>
          <a:bodyPr wrap="square">
            <a:spAutoFit/>
          </a:bodyPr>
          <a:lstStyle/>
          <a:p>
            <a:pPr lvl="0">
              <a:lnSpc>
                <a:spcPct val="150000"/>
              </a:lnSpc>
            </a:pPr>
            <a:r>
              <a:rPr lang="en-US" sz="4200" dirty="0" err="1">
                <a:solidFill>
                  <a:srgbClr val="000000"/>
                </a:solidFill>
                <a:latin typeface="Arial" panose="020B0604020202020204" pitchFamily="34" charset="0"/>
                <a:cs typeface="Arial" panose="020B0604020202020204" pitchFamily="34" charset="0"/>
              </a:rPr>
              <a:t>Tìm</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điểm</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giống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nhau</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của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các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dãy</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sau</a:t>
            </a:r>
            <a:r>
              <a:rPr lang="en-US" sz="4200" dirty="0">
                <a:solidFill>
                  <a:srgbClr val="000000"/>
                </a:solidFill>
                <a:latin typeface="Arial" panose="020B0604020202020204" pitchFamily="34" charset="0"/>
                <a:cs typeface="Arial" panose="020B0604020202020204" pitchFamily="34" charset="0"/>
              </a:rPr>
              <a:t>:</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a:extLst>
              <a:ext uri="{FF2B5EF4-FFF2-40B4-BE49-F238E27FC236}">
                <a16:creationId xmlns:a16="http://schemas.microsoft.com/office/drawing/2014/main" id="{FC682FFF-7D74-5D99-7CDB-8763BF90FFF5}"/>
              </a:ext>
            </a:extLst>
          </p:cNvPr>
          <p:cNvPicPr>
            <a:picLocks noChangeAspect="1"/>
          </p:cNvPicPr>
          <p:nvPr/>
        </p:nvPicPr>
        <p:blipFill rotWithShape="1">
          <a:blip r:embed="rId12">
            <a:extLst>
              <a:ext uri="{28A0092B-C50C-407E-A947-70E740481C1C}">
                <a14:useLocalDpi xmlns:a14="http://schemas.microsoft.com/office/drawing/2010/main" val="0"/>
              </a:ext>
            </a:extLst>
          </a:blip>
          <a:srcRect t="5530"/>
          <a:stretch/>
        </p:blipFill>
        <p:spPr>
          <a:xfrm>
            <a:off x="8980237" y="2631657"/>
            <a:ext cx="7010400" cy="3137088"/>
          </a:xfrm>
          <a:prstGeom prst="rect">
            <a:avLst/>
          </a:prstGeom>
          <a:ln>
            <a:solidFill>
              <a:schemeClr val="bg1"/>
            </a:solidFill>
          </a:ln>
        </p:spPr>
      </p:pic>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FB556F76-3E7D-74C3-792D-23CA7D4DC4CC}"/>
                  </a:ext>
                </a:extLst>
              </p:cNvPr>
              <p:cNvSpPr/>
              <p:nvPr/>
            </p:nvSpPr>
            <p:spPr>
              <a:xfrm>
                <a:off x="2226305" y="2032107"/>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a)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2;5;8;11;14</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a:extLst>
                  <a:ext uri="{FF2B5EF4-FFF2-40B4-BE49-F238E27FC236}">
                    <a16:creationId xmlns:a16="http://schemas.microsoft.com/office/drawing/2014/main" id="{FB556F76-3E7D-74C3-792D-23CA7D4DC4CC}"/>
                  </a:ext>
                </a:extLst>
              </p:cNvPr>
              <p:cNvSpPr>
                <a:spLocks noRot="1" noChangeAspect="1" noMove="1" noResize="1" noEditPoints="1" noAdjustHandles="1" noChangeArrowheads="1" noChangeShapeType="1" noTextEdit="1"/>
              </p:cNvSpPr>
              <p:nvPr/>
            </p:nvSpPr>
            <p:spPr>
              <a:xfrm>
                <a:off x="2226305" y="2032107"/>
                <a:ext cx="5192274" cy="942053"/>
              </a:xfrm>
              <a:prstGeom prst="rect">
                <a:avLst/>
              </a:prstGeom>
              <a:blipFill>
                <a:blip r:embed="rId13"/>
                <a:stretch>
                  <a:fillRect l="-4460"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82363EE8-1832-7A44-8FB8-7E0D81EF1D0D}"/>
                  </a:ext>
                </a:extLst>
              </p:cNvPr>
              <p:cNvSpPr/>
              <p:nvPr/>
            </p:nvSpPr>
            <p:spPr>
              <a:xfrm>
                <a:off x="2226305" y="3127739"/>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b)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2;4;6;8</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a:extLst>
                  <a:ext uri="{FF2B5EF4-FFF2-40B4-BE49-F238E27FC236}">
                    <a16:creationId xmlns:a16="http://schemas.microsoft.com/office/drawing/2014/main" id="{82363EE8-1832-7A44-8FB8-7E0D81EF1D0D}"/>
                  </a:ext>
                </a:extLst>
              </p:cNvPr>
              <p:cNvSpPr>
                <a:spLocks noRot="1" noChangeAspect="1" noMove="1" noResize="1" noEditPoints="1" noAdjustHandles="1" noChangeArrowheads="1" noChangeShapeType="1" noTextEdit="1"/>
              </p:cNvSpPr>
              <p:nvPr/>
            </p:nvSpPr>
            <p:spPr>
              <a:xfrm>
                <a:off x="2226305" y="3127739"/>
                <a:ext cx="5192274" cy="942053"/>
              </a:xfrm>
              <a:prstGeom prst="rect">
                <a:avLst/>
              </a:prstGeom>
              <a:blipFill>
                <a:blip r:embed="rId14"/>
                <a:stretch>
                  <a:fillRect l="-4460"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05F6BD26-7F41-9F3D-644F-D501E7D1BA5A}"/>
                  </a:ext>
                </a:extLst>
              </p:cNvPr>
              <p:cNvSpPr/>
              <p:nvPr/>
            </p:nvSpPr>
            <p:spPr>
              <a:xfrm>
                <a:off x="2226305" y="4170561"/>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c)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5;10;15;20;25</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a:extLst>
                  <a:ext uri="{FF2B5EF4-FFF2-40B4-BE49-F238E27FC236}">
                    <a16:creationId xmlns:a16="http://schemas.microsoft.com/office/drawing/2014/main" id="{05F6BD26-7F41-9F3D-644F-D501E7D1BA5A}"/>
                  </a:ext>
                </a:extLst>
              </p:cNvPr>
              <p:cNvSpPr>
                <a:spLocks noRot="1" noChangeAspect="1" noMove="1" noResize="1" noEditPoints="1" noAdjustHandles="1" noChangeArrowheads="1" noChangeShapeType="1" noTextEdit="1"/>
              </p:cNvSpPr>
              <p:nvPr/>
            </p:nvSpPr>
            <p:spPr>
              <a:xfrm>
                <a:off x="2226305" y="4170561"/>
                <a:ext cx="5192274" cy="942053"/>
              </a:xfrm>
              <a:prstGeom prst="rect">
                <a:avLst/>
              </a:prstGeom>
              <a:blipFill>
                <a:blip r:embed="rId15"/>
                <a:stretch>
                  <a:fillRect l="-4460"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CF144242-E34D-9389-EB29-06E7556D08B9}"/>
                  </a:ext>
                </a:extLst>
              </p:cNvPr>
              <p:cNvSpPr/>
              <p:nvPr/>
            </p:nvSpPr>
            <p:spPr>
              <a:xfrm>
                <a:off x="2226305" y="5266193"/>
                <a:ext cx="5192274" cy="942053"/>
              </a:xfrm>
              <a:prstGeom prst="rect">
                <a:avLst/>
              </a:prstGeom>
            </p:spPr>
            <p:txBody>
              <a:bodyPr wrap="square">
                <a:spAutoFit/>
              </a:bodyPr>
              <a:lstStyle/>
              <a:p>
                <a:pPr lvl="0">
                  <a:lnSpc>
                    <a:spcPct val="150000"/>
                  </a:lnSpc>
                </a:pPr>
                <a:r>
                  <a:rPr lang="en-US" sz="4200" dirty="0">
                    <a:solidFill>
                      <a:srgbClr val="000000"/>
                    </a:solidFill>
                    <a:latin typeface="Arial" panose="020B0604020202020204" pitchFamily="34" charset="0"/>
                    <a:cs typeface="Arial" panose="020B0604020202020204" pitchFamily="34" charset="0"/>
                  </a:rPr>
                  <a:t>d) </a:t>
                </a:r>
                <a14:m>
                  <m:oMath xmlns:m="http://schemas.openxmlformats.org/officeDocument/2006/math">
                    <m:r>
                      <a:rPr lang="en-US" sz="4200" b="0" i="1" smtClean="0">
                        <a:solidFill>
                          <a:srgbClr val="000000"/>
                        </a:solidFill>
                        <a:latin typeface="Cambria Math" panose="02040503050406030204" pitchFamily="18" charset="0"/>
                        <a:cs typeface="Arial" panose="020B0604020202020204" pitchFamily="34" charset="0"/>
                      </a:rPr>
                      <m:t>−5;−2;1;4;7;10</m:t>
                    </m:r>
                  </m:oMath>
                </a14:m>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a:extLst>
                  <a:ext uri="{FF2B5EF4-FFF2-40B4-BE49-F238E27FC236}">
                    <a16:creationId xmlns:a16="http://schemas.microsoft.com/office/drawing/2014/main" id="{CF144242-E34D-9389-EB29-06E7556D08B9}"/>
                  </a:ext>
                </a:extLst>
              </p:cNvPr>
              <p:cNvSpPr>
                <a:spLocks noRot="1" noChangeAspect="1" noMove="1" noResize="1" noEditPoints="1" noAdjustHandles="1" noChangeArrowheads="1" noChangeShapeType="1" noTextEdit="1"/>
              </p:cNvSpPr>
              <p:nvPr/>
            </p:nvSpPr>
            <p:spPr>
              <a:xfrm>
                <a:off x="2226305" y="5266193"/>
                <a:ext cx="5192274" cy="942053"/>
              </a:xfrm>
              <a:prstGeom prst="rect">
                <a:avLst/>
              </a:prstGeom>
              <a:blipFill>
                <a:blip r:embed="rId16"/>
                <a:stretch>
                  <a:fillRect l="-4460" b="-29221"/>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3F61B3B9-DEC3-D5A8-53CF-03F24A94D9E6}"/>
              </a:ext>
            </a:extLst>
          </p:cNvPr>
          <p:cNvSpPr/>
          <p:nvPr/>
        </p:nvSpPr>
        <p:spPr>
          <a:xfrm>
            <a:off x="7830139" y="6146907"/>
            <a:ext cx="1313862" cy="901593"/>
          </a:xfrm>
          <a:prstGeom prst="rect">
            <a:avLst/>
          </a:prstGeom>
        </p:spPr>
        <p:txBody>
          <a:bodyPr wrap="square">
            <a:spAutoFit/>
          </a:bodyPr>
          <a:lstStyle/>
          <a:p>
            <a:pPr lvl="0">
              <a:lnSpc>
                <a:spcPct val="150000"/>
              </a:lnSpc>
            </a:pPr>
            <a:r>
              <a:rPr lang="en-US" sz="40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4000" b="1" u="sng"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557F0CC3-D0D5-8D77-D11A-754DC83ECF10}"/>
              </a:ext>
            </a:extLst>
          </p:cNvPr>
          <p:cNvSpPr txBox="1"/>
          <p:nvPr/>
        </p:nvSpPr>
        <p:spPr>
          <a:xfrm>
            <a:off x="1929781" y="7206636"/>
            <a:ext cx="14394396" cy="1824923"/>
          </a:xfrm>
          <a:prstGeom prst="rect">
            <a:avLst/>
          </a:prstGeom>
          <a:noFill/>
        </p:spPr>
        <p:txBody>
          <a:bodyPr wrap="square">
            <a:spAutoFit/>
          </a:bodyPr>
          <a:lstStyle/>
          <a:p>
            <a:pPr algn="just">
              <a:lnSpc>
                <a:spcPct val="150000"/>
              </a:lnSpc>
              <a:spcBef>
                <a:spcPts val="600"/>
              </a:spcBef>
              <a:spcAft>
                <a:spcPts val="800"/>
              </a:spcAft>
            </a:pP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Các</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dãy</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trên</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có</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điểm</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giống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nhau</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Trong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cùng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một</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dãy</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liền</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sau</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bằng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tổng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của</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liền</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trước</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với</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một</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số</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không</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solidFill>
                  <a:srgbClr val="333333"/>
                </a:solidFill>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solidFill>
                  <a:srgbClr val="333333"/>
                </a:solidFill>
                <a:effectLst/>
                <a:latin typeface="Arial" panose="020B0604020202020204" pitchFamily="34" charset="0"/>
                <a:ea typeface="Calibri" panose="020F0502020204030204" pitchFamily="34" charset="0"/>
                <a:cs typeface="Arial" panose="020B0604020202020204" pitchFamily="34" charset="0"/>
              </a:rPr>
              <a:t>.</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flipH="1">
            <a:off x="352068" y="8574818"/>
            <a:ext cx="1629132" cy="1617601"/>
          </a:xfrm>
          <a:custGeom>
            <a:avLst/>
            <a:gdLst/>
            <a:ahLst/>
            <a:cxnLst/>
            <a:rect l="l" t="t" r="r" b="b"/>
            <a:pathLst>
              <a:path w="7011515" h="7621212">
                <a:moveTo>
                  <a:pt x="7011515" y="0"/>
                </a:moveTo>
                <a:lnTo>
                  <a:pt x="0" y="0"/>
                </a:lnTo>
                <a:lnTo>
                  <a:pt x="0" y="7621212"/>
                </a:lnTo>
                <a:lnTo>
                  <a:pt x="7011515" y="7621212"/>
                </a:lnTo>
                <a:lnTo>
                  <a:pt x="70115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819518" y="1610964"/>
            <a:ext cx="1353258" cy="1193327"/>
          </a:xfrm>
          <a:custGeom>
            <a:avLst/>
            <a:gdLst/>
            <a:ahLst/>
            <a:cxnLst/>
            <a:rect l="l" t="t" r="r" b="b"/>
            <a:pathLst>
              <a:path w="1353258" h="1193327">
                <a:moveTo>
                  <a:pt x="0" y="0"/>
                </a:moveTo>
                <a:lnTo>
                  <a:pt x="1353258" y="0"/>
                </a:lnTo>
                <a:lnTo>
                  <a:pt x="1353258" y="1193327"/>
                </a:lnTo>
                <a:lnTo>
                  <a:pt x="0" y="11933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702844" y="385687"/>
            <a:ext cx="2210357" cy="1286026"/>
          </a:xfrm>
          <a:custGeom>
            <a:avLst/>
            <a:gdLst/>
            <a:ahLst/>
            <a:cxnLst/>
            <a:rect l="l" t="t" r="r" b="b"/>
            <a:pathLst>
              <a:path w="2210357" h="1286026">
                <a:moveTo>
                  <a:pt x="0" y="0"/>
                </a:moveTo>
                <a:lnTo>
                  <a:pt x="2210356" y="0"/>
                </a:lnTo>
                <a:lnTo>
                  <a:pt x="2210356" y="1286026"/>
                </a:lnTo>
                <a:lnTo>
                  <a:pt x="0" y="1286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BA9EF049-7292-B4EA-1C09-22079A1BC558}"/>
              </a:ext>
            </a:extLst>
          </p:cNvPr>
          <p:cNvSpPr/>
          <p:nvPr/>
        </p:nvSpPr>
        <p:spPr>
          <a:xfrm>
            <a:off x="6899158" y="1099411"/>
            <a:ext cx="4526761" cy="154581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KẾT LUẬN</a:t>
            </a:r>
          </a:p>
        </p:txBody>
      </p:sp>
      <p:sp>
        <p:nvSpPr>
          <p:cNvPr id="13" name="Rectangle: Rounded Corners 12">
            <a:extLst>
              <a:ext uri="{FF2B5EF4-FFF2-40B4-BE49-F238E27FC236}">
                <a16:creationId xmlns:a16="http://schemas.microsoft.com/office/drawing/2014/main" id="{80B22352-86AB-8C85-4E0B-7A3EDEFF6C1F}"/>
              </a:ext>
            </a:extLst>
          </p:cNvPr>
          <p:cNvSpPr/>
          <p:nvPr/>
        </p:nvSpPr>
        <p:spPr>
          <a:xfrm>
            <a:off x="1185186" y="3618739"/>
            <a:ext cx="15634331" cy="4706750"/>
          </a:xfrm>
          <a:prstGeom prst="roundRect">
            <a:avLst/>
          </a:prstGeom>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33C58AB1-5909-C19E-54DE-4FE43984DE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261" y="2493774"/>
            <a:ext cx="2916577" cy="1640575"/>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4F440C1C-6CEC-C11A-E06B-AA280DC871BA}"/>
                  </a:ext>
                </a:extLst>
              </p:cNvPr>
              <p:cNvSpPr txBox="1"/>
              <p:nvPr/>
            </p:nvSpPr>
            <p:spPr>
              <a:xfrm>
                <a:off x="1431050" y="4072338"/>
                <a:ext cx="15104349" cy="4093428"/>
              </a:xfrm>
              <a:prstGeom prst="rect">
                <a:avLst/>
              </a:prstGeom>
              <a:noFill/>
            </p:spPr>
            <p:txBody>
              <a:bodyPr wrap="square">
                <a:spAutoFit/>
              </a:bodyPr>
              <a:lstStyle/>
              <a:p>
                <a:pPr>
                  <a:lnSpc>
                    <a:spcPct val="150000"/>
                  </a:lnSpc>
                  <a:spcAft>
                    <a:spcPts val="1200"/>
                  </a:spcAft>
                </a:pPr>
                <a:r>
                  <a:rPr lang="en-US" sz="4000" kern="100" dirty="0" err="1">
                    <a:latin typeface="Arial" panose="020B0604020202020204" pitchFamily="34" charset="0"/>
                    <a:ea typeface="Calibri" panose="020F0502020204030204" pitchFamily="34" charset="0"/>
                    <a:cs typeface="Arial" panose="020B0604020202020204" pitchFamily="34" charset="0"/>
                  </a:rPr>
                  <a:t>Cấp</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cộng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là</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một</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dãy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hữa</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a:t>
                </a:r>
                <a:r>
                  <a:rPr lang="en-US" sz="4000" kern="100" dirty="0">
                    <a:latin typeface="Arial" panose="020B0604020202020204" pitchFamily="34" charset="0"/>
                    <a:ea typeface="Calibri" panose="020F0502020204030204" pitchFamily="34" charset="0"/>
                    <a:cs typeface="Arial" panose="020B0604020202020204" pitchFamily="34" charset="0"/>
                  </a:rPr>
                  <a:t> hay </a:t>
                </a:r>
                <a:r>
                  <a:rPr lang="en-US" sz="4000" kern="100" dirty="0" err="1">
                    <a:latin typeface="Arial" panose="020B0604020202020204" pitchFamily="34" charset="0"/>
                    <a:ea typeface="Calibri" panose="020F0502020204030204" pitchFamily="34" charset="0"/>
                    <a:cs typeface="Arial" panose="020B0604020202020204" pitchFamily="34" charset="0"/>
                  </a:rPr>
                  <a:t>vô</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trong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kể</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từ</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thứ</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hai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mỗi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đều</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bằng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tổng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của</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hạng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đứng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ngay</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trước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nó</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với</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một</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số</a:t>
                </a:r>
                <a:r>
                  <a:rPr lang="en-US" sz="4000" kern="100" dirty="0">
                    <a:latin typeface="Arial" panose="020B0604020202020204" pitchFamily="34" charset="0"/>
                    <a:ea typeface="Calibri" panose="020F0502020204030204" pitchFamily="34" charset="0"/>
                    <a:cs typeface="Arial" panose="020B0604020202020204" pitchFamily="34" charset="0"/>
                  </a:rPr>
                  <a:t> d </a:t>
                </a:r>
                <a:r>
                  <a:rPr lang="en-US" sz="4000" kern="100" dirty="0" err="1">
                    <a:latin typeface="Arial" panose="020B0604020202020204" pitchFamily="34" charset="0"/>
                    <a:ea typeface="Calibri" panose="020F0502020204030204" pitchFamily="34" charset="0"/>
                    <a:cs typeface="Arial" panose="020B0604020202020204" pitchFamily="34" charset="0"/>
                  </a:rPr>
                  <a:t>không</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sz="4000" kern="100" dirty="0" err="1">
                    <a:latin typeface="Arial" panose="020B0604020202020204" pitchFamily="34" charset="0"/>
                    <a:ea typeface="Calibri" panose="020F0502020204030204" pitchFamily="34" charset="0"/>
                    <a:cs typeface="Arial" panose="020B0604020202020204" pitchFamily="34" charset="0"/>
                  </a:rPr>
                  <a:t>đổi</a:t>
                </a:r>
                <a:r>
                  <a:rPr lang="en-US" sz="4000" kern="100" dirty="0">
                    <a:latin typeface="Arial" panose="020B0604020202020204" pitchFamily="34" charset="0"/>
                    <a:ea typeface="Calibri" panose="020F0502020204030204" pitchFamily="34" charset="0"/>
                    <a:cs typeface="Arial" panose="020B0604020202020204" pitchFamily="34" charset="0"/>
                  </a:rPr>
                  <a:t>. </a:t>
                </a: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40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r>
                            <a:rPr lang="en-US" sz="40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4000" kern="100">
                          <a:latin typeface="Cambria Math" panose="02040503050406030204" pitchFamily="18" charset="0"/>
                          <a:ea typeface="Calibri" panose="020F0502020204030204" pitchFamily="34" charset="0"/>
                          <a:cs typeface="Times New Roman" panose="02020603050405020304" pitchFamily="18" charset="0"/>
                        </a:rPr>
                        <m:t>+</m:t>
                      </m:r>
                      <m:r>
                        <a:rPr lang="en-US" sz="4000" i="1" kern="100">
                          <a:latin typeface="Cambria Math" panose="02040503050406030204" pitchFamily="18" charset="0"/>
                          <a:ea typeface="Calibri" panose="020F0502020204030204" pitchFamily="34" charset="0"/>
                          <a:cs typeface="Times New Roman" panose="02020603050405020304" pitchFamily="18" charset="0"/>
                        </a:rPr>
                        <m:t>𝑑</m:t>
                      </m:r>
                      <m:r>
                        <m:rPr>
                          <m:nor/>
                        </m:rPr>
                        <a:rPr lang="en-US" sz="4000" i="1" kern="100">
                          <a:latin typeface="Arial" panose="020B0604020202020204" pitchFamily="34" charset="0"/>
                          <a:ea typeface="Calibri" panose="020F0502020204030204" pitchFamily="34" charset="0"/>
                          <a:cs typeface="Arial" panose="020B0604020202020204" pitchFamily="34" charset="0"/>
                        </a:rPr>
                        <m:t> </m:t>
                      </m:r>
                      <m:r>
                        <m:rPr>
                          <m:nor/>
                        </m:rPr>
                        <a:rPr lang="en-US" sz="4000" kern="100">
                          <a:latin typeface="Arial" panose="020B0604020202020204" pitchFamily="34" charset="0"/>
                          <a:ea typeface="Calibri" panose="020F0502020204030204" pitchFamily="34" charset="0"/>
                          <a:cs typeface="Arial" panose="020B0604020202020204" pitchFamily="34" charset="0"/>
                        </a:rPr>
                        <m:t>v</m:t>
                      </m:r>
                      <m:r>
                        <m:rPr>
                          <m:nor/>
                        </m:rPr>
                        <a:rPr lang="en-US" sz="4000" kern="100">
                          <a:latin typeface="Arial" panose="020B0604020202020204" pitchFamily="34" charset="0"/>
                          <a:ea typeface="Calibri" panose="020F0502020204030204" pitchFamily="34" charset="0"/>
                          <a:cs typeface="Arial" panose="020B0604020202020204" pitchFamily="34" charset="0"/>
                        </a:rPr>
                        <m:t>ớ</m:t>
                      </m:r>
                      <m:r>
                        <m:rPr>
                          <m:nor/>
                        </m:rPr>
                        <a:rPr lang="en-US" sz="4000" kern="100">
                          <a:latin typeface="Arial" panose="020B0604020202020204" pitchFamily="34" charset="0"/>
                          <a:ea typeface="Calibri" panose="020F0502020204030204" pitchFamily="34" charset="0"/>
                          <a:cs typeface="Arial" panose="020B0604020202020204" pitchFamily="34" charset="0"/>
                        </a:rPr>
                        <m:t>i</m:t>
                      </m:r>
                      <m:r>
                        <m:rPr>
                          <m:nor/>
                        </m:rPr>
                        <a:rPr lang="en-US" sz="4000" i="1" kern="100">
                          <a:latin typeface="Arial" panose="020B0604020202020204" pitchFamily="34" charset="0"/>
                          <a:ea typeface="Calibri" panose="020F0502020204030204" pitchFamily="34" charset="0"/>
                          <a:cs typeface="Arial" panose="020B0604020202020204" pitchFamily="34" charset="0"/>
                        </a:rPr>
                        <m:t> </m:t>
                      </m:r>
                      <m:r>
                        <a:rPr lang="en-US" sz="4000" i="1" kern="100">
                          <a:latin typeface="Cambria Math" panose="02040503050406030204" pitchFamily="18" charset="0"/>
                          <a:ea typeface="Calibri" panose="020F0502020204030204" pitchFamily="34" charset="0"/>
                          <a:cs typeface="Times New Roman" panose="02020603050405020304" pitchFamily="18" charset="0"/>
                        </a:rPr>
                        <m:t>𝑛</m:t>
                      </m:r>
                      <m:r>
                        <a:rPr lang="en-US" sz="4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4000" i="1" kern="100">
                              <a:latin typeface="Cambria Math" panose="02040503050406030204" pitchFamily="18" charset="0"/>
                              <a:ea typeface="Calibri" panose="020F0502020204030204" pitchFamily="34" charset="0"/>
                              <a:cs typeface="Times New Roman" panose="02020603050405020304" pitchFamily="18" charset="0"/>
                            </a:rPr>
                            <m:t>ℕ</m:t>
                          </m:r>
                        </m:e>
                        <m:sup>
                          <m:r>
                            <a:rPr lang="en-US" sz="4000" i="1" kern="100">
                              <a:latin typeface="Cambria Math" panose="02040503050406030204" pitchFamily="18" charset="0"/>
                              <a:ea typeface="Calibri" panose="020F0502020204030204" pitchFamily="34" charset="0"/>
                              <a:cs typeface="Times New Roman" panose="02020603050405020304" pitchFamily="18" charset="0"/>
                            </a:rPr>
                            <m:t>∗</m:t>
                          </m:r>
                        </m:sup>
                      </m:sSup>
                      <m:r>
                        <m:rPr>
                          <m:nor/>
                        </m:rPr>
                        <a:rPr lang="en-US" sz="4000" kern="100">
                          <a:latin typeface="Arial" panose="020B0604020202020204" pitchFamily="34" charset="0"/>
                          <a:ea typeface="Calibri" panose="020F0502020204030204" pitchFamily="34" charset="0"/>
                          <a:cs typeface="Arial" panose="020B0604020202020204" pitchFamily="34" charset="0"/>
                        </a:rPr>
                        <m:t>.</m:t>
                      </m:r>
                      <m:r>
                        <m:rPr>
                          <m:nor/>
                        </m:rPr>
                        <a:rPr lang="en-US" sz="4000" i="1" kern="100">
                          <a:latin typeface="Arial" panose="020B0604020202020204" pitchFamily="34" charset="0"/>
                          <a:ea typeface="Calibri" panose="020F0502020204030204" pitchFamily="34" charset="0"/>
                          <a:cs typeface="Arial" panose="020B0604020202020204" pitchFamily="34" charset="0"/>
                        </a:rPr>
                        <m:t> </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TextBox 16">
                <a:extLst>
                  <a:ext uri="{FF2B5EF4-FFF2-40B4-BE49-F238E27FC236}">
                    <a16:creationId xmlns:a16="http://schemas.microsoft.com/office/drawing/2014/main" id="{4F440C1C-6CEC-C11A-E06B-AA280DC871BA}"/>
                  </a:ext>
                </a:extLst>
              </p:cNvPr>
              <p:cNvSpPr txBox="1">
                <a:spLocks noRot="1" noChangeAspect="1" noMove="1" noResize="1" noEditPoints="1" noAdjustHandles="1" noChangeArrowheads="1" noChangeShapeType="1" noTextEdit="1"/>
              </p:cNvSpPr>
              <p:nvPr/>
            </p:nvSpPr>
            <p:spPr>
              <a:xfrm>
                <a:off x="1431050" y="4072338"/>
                <a:ext cx="15104349" cy="4093428"/>
              </a:xfrm>
              <a:prstGeom prst="rect">
                <a:avLst/>
              </a:prstGeom>
              <a:blipFill>
                <a:blip r:embed="rId9"/>
                <a:stretch>
                  <a:fillRect l="-1453"/>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8EA"/>
        </a:solidFill>
        <a:effectLst/>
      </p:bgPr>
    </p:bg>
    <p:spTree>
      <p:nvGrpSpPr>
        <p:cNvPr id="1" name=""/>
        <p:cNvGrpSpPr/>
        <p:nvPr/>
      </p:nvGrpSpPr>
      <p:grpSpPr>
        <a:xfrm>
          <a:off x="0" y="0"/>
          <a:ext cx="0" cy="0"/>
          <a:chOff x="0" y="0"/>
          <a:chExt cx="0" cy="0"/>
        </a:xfrm>
      </p:grpSpPr>
      <p:grpSp>
        <p:nvGrpSpPr>
          <p:cNvPr id="2" name="Group 2"/>
          <p:cNvGrpSpPr/>
          <p:nvPr/>
        </p:nvGrpSpPr>
        <p:grpSpPr>
          <a:xfrm>
            <a:off x="791849"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F9DDD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6929078" y="7695726"/>
            <a:ext cx="980398" cy="941182"/>
          </a:xfrm>
          <a:custGeom>
            <a:avLst/>
            <a:gdLst/>
            <a:ahLst/>
            <a:cxnLst/>
            <a:rect l="l" t="t" r="r" b="b"/>
            <a:pathLst>
              <a:path w="980398" h="941182">
                <a:moveTo>
                  <a:pt x="0" y="0"/>
                </a:moveTo>
                <a:lnTo>
                  <a:pt x="980398" y="0"/>
                </a:lnTo>
                <a:lnTo>
                  <a:pt x="980398" y="941182"/>
                </a:lnTo>
                <a:lnTo>
                  <a:pt x="0" y="94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380291" y="873375"/>
            <a:ext cx="1040577" cy="1040577"/>
          </a:xfrm>
          <a:custGeom>
            <a:avLst/>
            <a:gdLst/>
            <a:ahLst/>
            <a:cxnLst/>
            <a:rect l="l" t="t" r="r" b="b"/>
            <a:pathLst>
              <a:path w="1040577" h="1040577">
                <a:moveTo>
                  <a:pt x="0" y="0"/>
                </a:moveTo>
                <a:lnTo>
                  <a:pt x="1040576" y="0"/>
                </a:lnTo>
                <a:lnTo>
                  <a:pt x="1040576" y="1040577"/>
                </a:lnTo>
                <a:lnTo>
                  <a:pt x="0" y="1040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CC57EA49-0406-482A-7483-44A71709F277}"/>
              </a:ext>
            </a:extLst>
          </p:cNvPr>
          <p:cNvSpPr txBox="1"/>
          <p:nvPr/>
        </p:nvSpPr>
        <p:spPr>
          <a:xfrm>
            <a:off x="1716265" y="888121"/>
            <a:ext cx="3581400" cy="995422"/>
          </a:xfrm>
          <a:prstGeom prst="flowChartTerminator">
            <a:avLst/>
          </a:prstGeom>
          <a:solidFill>
            <a:srgbClr val="E1F7FF"/>
          </a:solidFill>
          <a:ln w="38100">
            <a:solidFill>
              <a:srgbClr val="00B0F0"/>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FF722A-966F-E571-5742-1DFBFF770003}"/>
              </a:ext>
            </a:extLst>
          </p:cNvPr>
          <p:cNvSpPr txBox="1"/>
          <p:nvPr/>
        </p:nvSpPr>
        <p:spPr>
          <a:xfrm>
            <a:off x="5572407" y="839747"/>
            <a:ext cx="9571484" cy="942053"/>
          </a:xfrm>
          <a:prstGeom prst="rect">
            <a:avLst/>
          </a:prstGeom>
          <a:noFill/>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a:t>
            </a:r>
          </a:p>
        </p:txBody>
      </p:sp>
      <p:grpSp>
        <p:nvGrpSpPr>
          <p:cNvPr id="9" name="Google Shape;305;p14">
            <a:extLst>
              <a:ext uri="{FF2B5EF4-FFF2-40B4-BE49-F238E27FC236}">
                <a16:creationId xmlns:a16="http://schemas.microsoft.com/office/drawing/2014/main" id="{1548184F-73F0-2590-284C-444E09FACE91}"/>
              </a:ext>
            </a:extLst>
          </p:cNvPr>
          <p:cNvGrpSpPr/>
          <p:nvPr/>
        </p:nvGrpSpPr>
        <p:grpSpPr>
          <a:xfrm flipH="1">
            <a:off x="1230421" y="4016788"/>
            <a:ext cx="1514649" cy="1192826"/>
            <a:chOff x="7890477" y="787864"/>
            <a:chExt cx="2065961" cy="1377288"/>
          </a:xfrm>
        </p:grpSpPr>
        <p:pic>
          <p:nvPicPr>
            <p:cNvPr id="12" name="Google Shape;306;p14">
              <a:extLst>
                <a:ext uri="{FF2B5EF4-FFF2-40B4-BE49-F238E27FC236}">
                  <a16:creationId xmlns:a16="http://schemas.microsoft.com/office/drawing/2014/main" id="{275A2B3E-348E-FADF-8E6A-E5CBCEEB8752}"/>
                </a:ext>
              </a:extLst>
            </p:cNvPr>
            <p:cNvPicPr preferRelativeResize="0"/>
            <p:nvPr/>
          </p:nvPicPr>
          <p:blipFill rotWithShape="1">
            <a:blip r:embed="rId6">
              <a:alphaModFix/>
            </a:blip>
            <a:srcRect/>
            <a:stretch/>
          </p:blipFill>
          <p:spPr>
            <a:xfrm>
              <a:off x="7890477" y="787864"/>
              <a:ext cx="2053447" cy="1377288"/>
            </a:xfrm>
            <a:prstGeom prst="rect">
              <a:avLst/>
            </a:prstGeom>
            <a:noFill/>
            <a:ln>
              <a:noFill/>
            </a:ln>
          </p:spPr>
        </p:pic>
        <p:sp>
          <p:nvSpPr>
            <p:cNvPr id="13" name="Google Shape;307;p14">
              <a:extLst>
                <a:ext uri="{FF2B5EF4-FFF2-40B4-BE49-F238E27FC236}">
                  <a16:creationId xmlns:a16="http://schemas.microsoft.com/office/drawing/2014/main" id="{F1C93F99-BB4A-B8E1-EFDE-E8B63309798F}"/>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E20FF0DE-7A5D-21F8-567E-A4E7E69F5BE6}"/>
                  </a:ext>
                </a:extLst>
              </p:cNvPr>
              <p:cNvSpPr/>
              <p:nvPr/>
            </p:nvSpPr>
            <p:spPr>
              <a:xfrm>
                <a:off x="1716266" y="2587405"/>
                <a:ext cx="14438134" cy="738664"/>
              </a:xfrm>
              <a:prstGeom prst="rect">
                <a:avLst/>
              </a:prstGeom>
            </p:spPr>
            <p:txBody>
              <a:bodyPr wrap="square">
                <a:spAutoFit/>
              </a:bodyPr>
              <a:lstStyle/>
              <a:p>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b="0" i="1" smtClean="0">
                        <a:latin typeface="Cambria Math" panose="02040503050406030204" pitchFamily="18" charset="0"/>
                        <a:cs typeface="Arial" panose="020B0604020202020204" pitchFamily="34" charset="0"/>
                      </a:rPr>
                      <m:t>5;10;15;20;25;30</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b="0" i="1" smtClean="0">
                        <a:latin typeface="Cambria Math" panose="02040503050406030204" pitchFamily="18" charset="0"/>
                        <a:cs typeface="Arial" panose="020B0604020202020204" pitchFamily="34" charset="0"/>
                      </a:rPr>
                      <m:t>1;2;4;8</m:t>
                    </m:r>
                  </m:oMath>
                </a14:m>
                <a:r>
                  <a:rPr lang="en-US" sz="4200" dirty="0">
                    <a:latin typeface="Arial" panose="020B0604020202020204" pitchFamily="34" charset="0"/>
                    <a:cs typeface="Arial" panose="020B0604020202020204" pitchFamily="34" charset="0"/>
                  </a:rPr>
                  <a:t>		c) </a:t>
                </a:r>
                <a14:m>
                  <m:oMath xmlns:m="http://schemas.openxmlformats.org/officeDocument/2006/math">
                    <m:r>
                      <a:rPr lang="en-US" sz="4200" b="0" i="1" smtClean="0">
                        <a:latin typeface="Cambria Math" panose="02040503050406030204" pitchFamily="18" charset="0"/>
                        <a:cs typeface="Arial" panose="020B0604020202020204" pitchFamily="34" charset="0"/>
                      </a:rPr>
                      <m:t>7;7;7;7;7</m:t>
                    </m:r>
                  </m:oMath>
                </a14:m>
                <a:endParaRPr lang="en-US" sz="4200" dirty="0">
                  <a:latin typeface="Arial" panose="020B060402020202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E20FF0DE-7A5D-21F8-567E-A4E7E69F5BE6}"/>
                  </a:ext>
                </a:extLst>
              </p:cNvPr>
              <p:cNvSpPr>
                <a:spLocks noRot="1" noChangeAspect="1" noMove="1" noResize="1" noEditPoints="1" noAdjustHandles="1" noChangeArrowheads="1" noChangeShapeType="1" noTextEdit="1"/>
              </p:cNvSpPr>
              <p:nvPr/>
            </p:nvSpPr>
            <p:spPr>
              <a:xfrm>
                <a:off x="1716266" y="2587405"/>
                <a:ext cx="14438134" cy="738664"/>
              </a:xfrm>
              <a:prstGeom prst="rect">
                <a:avLst/>
              </a:prstGeom>
              <a:blipFill>
                <a:blip r:embed="rId7"/>
                <a:stretch>
                  <a:fillRect l="-1647" t="-16393" b="-360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4809AAD4-B08D-BC84-F111-3F6975467466}"/>
                  </a:ext>
                </a:extLst>
              </p:cNvPr>
              <p:cNvSpPr/>
              <p:nvPr/>
            </p:nvSpPr>
            <p:spPr>
              <a:xfrm>
                <a:off x="1680170" y="5273470"/>
                <a:ext cx="15531902" cy="942053"/>
              </a:xfrm>
              <a:prstGeom prst="rect">
                <a:avLst/>
              </a:prstGeom>
            </p:spPr>
            <p:txBody>
              <a:bodyPr wrap="square">
                <a:spAutoFit/>
              </a:bodyPr>
              <a:lstStyle/>
              <a:p>
                <a:pPr lvl="0">
                  <a:lnSpc>
                    <a:spcPct val="150000"/>
                  </a:lnSpc>
                  <a:spcBef>
                    <a:spcPts val="100"/>
                  </a:spcBef>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Dãy</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latin typeface="Cambria Math" panose="02040503050406030204" pitchFamily="18" charset="0"/>
                        <a:cs typeface="Arial" panose="020B0604020202020204" pitchFamily="34" charset="0"/>
                      </a:rPr>
                      <m:t>5;10;15;20;25;30</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cấp</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cộng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sai</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42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oMath>
                </a14:m>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8" name="Rectangle 17">
                <a:extLst>
                  <a:ext uri="{FF2B5EF4-FFF2-40B4-BE49-F238E27FC236}">
                    <a16:creationId xmlns:a16="http://schemas.microsoft.com/office/drawing/2014/main" id="{4809AAD4-B08D-BC84-F111-3F6975467466}"/>
                  </a:ext>
                </a:extLst>
              </p:cNvPr>
              <p:cNvSpPr>
                <a:spLocks noRot="1" noChangeAspect="1" noMove="1" noResize="1" noEditPoints="1" noAdjustHandles="1" noChangeArrowheads="1" noChangeShapeType="1" noTextEdit="1"/>
              </p:cNvSpPr>
              <p:nvPr/>
            </p:nvSpPr>
            <p:spPr>
              <a:xfrm>
                <a:off x="1680170" y="5273470"/>
                <a:ext cx="15531902" cy="942053"/>
              </a:xfrm>
              <a:prstGeom prst="rect">
                <a:avLst/>
              </a:prstGeom>
              <a:blipFill>
                <a:blip r:embed="rId8"/>
                <a:stretch>
                  <a:fillRect l="-1531"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21496A76-33E4-76B3-F386-95F70B497CC7}"/>
                  </a:ext>
                </a:extLst>
              </p:cNvPr>
              <p:cNvSpPr/>
              <p:nvPr/>
            </p:nvSpPr>
            <p:spPr>
              <a:xfrm>
                <a:off x="1716265" y="6347125"/>
                <a:ext cx="15257579"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1;2;4;8</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2</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1</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3</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2</m:t>
                        </m:r>
                      </m:sub>
                    </m:sSub>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p>
            </p:txBody>
          </p:sp>
        </mc:Choice>
        <mc:Fallback>
          <p:sp>
            <p:nvSpPr>
              <p:cNvPr id="19" name="Rectangle 18">
                <a:extLst>
                  <a:ext uri="{FF2B5EF4-FFF2-40B4-BE49-F238E27FC236}">
                    <a16:creationId xmlns:a16="http://schemas.microsoft.com/office/drawing/2014/main" id="{21496A76-33E4-76B3-F386-95F70B497CC7}"/>
                  </a:ext>
                </a:extLst>
              </p:cNvPr>
              <p:cNvSpPr>
                <a:spLocks noRot="1" noChangeAspect="1" noMove="1" noResize="1" noEditPoints="1" noAdjustHandles="1" noChangeArrowheads="1" noChangeShapeType="1" noTextEdit="1"/>
              </p:cNvSpPr>
              <p:nvPr/>
            </p:nvSpPr>
            <p:spPr>
              <a:xfrm>
                <a:off x="1716265" y="6347125"/>
                <a:ext cx="15257579" cy="1911549"/>
              </a:xfrm>
              <a:prstGeom prst="rect">
                <a:avLst/>
              </a:prstGeom>
              <a:blipFill>
                <a:blip r:embed="rId9"/>
                <a:stretch>
                  <a:fillRect l="-1559" r="-80" b="-136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DC3AA11B-A027-59CD-FEAF-B1C5EF1DFA50}"/>
                  </a:ext>
                </a:extLst>
              </p:cNvPr>
              <p:cNvSpPr/>
              <p:nvPr/>
            </p:nvSpPr>
            <p:spPr>
              <a:xfrm>
                <a:off x="1716265" y="8466618"/>
                <a:ext cx="14799483" cy="738664"/>
              </a:xfrm>
              <a:prstGeom prst="rect">
                <a:avLst/>
              </a:prstGeom>
            </p:spPr>
            <p:txBody>
              <a:bodyPr wrap="square">
                <a:spAutoFit/>
              </a:bodyPr>
              <a:lstStyle/>
              <a:p>
                <a:pPr/>
                <a:r>
                  <a:rPr lang="en-US" sz="4200" dirty="0">
                    <a:latin typeface="Arial" panose="020B0604020202020204" pitchFamily="34" charset="0"/>
                    <a:cs typeface="Arial" panose="020B0604020202020204" pitchFamily="34" charset="0"/>
                  </a:rPr>
                  <a:t>c)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a:latin typeface="Cambria Math" panose="02040503050406030204" pitchFamily="18" charset="0"/>
                        <a:cs typeface="Arial" panose="020B0604020202020204" pitchFamily="34" charset="0"/>
                      </a:rPr>
                      <m:t>7;7;7;7;7</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=0</m:t>
                    </m:r>
                  </m:oMath>
                </a14:m>
                <a:r>
                  <a:rPr lang="en-US" sz="4200" dirty="0">
                    <a:latin typeface="Arial" panose="020B0604020202020204" pitchFamily="34" charset="0"/>
                    <a:cs typeface="Arial" panose="020B0604020202020204" pitchFamily="34" charset="0"/>
                  </a:rPr>
                  <a:t> </a:t>
                </a:r>
              </a:p>
            </p:txBody>
          </p:sp>
        </mc:Choice>
        <mc:Fallback>
          <p:sp>
            <p:nvSpPr>
              <p:cNvPr id="20" name="Rectangle 19">
                <a:extLst>
                  <a:ext uri="{FF2B5EF4-FFF2-40B4-BE49-F238E27FC236}">
                    <a16:creationId xmlns:a16="http://schemas.microsoft.com/office/drawing/2014/main" id="{DC3AA11B-A027-59CD-FEAF-B1C5EF1DFA50}"/>
                  </a:ext>
                </a:extLst>
              </p:cNvPr>
              <p:cNvSpPr>
                <a:spLocks noRot="1" noChangeAspect="1" noMove="1" noResize="1" noEditPoints="1" noAdjustHandles="1" noChangeArrowheads="1" noChangeShapeType="1" noTextEdit="1"/>
              </p:cNvSpPr>
              <p:nvPr/>
            </p:nvSpPr>
            <p:spPr>
              <a:xfrm>
                <a:off x="1716265" y="8466618"/>
                <a:ext cx="14799483" cy="738664"/>
              </a:xfrm>
              <a:prstGeom prst="rect">
                <a:avLst/>
              </a:prstGeom>
              <a:blipFill>
                <a:blip r:embed="rId10"/>
                <a:stretch>
                  <a:fillRect l="-1607" t="-17355" b="-37190"/>
                </a:stretch>
              </a:blipFill>
            </p:spPr>
            <p:txBody>
              <a:bodyPr/>
              <a:lstStyle/>
              <a:p>
                <a:r>
                  <a:rPr lang="en-US">
                    <a:noFill/>
                  </a:rPr>
                  <a:t> </a:t>
                </a:r>
              </a:p>
            </p:txBody>
          </p:sp>
        </mc:Fallback>
      </mc:AlternateContent>
    </p:spTree>
    <p:extLst>
      <p:ext uri="{BB962C8B-B14F-4D97-AF65-F5344CB8AC3E}">
        <p14:creationId xmlns:p14="http://schemas.microsoft.com/office/powerpoint/2010/main" val="3695930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5"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AA9C"/>
        </a:solidFill>
        <a:effectLst/>
      </p:bgPr>
    </p:bg>
    <p:spTree>
      <p:nvGrpSpPr>
        <p:cNvPr id="1" name=""/>
        <p:cNvGrpSpPr/>
        <p:nvPr/>
      </p:nvGrpSpPr>
      <p:grpSpPr>
        <a:xfrm>
          <a:off x="0" y="0"/>
          <a:ext cx="0" cy="0"/>
          <a:chOff x="0" y="0"/>
          <a:chExt cx="0" cy="0"/>
        </a:xfrm>
      </p:grpSpPr>
      <p:grpSp>
        <p:nvGrpSpPr>
          <p:cNvPr id="2" name="Group 2"/>
          <p:cNvGrpSpPr/>
          <p:nvPr/>
        </p:nvGrpSpPr>
        <p:grpSpPr>
          <a:xfrm>
            <a:off x="791850" y="736909"/>
            <a:ext cx="16704301" cy="8813181"/>
            <a:chOff x="0" y="0"/>
            <a:chExt cx="4399487" cy="2321167"/>
          </a:xfrm>
        </p:grpSpPr>
        <p:sp>
          <p:nvSpPr>
            <p:cNvPr id="3" name="Freeform 3"/>
            <p:cNvSpPr/>
            <p:nvPr/>
          </p:nvSpPr>
          <p:spPr>
            <a:xfrm>
              <a:off x="0" y="0"/>
              <a:ext cx="4399486" cy="2321167"/>
            </a:xfrm>
            <a:custGeom>
              <a:avLst/>
              <a:gdLst/>
              <a:ahLst/>
              <a:cxnLst/>
              <a:rect l="l" t="t" r="r" b="b"/>
              <a:pathLst>
                <a:path w="4399486" h="2321167">
                  <a:moveTo>
                    <a:pt x="23637" y="0"/>
                  </a:moveTo>
                  <a:lnTo>
                    <a:pt x="4375850" y="0"/>
                  </a:lnTo>
                  <a:cubicBezTo>
                    <a:pt x="4382119" y="0"/>
                    <a:pt x="4388131" y="2490"/>
                    <a:pt x="4392563" y="6923"/>
                  </a:cubicBezTo>
                  <a:cubicBezTo>
                    <a:pt x="4396996" y="11356"/>
                    <a:pt x="4399486" y="17368"/>
                    <a:pt x="4399486" y="23637"/>
                  </a:cubicBezTo>
                  <a:lnTo>
                    <a:pt x="4399486" y="2297530"/>
                  </a:lnTo>
                  <a:cubicBezTo>
                    <a:pt x="4399486" y="2303799"/>
                    <a:pt x="4396996" y="2309811"/>
                    <a:pt x="4392563" y="2314244"/>
                  </a:cubicBezTo>
                  <a:cubicBezTo>
                    <a:pt x="4388131" y="2318677"/>
                    <a:pt x="4382119" y="2321167"/>
                    <a:pt x="4375850" y="2321167"/>
                  </a:cubicBezTo>
                  <a:lnTo>
                    <a:pt x="23637" y="2321167"/>
                  </a:lnTo>
                  <a:cubicBezTo>
                    <a:pt x="10583" y="2321167"/>
                    <a:pt x="0" y="2310584"/>
                    <a:pt x="0" y="2297530"/>
                  </a:cubicBezTo>
                  <a:lnTo>
                    <a:pt x="0" y="23637"/>
                  </a:lnTo>
                  <a:cubicBezTo>
                    <a:pt x="0" y="17368"/>
                    <a:pt x="2490" y="11356"/>
                    <a:pt x="6923" y="6923"/>
                  </a:cubicBezTo>
                  <a:cubicBezTo>
                    <a:pt x="11356" y="2490"/>
                    <a:pt x="17368" y="0"/>
                    <a:pt x="23637" y="0"/>
                  </a:cubicBezTo>
                  <a:close/>
                </a:path>
              </a:pathLst>
            </a:custGeom>
            <a:solidFill>
              <a:srgbClr val="EDE8E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484293" y="8575629"/>
            <a:ext cx="1353258" cy="1193327"/>
          </a:xfrm>
          <a:custGeom>
            <a:avLst/>
            <a:gdLst/>
            <a:ahLst/>
            <a:cxnLst/>
            <a:rect l="l" t="t" r="r" b="b"/>
            <a:pathLst>
              <a:path w="1353258" h="1193327">
                <a:moveTo>
                  <a:pt x="0" y="0"/>
                </a:moveTo>
                <a:lnTo>
                  <a:pt x="1353258" y="0"/>
                </a:lnTo>
                <a:lnTo>
                  <a:pt x="1353258" y="1193328"/>
                </a:lnTo>
                <a:lnTo>
                  <a:pt x="0" y="119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C3713ADD-4BF1-6563-826A-D299900CB573}"/>
              </a:ext>
            </a:extLst>
          </p:cNvPr>
          <p:cNvSpPr txBox="1"/>
          <p:nvPr/>
        </p:nvSpPr>
        <p:spPr>
          <a:xfrm>
            <a:off x="7353297" y="1376044"/>
            <a:ext cx="3581400" cy="995422"/>
          </a:xfrm>
          <a:prstGeom prst="flowChartTerminator">
            <a:avLst/>
          </a:prstGeom>
          <a:solidFill>
            <a:schemeClr val="accent3">
              <a:lumMod val="20000"/>
              <a:lumOff val="80000"/>
            </a:schemeClr>
          </a:solidFill>
          <a:ln w="38100">
            <a:solidFill>
              <a:schemeClr val="accent3">
                <a:lumMod val="75000"/>
              </a:schemeClr>
            </a:solidFill>
            <a:prstDash val="solid"/>
          </a:ln>
        </p:spPr>
        <p:txBody>
          <a:bodyPr wrap="square" rtlCol="0" anchor="ctr">
            <a:spAutoFit/>
          </a:bodyPr>
          <a:lstStyle/>
          <a:p>
            <a:pPr algn="ctr"/>
            <a:r>
              <a:rPr lang="nl-NL" sz="4000" b="1" dirty="0" err="1">
                <a:latin typeface="Arial" panose="020B0604020202020204" pitchFamily="34" charset="0"/>
                <a:cs typeface="Arial" panose="020B0604020202020204" pitchFamily="34" charset="0"/>
              </a:rPr>
              <a:t>Ví</a:t>
            </a:r>
            <a:r>
              <a:rPr lang="nl-NL" sz="4000" b="1" dirty="0">
                <a:latin typeface="Arial" panose="020B0604020202020204" pitchFamily="34" charset="0"/>
                <a:cs typeface="Arial" panose="020B0604020202020204" pitchFamily="34" charset="0"/>
              </a:rPr>
              <a:t> </a:t>
            </a:r>
            <a:r>
              <a:rPr lang="nl-NL" sz="4000" b="1" dirty="0" err="1">
                <a:latin typeface="Arial" panose="020B0604020202020204" pitchFamily="34" charset="0"/>
                <a:cs typeface="Arial" panose="020B0604020202020204" pitchFamily="34" charset="0"/>
              </a:rPr>
              <a:t>dụ</a:t>
            </a:r>
            <a:r>
              <a:rPr lang="nl-NL" sz="4000" b="1" dirty="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E0D3D68-B490-1E74-7276-F6790A57F20F}"/>
                  </a:ext>
                </a:extLst>
              </p:cNvPr>
              <p:cNvSpPr txBox="1"/>
              <p:nvPr/>
            </p:nvSpPr>
            <p:spPr>
              <a:xfrm>
                <a:off x="1543709" y="2784258"/>
                <a:ext cx="15531901" cy="942053"/>
              </a:xfrm>
              <a:prstGeom prst="rect">
                <a:avLst/>
              </a:prstGeom>
              <a:noFill/>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Cho </a:t>
                </a:r>
                <a:r>
                  <a:rPr lang="en-US" sz="4200" dirty="0" err="1">
                    <a:latin typeface="Arial" panose="020B0604020202020204" pitchFamily="34" charset="0"/>
                    <a:cs typeface="Arial" panose="020B0604020202020204" pitchFamily="34" charset="0"/>
                  </a:rPr>
                  <a:t>cấp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3;6;9;12;…</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5</m:t>
                        </m:r>
                      </m:sub>
                    </m:sSub>
                  </m:oMath>
                </a14:m>
                <a:endParaRPr lang="en-US" sz="4200" dirty="0">
                  <a:latin typeface="Arial" panose="020B060402020202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FE0D3D68-B490-1E74-7276-F6790A57F20F}"/>
                  </a:ext>
                </a:extLst>
              </p:cNvPr>
              <p:cNvSpPr txBox="1">
                <a:spLocks noRot="1" noChangeAspect="1" noMove="1" noResize="1" noEditPoints="1" noAdjustHandles="1" noChangeArrowheads="1" noChangeShapeType="1" noTextEdit="1"/>
              </p:cNvSpPr>
              <p:nvPr/>
            </p:nvSpPr>
            <p:spPr>
              <a:xfrm>
                <a:off x="1543709" y="2784258"/>
                <a:ext cx="15531901" cy="942053"/>
              </a:xfrm>
              <a:prstGeom prst="rect">
                <a:avLst/>
              </a:prstGeom>
              <a:blipFill>
                <a:blip r:embed="rId4"/>
                <a:stretch>
                  <a:fillRect l="-1491" b="-29221"/>
                </a:stretch>
              </a:blipFill>
            </p:spPr>
            <p:txBody>
              <a:bodyPr/>
              <a:lstStyle/>
              <a:p>
                <a:r>
                  <a:rPr lang="en-US">
                    <a:noFill/>
                  </a:rPr>
                  <a:t> </a:t>
                </a:r>
              </a:p>
            </p:txBody>
          </p:sp>
        </mc:Fallback>
      </mc:AlternateContent>
      <p:grpSp>
        <p:nvGrpSpPr>
          <p:cNvPr id="15" name="Google Shape;305;p14">
            <a:extLst>
              <a:ext uri="{FF2B5EF4-FFF2-40B4-BE49-F238E27FC236}">
                <a16:creationId xmlns:a16="http://schemas.microsoft.com/office/drawing/2014/main" id="{24F12440-4E83-BEED-5842-C4678EDC6CC7}"/>
              </a:ext>
            </a:extLst>
          </p:cNvPr>
          <p:cNvGrpSpPr/>
          <p:nvPr/>
        </p:nvGrpSpPr>
        <p:grpSpPr>
          <a:xfrm flipH="1">
            <a:off x="8153400" y="4590304"/>
            <a:ext cx="1514649" cy="1192826"/>
            <a:chOff x="7890477" y="787864"/>
            <a:chExt cx="2065961" cy="1377288"/>
          </a:xfrm>
        </p:grpSpPr>
        <p:pic>
          <p:nvPicPr>
            <p:cNvPr id="16" name="Google Shape;306;p14">
              <a:extLst>
                <a:ext uri="{FF2B5EF4-FFF2-40B4-BE49-F238E27FC236}">
                  <a16:creationId xmlns:a16="http://schemas.microsoft.com/office/drawing/2014/main" id="{25689CD7-1A4F-09BC-97FD-E0204FD844CD}"/>
                </a:ext>
              </a:extLst>
            </p:cNvPr>
            <p:cNvPicPr preferRelativeResize="0"/>
            <p:nvPr/>
          </p:nvPicPr>
          <p:blipFill rotWithShape="1">
            <a:blip r:embed="rId5">
              <a:alphaModFix/>
            </a:blip>
            <a:srcRect/>
            <a:stretch/>
          </p:blipFill>
          <p:spPr>
            <a:xfrm>
              <a:off x="7890477" y="787864"/>
              <a:ext cx="2053447" cy="1377288"/>
            </a:xfrm>
            <a:prstGeom prst="rect">
              <a:avLst/>
            </a:prstGeom>
            <a:noFill/>
            <a:ln>
              <a:noFill/>
            </a:ln>
          </p:spPr>
        </p:pic>
        <p:sp>
          <p:nvSpPr>
            <p:cNvPr id="17" name="Google Shape;307;p14">
              <a:extLst>
                <a:ext uri="{FF2B5EF4-FFF2-40B4-BE49-F238E27FC236}">
                  <a16:creationId xmlns:a16="http://schemas.microsoft.com/office/drawing/2014/main" id="{56851C5B-A1BA-F459-E293-112E1F054546}"/>
                </a:ext>
              </a:extLst>
            </p:cNvPr>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0FE8B4AB-774E-D40E-5A4D-24B23CCBCA48}"/>
                  </a:ext>
                </a:extLst>
              </p:cNvPr>
              <p:cNvSpPr/>
              <p:nvPr/>
            </p:nvSpPr>
            <p:spPr>
              <a:xfrm>
                <a:off x="1515208" y="6100572"/>
                <a:ext cx="15257579" cy="1911549"/>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Cấp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1</m:t>
                        </m:r>
                      </m:sub>
                    </m:sSub>
                    <m:r>
                      <a:rPr lang="en-US" sz="4200" b="0" i="1" smtClean="0">
                        <a:latin typeface="Cambria Math" panose="02040503050406030204" pitchFamily="18" charset="0"/>
                        <a:cs typeface="Arial" panose="020B0604020202020204" pitchFamily="34" charset="0"/>
                      </a:rPr>
                      <m:t>=3</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sai</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=3</m:t>
                    </m:r>
                  </m:oMath>
                </a14:m>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Ta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4</m:t>
                        </m:r>
                      </m:sub>
                    </m:sSub>
                    <m:r>
                      <a:rPr lang="en-US" sz="4200" b="0" i="1" smtClean="0">
                        <a:latin typeface="Cambria Math" panose="02040503050406030204" pitchFamily="18" charset="0"/>
                        <a:cs typeface="Arial" panose="020B0604020202020204" pitchFamily="34" charset="0"/>
                      </a:rPr>
                      <m:t>=12</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nên</a:t>
                </a:r>
                <a:r>
                  <a:rPr lang="en-US" sz="4200" dirty="0">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5</m:t>
                        </m:r>
                      </m:sub>
                    </m:sSub>
                    <m:r>
                      <a:rPr lang="en-US" sz="4200" b="0" i="1" smtClean="0">
                        <a:latin typeface="Cambria Math" panose="02040503050406030204" pitchFamily="18" charset="0"/>
                        <a:cs typeface="Arial" panose="020B0604020202020204" pitchFamily="34" charset="0"/>
                      </a:rPr>
                      <m:t>=</m:t>
                    </m:r>
                    <m:sSub>
                      <m:sSubPr>
                        <m:ctrlPr>
                          <a:rPr lang="en-US" sz="4200" b="0" i="1" smtClean="0">
                            <a:latin typeface="Cambria Math" panose="02040503050406030204" pitchFamily="18" charset="0"/>
                            <a:cs typeface="Arial" panose="020B0604020202020204" pitchFamily="34" charset="0"/>
                          </a:rPr>
                        </m:ctrlPr>
                      </m:sSubPr>
                      <m:e>
                        <m:r>
                          <a:rPr lang="en-US" sz="4200" b="0" i="1" smtClean="0">
                            <a:latin typeface="Cambria Math" panose="02040503050406030204" pitchFamily="18" charset="0"/>
                            <a:cs typeface="Arial" panose="020B0604020202020204" pitchFamily="34" charset="0"/>
                          </a:rPr>
                          <m:t>𝑢</m:t>
                        </m:r>
                      </m:e>
                      <m:sub>
                        <m:r>
                          <a:rPr lang="en-US" sz="4200" b="0" i="1" smtClean="0">
                            <a:latin typeface="Cambria Math" panose="02040503050406030204" pitchFamily="18" charset="0"/>
                            <a:cs typeface="Arial" panose="020B0604020202020204" pitchFamily="34" charset="0"/>
                          </a:rPr>
                          <m:t>4</m:t>
                        </m:r>
                      </m:sub>
                    </m:sSub>
                    <m:r>
                      <a:rPr lang="en-US" sz="4200" b="0" i="1" smtClean="0">
                        <a:latin typeface="Cambria Math" panose="02040503050406030204" pitchFamily="18" charset="0"/>
                        <a:cs typeface="Arial" panose="020B0604020202020204" pitchFamily="34" charset="0"/>
                      </a:rPr>
                      <m:t>+</m:t>
                    </m:r>
                    <m:r>
                      <a:rPr lang="en-US" sz="4200" b="0" i="1" smtClean="0">
                        <a:latin typeface="Cambria Math" panose="02040503050406030204" pitchFamily="18" charset="0"/>
                        <a:cs typeface="Arial" panose="020B0604020202020204" pitchFamily="34" charset="0"/>
                      </a:rPr>
                      <m:t>𝑑</m:t>
                    </m:r>
                    <m:r>
                      <a:rPr lang="en-US" sz="4200" b="0" i="1" smtClean="0">
                        <a:latin typeface="Cambria Math" panose="02040503050406030204" pitchFamily="18" charset="0"/>
                        <a:cs typeface="Arial" panose="020B0604020202020204" pitchFamily="34" charset="0"/>
                      </a:rPr>
                      <m:t>=12+3=15 </m:t>
                    </m:r>
                  </m:oMath>
                </a14:m>
                <a:endParaRPr lang="en-US" sz="4200" dirty="0">
                  <a:latin typeface="Arial" panose="020B0604020202020204" pitchFamily="34" charset="0"/>
                  <a:cs typeface="Arial" panose="020B0604020202020204" pitchFamily="34" charset="0"/>
                </a:endParaRPr>
              </a:p>
            </p:txBody>
          </p:sp>
        </mc:Choice>
        <mc:Fallback>
          <p:sp>
            <p:nvSpPr>
              <p:cNvPr id="20" name="Rectangle 19">
                <a:extLst>
                  <a:ext uri="{FF2B5EF4-FFF2-40B4-BE49-F238E27FC236}">
                    <a16:creationId xmlns:a16="http://schemas.microsoft.com/office/drawing/2014/main" id="{0FE8B4AB-774E-D40E-5A4D-24B23CCBCA48}"/>
                  </a:ext>
                </a:extLst>
              </p:cNvPr>
              <p:cNvSpPr>
                <a:spLocks noRot="1" noChangeAspect="1" noMove="1" noResize="1" noEditPoints="1" noAdjustHandles="1" noChangeArrowheads="1" noChangeShapeType="1" noTextEdit="1"/>
              </p:cNvSpPr>
              <p:nvPr/>
            </p:nvSpPr>
            <p:spPr>
              <a:xfrm>
                <a:off x="1515208" y="6100572"/>
                <a:ext cx="15257579" cy="1911549"/>
              </a:xfrm>
              <a:prstGeom prst="rect">
                <a:avLst/>
              </a:prstGeom>
              <a:blipFill>
                <a:blip r:embed="rId6"/>
                <a:stretch>
                  <a:fillRect l="-1559" b="-14058"/>
                </a:stretch>
              </a:blipFill>
            </p:spPr>
            <p:txBody>
              <a:bodyPr/>
              <a:lstStyle/>
              <a:p>
                <a:r>
                  <a:rPr lang="en-US">
                    <a:noFill/>
                  </a:rPr>
                  <a:t> </a:t>
                </a:r>
              </a:p>
            </p:txBody>
          </p:sp>
        </mc:Fallback>
      </mc:AlternateContent>
    </p:spTree>
    <p:extLst>
      <p:ext uri="{BB962C8B-B14F-4D97-AF65-F5344CB8AC3E}">
        <p14:creationId xmlns:p14="http://schemas.microsoft.com/office/powerpoint/2010/main" val="2284004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3714</TotalTime>
  <Words>4005</Words>
  <PresentationFormat>Custom</PresentationFormat>
  <Paragraphs>314</Paragraphs>
  <Slides>59</Slides>
  <Notes>19</Notes>
  <HiddenSlides>0</HiddenSlides>
  <MMClips>10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8" baseType="lpstr">
      <vt:lpstr>Cambria Math</vt:lpstr>
      <vt:lpstr>Calibri Light</vt:lpstr>
      <vt:lpstr>Times New Roman</vt:lpstr>
      <vt:lpstr>Calibri</vt:lpstr>
      <vt:lpstr>Arial</vt:lpstr>
      <vt:lpstr>Arial (Body)</vt:lpstr>
      <vt:lpstr>Office Theme</vt:lpstr>
      <vt:lpstr>1_Office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2023-08-20T15:56:07Z</dcterms:modified>
  <dc:identifier>DAFn2NoZm4w</dc:identifier>
</cp:coreProperties>
</file>