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63" r:id="rId2"/>
  </p:sldMasterIdLst>
  <p:notesMasterIdLst>
    <p:notesMasterId r:id="rId28"/>
  </p:notesMasterIdLst>
  <p:sldIdLst>
    <p:sldId id="537" r:id="rId3"/>
    <p:sldId id="547" r:id="rId4"/>
    <p:sldId id="548" r:id="rId5"/>
    <p:sldId id="536" r:id="rId6"/>
    <p:sldId id="551" r:id="rId7"/>
    <p:sldId id="552" r:id="rId8"/>
    <p:sldId id="553" r:id="rId9"/>
    <p:sldId id="265" r:id="rId10"/>
    <p:sldId id="541" r:id="rId11"/>
    <p:sldId id="540" r:id="rId12"/>
    <p:sldId id="542" r:id="rId13"/>
    <p:sldId id="554" r:id="rId14"/>
    <p:sldId id="572" r:id="rId15"/>
    <p:sldId id="543" r:id="rId16"/>
    <p:sldId id="546" r:id="rId17"/>
    <p:sldId id="545" r:id="rId18"/>
    <p:sldId id="564" r:id="rId19"/>
    <p:sldId id="567" r:id="rId20"/>
    <p:sldId id="568" r:id="rId21"/>
    <p:sldId id="569" r:id="rId22"/>
    <p:sldId id="571" r:id="rId23"/>
    <p:sldId id="562" r:id="rId24"/>
    <p:sldId id="280" r:id="rId25"/>
    <p:sldId id="501" r:id="rId26"/>
    <p:sldId id="33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y Phuong" initials="VP" lastIdx="2" clrIdx="0">
    <p:extLst>
      <p:ext uri="{19B8F6BF-5375-455C-9EA6-DF929625EA0E}">
        <p15:presenceInfo xmlns:p15="http://schemas.microsoft.com/office/powerpoint/2012/main" userId="d9ef01b6d78cb0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78A2B"/>
    <a:srgbClr val="CC99FF"/>
    <a:srgbClr val="FF0066"/>
    <a:srgbClr val="00B050"/>
    <a:srgbClr val="800000"/>
    <a:srgbClr val="669900"/>
    <a:srgbClr val="990033"/>
    <a:srgbClr val="D6009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6" autoAdjust="0"/>
    <p:restoredTop sz="73250" autoAdjust="0"/>
  </p:normalViewPr>
  <p:slideViewPr>
    <p:cSldViewPr snapToGrid="0">
      <p:cViewPr varScale="1">
        <p:scale>
          <a:sx n="66" d="100"/>
          <a:sy n="66" d="100"/>
        </p:scale>
        <p:origin x="960" y="3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38712-594E-47D8-9E9C-A81CE8530A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0945B-319F-41F4-9F38-46C469C5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18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0945B-319F-41F4-9F38-46C469C5BB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3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0945B-319F-41F4-9F38-46C469C5BB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49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0945B-319F-41F4-9F38-46C469C5BB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61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0945B-319F-41F4-9F38-46C469C5BB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1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0945B-319F-41F4-9F38-46C469C5BB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47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0945B-319F-41F4-9F38-46C469C5BB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32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0945B-319F-41F4-9F38-46C469C5BB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93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0945B-319F-41F4-9F38-46C469C5BB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2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3605-B302-4C45-AB7C-4A0CD719F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BF24C-6527-4330-BA40-C9E184D04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149C5-860D-4855-9C5D-54E7FDFB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7F9A6-48CE-4F46-912F-384461AA7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8EEB3-8FDB-4A80-A6AA-D656581E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C7E9408-68D8-4638-A314-3A37A05BF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2710" y="6036728"/>
            <a:ext cx="501105" cy="720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0781A5-DF9A-471B-870F-BF2517968B1F}"/>
              </a:ext>
            </a:extLst>
          </p:cNvPr>
          <p:cNvSpPr txBox="1"/>
          <p:nvPr userDrawn="1"/>
        </p:nvSpPr>
        <p:spPr>
          <a:xfrm>
            <a:off x="873284" y="6449439"/>
            <a:ext cx="668464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8EA4D4E-F945-48E3-BD00-00256DE4F0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495" y="6148765"/>
            <a:ext cx="1249138" cy="7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97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C03E-69BF-45F5-B692-49637673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EFB1EF-6BCE-4637-B514-550EBF640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7C6F4-B050-47A4-9C94-60A0D2F7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578D3-CA11-4415-8FE4-04A706D8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1FC68-6EDC-4417-8171-A9263B801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1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6D77FE-24E8-4DFE-AB38-7BCA4DF26E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42F5CE-80B3-44E8-AB4C-18C7451FC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9D33C-5314-44AB-B8FF-5D82373B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EDC1D-0EE1-41E8-B927-C953F7D5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E9003-0579-4D32-819F-E8A19ED0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68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10574-2901-4392-8F3C-370FCAAA6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BA86E-F01C-4BBA-ABD5-502B2EC9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D46DF-8B57-4BE3-8531-607DB286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B0B9123-8714-4999-B7B1-60D4AAA9E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27326" cy="6858000"/>
          </a:xfrm>
          <a:prstGeom prst="rect">
            <a:avLst/>
          </a:prstGeom>
        </p:spPr>
      </p:pic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008E0AC2-E0B8-44CF-8322-ADFE83E6C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8016311" y="4485219"/>
            <a:ext cx="803224" cy="115464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8517E5-8656-420B-B49C-2FA45953A1F0}"/>
              </a:ext>
            </a:extLst>
          </p:cNvPr>
          <p:cNvSpPr/>
          <p:nvPr userDrawn="1"/>
        </p:nvSpPr>
        <p:spPr>
          <a:xfrm>
            <a:off x="8016311" y="1321374"/>
            <a:ext cx="3662667" cy="25935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E462F-D9F7-431F-895E-D4F19F1C89B1}"/>
              </a:ext>
            </a:extLst>
          </p:cNvPr>
          <p:cNvSpPr txBox="1"/>
          <p:nvPr userDrawn="1"/>
        </p:nvSpPr>
        <p:spPr>
          <a:xfrm>
            <a:off x="8610601" y="1731605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009A4E"/>
                </a:solidFill>
                <a:latin typeface="Lato Black"/>
                <a:cs typeface="Lato Black"/>
              </a:rPr>
              <a:t>Friends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A4A68C-D340-45AD-BCC9-BB64DF2426BA}"/>
              </a:ext>
            </a:extLst>
          </p:cNvPr>
          <p:cNvSpPr txBox="1"/>
          <p:nvPr userDrawn="1"/>
        </p:nvSpPr>
        <p:spPr>
          <a:xfrm>
            <a:off x="8950164" y="5167294"/>
            <a:ext cx="443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227148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27A50-25B4-4D53-9106-B470E58E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6B9184-64FB-4E4E-8E5D-F4AA8E5A8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0E7708-3F62-4C7F-BD95-0E9573223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D50C7-FE3D-4E50-B665-2F8010FE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01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DFAE1-1953-470A-8EA5-DFE89FF42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4E897-0F94-4D23-A0B8-5F5C3A4E9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110F1-E4DD-41C7-B419-1F52C31FD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B0E0C-8C28-4888-9FF0-4CC0CF366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99A48-A83B-47ED-96A2-1D988D3C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31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D2EE-BCDE-469F-839C-6CA9266A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5DCFC-3219-4F7C-BDFC-2CFF77944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742BF-4056-4331-A902-ED213675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58F4D-D34B-4AFD-BAF5-50B5AE844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85D35-9A5F-46CB-86D3-2FD51EEF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49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B46B-7386-42E9-9B85-57929C1A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954C0-CDFA-48E5-AD86-D54666F5B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32943-4B47-42BF-AFA1-3BD5B27C3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F3265-B78C-4839-BC28-3E0FBE5E4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657F6-6253-4456-9375-99FB95A0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47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D55F0-5725-486D-83C1-60DB7566A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48B43-DD21-4628-973D-E93247A59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B3E2C-0E32-4598-BA98-2C0E1927F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FED9B-9F50-42C7-BC79-82FD1C5F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26AA4-9F31-4F66-92C2-6650B2165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6099B-EBAC-433B-9A77-D67E77E0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53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3A8C-4D2A-4641-A52D-08B34B96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05F18-AA68-4D1E-946D-2B780E4A1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6EC56-8094-4DAF-9452-D087D6788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103B7-AE22-46B1-AACF-302744B0F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59D5A-4A88-4756-9EBF-6A86C556B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7F2273-04DC-4BFD-8628-2CA75BD0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7F42C-82DA-44EF-9EB3-B5AC35333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5FC526-74BC-43C8-B6F8-CB2FAFC5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63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317C-7114-451C-8F5B-FCC9B9FA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0CC01-ECEC-4E0C-9EF1-837781E87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F3A16-310B-4BB4-A7CB-52CAF86A3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318F8-4497-4BCA-ACDC-3AB3DBD8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8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A582-8A78-4990-A75D-25EA07A0C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0D6EE-226F-4281-B7C0-61BD2F340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EC3EF-AB82-4A14-A67D-2BF701EBE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DE20C-DB6D-4349-A076-B47B27617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60CE2-AC93-48E4-BC15-B4DC8241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4283EF93-D23C-4996-BF1D-A116EBC7A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04085" y="6077707"/>
            <a:ext cx="501105" cy="720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3C2DE7-9970-4FD3-A9D6-9AC805CF653A}"/>
              </a:ext>
            </a:extLst>
          </p:cNvPr>
          <p:cNvSpPr txBox="1"/>
          <p:nvPr userDrawn="1"/>
        </p:nvSpPr>
        <p:spPr>
          <a:xfrm>
            <a:off x="696278" y="6492875"/>
            <a:ext cx="668464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D3C4708-0455-4714-8AB0-94D9E9F996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615" y="6077707"/>
            <a:ext cx="1249138" cy="7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17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A027A1-1E01-4330-AFF9-0B39E2A5B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EE59E-0B3D-46C0-87E5-F80CCF936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9B2FA-0C31-43C2-8B02-70DCF6DA3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8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1EAD6-554E-428E-BF90-0E2B730F0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8B384-D353-4F35-9E5C-88B07D09F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BABEA-7E16-4F10-AD58-BEAFD5A5D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C140A-E306-4C7A-B7AF-EFE9DD1F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D901E-A20E-4C91-9B5B-6D3A4DCE2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3B6F0-2F88-42FD-9D16-67BCCB3B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28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B358-94AE-4A4D-8626-8BA6182B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2C518A-1388-4C67-98EB-B215C3BB2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3020E-F403-4D6B-B79A-CB77A77B7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D0EFF-488D-4975-A860-C7A36BF0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01E7F-56AB-4CBE-8A8D-264639BF7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EAFF2-5398-436D-854A-C9A330EB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33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F5B77-FE8D-4DBC-BDAC-AA93AE7A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3E020-38B0-4CD2-BE19-7B2D6C9AC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82104-E23B-47D2-BAB7-E8C5C533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544A8-BEEE-4A18-B65E-B5510A552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A1104-6E01-49CF-A01E-E1301E56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62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479E9C-8BC1-4261-8B05-057BCD0FB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FE0AA-253B-4587-92CB-404FB0B63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F2012-108E-4D17-AD6F-1F51334EC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ADB90-A173-468A-977B-DBE315564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0B514-6CE5-4332-9EC9-01813EC0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43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D452-4A16-480B-9DF3-D8DD44D5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2EF-0E80-4C13-BE7D-0E4F37BF7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92481-93A8-426C-B8D1-954EF1B78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463D0-D6F7-4759-8F2E-59073A358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99BAD-ED39-459D-9325-0BBF573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95177F37-DD81-4FAB-B577-8C85691EE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2710" y="6036728"/>
            <a:ext cx="501105" cy="720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D9831B-BD10-439E-8C4E-AD1CAE1F63C2}"/>
              </a:ext>
            </a:extLst>
          </p:cNvPr>
          <p:cNvSpPr txBox="1"/>
          <p:nvPr userDrawn="1"/>
        </p:nvSpPr>
        <p:spPr>
          <a:xfrm>
            <a:off x="873284" y="6449439"/>
            <a:ext cx="668464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1BC9F42-67A0-4911-BBEC-E1F220B8BB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615" y="6077707"/>
            <a:ext cx="1249138" cy="7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3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E293F-76D6-4DA0-B8A2-C46621E1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6AD79-D65F-4B35-A28C-DD11D6865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5C597-AACB-41F9-A341-E265470FC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D0053-9EB2-41A0-8469-81B7ABD2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C59B0-1691-4636-BF1C-A68B6989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BCB47-51BF-45ED-B89B-77572808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7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E92D8-0C1E-48EA-AC20-69C180D99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99A2A-73A2-4184-B301-211D28A56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B17E5-17EC-4691-A992-C2910E1E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80602B-A284-41B0-998C-57B582655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326C34-109C-4561-8BC8-32C160155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03341F-A547-41E2-8373-D1ED4E50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C0E6C3-B6FC-4A09-8A7E-05884E6E8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514FC-BB6D-48C8-974B-E7A9452C4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8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94715-05FB-4D0B-8DE6-676EF139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43BBE-3680-4A16-9EA5-738DDE96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275C9-4D9C-4D50-98D0-75A03382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50C1D-CD8E-460E-8B0E-020C706E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1A04AA-8A46-412D-9E16-8107A944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A6CE0-8477-4264-92F3-4DDE484B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BAEE1-7CF0-4B3E-BD0D-7973EAF8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6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7D3E5-F766-4908-A504-503C4E34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4829D-B77A-47D9-B030-601893DCC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65E34-328F-4E3E-9AF5-5639F056E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945B3-0C79-427A-8852-090D5C5F9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E8B9A-DDB1-4315-9658-25C85DF12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621AA-7F22-4543-AE20-411406C0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1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A8CC-C826-4A37-831B-7835322F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1611B7-1425-49BC-9129-DEF18125B8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BB0DB-23F2-4FBB-B92F-2D6A1E2DD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84D7F-9A84-4B8D-AC40-0C3834953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4131A-FF8E-4B37-BE8E-A77D10F57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C058B-8D93-45BB-B7F8-8CC213B65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3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72E9B-8071-4EF6-A661-D029C775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E796F-00F2-446C-B323-3C8199927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65686-8E83-4A9D-A35C-A04A606E5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4D243-4452-41B7-9C9B-79EDCA421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2217A-B2C1-4D29-91E2-031F5A94F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5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A2F49D-A8FE-4CD7-99BF-54414CA9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3103F-02C3-4F5F-B9CF-48C0317ED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24148-F85F-486F-84AB-AC7591384B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7DF30-C068-4A3F-9776-B2C482329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810F6-1BEC-4050-9796-63A65754C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openxmlformats.org/officeDocument/2006/relationships/image" Target="../media/image1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4.jpg"/><Relationship Id="rId5" Type="http://schemas.openxmlformats.org/officeDocument/2006/relationships/image" Target="../media/image9.png"/><Relationship Id="rId10" Type="http://schemas.openxmlformats.org/officeDocument/2006/relationships/image" Target="../media/image13.jpg"/><Relationship Id="rId4" Type="http://schemas.openxmlformats.org/officeDocument/2006/relationships/image" Target="../media/image8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714A897-C919-4514-88B9-676A04D095BB}"/>
              </a:ext>
            </a:extLst>
          </p:cNvPr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425A2B15-4E03-4832-8460-F0FBDCDE3247}"/>
              </a:ext>
            </a:extLst>
          </p:cNvPr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9308845E-2FD0-42E9-9045-89A50F547BA6}"/>
              </a:ext>
            </a:extLst>
          </p:cNvPr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BD0FB786-EB24-4DF8-9871-550689A068C7}"/>
              </a:ext>
            </a:extLst>
          </p:cNvPr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7D61BE8-CE59-4E6A-A3D8-16E6062876BC}"/>
              </a:ext>
            </a:extLst>
          </p:cNvPr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5418957" y="3084238"/>
            <a:ext cx="6468503" cy="120789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67C7404-A748-4111-895B-6A7BA0BCAC03}"/>
              </a:ext>
            </a:extLst>
          </p:cNvPr>
          <p:cNvSpPr/>
          <p:nvPr/>
        </p:nvSpPr>
        <p:spPr>
          <a:xfrm>
            <a:off x="6887228" y="4443333"/>
            <a:ext cx="4437810" cy="501929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EF3C86-9824-4AB2-B9A8-0027C6E84EC0}"/>
              </a:ext>
            </a:extLst>
          </p:cNvPr>
          <p:cNvSpPr txBox="1"/>
          <p:nvPr/>
        </p:nvSpPr>
        <p:spPr>
          <a:xfrm>
            <a:off x="5480775" y="3273017"/>
            <a:ext cx="642013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cs typeface="Lato" panose="020B0604020202020204" charset="0"/>
              </a:rPr>
              <a:t>Unit Introduction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76FECF-E9E3-4299-BF68-B64621CE0A92}"/>
              </a:ext>
            </a:extLst>
          </p:cNvPr>
          <p:cNvSpPr txBox="1"/>
          <p:nvPr/>
        </p:nvSpPr>
        <p:spPr>
          <a:xfrm>
            <a:off x="7390465" y="4511872"/>
            <a:ext cx="41666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cs typeface="Lato Black"/>
              </a:rPr>
              <a:t>Lesson A: Vocabulary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Black"/>
              <a:cs typeface="La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24055F-7299-4D35-B33F-97A3DE94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14" y="740841"/>
            <a:ext cx="3349490" cy="448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012D6B-2821-45FF-8C4F-6E451F57D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41" y="5548218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519321-FCEA-4B7F-B5D7-130FE9A59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26" y="2282338"/>
            <a:ext cx="2527312" cy="64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95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4300"/>
            <a:ext cx="12311744" cy="6972300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65205" y="1025867"/>
            <a:ext cx="55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63" y="1717856"/>
            <a:ext cx="7997512" cy="55770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12" y="2319582"/>
            <a:ext cx="6525536" cy="88594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96" y="2949192"/>
            <a:ext cx="6820852" cy="135273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35" y="4276956"/>
            <a:ext cx="9126224" cy="15718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12" y="5051093"/>
            <a:ext cx="4848902" cy="62873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4" y="3680506"/>
            <a:ext cx="6525536" cy="8764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32" y="4722927"/>
            <a:ext cx="5726602" cy="58538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9449728" y="1594602"/>
            <a:ext cx="55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50743" y="2319232"/>
            <a:ext cx="55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58062" y="3639307"/>
            <a:ext cx="55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58988" y="2976723"/>
            <a:ext cx="55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49728" y="4290574"/>
            <a:ext cx="55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227" y="185738"/>
            <a:ext cx="8543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3.</a:t>
            </a:r>
            <a:r>
              <a:rPr lang="en-US" sz="2800" b="1" dirty="0"/>
              <a:t> Are the sentences true or false? Write T or F.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3728" y="1022980"/>
            <a:ext cx="824605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/>
              <a:t>This is the first time Izzy and Ryan have met.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00141" y="70895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not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2229152" y="1075959"/>
            <a:ext cx="375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laybill" panose="040506030A0602020202" pitchFamily="82" charset="0"/>
              </a:rPr>
              <a:t>&gt;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6001" y="1609889"/>
            <a:ext cx="81837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en-US" sz="2800" dirty="0"/>
              <a:t>This is the first time Becky and Ryan have met.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34409" y="2263611"/>
            <a:ext cx="81837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-US" sz="2800" dirty="0"/>
              <a:t>Ryan sometimes goes skateboarding in London.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2137" y="2917333"/>
            <a:ext cx="81837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en-US" sz="2800" dirty="0"/>
              <a:t>Becky does not like skateboarding or bowling.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8273" y="3571055"/>
            <a:ext cx="81837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5"/>
            </a:pPr>
            <a:r>
              <a:rPr lang="en-US" sz="2800" dirty="0"/>
              <a:t>Ryan and Becky agree to go ice skating after school.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49865" y="4224777"/>
            <a:ext cx="81837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r>
              <a:rPr lang="en-US" sz="2800" dirty="0"/>
              <a:t>Izzy and Becky have got PE next.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497254" y="4666126"/>
            <a:ext cx="11299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497254" y="3999291"/>
            <a:ext cx="73152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424150" y="3392313"/>
            <a:ext cx="767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Izzy </a:t>
            </a:r>
          </a:p>
        </p:txBody>
      </p:sp>
    </p:spTree>
    <p:extLst>
      <p:ext uri="{BB962C8B-B14F-4D97-AF65-F5344CB8AC3E}">
        <p14:creationId xmlns:p14="http://schemas.microsoft.com/office/powerpoint/2010/main" val="129534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2" grpId="0"/>
      <p:bldP spid="24" grpId="0"/>
      <p:bldP spid="25" grpId="0"/>
      <p:bldP spid="26" grpId="0"/>
      <p:bldP spid="2" grpId="0"/>
      <p:bldP spid="3" grpId="0"/>
      <p:bldP spid="12" grpId="0"/>
      <p:bldP spid="13" grpId="0"/>
      <p:bldP spid="15" grpId="0"/>
      <p:bldP spid="28" grpId="0"/>
      <p:bldP spid="29" grpId="0"/>
      <p:bldP spid="30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4300"/>
            <a:ext cx="12311744" cy="6972300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571" y="184484"/>
            <a:ext cx="11804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4. VOCABULARY </a:t>
            </a:r>
            <a:r>
              <a:rPr lang="en-US" sz="2800" b="1" dirty="0"/>
              <a:t>Add three words from the dialogue in exercise 2 to each list.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3627" y="1612230"/>
            <a:ext cx="35358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SPORTS AND HOBBIES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7030A0"/>
                </a:solidFill>
              </a:rPr>
              <a:t>- Board games</a:t>
            </a:r>
          </a:p>
          <a:p>
            <a:r>
              <a:rPr lang="en-US" sz="2800" dirty="0">
                <a:solidFill>
                  <a:srgbClr val="7030A0"/>
                </a:solidFill>
              </a:rPr>
              <a:t>- Drawing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53342" y="1612231"/>
            <a:ext cx="51226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SCHOOL SUBJECTS</a:t>
            </a:r>
          </a:p>
          <a:p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>
                <a:solidFill>
                  <a:srgbClr val="7030A0"/>
                </a:solidFill>
              </a:rPr>
              <a:t>- Drama</a:t>
            </a:r>
          </a:p>
          <a:p>
            <a:r>
              <a:rPr lang="en-US" sz="2800" dirty="0">
                <a:solidFill>
                  <a:srgbClr val="7030A0"/>
                </a:solidFill>
              </a:rPr>
              <a:t>- IT (information technology</a:t>
            </a:r>
            <a:r>
              <a:rPr lang="en-US" sz="2800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51388" y="3323346"/>
            <a:ext cx="35358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- Skateboarding</a:t>
            </a:r>
          </a:p>
          <a:p>
            <a:r>
              <a:rPr lang="en-US" sz="2800" dirty="0">
                <a:solidFill>
                  <a:srgbClr val="7030A0"/>
                </a:solidFill>
              </a:rPr>
              <a:t>- Ice skating</a:t>
            </a:r>
          </a:p>
          <a:p>
            <a:r>
              <a:rPr lang="en-US" sz="2800" dirty="0">
                <a:solidFill>
                  <a:srgbClr val="7030A0"/>
                </a:solidFill>
              </a:rPr>
              <a:t>- Bowling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45581" y="3348993"/>
            <a:ext cx="35358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- </a:t>
            </a:r>
            <a:r>
              <a:rPr lang="en-US" sz="2800" dirty="0" err="1">
                <a:solidFill>
                  <a:srgbClr val="7030A0"/>
                </a:solidFill>
              </a:rPr>
              <a:t>Maths</a:t>
            </a:r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>
                <a:solidFill>
                  <a:srgbClr val="7030A0"/>
                </a:solidFill>
              </a:rPr>
              <a:t>- History</a:t>
            </a:r>
          </a:p>
          <a:p>
            <a:r>
              <a:rPr lang="en-US" sz="2800" dirty="0">
                <a:solidFill>
                  <a:srgbClr val="7030A0"/>
                </a:solidFill>
              </a:rPr>
              <a:t>- PE</a:t>
            </a:r>
          </a:p>
        </p:txBody>
      </p:sp>
    </p:spTree>
    <p:extLst>
      <p:ext uri="{BB962C8B-B14F-4D97-AF65-F5344CB8AC3E}">
        <p14:creationId xmlns:p14="http://schemas.microsoft.com/office/powerpoint/2010/main" val="319721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8" grpId="0"/>
      <p:bldP spid="1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4300"/>
            <a:ext cx="12311744" cy="6972300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571" y="184484"/>
            <a:ext cx="11804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5 </a:t>
            </a:r>
            <a:r>
              <a:rPr lang="en-US" dirty="0">
                <a:solidFill>
                  <a:schemeClr val="tx1"/>
                </a:solidFill>
              </a:rPr>
              <a:t>Work in pairs. How many more words can you add to the lists in exercise 4 in three minutes?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3627" y="1612230"/>
            <a:ext cx="35358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HOBBIES</a:t>
            </a:r>
          </a:p>
          <a:p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Gymnastics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Chess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Dance / dancing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Swimming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Cycling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53342" y="1612231"/>
            <a:ext cx="51226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SCHOOL SUBJECTS</a:t>
            </a:r>
          </a:p>
          <a:p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Chemistry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Geography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Physics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English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Literature</a:t>
            </a:r>
          </a:p>
          <a:p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091DE45-83F8-49C9-8AD7-F5330B938E55}"/>
              </a:ext>
            </a:extLst>
          </p:cNvPr>
          <p:cNvSpPr txBox="1"/>
          <p:nvPr/>
        </p:nvSpPr>
        <p:spPr>
          <a:xfrm>
            <a:off x="-204319" y="219451"/>
            <a:ext cx="12639810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6. </a:t>
            </a:r>
            <a:r>
              <a:rPr lang="en-US" sz="2800" b="1" dirty="0">
                <a:solidFill>
                  <a:srgbClr val="7030A0"/>
                </a:solidFill>
              </a:rPr>
              <a:t>KEY PHRASES </a:t>
            </a:r>
            <a:r>
              <a:rPr lang="en-US" sz="3200" b="1" dirty="0"/>
              <a:t>Label the phrases below A </a:t>
            </a:r>
            <a:r>
              <a:rPr lang="en-US" sz="3200" b="1" i="1" dirty="0"/>
              <a:t>(like)</a:t>
            </a:r>
            <a:r>
              <a:rPr lang="en-US" sz="3200" b="1" dirty="0"/>
              <a:t>, B </a:t>
            </a:r>
            <a:r>
              <a:rPr lang="en-US" sz="3200" b="1" i="1" dirty="0"/>
              <a:t>(OK) </a:t>
            </a:r>
            <a:r>
              <a:rPr lang="en-US" sz="3200" b="1" dirty="0"/>
              <a:t>or C </a:t>
            </a:r>
            <a:r>
              <a:rPr lang="en-US" sz="3200" b="1" i="1" dirty="0"/>
              <a:t>(don’t like)</a:t>
            </a:r>
            <a:r>
              <a:rPr lang="en-US" sz="3200" b="1" dirty="0"/>
              <a:t> 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418E401-737C-4736-B217-004D93631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314646"/>
              </p:ext>
            </p:extLst>
          </p:nvPr>
        </p:nvGraphicFramePr>
        <p:xfrm>
          <a:off x="206476" y="1024466"/>
          <a:ext cx="11691621" cy="359971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897207">
                  <a:extLst>
                    <a:ext uri="{9D8B030D-6E8A-4147-A177-3AD203B41FA5}">
                      <a16:colId xmlns:a16="http://schemas.microsoft.com/office/drawing/2014/main" val="2599944024"/>
                    </a:ext>
                  </a:extLst>
                </a:gridCol>
                <a:gridCol w="3897207">
                  <a:extLst>
                    <a:ext uri="{9D8B030D-6E8A-4147-A177-3AD203B41FA5}">
                      <a16:colId xmlns:a16="http://schemas.microsoft.com/office/drawing/2014/main" val="1612573559"/>
                    </a:ext>
                  </a:extLst>
                </a:gridCol>
                <a:gridCol w="3897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98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A (Like)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B (Ok)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 (Don’t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 like)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277961"/>
                  </a:ext>
                </a:extLst>
              </a:tr>
              <a:tr h="31198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036206"/>
                  </a:ext>
                </a:extLst>
              </a:tr>
            </a:tbl>
          </a:graphicData>
        </a:graphic>
      </p:graphicFrame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6E649A6-A46F-4C86-A0A2-8DA8BFA7DB5D}"/>
              </a:ext>
            </a:extLst>
          </p:cNvPr>
          <p:cNvSpPr/>
          <p:nvPr/>
        </p:nvSpPr>
        <p:spPr>
          <a:xfrm>
            <a:off x="3502774" y="4696168"/>
            <a:ext cx="2249106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 don’t mind …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D39FAFAF-643D-461B-BE3D-A47E5ED8075A}"/>
              </a:ext>
            </a:extLst>
          </p:cNvPr>
          <p:cNvSpPr/>
          <p:nvPr/>
        </p:nvSpPr>
        <p:spPr>
          <a:xfrm>
            <a:off x="5853967" y="4694578"/>
            <a:ext cx="1487631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 hate …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EA29214-5BAF-4BC2-A76F-D9B4D54669D8}"/>
              </a:ext>
            </a:extLst>
          </p:cNvPr>
          <p:cNvSpPr/>
          <p:nvPr/>
        </p:nvSpPr>
        <p:spPr>
          <a:xfrm>
            <a:off x="8334905" y="5436518"/>
            <a:ext cx="2001923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… is terrible.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84151754-C31A-4D0F-804D-23AE98DF7EBD}"/>
              </a:ext>
            </a:extLst>
          </p:cNvPr>
          <p:cNvSpPr/>
          <p:nvPr/>
        </p:nvSpPr>
        <p:spPr>
          <a:xfrm>
            <a:off x="6337278" y="5436518"/>
            <a:ext cx="1899921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… is great.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45FC8AE-0851-47BD-9186-96E75AD58311}"/>
              </a:ext>
            </a:extLst>
          </p:cNvPr>
          <p:cNvSpPr/>
          <p:nvPr/>
        </p:nvSpPr>
        <p:spPr>
          <a:xfrm>
            <a:off x="4211833" y="5436518"/>
            <a:ext cx="2027739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… isn’t bad.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E022902-68E0-42AB-8D10-EE69FDBE00D7}"/>
              </a:ext>
            </a:extLst>
          </p:cNvPr>
          <p:cNvSpPr/>
          <p:nvPr/>
        </p:nvSpPr>
        <p:spPr>
          <a:xfrm>
            <a:off x="1231791" y="5436518"/>
            <a:ext cx="2881206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I’m really keen on … 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7B2FE68C-24BD-47C1-9E3A-AB68E1143713}"/>
              </a:ext>
            </a:extLst>
          </p:cNvPr>
          <p:cNvSpPr/>
          <p:nvPr/>
        </p:nvSpPr>
        <p:spPr>
          <a:xfrm>
            <a:off x="7443685" y="4694578"/>
            <a:ext cx="1487224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 love …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195FB85D-CF00-4E65-99A5-9F83144953BB}"/>
              </a:ext>
            </a:extLst>
          </p:cNvPr>
          <p:cNvSpPr/>
          <p:nvPr/>
        </p:nvSpPr>
        <p:spPr>
          <a:xfrm>
            <a:off x="1231790" y="4694578"/>
            <a:ext cx="2168897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 can’t stand …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2F95EAF3-79BB-4D74-A26E-ABE6703C2B63}"/>
              </a:ext>
            </a:extLst>
          </p:cNvPr>
          <p:cNvSpPr/>
          <p:nvPr/>
        </p:nvSpPr>
        <p:spPr>
          <a:xfrm>
            <a:off x="9032996" y="4694578"/>
            <a:ext cx="2048751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 (quite) like … </a:t>
            </a:r>
          </a:p>
        </p:txBody>
      </p:sp>
      <p:sp>
        <p:nvSpPr>
          <p:cNvPr id="24" name="Rounded Rectangle 211">
            <a:extLst>
              <a:ext uri="{FF2B5EF4-FFF2-40B4-BE49-F238E27FC236}">
                <a16:creationId xmlns:a16="http://schemas.microsoft.com/office/drawing/2014/main" id="{5D1F6C20-009E-46D3-A31F-761CBCA5E2B1}"/>
              </a:ext>
            </a:extLst>
          </p:cNvPr>
          <p:cNvSpPr/>
          <p:nvPr/>
        </p:nvSpPr>
        <p:spPr>
          <a:xfrm>
            <a:off x="9145336" y="6221950"/>
            <a:ext cx="1191492" cy="4675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Check all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00C65BD-A8E8-4282-BCDE-E8C36EF3F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29" name="Picture Placeholder 7">
            <a:extLst>
              <a:ext uri="{FF2B5EF4-FFF2-40B4-BE49-F238E27FC236}">
                <a16:creationId xmlns:a16="http://schemas.microsoft.com/office/drawing/2014/main" id="{F6D28EC9-6FEC-487D-89EF-888D669D7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C9E248-D8FA-4775-BBF4-776F899FC18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377951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56016 -0.4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8" y="-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278 L 0.36783 -0.453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0371 L -0.00352 -0.4631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3333 L -0.49506 -0.358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833 L -0.07526 -0.4613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-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05495 -0.456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58554 -0.453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4" y="-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74 L -0.02161 -0.4576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37 L -0.39831 -0.2550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78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2.5E-6 7.40741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4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05664 -0.4504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2252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-7.40741E-7 L 0.56276 -0.453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8" y="-2268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231 L 0.36783 -0.4541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-2259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0926 L -0.00131 -0.4587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340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49662 -0.3571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-1787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2084 L -0.07799 -0.4583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-2395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-7.40741E-7 L -0.58489 -0.4518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9" y="-225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0232 L -0.0194 -0.4611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2317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7.40741E-7 L -0.39648 -0.2513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1" animBg="1"/>
      <p:bldP spid="4" grpId="3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1" animBg="1"/>
      <p:bldP spid="12" grpId="2" animBg="1"/>
      <p:bldP spid="17" grpId="0" animBg="1"/>
      <p:bldP spid="17" grpId="1" animBg="1"/>
      <p:bldP spid="18" grpId="0" animBg="1"/>
      <p:bldP spid="18" grpId="1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4300"/>
            <a:ext cx="12311744" cy="6972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528645" y="4133557"/>
            <a:ext cx="2548597" cy="365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48774" y="4820529"/>
            <a:ext cx="1505243" cy="365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72332" y="5561441"/>
            <a:ext cx="759656" cy="365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289452" y="3080825"/>
            <a:ext cx="647114" cy="365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26745" y="4499317"/>
            <a:ext cx="745587" cy="31183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50724" y="-2944"/>
            <a:ext cx="8520170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/>
              <a:t>Ryan</a:t>
            </a:r>
            <a:r>
              <a:rPr lang="en-US" sz="2250" dirty="0"/>
              <a:t>	Hi, Izzy. Can I sit here?</a:t>
            </a:r>
          </a:p>
          <a:p>
            <a:r>
              <a:rPr lang="en-US" sz="2250" b="1" dirty="0"/>
              <a:t>Izzy</a:t>
            </a:r>
            <a:r>
              <a:rPr lang="en-US" sz="2250" dirty="0"/>
              <a:t>	Yes, of course. This is Becky. She’s new.</a:t>
            </a:r>
          </a:p>
          <a:p>
            <a:r>
              <a:rPr lang="en-US" sz="2250" b="1" dirty="0"/>
              <a:t>Ryan </a:t>
            </a:r>
            <a:r>
              <a:rPr lang="en-US" sz="2250" dirty="0"/>
              <a:t>	Hi, Becky. I’m Ryan, Izzy’s brother.</a:t>
            </a:r>
          </a:p>
          <a:p>
            <a:r>
              <a:rPr lang="en-US" sz="2250" b="1" dirty="0"/>
              <a:t>Becky</a:t>
            </a:r>
            <a:r>
              <a:rPr lang="en-US" sz="2250" dirty="0"/>
              <a:t>	Hi. Nice to meet you!</a:t>
            </a:r>
          </a:p>
          <a:p>
            <a:r>
              <a:rPr lang="en-US" sz="2250" b="1" dirty="0"/>
              <a:t>Ryan</a:t>
            </a:r>
            <a:r>
              <a:rPr lang="en-US" sz="2250" dirty="0"/>
              <a:t>	Where are you from, Becky?</a:t>
            </a:r>
          </a:p>
          <a:p>
            <a:r>
              <a:rPr lang="en-US" sz="2250" b="1" dirty="0"/>
              <a:t>Becky</a:t>
            </a:r>
            <a:r>
              <a:rPr lang="en-US" sz="2250" dirty="0"/>
              <a:t>	I’m from London. I moved here two weeks ago.</a:t>
            </a:r>
          </a:p>
          <a:p>
            <a:r>
              <a:rPr lang="en-US" sz="2250" b="1" dirty="0"/>
              <a:t>Ryan</a:t>
            </a:r>
            <a:r>
              <a:rPr lang="en-US" sz="2250" dirty="0"/>
              <a:t>	I love London. I’ve got friends there. I sometimes visit them 	and we go skateboarding.</a:t>
            </a:r>
          </a:p>
          <a:p>
            <a:r>
              <a:rPr lang="en-US" sz="2250" b="1" dirty="0"/>
              <a:t>Izzy</a:t>
            </a:r>
            <a:r>
              <a:rPr lang="en-US" sz="2250" dirty="0"/>
              <a:t>	Do you like skateboarding, Becky?</a:t>
            </a:r>
          </a:p>
          <a:p>
            <a:r>
              <a:rPr lang="en-US" sz="2250" b="1" dirty="0"/>
              <a:t>Becky</a:t>
            </a:r>
            <a:r>
              <a:rPr lang="en-US" sz="2250" dirty="0"/>
              <a:t>	Not really. But I like ice skating.</a:t>
            </a:r>
          </a:p>
          <a:p>
            <a:r>
              <a:rPr lang="en-US" sz="2250" b="1" dirty="0"/>
              <a:t>Izzy</a:t>
            </a:r>
            <a:r>
              <a:rPr lang="en-US" sz="2250" dirty="0"/>
              <a:t>	Me too! Let’s go ice skating after school.</a:t>
            </a:r>
          </a:p>
          <a:p>
            <a:r>
              <a:rPr lang="en-US" sz="2250" b="1" dirty="0"/>
              <a:t>Becky</a:t>
            </a:r>
            <a:r>
              <a:rPr lang="en-US" sz="2250" dirty="0"/>
              <a:t>	Great idea!</a:t>
            </a:r>
          </a:p>
          <a:p>
            <a:r>
              <a:rPr lang="en-US" sz="2250" b="1" dirty="0"/>
              <a:t>Ryan</a:t>
            </a:r>
            <a:r>
              <a:rPr lang="en-US" sz="2250" dirty="0"/>
              <a:t>	I’m not very keen on ice skating. What do you think of bowling?</a:t>
            </a:r>
          </a:p>
          <a:p>
            <a:r>
              <a:rPr lang="en-US" sz="2250" b="1" dirty="0"/>
              <a:t>Becky</a:t>
            </a:r>
            <a:r>
              <a:rPr lang="en-US" sz="2250" dirty="0"/>
              <a:t>	Bowling? I hate it.</a:t>
            </a:r>
          </a:p>
          <a:p>
            <a:r>
              <a:rPr lang="en-US" sz="2250" b="1" dirty="0"/>
              <a:t>Ryan</a:t>
            </a:r>
            <a:r>
              <a:rPr lang="en-US" sz="2250" dirty="0"/>
              <a:t>	Oh. Actually, I don’t mind ice skating …</a:t>
            </a:r>
          </a:p>
          <a:p>
            <a:r>
              <a:rPr lang="en-US" sz="2250" b="1" dirty="0"/>
              <a:t>Izzy</a:t>
            </a:r>
            <a:r>
              <a:rPr lang="en-US" sz="2250" dirty="0"/>
              <a:t>	There’s the bell. I’ve got </a:t>
            </a:r>
            <a:r>
              <a:rPr lang="en-US" sz="2250" dirty="0" err="1"/>
              <a:t>maths</a:t>
            </a:r>
            <a:r>
              <a:rPr lang="en-US" sz="2250" dirty="0"/>
              <a:t>, then history.</a:t>
            </a:r>
          </a:p>
          <a:p>
            <a:r>
              <a:rPr lang="en-US" sz="2250" b="1" dirty="0"/>
              <a:t>Becky</a:t>
            </a:r>
            <a:r>
              <a:rPr lang="en-US" sz="2250" dirty="0"/>
              <a:t>	I’ve got PE now. I love PE! See you after school, Izzy!</a:t>
            </a:r>
          </a:p>
          <a:p>
            <a:r>
              <a:rPr lang="en-US" sz="2250" b="1" dirty="0"/>
              <a:t>Izzy</a:t>
            </a:r>
            <a:r>
              <a:rPr lang="en-US" sz="2250" dirty="0"/>
              <a:t>	Bye, Becky.</a:t>
            </a:r>
          </a:p>
          <a:p>
            <a:r>
              <a:rPr lang="en-US" sz="2250" b="1" dirty="0"/>
              <a:t>Ryan</a:t>
            </a:r>
            <a:r>
              <a:rPr lang="en-US" sz="2250" dirty="0"/>
              <a:t>	Yeah … Bye …</a:t>
            </a:r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22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357100" y="1488373"/>
            <a:ext cx="2124112" cy="38812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6. Which phrases are in the dialogue in exercise 2?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6" grpId="0" animBg="1"/>
      <p:bldP spid="16" grpId="1" animBg="1"/>
      <p:bldP spid="21" grpId="0"/>
      <p:bldP spid="2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6DAABF-CC39-444B-88E2-DD97FEEDB465}"/>
              </a:ext>
            </a:extLst>
          </p:cNvPr>
          <p:cNvSpPr txBox="1"/>
          <p:nvPr/>
        </p:nvSpPr>
        <p:spPr>
          <a:xfrm>
            <a:off x="1539240" y="720354"/>
            <a:ext cx="9387840" cy="1687565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ln w="381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orte" panose="03060902040502070203" pitchFamily="66" charset="0"/>
                <a:ea typeface="MS Mincho" panose="02020609040205080304" pitchFamily="49" charset="-128"/>
              </a:rPr>
              <a:t>Pair - Work </a:t>
            </a:r>
            <a:endParaRPr lang="en-US" sz="6600" b="1" dirty="0"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2052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id="{66DF5B8B-1DDD-4041-8372-DC3AF171A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2435576" y="2128354"/>
            <a:ext cx="7595167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675D1C-470D-4C6D-A8D1-68547AF9ED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233B36BF-8ADA-40D2-864D-ACF94F528F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D34829-241A-4763-9862-25CBA31A8D6B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2294555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4300"/>
            <a:ext cx="12311744" cy="6972300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947" y="232611"/>
            <a:ext cx="11269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7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7030A0"/>
                </a:solidFill>
              </a:rPr>
              <a:t>SPEAKING</a:t>
            </a:r>
            <a:r>
              <a:rPr lang="en-US" sz="2800" b="1" dirty="0"/>
              <a:t> Work in pairs. Give opinion of school subjects. Use the phrases in exercise 6.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9702" y="1613906"/>
            <a:ext cx="6954385" cy="1994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2" y="1191079"/>
            <a:ext cx="3654503" cy="3838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98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512" y="682230"/>
            <a:ext cx="3213488" cy="434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1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64983" cy="6842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739" y="265681"/>
            <a:ext cx="498538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LEARN WITH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6851497" y="136957"/>
            <a:ext cx="5154583" cy="2800581"/>
          </a:xfrm>
          <a:prstGeom prst="wedgeEllipseCallout">
            <a:avLst>
              <a:gd name="adj1" fmla="val -61236"/>
              <a:gd name="adj2" fmla="val 598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30548" y="752417"/>
            <a:ext cx="4195287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buAutoNum type="arabicPeriod"/>
            </a:pPr>
            <a:r>
              <a:rPr lang="en-US" sz="2400" b="1" dirty="0">
                <a:cs typeface="Times New Roman" pitchFamily="18" charset="0"/>
              </a:rPr>
              <a:t>Guess the name of the school subject.</a:t>
            </a:r>
          </a:p>
          <a:p>
            <a:pPr marL="514350" indent="-514350">
              <a:buAutoNum type="arabicPeriod"/>
            </a:pPr>
            <a:r>
              <a:rPr lang="en-US" sz="2400" b="1" dirty="0">
                <a:cs typeface="Times New Roman" pitchFamily="18" charset="0"/>
              </a:rPr>
              <a:t>Give your opinion on that subject.</a:t>
            </a:r>
          </a:p>
        </p:txBody>
      </p:sp>
    </p:spTree>
    <p:extLst>
      <p:ext uri="{BB962C8B-B14F-4D97-AF65-F5344CB8AC3E}">
        <p14:creationId xmlns:p14="http://schemas.microsoft.com/office/powerpoint/2010/main" val="3209003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5" y="3229934"/>
            <a:ext cx="1867066" cy="293232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385482" y="3131966"/>
            <a:ext cx="8134351" cy="274311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What subject is about numbers, shapes and space using reason and usually system of symbols and rules for organizing them?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4739" y="182946"/>
            <a:ext cx="114243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following phrases:</a:t>
            </a:r>
            <a:b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/>
              <a:t>I can’t stand…		I don’t mind…		I hate…</a:t>
            </a:r>
          </a:p>
          <a:p>
            <a:r>
              <a:rPr lang="en-US" sz="3200" dirty="0"/>
              <a:t>I love…			I (quite) like… 		I’m really keen on…</a:t>
            </a:r>
            <a:br>
              <a:rPr lang="en-US" sz="3200" dirty="0"/>
            </a:br>
            <a:r>
              <a:rPr lang="en-US" sz="3200" dirty="0"/>
              <a:t>… isn’t bad.		… is great.			… is terrible.</a:t>
            </a:r>
          </a:p>
          <a:p>
            <a:endParaRPr lang="en-US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3385482" y="3131966"/>
            <a:ext cx="8134351" cy="274311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sz="54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MATHS</a:t>
            </a:r>
            <a:endParaRPr lang="en-US" sz="5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11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20" y="2654198"/>
            <a:ext cx="1702975" cy="395826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216096" y="3229934"/>
            <a:ext cx="7633003" cy="226689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What subject is about countries, landscapes and environments?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739" y="182946"/>
            <a:ext cx="114243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following phrases:</a:t>
            </a:r>
            <a:b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/>
              <a:t>I can’t stand…		I don’t mind…		I hate…</a:t>
            </a:r>
          </a:p>
          <a:p>
            <a:r>
              <a:rPr lang="en-US" sz="3200" dirty="0"/>
              <a:t>I love…			I (quite) like… 		I’m really keen on…</a:t>
            </a:r>
            <a:br>
              <a:rPr lang="en-US" sz="3200" dirty="0"/>
            </a:br>
            <a:r>
              <a:rPr lang="en-US" sz="3200" dirty="0"/>
              <a:t>… isn’t bad.		… is great.			… is terrible.</a:t>
            </a:r>
          </a:p>
          <a:p>
            <a:endParaRPr lang="en-US" sz="3200" dirty="0"/>
          </a:p>
        </p:txBody>
      </p:sp>
      <p:sp>
        <p:nvSpPr>
          <p:cNvPr id="10" name="Rounded Rectangle 9"/>
          <p:cNvSpPr/>
          <p:nvPr/>
        </p:nvSpPr>
        <p:spPr>
          <a:xfrm>
            <a:off x="4216096" y="3229933"/>
            <a:ext cx="7633003" cy="226689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GEOGRAPHY</a:t>
            </a:r>
          </a:p>
        </p:txBody>
      </p:sp>
    </p:spTree>
    <p:extLst>
      <p:ext uri="{BB962C8B-B14F-4D97-AF65-F5344CB8AC3E}">
        <p14:creationId xmlns:p14="http://schemas.microsoft.com/office/powerpoint/2010/main" val="158668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9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519" y="6027477"/>
            <a:ext cx="1403864" cy="911788"/>
          </a:xfrm>
          <a:prstGeom prst="rect">
            <a:avLst/>
          </a:prstGeom>
        </p:spPr>
      </p:pic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26652" y="6189128"/>
            <a:ext cx="500975" cy="720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1027045" y="66018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09" l="0" r="99863">
                        <a14:foregroundMark x1="42170" y1="84755" x2="42170" y2="84755"/>
                        <a14:foregroundMark x1="24451" y1="92287" x2="37775" y2="92287"/>
                        <a14:foregroundMark x1="60165" y1="83303" x2="66071" y2="95191"/>
                        <a14:foregroundMark x1="34066" y1="85935" x2="38736" y2="85935"/>
                        <a14:foregroundMark x1="29121" y1="88838" x2="42170" y2="88203"/>
                        <a14:foregroundMark x1="43407" y1="13975" x2="48077" y2="17604"/>
                        <a14:foregroundMark x1="57005" y1="13975" x2="61126" y2="17604"/>
                        <a14:foregroundMark x1="42445" y1="20145" x2="46429" y2="19873"/>
                        <a14:foregroundMark x1="48901" y1="13702" x2="48901" y2="13521"/>
                        <a14:foregroundMark x1="44918" y1="17604" x2="44918" y2="17604"/>
                        <a14:foregroundMark x1="42720" y1="17423" x2="42720" y2="17423"/>
                        <a14:foregroundMark x1="40934" y1="15608" x2="40934" y2="15608"/>
                        <a14:foregroundMark x1="59203" y1="15608" x2="59203" y2="15608"/>
                        <a14:foregroundMark x1="57005" y1="18693" x2="57005" y2="18693"/>
                        <a14:foregroundMark x1="57005" y1="17241" x2="57005" y2="17241"/>
                        <a14:foregroundMark x1="54808" y1="14973" x2="54808" y2="14973"/>
                        <a14:foregroundMark x1="60165" y1="19056" x2="60165" y2="19056"/>
                        <a14:foregroundMark x1="57692" y1="85753" x2="57692" y2="85753"/>
                        <a14:foregroundMark x1="55769" y1="91652" x2="55769" y2="91652"/>
                        <a14:foregroundMark x1="70330" y1="93557" x2="70330" y2="93557"/>
                        <a14:foregroundMark x1="58654" y1="90472" x2="58654" y2="90472"/>
                        <a14:foregroundMark x1="53297" y1="83666" x2="53297" y2="83666"/>
                        <a14:foregroundMark x1="34341" y1="87205" x2="34341" y2="87205"/>
                        <a14:foregroundMark x1="33791" y1="91289" x2="33791" y2="91289"/>
                        <a14:foregroundMark x1="27473" y1="93920" x2="27473" y2="93920"/>
                        <a14:foregroundMark x1="38462" y1="93376" x2="38462" y2="93376"/>
                        <a14:foregroundMark x1="39286" y1="87387" x2="39286" y2="87387"/>
                        <a14:foregroundMark x1="33104" y1="83303" x2="33104" y2="83303"/>
                        <a14:foregroundMark x1="38736" y1="83303" x2="38736" y2="83303"/>
                        <a14:foregroundMark x1="59478" y1="87205" x2="59478" y2="87205"/>
                        <a14:foregroundMark x1="53297" y1="90653" x2="53297" y2="90653"/>
                        <a14:foregroundMark x1="53984" y1="85753" x2="53984" y2="85753"/>
                        <a14:foregroundMark x1="68819" y1="91107" x2="68819" y2="91107"/>
                        <a14:foregroundMark x1="55495" y1="36479" x2="55495" y2="36479"/>
                        <a14:foregroundMark x1="45604" y1="36298" x2="45604" y2="36298"/>
                        <a14:foregroundMark x1="45604" y1="38385" x2="45604" y2="38385"/>
                        <a14:foregroundMark x1="53571" y1="37750" x2="53571" y2="37750"/>
                        <a14:foregroundMark x1="42720" y1="37931" x2="42720" y2="37931"/>
                        <a14:foregroundMark x1="42170" y1="35481" x2="44918" y2="39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36" y="2757803"/>
            <a:ext cx="2438758" cy="369163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604747" y="3353418"/>
            <a:ext cx="7264704" cy="221121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What subject is about classes at school in which children do exercise and learn to play sport?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739" y="182946"/>
            <a:ext cx="114243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following phrases:</a:t>
            </a:r>
            <a:b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/>
              <a:t>I can’t stand…		I don’t mind…		I hate…</a:t>
            </a:r>
          </a:p>
          <a:p>
            <a:r>
              <a:rPr lang="en-US" sz="3200" dirty="0"/>
              <a:t>I love…			I (quite) like… 		I’m really keen on…</a:t>
            </a:r>
            <a:br>
              <a:rPr lang="en-US" sz="3200" dirty="0"/>
            </a:br>
            <a:r>
              <a:rPr lang="en-US" sz="3200" dirty="0"/>
              <a:t>… isn’t bad.		… is great.			… is terrible.</a:t>
            </a:r>
          </a:p>
          <a:p>
            <a:endParaRPr lang="en-US" sz="3200" dirty="0"/>
          </a:p>
        </p:txBody>
      </p:sp>
      <p:sp>
        <p:nvSpPr>
          <p:cNvPr id="11" name="Rounded Rectangle 10"/>
          <p:cNvSpPr/>
          <p:nvPr/>
        </p:nvSpPr>
        <p:spPr>
          <a:xfrm>
            <a:off x="4604747" y="3353418"/>
            <a:ext cx="7264704" cy="221121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PE = PHYSICAL EDUCATION</a:t>
            </a:r>
          </a:p>
        </p:txBody>
      </p:sp>
    </p:spTree>
    <p:extLst>
      <p:ext uri="{BB962C8B-B14F-4D97-AF65-F5344CB8AC3E}">
        <p14:creationId xmlns:p14="http://schemas.microsoft.com/office/powerpoint/2010/main" val="2795490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69118" y="3430494"/>
            <a:ext cx="7040282" cy="19050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What subject is about matter and the chemical reactions between substances?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816" y="2575788"/>
            <a:ext cx="2140983" cy="39534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739" y="182946"/>
            <a:ext cx="114243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following phrases:</a:t>
            </a:r>
            <a:b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/>
              <a:t>I can’t stand…		I don’t mind…		I hate…</a:t>
            </a:r>
          </a:p>
          <a:p>
            <a:r>
              <a:rPr lang="en-US" sz="3200" dirty="0"/>
              <a:t>I love…			I (quite) like… 		I’m really keen on…</a:t>
            </a:r>
            <a:br>
              <a:rPr lang="en-US" sz="3200" dirty="0"/>
            </a:br>
            <a:r>
              <a:rPr lang="en-US" sz="3200" dirty="0"/>
              <a:t>… isn’t bad.		… is great.			… is terrible.</a:t>
            </a:r>
          </a:p>
          <a:p>
            <a:endParaRPr lang="en-US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4669118" y="3430494"/>
            <a:ext cx="7040282" cy="19050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CHEMISTRY</a:t>
            </a:r>
          </a:p>
        </p:txBody>
      </p:sp>
    </p:spTree>
    <p:extLst>
      <p:ext uri="{BB962C8B-B14F-4D97-AF65-F5344CB8AC3E}">
        <p14:creationId xmlns:p14="http://schemas.microsoft.com/office/powerpoint/2010/main" val="267396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 rot="16200000">
            <a:off x="2202257" y="-165633"/>
            <a:ext cx="2207201" cy="3291840"/>
          </a:xfrm>
          <a:prstGeom prst="wedgeEllipseCallout">
            <a:avLst>
              <a:gd name="adj1" fmla="val -30581"/>
              <a:gd name="adj2" fmla="val 7720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59936" y="808019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cs typeface="Times New Roman" pitchFamily="18" charset="0"/>
              </a:rPr>
              <a:t>Well-done!</a:t>
            </a:r>
          </a:p>
          <a:p>
            <a:pPr algn="r"/>
            <a:r>
              <a:rPr lang="en-US" sz="2800" dirty="0">
                <a:cs typeface="Times New Roman" pitchFamily="18" charset="0"/>
              </a:rPr>
              <a:t>You completed your homework!</a:t>
            </a:r>
          </a:p>
        </p:txBody>
      </p:sp>
      <p:sp>
        <p:nvSpPr>
          <p:cNvPr id="6" name="Rounded Rectangular Callout 5"/>
          <p:cNvSpPr/>
          <p:nvPr/>
        </p:nvSpPr>
        <p:spPr>
          <a:xfrm rot="16200000">
            <a:off x="7881506" y="-248898"/>
            <a:ext cx="1425456" cy="2073374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57548" y="104279"/>
            <a:ext cx="2073373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/>
              <a:t>Thanks! I tried my best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14100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6409-7A3E-468C-B190-E9979416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"/>
            <a:ext cx="12192000" cy="6856413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3520" y="1602426"/>
            <a:ext cx="11035129" cy="25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 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Learn by heart all the new words.</a:t>
            </a:r>
          </a:p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Prepare for next lesson – grammar: 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Contrast: present simple and present continuous.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10000"/>
              </a:lnSpc>
            </a:pP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530897" y="427210"/>
            <a:ext cx="4572000" cy="962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6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cs typeface="Gisha" panose="020B0502040204020203" pitchFamily="34" charset="-79"/>
              </a:rPr>
              <a:t>Homework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EBF74B-0253-4F3A-8746-969287BA5A17}"/>
              </a:ext>
            </a:extLst>
          </p:cNvPr>
          <p:cNvSpPr/>
          <p:nvPr/>
        </p:nvSpPr>
        <p:spPr>
          <a:xfrm>
            <a:off x="211393" y="2012619"/>
            <a:ext cx="11769213" cy="806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256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4400" dirty="0">
              <a:solidFill>
                <a:schemeClr val="bg1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DEC96A-A2E1-426D-A6B6-8A4A98D377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14" name="Picture Placeholder 7">
            <a:extLst>
              <a:ext uri="{FF2B5EF4-FFF2-40B4-BE49-F238E27FC236}">
                <a16:creationId xmlns:a16="http://schemas.microsoft.com/office/drawing/2014/main" id="{92F7B8BA-9DA7-4A10-BF1D-5C3EE3D2E8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DDB006-E884-448C-BF21-6B6372CFB75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195923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2" y="784907"/>
            <a:ext cx="6438376" cy="51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D9426-43D7-4BE2-89D7-20E80F57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436584"/>
              </p:ext>
            </p:extLst>
          </p:nvPr>
        </p:nvGraphicFramePr>
        <p:xfrm>
          <a:off x="5884664" y="114300"/>
          <a:ext cx="3840480" cy="64008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 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921684"/>
              </p:ext>
            </p:extLst>
          </p:nvPr>
        </p:nvGraphicFramePr>
        <p:xfrm>
          <a:off x="3969115" y="2633980"/>
          <a:ext cx="3840480" cy="64008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 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84285"/>
              </p:ext>
            </p:extLst>
          </p:nvPr>
        </p:nvGraphicFramePr>
        <p:xfrm>
          <a:off x="5249276" y="744220"/>
          <a:ext cx="4480560" cy="64008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 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358229"/>
              </p:ext>
            </p:extLst>
          </p:nvPr>
        </p:nvGraphicFramePr>
        <p:xfrm>
          <a:off x="3319656" y="3263900"/>
          <a:ext cx="5760720" cy="64008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723129"/>
              </p:ext>
            </p:extLst>
          </p:nvPr>
        </p:nvGraphicFramePr>
        <p:xfrm>
          <a:off x="3333722" y="1374140"/>
          <a:ext cx="5120640" cy="64008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 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371541"/>
              </p:ext>
            </p:extLst>
          </p:nvPr>
        </p:nvGraphicFramePr>
        <p:xfrm>
          <a:off x="5892677" y="2004060"/>
          <a:ext cx="3840480" cy="64008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667065"/>
              </p:ext>
            </p:extLst>
          </p:nvPr>
        </p:nvGraphicFramePr>
        <p:xfrm>
          <a:off x="4601183" y="3893821"/>
          <a:ext cx="4480560" cy="64008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 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Cloud 1"/>
          <p:cNvSpPr/>
          <p:nvPr/>
        </p:nvSpPr>
        <p:spPr>
          <a:xfrm>
            <a:off x="831248" y="176461"/>
            <a:ext cx="640080" cy="64008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70905" y="4624925"/>
            <a:ext cx="8213559" cy="174859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1: The activity of going for long walks in the countryside (6 letters)</a:t>
            </a:r>
          </a:p>
          <a:p>
            <a:pPr algn="ctr"/>
            <a:endParaRPr lang="en-US" dirty="0"/>
          </a:p>
        </p:txBody>
      </p:sp>
      <p:sp>
        <p:nvSpPr>
          <p:cNvPr id="11" name="Cloud 10"/>
          <p:cNvSpPr/>
          <p:nvPr/>
        </p:nvSpPr>
        <p:spPr>
          <a:xfrm>
            <a:off x="831248" y="811192"/>
            <a:ext cx="640080" cy="64008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70905" y="4624925"/>
            <a:ext cx="8213559" cy="174859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2: The activity of running at a slow, regular speed, especially as a form of exercise (7 letters)</a:t>
            </a:r>
          </a:p>
          <a:p>
            <a:pPr algn="ctr"/>
            <a:endParaRPr lang="en-US" dirty="0"/>
          </a:p>
        </p:txBody>
      </p:sp>
      <p:sp>
        <p:nvSpPr>
          <p:cNvPr id="17" name="Cloud 16"/>
          <p:cNvSpPr/>
          <p:nvPr/>
        </p:nvSpPr>
        <p:spPr>
          <a:xfrm>
            <a:off x="831248" y="1445923"/>
            <a:ext cx="640080" cy="64008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970905" y="4624925"/>
            <a:ext cx="8213559" cy="174859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3: The sport of climbing on rocks or in mountains (8 letters)</a:t>
            </a:r>
          </a:p>
          <a:p>
            <a:pPr algn="ctr"/>
            <a:endParaRPr lang="en-US" dirty="0"/>
          </a:p>
        </p:txBody>
      </p:sp>
      <p:sp>
        <p:nvSpPr>
          <p:cNvPr id="19" name="Cloud 18"/>
          <p:cNvSpPr/>
          <p:nvPr/>
        </p:nvSpPr>
        <p:spPr>
          <a:xfrm>
            <a:off x="831248" y="2080654"/>
            <a:ext cx="640080" cy="64008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970905" y="4624925"/>
            <a:ext cx="8213559" cy="174859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4: The activity of making cakes, and bread by cooking them inside an oven(7 letters)</a:t>
            </a:r>
          </a:p>
          <a:p>
            <a:pPr algn="ctr"/>
            <a:endParaRPr lang="en-US" dirty="0"/>
          </a:p>
        </p:txBody>
      </p:sp>
      <p:sp>
        <p:nvSpPr>
          <p:cNvPr id="21" name="Cloud 20"/>
          <p:cNvSpPr/>
          <p:nvPr/>
        </p:nvSpPr>
        <p:spPr>
          <a:xfrm>
            <a:off x="831248" y="2715385"/>
            <a:ext cx="640080" cy="64008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970905" y="4624925"/>
            <a:ext cx="8213559" cy="174859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5: The activity of making or repairing clothes or other things made from cloth (6 letters)</a:t>
            </a:r>
          </a:p>
          <a:p>
            <a:pPr algn="ctr"/>
            <a:endParaRPr lang="en-US" dirty="0"/>
          </a:p>
        </p:txBody>
      </p:sp>
      <p:sp>
        <p:nvSpPr>
          <p:cNvPr id="23" name="Cloud 22"/>
          <p:cNvSpPr/>
          <p:nvPr/>
        </p:nvSpPr>
        <p:spPr>
          <a:xfrm>
            <a:off x="831248" y="3350116"/>
            <a:ext cx="640080" cy="64008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970905" y="4624925"/>
            <a:ext cx="8213559" cy="174859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6: The activity of working in a garden, growing, and taking care of the plants (9 letters)</a:t>
            </a:r>
            <a:endParaRPr lang="en-US" dirty="0"/>
          </a:p>
        </p:txBody>
      </p:sp>
      <p:sp>
        <p:nvSpPr>
          <p:cNvPr id="25" name="Cloud 24"/>
          <p:cNvSpPr/>
          <p:nvPr/>
        </p:nvSpPr>
        <p:spPr>
          <a:xfrm>
            <a:off x="831248" y="3984845"/>
            <a:ext cx="640080" cy="64008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970905" y="4624925"/>
            <a:ext cx="8213559" cy="174859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7: The sport of catching fish ( 7 letters) </a:t>
            </a:r>
            <a:endParaRPr lang="en-US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834416"/>
              </p:ext>
            </p:extLst>
          </p:nvPr>
        </p:nvGraphicFramePr>
        <p:xfrm>
          <a:off x="5916748" y="77527"/>
          <a:ext cx="3840480" cy="64008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27296"/>
              </p:ext>
            </p:extLst>
          </p:nvPr>
        </p:nvGraphicFramePr>
        <p:xfrm>
          <a:off x="4001199" y="2597207"/>
          <a:ext cx="3840480" cy="64008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635850"/>
              </p:ext>
            </p:extLst>
          </p:nvPr>
        </p:nvGraphicFramePr>
        <p:xfrm>
          <a:off x="5281360" y="707447"/>
          <a:ext cx="4480560" cy="64008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551899"/>
              </p:ext>
            </p:extLst>
          </p:nvPr>
        </p:nvGraphicFramePr>
        <p:xfrm>
          <a:off x="3351740" y="3227127"/>
          <a:ext cx="5760720" cy="64008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23395"/>
              </p:ext>
            </p:extLst>
          </p:nvPr>
        </p:nvGraphicFramePr>
        <p:xfrm>
          <a:off x="3365806" y="1337367"/>
          <a:ext cx="5120640" cy="64008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450075"/>
              </p:ext>
            </p:extLst>
          </p:nvPr>
        </p:nvGraphicFramePr>
        <p:xfrm>
          <a:off x="5924761" y="1967287"/>
          <a:ext cx="3840480" cy="64008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617513"/>
              </p:ext>
            </p:extLst>
          </p:nvPr>
        </p:nvGraphicFramePr>
        <p:xfrm>
          <a:off x="4633267" y="3857048"/>
          <a:ext cx="4480560" cy="64008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312" y="1535867"/>
            <a:ext cx="15240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350" y="1907342"/>
            <a:ext cx="1466850" cy="1990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323" y="1640051"/>
            <a:ext cx="2172985" cy="2281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681" y="1710598"/>
            <a:ext cx="2589797" cy="2210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452" y="1571037"/>
            <a:ext cx="1902729" cy="268111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04" y="2270624"/>
            <a:ext cx="2242244" cy="204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917" y="2628759"/>
            <a:ext cx="2625131" cy="1732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002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5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5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 animBg="1"/>
      <p:bldP spid="14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-27018" y="-309282"/>
            <a:ext cx="12219017" cy="7167282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018" y="283986"/>
            <a:ext cx="12246035" cy="3594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3698" y="2651514"/>
            <a:ext cx="3339353" cy="10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2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55;p4"/>
          <p:cNvSpPr txBox="1">
            <a:spLocks/>
          </p:cNvSpPr>
          <p:nvPr/>
        </p:nvSpPr>
        <p:spPr>
          <a:xfrm>
            <a:off x="838200" y="1200250"/>
            <a:ext cx="10515600" cy="4863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2138" y="1470517"/>
            <a:ext cx="10345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</a:t>
            </a:r>
            <a:r>
              <a:rPr lang="en-US" sz="3200" b="1" dirty="0">
                <a:solidFill>
                  <a:srgbClr val="F78A2B"/>
                </a:solidFill>
              </a:rPr>
              <a:t>Skateboarding (n)</a:t>
            </a:r>
            <a:r>
              <a:rPr lang="en-US" sz="3200" b="1" dirty="0"/>
              <a:t> /ˈ</a:t>
            </a:r>
            <a:r>
              <a:rPr lang="en-US" sz="3200" b="1" dirty="0" err="1"/>
              <a:t>skeɪtˌbɔ</a:t>
            </a:r>
            <a:r>
              <a:rPr lang="en-US" sz="3200" b="1" dirty="0"/>
              <a:t>ː.</a:t>
            </a:r>
            <a:r>
              <a:rPr lang="en-US" sz="3200" b="1" dirty="0" err="1"/>
              <a:t>dɪŋ</a:t>
            </a:r>
            <a:r>
              <a:rPr lang="en-US" sz="3200" b="1" dirty="0"/>
              <a:t>/</a:t>
            </a:r>
            <a:r>
              <a:rPr lang="en-US" sz="3200" dirty="0"/>
              <a:t> the activity or sport of riding a skateboard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2138" y="2584702"/>
            <a:ext cx="9996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</a:t>
            </a:r>
            <a:r>
              <a:rPr lang="en-US" sz="3200" b="1" dirty="0">
                <a:solidFill>
                  <a:srgbClr val="F78A2B"/>
                </a:solidFill>
              </a:rPr>
              <a:t>Ice skating (n)</a:t>
            </a:r>
            <a:r>
              <a:rPr lang="en-US" sz="3200" dirty="0"/>
              <a:t>  </a:t>
            </a:r>
            <a:r>
              <a:rPr lang="en-US" sz="3200" b="1" dirty="0"/>
              <a:t>/ˈ</a:t>
            </a:r>
            <a:r>
              <a:rPr lang="en-US" sz="3200" b="1" dirty="0" err="1"/>
              <a:t>aɪs</a:t>
            </a:r>
            <a:r>
              <a:rPr lang="en-US" sz="3200" b="1" dirty="0"/>
              <a:t> ˌ</a:t>
            </a:r>
            <a:r>
              <a:rPr lang="en-US" sz="3200" b="1" dirty="0" err="1"/>
              <a:t>skeɪ.tɪŋ</a:t>
            </a:r>
            <a:r>
              <a:rPr lang="en-US" sz="3200" b="1" dirty="0"/>
              <a:t>/</a:t>
            </a:r>
            <a:r>
              <a:rPr lang="en-US" sz="3200" dirty="0"/>
              <a:t> the sport or activity of moving on ice, wearing ice skates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8530" y="3719501"/>
            <a:ext cx="10345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</a:t>
            </a:r>
            <a:r>
              <a:rPr lang="en-US" sz="3200" b="1" dirty="0">
                <a:solidFill>
                  <a:srgbClr val="F78A2B"/>
                </a:solidFill>
              </a:rPr>
              <a:t>Bowling (n)</a:t>
            </a:r>
            <a:r>
              <a:rPr lang="en-US" sz="3200" dirty="0"/>
              <a:t> </a:t>
            </a:r>
            <a:r>
              <a:rPr lang="en-US" sz="3200" b="1" dirty="0"/>
              <a:t>/ˈ</a:t>
            </a:r>
            <a:r>
              <a:rPr lang="en-US" sz="3200" b="1" dirty="0" err="1"/>
              <a:t>bəʊ.lɪŋ</a:t>
            </a:r>
            <a:r>
              <a:rPr lang="en-US" sz="3200" b="1" dirty="0"/>
              <a:t>/ </a:t>
            </a:r>
            <a:r>
              <a:rPr lang="en-US" sz="3200" dirty="0"/>
              <a:t>a game played inside, in which you roll a heavy ball down a track to try to knock down a group of pins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21" name="Google Shape;255;p4"/>
          <p:cNvSpPr>
            <a:spLocks noGrp="1"/>
          </p:cNvSpPr>
          <p:nvPr>
            <p:ph type="title"/>
          </p:nvPr>
        </p:nvSpPr>
        <p:spPr>
          <a:xfrm>
            <a:off x="838200" y="153417"/>
            <a:ext cx="10515600" cy="9316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NEW VOCABULARY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74" y="1470517"/>
            <a:ext cx="5194508" cy="3895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78" y="1260405"/>
            <a:ext cx="3450006" cy="4743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50" y="1946704"/>
            <a:ext cx="5365224" cy="380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6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5;p4"/>
          <p:cNvSpPr>
            <a:spLocks noGrp="1"/>
          </p:cNvSpPr>
          <p:nvPr>
            <p:ph type="title"/>
          </p:nvPr>
        </p:nvSpPr>
        <p:spPr>
          <a:xfrm>
            <a:off x="838200" y="153417"/>
            <a:ext cx="10515600" cy="9316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NEW VOCABULARY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7" name="Google Shape;255;p4"/>
          <p:cNvSpPr txBox="1">
            <a:spLocks/>
          </p:cNvSpPr>
          <p:nvPr/>
        </p:nvSpPr>
        <p:spPr>
          <a:xfrm>
            <a:off x="838200" y="1200250"/>
            <a:ext cx="10515600" cy="4863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888878" y="4458852"/>
            <a:ext cx="9996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 </a:t>
            </a:r>
            <a:r>
              <a:rPr lang="en-US" sz="3200" b="1" dirty="0">
                <a:solidFill>
                  <a:srgbClr val="F78A2B"/>
                </a:solidFill>
              </a:rPr>
              <a:t>Drawing (n)</a:t>
            </a:r>
            <a:r>
              <a:rPr lang="en-US" sz="3200" dirty="0"/>
              <a:t> </a:t>
            </a:r>
            <a:r>
              <a:rPr lang="en-US" sz="3200" b="1" dirty="0"/>
              <a:t>/ˈ</a:t>
            </a:r>
            <a:r>
              <a:rPr lang="en-US" sz="3200" b="1" dirty="0" err="1"/>
              <a:t>drɔ</a:t>
            </a:r>
            <a:r>
              <a:rPr lang="en-US" sz="3200" b="1" dirty="0"/>
              <a:t>ː.</a:t>
            </a:r>
            <a:r>
              <a:rPr lang="en-US" sz="3200" b="1" dirty="0" err="1"/>
              <a:t>ɪŋ</a:t>
            </a:r>
            <a:r>
              <a:rPr lang="en-US" sz="3200" b="1" dirty="0"/>
              <a:t>/</a:t>
            </a:r>
            <a:r>
              <a:rPr lang="en-US" sz="3200" dirty="0"/>
              <a:t> the act of making a picture with a pencil or pen, or a picture made in this way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8878" y="1353090"/>
            <a:ext cx="9996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</a:t>
            </a:r>
            <a:r>
              <a:rPr lang="en-US" sz="3200" b="1" dirty="0">
                <a:solidFill>
                  <a:srgbClr val="F78A2B"/>
                </a:solidFill>
              </a:rPr>
              <a:t>PE = Physical education (n) </a:t>
            </a:r>
            <a:r>
              <a:rPr lang="en-US" sz="3200" dirty="0"/>
              <a:t> </a:t>
            </a:r>
            <a:r>
              <a:rPr lang="en-US" sz="3200" b="1" dirty="0"/>
              <a:t>/ˌ</a:t>
            </a:r>
            <a:r>
              <a:rPr lang="en-US" sz="3200" b="1" dirty="0" err="1"/>
              <a:t>fɪz.ɪ.kəl</a:t>
            </a:r>
            <a:r>
              <a:rPr lang="en-US" sz="3200" b="1" dirty="0"/>
              <a:t> </a:t>
            </a:r>
            <a:r>
              <a:rPr lang="en-US" sz="3200" b="1" dirty="0" err="1"/>
              <a:t>ed.jʊˈkeɪ.ʃən</a:t>
            </a:r>
            <a:r>
              <a:rPr lang="en-US" sz="3200" b="1" dirty="0"/>
              <a:t>/  </a:t>
            </a:r>
            <a:r>
              <a:rPr lang="en-US" sz="3200" dirty="0"/>
              <a:t>school classes in which children exercise and learn to play sports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8878" y="2944088"/>
            <a:ext cx="10108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5. </a:t>
            </a:r>
            <a:r>
              <a:rPr lang="en-US" sz="3200" b="1" dirty="0">
                <a:solidFill>
                  <a:srgbClr val="F78A2B"/>
                </a:solidFill>
              </a:rPr>
              <a:t>Board game (n)</a:t>
            </a:r>
            <a:r>
              <a:rPr lang="en-US" sz="3200" dirty="0">
                <a:solidFill>
                  <a:srgbClr val="F78A2B"/>
                </a:solidFill>
              </a:rPr>
              <a:t> </a:t>
            </a:r>
            <a:r>
              <a:rPr lang="en-US" sz="3200" b="1" i="1" dirty="0"/>
              <a:t> /ˈ</a:t>
            </a:r>
            <a:r>
              <a:rPr lang="en-US" sz="3200" b="1" i="1" dirty="0" err="1"/>
              <a:t>bɔːd</a:t>
            </a:r>
            <a:r>
              <a:rPr lang="en-US" sz="3200" b="1" i="1" dirty="0"/>
              <a:t> ˌ</a:t>
            </a:r>
            <a:r>
              <a:rPr lang="en-US" sz="3200" b="1" i="1" dirty="0" err="1"/>
              <a:t>ɡeɪm</a:t>
            </a:r>
            <a:r>
              <a:rPr lang="en-US" sz="3200" b="1" i="1" dirty="0"/>
              <a:t>/ </a:t>
            </a:r>
            <a:r>
              <a:rPr lang="en-US" sz="3200" dirty="0"/>
              <a:t>any of many games in which small pieces are moved around on a board with a pattern on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56" y="1230347"/>
            <a:ext cx="4644730" cy="4644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63" y="2122978"/>
            <a:ext cx="5287933" cy="2933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30" y="1636296"/>
            <a:ext cx="4936472" cy="370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5;p4"/>
          <p:cNvSpPr>
            <a:spLocks noGrp="1"/>
          </p:cNvSpPr>
          <p:nvPr>
            <p:ph type="title"/>
          </p:nvPr>
        </p:nvSpPr>
        <p:spPr>
          <a:xfrm>
            <a:off x="838200" y="153417"/>
            <a:ext cx="10515600" cy="9316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NEW VOCABULARY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7" name="Google Shape;255;p4"/>
          <p:cNvSpPr txBox="1">
            <a:spLocks/>
          </p:cNvSpPr>
          <p:nvPr/>
        </p:nvSpPr>
        <p:spPr>
          <a:xfrm>
            <a:off x="838200" y="1200250"/>
            <a:ext cx="10515600" cy="4863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874645" y="5201685"/>
            <a:ext cx="9996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6. </a:t>
            </a:r>
            <a:r>
              <a:rPr lang="en-US" sz="2400" b="1" dirty="0">
                <a:solidFill>
                  <a:srgbClr val="F78A2B"/>
                </a:solidFill>
              </a:rPr>
              <a:t>Drawing (n)</a:t>
            </a:r>
            <a:r>
              <a:rPr lang="en-US" sz="2400" dirty="0"/>
              <a:t> </a:t>
            </a:r>
            <a:r>
              <a:rPr lang="en-US" sz="2400" b="1" dirty="0"/>
              <a:t>/ˈ</a:t>
            </a:r>
            <a:r>
              <a:rPr lang="en-US" sz="2400" b="1" dirty="0" err="1"/>
              <a:t>drɔ</a:t>
            </a:r>
            <a:r>
              <a:rPr lang="en-US" sz="2400" b="1" dirty="0"/>
              <a:t>ː.</a:t>
            </a:r>
            <a:r>
              <a:rPr lang="en-US" sz="2400" b="1" dirty="0" err="1"/>
              <a:t>ɪŋ</a:t>
            </a:r>
            <a:r>
              <a:rPr lang="en-US" sz="2400" b="1" dirty="0"/>
              <a:t>/</a:t>
            </a:r>
            <a:r>
              <a:rPr lang="en-US" sz="2400" dirty="0"/>
              <a:t> the act of making a picture with a pencil or pen, or a picture made in this way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4645" y="3527749"/>
            <a:ext cx="9996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 </a:t>
            </a:r>
            <a:r>
              <a:rPr lang="en-US" sz="2400" b="1" dirty="0">
                <a:solidFill>
                  <a:srgbClr val="F78A2B"/>
                </a:solidFill>
              </a:rPr>
              <a:t>PE = Physical education (n) </a:t>
            </a:r>
            <a:r>
              <a:rPr lang="en-US" sz="2400" dirty="0"/>
              <a:t> </a:t>
            </a:r>
            <a:r>
              <a:rPr lang="en-US" sz="2400" b="1" dirty="0"/>
              <a:t>/ˌ</a:t>
            </a:r>
            <a:r>
              <a:rPr lang="en-US" sz="2400" b="1" dirty="0" err="1"/>
              <a:t>fɪz.ɪ.kəl</a:t>
            </a:r>
            <a:r>
              <a:rPr lang="en-US" sz="2400" b="1" dirty="0"/>
              <a:t> </a:t>
            </a:r>
            <a:r>
              <a:rPr lang="en-US" sz="2400" b="1" dirty="0" err="1"/>
              <a:t>ed.jʊˈkeɪ.ʃən</a:t>
            </a:r>
            <a:r>
              <a:rPr lang="en-US" sz="2400" b="1" dirty="0"/>
              <a:t>/  </a:t>
            </a:r>
            <a:r>
              <a:rPr lang="en-US" sz="2400" dirty="0"/>
              <a:t>school classes in which children exercise and learn to play sports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4645" y="4364718"/>
            <a:ext cx="10108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5. </a:t>
            </a:r>
            <a:r>
              <a:rPr lang="en-US" sz="2400" b="1" dirty="0">
                <a:solidFill>
                  <a:srgbClr val="F78A2B"/>
                </a:solidFill>
              </a:rPr>
              <a:t>Board game (n)</a:t>
            </a:r>
            <a:r>
              <a:rPr lang="en-US" sz="2400" dirty="0">
                <a:solidFill>
                  <a:srgbClr val="F78A2B"/>
                </a:solidFill>
              </a:rPr>
              <a:t> </a:t>
            </a:r>
            <a:r>
              <a:rPr lang="en-US" sz="2400" b="1" i="1" dirty="0"/>
              <a:t> /ˈ</a:t>
            </a:r>
            <a:r>
              <a:rPr lang="en-US" sz="2400" b="1" i="1" dirty="0" err="1"/>
              <a:t>bɔːd</a:t>
            </a:r>
            <a:r>
              <a:rPr lang="en-US" sz="2400" b="1" i="1" dirty="0"/>
              <a:t> ˌ</a:t>
            </a:r>
            <a:r>
              <a:rPr lang="en-US" sz="2400" b="1" i="1" dirty="0" err="1"/>
              <a:t>ɡeɪm</a:t>
            </a:r>
            <a:r>
              <a:rPr lang="en-US" sz="2400" b="1" i="1" dirty="0"/>
              <a:t>/ </a:t>
            </a:r>
            <a:r>
              <a:rPr lang="en-US" sz="2400" dirty="0"/>
              <a:t>any of many games in which small pieces are moved around on a board with a pattern on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037" y="1386174"/>
            <a:ext cx="1034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</a:t>
            </a:r>
            <a:r>
              <a:rPr lang="en-US" sz="2400" b="1" dirty="0">
                <a:solidFill>
                  <a:srgbClr val="F78A2B"/>
                </a:solidFill>
              </a:rPr>
              <a:t>Skateboarding (n)</a:t>
            </a:r>
            <a:r>
              <a:rPr lang="en-US" sz="2400" b="1" dirty="0"/>
              <a:t> /ˈ</a:t>
            </a:r>
            <a:r>
              <a:rPr lang="en-US" sz="2400" b="1" dirty="0" err="1"/>
              <a:t>skeɪtˌbɔ</a:t>
            </a:r>
            <a:r>
              <a:rPr lang="en-US" sz="2400" b="1" dirty="0"/>
              <a:t>ː.</a:t>
            </a:r>
            <a:r>
              <a:rPr lang="en-US" sz="2400" b="1" dirty="0" err="1"/>
              <a:t>dɪŋ</a:t>
            </a:r>
            <a:r>
              <a:rPr lang="en-US" sz="2400" b="1" dirty="0"/>
              <a:t>/</a:t>
            </a:r>
            <a:r>
              <a:rPr lang="en-US" sz="2400" dirty="0"/>
              <a:t> the activity or sport of riding a skateboard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1037" y="1853811"/>
            <a:ext cx="9996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</a:t>
            </a:r>
            <a:r>
              <a:rPr lang="en-US" sz="2400" b="1" dirty="0">
                <a:solidFill>
                  <a:srgbClr val="F78A2B"/>
                </a:solidFill>
              </a:rPr>
              <a:t>Ice skating (n)</a:t>
            </a:r>
            <a:r>
              <a:rPr lang="en-US" sz="2400" dirty="0"/>
              <a:t>  </a:t>
            </a:r>
            <a:r>
              <a:rPr lang="en-US" sz="2400" b="1" dirty="0"/>
              <a:t>/ˈ</a:t>
            </a:r>
            <a:r>
              <a:rPr lang="en-US" sz="2400" b="1" dirty="0" err="1"/>
              <a:t>aɪs</a:t>
            </a:r>
            <a:r>
              <a:rPr lang="en-US" sz="2400" b="1" dirty="0"/>
              <a:t> ˌ</a:t>
            </a:r>
            <a:r>
              <a:rPr lang="en-US" sz="2400" b="1" dirty="0" err="1"/>
              <a:t>skeɪ.tɪŋ</a:t>
            </a:r>
            <a:r>
              <a:rPr lang="en-US" sz="2400" b="1" dirty="0"/>
              <a:t>/</a:t>
            </a:r>
            <a:r>
              <a:rPr lang="en-US" sz="2400" dirty="0"/>
              <a:t> the sport or activity of moving on ice, and wearing ice skates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1037" y="2690780"/>
            <a:ext cx="10345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</a:t>
            </a:r>
            <a:r>
              <a:rPr lang="en-US" sz="2400" b="1" dirty="0">
                <a:solidFill>
                  <a:srgbClr val="F78A2B"/>
                </a:solidFill>
              </a:rPr>
              <a:t>Bowling (n)</a:t>
            </a:r>
            <a:r>
              <a:rPr lang="en-US" sz="2400" dirty="0"/>
              <a:t> </a:t>
            </a:r>
            <a:r>
              <a:rPr lang="en-US" sz="2400" b="1" dirty="0"/>
              <a:t>/ˈ</a:t>
            </a:r>
            <a:r>
              <a:rPr lang="en-US" sz="2400" b="1" dirty="0" err="1"/>
              <a:t>bəʊ.lɪŋ</a:t>
            </a:r>
            <a:r>
              <a:rPr lang="en-US" sz="2400" b="1" dirty="0"/>
              <a:t>/ </a:t>
            </a:r>
            <a:r>
              <a:rPr lang="en-US" sz="2400" dirty="0"/>
              <a:t>a game played inside, in which you roll a heavy ball down a track to try to knock down a group of pins</a:t>
            </a:r>
          </a:p>
        </p:txBody>
      </p:sp>
    </p:spTree>
    <p:extLst>
      <p:ext uri="{BB962C8B-B14F-4D97-AF65-F5344CB8AC3E}">
        <p14:creationId xmlns:p14="http://schemas.microsoft.com/office/powerpoint/2010/main" val="3447580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C09662-B140-475B-BE5A-99FBCE1D9196}"/>
              </a:ext>
            </a:extLst>
          </p:cNvPr>
          <p:cNvSpPr txBox="1"/>
          <p:nvPr/>
        </p:nvSpPr>
        <p:spPr>
          <a:xfrm>
            <a:off x="7838394" y="1828587"/>
            <a:ext cx="4087306" cy="9977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48590" marR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1. Where are the people?</a:t>
            </a:r>
            <a:b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672"/>
            <a:ext cx="7838394" cy="5875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C09662-B140-475B-BE5A-99FBCE1D9196}"/>
              </a:ext>
            </a:extLst>
          </p:cNvPr>
          <p:cNvSpPr txBox="1"/>
          <p:nvPr/>
        </p:nvSpPr>
        <p:spPr>
          <a:xfrm>
            <a:off x="7838394" y="2826327"/>
            <a:ext cx="4087306" cy="9977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48590" marR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2. 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3390663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14300"/>
            <a:ext cx="12311744" cy="6972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0724" y="-2944"/>
            <a:ext cx="8520170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/>
              <a:t>Ryan</a:t>
            </a:r>
            <a:r>
              <a:rPr lang="en-US" sz="2250" dirty="0"/>
              <a:t>	Hi, Izzy. Can I sit here?</a:t>
            </a:r>
          </a:p>
          <a:p>
            <a:r>
              <a:rPr lang="en-US" sz="2250" b="1" dirty="0"/>
              <a:t>Izzy</a:t>
            </a:r>
            <a:r>
              <a:rPr lang="en-US" sz="2250" dirty="0"/>
              <a:t>	Yes, of course. This is Becky. She’s new.</a:t>
            </a:r>
          </a:p>
          <a:p>
            <a:r>
              <a:rPr lang="en-US" sz="2250" b="1" dirty="0"/>
              <a:t>Ryan </a:t>
            </a:r>
            <a:r>
              <a:rPr lang="en-US" sz="2250" dirty="0"/>
              <a:t>	Hi, Becky. I’m Ryan, Izzy’s brother.</a:t>
            </a:r>
          </a:p>
          <a:p>
            <a:r>
              <a:rPr lang="en-US" sz="2250" b="1" dirty="0"/>
              <a:t>Becky</a:t>
            </a:r>
            <a:r>
              <a:rPr lang="en-US" sz="2250" dirty="0"/>
              <a:t>	Hi. Nice to meet you!</a:t>
            </a:r>
          </a:p>
          <a:p>
            <a:r>
              <a:rPr lang="en-US" sz="2250" b="1" dirty="0"/>
              <a:t>Ryan</a:t>
            </a:r>
            <a:r>
              <a:rPr lang="en-US" sz="2250" dirty="0"/>
              <a:t>	Where are you from, Becky?</a:t>
            </a:r>
          </a:p>
          <a:p>
            <a:r>
              <a:rPr lang="en-US" sz="2250" b="1" dirty="0"/>
              <a:t>Becky</a:t>
            </a:r>
            <a:r>
              <a:rPr lang="en-US" sz="2250" dirty="0"/>
              <a:t>	I’m from London. I moved here two weeks ago.</a:t>
            </a:r>
          </a:p>
          <a:p>
            <a:r>
              <a:rPr lang="en-US" sz="2250" b="1" dirty="0"/>
              <a:t>Ryan</a:t>
            </a:r>
            <a:r>
              <a:rPr lang="en-US" sz="2250" dirty="0"/>
              <a:t>	I love London. I’ve got friends there. I sometimes visit them 	and we go skateboarding.</a:t>
            </a:r>
          </a:p>
          <a:p>
            <a:r>
              <a:rPr lang="en-US" sz="2250" b="1" dirty="0"/>
              <a:t>Izzy</a:t>
            </a:r>
            <a:r>
              <a:rPr lang="en-US" sz="2250" dirty="0"/>
              <a:t>	Do you like skateboarding, Becky?</a:t>
            </a:r>
          </a:p>
          <a:p>
            <a:r>
              <a:rPr lang="en-US" sz="2250" b="1" dirty="0"/>
              <a:t>Becky</a:t>
            </a:r>
            <a:r>
              <a:rPr lang="en-US" sz="2250" dirty="0"/>
              <a:t>	Not really. But I like ice skating.</a:t>
            </a:r>
          </a:p>
          <a:p>
            <a:r>
              <a:rPr lang="en-US" sz="2250" b="1" dirty="0"/>
              <a:t>Izzy</a:t>
            </a:r>
            <a:r>
              <a:rPr lang="en-US" sz="2250" dirty="0"/>
              <a:t>	Me too! Let’s go ice skating after school.</a:t>
            </a:r>
          </a:p>
          <a:p>
            <a:r>
              <a:rPr lang="en-US" sz="2250" b="1" dirty="0"/>
              <a:t>Becky</a:t>
            </a:r>
            <a:r>
              <a:rPr lang="en-US" sz="2250" dirty="0"/>
              <a:t>	Great idea!</a:t>
            </a:r>
          </a:p>
          <a:p>
            <a:r>
              <a:rPr lang="en-US" sz="2250" b="1" dirty="0"/>
              <a:t>Ryan</a:t>
            </a:r>
            <a:r>
              <a:rPr lang="en-US" sz="2250" dirty="0"/>
              <a:t>	I’m not very keen on ice skating. What do you think of bowling?</a:t>
            </a:r>
          </a:p>
          <a:p>
            <a:r>
              <a:rPr lang="en-US" sz="2250" b="1" dirty="0"/>
              <a:t>Becky</a:t>
            </a:r>
            <a:r>
              <a:rPr lang="en-US" sz="2250" dirty="0"/>
              <a:t>	Bowling? I hate it.</a:t>
            </a:r>
          </a:p>
          <a:p>
            <a:r>
              <a:rPr lang="en-US" sz="2250" b="1" dirty="0"/>
              <a:t>Ryan</a:t>
            </a:r>
            <a:r>
              <a:rPr lang="en-US" sz="2250" dirty="0"/>
              <a:t>	Oh. Actually, I don’t mind ice skating …</a:t>
            </a:r>
          </a:p>
          <a:p>
            <a:r>
              <a:rPr lang="en-US" sz="2250" b="1" dirty="0"/>
              <a:t>Izzy</a:t>
            </a:r>
            <a:r>
              <a:rPr lang="en-US" sz="2250" dirty="0"/>
              <a:t>	There’s the bell. I’ve got </a:t>
            </a:r>
            <a:r>
              <a:rPr lang="en-US" sz="2250" dirty="0" err="1"/>
              <a:t>maths</a:t>
            </a:r>
            <a:r>
              <a:rPr lang="en-US" sz="2250" dirty="0"/>
              <a:t>, then history.</a:t>
            </a:r>
          </a:p>
          <a:p>
            <a:r>
              <a:rPr lang="en-US" sz="2250" b="1" dirty="0"/>
              <a:t>Becky</a:t>
            </a:r>
            <a:r>
              <a:rPr lang="en-US" sz="2250" dirty="0"/>
              <a:t>	I’ve got PE now. I love PE! See you after school, Izzy!</a:t>
            </a:r>
          </a:p>
          <a:p>
            <a:r>
              <a:rPr lang="en-US" sz="2250" b="1" dirty="0"/>
              <a:t>Izzy</a:t>
            </a:r>
            <a:r>
              <a:rPr lang="en-US" sz="2250" dirty="0"/>
              <a:t>	Bye, Becky.</a:t>
            </a:r>
          </a:p>
          <a:p>
            <a:r>
              <a:rPr lang="en-US" sz="2250" b="1" dirty="0"/>
              <a:t>Ryan</a:t>
            </a:r>
            <a:r>
              <a:rPr lang="en-US" sz="2250" dirty="0"/>
              <a:t>	Yeah … Bye …</a:t>
            </a:r>
          </a:p>
        </p:txBody>
      </p:sp>
      <p:sp>
        <p:nvSpPr>
          <p:cNvPr id="21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357100" y="1182577"/>
            <a:ext cx="2124112" cy="45758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/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01" y="1493349"/>
            <a:ext cx="2097810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/>
              <a:t>2. Read and listen to the dialogue. Find people’s names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9783" r="94565">
                        <a14:foregroundMark x1="32065" y1="64286" x2="32065" y2="64286"/>
                        <a14:foregroundMark x1="26087" y1="24643" x2="26087" y2="24643"/>
                        <a14:foregroundMark x1="36141" y1="42857" x2="36141" y2="42857"/>
                        <a14:foregroundMark x1="24185" y1="60714" x2="24185" y2="60714"/>
                        <a14:foregroundMark x1="49457" y1="41429" x2="49457" y2="41429"/>
                        <a14:foregroundMark x1="49457" y1="20357" x2="49457" y2="20357"/>
                        <a14:foregroundMark x1="40217" y1="21071" x2="40217" y2="21071"/>
                        <a14:foregroundMark x1="60870" y1="28929" x2="60870" y2="28929"/>
                        <a14:foregroundMark x1="63859" y1="54643" x2="63859" y2="54643"/>
                        <a14:foregroundMark x1="73098" y1="52857" x2="73098" y2="52857"/>
                        <a14:foregroundMark x1="73641" y1="25357" x2="73641" y2="25357"/>
                        <a14:foregroundMark x1="43750" y1="73929" x2="43750" y2="73929"/>
                        <a14:foregroundMark x1="72554" y1="62500" x2="72554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671" y="4396734"/>
            <a:ext cx="1942965" cy="1478343"/>
          </a:xfrm>
          <a:prstGeom prst="rect">
            <a:avLst/>
          </a:prstGeom>
        </p:spPr>
      </p:pic>
      <p:pic>
        <p:nvPicPr>
          <p:cNvPr id="31" name="Friends Global Grade 10 SB_CD1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5" y="0"/>
            <a:ext cx="1708907" cy="933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6139543" y="702129"/>
            <a:ext cx="718457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139543" y="1730829"/>
            <a:ext cx="718457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63786" y="6200014"/>
            <a:ext cx="718457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984172" y="1045028"/>
            <a:ext cx="718457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23610" y="371283"/>
            <a:ext cx="457200" cy="0"/>
          </a:xfrm>
          <a:prstGeom prst="line">
            <a:avLst/>
          </a:prstGeom>
          <a:ln w="57150">
            <a:solidFill>
              <a:srgbClr val="CC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42845" y="1045028"/>
            <a:ext cx="457200" cy="0"/>
          </a:xfrm>
          <a:prstGeom prst="line">
            <a:avLst/>
          </a:prstGeom>
          <a:ln w="57150">
            <a:solidFill>
              <a:srgbClr val="CC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164346" y="5846941"/>
            <a:ext cx="457200" cy="0"/>
          </a:xfrm>
          <a:prstGeom prst="line">
            <a:avLst/>
          </a:prstGeom>
          <a:ln w="57150">
            <a:solidFill>
              <a:srgbClr val="CC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44454" y="3095394"/>
            <a:ext cx="718457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266591" y="1045028"/>
            <a:ext cx="548640" cy="0"/>
          </a:xfrm>
          <a:prstGeom prst="line">
            <a:avLst/>
          </a:prstGeom>
          <a:ln w="57150">
            <a:solidFill>
              <a:srgbClr val="F78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63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3886</TotalTime>
  <Words>1823</Words>
  <Application>Microsoft Office PowerPoint</Application>
  <PresentationFormat>Widescreen</PresentationFormat>
  <Paragraphs>243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Forte</vt:lpstr>
      <vt:lpstr>Lato</vt:lpstr>
      <vt:lpstr>Lato Black</vt:lpstr>
      <vt:lpstr>Playbill</vt:lpstr>
      <vt:lpstr>Ravie</vt:lpstr>
      <vt:lpstr>Times New Roman</vt:lpstr>
      <vt:lpstr>VNI-Times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NEW VOCABULARY</vt:lpstr>
      <vt:lpstr>NEW VOCABULARY</vt:lpstr>
      <vt:lpstr>NEW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TRI NGUYEN</cp:lastModifiedBy>
  <cp:revision>216</cp:revision>
  <dcterms:created xsi:type="dcterms:W3CDTF">2021-04-22T17:27:42Z</dcterms:created>
  <dcterms:modified xsi:type="dcterms:W3CDTF">2022-04-18T04:09:58Z</dcterms:modified>
</cp:coreProperties>
</file>