
<file path=[Content_Types].xml><?xml version="1.0" encoding="utf-8"?>
<Types xmlns="http://schemas.openxmlformats.org/package/2006/content-types">
  <Default Extension="png" ContentType="image/png"/>
  <Default Extension="mp3" ContentType="audio/m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sldIdLst>
    <p:sldId id="300" r:id="rId2"/>
    <p:sldId id="304" r:id="rId3"/>
    <p:sldId id="302" r:id="rId4"/>
    <p:sldId id="292" r:id="rId5"/>
    <p:sldId id="356" r:id="rId6"/>
    <p:sldId id="357" r:id="rId7"/>
    <p:sldId id="346" r:id="rId8"/>
    <p:sldId id="306" r:id="rId9"/>
    <p:sldId id="347" r:id="rId10"/>
    <p:sldId id="348" r:id="rId11"/>
    <p:sldId id="354" r:id="rId12"/>
    <p:sldId id="353" r:id="rId13"/>
    <p:sldId id="349" r:id="rId14"/>
    <p:sldId id="355" r:id="rId15"/>
    <p:sldId id="350" r:id="rId16"/>
    <p:sldId id="351" r:id="rId17"/>
    <p:sldId id="352" r:id="rId18"/>
    <p:sldId id="331" r:id="rId19"/>
    <p:sldId id="328" r:id="rId20"/>
    <p:sldId id="329" r:id="rId21"/>
    <p:sldId id="330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25"/>
    <p:restoredTop sz="94657"/>
  </p:normalViewPr>
  <p:slideViewPr>
    <p:cSldViewPr snapToGrid="0">
      <p:cViewPr varScale="1">
        <p:scale>
          <a:sx n="82" d="100"/>
          <a:sy n="82" d="100"/>
        </p:scale>
        <p:origin x="374" y="67"/>
      </p:cViewPr>
      <p:guideLst>
        <p:guide orient="horz" pos="2136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7/13/2022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814803827"/>
      </p:ext>
    </p:extLst>
  </p:cSld>
  <p:clrMapOvr>
    <a:masterClrMapping/>
  </p:clrMapOvr>
  <p:transition spd="med">
    <p:split orient="vert"/>
  </p:transition>
  <p:extLst mod="1"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2015782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7BAAA43A-D53D-2C48-B445-0A4FE623C41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638"/>
            <a:ext cx="12213771" cy="6850051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3E7D6160-95E1-FF4E-81BA-F4D532658E1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1305" y="6337300"/>
            <a:ext cx="529389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65C9951C-EB45-8743-AB57-CEFD9316A244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6371845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83382951-8E9D-244A-8473-731D885E2710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 rot="10800000">
            <a:off x="5693239" y="6598364"/>
            <a:ext cx="126915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13" name="TextBox 9">
            <a:extLst>
              <a:ext uri="{FF2B5EF4-FFF2-40B4-BE49-F238E27FC236}">
                <a16:creationId xmlns:a16="http://schemas.microsoft.com/office/drawing/2014/main" id="{FE798370-27E2-9F41-A466-FC64C7FFD70A}"/>
              </a:ext>
            </a:extLst>
          </p:cNvPr>
          <p:cNvSpPr txBox="1"/>
          <p:nvPr userDrawn="1"/>
        </p:nvSpPr>
        <p:spPr>
          <a:xfrm>
            <a:off x="153420" y="-41096"/>
            <a:ext cx="764953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Unit </a:t>
            </a:r>
            <a:r>
              <a:rPr lang="en-US" sz="1800" b="1" smtClean="0">
                <a:solidFill>
                  <a:schemeClr val="bg1"/>
                </a:solidFill>
              </a:rPr>
              <a:t>3</a:t>
            </a:r>
            <a:endParaRPr lang="en-US" sz="1800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7889D60-3103-E54C-9167-2287BEE5C81A}"/>
              </a:ext>
            </a:extLst>
          </p:cNvPr>
          <p:cNvSpPr txBox="1"/>
          <p:nvPr userDrawn="1"/>
        </p:nvSpPr>
        <p:spPr>
          <a:xfrm>
            <a:off x="24732" y="6510902"/>
            <a:ext cx="2594428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 err="1">
                <a:solidFill>
                  <a:schemeClr val="bg1"/>
                </a:solidFill>
              </a:rPr>
              <a:t>Tiếng</a:t>
            </a:r>
            <a:r>
              <a:rPr lang="en-US" sz="1400" baseline="0" dirty="0">
                <a:solidFill>
                  <a:schemeClr val="bg1"/>
                </a:solidFill>
              </a:rPr>
              <a:t> Anh 7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 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ECF13BED-1CB7-0146-BB6D-00DC4EC16FC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1226018" y="6396200"/>
            <a:ext cx="814608" cy="41529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 userDrawn="1"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</p:spTree>
    <p:extLst>
      <p:ext uri="{BB962C8B-B14F-4D97-AF65-F5344CB8AC3E}">
        <p14:creationId xmlns:p14="http://schemas.microsoft.com/office/powerpoint/2010/main" val="3055312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9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em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6104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5103847" y="2645692"/>
            <a:ext cx="659674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>
                <a:solidFill>
                  <a:srgbClr val="0070C0"/>
                </a:solidFill>
              </a:rPr>
              <a:t>Unit </a:t>
            </a:r>
            <a:r>
              <a:rPr lang="en-US" sz="4400" b="1" smtClean="0">
                <a:solidFill>
                  <a:srgbClr val="0070C0"/>
                </a:solidFill>
              </a:rPr>
              <a:t>3: Music and Arts</a:t>
            </a:r>
            <a:endParaRPr lang="en-US" sz="3200" b="1" dirty="0">
              <a:solidFill>
                <a:srgbClr val="0070C0"/>
              </a:solidFill>
            </a:endParaRP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1.3: Pronunciation &amp; Speaking</a:t>
            </a:r>
          </a:p>
          <a:p>
            <a:pPr algn="ctr"/>
            <a:r>
              <a:rPr lang="en-US" sz="3200">
                <a:solidFill>
                  <a:srgbClr val="FF0000"/>
                </a:solidFill>
              </a:rPr>
              <a:t>Page</a:t>
            </a:r>
            <a:r>
              <a:rPr lang="en-US" sz="3200"/>
              <a:t> </a:t>
            </a:r>
            <a:r>
              <a:rPr lang="en-US" sz="3200" smtClean="0">
                <a:solidFill>
                  <a:srgbClr val="FF0000"/>
                </a:solidFill>
              </a:rPr>
              <a:t>22</a:t>
            </a:r>
            <a:endParaRPr lang="en-US" sz="32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672" y="837955"/>
            <a:ext cx="10302218" cy="15786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124" y="3678674"/>
            <a:ext cx="9335054" cy="1079938"/>
          </a:xfrm>
          <a:prstGeom prst="rect">
            <a:avLst/>
          </a:prstGeom>
        </p:spPr>
      </p:pic>
      <p:pic>
        <p:nvPicPr>
          <p:cNvPr id="4" name="CD2-TRACK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729038" y="2840903"/>
            <a:ext cx="798787" cy="718208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>
            <a:off x="5098934" y="1798342"/>
            <a:ext cx="1045028" cy="8304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1393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67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9959" y="578498"/>
            <a:ext cx="1847461" cy="653143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Extra Practice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1802096" y="1684609"/>
            <a:ext cx="963723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i="1" dirty="0" smtClean="0">
                <a:solidFill>
                  <a:srgbClr val="0070C0"/>
                </a:solidFill>
              </a:rPr>
              <a:t>Find 10 verbs related to the topic Music and Arts, add ‘</a:t>
            </a:r>
            <a:r>
              <a:rPr lang="en-US" sz="3600" i="1" dirty="0" smtClean="0">
                <a:solidFill>
                  <a:srgbClr val="FF0000"/>
                </a:solidFill>
              </a:rPr>
              <a:t>s</a:t>
            </a:r>
            <a:r>
              <a:rPr lang="en-US" sz="3600" i="1" dirty="0" smtClean="0">
                <a:solidFill>
                  <a:srgbClr val="0070C0"/>
                </a:solidFill>
              </a:rPr>
              <a:t>’ to each, then practice saying them with a partner.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2682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352994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96138" y="3046428"/>
            <a:ext cx="329370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solidFill>
                  <a:schemeClr val="bg1"/>
                </a:solidFill>
              </a:rPr>
              <a:t>Speaking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4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89" y="388955"/>
            <a:ext cx="2262859" cy="809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5035" y="388955"/>
            <a:ext cx="9741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0070C0"/>
                </a:solidFill>
              </a:rPr>
              <a:t>Point</a:t>
            </a:r>
            <a:r>
              <a:rPr lang="en-US" sz="3200" dirty="0">
                <a:solidFill>
                  <a:srgbClr val="0070C0"/>
                </a:solidFill>
              </a:rPr>
              <a:t>, ask, and </a:t>
            </a:r>
            <a:r>
              <a:rPr lang="en-US" sz="3200" dirty="0" smtClean="0">
                <a:solidFill>
                  <a:srgbClr val="0070C0"/>
                </a:solidFill>
              </a:rPr>
              <a:t>answer. Then practice with your own idea.  </a:t>
            </a:r>
            <a:r>
              <a:rPr lang="en-US" sz="3200" dirty="0">
                <a:solidFill>
                  <a:srgbClr val="0070C0"/>
                </a:solidFill>
              </a:rPr>
              <a:t/>
            </a:r>
            <a:br>
              <a:rPr lang="en-US" sz="3200" dirty="0">
                <a:solidFill>
                  <a:srgbClr val="0070C0"/>
                </a:solidFill>
              </a:rPr>
            </a:br>
            <a:endParaRPr lang="en-US" sz="3200" dirty="0">
              <a:solidFill>
                <a:srgbClr val="0070C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0725" y="1029947"/>
            <a:ext cx="2532994" cy="45733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5189" y="1018616"/>
            <a:ext cx="6892383" cy="3650545"/>
          </a:xfrm>
          <a:prstGeom prst="rect">
            <a:avLst/>
          </a:prstGeom>
        </p:spPr>
      </p:pic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0FF1F505-973F-4418-90B5-A5A720AF2962}"/>
              </a:ext>
            </a:extLst>
          </p:cNvPr>
          <p:cNvSpPr/>
          <p:nvPr/>
        </p:nvSpPr>
        <p:spPr>
          <a:xfrm>
            <a:off x="494197" y="4758805"/>
            <a:ext cx="5290783" cy="914207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 smtClean="0"/>
          </a:p>
          <a:p>
            <a:r>
              <a:rPr lang="en-US" sz="3600" dirty="0" smtClean="0"/>
              <a:t>Do </a:t>
            </a:r>
            <a:r>
              <a:rPr lang="en-US" sz="3600" dirty="0"/>
              <a:t>you like </a:t>
            </a:r>
            <a:r>
              <a:rPr lang="en-US" sz="3600" dirty="0" smtClean="0"/>
              <a:t>country music</a:t>
            </a:r>
            <a:r>
              <a:rPr lang="en-US" sz="3600" dirty="0"/>
              <a:t>? </a:t>
            </a:r>
            <a:br>
              <a:rPr lang="en-US" sz="3600" dirty="0"/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Speech Bubble: Rectangle with Corners Rounded 6">
            <a:extLst>
              <a:ext uri="{FF2B5EF4-FFF2-40B4-BE49-F238E27FC236}">
                <a16:creationId xmlns:a16="http://schemas.microsoft.com/office/drawing/2014/main" id="{EACCDDF2-8542-4CCE-9E21-3DD003F94502}"/>
              </a:ext>
            </a:extLst>
          </p:cNvPr>
          <p:cNvSpPr/>
          <p:nvPr/>
        </p:nvSpPr>
        <p:spPr>
          <a:xfrm>
            <a:off x="5784980" y="5407994"/>
            <a:ext cx="4143464" cy="798786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/>
              <a:t>Yes, I do. It's fun </a:t>
            </a: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2860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989" y="388955"/>
            <a:ext cx="2262859" cy="80962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575035" y="388955"/>
            <a:ext cx="974137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smtClean="0">
                <a:solidFill>
                  <a:srgbClr val="0070C0"/>
                </a:solidFill>
              </a:rPr>
              <a:t>Try to extend your answers.  </a:t>
            </a:r>
            <a:r>
              <a:rPr lang="en-US" sz="3200" i="1" dirty="0">
                <a:solidFill>
                  <a:srgbClr val="0070C0"/>
                </a:solidFill>
              </a:rPr>
              <a:t/>
            </a:r>
            <a:br>
              <a:rPr lang="en-US" sz="3200" i="1" dirty="0">
                <a:solidFill>
                  <a:srgbClr val="0070C0"/>
                </a:solidFill>
              </a:rPr>
            </a:br>
            <a:endParaRPr lang="en-US" sz="3200" i="1" dirty="0">
              <a:solidFill>
                <a:srgbClr val="0070C0"/>
              </a:solidFill>
            </a:endParaRPr>
          </a:p>
        </p:txBody>
      </p:sp>
      <p:sp>
        <p:nvSpPr>
          <p:cNvPr id="9" name="Speech Bubble: Rectangle with Corners Rounded 5">
            <a:extLst>
              <a:ext uri="{FF2B5EF4-FFF2-40B4-BE49-F238E27FC236}">
                <a16:creationId xmlns:a16="http://schemas.microsoft.com/office/drawing/2014/main" id="{0FF1F505-973F-4418-90B5-A5A720AF2962}"/>
              </a:ext>
            </a:extLst>
          </p:cNvPr>
          <p:cNvSpPr/>
          <p:nvPr/>
        </p:nvSpPr>
        <p:spPr>
          <a:xfrm>
            <a:off x="494197" y="1698365"/>
            <a:ext cx="5290783" cy="914207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 smtClean="0"/>
          </a:p>
          <a:p>
            <a:r>
              <a:rPr lang="en-US" sz="3600" dirty="0" smtClean="0"/>
              <a:t>Do </a:t>
            </a:r>
            <a:r>
              <a:rPr lang="en-US" sz="3600" dirty="0"/>
              <a:t>you like </a:t>
            </a:r>
            <a:r>
              <a:rPr lang="en-US" sz="3600" dirty="0" smtClean="0"/>
              <a:t>country music</a:t>
            </a:r>
            <a:r>
              <a:rPr lang="en-US" sz="3600" dirty="0"/>
              <a:t>? </a:t>
            </a:r>
            <a:br>
              <a:rPr lang="en-US" sz="3600" dirty="0"/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10" name="Speech Bubble: Rectangle with Corners Rounded 6">
            <a:extLst>
              <a:ext uri="{FF2B5EF4-FFF2-40B4-BE49-F238E27FC236}">
                <a16:creationId xmlns:a16="http://schemas.microsoft.com/office/drawing/2014/main" id="{EACCDDF2-8542-4CCE-9E21-3DD003F94502}"/>
              </a:ext>
            </a:extLst>
          </p:cNvPr>
          <p:cNvSpPr/>
          <p:nvPr/>
        </p:nvSpPr>
        <p:spPr>
          <a:xfrm>
            <a:off x="4534678" y="3038017"/>
            <a:ext cx="7473820" cy="2700310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600" dirty="0"/>
              <a:t>Yes, I do. </a:t>
            </a:r>
            <a:r>
              <a:rPr lang="en-US" sz="3600" dirty="0" smtClean="0">
                <a:solidFill>
                  <a:srgbClr val="002060"/>
                </a:solidFill>
              </a:rPr>
              <a:t>I listen to music when I have free time, especially in the evening or when I’m sad</a:t>
            </a:r>
            <a:r>
              <a:rPr lang="en-US" sz="3600" dirty="0" smtClean="0"/>
              <a:t>.  It's fun </a:t>
            </a:r>
            <a:r>
              <a:rPr lang="en-US" sz="3600" dirty="0" smtClean="0">
                <a:solidFill>
                  <a:srgbClr val="002060"/>
                </a:solidFill>
              </a:rPr>
              <a:t>and I feel relaxed. What about you? </a:t>
            </a:r>
            <a:endParaRPr lang="en-US" sz="3600" dirty="0">
              <a:solidFill>
                <a:srgbClr val="00206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39959" y="485188"/>
            <a:ext cx="2185230" cy="653143"/>
          </a:xfrm>
          <a:prstGeom prst="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Extra Practice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06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l="814" t="7616" r="362" b="2057"/>
          <a:stretch/>
        </p:blipFill>
        <p:spPr>
          <a:xfrm>
            <a:off x="2627586" y="325822"/>
            <a:ext cx="9490843" cy="181503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556" y="1986455"/>
            <a:ext cx="11361685" cy="44563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951" y="587379"/>
            <a:ext cx="1390261" cy="79757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9423870" y="346840"/>
            <a:ext cx="2768130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32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32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groups</a:t>
            </a:r>
            <a:endParaRPr lang="en-US" sz="32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982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052" y="650857"/>
            <a:ext cx="9595343" cy="679485"/>
          </a:xfrm>
          <a:prstGeom prst="rect">
            <a:avLst/>
          </a:prstGeom>
        </p:spPr>
      </p:pic>
      <p:sp>
        <p:nvSpPr>
          <p:cNvPr id="3" name="Speech Bubble: Rectangle with Corners Rounded 5">
            <a:extLst>
              <a:ext uri="{FF2B5EF4-FFF2-40B4-BE49-F238E27FC236}">
                <a16:creationId xmlns:a16="http://schemas.microsoft.com/office/drawing/2014/main" id="{0FF1F505-973F-4418-90B5-A5A720AF2962}"/>
              </a:ext>
            </a:extLst>
          </p:cNvPr>
          <p:cNvSpPr/>
          <p:nvPr/>
        </p:nvSpPr>
        <p:spPr>
          <a:xfrm>
            <a:off x="346841" y="1754779"/>
            <a:ext cx="6847061" cy="1653119"/>
          </a:xfrm>
          <a:prstGeom prst="wedgeRoundRectCallout">
            <a:avLst>
              <a:gd name="adj1" fmla="val -42819"/>
              <a:gd name="adj2" fmla="val 80815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 smtClean="0"/>
          </a:p>
          <a:p>
            <a:r>
              <a:rPr lang="en-US" sz="3600" dirty="0" smtClean="0">
                <a:solidFill>
                  <a:srgbClr val="0070C0"/>
                </a:solidFill>
              </a:rPr>
              <a:t>Teacher:</a:t>
            </a:r>
            <a:r>
              <a:rPr lang="en-US" sz="3600" dirty="0" smtClean="0"/>
              <a:t> What’s the most popular kind of music in your group?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4" name="Speech Bubble: Rectangle with Corners Rounded 6">
            <a:extLst>
              <a:ext uri="{FF2B5EF4-FFF2-40B4-BE49-F238E27FC236}">
                <a16:creationId xmlns:a16="http://schemas.microsoft.com/office/drawing/2014/main" id="{EACCDDF2-8542-4CCE-9E21-3DD003F94502}"/>
              </a:ext>
            </a:extLst>
          </p:cNvPr>
          <p:cNvSpPr/>
          <p:nvPr/>
        </p:nvSpPr>
        <p:spPr>
          <a:xfrm>
            <a:off x="5486402" y="3832335"/>
            <a:ext cx="6348246" cy="1534058"/>
          </a:xfrm>
          <a:prstGeom prst="wedgeRoundRectCallout">
            <a:avLst>
              <a:gd name="adj1" fmla="val 49155"/>
              <a:gd name="adj2" fmla="val 76993"/>
              <a:gd name="adj3" fmla="val 16667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3600" dirty="0" smtClean="0"/>
          </a:p>
          <a:p>
            <a:r>
              <a:rPr lang="en-US" sz="3600" dirty="0" smtClean="0">
                <a:solidFill>
                  <a:srgbClr val="FF0000"/>
                </a:solidFill>
              </a:rPr>
              <a:t>Student:</a:t>
            </a: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 smtClean="0"/>
              <a:t>In </a:t>
            </a:r>
            <a:r>
              <a:rPr lang="en-US" sz="3600" dirty="0"/>
              <a:t>our group, the most </a:t>
            </a:r>
            <a:r>
              <a:rPr lang="en-US" sz="3600" dirty="0" smtClean="0"/>
              <a:t>popular kind </a:t>
            </a:r>
            <a:r>
              <a:rPr lang="en-US" sz="3600" dirty="0"/>
              <a:t>of music </a:t>
            </a:r>
            <a:r>
              <a:rPr lang="en-US" sz="3600" dirty="0" smtClean="0"/>
              <a:t>is pop. </a:t>
            </a:r>
            <a:r>
              <a:rPr lang="en-US" sz="3600" dirty="0"/>
              <a:t/>
            </a:r>
            <a:br>
              <a:rPr lang="en-US" sz="3600" dirty="0"/>
            </a:br>
            <a:endParaRPr lang="en-US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2448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3980640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238249" y="2082441"/>
            <a:ext cx="10112923" cy="1754326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dirty="0" smtClean="0">
                <a:solidFill>
                  <a:srgbClr val="0070C0"/>
                </a:solidFill>
              </a:rPr>
              <a:t>talk </a:t>
            </a:r>
            <a:r>
              <a:rPr lang="en-US" sz="3600" dirty="0">
                <a:solidFill>
                  <a:srgbClr val="0070C0"/>
                </a:solidFill>
              </a:rPr>
              <a:t>about the music you like/don’t like.</a:t>
            </a:r>
          </a:p>
          <a:p>
            <a:pPr marL="571500" indent="-571500">
              <a:buFontTx/>
              <a:buChar char="-"/>
            </a:pPr>
            <a:r>
              <a:rPr lang="en-US" sz="3600" dirty="0" smtClean="0">
                <a:solidFill>
                  <a:srgbClr val="0070C0"/>
                </a:solidFill>
              </a:rPr>
              <a:t>practice </a:t>
            </a:r>
            <a:r>
              <a:rPr lang="en-US" sz="3600" dirty="0">
                <a:solidFill>
                  <a:srgbClr val="0070C0"/>
                </a:solidFill>
              </a:rPr>
              <a:t>pronouncing different sounds /</a:t>
            </a:r>
            <a:r>
              <a:rPr lang="en-US" sz="3600" dirty="0">
                <a:solidFill>
                  <a:srgbClr val="FF0000"/>
                </a:solidFill>
              </a:rPr>
              <a:t>s</a:t>
            </a:r>
            <a:r>
              <a:rPr lang="en-US" sz="3600" dirty="0">
                <a:solidFill>
                  <a:srgbClr val="0070C0"/>
                </a:solidFill>
              </a:rPr>
              <a:t>/, /</a:t>
            </a:r>
            <a:r>
              <a:rPr lang="en-US" sz="3600" dirty="0">
                <a:solidFill>
                  <a:srgbClr val="FF0000"/>
                </a:solidFill>
              </a:rPr>
              <a:t>z</a:t>
            </a:r>
            <a:r>
              <a:rPr lang="en-US" sz="3600" dirty="0">
                <a:solidFill>
                  <a:srgbClr val="0070C0"/>
                </a:solidFill>
              </a:rPr>
              <a:t>/ of "</a:t>
            </a:r>
            <a:r>
              <a:rPr lang="en-US" sz="3600" dirty="0">
                <a:solidFill>
                  <a:srgbClr val="FF0000"/>
                </a:solidFill>
              </a:rPr>
              <a:t>s</a:t>
            </a:r>
            <a:r>
              <a:rPr lang="en-US" sz="3600" dirty="0">
                <a:solidFill>
                  <a:srgbClr val="0070C0"/>
                </a:solidFill>
              </a:rPr>
              <a:t>" at the end of verbs. </a:t>
            </a:r>
          </a:p>
        </p:txBody>
      </p:sp>
    </p:spTree>
    <p:extLst>
      <p:ext uri="{BB962C8B-B14F-4D97-AF65-F5344CB8AC3E}">
        <p14:creationId xmlns:p14="http://schemas.microsoft.com/office/powerpoint/2010/main" val="28296872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F7F6AF1-48D1-A442-8D9A-9DCAA189DECF}"/>
              </a:ext>
            </a:extLst>
          </p:cNvPr>
          <p:cNvSpPr txBox="1"/>
          <p:nvPr/>
        </p:nvSpPr>
        <p:spPr>
          <a:xfrm>
            <a:off x="10949647" y="-17814"/>
            <a:ext cx="1347536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Lesson 1.3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416627" y="627013"/>
            <a:ext cx="3265715" cy="584775"/>
          </a:xfrm>
          <a:prstGeom prst="rect">
            <a:avLst/>
          </a:prstGeom>
          <a:solidFill>
            <a:srgbClr val="0070C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200" b="1" dirty="0" smtClean="0">
                <a:solidFill>
                  <a:schemeClr val="bg1"/>
                </a:solidFill>
              </a:rPr>
              <a:t>LESSON </a:t>
            </a:r>
            <a:r>
              <a:rPr lang="en-US" sz="3200" b="1" dirty="0">
                <a:solidFill>
                  <a:schemeClr val="bg1"/>
                </a:solidFill>
              </a:rPr>
              <a:t>OUTLINE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9552" y="1572957"/>
            <a:ext cx="1920785" cy="570039"/>
          </a:xfrm>
          <a:prstGeom prst="rect">
            <a:avLst/>
          </a:prstGeom>
        </p:spPr>
      </p:pic>
      <p:sp>
        <p:nvSpPr>
          <p:cNvPr id="11" name="Round Diagonal Corner Rectangle 10"/>
          <p:cNvSpPr/>
          <p:nvPr/>
        </p:nvSpPr>
        <p:spPr>
          <a:xfrm>
            <a:off x="2973274" y="5633255"/>
            <a:ext cx="2378633" cy="539496"/>
          </a:xfrm>
          <a:prstGeom prst="round2DiagRect">
            <a:avLst/>
          </a:prstGeom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/>
              <a:t>Consolidation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1489" y="2624114"/>
            <a:ext cx="3914181" cy="798407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C1B4F24-C482-4251-9D8A-BC8ED206549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2894" y="4007138"/>
            <a:ext cx="4057836" cy="8277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13050" y="490818"/>
            <a:ext cx="4201181" cy="5876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186612" y="1646758"/>
            <a:ext cx="11852989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</a:t>
            </a:r>
            <a:r>
              <a:rPr lang="en-US" sz="3600" i="1" dirty="0" smtClean="0">
                <a:solidFill>
                  <a:srgbClr val="0070C0"/>
                </a:solidFill>
              </a:rPr>
              <a:t>ractice </a:t>
            </a:r>
            <a:r>
              <a:rPr lang="en-US" sz="3600" i="1" dirty="0">
                <a:solidFill>
                  <a:srgbClr val="0070C0"/>
                </a:solidFill>
              </a:rPr>
              <a:t>pronouncing </a:t>
            </a:r>
            <a:r>
              <a:rPr lang="en-US" sz="3600" i="1" dirty="0" smtClean="0">
                <a:solidFill>
                  <a:srgbClr val="0070C0"/>
                </a:solidFill>
              </a:rPr>
              <a:t>sounds </a:t>
            </a:r>
            <a:r>
              <a:rPr lang="en-US" sz="3600" i="1" dirty="0">
                <a:solidFill>
                  <a:srgbClr val="0070C0"/>
                </a:solidFill>
              </a:rPr>
              <a:t>/</a:t>
            </a:r>
            <a:r>
              <a:rPr lang="en-US" sz="3600" i="1" dirty="0">
                <a:solidFill>
                  <a:srgbClr val="FF0000"/>
                </a:solidFill>
              </a:rPr>
              <a:t>s</a:t>
            </a:r>
            <a:r>
              <a:rPr lang="en-US" sz="3600" i="1" dirty="0">
                <a:solidFill>
                  <a:srgbClr val="0070C0"/>
                </a:solidFill>
              </a:rPr>
              <a:t>/, /</a:t>
            </a:r>
            <a:r>
              <a:rPr lang="en-US" sz="3600" i="1" dirty="0">
                <a:solidFill>
                  <a:srgbClr val="FF0000"/>
                </a:solidFill>
              </a:rPr>
              <a:t>z</a:t>
            </a:r>
            <a:r>
              <a:rPr lang="en-US" sz="3600" i="1" dirty="0">
                <a:solidFill>
                  <a:srgbClr val="0070C0"/>
                </a:solidFill>
              </a:rPr>
              <a:t>/ of "</a:t>
            </a:r>
            <a:r>
              <a:rPr lang="en-US" sz="3600" i="1" dirty="0">
                <a:solidFill>
                  <a:srgbClr val="FF0000"/>
                </a:solidFill>
              </a:rPr>
              <a:t>s</a:t>
            </a:r>
            <a:r>
              <a:rPr lang="en-US" sz="3600" i="1" dirty="0">
                <a:solidFill>
                  <a:srgbClr val="0070C0"/>
                </a:solidFill>
              </a:rPr>
              <a:t>" at the end of </a:t>
            </a:r>
            <a:r>
              <a:rPr lang="en-US" sz="3600" i="1" dirty="0" smtClean="0">
                <a:solidFill>
                  <a:srgbClr val="0070C0"/>
                </a:solidFill>
              </a:rPr>
              <a:t>the verbs</a:t>
            </a:r>
            <a:r>
              <a:rPr lang="en-US" sz="3600" i="1" dirty="0">
                <a:solidFill>
                  <a:srgbClr val="0070C0"/>
                </a:solidFill>
              </a:rPr>
              <a:t>. </a:t>
            </a: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Do </a:t>
            </a:r>
            <a:r>
              <a:rPr lang="en-US" sz="3600" i="1" dirty="0">
                <a:solidFill>
                  <a:srgbClr val="0070C0"/>
                </a:solidFill>
              </a:rPr>
              <a:t>the writing exercise on page 57 </a:t>
            </a:r>
            <a:r>
              <a:rPr lang="en-US" sz="3600" i="1" dirty="0" smtClean="0">
                <a:solidFill>
                  <a:srgbClr val="0070C0"/>
                </a:solidFill>
              </a:rPr>
              <a:t>WB.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 smtClean="0">
                <a:solidFill>
                  <a:srgbClr val="0070C0"/>
                </a:solidFill>
              </a:rPr>
              <a:t>Review the vocabulary and grammar notes </a:t>
            </a:r>
            <a:r>
              <a:rPr lang="en-US" sz="3600" i="1" dirty="0">
                <a:solidFill>
                  <a:srgbClr val="0070C0"/>
                </a:solidFill>
              </a:rPr>
              <a:t>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7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Notebook</a:t>
            </a:r>
            <a:r>
              <a:rPr lang="en-US" sz="3600" i="1" dirty="0">
                <a:solidFill>
                  <a:srgbClr val="0070C0"/>
                </a:solidFill>
              </a:rPr>
              <a:t> </a:t>
            </a:r>
            <a:r>
              <a:rPr lang="en-US" sz="3600" i="1" dirty="0" smtClean="0">
                <a:solidFill>
                  <a:srgbClr val="0070C0"/>
                </a:solidFill>
              </a:rPr>
              <a:t>(pages 14 &amp; 15). </a:t>
            </a:r>
          </a:p>
          <a:p>
            <a:pPr marL="571500" indent="-571500">
              <a:buFontTx/>
              <a:buChar char="-"/>
            </a:pPr>
            <a:r>
              <a:rPr lang="en-US" sz="3600" i="1" smtClean="0">
                <a:solidFill>
                  <a:srgbClr val="0070C0"/>
                </a:solidFill>
              </a:rPr>
              <a:t>Play the consolidation </a:t>
            </a:r>
            <a:r>
              <a:rPr lang="en-US" sz="3600" i="1" dirty="0" smtClean="0">
                <a:solidFill>
                  <a:srgbClr val="0070C0"/>
                </a:solidFill>
              </a:rPr>
              <a:t>games in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Tiếng</a:t>
            </a:r>
            <a:r>
              <a:rPr lang="en-US" sz="3600" b="1" i="1" dirty="0" smtClean="0">
                <a:solidFill>
                  <a:srgbClr val="0070C0"/>
                </a:solidFill>
              </a:rPr>
              <a:t> Anh 7 </a:t>
            </a:r>
            <a:r>
              <a:rPr lang="en-US" sz="3600" b="1" i="1" dirty="0" err="1" smtClean="0">
                <a:solidFill>
                  <a:srgbClr val="0070C0"/>
                </a:solidFill>
              </a:rPr>
              <a:t>i</a:t>
            </a:r>
            <a:r>
              <a:rPr lang="en-US" sz="3600" b="1" i="1" dirty="0" smtClean="0">
                <a:solidFill>
                  <a:srgbClr val="0070C0"/>
                </a:solidFill>
              </a:rPr>
              <a:t>-Learn Smart World DHA App</a:t>
            </a:r>
            <a:r>
              <a:rPr lang="en-US" sz="3600" i="1" dirty="0" smtClean="0">
                <a:solidFill>
                  <a:srgbClr val="0070C0"/>
                </a:solidFill>
              </a:rPr>
              <a:t> on </a:t>
            </a:r>
            <a:r>
              <a:rPr lang="en-US" sz="3600" i="1" dirty="0" smtClean="0">
                <a:solidFill>
                  <a:srgbClr val="0070C0"/>
                </a:solidFill>
                <a:hlinkClick r:id="rId2"/>
              </a:rPr>
              <a:t>www.</a:t>
            </a:r>
            <a:r>
              <a:rPr lang="en-US" sz="3600" b="1" i="1" dirty="0" smtClean="0">
                <a:solidFill>
                  <a:srgbClr val="0070C0"/>
                </a:solidFill>
                <a:hlinkClick r:id="rId2"/>
              </a:rPr>
              <a:t>eduhome.com.vn</a:t>
            </a:r>
            <a:r>
              <a:rPr lang="en-US" sz="3600" b="1" i="1" dirty="0" smtClean="0">
                <a:solidFill>
                  <a:srgbClr val="0070C0"/>
                </a:solidFill>
              </a:rPr>
              <a:t>.  </a:t>
            </a:r>
            <a:r>
              <a:rPr lang="en-US" sz="3600" i="1" dirty="0" smtClean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</a:t>
            </a:r>
            <a:r>
              <a:rPr lang="en-US" sz="3600" i="1" dirty="0" smtClean="0">
                <a:solidFill>
                  <a:srgbClr val="0070C0"/>
                </a:solidFill>
              </a:rPr>
              <a:t>23 </a:t>
            </a:r>
            <a:r>
              <a:rPr lang="en-US" sz="3600" i="1" dirty="0">
                <a:solidFill>
                  <a:srgbClr val="0070C0"/>
                </a:solidFill>
              </a:rPr>
              <a:t>SB</a:t>
            </a:r>
            <a:r>
              <a:rPr lang="en-US" sz="3600" i="1" dirty="0" smtClean="0">
                <a:solidFill>
                  <a:srgbClr val="0070C0"/>
                </a:solidFill>
              </a:rPr>
              <a:t>).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11500" y="557530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Stay positive and 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9776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17" r="20451"/>
          <a:stretch/>
        </p:blipFill>
        <p:spPr>
          <a:xfrm>
            <a:off x="1" y="411086"/>
            <a:ext cx="5882639" cy="605481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195531" y="588368"/>
            <a:ext cx="5980924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endParaRPr lang="en-US" sz="5000" dirty="0">
              <a:solidFill>
                <a:srgbClr val="FF0000"/>
              </a:solidFill>
              <a:ea typeface="Times New Roman" panose="02020603050405020304" pitchFamily="18" charset="0"/>
            </a:endParaRPr>
          </a:p>
          <a:p>
            <a:pPr marL="571500" indent="-571500">
              <a:buFontTx/>
              <a:buChar char="-"/>
            </a:pPr>
            <a:r>
              <a:rPr lang="en-US" sz="3600" dirty="0" smtClean="0">
                <a:solidFill>
                  <a:srgbClr val="0070C0"/>
                </a:solidFill>
              </a:rPr>
              <a:t>talk about the music you like/don’t like.</a:t>
            </a:r>
          </a:p>
          <a:p>
            <a:pPr marL="571500" indent="-571500">
              <a:buFontTx/>
              <a:buChar char="-"/>
            </a:pPr>
            <a:r>
              <a:rPr lang="en-US" sz="3600" dirty="0" smtClean="0">
                <a:solidFill>
                  <a:srgbClr val="0070C0"/>
                </a:solidFill>
              </a:rPr>
              <a:t> </a:t>
            </a:r>
            <a:r>
              <a:rPr lang="en-US" sz="3600" dirty="0">
                <a:solidFill>
                  <a:srgbClr val="0070C0"/>
                </a:solidFill>
              </a:rPr>
              <a:t>practice pronouncing different sounds /</a:t>
            </a:r>
            <a:r>
              <a:rPr lang="en-US" sz="3600" dirty="0">
                <a:solidFill>
                  <a:srgbClr val="FF0000"/>
                </a:solidFill>
              </a:rPr>
              <a:t>s</a:t>
            </a:r>
            <a:r>
              <a:rPr lang="en-US" sz="3600" dirty="0">
                <a:solidFill>
                  <a:srgbClr val="0070C0"/>
                </a:solidFill>
              </a:rPr>
              <a:t>/, /</a:t>
            </a:r>
            <a:r>
              <a:rPr lang="en-US" sz="3600" dirty="0">
                <a:solidFill>
                  <a:srgbClr val="FF0000"/>
                </a:solidFill>
              </a:rPr>
              <a:t>z</a:t>
            </a:r>
            <a:r>
              <a:rPr lang="en-US" sz="3600" dirty="0">
                <a:solidFill>
                  <a:srgbClr val="0070C0"/>
                </a:solidFill>
              </a:rPr>
              <a:t>/ of "s" at the end of verbs. </a:t>
            </a:r>
            <a:r>
              <a:rPr lang="en-US" sz="3600" dirty="0"/>
              <a:t/>
            </a:r>
            <a:br>
              <a:rPr lang="en-US" sz="3600" dirty="0"/>
            </a:br>
            <a:r>
              <a:rPr lang="en-US" sz="3600" dirty="0">
                <a:solidFill>
                  <a:srgbClr val="0070C0"/>
                </a:solidFill>
              </a:rPr>
              <a:t/>
            </a:r>
            <a:br>
              <a:rPr lang="en-US" sz="3600" dirty="0">
                <a:solidFill>
                  <a:srgbClr val="0070C0"/>
                </a:solidFill>
              </a:rPr>
            </a:br>
            <a:endParaRPr lang="en-US" sz="3600" dirty="0">
              <a:solidFill>
                <a:srgbClr val="0070C0"/>
              </a:solidFill>
            </a:endParaRPr>
          </a:p>
          <a:p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89" y="300213"/>
            <a:ext cx="9179809" cy="611924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24825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6883" y="968744"/>
            <a:ext cx="12055117" cy="698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dirty="0" smtClean="0">
                <a:latin typeface="+mj-lt"/>
              </a:rPr>
              <a:t>A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terrible		B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favorite 	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exciting	 	D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classical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dirty="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+mj-lt"/>
              </a:rPr>
              <a:t>2</a:t>
            </a:r>
            <a:r>
              <a:rPr lang="en-US" sz="3200" dirty="0">
                <a:latin typeface="+mj-lt"/>
              </a:rPr>
              <a:t>. A. </a:t>
            </a:r>
            <a:r>
              <a:rPr lang="en-US" sz="3200" dirty="0" smtClean="0">
                <a:latin typeface="+mj-lt"/>
              </a:rPr>
              <a:t>helpful		B. selfish 	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friendly		D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amazed</a:t>
            </a:r>
          </a:p>
          <a:p>
            <a:pPr>
              <a:lnSpc>
                <a:spcPct val="200000"/>
              </a:lnSpc>
            </a:pPr>
            <a:endParaRPr lang="en-US" sz="3200" dirty="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dirty="0" smtClean="0">
                <a:latin typeface="+mj-lt"/>
              </a:rPr>
              <a:t>3</a:t>
            </a:r>
            <a:r>
              <a:rPr lang="en-US" sz="3200" dirty="0">
                <a:latin typeface="+mj-lt"/>
              </a:rPr>
              <a:t>. A. </a:t>
            </a:r>
            <a:r>
              <a:rPr lang="en-US" sz="3200" dirty="0" smtClean="0">
                <a:latin typeface="+mj-lt"/>
              </a:rPr>
              <a:t>glasses		 B. party		C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swimming	D</a:t>
            </a:r>
            <a:r>
              <a:rPr lang="en-US" sz="3200" dirty="0">
                <a:latin typeface="+mj-lt"/>
              </a:rPr>
              <a:t>. </a:t>
            </a:r>
            <a:r>
              <a:rPr lang="en-US" sz="3200" dirty="0" smtClean="0">
                <a:latin typeface="+mj-lt"/>
              </a:rPr>
              <a:t>tonight</a:t>
            </a:r>
          </a:p>
          <a:p>
            <a:pPr>
              <a:lnSpc>
                <a:spcPct val="200000"/>
              </a:lnSpc>
            </a:pPr>
            <a:r>
              <a:rPr lang="en-US" sz="3200" dirty="0">
                <a:latin typeface="+mj-lt"/>
              </a:rPr>
              <a:t/>
            </a:r>
            <a:br>
              <a:rPr lang="en-US" sz="3200" dirty="0">
                <a:latin typeface="+mj-lt"/>
              </a:rPr>
            </a:br>
            <a:endParaRPr lang="en-US" sz="3200" dirty="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40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109159" y="304179"/>
            <a:ext cx="10561436" cy="13542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0070C0"/>
                </a:solidFill>
              </a:rPr>
              <a:t>Choose the word whose main stress is placed </a:t>
            </a:r>
            <a:endParaRPr lang="en-US" sz="3200" dirty="0" smtClean="0">
              <a:solidFill>
                <a:srgbClr val="0070C0"/>
              </a:solidFill>
            </a:endParaRPr>
          </a:p>
          <a:p>
            <a:r>
              <a:rPr lang="en-US" sz="3200" dirty="0" smtClean="0">
                <a:solidFill>
                  <a:srgbClr val="0070C0"/>
                </a:solidFill>
              </a:rPr>
              <a:t>differently from </a:t>
            </a:r>
            <a:r>
              <a:rPr lang="en-US" sz="3200" dirty="0">
                <a:solidFill>
                  <a:srgbClr val="0070C0"/>
                </a:solidFill>
              </a:rPr>
              <a:t>the </a:t>
            </a:r>
            <a:r>
              <a:rPr lang="en-US" sz="3200" dirty="0" smtClean="0">
                <a:solidFill>
                  <a:srgbClr val="0070C0"/>
                </a:solidFill>
              </a:rPr>
              <a:t>others. </a:t>
            </a:r>
            <a:r>
              <a:rPr lang="en-US" sz="3200" dirty="0">
                <a:solidFill>
                  <a:srgbClr val="0070C0"/>
                </a:solidFill>
              </a:rPr>
              <a:t/>
            </a:r>
            <a:br>
              <a:rPr lang="en-US" sz="3200" dirty="0">
                <a:solidFill>
                  <a:srgbClr val="0070C0"/>
                </a:solidFill>
              </a:rPr>
            </a:br>
            <a:endParaRPr lang="en-US" dirty="0">
              <a:solidFill>
                <a:srgbClr val="FF0000"/>
              </a:solidFill>
              <a:ea typeface="Times New Roman" panose="02020603050405020304" pitchFamily="18" charset="0"/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1501" y="349969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6512428" y="1331491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9259026" y="325681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9259026" y="5223788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515069" y="1606302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terəbəl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19" name="Rectangle 18"/>
          <p:cNvSpPr/>
          <p:nvPr/>
        </p:nvSpPr>
        <p:spPr>
          <a:xfrm>
            <a:off x="3869109" y="1625627"/>
            <a:ext cx="256083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fe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vərət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847801" y="1620365"/>
            <a:ext cx="2651273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ɪkˈ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saɪtɪŋ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581559" y="167243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klæsɪkəl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2" name="Rectangle 21"/>
          <p:cNvSpPr/>
          <p:nvPr/>
        </p:nvSpPr>
        <p:spPr>
          <a:xfrm>
            <a:off x="3883434" y="552450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/ˈpɑ:rti/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643279" y="5518939"/>
            <a:ext cx="2746598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ˈ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swɪmɪŋ</a:t>
            </a: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25" name="Rectangle 24"/>
          <p:cNvSpPr/>
          <p:nvPr/>
        </p:nvSpPr>
        <p:spPr>
          <a:xfrm>
            <a:off x="9581559" y="3552292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 err="1">
                <a:solidFill>
                  <a:srgbClr val="FF0000"/>
                </a:solidFill>
                <a:latin typeface="+mj-lt"/>
              </a:rPr>
              <a:t>ə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ˈme</a:t>
            </a:r>
            <a:r>
              <a:rPr lang="en-US" sz="3200" dirty="0" err="1">
                <a:solidFill>
                  <a:srgbClr val="FF0000"/>
                </a:solidFill>
              </a:rPr>
              <a:t>ɪ</a:t>
            </a:r>
            <a:r>
              <a:rPr lang="en-US" sz="3200" dirty="0" err="1" smtClean="0">
                <a:solidFill>
                  <a:srgbClr val="FF0000"/>
                </a:solidFill>
                <a:latin typeface="+mj-lt"/>
              </a:rPr>
              <a:t>zd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2962" y="3585658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/ˈhelpﬂ/</a:t>
            </a:r>
          </a:p>
        </p:txBody>
      </p:sp>
      <p:sp>
        <p:nvSpPr>
          <p:cNvPr id="27" name="Rectangle 26"/>
          <p:cNvSpPr/>
          <p:nvPr/>
        </p:nvSpPr>
        <p:spPr>
          <a:xfrm>
            <a:off x="3797529" y="364089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/ˈselfɪʃ/</a:t>
            </a:r>
          </a:p>
        </p:txBody>
      </p:sp>
      <p:sp>
        <p:nvSpPr>
          <p:cNvPr id="28" name="Rectangle 27"/>
          <p:cNvSpPr/>
          <p:nvPr/>
        </p:nvSpPr>
        <p:spPr>
          <a:xfrm>
            <a:off x="9499075" y="552309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/təˈnaɪt/</a:t>
            </a:r>
          </a:p>
        </p:txBody>
      </p:sp>
      <p:sp>
        <p:nvSpPr>
          <p:cNvPr id="29" name="Rectangle 28"/>
          <p:cNvSpPr/>
          <p:nvPr/>
        </p:nvSpPr>
        <p:spPr>
          <a:xfrm>
            <a:off x="6582611" y="3541936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frendli/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702210" y="5565015"/>
            <a:ext cx="2993794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dirty="0">
                <a:solidFill>
                  <a:srgbClr val="FF0000"/>
                </a:solidFill>
              </a:rPr>
              <a:t>ˈ</a:t>
            </a:r>
            <a:r>
              <a:rPr lang="en-US" sz="3200" dirty="0" err="1" smtClean="0">
                <a:solidFill>
                  <a:srgbClr val="FF0000"/>
                </a:solidFill>
              </a:rPr>
              <a:t>ɡlæsəz</a:t>
            </a:r>
            <a:r>
              <a:rPr lang="en-US" sz="3200" dirty="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 dirty="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9740195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6" grpId="0"/>
      <p:bldP spid="19" grpId="0"/>
      <p:bldP spid="20" grpId="0"/>
      <p:bldP spid="21" grpId="0"/>
      <p:bldP spid="22" grpId="0"/>
      <p:bldP spid="24" grpId="0"/>
      <p:bldP spid="25" grpId="0"/>
      <p:bldP spid="26" grpId="0"/>
      <p:bldP spid="27" grpId="0"/>
      <p:bldP spid="28" grpId="0"/>
      <p:bldP spid="29" grpId="0"/>
      <p:bldP spid="4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36883" y="1051247"/>
            <a:ext cx="12055117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200000"/>
              </a:lnSpc>
              <a:buAutoNum type="arabicPeriod"/>
            </a:pPr>
            <a:r>
              <a:rPr lang="en-US" sz="3200" smtClean="0">
                <a:latin typeface="+mj-lt"/>
              </a:rPr>
              <a:t>A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l</a:t>
            </a:r>
            <a:r>
              <a:rPr lang="en-US" sz="3200" u="sng" smtClean="0">
                <a:latin typeface="+mj-lt"/>
              </a:rPr>
              <a:t>o</a:t>
            </a:r>
            <a:r>
              <a:rPr lang="en-US" sz="3200" smtClean="0">
                <a:latin typeface="+mj-lt"/>
              </a:rPr>
              <a:t>ng			B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sh</a:t>
            </a:r>
            <a:r>
              <a:rPr lang="en-US" sz="3200" u="sng" smtClean="0">
                <a:latin typeface="+mj-lt"/>
              </a:rPr>
              <a:t>o</a:t>
            </a:r>
            <a:r>
              <a:rPr lang="en-US" sz="3200" smtClean="0">
                <a:latin typeface="+mj-lt"/>
              </a:rPr>
              <a:t>rt	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bl</a:t>
            </a:r>
            <a:r>
              <a:rPr lang="en-US" sz="3200" u="sng" smtClean="0">
                <a:latin typeface="+mj-lt"/>
              </a:rPr>
              <a:t>o</a:t>
            </a:r>
            <a:r>
              <a:rPr lang="en-US" sz="3200" smtClean="0">
                <a:latin typeface="+mj-lt"/>
              </a:rPr>
              <a:t>nd		D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b</a:t>
            </a:r>
            <a:r>
              <a:rPr lang="en-US" sz="3200" u="sng" smtClean="0">
                <a:latin typeface="+mj-lt"/>
              </a:rPr>
              <a:t>o</a:t>
            </a:r>
            <a:r>
              <a:rPr lang="en-US" sz="3200" smtClean="0">
                <a:latin typeface="+mj-lt"/>
              </a:rPr>
              <a:t>red</a:t>
            </a:r>
          </a:p>
          <a:p>
            <a:pPr marL="514350" indent="-514350">
              <a:lnSpc>
                <a:spcPct val="200000"/>
              </a:lnSpc>
              <a:buAutoNum type="arabicPeriod"/>
            </a:pPr>
            <a:endParaRPr lang="en-US" sz="320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2</a:t>
            </a:r>
            <a:r>
              <a:rPr lang="en-US" sz="3200">
                <a:latin typeface="+mj-lt"/>
              </a:rPr>
              <a:t>. A. </a:t>
            </a:r>
            <a:r>
              <a:rPr lang="en-US" sz="3200" smtClean="0">
                <a:latin typeface="+mj-lt"/>
              </a:rPr>
              <a:t>l</a:t>
            </a:r>
            <a:r>
              <a:rPr lang="en-US" sz="3200" u="sng" smtClean="0">
                <a:latin typeface="+mj-lt"/>
              </a:rPr>
              <a:t>o</a:t>
            </a:r>
            <a:r>
              <a:rPr lang="en-US" sz="3200" smtClean="0">
                <a:latin typeface="+mj-lt"/>
              </a:rPr>
              <a:t>ve			B. p</a:t>
            </a:r>
            <a:r>
              <a:rPr lang="en-US" sz="3200" u="sng" smtClean="0">
                <a:latin typeface="+mj-lt"/>
              </a:rPr>
              <a:t>o</a:t>
            </a:r>
            <a:r>
              <a:rPr lang="en-US" sz="3200" smtClean="0">
                <a:latin typeface="+mj-lt"/>
              </a:rPr>
              <a:t>p	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s</a:t>
            </a:r>
            <a:r>
              <a:rPr lang="en-US" sz="3200" u="sng" smtClean="0">
                <a:latin typeface="+mj-lt"/>
              </a:rPr>
              <a:t>o</a:t>
            </a:r>
            <a:r>
              <a:rPr lang="en-US" sz="3200" smtClean="0">
                <a:latin typeface="+mj-lt"/>
              </a:rPr>
              <a:t>n</a:t>
            </a:r>
            <a:r>
              <a:rPr lang="en-US" sz="3200" u="sng" smtClean="0">
                <a:latin typeface="+mj-lt"/>
              </a:rPr>
              <a:t>g</a:t>
            </a:r>
            <a:r>
              <a:rPr lang="en-US" sz="3200" smtClean="0">
                <a:latin typeface="+mj-lt"/>
              </a:rPr>
              <a:t>		D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r</a:t>
            </a:r>
            <a:r>
              <a:rPr lang="en-US" sz="3200" u="sng" smtClean="0">
                <a:latin typeface="+mj-lt"/>
              </a:rPr>
              <a:t>o</a:t>
            </a:r>
            <a:r>
              <a:rPr lang="en-US" sz="3200" smtClean="0">
                <a:latin typeface="+mj-lt"/>
              </a:rPr>
              <a:t>ck</a:t>
            </a:r>
          </a:p>
          <a:p>
            <a:pPr>
              <a:lnSpc>
                <a:spcPct val="200000"/>
              </a:lnSpc>
            </a:pPr>
            <a:endParaRPr lang="en-US" sz="3200" smtClean="0">
              <a:latin typeface="+mj-lt"/>
            </a:endParaRPr>
          </a:p>
          <a:p>
            <a:pPr>
              <a:lnSpc>
                <a:spcPct val="200000"/>
              </a:lnSpc>
            </a:pPr>
            <a:r>
              <a:rPr lang="en-US" sz="3200" smtClean="0">
                <a:latin typeface="+mj-lt"/>
              </a:rPr>
              <a:t>3</a:t>
            </a:r>
            <a:r>
              <a:rPr lang="en-US" sz="3200">
                <a:latin typeface="+mj-lt"/>
              </a:rPr>
              <a:t>. A. </a:t>
            </a:r>
            <a:r>
              <a:rPr lang="en-US" sz="3200" smtClean="0">
                <a:latin typeface="+mj-lt"/>
              </a:rPr>
              <a:t>listen</a:t>
            </a:r>
            <a:r>
              <a:rPr lang="en-US" sz="3200" u="sng" smtClean="0">
                <a:latin typeface="+mj-lt"/>
              </a:rPr>
              <a:t>i</a:t>
            </a:r>
            <a:r>
              <a:rPr lang="en-US" sz="3200" smtClean="0">
                <a:latin typeface="+mj-lt"/>
              </a:rPr>
              <a:t>ng		B. hosp</a:t>
            </a:r>
            <a:r>
              <a:rPr lang="en-US" sz="3200" u="sng" smtClean="0">
                <a:latin typeface="+mj-lt"/>
              </a:rPr>
              <a:t>i</a:t>
            </a:r>
            <a:r>
              <a:rPr lang="en-US" sz="3200" smtClean="0">
                <a:latin typeface="+mj-lt"/>
              </a:rPr>
              <a:t>tal		C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even</a:t>
            </a:r>
            <a:r>
              <a:rPr lang="en-US" sz="3200" u="sng" smtClean="0">
                <a:latin typeface="+mj-lt"/>
              </a:rPr>
              <a:t>i</a:t>
            </a:r>
            <a:r>
              <a:rPr lang="en-US" sz="3200" smtClean="0">
                <a:latin typeface="+mj-lt"/>
              </a:rPr>
              <a:t>ng		D</a:t>
            </a:r>
            <a:r>
              <a:rPr lang="en-US" sz="3200">
                <a:latin typeface="+mj-lt"/>
              </a:rPr>
              <a:t>. </a:t>
            </a:r>
            <a:r>
              <a:rPr lang="en-US" sz="3200" smtClean="0">
                <a:latin typeface="+mj-lt"/>
              </a:rPr>
              <a:t>des</a:t>
            </a:r>
            <a:r>
              <a:rPr lang="en-US" sz="3200" u="sng" smtClean="0">
                <a:latin typeface="+mj-lt"/>
              </a:rPr>
              <a:t>i</a:t>
            </a:r>
            <a:r>
              <a:rPr lang="en-US" sz="3200" smtClean="0">
                <a:latin typeface="+mj-lt"/>
              </a:rPr>
              <a:t>gner</a:t>
            </a:r>
            <a:endParaRPr lang="en-US" sz="3200" u="sng" smtClean="0">
              <a:latin typeface="+mj-lt"/>
            </a:endParaRPr>
          </a:p>
          <a:p>
            <a:pPr>
              <a:lnSpc>
                <a:spcPct val="150000"/>
              </a:lnSpc>
            </a:pPr>
            <a:r>
              <a:rPr lang="en-US" sz="3200">
                <a:latin typeface="+mj-lt"/>
              </a:rPr>
              <a:t/>
            </a:r>
            <a:br>
              <a:rPr lang="en-US" sz="3200">
                <a:latin typeface="+mj-lt"/>
              </a:rPr>
            </a:br>
            <a:endParaRPr lang="en-US" sz="3200">
              <a:latin typeface="+mj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238114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</a:t>
            </a:r>
            <a:r>
              <a:rPr lang="en-US" sz="4000" b="1">
                <a:solidFill>
                  <a:srgbClr val="FF0000"/>
                </a:solidFill>
                <a:ea typeface="Times New Roman" panose="02020603050405020304" pitchFamily="18" charset="0"/>
              </a:rPr>
              <a:t>in </a:t>
            </a:r>
            <a:r>
              <a:rPr lang="en-US" sz="4000" b="1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16" y="783642"/>
            <a:ext cx="896077" cy="571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Oval 9"/>
          <p:cNvSpPr/>
          <p:nvPr/>
        </p:nvSpPr>
        <p:spPr>
          <a:xfrm>
            <a:off x="6503569" y="1389880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528602" y="3336317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3136666" y="343361"/>
            <a:ext cx="120551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rgbClr val="0070C0"/>
                </a:solidFill>
              </a:rPr>
              <a:t>Choose the word whose underlined part is </a:t>
            </a:r>
            <a:endParaRPr lang="en-US" sz="3200" smtClean="0">
              <a:solidFill>
                <a:srgbClr val="0070C0"/>
              </a:solidFill>
            </a:endParaRPr>
          </a:p>
          <a:p>
            <a:r>
              <a:rPr lang="en-US" sz="3200" smtClean="0">
                <a:solidFill>
                  <a:srgbClr val="0070C0"/>
                </a:solidFill>
              </a:rPr>
              <a:t>pronounced </a:t>
            </a:r>
            <a:r>
              <a:rPr lang="en-US" sz="3200">
                <a:solidFill>
                  <a:srgbClr val="0070C0"/>
                </a:solidFill>
              </a:rPr>
              <a:t>differently from that of the other words.</a:t>
            </a:r>
          </a:p>
        </p:txBody>
      </p:sp>
      <p:sp>
        <p:nvSpPr>
          <p:cNvPr id="14" name="Oval 13"/>
          <p:cNvSpPr/>
          <p:nvPr/>
        </p:nvSpPr>
        <p:spPr>
          <a:xfrm>
            <a:off x="9300268" y="5315859"/>
            <a:ext cx="480098" cy="5825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555983" y="1873737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smtClean="0">
                <a:solidFill>
                  <a:srgbClr val="FF0000"/>
                </a:solidFill>
              </a:rPr>
              <a:t>lɔ:ŋ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926214" y="1843845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ʃɔ:rt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459295" y="1873736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/blɒnd/</a:t>
            </a:r>
          </a:p>
        </p:txBody>
      </p:sp>
      <p:sp>
        <p:nvSpPr>
          <p:cNvPr id="33" name="Rectangle 32"/>
          <p:cNvSpPr/>
          <p:nvPr/>
        </p:nvSpPr>
        <p:spPr>
          <a:xfrm>
            <a:off x="9556904" y="1846575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/bɔːrd/</a:t>
            </a:r>
          </a:p>
        </p:txBody>
      </p:sp>
      <p:sp>
        <p:nvSpPr>
          <p:cNvPr id="34" name="Rectangle 33"/>
          <p:cNvSpPr/>
          <p:nvPr/>
        </p:nvSpPr>
        <p:spPr>
          <a:xfrm>
            <a:off x="555983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/lʌv/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02692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pɑ:p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6" name="Rectangle 35"/>
          <p:cNvSpPr/>
          <p:nvPr/>
        </p:nvSpPr>
        <p:spPr>
          <a:xfrm>
            <a:off x="6654375" y="3732184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sɑ:ŋ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37" name="Rectangle 36"/>
          <p:cNvSpPr/>
          <p:nvPr/>
        </p:nvSpPr>
        <p:spPr>
          <a:xfrm>
            <a:off x="9540317" y="3776499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/rɑːk/</a:t>
            </a:r>
          </a:p>
        </p:txBody>
      </p:sp>
      <p:sp>
        <p:nvSpPr>
          <p:cNvPr id="38" name="Rectangle 37"/>
          <p:cNvSpPr/>
          <p:nvPr/>
        </p:nvSpPr>
        <p:spPr>
          <a:xfrm>
            <a:off x="443122" y="5683337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/ˈlɪsənɪŋ/</a:t>
            </a:r>
          </a:p>
        </p:txBody>
      </p:sp>
      <p:sp>
        <p:nvSpPr>
          <p:cNvPr id="39" name="Rectangle 38"/>
          <p:cNvSpPr/>
          <p:nvPr/>
        </p:nvSpPr>
        <p:spPr>
          <a:xfrm>
            <a:off x="3761180" y="5721488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hɒspɪtl/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6534228" y="5659770"/>
            <a:ext cx="221624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/ˈ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i:vnɪŋ</a:t>
            </a:r>
            <a:r>
              <a:rPr lang="en-US" sz="3200">
                <a:solidFill>
                  <a:srgbClr val="FF0000"/>
                </a:solidFill>
                <a:latin typeface="+mj-lt"/>
              </a:rPr>
              <a:t>/</a:t>
            </a:r>
          </a:p>
        </p:txBody>
      </p:sp>
      <p:sp>
        <p:nvSpPr>
          <p:cNvPr id="41" name="Rectangle 40"/>
          <p:cNvSpPr/>
          <p:nvPr/>
        </p:nvSpPr>
        <p:spPr>
          <a:xfrm>
            <a:off x="9235802" y="5659770"/>
            <a:ext cx="2216246" cy="7546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>
                <a:solidFill>
                  <a:srgbClr val="FF0000"/>
                </a:solidFill>
                <a:latin typeface="+mj-lt"/>
              </a:rPr>
              <a:t>/dɪ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ˈzaɪn</a:t>
            </a:r>
            <a:r>
              <a:rPr lang="en-US" sz="3200" smtClean="0">
                <a:solidFill>
                  <a:srgbClr val="FF0000"/>
                </a:solidFill>
              </a:rPr>
              <a:t>ə</a:t>
            </a:r>
            <a:r>
              <a:rPr lang="en-US" sz="3200" smtClean="0">
                <a:solidFill>
                  <a:srgbClr val="FF0000"/>
                </a:solidFill>
                <a:latin typeface="+mj-lt"/>
              </a:rPr>
              <a:t>/</a:t>
            </a:r>
            <a:endParaRPr lang="en-US" sz="3200">
              <a:solidFill>
                <a:srgbClr val="FF000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401842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30" grpId="0"/>
      <p:bldP spid="31" grpId="0"/>
      <p:bldP spid="32" grpId="0"/>
      <p:bldP spid="33" grpId="0"/>
      <p:bldP spid="34" grpId="0"/>
      <p:bldP spid="35" grpId="0"/>
      <p:bldP spid="36" grpId="0"/>
      <p:bldP spid="37" grpId="0"/>
      <p:bldP spid="38" grpId="0"/>
      <p:bldP spid="39" grpId="0"/>
      <p:bldP spid="40" grpId="0"/>
      <p:bldP spid="4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370233"/>
            <a:ext cx="3141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ea typeface="Times New Roman" panose="02020603050405020304" pitchFamily="18" charset="0"/>
              </a:rPr>
              <a:t>Work in </a:t>
            </a:r>
            <a:r>
              <a:rPr lang="en-US" sz="4000" b="1" dirty="0" smtClean="0">
                <a:solidFill>
                  <a:srgbClr val="FF0000"/>
                </a:solidFill>
                <a:ea typeface="Times New Roman" panose="02020603050405020304" pitchFamily="18" charset="0"/>
              </a:rPr>
              <a:t>pairs.</a:t>
            </a:r>
            <a:endParaRPr lang="en-US" sz="4000" b="1" dirty="0">
              <a:solidFill>
                <a:srgbClr val="FF0000"/>
              </a:solidFill>
            </a:endParaRPr>
          </a:p>
        </p:txBody>
      </p:sp>
      <p:pic>
        <p:nvPicPr>
          <p:cNvPr id="4" name="Picture 2" descr="Free Speech bubble 1195466 PNG with Transparent Backgroun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2882" y="409257"/>
            <a:ext cx="2479007" cy="1493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1144" y="1813411"/>
            <a:ext cx="8355724" cy="437230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380593" y="1078119"/>
            <a:ext cx="71522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What can you see in each picture?</a:t>
            </a:r>
            <a:endParaRPr lang="en-US" sz="3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11467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814" y="-7935115"/>
            <a:ext cx="13350240" cy="1490357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2210AC6-E19C-4238-952D-A6BB022F38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570" y="473996"/>
            <a:ext cx="5914114" cy="1206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t="6452"/>
          <a:stretch/>
        </p:blipFill>
        <p:spPr>
          <a:xfrm>
            <a:off x="467711" y="546535"/>
            <a:ext cx="9914257" cy="260721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164" y="3271000"/>
            <a:ext cx="6195041" cy="2700596"/>
          </a:xfrm>
          <a:prstGeom prst="rect">
            <a:avLst/>
          </a:prstGeom>
        </p:spPr>
      </p:pic>
      <p:pic>
        <p:nvPicPr>
          <p:cNvPr id="4" name="CD1-TRACK 2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4220" y="4198776"/>
            <a:ext cx="905069" cy="90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1939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99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5188</TotalTime>
  <Words>463</Words>
  <Application>Microsoft Office PowerPoint</Application>
  <PresentationFormat>Widescreen</PresentationFormat>
  <Paragraphs>85</Paragraphs>
  <Slides>21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Rieu Phan Van</cp:lastModifiedBy>
  <cp:revision>237</cp:revision>
  <dcterms:created xsi:type="dcterms:W3CDTF">2020-12-08T03:17:05Z</dcterms:created>
  <dcterms:modified xsi:type="dcterms:W3CDTF">2022-07-13T08:17:32Z</dcterms:modified>
</cp:coreProperties>
</file>