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56" r:id="rId2"/>
    <p:sldId id="274" r:id="rId3"/>
    <p:sldId id="324" r:id="rId4"/>
    <p:sldId id="273" r:id="rId5"/>
    <p:sldId id="336" r:id="rId6"/>
    <p:sldId id="351" r:id="rId7"/>
    <p:sldId id="334" r:id="rId8"/>
    <p:sldId id="348" r:id="rId9"/>
    <p:sldId id="349" r:id="rId10"/>
    <p:sldId id="354" r:id="rId11"/>
    <p:sldId id="350" r:id="rId12"/>
    <p:sldId id="352" r:id="rId13"/>
    <p:sldId id="355" r:id="rId14"/>
    <p:sldId id="353" r:id="rId15"/>
    <p:sldId id="325" r:id="rId16"/>
    <p:sldId id="317" r:id="rId17"/>
    <p:sldId id="272"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983"/>
    <a:srgbClr val="FF99CC"/>
    <a:srgbClr val="F7DADE"/>
    <a:srgbClr val="FFFFFF"/>
    <a:srgbClr val="FFCCFF"/>
    <a:srgbClr val="A493C6"/>
    <a:srgbClr val="D0DEEC"/>
    <a:srgbClr val="6593C3"/>
    <a:srgbClr val="FF9801"/>
    <a:srgbClr val="0FB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3918" autoAdjust="0"/>
  </p:normalViewPr>
  <p:slideViewPr>
    <p:cSldViewPr snapToGrid="0" showGuides="1">
      <p:cViewPr varScale="1">
        <p:scale>
          <a:sx n="141" d="100"/>
          <a:sy n="141" d="100"/>
        </p:scale>
        <p:origin x="120" y="120"/>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42171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4/2/2024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47944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518EE00-3778-F63F-A6B9-3BF867F1CCDC}"/>
              </a:ext>
            </a:extLst>
          </p:cNvPr>
          <p:cNvSpPr txBox="1"/>
          <p:nvPr/>
        </p:nvSpPr>
        <p:spPr>
          <a:xfrm>
            <a:off x="361621" y="1757406"/>
            <a:ext cx="8763650" cy="2554545"/>
          </a:xfrm>
          <a:prstGeom prst="rect">
            <a:avLst/>
          </a:prstGeom>
          <a:noFill/>
        </p:spPr>
        <p:txBody>
          <a:bodyPr wrap="square" rtlCol="0">
            <a:spAutoFit/>
          </a:bodyPr>
          <a:lstStyle/>
          <a:p>
            <a:r>
              <a:rPr lang="en-US" sz="3200" b="1" i="0" dirty="0">
                <a:solidFill>
                  <a:srgbClr val="E45A83"/>
                </a:solidFill>
                <a:effectLst/>
              </a:rPr>
              <a:t>4. </a:t>
            </a:r>
            <a:r>
              <a:rPr lang="en-US" sz="3200" b="0" i="0" dirty="0">
                <a:solidFill>
                  <a:srgbClr val="000000"/>
                </a:solidFill>
                <a:effectLst/>
              </a:rPr>
              <a:t>Thomas Edison’s </a:t>
            </a:r>
            <a:r>
              <a:rPr lang="en-US" sz="3200" b="0" i="0" dirty="0">
                <a:solidFill>
                  <a:srgbClr val="6D6E71"/>
                </a:solidFill>
                <a:effectLst/>
              </a:rPr>
              <a:t>_____________________ </a:t>
            </a:r>
            <a:r>
              <a:rPr lang="en-US" sz="3200" b="0" i="0" dirty="0">
                <a:solidFill>
                  <a:srgbClr val="000000"/>
                </a:solidFill>
                <a:effectLst/>
              </a:rPr>
              <a:t>in science include the invention of the phonograph and development of the light bulb.</a:t>
            </a:r>
          </a:p>
          <a:p>
            <a:endParaRPr lang="en-US" sz="3200" b="0" i="0" dirty="0">
              <a:solidFill>
                <a:srgbClr val="000000"/>
              </a:solidFill>
              <a:effectLst/>
            </a:endParaRPr>
          </a:p>
          <a:p>
            <a:r>
              <a:rPr lang="en-US" sz="3200" b="1" i="0" dirty="0">
                <a:solidFill>
                  <a:srgbClr val="E45A83"/>
                </a:solidFill>
                <a:effectLst/>
              </a:rPr>
              <a:t>5. </a:t>
            </a:r>
            <a:r>
              <a:rPr lang="en-US" sz="3200" b="0" i="0" dirty="0">
                <a:solidFill>
                  <a:srgbClr val="000000"/>
                </a:solidFill>
                <a:effectLst/>
              </a:rPr>
              <a:t>Uncle Ho was </a:t>
            </a:r>
            <a:r>
              <a:rPr lang="en-US" sz="3200" b="0" i="0" dirty="0">
                <a:solidFill>
                  <a:srgbClr val="6D6E71"/>
                </a:solidFill>
                <a:effectLst/>
              </a:rPr>
              <a:t>_________ </a:t>
            </a:r>
            <a:r>
              <a:rPr lang="en-US" sz="3200" b="0" i="0" dirty="0">
                <a:solidFill>
                  <a:srgbClr val="000000"/>
                </a:solidFill>
                <a:effectLst/>
              </a:rPr>
              <a:t>his simple lifestyle.</a:t>
            </a:r>
            <a:r>
              <a:rPr lang="en-US" sz="3200" dirty="0"/>
              <a:t> </a:t>
            </a:r>
          </a:p>
        </p:txBody>
      </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7">
            <a:extLst>
              <a:ext uri="{FF2B5EF4-FFF2-40B4-BE49-F238E27FC236}">
                <a16:creationId xmlns:a16="http://schemas.microsoft.com/office/drawing/2014/main" id="{4E846887-2C9F-8978-A57E-E4026728BE40}"/>
              </a:ext>
            </a:extLst>
          </p:cNvPr>
          <p:cNvSpPr/>
          <p:nvPr/>
        </p:nvSpPr>
        <p:spPr>
          <a:xfrm>
            <a:off x="398386" y="763576"/>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C538F46E-0E8D-5489-1E7C-AA1F0D5ABC3F}"/>
              </a:ext>
            </a:extLst>
          </p:cNvPr>
          <p:cNvSpPr txBox="1"/>
          <p:nvPr/>
        </p:nvSpPr>
        <p:spPr>
          <a:xfrm>
            <a:off x="392624" y="677979"/>
            <a:ext cx="376955"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0445790A-8B20-F4D6-9B13-E7D1F75CCC01}"/>
              </a:ext>
            </a:extLst>
          </p:cNvPr>
          <p:cNvSpPr/>
          <p:nvPr/>
        </p:nvSpPr>
        <p:spPr>
          <a:xfrm>
            <a:off x="813337" y="740447"/>
            <a:ext cx="8029253" cy="461665"/>
          </a:xfrm>
          <a:prstGeom prst="rect">
            <a:avLst/>
          </a:prstGeom>
        </p:spPr>
        <p:txBody>
          <a:bodyPr wrap="square">
            <a:spAutoFit/>
          </a:bodyPr>
          <a:lstStyle/>
          <a:p>
            <a:pPr algn="just"/>
            <a:r>
              <a:rPr lang="en-US" sz="2400" b="1" kern="0" dirty="0">
                <a:solidFill>
                  <a:srgbClr val="000000"/>
                </a:solidFill>
                <a:effectLst/>
                <a:ea typeface="Times New Roman" panose="02020603050405020304" pitchFamily="18" charset="0"/>
                <a:cs typeface="Times New Roman" panose="02020603050405020304" pitchFamily="18" charset="0"/>
              </a:rPr>
              <a:t>Complete the sentences.</a:t>
            </a:r>
            <a:r>
              <a:rPr lang="en-US" sz="2400" kern="0" dirty="0">
                <a:effectLst/>
                <a:ea typeface="Times New Roman" panose="02020603050405020304" pitchFamily="18" charset="0"/>
                <a:cs typeface="Times New Roman" panose="02020603050405020304" pitchFamily="18" charset="0"/>
              </a:rPr>
              <a:t> </a:t>
            </a:r>
            <a:endParaRPr lang="en-US" sz="2400" b="1" dirty="0">
              <a:cs typeface="Times New Roman" panose="02020603050405020304" pitchFamily="18" charset="0"/>
            </a:endParaRPr>
          </a:p>
        </p:txBody>
      </p:sp>
      <p:sp>
        <p:nvSpPr>
          <p:cNvPr id="12" name="TextBox 11">
            <a:extLst>
              <a:ext uri="{FF2B5EF4-FFF2-40B4-BE49-F238E27FC236}">
                <a16:creationId xmlns:a16="http://schemas.microsoft.com/office/drawing/2014/main" id="{DD16DE58-7503-54E6-0788-4EFDBE93BA72}"/>
              </a:ext>
            </a:extLst>
          </p:cNvPr>
          <p:cNvSpPr txBox="1"/>
          <p:nvPr/>
        </p:nvSpPr>
        <p:spPr>
          <a:xfrm>
            <a:off x="3620959" y="1757406"/>
            <a:ext cx="4421071" cy="584775"/>
          </a:xfrm>
          <a:prstGeom prst="rect">
            <a:avLst/>
          </a:prstGeom>
          <a:noFill/>
        </p:spPr>
        <p:txBody>
          <a:bodyPr wrap="square" rtlCol="0">
            <a:spAutoFit/>
          </a:bodyPr>
          <a:lstStyle/>
          <a:p>
            <a:r>
              <a:rPr lang="en-US" sz="3200" dirty="0">
                <a:solidFill>
                  <a:srgbClr val="00B050"/>
                </a:solidFill>
              </a:rPr>
              <a:t>impressive achievements </a:t>
            </a:r>
          </a:p>
        </p:txBody>
      </p:sp>
      <p:sp>
        <p:nvSpPr>
          <p:cNvPr id="18" name="TextBox 17">
            <a:extLst>
              <a:ext uri="{FF2B5EF4-FFF2-40B4-BE49-F238E27FC236}">
                <a16:creationId xmlns:a16="http://schemas.microsoft.com/office/drawing/2014/main" id="{1B024F2C-D6B0-8F87-30B3-A9012D82D3C9}"/>
              </a:ext>
            </a:extLst>
          </p:cNvPr>
          <p:cNvSpPr txBox="1"/>
          <p:nvPr/>
        </p:nvSpPr>
        <p:spPr>
          <a:xfrm>
            <a:off x="3027064" y="3727176"/>
            <a:ext cx="2472960" cy="584775"/>
          </a:xfrm>
          <a:prstGeom prst="rect">
            <a:avLst/>
          </a:prstGeom>
          <a:noFill/>
        </p:spPr>
        <p:txBody>
          <a:bodyPr wrap="square" rtlCol="0">
            <a:spAutoFit/>
          </a:bodyPr>
          <a:lstStyle/>
          <a:p>
            <a:r>
              <a:rPr lang="en-US" sz="3200" dirty="0">
                <a:solidFill>
                  <a:srgbClr val="00B050"/>
                </a:solidFill>
              </a:rPr>
              <a:t> admired for</a:t>
            </a:r>
          </a:p>
        </p:txBody>
      </p:sp>
      <p:sp>
        <p:nvSpPr>
          <p:cNvPr id="19" name="TextBox 18">
            <a:extLst>
              <a:ext uri="{FF2B5EF4-FFF2-40B4-BE49-F238E27FC236}">
                <a16:creationId xmlns:a16="http://schemas.microsoft.com/office/drawing/2014/main" id="{F7BEBB04-19F2-2014-98E7-7A7015748B8A}"/>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31460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GRAMMAR</a:t>
            </a:r>
          </a:p>
        </p:txBody>
      </p:sp>
      <p:graphicFrame>
        <p:nvGraphicFramePr>
          <p:cNvPr id="2" name="Table 1">
            <a:extLst>
              <a:ext uri="{FF2B5EF4-FFF2-40B4-BE49-F238E27FC236}">
                <a16:creationId xmlns:a16="http://schemas.microsoft.com/office/drawing/2014/main" id="{EE27BEB8-A647-EFE4-60B4-98BC080E3F65}"/>
              </a:ext>
            </a:extLst>
          </p:cNvPr>
          <p:cNvGraphicFramePr>
            <a:graphicFrameLocks noGrp="1"/>
          </p:cNvGraphicFramePr>
          <p:nvPr>
            <p:extLst>
              <p:ext uri="{D42A27DB-BD31-4B8C-83A1-F6EECF244321}">
                <p14:modId xmlns:p14="http://schemas.microsoft.com/office/powerpoint/2010/main" val="147645419"/>
              </p:ext>
            </p:extLst>
          </p:nvPr>
        </p:nvGraphicFramePr>
        <p:xfrm>
          <a:off x="447244" y="708710"/>
          <a:ext cx="8249512" cy="4349353"/>
        </p:xfrm>
        <a:graphic>
          <a:graphicData uri="http://schemas.openxmlformats.org/drawingml/2006/table">
            <a:tbl>
              <a:tblPr bandRow="1">
                <a:tableStyleId>{5C22544A-7EE6-4342-B048-85BDC9FD1C3A}</a:tableStyleId>
              </a:tblPr>
              <a:tblGrid>
                <a:gridCol w="3933954">
                  <a:extLst>
                    <a:ext uri="{9D8B030D-6E8A-4147-A177-3AD203B41FA5}">
                      <a16:colId xmlns:a16="http://schemas.microsoft.com/office/drawing/2014/main" val="630712226"/>
                    </a:ext>
                  </a:extLst>
                </a:gridCol>
                <a:gridCol w="4315558">
                  <a:extLst>
                    <a:ext uri="{9D8B030D-6E8A-4147-A177-3AD203B41FA5}">
                      <a16:colId xmlns:a16="http://schemas.microsoft.com/office/drawing/2014/main" val="3300797181"/>
                    </a:ext>
                  </a:extLst>
                </a:gridCol>
              </a:tblGrid>
              <a:tr h="144742">
                <a:tc>
                  <a:txBody>
                    <a:bodyPr/>
                    <a:lstStyle/>
                    <a:p>
                      <a:pPr marL="0" marR="0" indent="-1270" algn="ctr">
                        <a:lnSpc>
                          <a:spcPct val="107000"/>
                        </a:lnSpc>
                        <a:spcBef>
                          <a:spcPts val="200"/>
                        </a:spcBef>
                        <a:spcAft>
                          <a:spcPts val="200"/>
                        </a:spcAft>
                      </a:pPr>
                      <a:r>
                        <a:rPr lang="en-US" sz="1800" b="1" kern="100" dirty="0">
                          <a:effectLst/>
                        </a:rPr>
                        <a:t>Past simple tense</a:t>
                      </a:r>
                      <a:endPar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solidFill>
                      <a:srgbClr val="F7DADE"/>
                    </a:solidFill>
                  </a:tcPr>
                </a:tc>
                <a:tc>
                  <a:txBody>
                    <a:bodyPr/>
                    <a:lstStyle/>
                    <a:p>
                      <a:pPr marL="0" marR="0" indent="-1270" algn="ctr">
                        <a:lnSpc>
                          <a:spcPct val="107000"/>
                        </a:lnSpc>
                        <a:spcBef>
                          <a:spcPts val="200"/>
                        </a:spcBef>
                        <a:spcAft>
                          <a:spcPts val="200"/>
                        </a:spcAft>
                      </a:pPr>
                      <a:r>
                        <a:rPr lang="en-US" sz="1800" b="1" kern="100" dirty="0">
                          <a:effectLst/>
                        </a:rPr>
                        <a:t>Past continuous tense</a:t>
                      </a:r>
                      <a:endPar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solidFill>
                      <a:srgbClr val="F7DADE"/>
                    </a:solidFill>
                  </a:tcPr>
                </a:tc>
                <a:extLst>
                  <a:ext uri="{0D108BD9-81ED-4DB2-BD59-A6C34878D82A}">
                    <a16:rowId xmlns:a16="http://schemas.microsoft.com/office/drawing/2014/main" val="4076134734"/>
                  </a:ext>
                </a:extLst>
              </a:tr>
              <a:tr h="805902">
                <a:tc>
                  <a:txBody>
                    <a:bodyPr/>
                    <a:lstStyle/>
                    <a:p>
                      <a:pPr marL="0" marR="0" indent="-1270">
                        <a:lnSpc>
                          <a:spcPct val="107000"/>
                        </a:lnSpc>
                        <a:spcBef>
                          <a:spcPts val="200"/>
                        </a:spcBef>
                        <a:spcAft>
                          <a:spcPts val="200"/>
                        </a:spcAft>
                      </a:pPr>
                      <a:r>
                        <a:rPr lang="en-US" sz="1800" b="1" kern="100" dirty="0">
                          <a:effectLst/>
                        </a:rPr>
                        <a:t>1. Describe something started and finished in the past</a:t>
                      </a:r>
                    </a:p>
                    <a:p>
                      <a:pPr marL="0" marR="0" indent="-1270">
                        <a:lnSpc>
                          <a:spcPct val="107000"/>
                        </a:lnSpc>
                        <a:spcBef>
                          <a:spcPts val="200"/>
                        </a:spcBef>
                        <a:spcAft>
                          <a:spcPts val="200"/>
                        </a:spcAft>
                      </a:pPr>
                      <a:r>
                        <a:rPr lang="en-US" sz="1800" i="1" kern="100" dirty="0">
                          <a:effectLst/>
                        </a:rPr>
                        <a:t>E.g. You </a:t>
                      </a:r>
                      <a:r>
                        <a:rPr lang="en-US" sz="1800" i="1" u="sng" kern="100" dirty="0">
                          <a:effectLst/>
                        </a:rPr>
                        <a:t>did</a:t>
                      </a:r>
                      <a:r>
                        <a:rPr lang="en-US" sz="1800" i="1" kern="100" dirty="0">
                          <a:effectLst/>
                        </a:rPr>
                        <a:t> a great job yesterday.</a:t>
                      </a:r>
                      <a:endPar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solidFill>
                      <a:srgbClr val="FF99CC"/>
                    </a:solidFill>
                  </a:tcPr>
                </a:tc>
                <a:tc>
                  <a:txBody>
                    <a:bodyPr/>
                    <a:lstStyle/>
                    <a:p>
                      <a:pPr marL="0" marR="0" indent="-1270">
                        <a:lnSpc>
                          <a:spcPct val="107000"/>
                        </a:lnSpc>
                        <a:spcBef>
                          <a:spcPts val="200"/>
                        </a:spcBef>
                        <a:spcAft>
                          <a:spcPts val="200"/>
                        </a:spcAft>
                      </a:pPr>
                      <a:r>
                        <a:rPr lang="en-US" sz="1800" b="1" kern="100" dirty="0">
                          <a:effectLst/>
                        </a:rPr>
                        <a:t>1. Describe an action which was happening at a specific point of time in the past.</a:t>
                      </a:r>
                    </a:p>
                    <a:p>
                      <a:pPr marL="0" marR="0" indent="-1270">
                        <a:lnSpc>
                          <a:spcPct val="107000"/>
                        </a:lnSpc>
                        <a:spcBef>
                          <a:spcPts val="200"/>
                        </a:spcBef>
                        <a:spcAft>
                          <a:spcPts val="200"/>
                        </a:spcAft>
                      </a:pPr>
                      <a:r>
                        <a:rPr lang="en-US" sz="1800" i="1" kern="100" dirty="0" err="1">
                          <a:effectLst/>
                        </a:rPr>
                        <a:t>E.g</a:t>
                      </a:r>
                      <a:r>
                        <a:rPr lang="en-US" sz="1800" i="1" kern="100" dirty="0">
                          <a:effectLst/>
                        </a:rPr>
                        <a:t>: I </a:t>
                      </a:r>
                      <a:r>
                        <a:rPr lang="en-US" sz="1800" i="1" u="sng" kern="100" dirty="0">
                          <a:effectLst/>
                        </a:rPr>
                        <a:t>was reading </a:t>
                      </a:r>
                      <a:r>
                        <a:rPr lang="en-US" sz="1800" i="1" kern="100" dirty="0">
                          <a:effectLst/>
                        </a:rPr>
                        <a:t>a good book at 10 p.m. last night.</a:t>
                      </a:r>
                      <a:endPar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solidFill>
                      <a:srgbClr val="FF99CC"/>
                    </a:solidFill>
                  </a:tcPr>
                </a:tc>
                <a:extLst>
                  <a:ext uri="{0D108BD9-81ED-4DB2-BD59-A6C34878D82A}">
                    <a16:rowId xmlns:a16="http://schemas.microsoft.com/office/drawing/2014/main" val="1621464835"/>
                  </a:ext>
                </a:extLst>
              </a:tr>
              <a:tr h="961120">
                <a:tc>
                  <a:txBody>
                    <a:bodyPr/>
                    <a:lstStyle/>
                    <a:p>
                      <a:pPr marL="0" marR="0" indent="-1270">
                        <a:lnSpc>
                          <a:spcPct val="107000"/>
                        </a:lnSpc>
                        <a:spcBef>
                          <a:spcPts val="200"/>
                        </a:spcBef>
                        <a:spcAft>
                          <a:spcPts val="200"/>
                        </a:spcAft>
                      </a:pPr>
                      <a:r>
                        <a:rPr lang="en-US" sz="1800" b="1" kern="100" dirty="0">
                          <a:effectLst/>
                        </a:rPr>
                        <a:t>2. Describe main events in a story. </a:t>
                      </a:r>
                    </a:p>
                    <a:p>
                      <a:pPr marL="0" marR="0" indent="-1270">
                        <a:lnSpc>
                          <a:spcPct val="107000"/>
                        </a:lnSpc>
                        <a:spcBef>
                          <a:spcPts val="200"/>
                        </a:spcBef>
                        <a:spcAft>
                          <a:spcPts val="200"/>
                        </a:spcAft>
                      </a:pPr>
                      <a:r>
                        <a:rPr lang="en-US" sz="1800" i="1" kern="100" dirty="0">
                          <a:effectLst/>
                        </a:rPr>
                        <a:t>E.g. Mary </a:t>
                      </a:r>
                      <a:r>
                        <a:rPr lang="en-US" sz="1800" i="1" u="sng" kern="100" dirty="0">
                          <a:effectLst/>
                        </a:rPr>
                        <a:t>read</a:t>
                      </a:r>
                      <a:r>
                        <a:rPr lang="en-US" sz="1800" i="1" kern="100" dirty="0">
                          <a:effectLst/>
                        </a:rPr>
                        <a:t> a few pages of her book and went to bed.</a:t>
                      </a:r>
                    </a:p>
                  </a:txBody>
                  <a:tcPr marL="54392" marR="54392" marT="0" marB="0">
                    <a:solidFill>
                      <a:srgbClr val="F7DADE"/>
                    </a:solidFill>
                  </a:tcPr>
                </a:tc>
                <a:tc>
                  <a:txBody>
                    <a:bodyPr/>
                    <a:lstStyle/>
                    <a:p>
                      <a:pPr marL="0" marR="0" indent="-1270">
                        <a:lnSpc>
                          <a:spcPct val="107000"/>
                        </a:lnSpc>
                        <a:spcBef>
                          <a:spcPts val="200"/>
                        </a:spcBef>
                        <a:spcAft>
                          <a:spcPts val="200"/>
                        </a:spcAft>
                      </a:pPr>
                      <a:r>
                        <a:rPr lang="en-US" sz="1800" b="1" kern="100" dirty="0">
                          <a:effectLst/>
                        </a:rPr>
                        <a:t>2. Describe the settings of a story. </a:t>
                      </a:r>
                    </a:p>
                    <a:p>
                      <a:pPr marL="0" marR="0" indent="-1270">
                        <a:lnSpc>
                          <a:spcPct val="107000"/>
                        </a:lnSpc>
                        <a:spcBef>
                          <a:spcPts val="200"/>
                        </a:spcBef>
                        <a:spcAft>
                          <a:spcPts val="200"/>
                        </a:spcAft>
                      </a:pPr>
                      <a:r>
                        <a:rPr lang="en-US" sz="1800" i="1" kern="100" dirty="0">
                          <a:effectLst/>
                        </a:rPr>
                        <a:t>E.g. It </a:t>
                      </a:r>
                      <a:r>
                        <a:rPr lang="en-US" sz="1800" i="1" u="sng" kern="100" dirty="0">
                          <a:effectLst/>
                        </a:rPr>
                        <a:t>was raining </a:t>
                      </a:r>
                      <a:r>
                        <a:rPr lang="en-US" sz="1800" i="1" kern="100" dirty="0">
                          <a:effectLst/>
                        </a:rPr>
                        <a:t>heavily outside. Mary read a few pages of her book and went to bed.</a:t>
                      </a:r>
                      <a:endPar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solidFill>
                      <a:srgbClr val="F7DADE"/>
                    </a:solidFill>
                  </a:tcPr>
                </a:tc>
                <a:extLst>
                  <a:ext uri="{0D108BD9-81ED-4DB2-BD59-A6C34878D82A}">
                    <a16:rowId xmlns:a16="http://schemas.microsoft.com/office/drawing/2014/main" val="3721321405"/>
                  </a:ext>
                </a:extLst>
              </a:tr>
              <a:tr h="1352135">
                <a:tc gridSpan="2">
                  <a:txBody>
                    <a:bodyPr/>
                    <a:lstStyle/>
                    <a:p>
                      <a:pPr marL="0" marR="0" indent="-1270">
                        <a:lnSpc>
                          <a:spcPct val="107000"/>
                        </a:lnSpc>
                        <a:spcBef>
                          <a:spcPts val="200"/>
                        </a:spcBef>
                        <a:spcAft>
                          <a:spcPts val="200"/>
                        </a:spcAft>
                      </a:pPr>
                      <a:r>
                        <a:rPr lang="en-US" sz="1800" b="1" kern="100" dirty="0">
                          <a:effectLst/>
                        </a:rPr>
                        <a:t>• When one action in the past happens in the middle of another, we use the past simple to talk about the shorter action, and the past continuous for the longer action. </a:t>
                      </a:r>
                    </a:p>
                    <a:p>
                      <a:pPr marL="0" marR="0" indent="-1270">
                        <a:lnSpc>
                          <a:spcPct val="107000"/>
                        </a:lnSpc>
                        <a:spcBef>
                          <a:spcPts val="200"/>
                        </a:spcBef>
                        <a:spcAft>
                          <a:spcPts val="200"/>
                        </a:spcAft>
                      </a:pPr>
                      <a:r>
                        <a:rPr lang="en-US" sz="1800" i="1" kern="100" dirty="0">
                          <a:effectLst/>
                        </a:rPr>
                        <a:t>E.g. I </a:t>
                      </a:r>
                      <a:r>
                        <a:rPr lang="en-US" sz="1800" i="1" u="sng" kern="100" dirty="0">
                          <a:effectLst/>
                        </a:rPr>
                        <a:t>was reading </a:t>
                      </a:r>
                      <a:r>
                        <a:rPr lang="en-US" sz="1800" i="1" kern="100" dirty="0">
                          <a:effectLst/>
                        </a:rPr>
                        <a:t>a book when the phone </a:t>
                      </a:r>
                      <a:r>
                        <a:rPr lang="en-US" sz="1800" i="1" u="sng" kern="100" dirty="0">
                          <a:effectLst/>
                        </a:rPr>
                        <a:t>rang.</a:t>
                      </a:r>
                    </a:p>
                    <a:p>
                      <a:pPr marL="0" marR="0" indent="-1270">
                        <a:lnSpc>
                          <a:spcPct val="107000"/>
                        </a:lnSpc>
                        <a:spcBef>
                          <a:spcPts val="200"/>
                        </a:spcBef>
                        <a:spcAft>
                          <a:spcPts val="200"/>
                        </a:spcAft>
                      </a:pPr>
                      <a:r>
                        <a:rPr lang="en-US" sz="1800" b="1" kern="100" dirty="0">
                          <a:effectLst/>
                        </a:rPr>
                        <a:t>• When two or more actions in the past are happening at the same time, we use the past continuous for both/all.</a:t>
                      </a:r>
                    </a:p>
                    <a:p>
                      <a:pPr marL="0" marR="0" indent="-1270">
                        <a:lnSpc>
                          <a:spcPct val="107000"/>
                        </a:lnSpc>
                        <a:spcBef>
                          <a:spcPts val="200"/>
                        </a:spcBef>
                        <a:spcAft>
                          <a:spcPts val="200"/>
                        </a:spcAft>
                      </a:pPr>
                      <a:r>
                        <a:rPr lang="en-US" sz="1800" i="1" kern="100" dirty="0">
                          <a:effectLst/>
                        </a:rPr>
                        <a:t>E.g. While I </a:t>
                      </a:r>
                      <a:r>
                        <a:rPr lang="en-US" sz="1800" i="1" u="sng" kern="100" dirty="0">
                          <a:effectLst/>
                        </a:rPr>
                        <a:t>was reading </a:t>
                      </a:r>
                      <a:r>
                        <a:rPr lang="en-US" sz="1800" i="1" kern="100" dirty="0">
                          <a:effectLst/>
                        </a:rPr>
                        <a:t>a book, my mother </a:t>
                      </a:r>
                      <a:r>
                        <a:rPr lang="en-US" sz="1800" i="1" u="sng" kern="100" dirty="0">
                          <a:effectLst/>
                        </a:rPr>
                        <a:t>was watching </a:t>
                      </a:r>
                      <a:r>
                        <a:rPr lang="en-US" sz="1800" i="1" kern="100" dirty="0">
                          <a:effectLst/>
                        </a:rPr>
                        <a:t>TV.</a:t>
                      </a:r>
                      <a:endPar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92" marR="54392" marT="0" marB="0">
                    <a:solidFill>
                      <a:srgbClr val="FF99CC"/>
                    </a:solidFill>
                  </a:tcPr>
                </a:tc>
                <a:tc hMerge="1">
                  <a:txBody>
                    <a:bodyPr/>
                    <a:lstStyle/>
                    <a:p>
                      <a:endParaRPr lang="en-US"/>
                    </a:p>
                  </a:txBody>
                  <a:tcPr/>
                </a:tc>
                <a:extLst>
                  <a:ext uri="{0D108BD9-81ED-4DB2-BD59-A6C34878D82A}">
                    <a16:rowId xmlns:a16="http://schemas.microsoft.com/office/drawing/2014/main" val="1233342877"/>
                  </a:ext>
                </a:extLst>
              </a:tr>
            </a:tbl>
          </a:graphicData>
        </a:graphic>
      </p:graphicFrame>
    </p:spTree>
    <p:extLst>
      <p:ext uri="{BB962C8B-B14F-4D97-AF65-F5344CB8AC3E}">
        <p14:creationId xmlns:p14="http://schemas.microsoft.com/office/powerpoint/2010/main" val="2140534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GRAMMAR</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12160" y="744149"/>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3535" y="655627"/>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00965" y="693649"/>
            <a:ext cx="8008263" cy="461665"/>
          </a:xfrm>
          <a:prstGeom prst="rect">
            <a:avLst/>
          </a:prstGeom>
        </p:spPr>
        <p:txBody>
          <a:bodyPr wrap="square">
            <a:spAutoFit/>
          </a:bodyPr>
          <a:lstStyle/>
          <a:p>
            <a:r>
              <a:rPr lang="en-US" sz="2400" b="1" kern="0" dirty="0">
                <a:solidFill>
                  <a:srgbClr val="000000"/>
                </a:solidFill>
                <a:effectLst/>
                <a:ea typeface="Times New Roman" panose="02020603050405020304" pitchFamily="18" charset="0"/>
              </a:rPr>
              <a:t>Circle the correct answer to complete each of the sentences.</a:t>
            </a:r>
            <a:endParaRPr lang="en-US" sz="2400" b="1" dirty="0">
              <a:cs typeface="Times New Roman" panose="02020603050405020304" pitchFamily="18" charset="0"/>
            </a:endParaRPr>
          </a:p>
        </p:txBody>
      </p:sp>
      <p:sp>
        <p:nvSpPr>
          <p:cNvPr id="11" name="TextBox 10">
            <a:extLst>
              <a:ext uri="{FF2B5EF4-FFF2-40B4-BE49-F238E27FC236}">
                <a16:creationId xmlns:a16="http://schemas.microsoft.com/office/drawing/2014/main" id="{2AC27101-4EBB-2ABA-C5D8-38C5EA56245E}"/>
              </a:ext>
            </a:extLst>
          </p:cNvPr>
          <p:cNvSpPr txBox="1"/>
          <p:nvPr/>
        </p:nvSpPr>
        <p:spPr>
          <a:xfrm>
            <a:off x="483887" y="1446931"/>
            <a:ext cx="8176225" cy="3539430"/>
          </a:xfrm>
          <a:prstGeom prst="rect">
            <a:avLst/>
          </a:prstGeom>
          <a:noFill/>
        </p:spPr>
        <p:txBody>
          <a:bodyPr wrap="square" rtlCol="0">
            <a:spAutoFit/>
          </a:bodyPr>
          <a:lstStyle/>
          <a:p>
            <a:r>
              <a:rPr lang="en-US" sz="3200" b="1" dirty="0">
                <a:solidFill>
                  <a:srgbClr val="E45A83"/>
                </a:solidFill>
                <a:latin typeface="UTMAvoBold"/>
              </a:rPr>
              <a:t>1. </a:t>
            </a:r>
            <a:r>
              <a:rPr lang="en-US" sz="3200" b="0" i="0" dirty="0">
                <a:solidFill>
                  <a:srgbClr val="000000"/>
                </a:solidFill>
                <a:effectLst/>
                <a:latin typeface="UTM-Avo"/>
              </a:rPr>
              <a:t>My dad </a:t>
            </a:r>
            <a:r>
              <a:rPr lang="en-US" sz="3200" b="0" i="0" dirty="0">
                <a:solidFill>
                  <a:srgbClr val="3A77B4"/>
                </a:solidFill>
                <a:effectLst/>
                <a:latin typeface="UTM-Avo"/>
              </a:rPr>
              <a:t>watched </a:t>
            </a:r>
            <a:r>
              <a:rPr lang="en-US" sz="3200" b="0" i="0" dirty="0">
                <a:solidFill>
                  <a:srgbClr val="000000"/>
                </a:solidFill>
                <a:effectLst/>
                <a:latin typeface="UTM-Avo"/>
              </a:rPr>
              <a:t>/ </a:t>
            </a:r>
            <a:r>
              <a:rPr lang="en-US" sz="3200" b="0" i="0" dirty="0">
                <a:solidFill>
                  <a:srgbClr val="3A77B4"/>
                </a:solidFill>
                <a:effectLst/>
                <a:latin typeface="UTM-Avo"/>
              </a:rPr>
              <a:t>was watching </a:t>
            </a:r>
            <a:r>
              <a:rPr lang="en-US" sz="3200" b="0" i="0" dirty="0">
                <a:solidFill>
                  <a:srgbClr val="000000"/>
                </a:solidFill>
                <a:effectLst/>
                <a:latin typeface="UTM-Avo"/>
              </a:rPr>
              <a:t>a documentary about war heroes at 9 p.m. on 30</a:t>
            </a:r>
            <a:r>
              <a:rPr lang="en-US" sz="3200" b="0" i="0" baseline="30000" dirty="0">
                <a:solidFill>
                  <a:srgbClr val="000000"/>
                </a:solidFill>
                <a:effectLst/>
                <a:latin typeface="UTM-Avo"/>
              </a:rPr>
              <a:t>th</a:t>
            </a:r>
            <a:r>
              <a:rPr lang="en-US" sz="3200" b="0" i="0" dirty="0">
                <a:solidFill>
                  <a:srgbClr val="000000"/>
                </a:solidFill>
                <a:effectLst/>
                <a:latin typeface="UTM-Avo"/>
              </a:rPr>
              <a:t> April.</a:t>
            </a:r>
          </a:p>
          <a:p>
            <a:r>
              <a:rPr lang="en-US" sz="3200" b="1" i="0" dirty="0">
                <a:solidFill>
                  <a:srgbClr val="E45A83"/>
                </a:solidFill>
                <a:effectLst/>
                <a:latin typeface="UTMAvoBold"/>
              </a:rPr>
              <a:t>2. </a:t>
            </a:r>
            <a:r>
              <a:rPr lang="en-US" sz="3200" b="0" i="0" dirty="0">
                <a:solidFill>
                  <a:srgbClr val="000000"/>
                </a:solidFill>
                <a:effectLst/>
                <a:latin typeface="UTM-Avo"/>
              </a:rPr>
              <a:t>It </a:t>
            </a:r>
            <a:r>
              <a:rPr lang="en-US" sz="3200" b="0" i="0" dirty="0">
                <a:solidFill>
                  <a:srgbClr val="3A77B4"/>
                </a:solidFill>
                <a:effectLst/>
                <a:latin typeface="UTM-Avo"/>
              </a:rPr>
              <a:t>snowed </a:t>
            </a:r>
            <a:r>
              <a:rPr lang="en-US" sz="3200" b="0" i="0" dirty="0">
                <a:solidFill>
                  <a:srgbClr val="000000"/>
                </a:solidFill>
                <a:effectLst/>
                <a:latin typeface="UTM-Avo"/>
              </a:rPr>
              <a:t>/ </a:t>
            </a:r>
            <a:r>
              <a:rPr lang="en-US" sz="3200" b="0" i="0" dirty="0">
                <a:solidFill>
                  <a:srgbClr val="3A77B4"/>
                </a:solidFill>
                <a:effectLst/>
                <a:latin typeface="UTM-Avo"/>
              </a:rPr>
              <a:t>was snowing </a:t>
            </a:r>
            <a:r>
              <a:rPr lang="en-US" sz="3200" b="0" i="0" dirty="0">
                <a:solidFill>
                  <a:srgbClr val="000000"/>
                </a:solidFill>
                <a:effectLst/>
                <a:latin typeface="UTM-Avo"/>
              </a:rPr>
              <a:t>heavily, and icy winds </a:t>
            </a:r>
            <a:r>
              <a:rPr lang="en-US" sz="3200" b="0" i="0" dirty="0">
                <a:solidFill>
                  <a:srgbClr val="3A77B4"/>
                </a:solidFill>
                <a:effectLst/>
                <a:latin typeface="UTM-Avo"/>
              </a:rPr>
              <a:t>were blowing </a:t>
            </a:r>
            <a:r>
              <a:rPr lang="en-US" sz="3200" b="0" i="0" dirty="0">
                <a:solidFill>
                  <a:srgbClr val="000000"/>
                </a:solidFill>
                <a:effectLst/>
                <a:latin typeface="UTM-Avo"/>
              </a:rPr>
              <a:t>/ </a:t>
            </a:r>
            <a:r>
              <a:rPr lang="en-US" sz="3200" b="0" i="0" dirty="0">
                <a:solidFill>
                  <a:srgbClr val="3A77B4"/>
                </a:solidFill>
                <a:effectLst/>
                <a:latin typeface="UTM-Avo"/>
              </a:rPr>
              <a:t>blew </a:t>
            </a:r>
            <a:r>
              <a:rPr lang="en-US" sz="3200" b="0" i="0" dirty="0">
                <a:solidFill>
                  <a:srgbClr val="000000"/>
                </a:solidFill>
                <a:effectLst/>
                <a:latin typeface="UTM-Avo"/>
              </a:rPr>
              <a:t>across the city. We lit a fire in the fireplace and sat next to it to keep warm.</a:t>
            </a:r>
          </a:p>
        </p:txBody>
      </p:sp>
      <p:sp>
        <p:nvSpPr>
          <p:cNvPr id="12" name="Rectangle: Rounded Corners 11">
            <a:extLst>
              <a:ext uri="{FF2B5EF4-FFF2-40B4-BE49-F238E27FC236}">
                <a16:creationId xmlns:a16="http://schemas.microsoft.com/office/drawing/2014/main" id="{1C635C93-7B4D-3E26-A0CA-D8D5F00D0DD8}"/>
              </a:ext>
            </a:extLst>
          </p:cNvPr>
          <p:cNvSpPr/>
          <p:nvPr/>
        </p:nvSpPr>
        <p:spPr>
          <a:xfrm>
            <a:off x="4017947" y="1514058"/>
            <a:ext cx="2297967" cy="449035"/>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08FE7F2-A2C6-C155-7651-8128CA6EB186}"/>
              </a:ext>
            </a:extLst>
          </p:cNvPr>
          <p:cNvSpPr/>
          <p:nvPr/>
        </p:nvSpPr>
        <p:spPr>
          <a:xfrm>
            <a:off x="2872956" y="2966751"/>
            <a:ext cx="2297967" cy="449035"/>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2843DC2-F55C-0EAD-055F-B2ED5BFDF42B}"/>
              </a:ext>
            </a:extLst>
          </p:cNvPr>
          <p:cNvSpPr/>
          <p:nvPr/>
        </p:nvSpPr>
        <p:spPr>
          <a:xfrm>
            <a:off x="1622146" y="3482885"/>
            <a:ext cx="2297967" cy="449035"/>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2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GRAMMAR</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12160" y="744149"/>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3365" y="679993"/>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00965" y="693649"/>
            <a:ext cx="8008263" cy="461665"/>
          </a:xfrm>
          <a:prstGeom prst="rect">
            <a:avLst/>
          </a:prstGeom>
        </p:spPr>
        <p:txBody>
          <a:bodyPr wrap="square">
            <a:spAutoFit/>
          </a:bodyPr>
          <a:lstStyle/>
          <a:p>
            <a:r>
              <a:rPr lang="en-US" sz="2400" b="1" kern="0" dirty="0">
                <a:solidFill>
                  <a:srgbClr val="000000"/>
                </a:solidFill>
                <a:effectLst/>
                <a:ea typeface="Times New Roman" panose="02020603050405020304" pitchFamily="18" charset="0"/>
              </a:rPr>
              <a:t>Circle the correct answer to complete each of the sentences.</a:t>
            </a:r>
            <a:endParaRPr lang="en-US" sz="2400" b="1" dirty="0">
              <a:cs typeface="Times New Roman" panose="02020603050405020304" pitchFamily="18" charset="0"/>
            </a:endParaRPr>
          </a:p>
        </p:txBody>
      </p:sp>
      <p:sp>
        <p:nvSpPr>
          <p:cNvPr id="11" name="TextBox 10">
            <a:extLst>
              <a:ext uri="{FF2B5EF4-FFF2-40B4-BE49-F238E27FC236}">
                <a16:creationId xmlns:a16="http://schemas.microsoft.com/office/drawing/2014/main" id="{2AC27101-4EBB-2ABA-C5D8-38C5EA56245E}"/>
              </a:ext>
            </a:extLst>
          </p:cNvPr>
          <p:cNvSpPr txBox="1"/>
          <p:nvPr/>
        </p:nvSpPr>
        <p:spPr>
          <a:xfrm>
            <a:off x="379069" y="1674143"/>
            <a:ext cx="8553916" cy="2554545"/>
          </a:xfrm>
          <a:prstGeom prst="rect">
            <a:avLst/>
          </a:prstGeom>
          <a:noFill/>
        </p:spPr>
        <p:txBody>
          <a:bodyPr wrap="square" rtlCol="0">
            <a:spAutoFit/>
          </a:bodyPr>
          <a:lstStyle/>
          <a:p>
            <a:r>
              <a:rPr lang="en-US" sz="3200" b="1" i="0" dirty="0">
                <a:solidFill>
                  <a:srgbClr val="E45A83"/>
                </a:solidFill>
                <a:effectLst/>
                <a:latin typeface="UTMAvoBold"/>
              </a:rPr>
              <a:t>3. </a:t>
            </a:r>
            <a:r>
              <a:rPr lang="en-US" sz="3200" b="0" i="0" dirty="0">
                <a:solidFill>
                  <a:srgbClr val="000000"/>
                </a:solidFill>
                <a:effectLst/>
                <a:latin typeface="UTM-Avo"/>
              </a:rPr>
              <a:t>She </a:t>
            </a:r>
            <a:r>
              <a:rPr lang="en-US" sz="3200" b="0" i="0" dirty="0">
                <a:solidFill>
                  <a:srgbClr val="3A77B4"/>
                </a:solidFill>
                <a:effectLst/>
                <a:latin typeface="UTM-Avo"/>
              </a:rPr>
              <a:t>finished </a:t>
            </a:r>
            <a:r>
              <a:rPr lang="en-US" sz="3200" b="0" i="0" dirty="0">
                <a:solidFill>
                  <a:srgbClr val="000000"/>
                </a:solidFill>
                <a:effectLst/>
                <a:latin typeface="UTM-Avo"/>
              </a:rPr>
              <a:t>/ </a:t>
            </a:r>
            <a:r>
              <a:rPr lang="en-US" sz="3200" b="0" i="0" dirty="0">
                <a:solidFill>
                  <a:srgbClr val="3A77B4"/>
                </a:solidFill>
                <a:effectLst/>
                <a:latin typeface="UTM-Avo"/>
              </a:rPr>
              <a:t>was finishing </a:t>
            </a:r>
            <a:r>
              <a:rPr lang="en-US" sz="3200" b="0" i="0" dirty="0">
                <a:solidFill>
                  <a:srgbClr val="000000"/>
                </a:solidFill>
                <a:effectLst/>
                <a:latin typeface="UTM-Avo"/>
              </a:rPr>
              <a:t>school and </a:t>
            </a:r>
          </a:p>
          <a:p>
            <a:r>
              <a:rPr lang="en-US" sz="3200" b="0" i="0" dirty="0">
                <a:solidFill>
                  <a:srgbClr val="3A77B4"/>
                </a:solidFill>
                <a:effectLst/>
                <a:latin typeface="UTM-Avo"/>
              </a:rPr>
              <a:t>applied</a:t>
            </a:r>
            <a:r>
              <a:rPr lang="en-US" sz="3200" dirty="0">
                <a:solidFill>
                  <a:srgbClr val="3A77B4"/>
                </a:solidFill>
                <a:latin typeface="UTM-Avo"/>
              </a:rPr>
              <a:t> </a:t>
            </a:r>
            <a:r>
              <a:rPr lang="en-US" sz="3200" b="0" i="0" dirty="0">
                <a:solidFill>
                  <a:srgbClr val="000000"/>
                </a:solidFill>
                <a:effectLst/>
                <a:latin typeface="UTM-Avo"/>
              </a:rPr>
              <a:t>/ </a:t>
            </a:r>
            <a:r>
              <a:rPr lang="en-US" sz="3200" b="0" i="0" dirty="0">
                <a:solidFill>
                  <a:srgbClr val="3A77B4"/>
                </a:solidFill>
                <a:effectLst/>
                <a:latin typeface="UTM-Avo"/>
              </a:rPr>
              <a:t>was applying </a:t>
            </a:r>
            <a:r>
              <a:rPr lang="en-US" sz="3200" b="0" i="0" dirty="0">
                <a:solidFill>
                  <a:srgbClr val="000000"/>
                </a:solidFill>
                <a:effectLst/>
                <a:latin typeface="UTM-Avo"/>
              </a:rPr>
              <a:t>to college at the age of 18.</a:t>
            </a:r>
          </a:p>
          <a:p>
            <a:r>
              <a:rPr lang="en-US" sz="3200" b="1" i="0" dirty="0">
                <a:solidFill>
                  <a:srgbClr val="E45A83"/>
                </a:solidFill>
                <a:effectLst/>
                <a:latin typeface="UTMAvoBold"/>
              </a:rPr>
              <a:t>4. </a:t>
            </a:r>
            <a:r>
              <a:rPr lang="en-US" sz="3200" b="0" i="0" dirty="0">
                <a:solidFill>
                  <a:srgbClr val="000000"/>
                </a:solidFill>
                <a:effectLst/>
                <a:latin typeface="UTM-Avo"/>
              </a:rPr>
              <a:t>My father </a:t>
            </a:r>
            <a:r>
              <a:rPr lang="en-US" sz="3200" b="0" i="0" dirty="0">
                <a:solidFill>
                  <a:srgbClr val="3A77B4"/>
                </a:solidFill>
                <a:effectLst/>
                <a:latin typeface="UTM-Avo"/>
              </a:rPr>
              <a:t>started </a:t>
            </a:r>
            <a:r>
              <a:rPr lang="en-US" sz="3200" b="0" i="0" dirty="0">
                <a:solidFill>
                  <a:srgbClr val="000000"/>
                </a:solidFill>
                <a:effectLst/>
                <a:latin typeface="UTM-Avo"/>
              </a:rPr>
              <a:t>/ </a:t>
            </a:r>
            <a:r>
              <a:rPr lang="en-US" sz="3200" b="0" i="0" dirty="0">
                <a:solidFill>
                  <a:srgbClr val="3A77B4"/>
                </a:solidFill>
                <a:effectLst/>
                <a:latin typeface="UTM-Avo"/>
              </a:rPr>
              <a:t>was starting </a:t>
            </a:r>
            <a:r>
              <a:rPr lang="en-US" sz="3200" b="0" i="0" dirty="0">
                <a:solidFill>
                  <a:srgbClr val="000000"/>
                </a:solidFill>
                <a:effectLst/>
                <a:latin typeface="UTM-Avo"/>
              </a:rPr>
              <a:t>his own business in his youth and </a:t>
            </a:r>
            <a:r>
              <a:rPr lang="en-US" sz="3200" b="0" i="0" dirty="0">
                <a:solidFill>
                  <a:srgbClr val="3A77B4"/>
                </a:solidFill>
                <a:effectLst/>
                <a:latin typeface="UTM-Avo"/>
              </a:rPr>
              <a:t>became </a:t>
            </a:r>
            <a:r>
              <a:rPr lang="en-US" sz="3200" b="0" i="0" dirty="0">
                <a:solidFill>
                  <a:srgbClr val="000000"/>
                </a:solidFill>
                <a:effectLst/>
                <a:latin typeface="UTM-Avo"/>
              </a:rPr>
              <a:t>/ </a:t>
            </a:r>
            <a:r>
              <a:rPr lang="en-US" sz="3200" b="0" i="0" dirty="0">
                <a:solidFill>
                  <a:srgbClr val="3A77B4"/>
                </a:solidFill>
                <a:effectLst/>
                <a:latin typeface="UTM-Avo"/>
              </a:rPr>
              <a:t>was becoming </a:t>
            </a:r>
            <a:r>
              <a:rPr lang="en-US" sz="3200" b="0" i="0" dirty="0">
                <a:solidFill>
                  <a:srgbClr val="000000"/>
                </a:solidFill>
                <a:effectLst/>
                <a:latin typeface="UTM-Avo"/>
              </a:rPr>
              <a:t>very successful.</a:t>
            </a:r>
            <a:r>
              <a:rPr lang="en-US" sz="3200" dirty="0"/>
              <a:t> </a:t>
            </a:r>
            <a:endParaRPr lang="en-US" sz="2400" dirty="0"/>
          </a:p>
        </p:txBody>
      </p:sp>
      <p:sp>
        <p:nvSpPr>
          <p:cNvPr id="12" name="Rectangle: Rounded Corners 11">
            <a:extLst>
              <a:ext uri="{FF2B5EF4-FFF2-40B4-BE49-F238E27FC236}">
                <a16:creationId xmlns:a16="http://schemas.microsoft.com/office/drawing/2014/main" id="{1C635C93-7B4D-3E26-A0CA-D8D5F00D0DD8}"/>
              </a:ext>
            </a:extLst>
          </p:cNvPr>
          <p:cNvSpPr/>
          <p:nvPr/>
        </p:nvSpPr>
        <p:spPr>
          <a:xfrm>
            <a:off x="1476218" y="1748903"/>
            <a:ext cx="1489720" cy="449035"/>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3" name="Rectangle: Rounded Corners 12">
            <a:extLst>
              <a:ext uri="{FF2B5EF4-FFF2-40B4-BE49-F238E27FC236}">
                <a16:creationId xmlns:a16="http://schemas.microsoft.com/office/drawing/2014/main" id="{E08FE7F2-A2C6-C155-7651-8128CA6EB186}"/>
              </a:ext>
            </a:extLst>
          </p:cNvPr>
          <p:cNvSpPr/>
          <p:nvPr/>
        </p:nvSpPr>
        <p:spPr>
          <a:xfrm>
            <a:off x="407318" y="2260975"/>
            <a:ext cx="1351143" cy="449035"/>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4" name="Rectangle: Rounded Corners 13">
            <a:extLst>
              <a:ext uri="{FF2B5EF4-FFF2-40B4-BE49-F238E27FC236}">
                <a16:creationId xmlns:a16="http://schemas.microsoft.com/office/drawing/2014/main" id="{82843DC2-F55C-0EAD-055F-B2ED5BFDF42B}"/>
              </a:ext>
            </a:extLst>
          </p:cNvPr>
          <p:cNvSpPr/>
          <p:nvPr/>
        </p:nvSpPr>
        <p:spPr>
          <a:xfrm>
            <a:off x="2536547" y="2750977"/>
            <a:ext cx="1272592" cy="449035"/>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6" name="Rectangle: Rounded Corners 15">
            <a:extLst>
              <a:ext uri="{FF2B5EF4-FFF2-40B4-BE49-F238E27FC236}">
                <a16:creationId xmlns:a16="http://schemas.microsoft.com/office/drawing/2014/main" id="{B912BA49-E240-2DB7-20A2-CA7361522E7A}"/>
              </a:ext>
            </a:extLst>
          </p:cNvPr>
          <p:cNvSpPr/>
          <p:nvPr/>
        </p:nvSpPr>
        <p:spPr>
          <a:xfrm>
            <a:off x="4656027" y="3200012"/>
            <a:ext cx="1428250" cy="449035"/>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214491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2" name="Rectangle 1"/>
          <p:cNvSpPr/>
          <p:nvPr/>
        </p:nvSpPr>
        <p:spPr>
          <a:xfrm>
            <a:off x="819688" y="808238"/>
            <a:ext cx="7920571" cy="830997"/>
          </a:xfrm>
          <a:prstGeom prst="rect">
            <a:avLst/>
          </a:prstGeom>
        </p:spPr>
        <p:txBody>
          <a:bodyPr wrap="square">
            <a:spAutoFit/>
          </a:bodyPr>
          <a:lstStyle/>
          <a:p>
            <a:pPr algn="just"/>
            <a:r>
              <a:rPr lang="en-US" sz="2400" b="1" kern="0" dirty="0">
                <a:solidFill>
                  <a:srgbClr val="000000"/>
                </a:solidFill>
                <a:effectLst/>
                <a:ea typeface="Times New Roman" panose="02020603050405020304" pitchFamily="18" charset="0"/>
              </a:rPr>
              <a:t>Tell the life stories of people you know and admire. Use the Past simple and past continuous. </a:t>
            </a:r>
            <a:endParaRPr lang="en-US" sz="2400" b="1" dirty="0">
              <a:cs typeface="Arial" panose="020B0604020202020204" pitchFamily="34" charset="0"/>
            </a:endParaRPr>
          </a:p>
        </p:txBody>
      </p:sp>
      <p:sp>
        <p:nvSpPr>
          <p:cNvPr id="3" name="TextBox 2">
            <a:extLst>
              <a:ext uri="{FF2B5EF4-FFF2-40B4-BE49-F238E27FC236}">
                <a16:creationId xmlns:a16="http://schemas.microsoft.com/office/drawing/2014/main" id="{89FB7A97-2050-4E17-AB89-5199898D9829}"/>
              </a:ext>
            </a:extLst>
          </p:cNvPr>
          <p:cNvSpPr txBox="1"/>
          <p:nvPr/>
        </p:nvSpPr>
        <p:spPr>
          <a:xfrm>
            <a:off x="426371" y="1800730"/>
            <a:ext cx="8104095" cy="3108543"/>
          </a:xfrm>
          <a:prstGeom prst="rect">
            <a:avLst/>
          </a:prstGeom>
          <a:noFill/>
        </p:spPr>
        <p:txBody>
          <a:bodyPr wrap="square" rtlCol="0">
            <a:spAutoFit/>
          </a:bodyPr>
          <a:lstStyle/>
          <a:p>
            <a:pPr algn="just"/>
            <a:r>
              <a:rPr lang="en-US" sz="2800" b="1" i="1" dirty="0">
                <a:cs typeface="Calibri" panose="020F0502020204030204" pitchFamily="34" charset="0"/>
              </a:rPr>
              <a:t>Suggested answer:</a:t>
            </a:r>
          </a:p>
          <a:p>
            <a:pPr algn="just"/>
            <a:r>
              <a:rPr lang="en-US" sz="2800" i="1" dirty="0"/>
              <a:t>When the war started, my grandfather was enjoying a happy life and marriage with my grandmother. Then he left his hometown to join the army. When he was fighting in the war, my grandmother was taking care of the whole family. While he was serving in the army, he was awarded a medal for bravery.</a:t>
            </a:r>
            <a:endParaRPr lang="en-US" sz="2800" dirty="0">
              <a:cs typeface="Calibri" panose="020F0502020204030204" pitchFamily="34" charset="0"/>
            </a:endParaRP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GRAMMAR</a:t>
            </a:r>
          </a:p>
        </p:txBody>
      </p:sp>
    </p:spTree>
    <p:extLst>
      <p:ext uri="{BB962C8B-B14F-4D97-AF65-F5344CB8AC3E}">
        <p14:creationId xmlns:p14="http://schemas.microsoft.com/office/powerpoint/2010/main" val="390830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426371" y="1490158"/>
            <a:ext cx="8049413" cy="2893100"/>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t>Use the lexical items related to the topic </a:t>
            </a:r>
            <a:r>
              <a:rPr lang="en-US" sz="2800" i="1" dirty="0"/>
              <a:t>Life stories we admire;</a:t>
            </a:r>
            <a:endParaRPr lang="en-US" sz="2800" dirty="0"/>
          </a:p>
          <a:p>
            <a:pPr marL="457200" indent="-457200">
              <a:buFont typeface="Arial" panose="020B0604020202020204" pitchFamily="34" charset="0"/>
              <a:buChar char="•"/>
            </a:pPr>
            <a:r>
              <a:rPr lang="en-US" sz="2800" dirty="0" err="1"/>
              <a:t>Recognise</a:t>
            </a:r>
            <a:r>
              <a:rPr lang="en-US" sz="2800" dirty="0"/>
              <a:t> and </a:t>
            </a:r>
            <a:r>
              <a:rPr lang="en-US" sz="2800" dirty="0" err="1"/>
              <a:t>practise</a:t>
            </a:r>
            <a:r>
              <a:rPr lang="en-US" sz="2800" dirty="0"/>
              <a:t> diphthongs /</a:t>
            </a:r>
            <a:r>
              <a:rPr lang="en-US" sz="2800" dirty="0" err="1"/>
              <a:t>eɪ</a:t>
            </a:r>
            <a:r>
              <a:rPr lang="en-US" sz="2800" dirty="0"/>
              <a:t>/ and /</a:t>
            </a:r>
            <a:r>
              <a:rPr lang="en-US" sz="2800" dirty="0" err="1"/>
              <a:t>əʊ</a:t>
            </a:r>
            <a:r>
              <a:rPr lang="en-US" sz="2800" dirty="0"/>
              <a:t>/;</a:t>
            </a:r>
          </a:p>
          <a:p>
            <a:pPr marL="457200" indent="-457200">
              <a:buFont typeface="Arial" panose="020B0604020202020204" pitchFamily="34" charset="0"/>
              <a:buChar char="•"/>
            </a:pPr>
            <a:r>
              <a:rPr lang="en-US" sz="2800" dirty="0"/>
              <a:t>Review the use of Past Simple and the Past Continuous tenses.</a:t>
            </a: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964461" y="1722849"/>
            <a:ext cx="7512789" cy="2153228"/>
          </a:xfrm>
          <a:noFill/>
        </p:spPr>
        <p:txBody>
          <a:bodyPr anchor="t"/>
          <a:lstStyle/>
          <a:p>
            <a:pPr marL="361950" indent="-257175" algn="l">
              <a:lnSpc>
                <a:spcPct val="150000"/>
              </a:lnSpc>
              <a:buFont typeface="Arial" panose="020B0604020202020204" pitchFamily="34" charset="0"/>
              <a:buChar char="•"/>
            </a:pPr>
            <a:r>
              <a:rPr lang="en-GB" dirty="0">
                <a:latin typeface="+mn-lt"/>
                <a:cs typeface="Arial" panose="020B0604020202020204" pitchFamily="34" charset="0"/>
              </a:rPr>
              <a:t>Do exercises in the workbook.</a:t>
            </a:r>
          </a:p>
          <a:p>
            <a:pPr marL="361950" indent="-257175" algn="l">
              <a:lnSpc>
                <a:spcPct val="150000"/>
              </a:lnSpc>
              <a:buFont typeface="Arial" panose="020B0604020202020204" pitchFamily="34" charset="0"/>
              <a:buChar char="•"/>
            </a:pPr>
            <a:r>
              <a:rPr lang="en-GB" dirty="0">
                <a:latin typeface="+mn-lt"/>
                <a:cs typeface="Arial" panose="020B0604020202020204" pitchFamily="34" charset="0"/>
              </a:rPr>
              <a:t>Prepare for Lesson 3 - Reading.</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1D2DB-E75B-D37D-4EDA-252D5D470B1A}"/>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a16="http://schemas.microsoft.com/office/drawing/2014/main"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1</a:t>
              </a: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438400" y="418267"/>
            <a:ext cx="5319539" cy="769441"/>
          </a:xfrm>
          <a:prstGeom prst="rect">
            <a:avLst/>
          </a:prstGeom>
          <a:noFill/>
        </p:spPr>
        <p:txBody>
          <a:bodyPr wrap="square" rtlCol="0">
            <a:spAutoFit/>
          </a:bodyPr>
          <a:lstStyle/>
          <a:p>
            <a:r>
              <a:rPr lang="en-US" sz="4400" b="1" dirty="0">
                <a:solidFill>
                  <a:srgbClr val="FFFFFF"/>
                </a:solidFill>
                <a:latin typeface="UTMFacebookK&amp;TBold"/>
              </a:rPr>
              <a:t>L</a:t>
            </a:r>
            <a:r>
              <a:rPr lang="en-US" sz="4400" b="1" i="0" dirty="0">
                <a:solidFill>
                  <a:srgbClr val="FFFFFF"/>
                </a:solidFill>
                <a:effectLst/>
                <a:latin typeface="UTMFacebookK&amp;TBold"/>
              </a:rPr>
              <a:t>ife stories we admire</a:t>
            </a:r>
          </a:p>
        </p:txBody>
      </p:sp>
      <p:sp>
        <p:nvSpPr>
          <p:cNvPr id="10" name="Rectangle 9">
            <a:extLst>
              <a:ext uri="{FF2B5EF4-FFF2-40B4-BE49-F238E27FC236}">
                <a16:creationId xmlns:a16="http://schemas.microsoft.com/office/drawing/2014/main"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LANGUAGE</a:t>
            </a:r>
          </a:p>
        </p:txBody>
      </p:sp>
      <p:sp>
        <p:nvSpPr>
          <p:cNvPr id="11" name="Rectangle 10">
            <a:extLst>
              <a:ext uri="{FF2B5EF4-FFF2-40B4-BE49-F238E27FC236}">
                <a16:creationId xmlns:a16="http://schemas.microsoft.com/office/drawing/2014/main"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2</a:t>
            </a:r>
          </a:p>
        </p:txBody>
      </p:sp>
    </p:spTree>
    <p:extLst>
      <p:ext uri="{BB962C8B-B14F-4D97-AF65-F5344CB8AC3E}">
        <p14:creationId xmlns:p14="http://schemas.microsoft.com/office/powerpoint/2010/main" val="167144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826807" y="833754"/>
            <a:ext cx="1667420"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1917588" y="1626727"/>
            <a:ext cx="2026531"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ea typeface="Adobe Gothic Std B" panose="020B0800000000000000" pitchFamily="34" charset="-128"/>
              </a:rPr>
              <a:t>PRONUNCIATION</a:t>
            </a:r>
          </a:p>
        </p:txBody>
      </p:sp>
      <p:sp>
        <p:nvSpPr>
          <p:cNvPr id="24" name="Rounded Rectangle 23"/>
          <p:cNvSpPr/>
          <p:nvPr/>
        </p:nvSpPr>
        <p:spPr>
          <a:xfrm>
            <a:off x="767531" y="2511520"/>
            <a:ext cx="1726696" cy="532654"/>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a typeface="Adobe Gothic Std B" panose="020B0800000000000000" pitchFamily="34" charset="-128"/>
              </a:rPr>
              <a:t>VOCABULARY</a:t>
            </a:r>
            <a:endParaRPr lang="en-GB" b="1" dirty="0">
              <a:solidFill>
                <a:schemeClr val="bg1"/>
              </a:solidFill>
              <a:ea typeface="Adobe Gothic Std B" panose="020B0800000000000000" pitchFamily="34" charset="-128"/>
            </a:endParaRPr>
          </a:p>
        </p:txBody>
      </p:sp>
      <p:sp>
        <p:nvSpPr>
          <p:cNvPr id="25" name="Rectangle 24"/>
          <p:cNvSpPr/>
          <p:nvPr/>
        </p:nvSpPr>
        <p:spPr>
          <a:xfrm>
            <a:off x="4505770" y="765073"/>
            <a:ext cx="4063799" cy="594434"/>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effectLst/>
                <a:ea typeface="Times New Roman" panose="02020603050405020304" pitchFamily="18" charset="0"/>
              </a:rPr>
              <a:t>Game: Say a name</a:t>
            </a:r>
            <a:endParaRPr lang="en-GB" dirty="0">
              <a:solidFill>
                <a:schemeClr val="tx1"/>
              </a:solidFill>
            </a:endParaRPr>
          </a:p>
        </p:txBody>
      </p:sp>
      <p:sp>
        <p:nvSpPr>
          <p:cNvPr id="26" name="Rectangle 25"/>
          <p:cNvSpPr/>
          <p:nvPr/>
        </p:nvSpPr>
        <p:spPr>
          <a:xfrm>
            <a:off x="4505770" y="1564177"/>
            <a:ext cx="4063800" cy="594434"/>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480" marR="0" indent="-285750">
              <a:spcBef>
                <a:spcPts val="200"/>
              </a:spcBef>
              <a:spcAft>
                <a:spcPts val="200"/>
              </a:spcAft>
              <a:buFont typeface="Arial" panose="020B0604020202020204" pitchFamily="34" charset="0"/>
              <a:buChar char="•"/>
            </a:pPr>
            <a:r>
              <a:rPr lang="en-US" dirty="0">
                <a:solidFill>
                  <a:schemeClr val="tx1"/>
                </a:solidFill>
                <a:effectLst/>
                <a:ea typeface="Times New Roman" panose="02020603050405020304" pitchFamily="18" charset="0"/>
              </a:rPr>
              <a:t>Task 1. Listen and repeat. </a:t>
            </a:r>
          </a:p>
          <a:p>
            <a:pPr marL="284480" marR="0" indent="-285750">
              <a:spcBef>
                <a:spcPts val="200"/>
              </a:spcBef>
              <a:spcAft>
                <a:spcPts val="200"/>
              </a:spcAft>
              <a:buFont typeface="Arial" panose="020B0604020202020204" pitchFamily="34" charset="0"/>
              <a:buChar char="•"/>
            </a:pPr>
            <a:r>
              <a:rPr lang="en-US" dirty="0">
                <a:solidFill>
                  <a:schemeClr val="tx1"/>
                </a:solidFill>
                <a:effectLst/>
                <a:ea typeface="Times New Roman" panose="02020603050405020304" pitchFamily="18" charset="0"/>
              </a:rPr>
              <a:t>Task 2. Underline the words.</a:t>
            </a:r>
          </a:p>
        </p:txBody>
      </p:sp>
      <p:sp>
        <p:nvSpPr>
          <p:cNvPr id="27" name="Rectangle 26"/>
          <p:cNvSpPr/>
          <p:nvPr/>
        </p:nvSpPr>
        <p:spPr>
          <a:xfrm>
            <a:off x="4505770" y="2331409"/>
            <a:ext cx="4063801" cy="833029"/>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480" marR="0" indent="-285750">
              <a:spcBef>
                <a:spcPts val="200"/>
              </a:spcBef>
              <a:spcAft>
                <a:spcPts val="200"/>
              </a:spcAft>
              <a:buFont typeface="Arial" panose="020B0604020202020204" pitchFamily="34" charset="0"/>
              <a:buChar char="•"/>
            </a:pPr>
            <a:r>
              <a:rPr lang="en-US" dirty="0">
                <a:solidFill>
                  <a:schemeClr val="tx1"/>
                </a:solidFill>
                <a:effectLst/>
                <a:ea typeface="Times New Roman" panose="02020603050405020304" pitchFamily="18" charset="0"/>
              </a:rPr>
              <a:t>Task 1. Match the words/phrases with the words/preposition.</a:t>
            </a:r>
          </a:p>
          <a:p>
            <a:pPr marL="284480" marR="0" indent="-285750">
              <a:spcBef>
                <a:spcPts val="200"/>
              </a:spcBef>
              <a:spcAft>
                <a:spcPts val="200"/>
              </a:spcAft>
              <a:buFont typeface="Arial" panose="020B0604020202020204" pitchFamily="34" charset="0"/>
              <a:buChar char="•"/>
            </a:pPr>
            <a:r>
              <a:rPr lang="en-US" dirty="0">
                <a:solidFill>
                  <a:schemeClr val="tx1"/>
                </a:solidFill>
                <a:effectLst/>
                <a:ea typeface="Times New Roman" panose="02020603050405020304" pitchFamily="18" charset="0"/>
              </a:rPr>
              <a:t>Task 2. Complete the sentences.</a:t>
            </a:r>
            <a:endParaRPr lang="en-US" dirty="0">
              <a:solidFill>
                <a:schemeClr val="tx1"/>
              </a:solidFill>
            </a:endParaRPr>
          </a:p>
        </p:txBody>
      </p:sp>
      <p:cxnSp>
        <p:nvCxnSpPr>
          <p:cNvPr id="28" name="Curved Connector 27"/>
          <p:cNvCxnSpPr>
            <a:cxnSpLocks/>
            <a:stCxn id="22" idx="3"/>
            <a:endCxn id="23" idx="0"/>
          </p:cNvCxnSpPr>
          <p:nvPr/>
        </p:nvCxnSpPr>
        <p:spPr>
          <a:xfrm>
            <a:off x="2494227" y="1079530"/>
            <a:ext cx="436627" cy="547197"/>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cxnSpLocks/>
            <a:stCxn id="23" idx="1"/>
            <a:endCxn id="24" idx="0"/>
          </p:cNvCxnSpPr>
          <p:nvPr/>
        </p:nvCxnSpPr>
        <p:spPr>
          <a:xfrm rot="10800000" flipV="1">
            <a:off x="1630880" y="1872502"/>
            <a:ext cx="286709" cy="639017"/>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1917588" y="3498048"/>
            <a:ext cx="1932287"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ea typeface="Adobe Gothic Std B" panose="020B0800000000000000" pitchFamily="34" charset="-128"/>
              </a:rPr>
              <a:t>GRAMMAR</a:t>
            </a:r>
          </a:p>
        </p:txBody>
      </p:sp>
      <p:sp>
        <p:nvSpPr>
          <p:cNvPr id="32" name="Rectangle 31"/>
          <p:cNvSpPr/>
          <p:nvPr/>
        </p:nvSpPr>
        <p:spPr>
          <a:xfrm>
            <a:off x="4505770" y="4330718"/>
            <a:ext cx="4063799" cy="582268"/>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3" name="Curved Connector 32"/>
          <p:cNvCxnSpPr>
            <a:stCxn id="31" idx="1"/>
            <a:endCxn id="34" idx="0"/>
          </p:cNvCxnSpPr>
          <p:nvPr/>
        </p:nvCxnSpPr>
        <p:spPr>
          <a:xfrm rot="10800000" flipV="1">
            <a:off x="1644822" y="3747854"/>
            <a:ext cx="272767" cy="582864"/>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678677" y="4330718"/>
            <a:ext cx="1932287"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cxnSp>
        <p:nvCxnSpPr>
          <p:cNvPr id="35" name="Curved Connector 34"/>
          <p:cNvCxnSpPr>
            <a:stCxn id="24" idx="3"/>
            <a:endCxn id="31" idx="0"/>
          </p:cNvCxnSpPr>
          <p:nvPr/>
        </p:nvCxnSpPr>
        <p:spPr>
          <a:xfrm>
            <a:off x="2494227" y="2777847"/>
            <a:ext cx="389505" cy="720201"/>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4505770" y="3277559"/>
            <a:ext cx="4063799" cy="960521"/>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480" marR="0" indent="-285750">
              <a:spcBef>
                <a:spcPts val="200"/>
              </a:spcBef>
              <a:spcAft>
                <a:spcPts val="200"/>
              </a:spcAft>
              <a:buFont typeface="Arial" panose="020B0604020202020204" pitchFamily="34" charset="0"/>
              <a:buChar char="•"/>
            </a:pPr>
            <a:r>
              <a:rPr lang="en-US" dirty="0">
                <a:solidFill>
                  <a:schemeClr val="tx1"/>
                </a:solidFill>
                <a:effectLst/>
                <a:ea typeface="Times New Roman" panose="02020603050405020304" pitchFamily="18" charset="0"/>
                <a:cs typeface="Times New Roman" panose="02020603050405020304" pitchFamily="18" charset="0"/>
              </a:rPr>
              <a:t>Task 1. Circle the correct answer.</a:t>
            </a:r>
          </a:p>
          <a:p>
            <a:pPr marL="284480" marR="0" indent="-285750">
              <a:spcBef>
                <a:spcPts val="0"/>
              </a:spcBef>
              <a:spcAft>
                <a:spcPts val="0"/>
              </a:spcAft>
              <a:buFont typeface="Arial" panose="020B0604020202020204" pitchFamily="34" charset="0"/>
              <a:buChar char="•"/>
            </a:pPr>
            <a:r>
              <a:rPr lang="en-US" dirty="0">
                <a:solidFill>
                  <a:schemeClr val="tx1"/>
                </a:solidFill>
                <a:effectLst/>
                <a:ea typeface="Times New Roman" panose="02020603050405020304" pitchFamily="18" charset="0"/>
                <a:cs typeface="Times New Roman" panose="02020603050405020304" pitchFamily="18" charset="0"/>
              </a:rPr>
              <a:t>Task 2. Tell the life stories of people you know and admire. </a:t>
            </a:r>
          </a:p>
        </p:txBody>
      </p:sp>
      <p:sp>
        <p:nvSpPr>
          <p:cNvPr id="44" name="Rectangle 43"/>
          <p:cNvSpPr/>
          <p:nvPr/>
        </p:nvSpPr>
        <p:spPr>
          <a:xfrm>
            <a:off x="4233064" y="230514"/>
            <a:ext cx="2256946" cy="338921"/>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latin typeface="UTM Facebook K&amp;T" panose="02040603050506020204" pitchFamily="18" charset="0"/>
              </a:rPr>
              <a:t>LANGUAGE</a:t>
            </a:r>
          </a:p>
        </p:txBody>
      </p:sp>
      <p:sp>
        <p:nvSpPr>
          <p:cNvPr id="46" name="Rectangle 45"/>
          <p:cNvSpPr/>
          <p:nvPr/>
        </p:nvSpPr>
        <p:spPr>
          <a:xfrm>
            <a:off x="2692057" y="239901"/>
            <a:ext cx="1415556" cy="329534"/>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E45983"/>
                </a:solidFill>
                <a:latin typeface="Bookman Old Style" pitchFamily="18" charset="0"/>
              </a:rPr>
              <a:t>LESSON 2</a:t>
            </a: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2237015" y="2280947"/>
            <a:ext cx="5135336" cy="769441"/>
          </a:xfrm>
          <a:prstGeom prst="rect">
            <a:avLst/>
          </a:prstGeom>
          <a:noFill/>
        </p:spPr>
        <p:txBody>
          <a:bodyPr wrap="square">
            <a:spAutoFit/>
          </a:bodyPr>
          <a:lstStyle/>
          <a:p>
            <a:r>
              <a:rPr lang="en-US" sz="4400" b="1" kern="0" dirty="0">
                <a:effectLst/>
                <a:ea typeface="Times New Roman" panose="02020603050405020304" pitchFamily="18" charset="0"/>
                <a:cs typeface="Times New Roman" panose="02020603050405020304" pitchFamily="18" charset="0"/>
              </a:rPr>
              <a:t>Game: Say a name</a:t>
            </a:r>
            <a:endParaRPr lang="en-US" sz="4400" dirty="0">
              <a:cs typeface="Times New Roman" panose="02020603050405020304" pitchFamily="18" charset="0"/>
            </a:endParaRPr>
          </a:p>
        </p:txBody>
      </p:sp>
    </p:spTree>
    <p:extLst>
      <p:ext uri="{BB962C8B-B14F-4D97-AF65-F5344CB8AC3E}">
        <p14:creationId xmlns:p14="http://schemas.microsoft.com/office/powerpoint/2010/main" val="368098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2186982" y="629457"/>
            <a:ext cx="5135336" cy="707886"/>
          </a:xfrm>
          <a:prstGeom prst="rect">
            <a:avLst/>
          </a:prstGeom>
          <a:noFill/>
        </p:spPr>
        <p:txBody>
          <a:bodyPr wrap="square">
            <a:spAutoFit/>
          </a:bodyPr>
          <a:lstStyle/>
          <a:p>
            <a:pPr algn="ctr"/>
            <a:r>
              <a:rPr lang="en-US" sz="4000" b="1" kern="0" dirty="0">
                <a:effectLst/>
                <a:ea typeface="Times New Roman" panose="02020603050405020304" pitchFamily="18" charset="0"/>
                <a:cs typeface="Times New Roman" panose="02020603050405020304" pitchFamily="18" charset="0"/>
              </a:rPr>
              <a:t>Rules</a:t>
            </a:r>
            <a:endParaRPr lang="en-US" sz="4000" dirty="0">
              <a:cs typeface="Times New Roman" panose="02020603050405020304" pitchFamily="18" charset="0"/>
            </a:endParaRPr>
          </a:p>
        </p:txBody>
      </p:sp>
      <p:sp>
        <p:nvSpPr>
          <p:cNvPr id="2" name="TextBox 1">
            <a:extLst>
              <a:ext uri="{FF2B5EF4-FFF2-40B4-BE49-F238E27FC236}">
                <a16:creationId xmlns:a16="http://schemas.microsoft.com/office/drawing/2014/main" id="{A2CDDD58-11F2-DAAC-B9FA-477BF411BC51}"/>
              </a:ext>
            </a:extLst>
          </p:cNvPr>
          <p:cNvSpPr txBox="1"/>
          <p:nvPr/>
        </p:nvSpPr>
        <p:spPr>
          <a:xfrm>
            <a:off x="680881" y="1337343"/>
            <a:ext cx="8147538" cy="3477875"/>
          </a:xfrm>
          <a:prstGeom prst="rect">
            <a:avLst/>
          </a:prstGeom>
          <a:noFill/>
        </p:spPr>
        <p:txBody>
          <a:bodyPr wrap="square" rtlCol="0">
            <a:spAutoFit/>
          </a:bodyPr>
          <a:lstStyle/>
          <a:p>
            <a:pPr marL="0" marR="0" indent="-1270" algn="just">
              <a:spcBef>
                <a:spcPts val="0"/>
              </a:spcBef>
              <a:spcAft>
                <a:spcPts val="0"/>
              </a:spcAft>
            </a:pPr>
            <a:r>
              <a:rPr lang="en-US" sz="2200" dirty="0">
                <a:effectLst/>
                <a:ea typeface="Times New Roman" panose="02020603050405020304" pitchFamily="18" charset="0"/>
                <a:cs typeface="Times New Roman" panose="02020603050405020304" pitchFamily="18" charset="0"/>
              </a:rPr>
              <a:t>- Work in two teams. There are 5 turns for each team.</a:t>
            </a:r>
          </a:p>
          <a:p>
            <a:pPr marL="0" marR="0" indent="-1270" algn="just">
              <a:spcBef>
                <a:spcPts val="0"/>
              </a:spcBef>
              <a:spcAft>
                <a:spcPts val="0"/>
              </a:spcAft>
            </a:pPr>
            <a:r>
              <a:rPr lang="en-US" sz="2200" dirty="0">
                <a:effectLst/>
                <a:ea typeface="Times New Roman" panose="02020603050405020304" pitchFamily="18" charset="0"/>
                <a:cs typeface="Times New Roman" panose="02020603050405020304" pitchFamily="18" charset="0"/>
              </a:rPr>
              <a:t>- There are two separate boxes. Box A contains the names of some nationalities, Box B contains names of jobs. </a:t>
            </a:r>
          </a:p>
          <a:p>
            <a:pPr marL="0" marR="0" indent="-1270" algn="just">
              <a:spcBef>
                <a:spcPts val="0"/>
              </a:spcBef>
              <a:spcAft>
                <a:spcPts val="0"/>
              </a:spcAft>
            </a:pPr>
            <a:r>
              <a:rPr lang="en-US" sz="2200" dirty="0">
                <a:ea typeface="Times New Roman" panose="02020603050405020304" pitchFamily="18" charset="0"/>
                <a:cs typeface="Times New Roman" panose="02020603050405020304" pitchFamily="18" charset="0"/>
              </a:rPr>
              <a:t>- P</a:t>
            </a:r>
            <a:r>
              <a:rPr lang="en-US" sz="2200" dirty="0">
                <a:effectLst/>
                <a:ea typeface="Times New Roman" panose="02020603050405020304" pitchFamily="18" charset="0"/>
                <a:cs typeface="Times New Roman" panose="02020603050405020304" pitchFamily="18" charset="0"/>
              </a:rPr>
              <a:t>ick up one card from box A and one from box B. </a:t>
            </a:r>
          </a:p>
          <a:p>
            <a:pPr marL="0" marR="0" indent="-1270" algn="just">
              <a:spcBef>
                <a:spcPts val="0"/>
              </a:spcBef>
              <a:spcAft>
                <a:spcPts val="0"/>
              </a:spcAft>
            </a:pPr>
            <a:r>
              <a:rPr lang="en-US" sz="2200" dirty="0">
                <a:ea typeface="Times New Roman" panose="02020603050405020304" pitchFamily="18" charset="0"/>
                <a:cs typeface="Times New Roman" panose="02020603050405020304" pitchFamily="18" charset="0"/>
              </a:rPr>
              <a:t>- S</a:t>
            </a:r>
            <a:r>
              <a:rPr lang="en-US" sz="2200" dirty="0">
                <a:effectLst/>
                <a:ea typeface="Times New Roman" panose="02020603050405020304" pitchFamily="18" charset="0"/>
                <a:cs typeface="Times New Roman" panose="02020603050405020304" pitchFamily="18" charset="0"/>
              </a:rPr>
              <a:t>ay the name of one famous person corresponding to your cards.</a:t>
            </a:r>
          </a:p>
          <a:p>
            <a:pPr marL="0" marR="0" indent="-1270" algn="just">
              <a:spcBef>
                <a:spcPts val="0"/>
              </a:spcBef>
              <a:spcAft>
                <a:spcPts val="0"/>
              </a:spcAft>
            </a:pPr>
            <a:r>
              <a:rPr lang="en-US" sz="2200" dirty="0">
                <a:effectLst/>
                <a:ea typeface="Times New Roman" panose="02020603050405020304" pitchFamily="18" charset="0"/>
                <a:cs typeface="Times New Roman" panose="02020603050405020304" pitchFamily="18" charset="0"/>
              </a:rPr>
              <a:t>- If you cannot answer </a:t>
            </a:r>
            <a:r>
              <a:rPr lang="en-US" sz="2200" dirty="0">
                <a:effectLst/>
                <a:ea typeface="Times New Roman" panose="02020603050405020304" pitchFamily="18" charset="0"/>
                <a:cs typeface="Times New Roman" panose="02020603050405020304" pitchFamily="18" charset="0"/>
                <a:sym typeface="Wingdings" panose="05000000000000000000" pitchFamily="2" charset="2"/>
              </a:rPr>
              <a:t> </a:t>
            </a:r>
            <a:r>
              <a:rPr lang="en-US" sz="2200" dirty="0">
                <a:effectLst/>
                <a:ea typeface="Times New Roman" panose="02020603050405020304" pitchFamily="18" charset="0"/>
                <a:cs typeface="Times New Roman" panose="02020603050405020304" pitchFamily="18" charset="0"/>
              </a:rPr>
              <a:t>the chance is transferred to the other team.</a:t>
            </a:r>
          </a:p>
          <a:p>
            <a:pPr marL="0" marR="0" indent="-1270" algn="just">
              <a:spcBef>
                <a:spcPts val="0"/>
              </a:spcBef>
              <a:spcAft>
                <a:spcPts val="0"/>
              </a:spcAft>
            </a:pPr>
            <a:r>
              <a:rPr lang="en-US" sz="2200" b="1" i="1" dirty="0" err="1">
                <a:effectLst/>
                <a:ea typeface="Times New Roman" panose="02020603050405020304" pitchFamily="18" charset="0"/>
                <a:cs typeface="Times New Roman" panose="02020603050405020304" pitchFamily="18" charset="0"/>
              </a:rPr>
              <a:t>E.g</a:t>
            </a:r>
            <a:r>
              <a:rPr lang="en-US" sz="2200" b="1" i="1" dirty="0">
                <a:effectLst/>
                <a:ea typeface="Times New Roman" panose="02020603050405020304" pitchFamily="18" charset="0"/>
                <a:cs typeface="Times New Roman" panose="02020603050405020304" pitchFamily="18" charset="0"/>
              </a:rPr>
              <a:t>: Box A = “South African”, Box B = “politician” </a:t>
            </a:r>
            <a:r>
              <a:rPr lang="en-US" sz="2200" b="1" i="1" dirty="0">
                <a:effectLst/>
                <a:ea typeface="Times New Roman" panose="02020603050405020304" pitchFamily="18" charset="0"/>
                <a:cs typeface="Times New Roman" panose="02020603050405020304" pitchFamily="18" charset="0"/>
                <a:sym typeface="Wingdings" panose="05000000000000000000" pitchFamily="2" charset="2"/>
              </a:rPr>
              <a:t></a:t>
            </a:r>
            <a:r>
              <a:rPr lang="en-US" sz="2200" b="1" i="1" dirty="0">
                <a:effectLst/>
                <a:ea typeface="Times New Roman" panose="02020603050405020304" pitchFamily="18" charset="0"/>
                <a:cs typeface="Times New Roman" panose="02020603050405020304" pitchFamily="18" charset="0"/>
              </a:rPr>
              <a:t> say “Nelson Mandela”.</a:t>
            </a:r>
          </a:p>
          <a:p>
            <a:pPr marL="0" marR="0" indent="-1270" algn="just">
              <a:spcBef>
                <a:spcPts val="0"/>
              </a:spcBef>
              <a:spcAft>
                <a:spcPts val="0"/>
              </a:spcAft>
            </a:pPr>
            <a:r>
              <a:rPr lang="en-US" sz="2200" dirty="0">
                <a:effectLst/>
                <a:ea typeface="Times New Roman" panose="02020603050405020304" pitchFamily="18" charset="0"/>
                <a:cs typeface="Times New Roman" panose="02020603050405020304" pitchFamily="18" charset="0"/>
              </a:rPr>
              <a:t>- One point for a correct answer.</a:t>
            </a:r>
          </a:p>
          <a:p>
            <a:r>
              <a:rPr lang="en-US" sz="2200" kern="0" dirty="0">
                <a:solidFill>
                  <a:srgbClr val="000000"/>
                </a:solidFill>
                <a:effectLst/>
                <a:ea typeface="Times New Roman" panose="02020603050405020304" pitchFamily="18" charset="0"/>
                <a:cs typeface="Times New Roman" panose="02020603050405020304" pitchFamily="18" charset="0"/>
              </a:rPr>
              <a:t>- The group getting the highest points will be the winner. </a:t>
            </a:r>
            <a:endParaRPr lang="en-US" sz="2200" dirty="0">
              <a:cs typeface="Times New Roman" panose="02020603050405020304" pitchFamily="18" charset="0"/>
            </a:endParaRPr>
          </a:p>
        </p:txBody>
      </p:sp>
    </p:spTree>
    <p:extLst>
      <p:ext uri="{BB962C8B-B14F-4D97-AF65-F5344CB8AC3E}">
        <p14:creationId xmlns:p14="http://schemas.microsoft.com/office/powerpoint/2010/main" val="300005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PRONUNCIATION</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28997" y="806840"/>
            <a:ext cx="7710846" cy="523220"/>
          </a:xfrm>
          <a:prstGeom prst="rect">
            <a:avLst/>
          </a:prstGeom>
        </p:spPr>
        <p:txBody>
          <a:bodyPr wrap="square">
            <a:spAutoFit/>
          </a:bodyPr>
          <a:lstStyle/>
          <a:p>
            <a:pPr algn="just"/>
            <a:r>
              <a:rPr lang="en-US" sz="2800" b="1" kern="0" dirty="0">
                <a:solidFill>
                  <a:srgbClr val="000000"/>
                </a:solidFill>
                <a:effectLst/>
                <a:ea typeface="Times New Roman" panose="02020603050405020304" pitchFamily="18" charset="0"/>
                <a:cs typeface="Times New Roman" panose="02020603050405020304" pitchFamily="18" charset="0"/>
              </a:rPr>
              <a:t>Listen and repeat. Then </a:t>
            </a:r>
            <a:r>
              <a:rPr lang="en-US" sz="2800" b="1" kern="0" dirty="0" err="1">
                <a:solidFill>
                  <a:srgbClr val="000000"/>
                </a:solidFill>
                <a:effectLst/>
                <a:ea typeface="Times New Roman" panose="02020603050405020304" pitchFamily="18" charset="0"/>
                <a:cs typeface="Times New Roman" panose="02020603050405020304" pitchFamily="18" charset="0"/>
              </a:rPr>
              <a:t>practise</a:t>
            </a:r>
            <a:r>
              <a:rPr lang="en-US" sz="2800" b="1" kern="0" dirty="0">
                <a:solidFill>
                  <a:srgbClr val="000000"/>
                </a:solidFill>
                <a:effectLst/>
                <a:ea typeface="Times New Roman" panose="02020603050405020304" pitchFamily="18" charset="0"/>
                <a:cs typeface="Times New Roman" panose="02020603050405020304" pitchFamily="18" charset="0"/>
              </a:rPr>
              <a:t> saying the words</a:t>
            </a:r>
            <a:endParaRPr lang="en-US" sz="2800" b="1" dirty="0">
              <a:cs typeface="Times New Roman" panose="02020603050405020304" pitchFamily="18" charset="0"/>
            </a:endParaRPr>
          </a:p>
        </p:txBody>
      </p:sp>
      <p:pic>
        <p:nvPicPr>
          <p:cNvPr id="8" name="Picture 7">
            <a:extLst>
              <a:ext uri="{FF2B5EF4-FFF2-40B4-BE49-F238E27FC236}">
                <a16:creationId xmlns:a16="http://schemas.microsoft.com/office/drawing/2014/main" id="{061C1831-FCD1-0DCE-1295-BABB77373174}"/>
              </a:ext>
            </a:extLst>
          </p:cNvPr>
          <p:cNvPicPr>
            <a:picLocks noChangeAspect="1"/>
          </p:cNvPicPr>
          <p:nvPr/>
        </p:nvPicPr>
        <p:blipFill>
          <a:blip r:embed="rId4"/>
          <a:stretch>
            <a:fillRect/>
          </a:stretch>
        </p:blipFill>
        <p:spPr>
          <a:xfrm>
            <a:off x="828997" y="1490157"/>
            <a:ext cx="7429703" cy="3282095"/>
          </a:xfrm>
          <a:prstGeom prst="rect">
            <a:avLst/>
          </a:prstGeom>
        </p:spPr>
      </p:pic>
      <p:pic>
        <p:nvPicPr>
          <p:cNvPr id="7" name="Track 2">
            <a:hlinkClick r:id="" action="ppaction://media"/>
            <a:extLst>
              <a:ext uri="{FF2B5EF4-FFF2-40B4-BE49-F238E27FC236}">
                <a16:creationId xmlns:a16="http://schemas.microsoft.com/office/drawing/2014/main" id="{56B21AE6-14D1-A52E-B037-4DEF95E338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53461" y="49555"/>
            <a:ext cx="609600" cy="609600"/>
          </a:xfrm>
          <a:prstGeom prst="rect">
            <a:avLst/>
          </a:prstGeom>
        </p:spPr>
      </p:pic>
    </p:spTree>
    <p:extLst>
      <p:ext uri="{BB962C8B-B14F-4D97-AF65-F5344CB8AC3E}">
        <p14:creationId xmlns:p14="http://schemas.microsoft.com/office/powerpoint/2010/main" val="199943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78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3535" y="768887"/>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800490" y="856782"/>
            <a:ext cx="7888632" cy="461665"/>
          </a:xfrm>
          <a:prstGeom prst="rect">
            <a:avLst/>
          </a:prstGeom>
        </p:spPr>
        <p:txBody>
          <a:bodyPr wrap="square">
            <a:spAutoFit/>
          </a:bodyPr>
          <a:lstStyle/>
          <a:p>
            <a:pPr algn="just"/>
            <a:r>
              <a:rPr lang="en-US" sz="2400" b="1" kern="0" dirty="0">
                <a:solidFill>
                  <a:srgbClr val="000000"/>
                </a:solidFill>
                <a:effectLst/>
                <a:ea typeface="Times New Roman" panose="02020603050405020304" pitchFamily="18" charset="0"/>
                <a:cs typeface="Times New Roman" panose="02020603050405020304" pitchFamily="18" charset="0"/>
              </a:rPr>
              <a:t>Underline the words that contain the /</a:t>
            </a:r>
            <a:r>
              <a:rPr lang="en-US" sz="2400" b="1" kern="0" dirty="0" err="1">
                <a:solidFill>
                  <a:srgbClr val="000000"/>
                </a:solidFill>
                <a:effectLst/>
                <a:ea typeface="LucidaSansUnicode"/>
                <a:cs typeface="Times New Roman" panose="02020603050405020304" pitchFamily="18" charset="0"/>
              </a:rPr>
              <a:t>eɪ</a:t>
            </a:r>
            <a:r>
              <a:rPr lang="en-US" sz="2400" b="1" kern="0" dirty="0">
                <a:solidFill>
                  <a:srgbClr val="000000"/>
                </a:solidFill>
                <a:effectLst/>
                <a:ea typeface="Times New Roman" panose="02020603050405020304" pitchFamily="18" charset="0"/>
                <a:cs typeface="Times New Roman" panose="02020603050405020304" pitchFamily="18" charset="0"/>
              </a:rPr>
              <a:t>/ and /</a:t>
            </a:r>
            <a:r>
              <a:rPr lang="en-US" sz="2400" b="1" kern="0" dirty="0" err="1">
                <a:solidFill>
                  <a:srgbClr val="000000"/>
                </a:solidFill>
                <a:effectLst/>
                <a:ea typeface="LucidaSansUnicode"/>
                <a:cs typeface="Times New Roman" panose="02020603050405020304" pitchFamily="18" charset="0"/>
              </a:rPr>
              <a:t>əʊ</a:t>
            </a:r>
            <a:r>
              <a:rPr lang="en-US" sz="2400" b="1" kern="0" dirty="0">
                <a:solidFill>
                  <a:srgbClr val="000000"/>
                </a:solidFill>
                <a:effectLst/>
                <a:ea typeface="Times New Roman" panose="02020603050405020304" pitchFamily="18" charset="0"/>
                <a:cs typeface="Times New Roman" panose="02020603050405020304" pitchFamily="18" charset="0"/>
              </a:rPr>
              <a:t>/ sounds. </a:t>
            </a:r>
            <a:endParaRPr lang="en-US" sz="2400" b="1" dirty="0">
              <a:cs typeface="Times New Roman" panose="02020603050405020304" pitchFamily="18" charset="0"/>
            </a:endParaRPr>
          </a:p>
        </p:txBody>
      </p:sp>
      <p:sp>
        <p:nvSpPr>
          <p:cNvPr id="7" name="TextBox 6">
            <a:extLst>
              <a:ext uri="{FF2B5EF4-FFF2-40B4-BE49-F238E27FC236}">
                <a16:creationId xmlns:a16="http://schemas.microsoft.com/office/drawing/2014/main" id="{E6F4F909-6EC0-7959-D341-4DE490737910}"/>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PRONUNCIATION</a:t>
            </a:r>
          </a:p>
        </p:txBody>
      </p:sp>
      <p:sp>
        <p:nvSpPr>
          <p:cNvPr id="11" name="TextBox 10">
            <a:extLst>
              <a:ext uri="{FF2B5EF4-FFF2-40B4-BE49-F238E27FC236}">
                <a16:creationId xmlns:a16="http://schemas.microsoft.com/office/drawing/2014/main" id="{81872981-6E58-7BF4-4DEF-4E8A8C7777AA}"/>
              </a:ext>
            </a:extLst>
          </p:cNvPr>
          <p:cNvSpPr txBox="1"/>
          <p:nvPr/>
        </p:nvSpPr>
        <p:spPr>
          <a:xfrm>
            <a:off x="448343" y="1528486"/>
            <a:ext cx="8247314" cy="3416320"/>
          </a:xfrm>
          <a:prstGeom prst="rect">
            <a:avLst/>
          </a:prstGeom>
          <a:solidFill>
            <a:srgbClr val="F7DADE"/>
          </a:solidFill>
        </p:spPr>
        <p:txBody>
          <a:bodyPr wrap="square">
            <a:spAutoFit/>
          </a:bodyPr>
          <a:lstStyle/>
          <a:p>
            <a:r>
              <a:rPr lang="en-US" sz="3600" kern="0" dirty="0">
                <a:solidFill>
                  <a:srgbClr val="000000"/>
                </a:solidFill>
                <a:effectLst/>
                <a:ea typeface="Times New Roman" panose="02020603050405020304" pitchFamily="18" charset="0"/>
                <a:cs typeface="Times New Roman" panose="02020603050405020304" pitchFamily="18" charset="0"/>
              </a:rPr>
              <a:t>In the first year when </a:t>
            </a:r>
            <a:r>
              <a:rPr lang="en-US" sz="3600" i="1" kern="0" dirty="0">
                <a:solidFill>
                  <a:srgbClr val="000000"/>
                </a:solidFill>
                <a:effectLst/>
                <a:ea typeface="Times New Roman" panose="02020603050405020304" pitchFamily="18" charset="0"/>
                <a:cs typeface="Times New Roman" panose="02020603050405020304" pitchFamily="18" charset="0"/>
              </a:rPr>
              <a:t>The Diary of Dang Thuy Tram</a:t>
            </a:r>
            <a:r>
              <a:rPr lang="en-US" sz="3600" kern="0" dirty="0">
                <a:solidFill>
                  <a:srgbClr val="000000"/>
                </a:solidFill>
                <a:effectLst/>
                <a:ea typeface="Times New Roman" panose="02020603050405020304" pitchFamily="18" charset="0"/>
                <a:cs typeface="Times New Roman" panose="02020603050405020304" pitchFamily="18" charset="0"/>
              </a:rPr>
              <a:t> was published, more than </a:t>
            </a:r>
            <a:r>
              <a:rPr lang="en-US" sz="3600" kern="0" dirty="0">
                <a:effectLst/>
                <a:ea typeface="Times New Roman" panose="02020603050405020304" pitchFamily="18" charset="0"/>
                <a:cs typeface="Times New Roman" panose="02020603050405020304" pitchFamily="18" charset="0"/>
              </a:rPr>
              <a:t>300,000 copies were sold.  The book was also translated into more than 16 different languages. A film based on the diary was made in 2009. Its name is </a:t>
            </a:r>
            <a:r>
              <a:rPr lang="en-US" sz="3600" i="1" kern="0" dirty="0">
                <a:effectLst/>
                <a:ea typeface="Times New Roman" panose="02020603050405020304" pitchFamily="18" charset="0"/>
                <a:cs typeface="Times New Roman" panose="02020603050405020304" pitchFamily="18" charset="0"/>
              </a:rPr>
              <a:t>Don’t burn</a:t>
            </a:r>
            <a:r>
              <a:rPr lang="en-US" sz="3600" kern="0" dirty="0">
                <a:effectLst/>
                <a:ea typeface="Times New Roman" panose="02020603050405020304" pitchFamily="18" charset="0"/>
                <a:cs typeface="Times New Roman" panose="02020603050405020304" pitchFamily="18" charset="0"/>
              </a:rPr>
              <a:t>.</a:t>
            </a:r>
            <a:endParaRPr lang="en-US" sz="3600" dirty="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4170168-B719-2E48-A0C1-788A66250676}"/>
              </a:ext>
            </a:extLst>
          </p:cNvPr>
          <p:cNvCxnSpPr>
            <a:cxnSpLocks/>
          </p:cNvCxnSpPr>
          <p:nvPr/>
        </p:nvCxnSpPr>
        <p:spPr>
          <a:xfrm>
            <a:off x="1430520" y="3681256"/>
            <a:ext cx="18156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9B39AB-263A-E553-DD9D-CF528A668014}"/>
              </a:ext>
            </a:extLst>
          </p:cNvPr>
          <p:cNvCxnSpPr>
            <a:cxnSpLocks/>
          </p:cNvCxnSpPr>
          <p:nvPr/>
        </p:nvCxnSpPr>
        <p:spPr>
          <a:xfrm>
            <a:off x="4425107" y="3148797"/>
            <a:ext cx="906853" cy="0"/>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75B7D8-2D91-4376-DDC5-EBA825D979E9}"/>
              </a:ext>
            </a:extLst>
          </p:cNvPr>
          <p:cNvCxnSpPr>
            <a:cxnSpLocks/>
          </p:cNvCxnSpPr>
          <p:nvPr/>
        </p:nvCxnSpPr>
        <p:spPr>
          <a:xfrm>
            <a:off x="494063" y="3681256"/>
            <a:ext cx="801337" cy="0"/>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729D55-1CD4-7A50-51BD-C4B2D5961998}"/>
              </a:ext>
            </a:extLst>
          </p:cNvPr>
          <p:cNvCxnSpPr>
            <a:cxnSpLocks/>
          </p:cNvCxnSpPr>
          <p:nvPr/>
        </p:nvCxnSpPr>
        <p:spPr>
          <a:xfrm>
            <a:off x="3809138" y="4229896"/>
            <a:ext cx="1098142"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2E1968-6EA1-8E78-27CD-EC9870D55912}"/>
              </a:ext>
            </a:extLst>
          </p:cNvPr>
          <p:cNvCxnSpPr>
            <a:cxnSpLocks/>
          </p:cNvCxnSpPr>
          <p:nvPr/>
        </p:nvCxnSpPr>
        <p:spPr>
          <a:xfrm>
            <a:off x="522720" y="4778536"/>
            <a:ext cx="110796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F4027C7-9AD4-3AF4-4436-E1B6D453E2A7}"/>
              </a:ext>
            </a:extLst>
          </p:cNvPr>
          <p:cNvCxnSpPr>
            <a:cxnSpLocks/>
          </p:cNvCxnSpPr>
          <p:nvPr/>
        </p:nvCxnSpPr>
        <p:spPr>
          <a:xfrm>
            <a:off x="3809138" y="4778536"/>
            <a:ext cx="1098142"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6" name="Track 3">
            <a:hlinkClick r:id="" action="ppaction://media"/>
            <a:extLst>
              <a:ext uri="{FF2B5EF4-FFF2-40B4-BE49-F238E27FC236}">
                <a16:creationId xmlns:a16="http://schemas.microsoft.com/office/drawing/2014/main" id="{419A5E0E-5650-2970-ACDC-1EF89F90193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66681" y="98215"/>
            <a:ext cx="609600" cy="609600"/>
          </a:xfrm>
          <a:prstGeom prst="rect">
            <a:avLst/>
          </a:prstGeom>
        </p:spPr>
      </p:pic>
    </p:spTree>
    <p:extLst>
      <p:ext uri="{BB962C8B-B14F-4D97-AF65-F5344CB8AC3E}">
        <p14:creationId xmlns:p14="http://schemas.microsoft.com/office/powerpoint/2010/main" val="42898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118"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7">
            <a:extLst>
              <a:ext uri="{FF2B5EF4-FFF2-40B4-BE49-F238E27FC236}">
                <a16:creationId xmlns:a16="http://schemas.microsoft.com/office/drawing/2014/main" id="{4E846887-2C9F-8978-A57E-E4026728BE40}"/>
              </a:ext>
            </a:extLst>
          </p:cNvPr>
          <p:cNvSpPr/>
          <p:nvPr/>
        </p:nvSpPr>
        <p:spPr>
          <a:xfrm>
            <a:off x="373571" y="796802"/>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C538F46E-0E8D-5489-1E7C-AA1F0D5ABC3F}"/>
              </a:ext>
            </a:extLst>
          </p:cNvPr>
          <p:cNvSpPr txBox="1"/>
          <p:nvPr/>
        </p:nvSpPr>
        <p:spPr>
          <a:xfrm>
            <a:off x="403709" y="708280"/>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1</a:t>
            </a:r>
          </a:p>
        </p:txBody>
      </p:sp>
      <p:sp>
        <p:nvSpPr>
          <p:cNvPr id="4" name="Rectangle 3">
            <a:extLst>
              <a:ext uri="{FF2B5EF4-FFF2-40B4-BE49-F238E27FC236}">
                <a16:creationId xmlns:a16="http://schemas.microsoft.com/office/drawing/2014/main" id="{0445790A-8B20-F4D6-9B13-E7D1F75CCC01}"/>
              </a:ext>
            </a:extLst>
          </p:cNvPr>
          <p:cNvSpPr/>
          <p:nvPr/>
        </p:nvSpPr>
        <p:spPr>
          <a:xfrm>
            <a:off x="780664" y="782542"/>
            <a:ext cx="8029253" cy="430887"/>
          </a:xfrm>
          <a:prstGeom prst="rect">
            <a:avLst/>
          </a:prstGeom>
        </p:spPr>
        <p:txBody>
          <a:bodyPr wrap="square">
            <a:spAutoFit/>
          </a:bodyPr>
          <a:lstStyle/>
          <a:p>
            <a:r>
              <a:rPr lang="en-US" sz="2200" b="1" kern="0" dirty="0">
                <a:solidFill>
                  <a:srgbClr val="000000"/>
                </a:solidFill>
                <a:effectLst/>
                <a:ea typeface="Times New Roman" panose="02020603050405020304" pitchFamily="18" charset="0"/>
                <a:cs typeface="Times New Roman" panose="02020603050405020304" pitchFamily="18" charset="0"/>
              </a:rPr>
              <a:t>Match the words/phrases (1</a:t>
            </a:r>
            <a:r>
              <a:rPr lang="en-US" sz="2200" kern="0" dirty="0">
                <a:solidFill>
                  <a:srgbClr val="000000"/>
                </a:solidFill>
                <a:effectLst/>
                <a:ea typeface="Times New Roman" panose="02020603050405020304" pitchFamily="18" charset="0"/>
                <a:cs typeface="Times New Roman" panose="02020603050405020304" pitchFamily="18" charset="0"/>
              </a:rPr>
              <a:t>–</a:t>
            </a:r>
            <a:r>
              <a:rPr lang="en-US" sz="2200" b="1" kern="0" dirty="0">
                <a:solidFill>
                  <a:srgbClr val="000000"/>
                </a:solidFill>
                <a:effectLst/>
                <a:ea typeface="Times New Roman" panose="02020603050405020304" pitchFamily="18" charset="0"/>
                <a:cs typeface="Times New Roman" panose="02020603050405020304" pitchFamily="18" charset="0"/>
              </a:rPr>
              <a:t>5) with the words/preposition (a</a:t>
            </a:r>
            <a:r>
              <a:rPr lang="en-US" sz="2200" kern="0" dirty="0">
                <a:solidFill>
                  <a:srgbClr val="000000"/>
                </a:solidFill>
                <a:effectLst/>
                <a:ea typeface="Times New Roman" panose="02020603050405020304" pitchFamily="18" charset="0"/>
                <a:cs typeface="Times New Roman" panose="02020603050405020304" pitchFamily="18" charset="0"/>
              </a:rPr>
              <a:t>–</a:t>
            </a:r>
            <a:r>
              <a:rPr lang="en-US" sz="2200" b="1" kern="0" dirty="0">
                <a:solidFill>
                  <a:srgbClr val="000000"/>
                </a:solidFill>
                <a:effectLst/>
                <a:ea typeface="Times New Roman" panose="02020603050405020304" pitchFamily="18" charset="0"/>
                <a:cs typeface="Times New Roman" panose="02020603050405020304" pitchFamily="18" charset="0"/>
              </a:rPr>
              <a:t>e).</a:t>
            </a:r>
            <a:endParaRPr lang="en-US" sz="2200" b="1" dirty="0">
              <a:cs typeface="Times New Roman" panose="02020603050405020304" pitchFamily="18" charset="0"/>
            </a:endParaRPr>
          </a:p>
        </p:txBody>
      </p:sp>
      <p:sp>
        <p:nvSpPr>
          <p:cNvPr id="7" name="TextBox 6">
            <a:extLst>
              <a:ext uri="{FF2B5EF4-FFF2-40B4-BE49-F238E27FC236}">
                <a16:creationId xmlns:a16="http://schemas.microsoft.com/office/drawing/2014/main" id="{E4964DB1-7272-BDE8-62EF-A10A3E3D21E1}"/>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grpSp>
        <p:nvGrpSpPr>
          <p:cNvPr id="22" name="Group 21">
            <a:extLst>
              <a:ext uri="{FF2B5EF4-FFF2-40B4-BE49-F238E27FC236}">
                <a16:creationId xmlns:a16="http://schemas.microsoft.com/office/drawing/2014/main" id="{D9BE0374-3014-F7DA-391F-2903D475D85C}"/>
              </a:ext>
            </a:extLst>
          </p:cNvPr>
          <p:cNvGrpSpPr>
            <a:grpSpLocks noChangeAspect="1"/>
          </p:cNvGrpSpPr>
          <p:nvPr/>
        </p:nvGrpSpPr>
        <p:grpSpPr>
          <a:xfrm>
            <a:off x="92552" y="1262278"/>
            <a:ext cx="8958896" cy="3279532"/>
            <a:chOff x="185104" y="1521069"/>
            <a:chExt cx="8958896" cy="3279532"/>
          </a:xfrm>
        </p:grpSpPr>
        <p:pic>
          <p:nvPicPr>
            <p:cNvPr id="12" name="Picture 11">
              <a:extLst>
                <a:ext uri="{FF2B5EF4-FFF2-40B4-BE49-F238E27FC236}">
                  <a16:creationId xmlns:a16="http://schemas.microsoft.com/office/drawing/2014/main" id="{2612130A-9BEC-E929-8C44-827C14714DAE}"/>
                </a:ext>
              </a:extLst>
            </p:cNvPr>
            <p:cNvPicPr>
              <a:picLocks noChangeAspect="1"/>
            </p:cNvPicPr>
            <p:nvPr/>
          </p:nvPicPr>
          <p:blipFill>
            <a:blip r:embed="rId3"/>
            <a:stretch>
              <a:fillRect/>
            </a:stretch>
          </p:blipFill>
          <p:spPr>
            <a:xfrm>
              <a:off x="185104" y="1595466"/>
              <a:ext cx="2154811" cy="3145128"/>
            </a:xfrm>
            <a:prstGeom prst="rect">
              <a:avLst/>
            </a:prstGeom>
          </p:spPr>
        </p:pic>
        <p:pic>
          <p:nvPicPr>
            <p:cNvPr id="14" name="Picture 13">
              <a:extLst>
                <a:ext uri="{FF2B5EF4-FFF2-40B4-BE49-F238E27FC236}">
                  <a16:creationId xmlns:a16="http://schemas.microsoft.com/office/drawing/2014/main" id="{63064863-BC53-DEF5-E154-070B7574885C}"/>
                </a:ext>
              </a:extLst>
            </p:cNvPr>
            <p:cNvPicPr>
              <a:picLocks noChangeAspect="1"/>
            </p:cNvPicPr>
            <p:nvPr/>
          </p:nvPicPr>
          <p:blipFill>
            <a:blip r:embed="rId4"/>
            <a:stretch>
              <a:fillRect/>
            </a:stretch>
          </p:blipFill>
          <p:spPr>
            <a:xfrm>
              <a:off x="2339915" y="1521069"/>
              <a:ext cx="2418136" cy="3279532"/>
            </a:xfrm>
            <a:prstGeom prst="rect">
              <a:avLst/>
            </a:prstGeom>
          </p:spPr>
        </p:pic>
        <p:pic>
          <p:nvPicPr>
            <p:cNvPr id="20" name="Picture 19">
              <a:extLst>
                <a:ext uri="{FF2B5EF4-FFF2-40B4-BE49-F238E27FC236}">
                  <a16:creationId xmlns:a16="http://schemas.microsoft.com/office/drawing/2014/main" id="{2382BC8D-5C74-A3FE-54CF-8DFD1EA6F8BA}"/>
                </a:ext>
              </a:extLst>
            </p:cNvPr>
            <p:cNvPicPr>
              <a:picLocks noChangeAspect="1"/>
            </p:cNvPicPr>
            <p:nvPr/>
          </p:nvPicPr>
          <p:blipFill>
            <a:blip r:embed="rId5"/>
            <a:stretch>
              <a:fillRect/>
            </a:stretch>
          </p:blipFill>
          <p:spPr>
            <a:xfrm>
              <a:off x="4193609" y="1549024"/>
              <a:ext cx="4950391" cy="3251577"/>
            </a:xfrm>
            <a:prstGeom prst="rect">
              <a:avLst/>
            </a:prstGeom>
          </p:spPr>
        </p:pic>
      </p:grpSp>
      <p:sp>
        <p:nvSpPr>
          <p:cNvPr id="23" name="TextBox 22">
            <a:extLst>
              <a:ext uri="{FF2B5EF4-FFF2-40B4-BE49-F238E27FC236}">
                <a16:creationId xmlns:a16="http://schemas.microsoft.com/office/drawing/2014/main" id="{100D70AD-C84A-CC35-E5EE-B675A3B60E85}"/>
              </a:ext>
            </a:extLst>
          </p:cNvPr>
          <p:cNvSpPr txBox="1"/>
          <p:nvPr/>
        </p:nvSpPr>
        <p:spPr>
          <a:xfrm>
            <a:off x="1594339" y="4636772"/>
            <a:ext cx="5427783" cy="461665"/>
          </a:xfrm>
          <a:prstGeom prst="rect">
            <a:avLst/>
          </a:prstGeom>
          <a:noFill/>
        </p:spPr>
        <p:txBody>
          <a:bodyPr wrap="square" rtlCol="0">
            <a:spAutoFit/>
          </a:bodyPr>
          <a:lstStyle/>
          <a:p>
            <a:pPr indent="-1270" rtl="0">
              <a:spcBef>
                <a:spcPts val="0"/>
              </a:spcBef>
              <a:spcAft>
                <a:spcPts val="0"/>
              </a:spcAft>
            </a:pPr>
            <a:r>
              <a:rPr lang="pt-BR" sz="2400" b="1" i="0" u="none" strike="noStrike" dirty="0">
                <a:solidFill>
                  <a:srgbClr val="E45983"/>
                </a:solidFill>
                <a:effectLst/>
              </a:rPr>
              <a:t>Key: 1. c</a:t>
            </a:r>
            <a:r>
              <a:rPr lang="pt-BR" sz="2400" b="1" dirty="0">
                <a:solidFill>
                  <a:srgbClr val="E45983"/>
                </a:solidFill>
              </a:rPr>
              <a:t>        </a:t>
            </a:r>
            <a:r>
              <a:rPr lang="pt-BR" sz="2400" b="1" i="0" u="none" strike="noStrike" dirty="0">
                <a:solidFill>
                  <a:srgbClr val="E45983"/>
                </a:solidFill>
                <a:effectLst/>
              </a:rPr>
              <a:t>2. d      3. b </a:t>
            </a:r>
            <a:r>
              <a:rPr lang="pt-BR" sz="2400" b="1" dirty="0">
                <a:solidFill>
                  <a:srgbClr val="E45983"/>
                </a:solidFill>
              </a:rPr>
              <a:t>       </a:t>
            </a:r>
            <a:r>
              <a:rPr lang="pt-BR" sz="2400" b="1" i="0" u="none" strike="noStrike" dirty="0">
                <a:solidFill>
                  <a:srgbClr val="E45983"/>
                </a:solidFill>
                <a:effectLst/>
              </a:rPr>
              <a:t>4. e</a:t>
            </a:r>
            <a:r>
              <a:rPr lang="pt-BR" sz="2400" b="1" dirty="0">
                <a:solidFill>
                  <a:srgbClr val="E45983"/>
                </a:solidFill>
              </a:rPr>
              <a:t>       </a:t>
            </a:r>
            <a:r>
              <a:rPr lang="pt-BR" sz="2400" b="1" i="0" u="none" strike="noStrike" dirty="0">
                <a:solidFill>
                  <a:srgbClr val="E45983"/>
                </a:solidFill>
                <a:effectLst/>
              </a:rPr>
              <a:t>5. a</a:t>
            </a:r>
            <a:endParaRPr lang="pt-BR" sz="2400" b="1" dirty="0">
              <a:solidFill>
                <a:srgbClr val="E45983"/>
              </a:solidFill>
              <a:effectLst/>
            </a:endParaRPr>
          </a:p>
        </p:txBody>
      </p:sp>
    </p:spTree>
    <p:extLst>
      <p:ext uri="{BB962C8B-B14F-4D97-AF65-F5344CB8AC3E}">
        <p14:creationId xmlns:p14="http://schemas.microsoft.com/office/powerpoint/2010/main" val="290784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518EE00-3778-F63F-A6B9-3BF867F1CCDC}"/>
              </a:ext>
            </a:extLst>
          </p:cNvPr>
          <p:cNvSpPr txBox="1"/>
          <p:nvPr/>
        </p:nvSpPr>
        <p:spPr>
          <a:xfrm>
            <a:off x="237621" y="1343445"/>
            <a:ext cx="8763650" cy="3539430"/>
          </a:xfrm>
          <a:prstGeom prst="rect">
            <a:avLst/>
          </a:prstGeom>
          <a:noFill/>
        </p:spPr>
        <p:txBody>
          <a:bodyPr wrap="square" rtlCol="0">
            <a:spAutoFit/>
          </a:bodyPr>
          <a:lstStyle/>
          <a:p>
            <a:r>
              <a:rPr lang="en-US" sz="3200" b="1" i="0" dirty="0">
                <a:solidFill>
                  <a:srgbClr val="E45A83"/>
                </a:solidFill>
                <a:effectLst/>
              </a:rPr>
              <a:t>1. </a:t>
            </a:r>
            <a:r>
              <a:rPr lang="en-US" sz="3200" b="0" i="0" dirty="0">
                <a:solidFill>
                  <a:srgbClr val="000000"/>
                </a:solidFill>
                <a:effectLst/>
              </a:rPr>
              <a:t>My father </a:t>
            </a:r>
            <a:r>
              <a:rPr lang="en-US" sz="3200" b="0" i="0" dirty="0">
                <a:solidFill>
                  <a:srgbClr val="6D6E71"/>
                </a:solidFill>
                <a:effectLst/>
              </a:rPr>
              <a:t>________________ </a:t>
            </a:r>
            <a:r>
              <a:rPr lang="en-US" sz="3200" b="0" i="0" dirty="0">
                <a:solidFill>
                  <a:srgbClr val="000000"/>
                </a:solidFill>
                <a:effectLst/>
              </a:rPr>
              <a:t>in Ha Noi between the ages of 19 and 21.</a:t>
            </a:r>
          </a:p>
          <a:p>
            <a:r>
              <a:rPr lang="en-US" sz="3200" b="1" i="0" dirty="0">
                <a:solidFill>
                  <a:srgbClr val="E45A83"/>
                </a:solidFill>
                <a:effectLst/>
              </a:rPr>
              <a:t>2. </a:t>
            </a:r>
            <a:r>
              <a:rPr lang="en-US" sz="3200" b="0" i="0" dirty="0">
                <a:solidFill>
                  <a:srgbClr val="000000"/>
                </a:solidFill>
                <a:effectLst/>
              </a:rPr>
              <a:t>Like so many people in their generation, my grandparents </a:t>
            </a:r>
            <a:r>
              <a:rPr lang="en-US" sz="3200" b="0" i="0" dirty="0">
                <a:solidFill>
                  <a:srgbClr val="6D6E71"/>
                </a:solidFill>
                <a:effectLst/>
              </a:rPr>
              <a:t>_________________</a:t>
            </a:r>
            <a:r>
              <a:rPr lang="en-US" sz="3200" b="0" i="0" dirty="0">
                <a:solidFill>
                  <a:srgbClr val="000000"/>
                </a:solidFill>
                <a:effectLst/>
              </a:rPr>
              <a:t>. They were together for 60 years.</a:t>
            </a:r>
          </a:p>
          <a:p>
            <a:r>
              <a:rPr lang="en-US" sz="3200" b="1" i="0" dirty="0">
                <a:solidFill>
                  <a:srgbClr val="E45A83"/>
                </a:solidFill>
                <a:effectLst/>
              </a:rPr>
              <a:t>3. </a:t>
            </a:r>
            <a:r>
              <a:rPr lang="en-US" sz="3200" b="0" i="0" dirty="0">
                <a:solidFill>
                  <a:srgbClr val="000000"/>
                </a:solidFill>
                <a:effectLst/>
              </a:rPr>
              <a:t>My friend </a:t>
            </a:r>
            <a:r>
              <a:rPr lang="en-US" sz="3200" b="0" i="0" dirty="0">
                <a:solidFill>
                  <a:srgbClr val="6D6E71"/>
                </a:solidFill>
                <a:effectLst/>
              </a:rPr>
              <a:t>____________________ </a:t>
            </a:r>
            <a:r>
              <a:rPr lang="en-US" sz="3200" b="0" i="0" dirty="0">
                <a:solidFill>
                  <a:srgbClr val="000000"/>
                </a:solidFill>
                <a:effectLst/>
              </a:rPr>
              <a:t>because his mother died when he was very small.</a:t>
            </a:r>
          </a:p>
        </p:txBody>
      </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7">
            <a:extLst>
              <a:ext uri="{FF2B5EF4-FFF2-40B4-BE49-F238E27FC236}">
                <a16:creationId xmlns:a16="http://schemas.microsoft.com/office/drawing/2014/main" id="{4E846887-2C9F-8978-A57E-E4026728BE40}"/>
              </a:ext>
            </a:extLst>
          </p:cNvPr>
          <p:cNvSpPr/>
          <p:nvPr/>
        </p:nvSpPr>
        <p:spPr>
          <a:xfrm>
            <a:off x="398386" y="763576"/>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C538F46E-0E8D-5489-1E7C-AA1F0D5ABC3F}"/>
              </a:ext>
            </a:extLst>
          </p:cNvPr>
          <p:cNvSpPr txBox="1"/>
          <p:nvPr/>
        </p:nvSpPr>
        <p:spPr>
          <a:xfrm>
            <a:off x="392624" y="677979"/>
            <a:ext cx="376955"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0445790A-8B20-F4D6-9B13-E7D1F75CCC01}"/>
              </a:ext>
            </a:extLst>
          </p:cNvPr>
          <p:cNvSpPr/>
          <p:nvPr/>
        </p:nvSpPr>
        <p:spPr>
          <a:xfrm>
            <a:off x="813337" y="740447"/>
            <a:ext cx="8029253" cy="461665"/>
          </a:xfrm>
          <a:prstGeom prst="rect">
            <a:avLst/>
          </a:prstGeom>
        </p:spPr>
        <p:txBody>
          <a:bodyPr wrap="square">
            <a:spAutoFit/>
          </a:bodyPr>
          <a:lstStyle/>
          <a:p>
            <a:pPr algn="just"/>
            <a:r>
              <a:rPr lang="en-US" sz="2400" b="1" kern="0" dirty="0">
                <a:solidFill>
                  <a:srgbClr val="000000"/>
                </a:solidFill>
                <a:effectLst/>
                <a:ea typeface="Times New Roman" panose="02020603050405020304" pitchFamily="18" charset="0"/>
                <a:cs typeface="Times New Roman" panose="02020603050405020304" pitchFamily="18" charset="0"/>
              </a:rPr>
              <a:t>Complete the sentences.</a:t>
            </a:r>
            <a:r>
              <a:rPr lang="en-US" sz="2400" kern="0" dirty="0">
                <a:effectLst/>
                <a:ea typeface="Times New Roman" panose="02020603050405020304" pitchFamily="18" charset="0"/>
                <a:cs typeface="Times New Roman" panose="02020603050405020304" pitchFamily="18" charset="0"/>
              </a:rPr>
              <a:t> </a:t>
            </a:r>
            <a:endParaRPr lang="en-US" sz="2400" b="1" dirty="0">
              <a:cs typeface="Times New Roman" panose="02020603050405020304" pitchFamily="18" charset="0"/>
            </a:endParaRPr>
          </a:p>
        </p:txBody>
      </p:sp>
      <p:sp>
        <p:nvSpPr>
          <p:cNvPr id="9" name="TextBox 8">
            <a:extLst>
              <a:ext uri="{FF2B5EF4-FFF2-40B4-BE49-F238E27FC236}">
                <a16:creationId xmlns:a16="http://schemas.microsoft.com/office/drawing/2014/main" id="{41F4B35F-9B92-FC30-F9EF-C413C44B7508}"/>
              </a:ext>
            </a:extLst>
          </p:cNvPr>
          <p:cNvSpPr txBox="1"/>
          <p:nvPr/>
        </p:nvSpPr>
        <p:spPr>
          <a:xfrm>
            <a:off x="2565887" y="1324339"/>
            <a:ext cx="3178422" cy="584775"/>
          </a:xfrm>
          <a:prstGeom prst="rect">
            <a:avLst/>
          </a:prstGeom>
          <a:noFill/>
        </p:spPr>
        <p:txBody>
          <a:bodyPr wrap="square" rtlCol="0">
            <a:spAutoFit/>
          </a:bodyPr>
          <a:lstStyle/>
          <a:p>
            <a:r>
              <a:rPr lang="en-US" sz="3200" dirty="0">
                <a:solidFill>
                  <a:srgbClr val="00B050"/>
                </a:solidFill>
              </a:rPr>
              <a:t>attended college</a:t>
            </a:r>
          </a:p>
        </p:txBody>
      </p:sp>
      <p:sp>
        <p:nvSpPr>
          <p:cNvPr id="10" name="TextBox 9">
            <a:extLst>
              <a:ext uri="{FF2B5EF4-FFF2-40B4-BE49-F238E27FC236}">
                <a16:creationId xmlns:a16="http://schemas.microsoft.com/office/drawing/2014/main" id="{EE258DA0-8F9C-25BE-9EF4-2B4175543AF8}"/>
              </a:ext>
            </a:extLst>
          </p:cNvPr>
          <p:cNvSpPr txBox="1"/>
          <p:nvPr/>
        </p:nvSpPr>
        <p:spPr>
          <a:xfrm>
            <a:off x="2565887" y="2799753"/>
            <a:ext cx="3553559" cy="584775"/>
          </a:xfrm>
          <a:prstGeom prst="rect">
            <a:avLst/>
          </a:prstGeom>
          <a:noFill/>
        </p:spPr>
        <p:txBody>
          <a:bodyPr wrap="square" rtlCol="0">
            <a:spAutoFit/>
          </a:bodyPr>
          <a:lstStyle/>
          <a:p>
            <a:r>
              <a:rPr lang="en-US" sz="3200" dirty="0">
                <a:solidFill>
                  <a:srgbClr val="00B050"/>
                </a:solidFill>
              </a:rPr>
              <a:t>had a long marriage</a:t>
            </a:r>
          </a:p>
        </p:txBody>
      </p:sp>
      <p:sp>
        <p:nvSpPr>
          <p:cNvPr id="11" name="TextBox 10">
            <a:extLst>
              <a:ext uri="{FF2B5EF4-FFF2-40B4-BE49-F238E27FC236}">
                <a16:creationId xmlns:a16="http://schemas.microsoft.com/office/drawing/2014/main" id="{9097CA6E-2172-A3C4-498E-D9D39E475823}"/>
              </a:ext>
            </a:extLst>
          </p:cNvPr>
          <p:cNvSpPr txBox="1"/>
          <p:nvPr/>
        </p:nvSpPr>
        <p:spPr>
          <a:xfrm>
            <a:off x="2393591" y="3811430"/>
            <a:ext cx="5843596" cy="584775"/>
          </a:xfrm>
          <a:prstGeom prst="rect">
            <a:avLst/>
          </a:prstGeom>
          <a:noFill/>
        </p:spPr>
        <p:txBody>
          <a:bodyPr wrap="square" rtlCol="0">
            <a:spAutoFit/>
          </a:bodyPr>
          <a:lstStyle/>
          <a:p>
            <a:r>
              <a:rPr lang="en-US" sz="3200" dirty="0">
                <a:solidFill>
                  <a:srgbClr val="00B050"/>
                </a:solidFill>
              </a:rPr>
              <a:t>had a difficult childhood</a:t>
            </a:r>
          </a:p>
        </p:txBody>
      </p:sp>
      <p:sp>
        <p:nvSpPr>
          <p:cNvPr id="19" name="TextBox 18">
            <a:extLst>
              <a:ext uri="{FF2B5EF4-FFF2-40B4-BE49-F238E27FC236}">
                <a16:creationId xmlns:a16="http://schemas.microsoft.com/office/drawing/2014/main" id="{F7BEBB04-19F2-2014-98E7-7A7015748B8A}"/>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165272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2055</TotalTime>
  <Words>941</Words>
  <PresentationFormat>On-screen Show (16:9)</PresentationFormat>
  <Paragraphs>106</Paragraphs>
  <Slides>17</Slides>
  <Notes>1</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Adobe Gothic Std B</vt:lpstr>
      <vt:lpstr>Arial</vt:lpstr>
      <vt:lpstr>Bookman Old Style</vt:lpstr>
      <vt:lpstr>Calibri</vt:lpstr>
      <vt:lpstr>Calibri Light</vt:lpstr>
      <vt:lpstr>LucidaSansUnicode</vt:lpstr>
      <vt:lpstr>Montserrat Medium</vt:lpstr>
      <vt:lpstr>Myriad Pro</vt:lpstr>
      <vt:lpstr>Times New Roman</vt:lpstr>
      <vt:lpstr>UTM Facebook K&amp;T</vt:lpstr>
      <vt:lpstr>UTM-Avo</vt:lpstr>
      <vt:lpstr>UTMAvoBold</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2024-04-02T03:04:26Z</dcterms:modified>
</cp:coreProperties>
</file>