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62" r:id="rId4"/>
    <p:sldId id="256" r:id="rId5"/>
    <p:sldId id="287" r:id="rId6"/>
    <p:sldId id="286" r:id="rId7"/>
    <p:sldId id="288" r:id="rId8"/>
    <p:sldId id="303" r:id="rId9"/>
    <p:sldId id="289" r:id="rId10"/>
    <p:sldId id="290" r:id="rId11"/>
    <p:sldId id="292" r:id="rId12"/>
    <p:sldId id="291" r:id="rId13"/>
    <p:sldId id="293" r:id="rId14"/>
    <p:sldId id="294" r:id="rId15"/>
    <p:sldId id="295" r:id="rId16"/>
    <p:sldId id="297" r:id="rId17"/>
    <p:sldId id="296" r:id="rId18"/>
    <p:sldId id="298" r:id="rId19"/>
    <p:sldId id="304" r:id="rId20"/>
    <p:sldId id="299" r:id="rId21"/>
    <p:sldId id="301" r:id="rId22"/>
    <p:sldId id="305" r:id="rId23"/>
    <p:sldId id="302" r:id="rId24"/>
    <p:sldId id="306" r:id="rId25"/>
    <p:sldId id="325" r:id="rId26"/>
    <p:sldId id="307" r:id="rId27"/>
    <p:sldId id="308" r:id="rId28"/>
    <p:sldId id="264" r:id="rId29"/>
    <p:sldId id="309" r:id="rId30"/>
    <p:sldId id="257" r:id="rId31"/>
    <p:sldId id="258" r:id="rId32"/>
    <p:sldId id="259" r:id="rId33"/>
    <p:sldId id="260" r:id="rId34"/>
    <p:sldId id="311" r:id="rId35"/>
    <p:sldId id="312" r:id="rId36"/>
    <p:sldId id="313" r:id="rId37"/>
    <p:sldId id="314" r:id="rId38"/>
    <p:sldId id="315" r:id="rId39"/>
    <p:sldId id="316" r:id="rId40"/>
    <p:sldId id="319" r:id="rId41"/>
    <p:sldId id="318" r:id="rId42"/>
    <p:sldId id="317" r:id="rId43"/>
    <p:sldId id="320" r:id="rId44"/>
    <p:sldId id="321" r:id="rId45"/>
    <p:sldId id="322" r:id="rId46"/>
    <p:sldId id="310" r:id="rId47"/>
    <p:sldId id="323" r:id="rId48"/>
    <p:sldId id="284" r:id="rId49"/>
    <p:sldId id="32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23E9"/>
    <a:srgbClr val="E6E6E6"/>
    <a:srgbClr val="6C0000"/>
    <a:srgbClr val="DCEB15"/>
    <a:srgbClr val="ECFE82"/>
    <a:srgbClr val="FCD5B5"/>
    <a:srgbClr val="558ED5"/>
    <a:srgbClr val="FAC090"/>
    <a:srgbClr val="E6F9FD"/>
    <a:srgbClr val="256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5" autoAdjust="0"/>
    <p:restoredTop sz="94660"/>
  </p:normalViewPr>
  <p:slideViewPr>
    <p:cSldViewPr>
      <p:cViewPr varScale="1">
        <p:scale>
          <a:sx n="64" d="100"/>
          <a:sy n="64" d="100"/>
        </p:scale>
        <p:origin x="3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173C9F-998E-4DF7-95CD-272D7CDEB12D}"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241247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73C9F-998E-4DF7-95CD-272D7CDEB12D}"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33342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73C9F-998E-4DF7-95CD-272D7CDEB12D}"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259971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584450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75139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61605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525920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585912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507476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671652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99780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73C9F-998E-4DF7-95CD-272D7CDEB12D}"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2137735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052864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506909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944399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207027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087877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011968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431666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911869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375204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80462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73C9F-998E-4DF7-95CD-272D7CDEB12D}"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1581822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740196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671308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579168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243014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347164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069519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077969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D78A31-B58C-4F22-8C52-A961D950D026}" type="datetimeFigureOut">
              <a:rPr lang="en-US" smtClean="0"/>
              <a:pPr/>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132060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D78A31-B58C-4F22-8C52-A961D950D026}" type="datetimeFigureOut">
              <a:rPr lang="en-US" smtClean="0"/>
              <a:pPr/>
              <a:t>7/1/2023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067622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78A31-B58C-4F22-8C52-A961D950D026}" type="datetimeFigureOut">
              <a:rPr lang="en-US" smtClean="0"/>
              <a:pPr/>
              <a:t>7/1/2023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92643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173C9F-998E-4DF7-95CD-272D7CDEB12D}" type="datetimeFigureOut">
              <a:rPr lang="en-US" smtClean="0"/>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434465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997771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304949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092187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4114402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574078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914069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863724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403936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466236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93871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173C9F-998E-4DF7-95CD-272D7CDEB12D}" type="datetimeFigureOut">
              <a:rPr lang="en-US" smtClean="0"/>
              <a:t>7/1/2023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609127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251870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869551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8D78A31-B58C-4F22-8C52-A961D950D026}" type="datetimeFigureOut">
              <a:rPr lang="en-US" smtClean="0"/>
              <a:pPr/>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542046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8D78A31-B58C-4F22-8C52-A961D950D026}" type="datetimeFigureOut">
              <a:rPr lang="en-US" smtClean="0"/>
              <a:pPr/>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360775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823452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93080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173C9F-998E-4DF7-95CD-272D7CDEB12D}" type="datetimeFigureOut">
              <a:rPr lang="en-US" smtClean="0"/>
              <a:t>7/1/2023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3745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73C9F-998E-4DF7-95CD-272D7CDEB12D}" type="datetimeFigureOut">
              <a:rPr lang="en-US" smtClean="0"/>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390340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73C9F-998E-4DF7-95CD-272D7CDEB12D}" type="datetimeFigureOut">
              <a:rPr lang="en-US" smtClean="0"/>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162580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73C9F-998E-4DF7-95CD-272D7CDEB12D}" type="datetimeFigureOut">
              <a:rPr lang="en-US" smtClean="0"/>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69714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a:stretch>
        </a:blipFill>
        <a:effectLst/>
      </p:bgPr>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0ABEA637-703D-4F26-8DDF-67E1938B162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73C9F-998E-4DF7-95CD-272D7CDEB12D}" type="datetimeFigureOut">
              <a:rPr lang="en-US" smtClean="0"/>
              <a:t>7/1/2023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887BC-390A-422D-B62E-E61CD15A52DA}" type="slidenum">
              <a:rPr lang="en-US" smtClean="0"/>
              <a:t>‹#›</a:t>
            </a:fld>
            <a:endParaRPr lang="en-US"/>
          </a:p>
        </p:txBody>
      </p:sp>
    </p:spTree>
    <p:extLst>
      <p:ext uri="{BB962C8B-B14F-4D97-AF65-F5344CB8AC3E}">
        <p14:creationId xmlns:p14="http://schemas.microsoft.com/office/powerpoint/2010/main" val="353693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22013DD0-C6E4-439C-9B14-B0D0205C8A7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8D78A31-B58C-4F22-8C52-A961D950D026}" type="datetimeFigureOut">
              <a:rPr lang="en-US" smtClean="0"/>
              <a:pPr/>
              <a:t>7/1/2023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70D3A97-CF50-4079-9344-E4CA4E728CCC}" type="slidenum">
              <a:rPr lang="en-US" smtClean="0"/>
              <a:pPr/>
              <a:t>‹#›</a:t>
            </a:fld>
            <a:endParaRPr lang="en-US"/>
          </a:p>
        </p:txBody>
      </p:sp>
    </p:spTree>
    <p:extLst>
      <p:ext uri="{BB962C8B-B14F-4D97-AF65-F5344CB8AC3E}">
        <p14:creationId xmlns:p14="http://schemas.microsoft.com/office/powerpoint/2010/main" val="804410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oleObject" Target="../embeddings/oleObject4.bin"/><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sv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7.svg"/><Relationship Id="rId4" Type="http://schemas.openxmlformats.org/officeDocument/2006/relationships/image" Target="../media/image41.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image" Target="../media/image4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8.png"/><Relationship Id="rId5" Type="http://schemas.openxmlformats.org/officeDocument/2006/relationships/image" Target="../media/image47.jpe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6.png"/><Relationship Id="rId3" Type="http://schemas.openxmlformats.org/officeDocument/2006/relationships/slideLayout" Target="../slideLayouts/slideLayout12.xml"/><Relationship Id="rId7" Type="http://schemas.openxmlformats.org/officeDocument/2006/relationships/image" Target="../media/image53.png"/><Relationship Id="rId12" Type="http://schemas.openxmlformats.org/officeDocument/2006/relationships/image" Target="../media/image55.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2.wdp"/><Relationship Id="rId11" Type="http://schemas.openxmlformats.org/officeDocument/2006/relationships/image" Target="../media/image46.png"/><Relationship Id="rId5" Type="http://schemas.openxmlformats.org/officeDocument/2006/relationships/image" Target="../media/image52.png"/><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6.png"/><Relationship Id="rId3" Type="http://schemas.openxmlformats.org/officeDocument/2006/relationships/slideLayout" Target="../slideLayouts/slideLayout12.xml"/><Relationship Id="rId7" Type="http://schemas.microsoft.com/office/2007/relationships/hdphoto" Target="../media/hdphoto4.wdp"/><Relationship Id="rId12" Type="http://schemas.openxmlformats.org/officeDocument/2006/relationships/image" Target="../media/image55.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8.png"/><Relationship Id="rId11" Type="http://schemas.openxmlformats.org/officeDocument/2006/relationships/image" Target="../media/image46.png"/><Relationship Id="rId5" Type="http://schemas.openxmlformats.org/officeDocument/2006/relationships/image" Target="../media/image54.png"/><Relationship Id="rId10" Type="http://schemas.openxmlformats.org/officeDocument/2006/relationships/image" Target="../media/image48.png"/><Relationship Id="rId4" Type="http://schemas.openxmlformats.org/officeDocument/2006/relationships/image" Target="../media/image57.jpeg"/><Relationship Id="rId9" Type="http://schemas.microsoft.com/office/2007/relationships/hdphoto" Target="../media/hdphoto5.wdp"/><Relationship Id="rId14"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48.png"/><Relationship Id="rId3" Type="http://schemas.openxmlformats.org/officeDocument/2006/relationships/slideLayout" Target="../slideLayouts/slideLayout12.xml"/><Relationship Id="rId7" Type="http://schemas.openxmlformats.org/officeDocument/2006/relationships/image" Target="../media/image63.png"/><Relationship Id="rId12" Type="http://schemas.microsoft.com/office/2007/relationships/hdphoto" Target="../media/hdphoto9.wdp"/><Relationship Id="rId17" Type="http://schemas.openxmlformats.org/officeDocument/2006/relationships/image" Target="../media/image56.png"/><Relationship Id="rId2" Type="http://schemas.openxmlformats.org/officeDocument/2006/relationships/audio" Target="../media/media2.wav"/><Relationship Id="rId16" Type="http://schemas.openxmlformats.org/officeDocument/2006/relationships/image" Target="../media/image55.png"/><Relationship Id="rId1" Type="http://schemas.microsoft.com/office/2007/relationships/media" Target="../media/media2.wav"/><Relationship Id="rId6" Type="http://schemas.microsoft.com/office/2007/relationships/hdphoto" Target="../media/hdphoto6.wdp"/><Relationship Id="rId11" Type="http://schemas.openxmlformats.org/officeDocument/2006/relationships/image" Target="../media/image65.png"/><Relationship Id="rId5" Type="http://schemas.openxmlformats.org/officeDocument/2006/relationships/image" Target="../media/image62.png"/><Relationship Id="rId15" Type="http://schemas.openxmlformats.org/officeDocument/2006/relationships/image" Target="../media/image46.png"/><Relationship Id="rId10" Type="http://schemas.microsoft.com/office/2007/relationships/hdphoto" Target="../media/hdphoto8.wdp"/><Relationship Id="rId4" Type="http://schemas.openxmlformats.org/officeDocument/2006/relationships/image" Target="../media/image61.jpeg"/><Relationship Id="rId9" Type="http://schemas.openxmlformats.org/officeDocument/2006/relationships/image" Target="../media/image64.png"/><Relationship Id="rId14" Type="http://schemas.openxmlformats.org/officeDocument/2006/relationships/image" Target="../media/image54.png"/></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12.xml"/><Relationship Id="rId7" Type="http://schemas.openxmlformats.org/officeDocument/2006/relationships/image" Target="../media/image48.png"/><Relationship Id="rId12" Type="http://schemas.openxmlformats.org/officeDocument/2006/relationships/image" Target="../media/image68.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10.wdp"/><Relationship Id="rId11" Type="http://schemas.openxmlformats.org/officeDocument/2006/relationships/image" Target="../media/image56.png"/><Relationship Id="rId5" Type="http://schemas.openxmlformats.org/officeDocument/2006/relationships/image" Target="../media/image67.png"/><Relationship Id="rId10" Type="http://schemas.openxmlformats.org/officeDocument/2006/relationships/image" Target="../media/image55.png"/><Relationship Id="rId4" Type="http://schemas.openxmlformats.org/officeDocument/2006/relationships/image" Target="../media/image66.jpeg"/><Relationship Id="rId9"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56.png"/><Relationship Id="rId3" Type="http://schemas.openxmlformats.org/officeDocument/2006/relationships/slideLayout" Target="../slideLayouts/slideLayout12.xml"/><Relationship Id="rId7" Type="http://schemas.openxmlformats.org/officeDocument/2006/relationships/image" Target="../media/image71.png"/><Relationship Id="rId12" Type="http://schemas.openxmlformats.org/officeDocument/2006/relationships/image" Target="../media/image55.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11.wdp"/><Relationship Id="rId11" Type="http://schemas.openxmlformats.org/officeDocument/2006/relationships/image" Target="../media/image46.png"/><Relationship Id="rId5" Type="http://schemas.openxmlformats.org/officeDocument/2006/relationships/image" Target="../media/image70.png"/><Relationship Id="rId10" Type="http://schemas.openxmlformats.org/officeDocument/2006/relationships/image" Target="../media/image54.png"/><Relationship Id="rId4" Type="http://schemas.openxmlformats.org/officeDocument/2006/relationships/image" Target="../media/image69.jpeg"/><Relationship Id="rId9" Type="http://schemas.openxmlformats.org/officeDocument/2006/relationships/image" Target="../media/image72.png"/><Relationship Id="rId1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7.wmf"/><Relationship Id="rId5" Type="http://schemas.openxmlformats.org/officeDocument/2006/relationships/oleObject" Target="../embeddings/oleObject7.bin"/><Relationship Id="rId4" Type="http://schemas.openxmlformats.org/officeDocument/2006/relationships/image" Target="../media/image76.wmf"/></Relationships>
</file>

<file path=ppt/slides/_rels/slide3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16.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4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sv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7.svg"/><Relationship Id="rId4" Type="http://schemas.openxmlformats.org/officeDocument/2006/relationships/image" Target="../media/image41.png"/><Relationship Id="rId9"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C908A9-0AD0-43D8-A354-0FE4ADC85967}"/>
              </a:ext>
            </a:extLst>
          </p:cNvPr>
          <p:cNvPicPr>
            <a:picLocks noChangeAspect="1"/>
          </p:cNvPicPr>
          <p:nvPr/>
        </p:nvPicPr>
        <p:blipFill>
          <a:blip r:embed="rId2"/>
          <a:srcRect/>
          <a:stretch>
            <a:fillRect/>
          </a:stretch>
        </p:blipFill>
        <p:spPr>
          <a:xfrm>
            <a:off x="1385835" y="428299"/>
            <a:ext cx="9399278" cy="7683910"/>
          </a:xfrm>
          <a:prstGeom prst="rect">
            <a:avLst/>
          </a:prstGeom>
        </p:spPr>
      </p:pic>
      <p:pic>
        <p:nvPicPr>
          <p:cNvPr id="5" name="Picture 3">
            <a:extLst>
              <a:ext uri="{FF2B5EF4-FFF2-40B4-BE49-F238E27FC236}">
                <a16:creationId xmlns:a16="http://schemas.microsoft.com/office/drawing/2014/main" id="{E60CD41C-65E8-4C5E-BB23-C3765AB89DCE}"/>
              </a:ext>
            </a:extLst>
          </p:cNvPr>
          <p:cNvPicPr>
            <a:picLocks noChangeAspect="1"/>
          </p:cNvPicPr>
          <p:nvPr/>
        </p:nvPicPr>
        <p:blipFill>
          <a:blip r:embed="rId3"/>
          <a:srcRect r="227"/>
          <a:stretch>
            <a:fillRect/>
          </a:stretch>
        </p:blipFill>
        <p:spPr>
          <a:xfrm>
            <a:off x="9982200" y="4008925"/>
            <a:ext cx="2743238" cy="2823616"/>
          </a:xfrm>
          <a:prstGeom prst="rect">
            <a:avLst/>
          </a:prstGeom>
        </p:spPr>
      </p:pic>
      <p:pic>
        <p:nvPicPr>
          <p:cNvPr id="6" name="Picture 6">
            <a:extLst>
              <a:ext uri="{FF2B5EF4-FFF2-40B4-BE49-F238E27FC236}">
                <a16:creationId xmlns:a16="http://schemas.microsoft.com/office/drawing/2014/main" id="{CFA4E15E-6A47-4289-9BC4-755FA5566C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29944">
            <a:off x="13968822" y="144871"/>
            <a:ext cx="827581" cy="792973"/>
          </a:xfrm>
          <a:prstGeom prst="rect">
            <a:avLst/>
          </a:prstGeom>
        </p:spPr>
      </p:pic>
      <p:pic>
        <p:nvPicPr>
          <p:cNvPr id="7" name="Picture 7">
            <a:extLst>
              <a:ext uri="{FF2B5EF4-FFF2-40B4-BE49-F238E27FC236}">
                <a16:creationId xmlns:a16="http://schemas.microsoft.com/office/drawing/2014/main" id="{53F363F0-884B-4A22-A0DB-176E42B773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080411">
            <a:off x="1654585" y="4438891"/>
            <a:ext cx="800637" cy="767156"/>
          </a:xfrm>
          <a:prstGeom prst="rect">
            <a:avLst/>
          </a:prstGeom>
        </p:spPr>
      </p:pic>
      <p:sp>
        <p:nvSpPr>
          <p:cNvPr id="8" name="TextBox 8">
            <a:extLst>
              <a:ext uri="{FF2B5EF4-FFF2-40B4-BE49-F238E27FC236}">
                <a16:creationId xmlns:a16="http://schemas.microsoft.com/office/drawing/2014/main" id="{45648A01-22B9-49E1-8C14-8C24379FC3AD}"/>
              </a:ext>
            </a:extLst>
          </p:cNvPr>
          <p:cNvSpPr txBox="1"/>
          <p:nvPr/>
        </p:nvSpPr>
        <p:spPr>
          <a:xfrm>
            <a:off x="1765103" y="2117516"/>
            <a:ext cx="8661793" cy="1736053"/>
          </a:xfrm>
          <a:prstGeom prst="rect">
            <a:avLst/>
          </a:prstGeom>
        </p:spPr>
        <p:txBody>
          <a:bodyPr wrap="square" lIns="0" tIns="0" rIns="0" bIns="0" rtlCol="0" anchor="t">
            <a:spAutoFit/>
          </a:bodyPr>
          <a:lstStyle/>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CHÀO MỪNG CÁC EM </a:t>
            </a:r>
          </a:p>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ĐẾN VỚI TIẾT HỌC HÔM </a:t>
            </a:r>
            <a:r>
              <a:rPr lang="en-US" sz="4000" b="1">
                <a:solidFill>
                  <a:srgbClr val="FF0000"/>
                </a:solidFill>
                <a:latin typeface="Times New Roman" panose="02020603050405020304" pitchFamily="18" charset="0"/>
                <a:cs typeface="Times New Roman" panose="02020603050405020304" pitchFamily="18" charset="0"/>
              </a:rPr>
              <a:t>NAY!</a:t>
            </a:r>
          </a:p>
        </p:txBody>
      </p:sp>
      <p:pic>
        <p:nvPicPr>
          <p:cNvPr id="9" name="Picture 8">
            <a:extLst>
              <a:ext uri="{FF2B5EF4-FFF2-40B4-BE49-F238E27FC236}">
                <a16:creationId xmlns:a16="http://schemas.microsoft.com/office/drawing/2014/main" id="{E34F1627-7619-4454-9B64-01490ED9B1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013" y="105452"/>
            <a:ext cx="1487492" cy="1511329"/>
          </a:xfrm>
          <a:prstGeom prst="rect">
            <a:avLst/>
          </a:prstGeom>
        </p:spPr>
      </p:pic>
    </p:spTree>
    <p:extLst>
      <p:ext uri="{BB962C8B-B14F-4D97-AF65-F5344CB8AC3E}">
        <p14:creationId xmlns:p14="http://schemas.microsoft.com/office/powerpoint/2010/main" val="36954947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70843" y="234633"/>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39729"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143000"/>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2:</a:t>
            </a:r>
          </a:p>
        </p:txBody>
      </p:sp>
      <p:sp>
        <p:nvSpPr>
          <p:cNvPr id="16" name="Rectangle 1">
            <a:extLst>
              <a:ext uri="{FF2B5EF4-FFF2-40B4-BE49-F238E27FC236}">
                <a16:creationId xmlns:a16="http://schemas.microsoft.com/office/drawing/2014/main" id="{2FF98E5D-B490-495D-9C8F-4D4AD1B60BDE}"/>
              </a:ext>
            </a:extLst>
          </p:cNvPr>
          <p:cNvSpPr>
            <a:spLocks noChangeArrowheads="1"/>
          </p:cNvSpPr>
          <p:nvPr/>
        </p:nvSpPr>
        <p:spPr bwMode="auto">
          <a:xfrm>
            <a:off x="284188" y="1940817"/>
            <a:ext cx="115268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Trong một trận bóng đá khác, số vé 100 000 đồng, 150 000 đồng, 200 000 đồng bán được lần lượt là 10 300, 22 300,       4 100 vé. Nếu dùng biểu đồ tranh để biểu diễn thì mỗi biểu tượng biểu diễn bao nhiêu vé? Phải vẽ bao nhiêu biểu tượng?</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296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93323" y="230662"/>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55593" y="138329"/>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143000"/>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2:</a:t>
            </a:r>
          </a:p>
        </p:txBody>
      </p:sp>
      <p:sp>
        <p:nvSpPr>
          <p:cNvPr id="17" name="Rectangle 1">
            <a:extLst>
              <a:ext uri="{FF2B5EF4-FFF2-40B4-BE49-F238E27FC236}">
                <a16:creationId xmlns:a16="http://schemas.microsoft.com/office/drawing/2014/main" id="{0AB6622B-3F2C-4347-B5AF-1C8C6E44F063}"/>
              </a:ext>
            </a:extLst>
          </p:cNvPr>
          <p:cNvSpPr>
            <a:spLocks noChangeArrowheads="1"/>
          </p:cNvSpPr>
          <p:nvPr/>
        </p:nvSpPr>
        <p:spPr bwMode="auto">
          <a:xfrm>
            <a:off x="138273" y="1775260"/>
            <a:ext cx="502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Bảng thống kê:</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8" name="Table 17">
            <a:extLst>
              <a:ext uri="{FF2B5EF4-FFF2-40B4-BE49-F238E27FC236}">
                <a16:creationId xmlns:a16="http://schemas.microsoft.com/office/drawing/2014/main" id="{BA2E9B92-797A-4542-B0C0-60E388BBD17E}"/>
              </a:ext>
            </a:extLst>
          </p:cNvPr>
          <p:cNvGraphicFramePr>
            <a:graphicFrameLocks noGrp="1"/>
          </p:cNvGraphicFramePr>
          <p:nvPr>
            <p:extLst>
              <p:ext uri="{D42A27DB-BD31-4B8C-83A1-F6EECF244321}">
                <p14:modId xmlns:p14="http://schemas.microsoft.com/office/powerpoint/2010/main" val="270608830"/>
              </p:ext>
            </p:extLst>
          </p:nvPr>
        </p:nvGraphicFramePr>
        <p:xfrm>
          <a:off x="1573064" y="2550417"/>
          <a:ext cx="9045872" cy="1097280"/>
        </p:xfrm>
        <a:graphic>
          <a:graphicData uri="http://schemas.openxmlformats.org/drawingml/2006/table">
            <a:tbl>
              <a:tblPr firstRow="1" firstCol="1" bandRow="1">
                <a:tableStyleId>{5C22544A-7EE6-4342-B048-85BDC9FD1C3A}</a:tableStyleId>
              </a:tblPr>
              <a:tblGrid>
                <a:gridCol w="2261468">
                  <a:extLst>
                    <a:ext uri="{9D8B030D-6E8A-4147-A177-3AD203B41FA5}">
                      <a16:colId xmlns:a16="http://schemas.microsoft.com/office/drawing/2014/main" val="87738360"/>
                    </a:ext>
                  </a:extLst>
                </a:gridCol>
                <a:gridCol w="2261468">
                  <a:extLst>
                    <a:ext uri="{9D8B030D-6E8A-4147-A177-3AD203B41FA5}">
                      <a16:colId xmlns:a16="http://schemas.microsoft.com/office/drawing/2014/main" val="2556168123"/>
                    </a:ext>
                  </a:extLst>
                </a:gridCol>
                <a:gridCol w="2261468">
                  <a:extLst>
                    <a:ext uri="{9D8B030D-6E8A-4147-A177-3AD203B41FA5}">
                      <a16:colId xmlns:a16="http://schemas.microsoft.com/office/drawing/2014/main" val="438947682"/>
                    </a:ext>
                  </a:extLst>
                </a:gridCol>
                <a:gridCol w="2261468">
                  <a:extLst>
                    <a:ext uri="{9D8B030D-6E8A-4147-A177-3AD203B41FA5}">
                      <a16:colId xmlns:a16="http://schemas.microsoft.com/office/drawing/2014/main" val="4023123416"/>
                    </a:ext>
                  </a:extLst>
                </a:gridCol>
              </a:tblGrid>
              <a:tr h="0">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Loại vé</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100 000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150 000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200 000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114391"/>
                  </a:ext>
                </a:extLst>
              </a:tr>
              <a:tr h="0">
                <a:tc>
                  <a:txBody>
                    <a:bodyPr/>
                    <a:lstStyle/>
                    <a:p>
                      <a:pPr>
                        <a:spcBef>
                          <a:spcPts val="300"/>
                        </a:spcBef>
                        <a:spcAft>
                          <a:spcPts val="300"/>
                        </a:spcAft>
                      </a:pPr>
                      <a:r>
                        <a:rPr lang="en-US" sz="3600" spc="0" baseline="0">
                          <a:effectLst/>
                          <a:latin typeface="Times New Roman" panose="02020603050405020304" pitchFamily="18" charset="0"/>
                          <a:cs typeface="Times New Roman" panose="02020603050405020304" pitchFamily="18" charset="0"/>
                        </a:rPr>
                        <a:t>Số lượng</a:t>
                      </a:r>
                      <a:endParaRPr lang="en-US" sz="3600" spc="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ea typeface="Calibri" panose="020F0502020204030204" pitchFamily="34" charset="0"/>
                        </a:rPr>
                        <a:t>10 200</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ea typeface="Calibri" panose="020F0502020204030204" pitchFamily="34" charset="0"/>
                        </a:rPr>
                        <a:t>22 300</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ea typeface="Calibri" panose="020F0502020204030204" pitchFamily="34" charset="0"/>
                        </a:rPr>
                        <a:t>4 000</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187542"/>
                  </a:ext>
                </a:extLst>
              </a:tr>
            </a:tbl>
          </a:graphicData>
        </a:graphic>
      </p:graphicFrame>
      <p:sp>
        <p:nvSpPr>
          <p:cNvPr id="21" name="Rectangle 3">
            <a:extLst>
              <a:ext uri="{FF2B5EF4-FFF2-40B4-BE49-F238E27FC236}">
                <a16:creationId xmlns:a16="http://schemas.microsoft.com/office/drawing/2014/main" id="{FF2DFCCA-76DC-4976-A0D9-50EF4C3F571F}"/>
              </a:ext>
            </a:extLst>
          </p:cNvPr>
          <p:cNvSpPr>
            <a:spLocks noChangeArrowheads="1"/>
          </p:cNvSpPr>
          <p:nvPr/>
        </p:nvSpPr>
        <p:spPr bwMode="auto">
          <a:xfrm>
            <a:off x="823912" y="4003774"/>
            <a:ext cx="1457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ƯCLN </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6900D980-EBAF-4A47-83EB-B38192D29E4D}"/>
              </a:ext>
            </a:extLst>
          </p:cNvPr>
          <p:cNvGraphicFramePr>
            <a:graphicFrameLocks noChangeAspect="1"/>
          </p:cNvGraphicFramePr>
          <p:nvPr>
            <p:extLst>
              <p:ext uri="{D42A27DB-BD31-4B8C-83A1-F6EECF244321}">
                <p14:modId xmlns:p14="http://schemas.microsoft.com/office/powerpoint/2010/main" val="2412192366"/>
              </p:ext>
            </p:extLst>
          </p:nvPr>
        </p:nvGraphicFramePr>
        <p:xfrm>
          <a:off x="2209800" y="4018537"/>
          <a:ext cx="4043363" cy="704328"/>
        </p:xfrm>
        <a:graphic>
          <a:graphicData uri="http://schemas.openxmlformats.org/presentationml/2006/ole">
            <mc:AlternateContent xmlns:mc="http://schemas.openxmlformats.org/markup-compatibility/2006">
              <mc:Choice xmlns:v="urn:schemas-microsoft-com:vml" Requires="v">
                <p:oleObj spid="_x0000_s4167" name="Equation" r:id="rId3" imgW="1473200" imgH="254000" progId="Equation.DSMT4">
                  <p:embed/>
                </p:oleObj>
              </mc:Choice>
              <mc:Fallback>
                <p:oleObj name="Equation" r:id="rId3" imgW="1473200" imgH="2540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018537"/>
                        <a:ext cx="4043363" cy="704328"/>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4078E87A-0BB6-4C14-97A6-3FA9EB9C4762}"/>
              </a:ext>
            </a:extLst>
          </p:cNvPr>
          <p:cNvGraphicFramePr>
            <a:graphicFrameLocks noChangeAspect="1"/>
          </p:cNvGraphicFramePr>
          <p:nvPr>
            <p:extLst>
              <p:ext uri="{D42A27DB-BD31-4B8C-83A1-F6EECF244321}">
                <p14:modId xmlns:p14="http://schemas.microsoft.com/office/powerpoint/2010/main" val="822880208"/>
              </p:ext>
            </p:extLst>
          </p:nvPr>
        </p:nvGraphicFramePr>
        <p:xfrm>
          <a:off x="6153150" y="4098560"/>
          <a:ext cx="1085850" cy="491218"/>
        </p:xfrm>
        <a:graphic>
          <a:graphicData uri="http://schemas.openxmlformats.org/presentationml/2006/ole">
            <mc:AlternateContent xmlns:mc="http://schemas.openxmlformats.org/markup-compatibility/2006">
              <mc:Choice xmlns:v="urn:schemas-microsoft-com:vml" Requires="v">
                <p:oleObj spid="_x0000_s4168" name="Equation" r:id="rId5" imgW="405872" imgH="177569" progId="Equation.DSMT4">
                  <p:embed/>
                </p:oleObj>
              </mc:Choice>
              <mc:Fallback>
                <p:oleObj name="Equation" r:id="rId5" imgW="405872" imgH="177569"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3150" y="4098560"/>
                        <a:ext cx="1085850" cy="491218"/>
                      </a:xfrm>
                      <a:prstGeom prst="rect">
                        <a:avLst/>
                      </a:prstGeom>
                      <a:noFill/>
                    </p:spPr>
                  </p:pic>
                </p:oleObj>
              </mc:Fallback>
            </mc:AlternateContent>
          </a:graphicData>
        </a:graphic>
      </p:graphicFrame>
      <p:sp>
        <p:nvSpPr>
          <p:cNvPr id="23" name="Rectangle 6">
            <a:extLst>
              <a:ext uri="{FF2B5EF4-FFF2-40B4-BE49-F238E27FC236}">
                <a16:creationId xmlns:a16="http://schemas.microsoft.com/office/drawing/2014/main" id="{1EC0F233-8104-47E6-A356-CFDBB5E38F2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7">
            <a:extLst>
              <a:ext uri="{FF2B5EF4-FFF2-40B4-BE49-F238E27FC236}">
                <a16:creationId xmlns:a16="http://schemas.microsoft.com/office/drawing/2014/main" id="{3968849D-5157-433A-9B1A-1C805EADFAA1}"/>
              </a:ext>
            </a:extLst>
          </p:cNvPr>
          <p:cNvSpPr>
            <a:spLocks noChangeArrowheads="1"/>
          </p:cNvSpPr>
          <p:nvPr/>
        </p:nvSpPr>
        <p:spPr bwMode="auto">
          <a:xfrm>
            <a:off x="0" y="257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9">
            <a:extLst>
              <a:ext uri="{FF2B5EF4-FFF2-40B4-BE49-F238E27FC236}">
                <a16:creationId xmlns:a16="http://schemas.microsoft.com/office/drawing/2014/main" id="{29D1DCD9-72BA-4326-BE75-A458E522825E}"/>
              </a:ext>
            </a:extLst>
          </p:cNvPr>
          <p:cNvSpPr>
            <a:spLocks noChangeArrowheads="1"/>
          </p:cNvSpPr>
          <p:nvPr/>
        </p:nvSpPr>
        <p:spPr bwMode="auto">
          <a:xfrm>
            <a:off x="823912" y="4722865"/>
            <a:ext cx="1117665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N</a:t>
            </a:r>
            <a:r>
              <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ếu dùng mỗi biểu tượng biểu diễn 100 vé thì tổng số biểu tượng cần vẽ là:                                  (biểu tượng).</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6" name="Object 25">
            <a:extLst>
              <a:ext uri="{FF2B5EF4-FFF2-40B4-BE49-F238E27FC236}">
                <a16:creationId xmlns:a16="http://schemas.microsoft.com/office/drawing/2014/main" id="{710D2D05-C3A3-4662-85F4-A22B683998CC}"/>
              </a:ext>
            </a:extLst>
          </p:cNvPr>
          <p:cNvGraphicFramePr>
            <a:graphicFrameLocks noChangeAspect="1"/>
          </p:cNvGraphicFramePr>
          <p:nvPr>
            <p:extLst>
              <p:ext uri="{D42A27DB-BD31-4B8C-83A1-F6EECF244321}">
                <p14:modId xmlns:p14="http://schemas.microsoft.com/office/powerpoint/2010/main" val="329634696"/>
              </p:ext>
            </p:extLst>
          </p:nvPr>
        </p:nvGraphicFramePr>
        <p:xfrm>
          <a:off x="3962400" y="5397701"/>
          <a:ext cx="3703244" cy="481929"/>
        </p:xfrm>
        <a:graphic>
          <a:graphicData uri="http://schemas.openxmlformats.org/presentationml/2006/ole">
            <mc:AlternateContent xmlns:mc="http://schemas.openxmlformats.org/markup-compatibility/2006">
              <mc:Choice xmlns:v="urn:schemas-microsoft-com:vml" Requires="v">
                <p:oleObj spid="_x0000_s4169" name="Equation" r:id="rId7" imgW="1396394" imgH="177723" progId="Equation.DSMT4">
                  <p:embed/>
                </p:oleObj>
              </mc:Choice>
              <mc:Fallback>
                <p:oleObj name="Equation" r:id="rId7" imgW="1396394" imgH="177723"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397701"/>
                        <a:ext cx="3703244" cy="481929"/>
                      </a:xfrm>
                      <a:prstGeom prst="rect">
                        <a:avLst/>
                      </a:prstGeom>
                      <a:noFill/>
                    </p:spPr>
                  </p:pic>
                </p:oleObj>
              </mc:Fallback>
            </mc:AlternateContent>
          </a:graphicData>
        </a:graphic>
      </p:graphicFrame>
      <p:sp>
        <p:nvSpPr>
          <p:cNvPr id="27" name="Rectangle 10">
            <a:extLst>
              <a:ext uri="{FF2B5EF4-FFF2-40B4-BE49-F238E27FC236}">
                <a16:creationId xmlns:a16="http://schemas.microsoft.com/office/drawing/2014/main" id="{21071656-132A-43F7-BB3C-10B0356E6A34}"/>
              </a:ext>
            </a:extLst>
          </p:cNvPr>
          <p:cNvSpPr>
            <a:spLocks noChangeArrowheads="1"/>
          </p:cNvSpPr>
          <p:nvPr/>
        </p:nvSpPr>
        <p:spPr bwMode="auto">
          <a:xfrm>
            <a:off x="823912" y="5955185"/>
            <a:ext cx="72229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 nên dùng biểu đồ cột để biểu diễn.</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446C496-E49A-412A-BECE-5A034353088A}"/>
              </a:ext>
            </a:extLst>
          </p:cNvPr>
          <p:cNvSpPr txBox="1"/>
          <p:nvPr/>
        </p:nvSpPr>
        <p:spPr>
          <a:xfrm>
            <a:off x="763450" y="6002375"/>
            <a:ext cx="6487673"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=&gt; Cần vẽ rất nhiều biểu tượng.</a:t>
            </a:r>
          </a:p>
        </p:txBody>
      </p:sp>
    </p:spTree>
    <p:extLst>
      <p:ext uri="{BB962C8B-B14F-4D97-AF65-F5344CB8AC3E}">
        <p14:creationId xmlns:p14="http://schemas.microsoft.com/office/powerpoint/2010/main" val="1434963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22" presetClass="entr" presetSubtype="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par>
                                <p:cTn id="27" presetID="22" presetClass="entr" presetSubtype="1"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27"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70843" y="234633"/>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39729"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5383" y="1407496"/>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2890" y="1384836"/>
            <a:ext cx="1967205"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Nhận xét</a:t>
            </a:r>
          </a:p>
        </p:txBody>
      </p:sp>
      <p:sp>
        <p:nvSpPr>
          <p:cNvPr id="8" name="Rectangle 1">
            <a:extLst>
              <a:ext uri="{FF2B5EF4-FFF2-40B4-BE49-F238E27FC236}">
                <a16:creationId xmlns:a16="http://schemas.microsoft.com/office/drawing/2014/main" id="{918F4178-842F-4996-899C-F88DDA8EC715}"/>
              </a:ext>
            </a:extLst>
          </p:cNvPr>
          <p:cNvSpPr>
            <a:spLocks noChangeArrowheads="1"/>
          </p:cNvSpPr>
          <p:nvPr/>
        </p:nvSpPr>
        <p:spPr bwMode="auto">
          <a:xfrm>
            <a:off x="408794" y="2312063"/>
            <a:ext cx="113744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latin typeface="Times New Roman" panose="02020603050405020304" pitchFamily="18" charset="0"/>
                <a:cs typeface="Times New Roman" panose="02020603050405020304" pitchFamily="18" charset="0"/>
              </a:rPr>
              <a:t>Có thể dùng biểu đồ tranh, biểu đồ cột để biểu diễn số lượng các loại đối tượng khác nhau. Tuy nhiên, khi dùng biểu đồ tranh mà phải vẽ rất nhiều biểu tượng thì ta nên dùng biểu đồ cột.</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944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283225" y="244733"/>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19891"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219891" y="1972126"/>
            <a:ext cx="582930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600">
                <a:latin typeface="Times New Roman" panose="02020603050405020304" pitchFamily="18" charset="0"/>
                <a:cs typeface="Times New Roman" panose="02020603050405020304" pitchFamily="18" charset="0"/>
              </a:rPr>
              <a:t>Nên dùng biểu đồ cột để biểu diễn dữ liệu này do số lượng các loại động vật lớn, ước chung lớn nhất nhỏ.</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281329"/>
            <a:ext cx="2819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2" y="1258669"/>
            <a:ext cx="2681127"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1</a:t>
            </a:r>
          </a:p>
        </p:txBody>
      </p:sp>
      <p:pic>
        <p:nvPicPr>
          <p:cNvPr id="17" name="Picture 16">
            <a:extLst>
              <a:ext uri="{FF2B5EF4-FFF2-40B4-BE49-F238E27FC236}">
                <a16:creationId xmlns:a16="http://schemas.microsoft.com/office/drawing/2014/main" id="{AE6E6680-801B-4134-AAE2-CDCBC62E4E17}"/>
              </a:ext>
            </a:extLst>
          </p:cNvPr>
          <p:cNvPicPr>
            <a:picLocks noChangeAspect="1"/>
          </p:cNvPicPr>
          <p:nvPr/>
        </p:nvPicPr>
        <p:blipFill>
          <a:blip r:embed="rId2"/>
          <a:stretch>
            <a:fillRect/>
          </a:stretch>
        </p:blipFill>
        <p:spPr>
          <a:xfrm>
            <a:off x="6151554" y="1905000"/>
            <a:ext cx="5829299" cy="4552658"/>
          </a:xfrm>
          <a:prstGeom prst="rect">
            <a:avLst/>
          </a:prstGeom>
        </p:spPr>
      </p:pic>
    </p:spTree>
    <p:extLst>
      <p:ext uri="{BB962C8B-B14F-4D97-AF65-F5344CB8AC3E}">
        <p14:creationId xmlns:p14="http://schemas.microsoft.com/office/powerpoint/2010/main" val="170575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pic>
        <p:nvPicPr>
          <p:cNvPr id="16" name="Picture 15">
            <a:extLst>
              <a:ext uri="{FF2B5EF4-FFF2-40B4-BE49-F238E27FC236}">
                <a16:creationId xmlns:a16="http://schemas.microsoft.com/office/drawing/2014/main" id="{970380F1-BF9F-4B91-9867-6228110DDC88}"/>
              </a:ext>
            </a:extLst>
          </p:cNvPr>
          <p:cNvPicPr>
            <a:picLocks noChangeAspect="1"/>
          </p:cNvPicPr>
          <p:nvPr/>
        </p:nvPicPr>
        <p:blipFill>
          <a:blip r:embed="rId2"/>
          <a:stretch>
            <a:fillRect/>
          </a:stretch>
        </p:blipFill>
        <p:spPr>
          <a:xfrm>
            <a:off x="3810000" y="1194215"/>
            <a:ext cx="8382000" cy="5682570"/>
          </a:xfrm>
          <a:prstGeom prst="rect">
            <a:avLst/>
          </a:prstGeom>
        </p:spPr>
      </p:pic>
      <p:sp>
        <p:nvSpPr>
          <p:cNvPr id="17" name="Rectangle: Single Corner Rounded 16">
            <a:extLst>
              <a:ext uri="{FF2B5EF4-FFF2-40B4-BE49-F238E27FC236}">
                <a16:creationId xmlns:a16="http://schemas.microsoft.com/office/drawing/2014/main" id="{DFDA1313-95A0-422A-A4B9-7572E582766A}"/>
              </a:ext>
            </a:extLst>
          </p:cNvPr>
          <p:cNvSpPr/>
          <p:nvPr/>
        </p:nvSpPr>
        <p:spPr>
          <a:xfrm flipV="1">
            <a:off x="0" y="1216875"/>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DDE160C-1332-4AA9-BE98-790D28BB68C7}"/>
              </a:ext>
            </a:extLst>
          </p:cNvPr>
          <p:cNvSpPr txBox="1"/>
          <p:nvPr/>
        </p:nvSpPr>
        <p:spPr>
          <a:xfrm>
            <a:off x="138273" y="1194215"/>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3:</a:t>
            </a:r>
          </a:p>
        </p:txBody>
      </p:sp>
      <p:sp>
        <p:nvSpPr>
          <p:cNvPr id="19" name="Rectangle 1">
            <a:extLst>
              <a:ext uri="{FF2B5EF4-FFF2-40B4-BE49-F238E27FC236}">
                <a16:creationId xmlns:a16="http://schemas.microsoft.com/office/drawing/2014/main" id="{04A8D51F-5402-412E-A3CD-AF97BE234993}"/>
              </a:ext>
            </a:extLst>
          </p:cNvPr>
          <p:cNvSpPr>
            <a:spLocks noChangeArrowheads="1"/>
          </p:cNvSpPr>
          <p:nvPr/>
        </p:nvSpPr>
        <p:spPr bwMode="auto">
          <a:xfrm>
            <a:off x="108965" y="2691546"/>
            <a:ext cx="351440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600">
                <a:latin typeface="Times New Roman" panose="02020603050405020304" pitchFamily="18" charset="0"/>
                <a:cs typeface="Times New Roman" panose="02020603050405020304" pitchFamily="18" charset="0"/>
              </a:rPr>
              <a:t>Ta có thể dùng biểu đồ đoạn thẳng để biểu diễn dữ liệu.</a:t>
            </a:r>
          </a:p>
        </p:txBody>
      </p:sp>
    </p:spTree>
    <p:extLst>
      <p:ext uri="{BB962C8B-B14F-4D97-AF65-F5344CB8AC3E}">
        <p14:creationId xmlns:p14="http://schemas.microsoft.com/office/powerpoint/2010/main" val="877321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7" grpId="0" animBg="1"/>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7" name="Rectangle: Single Corner Rounded 16">
            <a:extLst>
              <a:ext uri="{FF2B5EF4-FFF2-40B4-BE49-F238E27FC236}">
                <a16:creationId xmlns:a16="http://schemas.microsoft.com/office/drawing/2014/main" id="{DFDA1313-95A0-422A-A4B9-7572E582766A}"/>
              </a:ext>
            </a:extLst>
          </p:cNvPr>
          <p:cNvSpPr/>
          <p:nvPr/>
        </p:nvSpPr>
        <p:spPr>
          <a:xfrm flipV="1">
            <a:off x="4353" y="109743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DDE160C-1332-4AA9-BE98-790D28BB68C7}"/>
              </a:ext>
            </a:extLst>
          </p:cNvPr>
          <p:cNvSpPr txBox="1"/>
          <p:nvPr/>
        </p:nvSpPr>
        <p:spPr>
          <a:xfrm>
            <a:off x="142626" y="1074770"/>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4:</a:t>
            </a:r>
          </a:p>
        </p:txBody>
      </p:sp>
      <p:pic>
        <p:nvPicPr>
          <p:cNvPr id="3" name="Picture 2">
            <a:extLst>
              <a:ext uri="{FF2B5EF4-FFF2-40B4-BE49-F238E27FC236}">
                <a16:creationId xmlns:a16="http://schemas.microsoft.com/office/drawing/2014/main" id="{78352B4D-3B52-4467-AB4F-B41F9672F8B4}"/>
              </a:ext>
            </a:extLst>
          </p:cNvPr>
          <p:cNvPicPr>
            <a:picLocks noChangeAspect="1"/>
          </p:cNvPicPr>
          <p:nvPr/>
        </p:nvPicPr>
        <p:blipFill>
          <a:blip r:embed="rId2"/>
          <a:stretch>
            <a:fillRect/>
          </a:stretch>
        </p:blipFill>
        <p:spPr>
          <a:xfrm>
            <a:off x="342900" y="1755464"/>
            <a:ext cx="11506200" cy="5151650"/>
          </a:xfrm>
          <a:prstGeom prst="rect">
            <a:avLst/>
          </a:prstGeom>
        </p:spPr>
      </p:pic>
      <p:sp>
        <p:nvSpPr>
          <p:cNvPr id="9" name="Rectangle 1">
            <a:extLst>
              <a:ext uri="{FF2B5EF4-FFF2-40B4-BE49-F238E27FC236}">
                <a16:creationId xmlns:a16="http://schemas.microsoft.com/office/drawing/2014/main" id="{02EF2697-E347-40E0-AA5C-F2DF5BA71192}"/>
              </a:ext>
            </a:extLst>
          </p:cNvPr>
          <p:cNvSpPr>
            <a:spLocks noChangeArrowheads="1"/>
          </p:cNvSpPr>
          <p:nvPr/>
        </p:nvSpPr>
        <p:spPr bwMode="auto">
          <a:xfrm>
            <a:off x="1791249" y="1048537"/>
            <a:ext cx="103963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600">
                <a:latin typeface="Times New Roman" panose="02020603050405020304" pitchFamily="18" charset="0"/>
                <a:cs typeface="Times New Roman" panose="02020603050405020304" pitchFamily="18" charset="0"/>
              </a:rPr>
              <a:t>Ta có thể dùng biểu đồ đoạn thẳng để biểu diễn dữ liệu.</a:t>
            </a:r>
          </a:p>
        </p:txBody>
      </p:sp>
    </p:spTree>
    <p:extLst>
      <p:ext uri="{BB962C8B-B14F-4D97-AF65-F5344CB8AC3E}">
        <p14:creationId xmlns:p14="http://schemas.microsoft.com/office/powerpoint/2010/main" val="2781463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5" name="Rectangle: Single Corner Rounded 14">
            <a:extLst>
              <a:ext uri="{FF2B5EF4-FFF2-40B4-BE49-F238E27FC236}">
                <a16:creationId xmlns:a16="http://schemas.microsoft.com/office/drawing/2014/main" id="{1C555503-A686-4197-A544-D6FF37C78C7E}"/>
              </a:ext>
            </a:extLst>
          </p:cNvPr>
          <p:cNvSpPr/>
          <p:nvPr/>
        </p:nvSpPr>
        <p:spPr>
          <a:xfrm flipV="1">
            <a:off x="-5383" y="1407496"/>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0E4A87-1F2B-43F8-B0EC-18327846F41E}"/>
              </a:ext>
            </a:extLst>
          </p:cNvPr>
          <p:cNvSpPr txBox="1"/>
          <p:nvPr/>
        </p:nvSpPr>
        <p:spPr>
          <a:xfrm>
            <a:off x="132890" y="1384836"/>
            <a:ext cx="1967205"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Nhận xét</a:t>
            </a:r>
          </a:p>
        </p:txBody>
      </p:sp>
      <p:sp>
        <p:nvSpPr>
          <p:cNvPr id="20" name="Rectangle 1">
            <a:extLst>
              <a:ext uri="{FF2B5EF4-FFF2-40B4-BE49-F238E27FC236}">
                <a16:creationId xmlns:a16="http://schemas.microsoft.com/office/drawing/2014/main" id="{36A8CB18-4AC8-48E4-BF4E-BAB8AF2795D1}"/>
              </a:ext>
            </a:extLst>
          </p:cNvPr>
          <p:cNvSpPr>
            <a:spLocks noChangeArrowheads="1"/>
          </p:cNvSpPr>
          <p:nvPr/>
        </p:nvSpPr>
        <p:spPr bwMode="auto">
          <a:xfrm>
            <a:off x="408794" y="2589062"/>
            <a:ext cx="113744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latin typeface="Times New Roman" panose="02020603050405020304" pitchFamily="18" charset="0"/>
                <a:cs typeface="Times New Roman" panose="02020603050405020304" pitchFamily="18" charset="0"/>
              </a:rPr>
              <a:t>Nếu muốn biểu diễn sự thay đổi của một đại lượng theo thời gian ta dùng biểu đồ đoạn thẳng. Khi số lượng thời điểm quan sát ít ta cũng có thể biểu diễn bằng biểu đồ cột.</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670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5" name="Rectangle: Single Corner Rounded 14">
            <a:extLst>
              <a:ext uri="{FF2B5EF4-FFF2-40B4-BE49-F238E27FC236}">
                <a16:creationId xmlns:a16="http://schemas.microsoft.com/office/drawing/2014/main" id="{1C555503-A686-4197-A544-D6FF37C78C7E}"/>
              </a:ext>
            </a:extLst>
          </p:cNvPr>
          <p:cNvSpPr/>
          <p:nvPr/>
        </p:nvSpPr>
        <p:spPr>
          <a:xfrm flipV="1">
            <a:off x="-5383" y="1407496"/>
            <a:ext cx="2438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0E4A87-1F2B-43F8-B0EC-18327846F41E}"/>
              </a:ext>
            </a:extLst>
          </p:cNvPr>
          <p:cNvSpPr txBox="1"/>
          <p:nvPr/>
        </p:nvSpPr>
        <p:spPr>
          <a:xfrm>
            <a:off x="132890" y="1384836"/>
            <a:ext cx="1620957"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Ví dụ 1</a:t>
            </a:r>
          </a:p>
        </p:txBody>
      </p:sp>
      <p:sp>
        <p:nvSpPr>
          <p:cNvPr id="20" name="Rectangle 1">
            <a:extLst>
              <a:ext uri="{FF2B5EF4-FFF2-40B4-BE49-F238E27FC236}">
                <a16:creationId xmlns:a16="http://schemas.microsoft.com/office/drawing/2014/main" id="{36A8CB18-4AC8-48E4-BF4E-BAB8AF2795D1}"/>
              </a:ext>
            </a:extLst>
          </p:cNvPr>
          <p:cNvSpPr>
            <a:spLocks noChangeArrowheads="1"/>
          </p:cNvSpPr>
          <p:nvPr/>
        </p:nvSpPr>
        <p:spPr bwMode="auto">
          <a:xfrm>
            <a:off x="408794" y="2131874"/>
            <a:ext cx="113744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latin typeface="Times New Roman" panose="02020603050405020304" pitchFamily="18" charset="0"/>
                <a:cs typeface="Times New Roman" panose="02020603050405020304" pitchFamily="18" charset="0"/>
              </a:rPr>
              <a:t>Chọn biểu đồ phù hợp nhất để biểu diễn dữ liệu về tuổi thọ trung bình ở một số quốc gia Đông Nam Á năm 2019. Giải thích tại sao em chọn biểu đồ đó?</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B52E9FA9-C9E9-46EF-B06D-19E41DC0CF3B}"/>
              </a:ext>
            </a:extLst>
          </p:cNvPr>
          <p:cNvGraphicFramePr>
            <a:graphicFrameLocks noGrp="1"/>
          </p:cNvGraphicFramePr>
          <p:nvPr>
            <p:extLst>
              <p:ext uri="{D42A27DB-BD31-4B8C-83A1-F6EECF244321}">
                <p14:modId xmlns:p14="http://schemas.microsoft.com/office/powerpoint/2010/main" val="1294675424"/>
              </p:ext>
            </p:extLst>
          </p:nvPr>
        </p:nvGraphicFramePr>
        <p:xfrm>
          <a:off x="104544" y="3896193"/>
          <a:ext cx="11982912" cy="1554480"/>
        </p:xfrm>
        <a:graphic>
          <a:graphicData uri="http://schemas.openxmlformats.org/drawingml/2006/table">
            <a:tbl>
              <a:tblPr firstRow="1" bandRow="1">
                <a:tableStyleId>{5C22544A-7EE6-4342-B048-85BDC9FD1C3A}</a:tableStyleId>
              </a:tblPr>
              <a:tblGrid>
                <a:gridCol w="1997152">
                  <a:extLst>
                    <a:ext uri="{9D8B030D-6E8A-4147-A177-3AD203B41FA5}">
                      <a16:colId xmlns:a16="http://schemas.microsoft.com/office/drawing/2014/main" val="1022894115"/>
                    </a:ext>
                  </a:extLst>
                </a:gridCol>
                <a:gridCol w="1997152">
                  <a:extLst>
                    <a:ext uri="{9D8B030D-6E8A-4147-A177-3AD203B41FA5}">
                      <a16:colId xmlns:a16="http://schemas.microsoft.com/office/drawing/2014/main" val="2894907003"/>
                    </a:ext>
                  </a:extLst>
                </a:gridCol>
                <a:gridCol w="1997152">
                  <a:extLst>
                    <a:ext uri="{9D8B030D-6E8A-4147-A177-3AD203B41FA5}">
                      <a16:colId xmlns:a16="http://schemas.microsoft.com/office/drawing/2014/main" val="2404403426"/>
                    </a:ext>
                  </a:extLst>
                </a:gridCol>
                <a:gridCol w="1997152">
                  <a:extLst>
                    <a:ext uri="{9D8B030D-6E8A-4147-A177-3AD203B41FA5}">
                      <a16:colId xmlns:a16="http://schemas.microsoft.com/office/drawing/2014/main" val="854802448"/>
                    </a:ext>
                  </a:extLst>
                </a:gridCol>
                <a:gridCol w="1997152">
                  <a:extLst>
                    <a:ext uri="{9D8B030D-6E8A-4147-A177-3AD203B41FA5}">
                      <a16:colId xmlns:a16="http://schemas.microsoft.com/office/drawing/2014/main" val="1103314993"/>
                    </a:ext>
                  </a:extLst>
                </a:gridCol>
                <a:gridCol w="1997152">
                  <a:extLst>
                    <a:ext uri="{9D8B030D-6E8A-4147-A177-3AD203B41FA5}">
                      <a16:colId xmlns:a16="http://schemas.microsoft.com/office/drawing/2014/main" val="1007903899"/>
                    </a:ext>
                  </a:extLst>
                </a:gridCol>
              </a:tblGrid>
              <a:tr h="370840">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Quốc gia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Indonesia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Myanmar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Thailand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spc="-180" baseline="0">
                          <a:solidFill>
                            <a:sysClr val="windowText" lastClr="000000"/>
                          </a:solidFill>
                          <a:latin typeface="Times New Roman" panose="02020603050405020304" pitchFamily="18" charset="0"/>
                          <a:cs typeface="Times New Roman" panose="02020603050405020304" pitchFamily="18" charset="0"/>
                        </a:rPr>
                        <a:t>Timor-Leste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Việt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8574238"/>
                  </a:ext>
                </a:extLst>
              </a:tr>
              <a:tr h="370840">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Tuổi thọ TB (năm)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69,1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77,7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69,6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75,4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843366"/>
                  </a:ext>
                </a:extLst>
              </a:tr>
            </a:tbl>
          </a:graphicData>
        </a:graphic>
      </p:graphicFrame>
      <p:sp>
        <p:nvSpPr>
          <p:cNvPr id="9" name="Rectangle 1">
            <a:extLst>
              <a:ext uri="{FF2B5EF4-FFF2-40B4-BE49-F238E27FC236}">
                <a16:creationId xmlns:a16="http://schemas.microsoft.com/office/drawing/2014/main" id="{BB4C2592-4582-4FFB-A80D-CA20846BC89F}"/>
              </a:ext>
            </a:extLst>
          </p:cNvPr>
          <p:cNvSpPr>
            <a:spLocks noChangeArrowheads="1"/>
          </p:cNvSpPr>
          <p:nvPr/>
        </p:nvSpPr>
        <p:spPr bwMode="auto">
          <a:xfrm>
            <a:off x="1753847" y="5505271"/>
            <a:ext cx="98168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solidFill>
                  <a:srgbClr val="FF0000"/>
                </a:solidFill>
                <a:latin typeface="Times New Roman" panose="02020603050405020304" pitchFamily="18" charset="0"/>
                <a:cs typeface="Times New Roman" panose="02020603050405020304" pitchFamily="18" charset="0"/>
              </a:rPr>
              <a:t>Dữ liệu không nguyên, không tìm được ƯCLN</a:t>
            </a:r>
          </a:p>
          <a:p>
            <a:pPr lvl="0" algn="just" eaLnBrk="0" fontAlgn="base" hangingPunct="0">
              <a:spcBef>
                <a:spcPct val="0"/>
              </a:spcBef>
              <a:spcAft>
                <a:spcPct val="0"/>
              </a:spcAft>
            </a:pPr>
            <a:r>
              <a:rPr kumimoji="0" lang="en-US" altLang="en-US" sz="3600"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Không</a:t>
            </a:r>
            <a:r>
              <a:rPr kumimoji="0" lang="en-US" altLang="en-US" sz="3600" i="0" u="none" strike="noStrike" cap="none" normalizeH="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thể dùng biểu đồ tranh</a:t>
            </a:r>
            <a:endParaRPr kumimoji="0" lang="en-US" altLang="en-US" sz="3600"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1">
            <a:extLst>
              <a:ext uri="{FF2B5EF4-FFF2-40B4-BE49-F238E27FC236}">
                <a16:creationId xmlns:a16="http://schemas.microsoft.com/office/drawing/2014/main" id="{470EA089-A441-4D05-BF24-CC4614940B0B}"/>
              </a:ext>
            </a:extLst>
          </p:cNvPr>
          <p:cNvSpPr>
            <a:spLocks noChangeArrowheads="1"/>
          </p:cNvSpPr>
          <p:nvPr/>
        </p:nvSpPr>
        <p:spPr bwMode="auto">
          <a:xfrm>
            <a:off x="1753847" y="5505270"/>
            <a:ext cx="98168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solidFill>
                  <a:srgbClr val="FF0000"/>
                </a:solidFill>
                <a:latin typeface="Times New Roman" panose="02020603050405020304" pitchFamily="18" charset="0"/>
                <a:cs typeface="Times New Roman" panose="02020603050405020304" pitchFamily="18" charset="0"/>
              </a:rPr>
              <a:t>Dữ liệu không phải số liệu biểu diễn theo thời gian</a:t>
            </a:r>
          </a:p>
          <a:p>
            <a:pPr lvl="0" algn="just" eaLnBrk="0" fontAlgn="base" hangingPunct="0">
              <a:spcBef>
                <a:spcPct val="0"/>
              </a:spcBef>
              <a:spcAft>
                <a:spcPct val="0"/>
              </a:spcAft>
            </a:pPr>
            <a:r>
              <a:rPr kumimoji="0" lang="en-US" altLang="en-US" sz="3600"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Không</a:t>
            </a:r>
            <a:r>
              <a:rPr kumimoji="0" lang="en-US" altLang="en-US" sz="3600" i="0" u="none" strike="noStrike" cap="none" normalizeH="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thể dùng biểu đồ đoạn thẳng.</a:t>
            </a:r>
            <a:endParaRPr kumimoji="0" lang="en-US" altLang="en-US" sz="3600"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
            <a:extLst>
              <a:ext uri="{FF2B5EF4-FFF2-40B4-BE49-F238E27FC236}">
                <a16:creationId xmlns:a16="http://schemas.microsoft.com/office/drawing/2014/main" id="{D5FB5EDD-C937-46C8-B5CF-338F10FF0722}"/>
              </a:ext>
            </a:extLst>
          </p:cNvPr>
          <p:cNvSpPr>
            <a:spLocks noChangeArrowheads="1"/>
          </p:cNvSpPr>
          <p:nvPr/>
        </p:nvSpPr>
        <p:spPr bwMode="auto">
          <a:xfrm>
            <a:off x="1053341" y="5710002"/>
            <a:ext cx="103307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en-US" sz="36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Nên</a:t>
            </a:r>
            <a:r>
              <a:rPr kumimoji="0" lang="en-US" altLang="en-US" sz="3600" b="1" i="0" u="none" strike="noStrike" cap="none" normalizeH="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dùng biểu đồ cột để biểu diễn dữ liệu này.</a:t>
            </a:r>
            <a:endParaRPr kumimoji="0" lang="en-US" altLang="en-US" sz="36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905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2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9" grpId="0"/>
      <p:bldP spid="9" grpId="1"/>
      <p:bldP spid="10" grpId="0"/>
      <p:bldP spid="10" grpId="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746199" y="2474893"/>
            <a:ext cx="4305859"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LUYỆN TẬP</a:t>
            </a:r>
          </a:p>
        </p:txBody>
      </p:sp>
      <p:pic>
        <p:nvPicPr>
          <p:cNvPr id="4" name="Picture 3">
            <a:extLst>
              <a:ext uri="{FF2B5EF4-FFF2-40B4-BE49-F238E27FC236}">
                <a16:creationId xmlns:a16="http://schemas.microsoft.com/office/drawing/2014/main" id="{6D40F352-018B-4B2B-8C2B-0C626F22FE8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3000" y="4267200"/>
            <a:ext cx="1568406" cy="1632568"/>
          </a:xfrm>
          <a:prstGeom prst="rect">
            <a:avLst/>
          </a:prstGeom>
        </p:spPr>
      </p:pic>
      <p:pic>
        <p:nvPicPr>
          <p:cNvPr id="8" name="Picture 7">
            <a:extLst>
              <a:ext uri="{FF2B5EF4-FFF2-40B4-BE49-F238E27FC236}">
                <a16:creationId xmlns:a16="http://schemas.microsoft.com/office/drawing/2014/main" id="{80D0D0B9-92F7-4977-8C6F-2DDA5428317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994906"/>
            <a:ext cx="2404735" cy="1498725"/>
          </a:xfrm>
          <a:prstGeom prst="rect">
            <a:avLst/>
          </a:prstGeom>
        </p:spPr>
      </p:pic>
      <p:pic>
        <p:nvPicPr>
          <p:cNvPr id="11" name="Picture 10">
            <a:extLst>
              <a:ext uri="{FF2B5EF4-FFF2-40B4-BE49-F238E27FC236}">
                <a16:creationId xmlns:a16="http://schemas.microsoft.com/office/drawing/2014/main" id="{8A4F81F3-FCD0-4D43-A183-D502FB1974F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1558"/>
          <a:stretch/>
        </p:blipFill>
        <p:spPr>
          <a:xfrm>
            <a:off x="8073996" y="906068"/>
            <a:ext cx="2409825" cy="1676400"/>
          </a:xfrm>
          <a:prstGeom prst="rect">
            <a:avLst/>
          </a:prstGeom>
        </p:spPr>
      </p:pic>
    </p:spTree>
    <p:extLst>
      <p:ext uri="{BB962C8B-B14F-4D97-AF65-F5344CB8AC3E}">
        <p14:creationId xmlns:p14="http://schemas.microsoft.com/office/powerpoint/2010/main" val="6473190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5" name="Rectangle: Single Corner Rounded 14">
            <a:extLst>
              <a:ext uri="{FF2B5EF4-FFF2-40B4-BE49-F238E27FC236}">
                <a16:creationId xmlns:a16="http://schemas.microsoft.com/office/drawing/2014/main" id="{1C555503-A686-4197-A544-D6FF37C78C7E}"/>
              </a:ext>
            </a:extLst>
          </p:cNvPr>
          <p:cNvSpPr/>
          <p:nvPr/>
        </p:nvSpPr>
        <p:spPr>
          <a:xfrm flipV="1">
            <a:off x="21236" y="1044329"/>
            <a:ext cx="2868504"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0E4A87-1F2B-43F8-B0EC-18327846F41E}"/>
              </a:ext>
            </a:extLst>
          </p:cNvPr>
          <p:cNvSpPr txBox="1"/>
          <p:nvPr/>
        </p:nvSpPr>
        <p:spPr>
          <a:xfrm>
            <a:off x="159509" y="1021669"/>
            <a:ext cx="2730231"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2</a:t>
            </a:r>
          </a:p>
        </p:txBody>
      </p:sp>
      <p:pic>
        <p:nvPicPr>
          <p:cNvPr id="4" name="Picture 3">
            <a:extLst>
              <a:ext uri="{FF2B5EF4-FFF2-40B4-BE49-F238E27FC236}">
                <a16:creationId xmlns:a16="http://schemas.microsoft.com/office/drawing/2014/main" id="{E07CAE43-6930-4AE3-982A-9F0E64155441}"/>
              </a:ext>
            </a:extLst>
          </p:cNvPr>
          <p:cNvPicPr>
            <a:picLocks noChangeAspect="1"/>
          </p:cNvPicPr>
          <p:nvPr/>
        </p:nvPicPr>
        <p:blipFill>
          <a:blip r:embed="rId2"/>
          <a:stretch>
            <a:fillRect/>
          </a:stretch>
        </p:blipFill>
        <p:spPr>
          <a:xfrm>
            <a:off x="6175278" y="1614460"/>
            <a:ext cx="5995486" cy="5167340"/>
          </a:xfrm>
          <a:prstGeom prst="rect">
            <a:avLst/>
          </a:prstGeom>
        </p:spPr>
      </p:pic>
      <p:graphicFrame>
        <p:nvGraphicFramePr>
          <p:cNvPr id="5" name="Table 4">
            <a:extLst>
              <a:ext uri="{FF2B5EF4-FFF2-40B4-BE49-F238E27FC236}">
                <a16:creationId xmlns:a16="http://schemas.microsoft.com/office/drawing/2014/main" id="{3CC7630E-49AD-4C80-9608-C854067C8755}"/>
              </a:ext>
            </a:extLst>
          </p:cNvPr>
          <p:cNvGraphicFramePr>
            <a:graphicFrameLocks noGrp="1"/>
          </p:cNvGraphicFramePr>
          <p:nvPr>
            <p:extLst>
              <p:ext uri="{D42A27DB-BD31-4B8C-83A1-F6EECF244321}">
                <p14:modId xmlns:p14="http://schemas.microsoft.com/office/powerpoint/2010/main" val="718052101"/>
              </p:ext>
            </p:extLst>
          </p:nvPr>
        </p:nvGraphicFramePr>
        <p:xfrm>
          <a:off x="21236" y="2660999"/>
          <a:ext cx="6090280" cy="1950720"/>
        </p:xfrm>
        <a:graphic>
          <a:graphicData uri="http://schemas.openxmlformats.org/drawingml/2006/table">
            <a:tbl>
              <a:tblPr firstRow="1" firstCol="1" bandRow="1">
                <a:tableStyleId>{5C22544A-7EE6-4342-B048-85BDC9FD1C3A}</a:tableStyleId>
              </a:tblPr>
              <a:tblGrid>
                <a:gridCol w="1048021">
                  <a:extLst>
                    <a:ext uri="{9D8B030D-6E8A-4147-A177-3AD203B41FA5}">
                      <a16:colId xmlns:a16="http://schemas.microsoft.com/office/drawing/2014/main" val="3030972993"/>
                    </a:ext>
                  </a:extLst>
                </a:gridCol>
                <a:gridCol w="976339">
                  <a:extLst>
                    <a:ext uri="{9D8B030D-6E8A-4147-A177-3AD203B41FA5}">
                      <a16:colId xmlns:a16="http://schemas.microsoft.com/office/drawing/2014/main" val="1002340330"/>
                    </a:ext>
                  </a:extLst>
                </a:gridCol>
                <a:gridCol w="1016480">
                  <a:extLst>
                    <a:ext uri="{9D8B030D-6E8A-4147-A177-3AD203B41FA5}">
                      <a16:colId xmlns:a16="http://schemas.microsoft.com/office/drawing/2014/main" val="2207574807"/>
                    </a:ext>
                  </a:extLst>
                </a:gridCol>
                <a:gridCol w="1016480">
                  <a:extLst>
                    <a:ext uri="{9D8B030D-6E8A-4147-A177-3AD203B41FA5}">
                      <a16:colId xmlns:a16="http://schemas.microsoft.com/office/drawing/2014/main" val="1125996839"/>
                    </a:ext>
                  </a:extLst>
                </a:gridCol>
                <a:gridCol w="1016480">
                  <a:extLst>
                    <a:ext uri="{9D8B030D-6E8A-4147-A177-3AD203B41FA5}">
                      <a16:colId xmlns:a16="http://schemas.microsoft.com/office/drawing/2014/main" val="594906601"/>
                    </a:ext>
                  </a:extLst>
                </a:gridCol>
                <a:gridCol w="1016480">
                  <a:extLst>
                    <a:ext uri="{9D8B030D-6E8A-4147-A177-3AD203B41FA5}">
                      <a16:colId xmlns:a16="http://schemas.microsoft.com/office/drawing/2014/main" val="3614752741"/>
                    </a:ext>
                  </a:extLst>
                </a:gridCol>
              </a:tblGrid>
              <a:tr h="0">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Năm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2014</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2015</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2016</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2017</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2018</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395653"/>
                  </a:ext>
                </a:extLst>
              </a:tr>
              <a:tr h="0">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Số cơn bão</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99</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121</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86</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130</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94</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047633"/>
                  </a:ext>
                </a:extLst>
              </a:tr>
            </a:tbl>
          </a:graphicData>
        </a:graphic>
      </p:graphicFrame>
      <p:sp>
        <p:nvSpPr>
          <p:cNvPr id="6" name="Rectangle 1">
            <a:extLst>
              <a:ext uri="{FF2B5EF4-FFF2-40B4-BE49-F238E27FC236}">
                <a16:creationId xmlns:a16="http://schemas.microsoft.com/office/drawing/2014/main" id="{995E1976-CDF5-4422-A749-E77A327C9B14}"/>
              </a:ext>
            </a:extLst>
          </p:cNvPr>
          <p:cNvSpPr>
            <a:spLocks noChangeArrowheads="1"/>
          </p:cNvSpPr>
          <p:nvPr/>
        </p:nvSpPr>
        <p:spPr bwMode="auto">
          <a:xfrm>
            <a:off x="214771" y="1837169"/>
            <a:ext cx="3529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Bảng thống kê:</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912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7900" y="2095500"/>
            <a:ext cx="7696200" cy="2667000"/>
          </a:xfrm>
        </p:spPr>
        <p:txBody>
          <a:bodyPr>
            <a:prstTxWarp prst="textCanUp">
              <a:avLst/>
            </a:prstTxWarp>
          </a:bodyPr>
          <a:lstStyle/>
          <a:p>
            <a:r>
              <a:rPr lang="en-US"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19. BIỂU DIỄN DỮ LIỆU BẰNG BẢNG, BIỂU ĐỒ</a:t>
            </a:r>
            <a:endPar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5">
            <a:extLst>
              <a:ext uri="{FF2B5EF4-FFF2-40B4-BE49-F238E27FC236}">
                <a16:creationId xmlns:a16="http://schemas.microsoft.com/office/drawing/2014/main" id="{CA67A2E0-82A6-4E16-9770-83CDBEF7CEB8}"/>
              </a:ext>
            </a:extLst>
          </p:cNvPr>
          <p:cNvPicPr>
            <a:picLocks noChangeAspect="1"/>
          </p:cNvPicPr>
          <p:nvPr/>
        </p:nvPicPr>
        <p:blipFill>
          <a:blip r:embed="rId2"/>
          <a:srcRect/>
          <a:stretch>
            <a:fillRect/>
          </a:stretch>
        </p:blipFill>
        <p:spPr>
          <a:xfrm>
            <a:off x="36226" y="2359501"/>
            <a:ext cx="1981200" cy="4675399"/>
          </a:xfrm>
          <a:prstGeom prst="rect">
            <a:avLst/>
          </a:prstGeom>
        </p:spPr>
      </p:pic>
    </p:spTree>
    <p:extLst>
      <p:ext uri="{BB962C8B-B14F-4D97-AF65-F5344CB8AC3E}">
        <p14:creationId xmlns:p14="http://schemas.microsoft.com/office/powerpoint/2010/main" val="345970042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5" name="Rectangle: Single Corner Rounded 14">
            <a:extLst>
              <a:ext uri="{FF2B5EF4-FFF2-40B4-BE49-F238E27FC236}">
                <a16:creationId xmlns:a16="http://schemas.microsoft.com/office/drawing/2014/main" id="{1C555503-A686-4197-A544-D6FF37C78C7E}"/>
              </a:ext>
            </a:extLst>
          </p:cNvPr>
          <p:cNvSpPr/>
          <p:nvPr/>
        </p:nvSpPr>
        <p:spPr>
          <a:xfrm flipV="1">
            <a:off x="21236" y="1044329"/>
            <a:ext cx="2868504"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0E4A87-1F2B-43F8-B0EC-18327846F41E}"/>
              </a:ext>
            </a:extLst>
          </p:cNvPr>
          <p:cNvSpPr txBox="1"/>
          <p:nvPr/>
        </p:nvSpPr>
        <p:spPr>
          <a:xfrm>
            <a:off x="159509" y="1021669"/>
            <a:ext cx="2730231"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2</a:t>
            </a:r>
          </a:p>
        </p:txBody>
      </p:sp>
      <p:graphicFrame>
        <p:nvGraphicFramePr>
          <p:cNvPr id="5" name="Table 4">
            <a:extLst>
              <a:ext uri="{FF2B5EF4-FFF2-40B4-BE49-F238E27FC236}">
                <a16:creationId xmlns:a16="http://schemas.microsoft.com/office/drawing/2014/main" id="{3CC7630E-49AD-4C80-9608-C854067C8755}"/>
              </a:ext>
            </a:extLst>
          </p:cNvPr>
          <p:cNvGraphicFramePr>
            <a:graphicFrameLocks noGrp="1"/>
          </p:cNvGraphicFramePr>
          <p:nvPr>
            <p:extLst>
              <p:ext uri="{D42A27DB-BD31-4B8C-83A1-F6EECF244321}">
                <p14:modId xmlns:p14="http://schemas.microsoft.com/office/powerpoint/2010/main" val="2232271664"/>
              </p:ext>
            </p:extLst>
          </p:nvPr>
        </p:nvGraphicFramePr>
        <p:xfrm>
          <a:off x="1" y="2498674"/>
          <a:ext cx="5556075" cy="1767840"/>
        </p:xfrm>
        <a:graphic>
          <a:graphicData uri="http://schemas.openxmlformats.org/drawingml/2006/table">
            <a:tbl>
              <a:tblPr firstRow="1" firstCol="1" bandRow="1">
                <a:tableStyleId>{5C22544A-7EE6-4342-B048-85BDC9FD1C3A}</a:tableStyleId>
              </a:tblPr>
              <a:tblGrid>
                <a:gridCol w="956094">
                  <a:extLst>
                    <a:ext uri="{9D8B030D-6E8A-4147-A177-3AD203B41FA5}">
                      <a16:colId xmlns:a16="http://schemas.microsoft.com/office/drawing/2014/main" val="3030972993"/>
                    </a:ext>
                  </a:extLst>
                </a:gridCol>
                <a:gridCol w="890701">
                  <a:extLst>
                    <a:ext uri="{9D8B030D-6E8A-4147-A177-3AD203B41FA5}">
                      <a16:colId xmlns:a16="http://schemas.microsoft.com/office/drawing/2014/main" val="1002340330"/>
                    </a:ext>
                  </a:extLst>
                </a:gridCol>
                <a:gridCol w="927320">
                  <a:extLst>
                    <a:ext uri="{9D8B030D-6E8A-4147-A177-3AD203B41FA5}">
                      <a16:colId xmlns:a16="http://schemas.microsoft.com/office/drawing/2014/main" val="2207574807"/>
                    </a:ext>
                  </a:extLst>
                </a:gridCol>
                <a:gridCol w="927320">
                  <a:extLst>
                    <a:ext uri="{9D8B030D-6E8A-4147-A177-3AD203B41FA5}">
                      <a16:colId xmlns:a16="http://schemas.microsoft.com/office/drawing/2014/main" val="1125996839"/>
                    </a:ext>
                  </a:extLst>
                </a:gridCol>
                <a:gridCol w="927320">
                  <a:extLst>
                    <a:ext uri="{9D8B030D-6E8A-4147-A177-3AD203B41FA5}">
                      <a16:colId xmlns:a16="http://schemas.microsoft.com/office/drawing/2014/main" val="594906601"/>
                    </a:ext>
                  </a:extLst>
                </a:gridCol>
                <a:gridCol w="927320">
                  <a:extLst>
                    <a:ext uri="{9D8B030D-6E8A-4147-A177-3AD203B41FA5}">
                      <a16:colId xmlns:a16="http://schemas.microsoft.com/office/drawing/2014/main" val="3614752741"/>
                    </a:ext>
                  </a:extLst>
                </a:gridCol>
              </a:tblGrid>
              <a:tr h="0">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Năm</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2014</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2015</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2016</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2017</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2018</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395653"/>
                  </a:ext>
                </a:extLst>
              </a:tr>
              <a:tr h="0">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Số cơn bão</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99</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121</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86</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130</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94</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047633"/>
                  </a:ext>
                </a:extLst>
              </a:tr>
            </a:tbl>
          </a:graphicData>
        </a:graphic>
      </p:graphicFrame>
      <p:sp>
        <p:nvSpPr>
          <p:cNvPr id="6" name="Rectangle 1">
            <a:extLst>
              <a:ext uri="{FF2B5EF4-FFF2-40B4-BE49-F238E27FC236}">
                <a16:creationId xmlns:a16="http://schemas.microsoft.com/office/drawing/2014/main" id="{995E1976-CDF5-4422-A749-E77A327C9B14}"/>
              </a:ext>
            </a:extLst>
          </p:cNvPr>
          <p:cNvSpPr>
            <a:spLocks noChangeArrowheads="1"/>
          </p:cNvSpPr>
          <p:nvPr/>
        </p:nvSpPr>
        <p:spPr bwMode="auto">
          <a:xfrm>
            <a:off x="62776" y="1792069"/>
            <a:ext cx="3529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Bảng thống kê:</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9E44510-E356-47C1-B723-43B97CFF158B}"/>
              </a:ext>
            </a:extLst>
          </p:cNvPr>
          <p:cNvPicPr>
            <a:picLocks noChangeAspect="1"/>
          </p:cNvPicPr>
          <p:nvPr/>
        </p:nvPicPr>
        <p:blipFill>
          <a:blip r:embed="rId2"/>
          <a:stretch>
            <a:fillRect/>
          </a:stretch>
        </p:blipFill>
        <p:spPr>
          <a:xfrm>
            <a:off x="5556076" y="2498674"/>
            <a:ext cx="6573148" cy="4345585"/>
          </a:xfrm>
          <a:prstGeom prst="rect">
            <a:avLst/>
          </a:prstGeom>
        </p:spPr>
      </p:pic>
      <p:sp>
        <p:nvSpPr>
          <p:cNvPr id="11" name="Rectangle 1">
            <a:extLst>
              <a:ext uri="{FF2B5EF4-FFF2-40B4-BE49-F238E27FC236}">
                <a16:creationId xmlns:a16="http://schemas.microsoft.com/office/drawing/2014/main" id="{91C1BB1D-31E9-498D-A711-05D83BAF4DE9}"/>
              </a:ext>
            </a:extLst>
          </p:cNvPr>
          <p:cNvSpPr>
            <a:spLocks noChangeArrowheads="1"/>
          </p:cNvSpPr>
          <p:nvPr/>
        </p:nvSpPr>
        <p:spPr bwMode="auto">
          <a:xfrm>
            <a:off x="6400800" y="1792068"/>
            <a:ext cx="3529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Calibri" panose="020F0502020204030204" pitchFamily="34" charset="0"/>
                <a:cs typeface="Times New Roman" panose="02020603050405020304" pitchFamily="18" charset="0"/>
              </a:rPr>
              <a:t>b</a:t>
            </a:r>
            <a:r>
              <a:rPr kumimoji="0" lang="en-US" altLang="en-US" sz="3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Biểu đồ cột:</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7BBA6A8-65DF-4E44-BC62-0EC56F9686DA}"/>
              </a:ext>
            </a:extLst>
          </p:cNvPr>
          <p:cNvSpPr txBox="1"/>
          <p:nvPr/>
        </p:nvSpPr>
        <p:spPr>
          <a:xfrm>
            <a:off x="62776" y="4509345"/>
            <a:ext cx="5493300" cy="2062103"/>
          </a:xfrm>
          <a:prstGeom prst="rect">
            <a:avLst/>
          </a:prstGeom>
          <a:noFill/>
        </p:spPr>
        <p:txBody>
          <a:bodyPr wrap="square">
            <a:spAutoFit/>
          </a:bodyPr>
          <a:lstStyle/>
          <a:p>
            <a:pPr algn="just"/>
            <a:r>
              <a:rPr lang="en-US" sz="3200">
                <a:effectLst/>
                <a:latin typeface="Times New Roman" panose="02020603050405020304" pitchFamily="18" charset="0"/>
                <a:ea typeface="Times New Roman" panose="02020603050405020304" pitchFamily="18" charset="0"/>
              </a:rPr>
              <a:t>Nếu có dữ liệu về số cơn bão trên toàn cầu từ 1970 đến nay thì nên dùng biểu đồ đoạn thẳng để biểu diễn.</a:t>
            </a:r>
            <a:endParaRPr lang="en-US" sz="3200"/>
          </a:p>
        </p:txBody>
      </p:sp>
    </p:spTree>
    <p:extLst>
      <p:ext uri="{BB962C8B-B14F-4D97-AF65-F5344CB8AC3E}">
        <p14:creationId xmlns:p14="http://schemas.microsoft.com/office/powerpoint/2010/main" val="1854026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886200" y="2582468"/>
            <a:ext cx="4038285"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VẬN DỤNG</a:t>
            </a:r>
          </a:p>
        </p:txBody>
      </p:sp>
      <p:pic>
        <p:nvPicPr>
          <p:cNvPr id="5" name="Picture 4">
            <a:extLst>
              <a:ext uri="{FF2B5EF4-FFF2-40B4-BE49-F238E27FC236}">
                <a16:creationId xmlns:a16="http://schemas.microsoft.com/office/drawing/2014/main" id="{E44E06AE-D344-4952-8B6C-11D1EB691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525" y="5029200"/>
            <a:ext cx="2266950" cy="1570073"/>
          </a:xfrm>
          <a:prstGeom prst="rect">
            <a:avLst/>
          </a:prstGeom>
        </p:spPr>
      </p:pic>
      <p:pic>
        <p:nvPicPr>
          <p:cNvPr id="7" name="Picture 6">
            <a:extLst>
              <a:ext uri="{FF2B5EF4-FFF2-40B4-BE49-F238E27FC236}">
                <a16:creationId xmlns:a16="http://schemas.microsoft.com/office/drawing/2014/main" id="{1298F2A8-82DD-402D-974C-ABAF26C5184D}"/>
              </a:ext>
            </a:extLst>
          </p:cNvPr>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52400" y="152400"/>
            <a:ext cx="1981200" cy="1384630"/>
          </a:xfrm>
          <a:prstGeom prst="rect">
            <a:avLst/>
          </a:prstGeom>
        </p:spPr>
      </p:pic>
      <p:pic>
        <p:nvPicPr>
          <p:cNvPr id="10" name="Picture 9">
            <a:extLst>
              <a:ext uri="{FF2B5EF4-FFF2-40B4-BE49-F238E27FC236}">
                <a16:creationId xmlns:a16="http://schemas.microsoft.com/office/drawing/2014/main" id="{41426194-12FD-4D43-9707-CD1843FE3375}"/>
              </a:ext>
            </a:extLst>
          </p:cNvPr>
          <p:cNvPicPr>
            <a:picLocks noChangeAspect="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10210799" y="40512"/>
            <a:ext cx="1924769" cy="1714500"/>
          </a:xfrm>
          <a:prstGeom prst="rect">
            <a:avLst/>
          </a:prstGeom>
        </p:spPr>
      </p:pic>
    </p:spTree>
    <p:extLst>
      <p:ext uri="{BB962C8B-B14F-4D97-AF65-F5344CB8AC3E}">
        <p14:creationId xmlns:p14="http://schemas.microsoft.com/office/powerpoint/2010/main" val="199137773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03466057-0922-4237-A7EF-D0EA85314C9E}"/>
              </a:ext>
            </a:extLst>
          </p:cNvPr>
          <p:cNvSpPr/>
          <p:nvPr/>
        </p:nvSpPr>
        <p:spPr>
          <a:xfrm flipV="1">
            <a:off x="23734" y="228600"/>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4CD4AC-CE76-49B9-9A85-0F92BB4CBB1F}"/>
              </a:ext>
            </a:extLst>
          </p:cNvPr>
          <p:cNvSpPr txBox="1"/>
          <p:nvPr/>
        </p:nvSpPr>
        <p:spPr>
          <a:xfrm>
            <a:off x="410117" y="228600"/>
            <a:ext cx="1828800" cy="646331"/>
          </a:xfrm>
          <a:prstGeom prst="rect">
            <a:avLst/>
          </a:prstGeom>
          <a:noFill/>
        </p:spPr>
        <p:txBody>
          <a:bodyPr wrap="square">
            <a:spAutoFit/>
          </a:bodyPr>
          <a:lstStyle/>
          <a:p>
            <a:pPr algn="just">
              <a:spcBef>
                <a:spcPts val="300"/>
              </a:spcBef>
              <a:spcAft>
                <a:spcPts val="300"/>
              </a:spcAft>
            </a:pPr>
            <a:r>
              <a:rPr lang="nl-NL" sz="3600" b="1">
                <a:solidFill>
                  <a:schemeClr val="bg1"/>
                </a:solidFill>
                <a:effectLst/>
                <a:latin typeface="Times New Roman" panose="02020603050405020304" pitchFamily="18" charset="0"/>
                <a:ea typeface="Times New Roman" panose="02020603050405020304" pitchFamily="18" charset="0"/>
              </a:rPr>
              <a:t>Bài 5.4</a:t>
            </a:r>
            <a:endParaRPr lang="en-US" sz="360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F6397989-1EC2-4292-9B89-4C085ED4E833}"/>
              </a:ext>
            </a:extLst>
          </p:cNvPr>
          <p:cNvGraphicFramePr>
            <a:graphicFrameLocks noGrp="1"/>
          </p:cNvGraphicFramePr>
          <p:nvPr>
            <p:extLst>
              <p:ext uri="{D42A27DB-BD31-4B8C-83A1-F6EECF244321}">
                <p14:modId xmlns:p14="http://schemas.microsoft.com/office/powerpoint/2010/main" val="2417854603"/>
              </p:ext>
            </p:extLst>
          </p:nvPr>
        </p:nvGraphicFramePr>
        <p:xfrm>
          <a:off x="6477000" y="1447800"/>
          <a:ext cx="5563796" cy="1783080"/>
        </p:xfrm>
        <a:graphic>
          <a:graphicData uri="http://schemas.openxmlformats.org/drawingml/2006/table">
            <a:tbl>
              <a:tblPr firstRow="1" firstCol="1" bandRow="1">
                <a:tableStyleId>{5C22544A-7EE6-4342-B048-85BDC9FD1C3A}</a:tableStyleId>
              </a:tblPr>
              <a:tblGrid>
                <a:gridCol w="2781898">
                  <a:extLst>
                    <a:ext uri="{9D8B030D-6E8A-4147-A177-3AD203B41FA5}">
                      <a16:colId xmlns:a16="http://schemas.microsoft.com/office/drawing/2014/main" val="118543540"/>
                    </a:ext>
                  </a:extLst>
                </a:gridCol>
                <a:gridCol w="2781898">
                  <a:extLst>
                    <a:ext uri="{9D8B030D-6E8A-4147-A177-3AD203B41FA5}">
                      <a16:colId xmlns:a16="http://schemas.microsoft.com/office/drawing/2014/main" val="183826236"/>
                    </a:ext>
                  </a:extLst>
                </a:gridCol>
              </a:tblGrid>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Tiếng Anh</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6283901"/>
                  </a:ext>
                </a:extLst>
              </a:tr>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Võ thuật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6388802"/>
                  </a:ext>
                </a:extLst>
              </a:tr>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Nghệ thuật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4440076"/>
                  </a:ext>
                </a:extLst>
              </a:tr>
            </a:tbl>
          </a:graphicData>
        </a:graphic>
      </p:graphicFrame>
      <p:sp>
        <p:nvSpPr>
          <p:cNvPr id="7" name="Rectangle 1">
            <a:extLst>
              <a:ext uri="{FF2B5EF4-FFF2-40B4-BE49-F238E27FC236}">
                <a16:creationId xmlns:a16="http://schemas.microsoft.com/office/drawing/2014/main" id="{0E1F42E8-A03D-44DD-BD1E-A48A9E836312}"/>
              </a:ext>
            </a:extLst>
          </p:cNvPr>
          <p:cNvSpPr>
            <a:spLocks noChangeArrowheads="1"/>
          </p:cNvSpPr>
          <p:nvPr/>
        </p:nvSpPr>
        <p:spPr bwMode="auto">
          <a:xfrm>
            <a:off x="6743700" y="3430249"/>
            <a:ext cx="50303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(Mỗi </a:t>
            </a: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egoe UI Emoji" panose="020B0502040204020203" pitchFamily="34" charset="0"/>
              </a:rPr>
              <a:t>😊</a:t>
            </a: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ứng với 3 bạn)</a:t>
            </a:r>
            <a:endParaRPr kumimoji="0" lang="nl-NL"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D99A87B-DC5A-4BC3-8273-06226AA1D8C5}"/>
              </a:ext>
            </a:extLst>
          </p:cNvPr>
          <p:cNvSpPr txBox="1"/>
          <p:nvPr/>
        </p:nvSpPr>
        <p:spPr>
          <a:xfrm>
            <a:off x="0" y="1254948"/>
            <a:ext cx="6248400" cy="3539430"/>
          </a:xfrm>
          <a:prstGeom prst="rect">
            <a:avLst/>
          </a:prstGeom>
          <a:noFill/>
        </p:spPr>
        <p:txBody>
          <a:bodyPr wrap="square">
            <a:spAutoFit/>
          </a:bodyPr>
          <a:lstStyle/>
          <a:p>
            <a:pPr algn="just"/>
            <a:r>
              <a:rPr lang="en-US" sz="3200">
                <a:latin typeface="Times New Roman" panose="02020603050405020304" pitchFamily="18" charset="0"/>
              </a:rPr>
              <a:t>Biểu đồ Hình 5.6 biểu diễn số bạn lớp 8A tham gia các câu lạc bộ.</a:t>
            </a:r>
          </a:p>
          <a:p>
            <a:pPr algn="just"/>
            <a:r>
              <a:rPr lang="en-US" sz="3200">
                <a:latin typeface="Times New Roman" panose="02020603050405020304" pitchFamily="18" charset="0"/>
              </a:rPr>
              <a:t>a) Cho biết đây là biểu đồ gì? Mỗi biểu tượng ứng với bao nhiêu học sinh?</a:t>
            </a:r>
          </a:p>
          <a:p>
            <a:pPr algn="just"/>
            <a:r>
              <a:rPr lang="en-US" sz="3200">
                <a:latin typeface="Times New Roman" panose="02020603050405020304" pitchFamily="18" charset="0"/>
              </a:rPr>
              <a:t>b) Lập bảng thống kê và vẽ biểu đồ cột biểu diễn dữ liệu này.</a:t>
            </a:r>
            <a:endParaRPr lang="en-US" sz="3200"/>
          </a:p>
        </p:txBody>
      </p:sp>
    </p:spTree>
    <p:extLst>
      <p:ext uri="{BB962C8B-B14F-4D97-AF65-F5344CB8AC3E}">
        <p14:creationId xmlns:p14="http://schemas.microsoft.com/office/powerpoint/2010/main" val="16421763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E1E03AC5-893A-4F99-BB64-87029153DB11}"/>
              </a:ext>
            </a:extLst>
          </p:cNvPr>
          <p:cNvGraphicFramePr>
            <a:graphicFrameLocks noGrp="1"/>
          </p:cNvGraphicFramePr>
          <p:nvPr>
            <p:extLst>
              <p:ext uri="{D42A27DB-BD31-4B8C-83A1-F6EECF244321}">
                <p14:modId xmlns:p14="http://schemas.microsoft.com/office/powerpoint/2010/main" val="3581791138"/>
              </p:ext>
            </p:extLst>
          </p:nvPr>
        </p:nvGraphicFramePr>
        <p:xfrm>
          <a:off x="6248401" y="1645920"/>
          <a:ext cx="5563796" cy="1783080"/>
        </p:xfrm>
        <a:graphic>
          <a:graphicData uri="http://schemas.openxmlformats.org/drawingml/2006/table">
            <a:tbl>
              <a:tblPr firstRow="1" firstCol="1" bandRow="1">
                <a:tableStyleId>{5C22544A-7EE6-4342-B048-85BDC9FD1C3A}</a:tableStyleId>
              </a:tblPr>
              <a:tblGrid>
                <a:gridCol w="2781898">
                  <a:extLst>
                    <a:ext uri="{9D8B030D-6E8A-4147-A177-3AD203B41FA5}">
                      <a16:colId xmlns:a16="http://schemas.microsoft.com/office/drawing/2014/main" val="118543540"/>
                    </a:ext>
                  </a:extLst>
                </a:gridCol>
                <a:gridCol w="2781898">
                  <a:extLst>
                    <a:ext uri="{9D8B030D-6E8A-4147-A177-3AD203B41FA5}">
                      <a16:colId xmlns:a16="http://schemas.microsoft.com/office/drawing/2014/main" val="183826236"/>
                    </a:ext>
                  </a:extLst>
                </a:gridCol>
              </a:tblGrid>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Tiếng Anh</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6283901"/>
                  </a:ext>
                </a:extLst>
              </a:tr>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Võ thuật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6388802"/>
                  </a:ext>
                </a:extLst>
              </a:tr>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Nghệ thuật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4440076"/>
                  </a:ext>
                </a:extLst>
              </a:tr>
            </a:tbl>
          </a:graphicData>
        </a:graphic>
      </p:graphicFrame>
      <p:sp>
        <p:nvSpPr>
          <p:cNvPr id="13" name="Rectangle 1">
            <a:extLst>
              <a:ext uri="{FF2B5EF4-FFF2-40B4-BE49-F238E27FC236}">
                <a16:creationId xmlns:a16="http://schemas.microsoft.com/office/drawing/2014/main" id="{9F32FDCB-CB3D-4040-A8FC-328F669E7E95}"/>
              </a:ext>
            </a:extLst>
          </p:cNvPr>
          <p:cNvSpPr>
            <a:spLocks noChangeArrowheads="1"/>
          </p:cNvSpPr>
          <p:nvPr/>
        </p:nvSpPr>
        <p:spPr bwMode="auto">
          <a:xfrm>
            <a:off x="6515101" y="3539326"/>
            <a:ext cx="50303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(Mỗi </a:t>
            </a: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egoe UI Emoji" panose="020B0502040204020203" pitchFamily="34" charset="0"/>
              </a:rPr>
              <a:t>😊</a:t>
            </a: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ứng với 3 bạn)</a:t>
            </a:r>
            <a:endParaRPr kumimoji="0" lang="nl-NL"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Single Corner Rounded 3">
            <a:extLst>
              <a:ext uri="{FF2B5EF4-FFF2-40B4-BE49-F238E27FC236}">
                <a16:creationId xmlns:a16="http://schemas.microsoft.com/office/drawing/2014/main" id="{03466057-0922-4237-A7EF-D0EA85314C9E}"/>
              </a:ext>
            </a:extLst>
          </p:cNvPr>
          <p:cNvSpPr/>
          <p:nvPr/>
        </p:nvSpPr>
        <p:spPr>
          <a:xfrm flipV="1">
            <a:off x="23734" y="228600"/>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4CD4AC-CE76-49B9-9A85-0F92BB4CBB1F}"/>
              </a:ext>
            </a:extLst>
          </p:cNvPr>
          <p:cNvSpPr txBox="1"/>
          <p:nvPr/>
        </p:nvSpPr>
        <p:spPr>
          <a:xfrm>
            <a:off x="410117" y="228600"/>
            <a:ext cx="1828800" cy="646331"/>
          </a:xfrm>
          <a:prstGeom prst="rect">
            <a:avLst/>
          </a:prstGeom>
          <a:noFill/>
        </p:spPr>
        <p:txBody>
          <a:bodyPr wrap="square">
            <a:spAutoFit/>
          </a:bodyPr>
          <a:lstStyle/>
          <a:p>
            <a:pPr algn="just">
              <a:spcBef>
                <a:spcPts val="300"/>
              </a:spcBef>
              <a:spcAft>
                <a:spcPts val="300"/>
              </a:spcAft>
            </a:pPr>
            <a:r>
              <a:rPr lang="nl-NL" sz="3600" b="1">
                <a:solidFill>
                  <a:schemeClr val="bg1"/>
                </a:solidFill>
                <a:effectLst/>
                <a:latin typeface="Times New Roman" panose="02020603050405020304" pitchFamily="18" charset="0"/>
                <a:ea typeface="Times New Roman" panose="02020603050405020304" pitchFamily="18" charset="0"/>
              </a:rPr>
              <a:t>Bài 5.4</a:t>
            </a:r>
            <a:endParaRPr lang="en-US" sz="3600">
              <a:solidFill>
                <a:schemeClr val="bg1"/>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3D99A87B-DC5A-4BC3-8273-06226AA1D8C5}"/>
              </a:ext>
            </a:extLst>
          </p:cNvPr>
          <p:cNvSpPr txBox="1"/>
          <p:nvPr/>
        </p:nvSpPr>
        <p:spPr>
          <a:xfrm>
            <a:off x="0" y="1254948"/>
            <a:ext cx="5943600" cy="1200329"/>
          </a:xfrm>
          <a:prstGeom prst="rect">
            <a:avLst/>
          </a:prstGeom>
          <a:noFill/>
        </p:spPr>
        <p:txBody>
          <a:bodyPr wrap="square">
            <a:spAutoFit/>
          </a:bodyPr>
          <a:lstStyle/>
          <a:p>
            <a:pPr algn="just"/>
            <a:r>
              <a:rPr lang="en-US" sz="3600">
                <a:latin typeface="Times New Roman" panose="02020603050405020304" pitchFamily="18" charset="0"/>
              </a:rPr>
              <a:t>a) </a:t>
            </a:r>
            <a:r>
              <a:rPr lang="nl-NL" sz="3600">
                <a:effectLst/>
                <a:latin typeface="Times New Roman" panose="02020603050405020304" pitchFamily="18" charset="0"/>
                <a:ea typeface="Times New Roman" panose="02020603050405020304" pitchFamily="18" charset="0"/>
              </a:rPr>
              <a:t>Đây là biểu đồ tranh. Mỗi biểu tượng ứng với 3 bạn.</a:t>
            </a:r>
            <a:endParaRPr lang="en-US" sz="3600">
              <a:latin typeface="Times New Roman" panose="02020603050405020304" pitchFamily="18" charset="0"/>
            </a:endParaRPr>
          </a:p>
        </p:txBody>
      </p:sp>
      <p:sp>
        <p:nvSpPr>
          <p:cNvPr id="9" name="TextBox 8">
            <a:extLst>
              <a:ext uri="{FF2B5EF4-FFF2-40B4-BE49-F238E27FC236}">
                <a16:creationId xmlns:a16="http://schemas.microsoft.com/office/drawing/2014/main" id="{9A68A0E3-6E8B-497C-9E98-54D1A5682978}"/>
              </a:ext>
            </a:extLst>
          </p:cNvPr>
          <p:cNvSpPr txBox="1"/>
          <p:nvPr/>
        </p:nvSpPr>
        <p:spPr>
          <a:xfrm>
            <a:off x="0" y="2548859"/>
            <a:ext cx="3949908" cy="646331"/>
          </a:xfrm>
          <a:prstGeom prst="rect">
            <a:avLst/>
          </a:prstGeom>
          <a:noFill/>
        </p:spPr>
        <p:txBody>
          <a:bodyPr wrap="square">
            <a:spAutoFit/>
          </a:bodyPr>
          <a:lstStyle/>
          <a:p>
            <a:pPr algn="just">
              <a:spcBef>
                <a:spcPts val="300"/>
              </a:spcBef>
              <a:spcAft>
                <a:spcPts val="300"/>
              </a:spcAft>
            </a:pPr>
            <a:r>
              <a:rPr lang="nl-NL" sz="3600">
                <a:effectLst/>
                <a:latin typeface="Times New Roman" panose="02020603050405020304" pitchFamily="18" charset="0"/>
                <a:ea typeface="Times New Roman" panose="02020603050405020304" pitchFamily="18" charset="0"/>
              </a:rPr>
              <a:t>b) </a:t>
            </a:r>
            <a:r>
              <a:rPr lang="en-US" sz="3600">
                <a:effectLst/>
                <a:latin typeface="Times New Roman" panose="02020603050405020304" pitchFamily="18" charset="0"/>
                <a:ea typeface="Calibri" panose="020F0502020204030204" pitchFamily="34" charset="0"/>
              </a:rPr>
              <a:t>Bảng thống kê:</a:t>
            </a:r>
            <a:endParaRPr lang="en-US" sz="360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54938318-8DDC-40FF-8F12-FA86D1AC9B2F}"/>
              </a:ext>
            </a:extLst>
          </p:cNvPr>
          <p:cNvGraphicFramePr>
            <a:graphicFrameLocks noGrp="1"/>
          </p:cNvGraphicFramePr>
          <p:nvPr>
            <p:extLst>
              <p:ext uri="{D42A27DB-BD31-4B8C-83A1-F6EECF244321}">
                <p14:modId xmlns:p14="http://schemas.microsoft.com/office/powerpoint/2010/main" val="3294948193"/>
              </p:ext>
            </p:extLst>
          </p:nvPr>
        </p:nvGraphicFramePr>
        <p:xfrm>
          <a:off x="23734" y="3412761"/>
          <a:ext cx="6022972" cy="1463040"/>
        </p:xfrm>
        <a:graphic>
          <a:graphicData uri="http://schemas.openxmlformats.org/drawingml/2006/table">
            <a:tbl>
              <a:tblPr firstRow="1" firstCol="1" bandRow="1">
                <a:tableStyleId>{5C22544A-7EE6-4342-B048-85BDC9FD1C3A}</a:tableStyleId>
              </a:tblPr>
              <a:tblGrid>
                <a:gridCol w="1505743">
                  <a:extLst>
                    <a:ext uri="{9D8B030D-6E8A-4147-A177-3AD203B41FA5}">
                      <a16:colId xmlns:a16="http://schemas.microsoft.com/office/drawing/2014/main" val="3402288024"/>
                    </a:ext>
                  </a:extLst>
                </a:gridCol>
                <a:gridCol w="1505743">
                  <a:extLst>
                    <a:ext uri="{9D8B030D-6E8A-4147-A177-3AD203B41FA5}">
                      <a16:colId xmlns:a16="http://schemas.microsoft.com/office/drawing/2014/main" val="935494420"/>
                    </a:ext>
                  </a:extLst>
                </a:gridCol>
                <a:gridCol w="1505743">
                  <a:extLst>
                    <a:ext uri="{9D8B030D-6E8A-4147-A177-3AD203B41FA5}">
                      <a16:colId xmlns:a16="http://schemas.microsoft.com/office/drawing/2014/main" val="488895316"/>
                    </a:ext>
                  </a:extLst>
                </a:gridCol>
                <a:gridCol w="1505743">
                  <a:extLst>
                    <a:ext uri="{9D8B030D-6E8A-4147-A177-3AD203B41FA5}">
                      <a16:colId xmlns:a16="http://schemas.microsoft.com/office/drawing/2014/main" val="3210451356"/>
                    </a:ext>
                  </a:extLst>
                </a:gridCol>
              </a:tblGrid>
              <a:tr h="0">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CLB</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Tiếng Anh</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Võ thuật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Nghệ thuật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6690603"/>
                  </a:ext>
                </a:extLst>
              </a:tr>
              <a:tr h="0">
                <a:tc>
                  <a:txBody>
                    <a:bodyPr/>
                    <a:lstStyle/>
                    <a:p>
                      <a:pPr algn="just">
                        <a:spcBef>
                          <a:spcPts val="300"/>
                        </a:spcBef>
                        <a:spcAft>
                          <a:spcPts val="300"/>
                        </a:spcAft>
                      </a:pPr>
                      <a:r>
                        <a:rPr lang="en-US" sz="3200" spc="-60">
                          <a:solidFill>
                            <a:schemeClr val="tx1"/>
                          </a:solidFill>
                          <a:effectLst/>
                          <a:latin typeface="Times New Roman" panose="02020603050405020304" pitchFamily="18" charset="0"/>
                          <a:cs typeface="Times New Roman" panose="02020603050405020304" pitchFamily="18" charset="0"/>
                        </a:rPr>
                        <a:t>Số bạn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6</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9</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6</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8473472"/>
                  </a:ext>
                </a:extLst>
              </a:tr>
            </a:tbl>
          </a:graphicData>
        </a:graphic>
      </p:graphicFrame>
      <p:sp>
        <p:nvSpPr>
          <p:cNvPr id="11" name="TextBox 10">
            <a:extLst>
              <a:ext uri="{FF2B5EF4-FFF2-40B4-BE49-F238E27FC236}">
                <a16:creationId xmlns:a16="http://schemas.microsoft.com/office/drawing/2014/main" id="{BA16B834-4B06-4DC7-9CD0-90BD503DAD86}"/>
              </a:ext>
            </a:extLst>
          </p:cNvPr>
          <p:cNvSpPr txBox="1"/>
          <p:nvPr/>
        </p:nvSpPr>
        <p:spPr>
          <a:xfrm>
            <a:off x="8229600" y="931782"/>
            <a:ext cx="2890603" cy="646331"/>
          </a:xfrm>
          <a:prstGeom prst="rect">
            <a:avLst/>
          </a:prstGeom>
          <a:noFill/>
        </p:spPr>
        <p:txBody>
          <a:bodyPr wrap="square">
            <a:spAutoFit/>
          </a:bodyPr>
          <a:lstStyle/>
          <a:p>
            <a:pPr algn="just">
              <a:spcBef>
                <a:spcPts val="300"/>
              </a:spcBef>
              <a:spcAft>
                <a:spcPts val="300"/>
              </a:spcAft>
            </a:pPr>
            <a:r>
              <a:rPr lang="nl-NL" sz="3600">
                <a:effectLst/>
                <a:latin typeface="Times New Roman" panose="02020603050405020304" pitchFamily="18" charset="0"/>
                <a:ea typeface="Times New Roman" panose="02020603050405020304" pitchFamily="18" charset="0"/>
              </a:rPr>
              <a:t>Biểu đồ cột</a:t>
            </a:r>
            <a:endParaRPr lang="en-US" sz="360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5231213E-5510-4AA9-A878-C7B915B3F006}"/>
              </a:ext>
            </a:extLst>
          </p:cNvPr>
          <p:cNvPicPr>
            <a:picLocks noChangeAspect="1"/>
          </p:cNvPicPr>
          <p:nvPr/>
        </p:nvPicPr>
        <p:blipFill rotWithShape="1">
          <a:blip r:embed="rId2"/>
          <a:srcRect l="760" t="1799" r="22857" b="2153"/>
          <a:stretch/>
        </p:blipFill>
        <p:spPr>
          <a:xfrm>
            <a:off x="6138450" y="1631070"/>
            <a:ext cx="6022973" cy="4584492"/>
          </a:xfrm>
          <a:prstGeom prst="rect">
            <a:avLst/>
          </a:prstGeom>
        </p:spPr>
      </p:pic>
      <p:cxnSp>
        <p:nvCxnSpPr>
          <p:cNvPr id="14" name="Straight Connector 13">
            <a:extLst>
              <a:ext uri="{FF2B5EF4-FFF2-40B4-BE49-F238E27FC236}">
                <a16:creationId xmlns:a16="http://schemas.microsoft.com/office/drawing/2014/main" id="{2A345168-CDE6-48CD-906A-58210A71FFB1}"/>
              </a:ext>
            </a:extLst>
          </p:cNvPr>
          <p:cNvCxnSpPr/>
          <p:nvPr/>
        </p:nvCxnSpPr>
        <p:spPr>
          <a:xfrm>
            <a:off x="6096000" y="931782"/>
            <a:ext cx="0" cy="59830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273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6" presetClass="entr" presetSubtype="32"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out)">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3">
            <a:extLst>
              <a:ext uri="{FF2B5EF4-FFF2-40B4-BE49-F238E27FC236}">
                <a16:creationId xmlns:a16="http://schemas.microsoft.com/office/drawing/2014/main" id="{43741E94-2B92-4359-8001-3B836F75C183}"/>
              </a:ext>
            </a:extLst>
          </p:cNvPr>
          <p:cNvGrpSpPr/>
          <p:nvPr/>
        </p:nvGrpSpPr>
        <p:grpSpPr>
          <a:xfrm>
            <a:off x="4495800" y="5828167"/>
            <a:ext cx="2847188" cy="796159"/>
            <a:chOff x="0" y="0"/>
            <a:chExt cx="4849303" cy="1641646"/>
          </a:xfrm>
        </p:grpSpPr>
        <p:pic>
          <p:nvPicPr>
            <p:cNvPr id="18" name="Picture 4">
              <a:extLst>
                <a:ext uri="{FF2B5EF4-FFF2-40B4-BE49-F238E27FC236}">
                  <a16:creationId xmlns:a16="http://schemas.microsoft.com/office/drawing/2014/main" id="{6CD5CE17-D169-4AF0-9D69-252FB9E4B8B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19" name="Picture 5">
              <a:extLst>
                <a:ext uri="{FF2B5EF4-FFF2-40B4-BE49-F238E27FC236}">
                  <a16:creationId xmlns:a16="http://schemas.microsoft.com/office/drawing/2014/main" id="{060A0478-653B-4CAC-8D17-C18C527202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20" name="Picture 6">
              <a:extLst>
                <a:ext uri="{FF2B5EF4-FFF2-40B4-BE49-F238E27FC236}">
                  <a16:creationId xmlns:a16="http://schemas.microsoft.com/office/drawing/2014/main" id="{CEACE476-F631-45AC-BC5C-D386C3D0A40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21" name="Picture 7">
            <a:extLst>
              <a:ext uri="{FF2B5EF4-FFF2-40B4-BE49-F238E27FC236}">
                <a16:creationId xmlns:a16="http://schemas.microsoft.com/office/drawing/2014/main" id="{8096A612-F07A-4C25-8DC6-CD0C1472FFEA}"/>
              </a:ext>
            </a:extLst>
          </p:cNvPr>
          <p:cNvPicPr>
            <a:picLocks noChangeAspect="1"/>
          </p:cNvPicPr>
          <p:nvPr/>
        </p:nvPicPr>
        <p:blipFill>
          <a:blip r:embed="rId8"/>
          <a:srcRect/>
          <a:stretch>
            <a:fillRect/>
          </a:stretch>
        </p:blipFill>
        <p:spPr>
          <a:xfrm rot="385042">
            <a:off x="10867469" y="55051"/>
            <a:ext cx="1125061" cy="2122757"/>
          </a:xfrm>
          <a:prstGeom prst="rect">
            <a:avLst/>
          </a:prstGeom>
        </p:spPr>
      </p:pic>
      <p:sp>
        <p:nvSpPr>
          <p:cNvPr id="22" name="TextBox 8">
            <a:extLst>
              <a:ext uri="{FF2B5EF4-FFF2-40B4-BE49-F238E27FC236}">
                <a16:creationId xmlns:a16="http://schemas.microsoft.com/office/drawing/2014/main" id="{BC39CFD2-FF12-49AF-A81D-94FB31CA2DA3}"/>
              </a:ext>
            </a:extLst>
          </p:cNvPr>
          <p:cNvSpPr txBox="1"/>
          <p:nvPr/>
        </p:nvSpPr>
        <p:spPr>
          <a:xfrm>
            <a:off x="1219200" y="349358"/>
            <a:ext cx="8915400" cy="553998"/>
          </a:xfrm>
          <a:prstGeom prst="rect">
            <a:avLst/>
          </a:prstGeom>
        </p:spPr>
        <p:txBody>
          <a:bodyPr wrap="square" lIns="0" tIns="0" rIns="0" bIns="0" rtlCol="0" anchor="t">
            <a:spAutoFit/>
          </a:bodyPr>
          <a:lstStyle/>
          <a:p>
            <a:pPr algn="ctr">
              <a:buClr>
                <a:srgbClr val="46251D"/>
              </a:buClr>
              <a:buSzPts val="3000"/>
              <a:buFont typeface="Barriecito"/>
              <a:buNone/>
              <a:defRPr/>
            </a:pPr>
            <a:r>
              <a:rPr lang="en-US" sz="3600" b="1" kern="0">
                <a:solidFill>
                  <a:srgbClr val="FF9829">
                    <a:lumMod val="75000"/>
                  </a:srgbClr>
                </a:solidFill>
                <a:latin typeface="Times New Roman" panose="02020603050405020304" pitchFamily="18" charset="0"/>
                <a:cs typeface="Times New Roman" panose="02020603050405020304" pitchFamily="18" charset="0"/>
                <a:sym typeface="Barriecito"/>
              </a:rPr>
              <a:t>HƯỚNG DẪN VỀ NHÀ</a:t>
            </a:r>
            <a:endParaRPr lang="en-US" sz="3600" b="1" kern="0" dirty="0">
              <a:solidFill>
                <a:srgbClr val="FF9829">
                  <a:lumMod val="75000"/>
                </a:srgbClr>
              </a:solidFill>
              <a:latin typeface="Times New Roman" panose="02020603050405020304" pitchFamily="18" charset="0"/>
              <a:cs typeface="Times New Roman" panose="02020603050405020304" pitchFamily="18" charset="0"/>
              <a:sym typeface="Barriecito"/>
            </a:endParaRPr>
          </a:p>
        </p:txBody>
      </p:sp>
      <p:sp>
        <p:nvSpPr>
          <p:cNvPr id="23" name="Oval 22">
            <a:extLst>
              <a:ext uri="{FF2B5EF4-FFF2-40B4-BE49-F238E27FC236}">
                <a16:creationId xmlns:a16="http://schemas.microsoft.com/office/drawing/2014/main" id="{44DF503C-3F67-4789-926A-AC65EA2A6786}"/>
              </a:ext>
            </a:extLst>
          </p:cNvPr>
          <p:cNvSpPr/>
          <p:nvPr/>
        </p:nvSpPr>
        <p:spPr>
          <a:xfrm>
            <a:off x="1683275" y="1143000"/>
            <a:ext cx="778510" cy="778510"/>
          </a:xfrm>
          <a:prstGeom prst="ellipse">
            <a:avLst/>
          </a:prstGeom>
          <a:solidFill>
            <a:srgbClr val="F79646">
              <a:lumMod val="75000"/>
            </a:srgbClr>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24" name="TextBox 23">
            <a:extLst>
              <a:ext uri="{FF2B5EF4-FFF2-40B4-BE49-F238E27FC236}">
                <a16:creationId xmlns:a16="http://schemas.microsoft.com/office/drawing/2014/main" id="{200D6C02-361A-463A-90FA-82ECBDCE7A18}"/>
              </a:ext>
            </a:extLst>
          </p:cNvPr>
          <p:cNvSpPr txBox="1"/>
          <p:nvPr/>
        </p:nvSpPr>
        <p:spPr>
          <a:xfrm>
            <a:off x="2667000" y="1239867"/>
            <a:ext cx="8153400" cy="584775"/>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Ghi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nhớ</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thức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a:t>
            </a:r>
            <a:r>
              <a:rPr lang="en-US" sz="3200" err="1">
                <a:solidFill>
                  <a:prstClr val="black"/>
                </a:solidFill>
                <a:latin typeface="Times New Roman" panose="02020603050405020304" pitchFamily="18" charset="0"/>
                <a:cs typeface="Times New Roman" panose="02020603050405020304" pitchFamily="18" charset="0"/>
              </a:rPr>
              <a:t>học</a:t>
            </a:r>
            <a:r>
              <a:rPr lang="en-US" sz="3200">
                <a:solidFill>
                  <a:prstClr val="black"/>
                </a:solidFill>
                <a:latin typeface="Times New Roman" panose="02020603050405020304" pitchFamily="18" charset="0"/>
                <a:cs typeface="Times New Roman" panose="02020603050405020304" pitchFamily="18" charset="0"/>
              </a:rPr>
              <a:t> trong bài.</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5342794F-C01F-4610-ABCC-B80B36C262D2}"/>
              </a:ext>
            </a:extLst>
          </p:cNvPr>
          <p:cNvSpPr/>
          <p:nvPr/>
        </p:nvSpPr>
        <p:spPr>
          <a:xfrm>
            <a:off x="1683275" y="2521862"/>
            <a:ext cx="778510" cy="778510"/>
          </a:xfrm>
          <a:prstGeom prst="ellipse">
            <a:avLst/>
          </a:prstGeom>
          <a:solidFill>
            <a:srgbClr val="4BACC6">
              <a:lumMod val="75000"/>
            </a:srgbClr>
          </a:solidFill>
          <a:ln w="25400" cap="flat" cmpd="sng" algn="ctr">
            <a:solidFill>
              <a:srgbClr val="4BACC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26" name="TextBox 25">
            <a:extLst>
              <a:ext uri="{FF2B5EF4-FFF2-40B4-BE49-F238E27FC236}">
                <a16:creationId xmlns:a16="http://schemas.microsoft.com/office/drawing/2014/main" id="{5F525819-D9E2-40BD-B256-CB0E6A3511E7}"/>
              </a:ext>
            </a:extLst>
          </p:cNvPr>
          <p:cNvSpPr txBox="1"/>
          <p:nvPr/>
        </p:nvSpPr>
        <p:spPr>
          <a:xfrm>
            <a:off x="2667000" y="2670159"/>
            <a:ext cx="8763000" cy="584775"/>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Hoàn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err="1">
                <a:solidFill>
                  <a:prstClr val="black"/>
                </a:solidFill>
                <a:latin typeface="Times New Roman" panose="02020603050405020304" pitchFamily="18" charset="0"/>
                <a:cs typeface="Times New Roman" panose="02020603050405020304" pitchFamily="18" charset="0"/>
              </a:rPr>
              <a:t>tập</a:t>
            </a:r>
            <a:r>
              <a:rPr lang="en-US" sz="3200">
                <a:solidFill>
                  <a:prstClr val="black"/>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5.5, 5.6, 5.7 – SGK.tr97,98.</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429F738B-ACE8-42AF-8ED4-0FD5876679C2}"/>
              </a:ext>
            </a:extLst>
          </p:cNvPr>
          <p:cNvSpPr/>
          <p:nvPr/>
        </p:nvSpPr>
        <p:spPr>
          <a:xfrm>
            <a:off x="1683275" y="4000004"/>
            <a:ext cx="778510" cy="778510"/>
          </a:xfrm>
          <a:prstGeom prst="ellips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28" name="TextBox 27">
            <a:extLst>
              <a:ext uri="{FF2B5EF4-FFF2-40B4-BE49-F238E27FC236}">
                <a16:creationId xmlns:a16="http://schemas.microsoft.com/office/drawing/2014/main" id="{00F9A51B-D6A8-4B44-AF3C-7141815C5042}"/>
              </a:ext>
            </a:extLst>
          </p:cNvPr>
          <p:cNvSpPr txBox="1"/>
          <p:nvPr/>
        </p:nvSpPr>
        <p:spPr>
          <a:xfrm>
            <a:off x="2667000" y="4000003"/>
            <a:ext cx="8686800" cy="1481175"/>
          </a:xfrm>
          <a:prstGeom prst="rect">
            <a:avLst/>
          </a:prstGeom>
          <a:noFill/>
        </p:spPr>
        <p:txBody>
          <a:bodyPr wrap="square" rtlCol="0">
            <a:spAutoFit/>
          </a:bodyPr>
          <a:lstStyle/>
          <a:p>
            <a:pPr algn="just">
              <a:lnSpc>
                <a:spcPct val="150000"/>
              </a:lnSpc>
            </a:pPr>
            <a:r>
              <a:rPr lang="en-US" sz="3200">
                <a:latin typeface="Times New Roman" panose="02020603050405020304" pitchFamily="18" charset="0"/>
                <a:cs typeface="Times New Roman" panose="02020603050405020304" pitchFamily="18" charset="0"/>
              </a:rPr>
              <a:t>Đọc và chuẩn bị trước nội dung </a:t>
            </a:r>
            <a:r>
              <a:rPr lang="en-US" sz="3200" b="1">
                <a:latin typeface="Times New Roman" panose="02020603050405020304" pitchFamily="18" charset="0"/>
                <a:cs typeface="Times New Roman" panose="02020603050405020304" pitchFamily="18" charset="0"/>
              </a:rPr>
              <a:t>mục 3. Lựa chọn biểu đồ cột kép hay biểu đồ hình quạt tròn.</a:t>
            </a:r>
            <a:endParaRPr lang="en-US" sz="3200" b="1">
              <a:solidFill>
                <a:prstClr val="black"/>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C431D0FE-2D6E-4CBA-8D12-454D53CC99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132863"/>
            <a:ext cx="1477230" cy="3477647"/>
          </a:xfrm>
          <a:prstGeom prst="rect">
            <a:avLst/>
          </a:prstGeom>
        </p:spPr>
      </p:pic>
    </p:spTree>
    <p:extLst>
      <p:ext uri="{BB962C8B-B14F-4D97-AF65-F5344CB8AC3E}">
        <p14:creationId xmlns:p14="http://schemas.microsoft.com/office/powerpoint/2010/main" val="1747550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strVal val="#ppt_w+.3"/>
                                          </p:val>
                                        </p:tav>
                                        <p:tav tm="100000">
                                          <p:val>
                                            <p:strVal val="#ppt_w"/>
                                          </p:val>
                                        </p:tav>
                                      </p:tavLst>
                                    </p:anim>
                                    <p:anim calcmode="lin" valueType="num">
                                      <p:cBhvr>
                                        <p:cTn id="27" dur="500" fill="hold"/>
                                        <p:tgtEl>
                                          <p:spTgt spid="28"/>
                                        </p:tgtEl>
                                        <p:attrNameLst>
                                          <p:attrName>ppt_h</p:attrName>
                                        </p:attrNameLst>
                                      </p:cBhvr>
                                      <p:tavLst>
                                        <p:tav tm="0">
                                          <p:val>
                                            <p:strVal val="#ppt_h"/>
                                          </p:val>
                                        </p:tav>
                                        <p:tav tm="100000">
                                          <p:val>
                                            <p:strVal val="#ppt_h"/>
                                          </p:val>
                                        </p:tav>
                                      </p:tavLst>
                                    </p:anim>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5122881" y="2126841"/>
            <a:ext cx="1946238"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Tiết 2</a:t>
            </a:r>
          </a:p>
        </p:txBody>
      </p:sp>
      <p:pic>
        <p:nvPicPr>
          <p:cNvPr id="5" name="Picture 4">
            <a:extLst>
              <a:ext uri="{FF2B5EF4-FFF2-40B4-BE49-F238E27FC236}">
                <a16:creationId xmlns:a16="http://schemas.microsoft.com/office/drawing/2014/main" id="{39BAEE56-BBB3-4A47-8176-2926A4DA500C}"/>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0" y="4741151"/>
            <a:ext cx="2143125" cy="2143125"/>
          </a:xfrm>
          <a:prstGeom prst="rect">
            <a:avLst/>
          </a:prstGeom>
        </p:spPr>
      </p:pic>
      <p:pic>
        <p:nvPicPr>
          <p:cNvPr id="7" name="Picture 6">
            <a:extLst>
              <a:ext uri="{FF2B5EF4-FFF2-40B4-BE49-F238E27FC236}">
                <a16:creationId xmlns:a16="http://schemas.microsoft.com/office/drawing/2014/main" id="{95789B83-F1B8-4445-85E3-B84661B03DD1}"/>
              </a:ext>
            </a:extLst>
          </p:cNvPr>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287000" y="4343400"/>
            <a:ext cx="2038350" cy="2247900"/>
          </a:xfrm>
          <a:prstGeom prst="rect">
            <a:avLst/>
          </a:prstGeom>
        </p:spPr>
      </p:pic>
      <p:pic>
        <p:nvPicPr>
          <p:cNvPr id="9" name="Picture 8">
            <a:extLst>
              <a:ext uri="{FF2B5EF4-FFF2-40B4-BE49-F238E27FC236}">
                <a16:creationId xmlns:a16="http://schemas.microsoft.com/office/drawing/2014/main" id="{96CDD378-0C9D-418A-80CE-66A847683237}"/>
              </a:ext>
            </a:extLst>
          </p:cNvPr>
          <p:cNvPicPr>
            <a:picLocks noChangeAspect="1"/>
          </p:cNvPicPr>
          <p:nvPr/>
        </p:nvPicPr>
        <p:blipFill>
          <a:blip r:embed="rId4">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5349035" y="3787045"/>
            <a:ext cx="1100189" cy="954106"/>
          </a:xfrm>
          <a:prstGeom prst="rect">
            <a:avLst/>
          </a:prstGeom>
        </p:spPr>
      </p:pic>
    </p:spTree>
    <p:extLst>
      <p:ext uri="{BB962C8B-B14F-4D97-AF65-F5344CB8AC3E}">
        <p14:creationId xmlns:p14="http://schemas.microsoft.com/office/powerpoint/2010/main" val="176376032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860452" y="2667000"/>
            <a:ext cx="4471096"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KHỞI ĐỘNG</a:t>
            </a:r>
          </a:p>
        </p:txBody>
      </p:sp>
      <p:pic>
        <p:nvPicPr>
          <p:cNvPr id="15" name="Picture 14">
            <a:extLst>
              <a:ext uri="{FF2B5EF4-FFF2-40B4-BE49-F238E27FC236}">
                <a16:creationId xmlns:a16="http://schemas.microsoft.com/office/drawing/2014/main" id="{131D0BF2-948B-4ACE-8021-B56E63923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20763" y="2258414"/>
            <a:ext cx="4343400" cy="4716620"/>
          </a:xfrm>
          <a:prstGeom prst="rect">
            <a:avLst/>
          </a:prstGeom>
        </p:spPr>
      </p:pic>
    </p:spTree>
    <p:extLst>
      <p:ext uri="{BB962C8B-B14F-4D97-AF65-F5344CB8AC3E}">
        <p14:creationId xmlns:p14="http://schemas.microsoft.com/office/powerpoint/2010/main" val="60184998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2903200" y="6045200"/>
            <a:ext cx="812800" cy="812800"/>
          </a:xfrm>
          <a:prstGeom prst="rect">
            <a:avLst/>
          </a:prstGeom>
        </p:spPr>
      </p:pic>
      <p:pic>
        <p:nvPicPr>
          <p:cNvPr id="1026" name="Picture 2" descr="C:\Users\ADMIN\Desktop\Giai cuu dai duong 2\Photography-Background-shark-Underwater-backdrop-coral-photography-Backdrops-Cartoon-bubble-Children-Fish-photo-Coral-Studi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DMIN\Desktop\Giai cuu dai duong 2\Luo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499" y="-4597400"/>
            <a:ext cx="12192000" cy="1076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49f1b87228eb6bdb68e300357ebeb9ca (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2438400" y="-25400"/>
            <a:ext cx="7213600" cy="2462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00010" y="343615"/>
            <a:ext cx="4224233" cy="1733680"/>
          </a:xfrm>
          <a:prstGeom prst="rect">
            <a:avLst/>
          </a:prstGeom>
          <a:noFill/>
        </p:spPr>
        <p:txBody>
          <a:bodyPr wrap="none" rtlCol="0">
            <a:spAutoFit/>
          </a:bodyPr>
          <a:lstStyle/>
          <a:p>
            <a:pPr algn="ctr" defTabSz="1219170"/>
            <a:r>
              <a:rPr lang="en-US" sz="5333" b="1" dirty="0">
                <a:solidFill>
                  <a:srgbClr val="CC0066"/>
                </a:solidFill>
                <a:latin typeface="Arial" panose="020B0604020202020204" pitchFamily="34" charset="0"/>
                <a:cs typeface="Arial" panose="020B0604020202020204" pitchFamily="34" charset="0"/>
              </a:rPr>
              <a:t>GIẢI CỨU</a:t>
            </a:r>
          </a:p>
          <a:p>
            <a:pPr algn="ctr" defTabSz="1219170"/>
            <a:r>
              <a:rPr lang="en-US" sz="5333" b="1" dirty="0">
                <a:solidFill>
                  <a:srgbClr val="CC0066"/>
                </a:solidFill>
                <a:latin typeface="Arial" panose="020B0604020202020204" pitchFamily="34" charset="0"/>
                <a:cs typeface="Arial" panose="020B0604020202020204" pitchFamily="34" charset="0"/>
              </a:rPr>
              <a:t>ĐẠI DƯƠNG</a:t>
            </a:r>
          </a:p>
        </p:txBody>
      </p:sp>
      <p:pic>
        <p:nvPicPr>
          <p:cNvPr id="7" name="Picture 11" descr="C:\Users\ADMIN\Desktop\Tai nguyen thiet ke tro choi\Angry birds epic birds\1505573783630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499" y="177801"/>
            <a:ext cx="1426197" cy="7808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3932" y="2437275"/>
            <a:ext cx="11785600" cy="4401205"/>
          </a:xfrm>
          <a:prstGeom prst="rect">
            <a:avLst/>
          </a:prstGeom>
          <a:solidFill>
            <a:schemeClr val="bg1"/>
          </a:solidFill>
        </p:spPr>
        <p:txBody>
          <a:bodyPr wrap="square" rtlCol="0">
            <a:spAutoFit/>
          </a:bodyPr>
          <a:lstStyle/>
          <a:p>
            <a:pPr algn="just" defTabSz="1219170"/>
            <a:r>
              <a:rPr lang="en-US" sz="4000" dirty="0" err="1">
                <a:solidFill>
                  <a:prstClr val="black"/>
                </a:solidFill>
                <a:latin typeface="Times New Roman" pitchFamily="18" charset="0"/>
                <a:cs typeface="Times New Roman" pitchFamily="18" charset="0"/>
              </a:rPr>
              <a:t>Những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sinh</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vật</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dưới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đáy</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đại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dương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chẳng</a:t>
            </a:r>
            <a:r>
              <a:rPr lang="en-US" sz="4000" dirty="0">
                <a:solidFill>
                  <a:prstClr val="black"/>
                </a:solidFill>
                <a:latin typeface="Times New Roman" pitchFamily="18" charset="0"/>
                <a:cs typeface="Times New Roman" pitchFamily="18" charset="0"/>
              </a:rPr>
              <a:t> may </a:t>
            </a:r>
            <a:r>
              <a:rPr lang="en-US" sz="4000" dirty="0" err="1">
                <a:solidFill>
                  <a:prstClr val="black"/>
                </a:solidFill>
                <a:latin typeface="Times New Roman" pitchFamily="18" charset="0"/>
                <a:cs typeface="Times New Roman" pitchFamily="18" charset="0"/>
              </a:rPr>
              <a:t>đã</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bị</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mắc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bẫy</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và</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chúng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không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thể</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nào</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tự</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thoát</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ra</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ngoài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được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Để</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giải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cứu</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chúng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các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bạn</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phải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tham</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gia</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trả</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lời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các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câu</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hỏi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mỗi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câu</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trả</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lời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đúng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sẽ</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giải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cứu</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được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một</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sinh</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vật</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Bạn</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hãy</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vận</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dụng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trí</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thông</a:t>
            </a:r>
            <a:r>
              <a:rPr lang="en-US" sz="4000" dirty="0">
                <a:solidFill>
                  <a:prstClr val="black"/>
                </a:solidFill>
                <a:latin typeface="Times New Roman" pitchFamily="18" charset="0"/>
                <a:cs typeface="Times New Roman" pitchFamily="18" charset="0"/>
              </a:rPr>
              <a:t> minh </a:t>
            </a:r>
            <a:r>
              <a:rPr lang="en-US" sz="4000" dirty="0" err="1">
                <a:solidFill>
                  <a:prstClr val="black"/>
                </a:solidFill>
                <a:latin typeface="Times New Roman" pitchFamily="18" charset="0"/>
                <a:cs typeface="Times New Roman" pitchFamily="18" charset="0"/>
              </a:rPr>
              <a:t>của</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mình</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để</a:t>
            </a:r>
            <a:r>
              <a:rPr lang="en-US" sz="4000"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giải</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cứu</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toàn</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bộ</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sinh</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vật</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biển</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đang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bị</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mắc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bẫy</a:t>
            </a:r>
            <a:r>
              <a:rPr lang="en-US" sz="4000" dirty="0">
                <a:solidFill>
                  <a:prstClr val="black"/>
                </a:solidFill>
                <a:latin typeface="Times New Roman" pitchFamily="18" charset="0"/>
                <a:cs typeface="Times New Roman" pitchFamily="18" charset="0"/>
              </a:rPr>
              <a:t> ở </a:t>
            </a:r>
            <a:r>
              <a:rPr lang="en-US" sz="4000" dirty="0" err="1">
                <a:solidFill>
                  <a:prstClr val="black"/>
                </a:solidFill>
                <a:latin typeface="Times New Roman" pitchFamily="18" charset="0"/>
                <a:cs typeface="Times New Roman" pitchFamily="18" charset="0"/>
              </a:rPr>
              <a:t>dưới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đáy</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đại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dương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nhé</a:t>
            </a:r>
            <a:endParaRPr lang="en-US" sz="4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64956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anim calcmode="lin" valueType="num">
                                      <p:cBhvr>
                                        <p:cTn id="10" dur="2000" fill="hold"/>
                                        <p:tgtEl>
                                          <p:spTgt spid="5"/>
                                        </p:tgtEl>
                                        <p:attrNameLst>
                                          <p:attrName>ppt_x</p:attrName>
                                        </p:attrNameLst>
                                      </p:cBhvr>
                                      <p:tavLst>
                                        <p:tav tm="0">
                                          <p:val>
                                            <p:strVal val="#ppt_x"/>
                                          </p:val>
                                        </p:tav>
                                        <p:tav tm="100000">
                                          <p:val>
                                            <p:strVal val="#ppt_x"/>
                                          </p:val>
                                        </p:tav>
                                      </p:tavLst>
                                    </p:anim>
                                    <p:anim calcmode="lin" valueType="num">
                                      <p:cBhvr>
                                        <p:cTn id="11" dur="2000" fill="hold"/>
                                        <p:tgtEl>
                                          <p:spTgt spid="5"/>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1000"/>
                                        <p:tgtEl>
                                          <p:spTgt spid="1027"/>
                                        </p:tgtEl>
                                      </p:cBhvr>
                                    </p:animEffect>
                                    <p:anim calcmode="lin" valueType="num">
                                      <p:cBhvr>
                                        <p:cTn id="21" dur="1000" fill="hold"/>
                                        <p:tgtEl>
                                          <p:spTgt spid="1027"/>
                                        </p:tgtEl>
                                        <p:attrNameLst>
                                          <p:attrName>ppt_x</p:attrName>
                                        </p:attrNameLst>
                                      </p:cBhvr>
                                      <p:tavLst>
                                        <p:tav tm="0">
                                          <p:val>
                                            <p:strVal val="#ppt_x"/>
                                          </p:val>
                                        </p:tav>
                                        <p:tav tm="100000">
                                          <p:val>
                                            <p:strVal val="#ppt_x"/>
                                          </p:val>
                                        </p:tav>
                                      </p:tavLst>
                                    </p:anim>
                                    <p:anim calcmode="lin" valueType="num">
                                      <p:cBhvr>
                                        <p:cTn id="22" dur="1000" fill="hold"/>
                                        <p:tgtEl>
                                          <p:spTgt spid="1027"/>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80">
                <p:cTn id="32" repeatCount="indefinite" fill="hold" display="0">
                  <p:stCondLst>
                    <p:cond delay="indefinite"/>
                  </p:stCondLst>
                  <p:endCondLst>
                    <p:cond evt="onStopAudio" delay="0">
                      <p:tgtEl>
                        <p:sldTgt/>
                      </p:tgtEl>
                    </p:cond>
                  </p:endCondLst>
                </p:cTn>
                <p:tgtEl>
                  <p:spTgt spid="4"/>
                </p:tgtEl>
              </p:cMediaNode>
            </p:audio>
          </p:childTnLst>
        </p:cTn>
      </p:par>
    </p:tnLst>
    <p:bldLst>
      <p:bldP spid="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Pictur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Giai cuu dai duong 2\700_FO65125975_f041b01242bb3572e28f8de758886853.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7315201" y="4726618"/>
            <a:ext cx="1546503" cy="12423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Giai cuu dai duong 2\700_FO63651544_20d8d8a83358c7cd2f7a9ac1d485230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9714" y1="9076" x2="26714" y2="21656"/>
                        <a14:foregroundMark x1="19000" y1="9873" x2="34143" y2="16879"/>
                      </a14:backgroundRemoval>
                    </a14:imgEffect>
                  </a14:imgLayer>
                </a14:imgProps>
              </a:ext>
              <a:ext uri="{28A0092B-C50C-407E-A947-70E740481C1C}">
                <a14:useLocalDpi xmlns:a14="http://schemas.microsoft.com/office/drawing/2010/main" val="0"/>
              </a:ext>
            </a:extLst>
          </a:blip>
          <a:srcRect/>
          <a:stretch>
            <a:fillRect/>
          </a:stretch>
        </p:blipFill>
        <p:spPr bwMode="auto">
          <a:xfrm rot="1323641" flipH="1">
            <a:off x="3346790" y="3868876"/>
            <a:ext cx="2808919" cy="2393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ADMIN\Desktop\Giai cuu dai duong 2\Luo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65" y="-2760821"/>
            <a:ext cx="7759700" cy="118872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23083" y="3270170"/>
            <a:ext cx="4621291" cy="114437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A</a:t>
            </a:r>
            <a:r>
              <a:rPr lang="en-US" sz="3200">
                <a:solidFill>
                  <a:srgbClr val="0033CC"/>
                </a:solidFill>
                <a:latin typeface="Calibri"/>
              </a:rPr>
              <a:t>.    3</a:t>
            </a:r>
            <a:endParaRPr lang="en-US" sz="3200" dirty="0">
              <a:solidFill>
                <a:srgbClr val="0033CC"/>
              </a:solidFill>
              <a:latin typeface="Calibri"/>
            </a:endParaRPr>
          </a:p>
        </p:txBody>
      </p:sp>
      <p:sp>
        <p:nvSpPr>
          <p:cNvPr id="15" name="Rounded Rectangle 14"/>
          <p:cNvSpPr/>
          <p:nvPr/>
        </p:nvSpPr>
        <p:spPr>
          <a:xfrm>
            <a:off x="7054180" y="5065708"/>
            <a:ext cx="4644705" cy="118985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latin typeface="Calibri"/>
              </a:rPr>
              <a:t>D. 6</a:t>
            </a:r>
            <a:endParaRPr lang="en-US" sz="3200" dirty="0">
              <a:solidFill>
                <a:srgbClr val="0033CC"/>
              </a:solidFill>
              <a:latin typeface="Calibri"/>
            </a:endParaRPr>
          </a:p>
        </p:txBody>
      </p:sp>
      <p:sp>
        <p:nvSpPr>
          <p:cNvPr id="16" name="Rounded Rectangle 15"/>
          <p:cNvSpPr/>
          <p:nvPr/>
        </p:nvSpPr>
        <p:spPr>
          <a:xfrm>
            <a:off x="777769" y="5116223"/>
            <a:ext cx="4621291" cy="1139342"/>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B</a:t>
            </a:r>
            <a:r>
              <a:rPr lang="en-US" sz="3200">
                <a:solidFill>
                  <a:srgbClr val="0033CC"/>
                </a:solidFill>
                <a:latin typeface="Calibri"/>
              </a:rPr>
              <a:t>. 4</a:t>
            </a:r>
            <a:endParaRPr lang="en-US" sz="3200" dirty="0">
              <a:solidFill>
                <a:srgbClr val="0033CC"/>
              </a:solidFill>
              <a:latin typeface="Calibri"/>
            </a:endParaRPr>
          </a:p>
        </p:txBody>
      </p:sp>
      <p:sp>
        <p:nvSpPr>
          <p:cNvPr id="17" name="Rounded Rectangle 16"/>
          <p:cNvSpPr/>
          <p:nvPr/>
        </p:nvSpPr>
        <p:spPr>
          <a:xfrm>
            <a:off x="7030767" y="3265431"/>
            <a:ext cx="4644704" cy="114437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C</a:t>
            </a:r>
            <a:r>
              <a:rPr lang="en-US" sz="3200">
                <a:solidFill>
                  <a:srgbClr val="0033CC"/>
                </a:solidFill>
                <a:latin typeface="Calibri"/>
              </a:rPr>
              <a:t>. 5</a:t>
            </a:r>
            <a:endParaRPr lang="en-US" sz="3200" dirty="0">
              <a:solidFill>
                <a:srgbClr val="0033CC"/>
              </a:solidFill>
              <a:latin typeface="Calibri"/>
            </a:endParaRPr>
          </a:p>
        </p:txBody>
      </p:sp>
      <p:pic>
        <p:nvPicPr>
          <p:cNvPr id="2" name="Picture 2" descr="C:\Users\ADMIN\Desktop\Phan Thi Do Uyen\Giai cuu dai duong\Picture2.png">
            <a:hlinkClick r:id="" action="ppaction://hlinkshowjump?jump=nextslid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14394" y="1403914"/>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11432095" y="6625951"/>
            <a:ext cx="812800" cy="812800"/>
          </a:xfrm>
          <a:prstGeom prst="rect">
            <a:avLst/>
          </a:prstGeom>
        </p:spPr>
      </p:pic>
      <p:pic>
        <p:nvPicPr>
          <p:cNvPr id="47"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times up"/>
          <p:cNvGrpSpPr/>
          <p:nvPr/>
        </p:nvGrpSpPr>
        <p:grpSpPr>
          <a:xfrm>
            <a:off x="784059" y="177800"/>
            <a:ext cx="1009445" cy="500085"/>
            <a:chOff x="2989747" y="438150"/>
            <a:chExt cx="1572029" cy="683752"/>
          </a:xfrm>
        </p:grpSpPr>
        <p:sp>
          <p:nvSpPr>
            <p:cNvPr id="49" name="Rounded Rectangle 48"/>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50" name="Rounded Rectangle 49"/>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51"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58" name="Group 57">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5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64" name="Group 63">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6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70" name="Group 69">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7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76"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7" name="Explosion 2 76"/>
          <p:cNvSpPr/>
          <p:nvPr/>
        </p:nvSpPr>
        <p:spPr>
          <a:xfrm>
            <a:off x="11431" y="525737"/>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sp>
        <p:nvSpPr>
          <p:cNvPr id="3" name="Rectangle 2"/>
          <p:cNvSpPr/>
          <p:nvPr/>
        </p:nvSpPr>
        <p:spPr>
          <a:xfrm>
            <a:off x="4630642" y="3182780"/>
            <a:ext cx="184731" cy="461665"/>
          </a:xfrm>
          <a:prstGeom prst="rect">
            <a:avLst/>
          </a:prstGeom>
        </p:spPr>
        <p:txBody>
          <a:bodyPr wrap="none">
            <a:spAutoFit/>
          </a:bodyPr>
          <a:lstStyle/>
          <a:p>
            <a:pPr defTabSz="1219170"/>
            <a:endParaRPr lang="en-US" sz="2400" dirty="0">
              <a:solidFill>
                <a:srgbClr val="0033CC"/>
              </a:solidFill>
              <a:latin typeface="Calibri"/>
            </a:endParaRPr>
          </a:p>
        </p:txBody>
      </p:sp>
      <p:sp>
        <p:nvSpPr>
          <p:cNvPr id="6" name="Rectangle: Rounded Corners 5">
            <a:extLst>
              <a:ext uri="{FF2B5EF4-FFF2-40B4-BE49-F238E27FC236}">
                <a16:creationId xmlns:a16="http://schemas.microsoft.com/office/drawing/2014/main" id="{855F4616-31BE-48E6-8FF4-898EA8DA4A84}"/>
              </a:ext>
            </a:extLst>
          </p:cNvPr>
          <p:cNvSpPr/>
          <p:nvPr/>
        </p:nvSpPr>
        <p:spPr>
          <a:xfrm>
            <a:off x="3183238" y="183448"/>
            <a:ext cx="7478261" cy="15319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7652F28E-E351-42E8-B1A7-E317F59E79D7}"/>
              </a:ext>
            </a:extLst>
          </p:cNvPr>
          <p:cNvSpPr txBox="1"/>
          <p:nvPr/>
        </p:nvSpPr>
        <p:spPr>
          <a:xfrm>
            <a:off x="3340670" y="565358"/>
            <a:ext cx="716339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Câu 1. Có mấy loại biểu đồ đã học?</a:t>
            </a:r>
          </a:p>
        </p:txBody>
      </p:sp>
    </p:spTree>
    <p:extLst>
      <p:ext uri="{BB962C8B-B14F-4D97-AF65-F5344CB8AC3E}">
        <p14:creationId xmlns:p14="http://schemas.microsoft.com/office/powerpoint/2010/main" val="2109254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1000"/>
                                        <p:tgtEl>
                                          <p:spTgt spid="78"/>
                                        </p:tgtEl>
                                      </p:cBhvr>
                                    </p:animEffect>
                                    <p:anim calcmode="lin" valueType="num">
                                      <p:cBhvr>
                                        <p:cTn id="38" dur="1000" fill="hold"/>
                                        <p:tgtEl>
                                          <p:spTgt spid="78"/>
                                        </p:tgtEl>
                                        <p:attrNameLst>
                                          <p:attrName>ppt_x</p:attrName>
                                        </p:attrNameLst>
                                      </p:cBhvr>
                                      <p:tavLst>
                                        <p:tav tm="0">
                                          <p:val>
                                            <p:strVal val="#ppt_x"/>
                                          </p:val>
                                        </p:tav>
                                        <p:tav tm="100000">
                                          <p:val>
                                            <p:strVal val="#ppt_x"/>
                                          </p:val>
                                        </p:tav>
                                      </p:tavLst>
                                    </p:anim>
                                    <p:anim calcmode="lin" valueType="num">
                                      <p:cBhvr>
                                        <p:cTn id="39" dur="1000" fill="hold"/>
                                        <p:tgtEl>
                                          <p:spTgt spid="78"/>
                                        </p:tgtEl>
                                        <p:attrNameLst>
                                          <p:attrName>ppt_y</p:attrName>
                                        </p:attrNameLst>
                                      </p:cBhvr>
                                      <p:tavLst>
                                        <p:tav tm="0">
                                          <p:val>
                                            <p:strVal val="#ppt_y-.1"/>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2" presetClass="exit" presetSubtype="1" fill="hold" nodeType="clickEffect">
                                  <p:stCondLst>
                                    <p:cond delay="0"/>
                                  </p:stCondLst>
                                  <p:childTnLst>
                                    <p:anim calcmode="lin" valueType="num">
                                      <p:cBhvr additive="base">
                                        <p:cTn id="48" dur="2000"/>
                                        <p:tgtEl>
                                          <p:spTgt spid="10"/>
                                        </p:tgtEl>
                                        <p:attrNameLst>
                                          <p:attrName>ppt_x</p:attrName>
                                        </p:attrNameLst>
                                      </p:cBhvr>
                                      <p:tavLst>
                                        <p:tav tm="0">
                                          <p:val>
                                            <p:strVal val="ppt_x"/>
                                          </p:val>
                                        </p:tav>
                                        <p:tav tm="100000">
                                          <p:val>
                                            <p:strVal val="ppt_x"/>
                                          </p:val>
                                        </p:tav>
                                      </p:tavLst>
                                    </p:anim>
                                    <p:anim calcmode="lin" valueType="num">
                                      <p:cBhvr additive="base">
                                        <p:cTn id="49" dur="2000"/>
                                        <p:tgtEl>
                                          <p:spTgt spid="10"/>
                                        </p:tgtEl>
                                        <p:attrNameLst>
                                          <p:attrName>ppt_y</p:attrName>
                                        </p:attrNameLst>
                                      </p:cBhvr>
                                      <p:tavLst>
                                        <p:tav tm="0">
                                          <p:val>
                                            <p:strVal val="ppt_y"/>
                                          </p:val>
                                        </p:tav>
                                        <p:tav tm="100000">
                                          <p:val>
                                            <p:strVal val="0-ppt_h/2"/>
                                          </p:val>
                                        </p:tav>
                                      </p:tavLst>
                                    </p:anim>
                                    <p:set>
                                      <p:cBhvr>
                                        <p:cTn id="50" dur="1" fill="hold">
                                          <p:stCondLst>
                                            <p:cond delay="1999"/>
                                          </p:stCondLst>
                                        </p:cTn>
                                        <p:tgtEl>
                                          <p:spTgt spid="10"/>
                                        </p:tgtEl>
                                        <p:attrNameLst>
                                          <p:attrName>style.visibility</p:attrName>
                                        </p:attrNameLst>
                                      </p:cBhvr>
                                      <p:to>
                                        <p:strVal val="hidden"/>
                                      </p:to>
                                    </p:set>
                                  </p:childTnLst>
                                </p:cTn>
                              </p:par>
                              <p:par>
                                <p:cTn id="51" presetID="1" presetClass="mediacall" presetSubtype="0" fill="hold" nodeType="withEffect">
                                  <p:stCondLst>
                                    <p:cond delay="0"/>
                                  </p:stCondLst>
                                  <p:childTnLst>
                                    <p:cmd type="call" cmd="playFrom(0.0)">
                                      <p:cBhvr>
                                        <p:cTn id="52" dur="4715" fill="hold"/>
                                        <p:tgtEl>
                                          <p:spTgt spid="13"/>
                                        </p:tgtEl>
                                      </p:cBhvr>
                                    </p:cmd>
                                  </p:childTnLst>
                                </p:cTn>
                              </p:par>
                              <p:par>
                                <p:cTn id="53" presetID="21" presetClass="emph" presetSubtype="0" repeatCount="indefinite" fill="hold" grpId="1" nodeType="withEffect">
                                  <p:stCondLst>
                                    <p:cond delay="0"/>
                                  </p:stCondLst>
                                  <p:childTnLst>
                                    <p:animClr clrSpc="hsl" dir="cw">
                                      <p:cBhvr override="childStyle">
                                        <p:cTn id="54" dur="500" fill="hold"/>
                                        <p:tgtEl>
                                          <p:spTgt spid="17"/>
                                        </p:tgtEl>
                                        <p:attrNameLst>
                                          <p:attrName>style.color</p:attrName>
                                        </p:attrNameLst>
                                      </p:cBhvr>
                                      <p:by>
                                        <p:hsl h="7200000" s="0" l="0"/>
                                      </p:by>
                                    </p:animClr>
                                    <p:animClr clrSpc="hsl" dir="cw">
                                      <p:cBhvr>
                                        <p:cTn id="55" dur="500" fill="hold"/>
                                        <p:tgtEl>
                                          <p:spTgt spid="17"/>
                                        </p:tgtEl>
                                        <p:attrNameLst>
                                          <p:attrName>fillcolor</p:attrName>
                                        </p:attrNameLst>
                                      </p:cBhvr>
                                      <p:by>
                                        <p:hsl h="7200000" s="0" l="0"/>
                                      </p:by>
                                    </p:animClr>
                                    <p:animClr clrSpc="hsl" dir="cw">
                                      <p:cBhvr>
                                        <p:cTn id="56" dur="500" fill="hold"/>
                                        <p:tgtEl>
                                          <p:spTgt spid="17"/>
                                        </p:tgtEl>
                                        <p:attrNameLst>
                                          <p:attrName>stroke.color</p:attrName>
                                        </p:attrNameLst>
                                      </p:cBhvr>
                                      <p:by>
                                        <p:hsl h="7200000" s="0" l="0"/>
                                      </p:by>
                                    </p:animClr>
                                    <p:set>
                                      <p:cBhvr>
                                        <p:cTn id="57" dur="500" fill="hold"/>
                                        <p:tgtEl>
                                          <p:spTgt spid="17"/>
                                        </p:tgtEl>
                                        <p:attrNameLst>
                                          <p:attrName>fill.type</p:attrName>
                                        </p:attrNameLst>
                                      </p:cBhvr>
                                      <p:to>
                                        <p:strVal val="solid"/>
                                      </p:to>
                                    </p:set>
                                  </p:childTnLst>
                                </p:cTn>
                              </p:par>
                              <p:par>
                                <p:cTn id="58" presetID="35" presetClass="path" presetSubtype="0" accel="50000" decel="50000" fill="hold" nodeType="withEffect">
                                  <p:stCondLst>
                                    <p:cond delay="0"/>
                                  </p:stCondLst>
                                  <p:childTnLst>
                                    <p:animMotion origin="layout" path="M -1.11111E-6 4.93827E-7 L -0.13403 0.02438 " pathEditMode="relative" rAng="0" ptsTypes="AA">
                                      <p:cBhvr>
                                        <p:cTn id="59" dur="3000" fill="hold"/>
                                        <p:tgtEl>
                                          <p:spTgt spid="1031"/>
                                        </p:tgtEl>
                                        <p:attrNameLst>
                                          <p:attrName>ppt_x</p:attrName>
                                          <p:attrName>ppt_y</p:attrName>
                                        </p:attrNameLst>
                                      </p:cBhvr>
                                      <p:rCtr x="-6701" y="1204"/>
                                    </p:animMotion>
                                  </p:childTnLst>
                                </p:cTn>
                              </p:par>
                            </p:childTnLst>
                          </p:cTn>
                        </p:par>
                      </p:childTnLst>
                    </p:cTn>
                  </p:par>
                </p:childTnLst>
              </p:cTn>
              <p:nextCondLst>
                <p:cond evt="onClick" delay="0">
                  <p:tgtEl>
                    <p:spTgt spid="17"/>
                  </p:tgtEl>
                </p:cond>
              </p:nextCondLst>
            </p:seq>
            <p:seq concurrent="1" nextAc="seek">
              <p:cTn id="60" restart="whenNotActive" fill="hold" evtFilter="cancelBubble" nodeType="interactiveSeq">
                <p:stCondLst>
                  <p:cond evt="onClick" delay="0">
                    <p:tgtEl>
                      <p:spTgt spid="16"/>
                    </p:tgtEl>
                  </p:cond>
                </p:stCondLst>
                <p:endSync evt="end" delay="0">
                  <p:rtn val="all"/>
                </p:endSync>
                <p:childTnLst>
                  <p:par>
                    <p:cTn id="61" fill="hold">
                      <p:stCondLst>
                        <p:cond delay="0"/>
                      </p:stCondLst>
                      <p:childTnLst>
                        <p:par>
                          <p:cTn id="62" fill="hold">
                            <p:stCondLst>
                              <p:cond delay="0"/>
                            </p:stCondLst>
                            <p:childTnLst>
                              <p:par>
                                <p:cTn id="63" presetID="42" presetClass="exit" presetSubtype="0" fill="hold" grpId="1" nodeType="clickEffect">
                                  <p:stCondLst>
                                    <p:cond delay="0"/>
                                  </p:stCondLst>
                                  <p:childTnLst>
                                    <p:animEffect transition="out" filter="fade">
                                      <p:cBhvr>
                                        <p:cTn id="64" dur="1000"/>
                                        <p:tgtEl>
                                          <p:spTgt spid="16"/>
                                        </p:tgtEl>
                                      </p:cBhvr>
                                    </p:animEffect>
                                    <p:anim calcmode="lin" valueType="num">
                                      <p:cBhvr>
                                        <p:cTn id="65" dur="1000"/>
                                        <p:tgtEl>
                                          <p:spTgt spid="16"/>
                                        </p:tgtEl>
                                        <p:attrNameLst>
                                          <p:attrName>ppt_x</p:attrName>
                                        </p:attrNameLst>
                                      </p:cBhvr>
                                      <p:tavLst>
                                        <p:tav tm="0">
                                          <p:val>
                                            <p:strVal val="ppt_x"/>
                                          </p:val>
                                        </p:tav>
                                        <p:tav tm="100000">
                                          <p:val>
                                            <p:strVal val="ppt_x"/>
                                          </p:val>
                                        </p:tav>
                                      </p:tavLst>
                                    </p:anim>
                                    <p:anim calcmode="lin" valueType="num">
                                      <p:cBhvr>
                                        <p:cTn id="66" dur="1000"/>
                                        <p:tgtEl>
                                          <p:spTgt spid="16"/>
                                        </p:tgtEl>
                                        <p:attrNameLst>
                                          <p:attrName>ppt_y</p:attrName>
                                        </p:attrNameLst>
                                      </p:cBhvr>
                                      <p:tavLst>
                                        <p:tav tm="0">
                                          <p:val>
                                            <p:strVal val="ppt_y"/>
                                          </p:val>
                                        </p:tav>
                                        <p:tav tm="100000">
                                          <p:val>
                                            <p:strVal val="ppt_y+.1"/>
                                          </p:val>
                                        </p:tav>
                                      </p:tavLst>
                                    </p:anim>
                                    <p:set>
                                      <p:cBhvr>
                                        <p:cTn id="6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42" presetClass="exit" presetSubtype="0" fill="hold" grpId="1" nodeType="clickEffect">
                                  <p:stCondLst>
                                    <p:cond delay="0"/>
                                  </p:stCondLst>
                                  <p:childTnLst>
                                    <p:animEffect transition="out" filter="fade">
                                      <p:cBhvr>
                                        <p:cTn id="72" dur="1000"/>
                                        <p:tgtEl>
                                          <p:spTgt spid="15"/>
                                        </p:tgtEl>
                                      </p:cBhvr>
                                    </p:animEffect>
                                    <p:anim calcmode="lin" valueType="num">
                                      <p:cBhvr>
                                        <p:cTn id="73" dur="1000"/>
                                        <p:tgtEl>
                                          <p:spTgt spid="15"/>
                                        </p:tgtEl>
                                        <p:attrNameLst>
                                          <p:attrName>ppt_x</p:attrName>
                                        </p:attrNameLst>
                                      </p:cBhvr>
                                      <p:tavLst>
                                        <p:tav tm="0">
                                          <p:val>
                                            <p:strVal val="ppt_x"/>
                                          </p:val>
                                        </p:tav>
                                        <p:tav tm="100000">
                                          <p:val>
                                            <p:strVal val="ppt_x"/>
                                          </p:val>
                                        </p:tav>
                                      </p:tavLst>
                                    </p:anim>
                                    <p:anim calcmode="lin" valueType="num">
                                      <p:cBhvr>
                                        <p:cTn id="74" dur="1000"/>
                                        <p:tgtEl>
                                          <p:spTgt spid="15"/>
                                        </p:tgtEl>
                                        <p:attrNameLst>
                                          <p:attrName>ppt_y</p:attrName>
                                        </p:attrNameLst>
                                      </p:cBhvr>
                                      <p:tavLst>
                                        <p:tav tm="0">
                                          <p:val>
                                            <p:strVal val="ppt_y"/>
                                          </p:val>
                                        </p:tav>
                                        <p:tav tm="100000">
                                          <p:val>
                                            <p:strVal val="ppt_y+.1"/>
                                          </p:val>
                                        </p:tav>
                                      </p:tavLst>
                                    </p:anim>
                                    <p:set>
                                      <p:cBhvr>
                                        <p:cTn id="75"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6" restart="whenNotActive" fill="hold" evtFilter="cancelBubble" nodeType="interactiveSeq">
                <p:stCondLst>
                  <p:cond evt="onClick" delay="0">
                    <p:tgtEl>
                      <p:spTgt spid="5"/>
                    </p:tgtEl>
                  </p:cond>
                </p:stCondLst>
                <p:endSync evt="end" delay="0">
                  <p:rtn val="all"/>
                </p:endSync>
                <p:childTnLst>
                  <p:par>
                    <p:cTn id="77" fill="hold">
                      <p:stCondLst>
                        <p:cond delay="0"/>
                      </p:stCondLst>
                      <p:childTnLst>
                        <p:par>
                          <p:cTn id="78" fill="hold">
                            <p:stCondLst>
                              <p:cond delay="0"/>
                            </p:stCondLst>
                            <p:childTnLst>
                              <p:par>
                                <p:cTn id="79" presetID="42" presetClass="exit" presetSubtype="0" fill="hold" grpId="1" nodeType="clickEffect">
                                  <p:stCondLst>
                                    <p:cond delay="0"/>
                                  </p:stCondLst>
                                  <p:childTnLst>
                                    <p:animEffect transition="out" filter="fade">
                                      <p:cBhvr>
                                        <p:cTn id="80" dur="1000"/>
                                        <p:tgtEl>
                                          <p:spTgt spid="5"/>
                                        </p:tgtEl>
                                      </p:cBhvr>
                                    </p:animEffect>
                                    <p:anim calcmode="lin" valueType="num">
                                      <p:cBhvr>
                                        <p:cTn id="81" dur="1000"/>
                                        <p:tgtEl>
                                          <p:spTgt spid="5"/>
                                        </p:tgtEl>
                                        <p:attrNameLst>
                                          <p:attrName>ppt_x</p:attrName>
                                        </p:attrNameLst>
                                      </p:cBhvr>
                                      <p:tavLst>
                                        <p:tav tm="0">
                                          <p:val>
                                            <p:strVal val="ppt_x"/>
                                          </p:val>
                                        </p:tav>
                                        <p:tav tm="100000">
                                          <p:val>
                                            <p:strVal val="ppt_x"/>
                                          </p:val>
                                        </p:tav>
                                      </p:tavLst>
                                    </p:anim>
                                    <p:anim calcmode="lin" valueType="num">
                                      <p:cBhvr>
                                        <p:cTn id="82" dur="1000"/>
                                        <p:tgtEl>
                                          <p:spTgt spid="5"/>
                                        </p:tgtEl>
                                        <p:attrNameLst>
                                          <p:attrName>ppt_y</p:attrName>
                                        </p:attrNameLst>
                                      </p:cBhvr>
                                      <p:tavLst>
                                        <p:tav tm="0">
                                          <p:val>
                                            <p:strVal val="ppt_y"/>
                                          </p:val>
                                        </p:tav>
                                        <p:tav tm="100000">
                                          <p:val>
                                            <p:strVal val="ppt_y+.1"/>
                                          </p:val>
                                        </p:tav>
                                      </p:tavLst>
                                    </p:anim>
                                    <p:set>
                                      <p:cBhvr>
                                        <p:cTn id="83"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84" fill="hold" display="0">
                  <p:stCondLst>
                    <p:cond delay="indefinite"/>
                  </p:stCondLst>
                  <p:endCondLst>
                    <p:cond evt="onStopAudio" delay="0">
                      <p:tgtEl>
                        <p:sldTgt/>
                      </p:tgtEl>
                    </p:cond>
                  </p:endCondLst>
                </p:cTn>
                <p:tgtEl>
                  <p:spTgt spid="13"/>
                </p:tgtEl>
              </p:cMediaNode>
            </p:audio>
            <p:seq concurrent="1" nextAc="seek">
              <p:cTn id="85" restart="whenNotActive" fill="hold" evtFilter="cancelBubble" nodeType="interactiveSeq">
                <p:stCondLst>
                  <p:cond evt="onClick" delay="0">
                    <p:tgtEl>
                      <p:spTgt spid="48"/>
                    </p:tgtEl>
                  </p:cond>
                </p:stCondLst>
                <p:endSync evt="end" delay="0">
                  <p:rtn val="all"/>
                </p:endSync>
                <p:childTnLst>
                  <p:par>
                    <p:cTn id="86" fill="hold">
                      <p:stCondLst>
                        <p:cond delay="0"/>
                      </p:stCondLst>
                      <p:childTnLst>
                        <p:par>
                          <p:cTn id="87" fill="hold">
                            <p:stCondLst>
                              <p:cond delay="0"/>
                            </p:stCondLst>
                            <p:childTnLst>
                              <p:par>
                                <p:cTn id="88" presetID="8" presetClass="emph" presetSubtype="0" fill="hold" nodeType="clickEffect">
                                  <p:stCondLst>
                                    <p:cond delay="0"/>
                                  </p:stCondLst>
                                  <p:childTnLst>
                                    <p:animRot by="21600000">
                                      <p:cBhvr>
                                        <p:cTn id="89" dur="15000" fill="hold"/>
                                        <p:tgtEl>
                                          <p:spTgt spid="51"/>
                                        </p:tgtEl>
                                        <p:attrNameLst>
                                          <p:attrName>r</p:attrName>
                                        </p:attrNameLst>
                                      </p:cBhvr>
                                    </p:animRot>
                                  </p:childTnLst>
                                </p:cTn>
                              </p:par>
                            </p:childTnLst>
                          </p:cTn>
                        </p:par>
                        <p:par>
                          <p:cTn id="90" fill="hold">
                            <p:stCondLst>
                              <p:cond delay="15000"/>
                            </p:stCondLst>
                            <p:childTnLst>
                              <p:par>
                                <p:cTn id="91" presetID="1"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childTnLst>
                                </p:cTn>
                              </p:par>
                              <p:par>
                                <p:cTn id="93" presetID="1" presetClass="exit" presetSubtype="0" fill="hold" grpId="1" nodeType="withEffect">
                                  <p:stCondLst>
                                    <p:cond delay="2000"/>
                                  </p:stCondLst>
                                  <p:childTnLst>
                                    <p:set>
                                      <p:cBhvr>
                                        <p:cTn id="94"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 grpId="0" animBg="1"/>
      <p:bldP spid="5" grpId="1" animBg="1"/>
      <p:bldP spid="15" grpId="0" animBg="1"/>
      <p:bldP spid="15" grpId="1" animBg="1"/>
      <p:bldP spid="16" grpId="0" animBg="1"/>
      <p:bldP spid="16" grpId="1" animBg="1"/>
      <p:bldP spid="17" grpId="0" animBg="1"/>
      <p:bldP spid="17" grpId="1" animBg="1"/>
      <p:bldP spid="77" grpId="0" animBg="1"/>
      <p:bldP spid="77" grpId="1" animBg="1"/>
      <p:bldP spid="6"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65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70" y="-28755"/>
            <a:ext cx="12236970" cy="56218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Phan Thi Do Uyen\Giai cuu dai duong\Picture2.png">
            <a:hlinkClick r:id="" action="ppaction://hlinkshowjump?jump=nextslid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1452" y="5454657"/>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2a.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32" b="98651" l="571" r="99000"/>
                    </a14:imgEffect>
                  </a14:imgLayer>
                </a14:imgProps>
              </a:ext>
              <a:ext uri="{28A0092B-C50C-407E-A947-70E740481C1C}">
                <a14:useLocalDpi xmlns:a14="http://schemas.microsoft.com/office/drawing/2010/main" val="0"/>
              </a:ext>
            </a:extLst>
          </a:blip>
          <a:srcRect/>
          <a:stretch>
            <a:fillRect/>
          </a:stretch>
        </p:blipFill>
        <p:spPr bwMode="auto">
          <a:xfrm rot="573886" flipH="1">
            <a:off x="28381" y="2462856"/>
            <a:ext cx="7069012" cy="46017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Giai cuu dai duong 2\2.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167033" y="3797302"/>
            <a:ext cx="3310467" cy="23080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ADMIN\Desktop\Giai cuu dai duong 2\Luo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601" y="-3581400"/>
            <a:ext cx="8331201" cy="13512800"/>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9123294" y="2916370"/>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600" dirty="0">
                <a:solidFill>
                  <a:srgbClr val="0033CC"/>
                </a:solidFill>
                <a:latin typeface="Times New Roman" panose="02020603050405020304" pitchFamily="18" charset="0"/>
                <a:cs typeface="Times New Roman" panose="02020603050405020304" pitchFamily="18" charset="0"/>
              </a:rPr>
              <a:t>A</a:t>
            </a:r>
            <a:r>
              <a:rPr lang="en-US" sz="3600">
                <a:solidFill>
                  <a:srgbClr val="0033CC"/>
                </a:solidFill>
                <a:latin typeface="Times New Roman" panose="02020603050405020304" pitchFamily="18" charset="0"/>
                <a:cs typeface="Times New Roman" panose="02020603050405020304" pitchFamily="18" charset="0"/>
              </a:rPr>
              <a:t>. Lê</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9123294" y="5891506"/>
            <a:ext cx="2658335"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600" dirty="0">
                <a:solidFill>
                  <a:srgbClr val="0033CC"/>
                </a:solidFill>
                <a:latin typeface="Times New Roman" panose="02020603050405020304" pitchFamily="18" charset="0"/>
                <a:cs typeface="Times New Roman" panose="02020603050405020304" pitchFamily="18" charset="0"/>
              </a:rPr>
              <a:t>D</a:t>
            </a:r>
            <a:r>
              <a:rPr lang="en-US" sz="3600">
                <a:solidFill>
                  <a:srgbClr val="0033CC"/>
                </a:solidFill>
                <a:latin typeface="Times New Roman" panose="02020603050405020304" pitchFamily="18" charset="0"/>
                <a:cs typeface="Times New Roman" panose="02020603050405020304" pitchFamily="18" charset="0"/>
              </a:rPr>
              <a:t>. Nho</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9140028" y="4918149"/>
            <a:ext cx="2641601"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600" dirty="0">
                <a:solidFill>
                  <a:srgbClr val="0033CC"/>
                </a:solidFill>
                <a:latin typeface="Times New Roman" panose="02020603050405020304" pitchFamily="18" charset="0"/>
                <a:cs typeface="Times New Roman" panose="02020603050405020304" pitchFamily="18" charset="0"/>
              </a:rPr>
              <a:t>C</a:t>
            </a:r>
            <a:r>
              <a:rPr lang="en-US" sz="3600">
                <a:solidFill>
                  <a:srgbClr val="0033CC"/>
                </a:solidFill>
                <a:latin typeface="Times New Roman" panose="02020603050405020304" pitchFamily="18" charset="0"/>
                <a:cs typeface="Times New Roman" panose="02020603050405020304" pitchFamily="18" charset="0"/>
              </a:rPr>
              <a:t>. Táo</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4" name="Rounded Rectangle 23"/>
          <p:cNvSpPr/>
          <p:nvPr/>
        </p:nvSpPr>
        <p:spPr>
          <a:xfrm>
            <a:off x="9123294" y="3930077"/>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600" dirty="0">
                <a:solidFill>
                  <a:srgbClr val="0033CC"/>
                </a:solidFill>
                <a:latin typeface="Times New Roman" panose="02020603050405020304" pitchFamily="18" charset="0"/>
                <a:cs typeface="Times New Roman" panose="02020603050405020304" pitchFamily="18" charset="0"/>
              </a:rPr>
              <a:t>B</a:t>
            </a:r>
            <a:r>
              <a:rPr lang="en-US" sz="3600">
                <a:solidFill>
                  <a:srgbClr val="0033CC"/>
                </a:solidFill>
                <a:latin typeface="Times New Roman" panose="02020603050405020304" pitchFamily="18" charset="0"/>
                <a:cs typeface="Times New Roman" panose="02020603050405020304" pitchFamily="18" charset="0"/>
              </a:rPr>
              <a:t>. Nhãn</a:t>
            </a:r>
            <a:endParaRPr lang="en-US" sz="3600" dirty="0">
              <a:solidFill>
                <a:srgbClr val="0033CC"/>
              </a:solidFill>
              <a:latin typeface="Times New Roman" panose="02020603050405020304" pitchFamily="18" charset="0"/>
              <a:cs typeface="Times New Roman" panose="02020603050405020304" pitchFamily="18" charset="0"/>
            </a:endParaRPr>
          </a:p>
        </p:txBody>
      </p:sp>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13208000" y="3858381"/>
            <a:ext cx="812800" cy="812800"/>
          </a:xfrm>
          <a:prstGeom prst="rect">
            <a:avLst/>
          </a:prstGeom>
        </p:spPr>
      </p:pic>
      <p:pic>
        <p:nvPicPr>
          <p:cNvPr id="15"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35406" y="132316"/>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times up"/>
          <p:cNvGrpSpPr/>
          <p:nvPr/>
        </p:nvGrpSpPr>
        <p:grpSpPr>
          <a:xfrm>
            <a:off x="10532484" y="156720"/>
            <a:ext cx="1009445" cy="500085"/>
            <a:chOff x="2989747" y="438150"/>
            <a:chExt cx="1572029" cy="683752"/>
          </a:xfrm>
        </p:grpSpPr>
        <p:sp>
          <p:nvSpPr>
            <p:cNvPr id="17" name="Rounded Rectangle 16"/>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25" name="Rounded Rectangle 24"/>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26"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34500" y="356232"/>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A3772A17-BB74-4A75-BA55-D622FE4D0639}"/>
              </a:ext>
            </a:extLst>
          </p:cNvPr>
          <p:cNvGrpSpPr/>
          <p:nvPr/>
        </p:nvGrpSpPr>
        <p:grpSpPr>
          <a:xfrm>
            <a:off x="10992755" y="924053"/>
            <a:ext cx="120325" cy="101771"/>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0"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1"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3" name="Group 32">
            <a:extLst>
              <a:ext uri="{FF2B5EF4-FFF2-40B4-BE49-F238E27FC236}">
                <a16:creationId xmlns:a16="http://schemas.microsoft.com/office/drawing/2014/main" id="{A3772A17-BB74-4A75-BA55-D622FE4D0639}"/>
              </a:ext>
            </a:extLst>
          </p:cNvPr>
          <p:cNvGrpSpPr/>
          <p:nvPr/>
        </p:nvGrpSpPr>
        <p:grpSpPr>
          <a:xfrm>
            <a:off x="9801314" y="1077125"/>
            <a:ext cx="120325" cy="101771"/>
            <a:chOff x="2455863" y="2411803"/>
            <a:chExt cx="566738" cy="566738"/>
          </a:xfrm>
        </p:grpSpPr>
        <p:sp>
          <p:nvSpPr>
            <p:cNvPr id="3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6"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7"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9" name="Group 38">
            <a:extLst>
              <a:ext uri="{FF2B5EF4-FFF2-40B4-BE49-F238E27FC236}">
                <a16:creationId xmlns:a16="http://schemas.microsoft.com/office/drawing/2014/main" id="{A3772A17-BB74-4A75-BA55-D622FE4D0639}"/>
              </a:ext>
            </a:extLst>
          </p:cNvPr>
          <p:cNvGrpSpPr/>
          <p:nvPr/>
        </p:nvGrpSpPr>
        <p:grpSpPr>
          <a:xfrm>
            <a:off x="11390596" y="1314745"/>
            <a:ext cx="120325" cy="101771"/>
            <a:chOff x="2455863" y="2411803"/>
            <a:chExt cx="566738" cy="566738"/>
          </a:xfrm>
        </p:grpSpPr>
        <p:sp>
          <p:nvSpPr>
            <p:cNvPr id="4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5" name="Group 44">
            <a:extLst>
              <a:ext uri="{FF2B5EF4-FFF2-40B4-BE49-F238E27FC236}">
                <a16:creationId xmlns:a16="http://schemas.microsoft.com/office/drawing/2014/main" id="{A3772A17-BB74-4A75-BA55-D622FE4D0639}"/>
              </a:ext>
            </a:extLst>
          </p:cNvPr>
          <p:cNvGrpSpPr/>
          <p:nvPr/>
        </p:nvGrpSpPr>
        <p:grpSpPr>
          <a:xfrm>
            <a:off x="10630951" y="1347996"/>
            <a:ext cx="120325" cy="101771"/>
            <a:chOff x="2455863" y="2411803"/>
            <a:chExt cx="566738" cy="566738"/>
          </a:xfrm>
        </p:grpSpPr>
        <p:sp>
          <p:nvSpPr>
            <p:cNvPr id="4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1" name="Oval 107"/>
          <p:cNvSpPr>
            <a:spLocks noChangeArrowheads="1"/>
          </p:cNvSpPr>
          <p:nvPr/>
        </p:nvSpPr>
        <p:spPr bwMode="auto">
          <a:xfrm>
            <a:off x="11007737" y="131090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2" name="Explosion 2 51"/>
          <p:cNvSpPr/>
          <p:nvPr/>
        </p:nvSpPr>
        <p:spPr>
          <a:xfrm>
            <a:off x="9385099" y="499525"/>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sp>
        <p:nvSpPr>
          <p:cNvPr id="54" name="Rectangle: Rounded Corners 53">
            <a:extLst>
              <a:ext uri="{FF2B5EF4-FFF2-40B4-BE49-F238E27FC236}">
                <a16:creationId xmlns:a16="http://schemas.microsoft.com/office/drawing/2014/main" id="{656AFA66-CDA9-4D35-8B96-29AF70A8C6D5}"/>
              </a:ext>
            </a:extLst>
          </p:cNvPr>
          <p:cNvSpPr/>
          <p:nvPr/>
        </p:nvSpPr>
        <p:spPr>
          <a:xfrm>
            <a:off x="75872" y="221530"/>
            <a:ext cx="8819873" cy="3137622"/>
          </a:xfrm>
          <a:prstGeom prst="roundRect">
            <a:avLst>
              <a:gd name="adj" fmla="val 12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E031F246-0868-4AAF-BFB6-01406ED4C908}"/>
              </a:ext>
            </a:extLst>
          </p:cNvPr>
          <p:cNvSpPr txBox="1"/>
          <p:nvPr/>
        </p:nvSpPr>
        <p:spPr>
          <a:xfrm>
            <a:off x="121500" y="301356"/>
            <a:ext cx="3373019" cy="2862322"/>
          </a:xfrm>
          <a:prstGeom prst="rect">
            <a:avLst/>
          </a:prstGeom>
          <a:noFill/>
        </p:spPr>
        <p:txBody>
          <a:bodyPr wrap="square" rtlCol="0">
            <a:spAutoFit/>
          </a:bodyPr>
          <a:lstStyle/>
          <a:p>
            <a:pPr defTabSz="1219170" eaLnBrk="0" hangingPunct="0"/>
            <a:r>
              <a:rPr lang="en-US" sz="3600" b="1" dirty="0" err="1">
                <a:solidFill>
                  <a:prstClr val="black"/>
                </a:solidFill>
                <a:latin typeface="Times New Roman" panose="02020603050405020304" pitchFamily="18" charset="0"/>
                <a:cs typeface="Times New Roman" pitchFamily="18" charset="0"/>
              </a:rPr>
              <a:t>Câu</a:t>
            </a:r>
            <a:r>
              <a:rPr lang="en-US" sz="3600" b="1" dirty="0">
                <a:solidFill>
                  <a:prstClr val="black"/>
                </a:solidFill>
                <a:latin typeface="Times New Roman" pitchFamily="18" charset="0"/>
                <a:cs typeface="Times New Roman" pitchFamily="18" charset="0"/>
              </a:rPr>
              <a:t> 2</a:t>
            </a:r>
            <a:r>
              <a:rPr lang="en-US" sz="3600" b="1">
                <a:solidFill>
                  <a:prstClr val="black"/>
                </a:solidFill>
                <a:latin typeface="Times New Roman" pitchFamily="18" charset="0"/>
                <a:cs typeface="Times New Roman" pitchFamily="18" charset="0"/>
              </a:rPr>
              <a:t>: </a:t>
            </a:r>
          </a:p>
          <a:p>
            <a:pPr algn="just" defTabSz="1219170" eaLnBrk="0" hangingPunct="0"/>
            <a:r>
              <a:rPr lang="en-US" sz="3600">
                <a:latin typeface="Times New Roman" panose="02020603050405020304" pitchFamily="18" charset="0"/>
                <a:cs typeface="Times New Roman" panose="02020603050405020304" pitchFamily="18" charset="0"/>
              </a:rPr>
              <a:t>Cho biểu đồ sau. Loại quả nào của hàng bán được nhiều nhất?</a:t>
            </a:r>
            <a:endParaRPr lang="en-US" sz="3600">
              <a:solidFill>
                <a:prstClr val="black"/>
              </a:solidFill>
              <a:latin typeface="Times New Roman" pitchFamily="18" charset="0"/>
              <a:cs typeface="Times New Roman" pitchFamily="18" charset="0"/>
            </a:endParaRPr>
          </a:p>
        </p:txBody>
      </p:sp>
      <p:pic>
        <p:nvPicPr>
          <p:cNvPr id="57" name="Picture 56">
            <a:extLst>
              <a:ext uri="{FF2B5EF4-FFF2-40B4-BE49-F238E27FC236}">
                <a16:creationId xmlns:a16="http://schemas.microsoft.com/office/drawing/2014/main" id="{3B3CC662-C9E1-4344-BDC3-3B3FAAAA227E}"/>
              </a:ext>
            </a:extLst>
          </p:cNvPr>
          <p:cNvPicPr>
            <a:picLocks noChangeAspect="1"/>
          </p:cNvPicPr>
          <p:nvPr/>
        </p:nvPicPr>
        <p:blipFill>
          <a:blip r:embed="rId14"/>
          <a:stretch>
            <a:fillRect/>
          </a:stretch>
        </p:blipFill>
        <p:spPr>
          <a:xfrm>
            <a:off x="3531071" y="232189"/>
            <a:ext cx="5313588" cy="3126963"/>
          </a:xfrm>
          <a:prstGeom prst="rect">
            <a:avLst/>
          </a:prstGeom>
        </p:spPr>
      </p:pic>
    </p:spTree>
    <p:extLst>
      <p:ext uri="{BB962C8B-B14F-4D97-AF65-F5344CB8AC3E}">
        <p14:creationId xmlns:p14="http://schemas.microsoft.com/office/powerpoint/2010/main" val="1127365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2051"/>
                                        </p:tgtEl>
                                        <p:attrNameLst>
                                          <p:attrName>r</p:attrName>
                                        </p:attrNameLst>
                                      </p:cBhvr>
                                    </p:animRot>
                                    <p:animRot by="-240000">
                                      <p:cBhvr>
                                        <p:cTn id="7" dur="1000" fill="hold">
                                          <p:stCondLst>
                                            <p:cond delay="1000"/>
                                          </p:stCondLst>
                                        </p:cTn>
                                        <p:tgtEl>
                                          <p:spTgt spid="2051"/>
                                        </p:tgtEl>
                                        <p:attrNameLst>
                                          <p:attrName>r</p:attrName>
                                        </p:attrNameLst>
                                      </p:cBhvr>
                                    </p:animRot>
                                    <p:animRot by="240000">
                                      <p:cBhvr>
                                        <p:cTn id="8" dur="1000" fill="hold">
                                          <p:stCondLst>
                                            <p:cond delay="2000"/>
                                          </p:stCondLst>
                                        </p:cTn>
                                        <p:tgtEl>
                                          <p:spTgt spid="2051"/>
                                        </p:tgtEl>
                                        <p:attrNameLst>
                                          <p:attrName>r</p:attrName>
                                        </p:attrNameLst>
                                      </p:cBhvr>
                                    </p:animRot>
                                    <p:animRot by="-240000">
                                      <p:cBhvr>
                                        <p:cTn id="9" dur="1000" fill="hold">
                                          <p:stCondLst>
                                            <p:cond delay="3000"/>
                                          </p:stCondLst>
                                        </p:cTn>
                                        <p:tgtEl>
                                          <p:spTgt spid="2051"/>
                                        </p:tgtEl>
                                        <p:attrNameLst>
                                          <p:attrName>r</p:attrName>
                                        </p:attrNameLst>
                                      </p:cBhvr>
                                    </p:animRot>
                                    <p:animRot by="120000">
                                      <p:cBhvr>
                                        <p:cTn id="10" dur="1000" fill="hold">
                                          <p:stCondLst>
                                            <p:cond delay="4000"/>
                                          </p:stCondLst>
                                        </p:cTn>
                                        <p:tgtEl>
                                          <p:spTgt spid="205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2052"/>
                                        </p:tgtEl>
                                        <p:attrNameLst>
                                          <p:attrName>r</p:attrName>
                                        </p:attrNameLst>
                                      </p:cBhvr>
                                    </p:animRot>
                                    <p:animRot by="-240000">
                                      <p:cBhvr>
                                        <p:cTn id="13" dur="1000" fill="hold">
                                          <p:stCondLst>
                                            <p:cond delay="1000"/>
                                          </p:stCondLst>
                                        </p:cTn>
                                        <p:tgtEl>
                                          <p:spTgt spid="2052"/>
                                        </p:tgtEl>
                                        <p:attrNameLst>
                                          <p:attrName>r</p:attrName>
                                        </p:attrNameLst>
                                      </p:cBhvr>
                                    </p:animRot>
                                    <p:animRot by="240000">
                                      <p:cBhvr>
                                        <p:cTn id="14" dur="1000" fill="hold">
                                          <p:stCondLst>
                                            <p:cond delay="2000"/>
                                          </p:stCondLst>
                                        </p:cTn>
                                        <p:tgtEl>
                                          <p:spTgt spid="2052"/>
                                        </p:tgtEl>
                                        <p:attrNameLst>
                                          <p:attrName>r</p:attrName>
                                        </p:attrNameLst>
                                      </p:cBhvr>
                                    </p:animRot>
                                    <p:animRot by="-240000">
                                      <p:cBhvr>
                                        <p:cTn id="15" dur="1000" fill="hold">
                                          <p:stCondLst>
                                            <p:cond delay="3000"/>
                                          </p:stCondLst>
                                        </p:cTn>
                                        <p:tgtEl>
                                          <p:spTgt spid="2052"/>
                                        </p:tgtEl>
                                        <p:attrNameLst>
                                          <p:attrName>r</p:attrName>
                                        </p:attrNameLst>
                                      </p:cBhvr>
                                    </p:animRot>
                                    <p:animRot by="120000">
                                      <p:cBhvr>
                                        <p:cTn id="16" dur="1000" fill="hold">
                                          <p:stCondLst>
                                            <p:cond delay="400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1000"/>
                                        <p:tgtEl>
                                          <p:spTgt spid="57"/>
                                        </p:tgtEl>
                                      </p:cBhvr>
                                    </p:animEffect>
                                    <p:anim calcmode="lin" valueType="num">
                                      <p:cBhvr>
                                        <p:cTn id="43" dur="1000" fill="hold"/>
                                        <p:tgtEl>
                                          <p:spTgt spid="57"/>
                                        </p:tgtEl>
                                        <p:attrNameLst>
                                          <p:attrName>ppt_x</p:attrName>
                                        </p:attrNameLst>
                                      </p:cBhvr>
                                      <p:tavLst>
                                        <p:tav tm="0">
                                          <p:val>
                                            <p:strVal val="#ppt_x"/>
                                          </p:val>
                                        </p:tav>
                                        <p:tav tm="100000">
                                          <p:val>
                                            <p:strVal val="#ppt_x"/>
                                          </p:val>
                                        </p:tav>
                                      </p:tavLst>
                                    </p:anim>
                                    <p:anim calcmode="lin" valueType="num">
                                      <p:cBhvr>
                                        <p:cTn id="44" dur="1000" fill="hold"/>
                                        <p:tgtEl>
                                          <p:spTgt spid="5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1" presetClass="emph" presetSubtype="0" repeatCount="indefinite" fill="hold" grpId="1" nodeType="withEffect">
                                  <p:stCondLst>
                                    <p:cond delay="0"/>
                                  </p:stCondLst>
                                  <p:childTnLst>
                                    <p:animClr clrSpc="hsl" dir="cw">
                                      <p:cBhvr override="childStyle">
                                        <p:cTn id="54" dur="500" fill="hold"/>
                                        <p:tgtEl>
                                          <p:spTgt spid="24"/>
                                        </p:tgtEl>
                                        <p:attrNameLst>
                                          <p:attrName>style.color</p:attrName>
                                        </p:attrNameLst>
                                      </p:cBhvr>
                                      <p:by>
                                        <p:hsl h="7200000" s="0" l="0"/>
                                      </p:by>
                                    </p:animClr>
                                    <p:animClr clrSpc="hsl" dir="cw">
                                      <p:cBhvr>
                                        <p:cTn id="55" dur="500" fill="hold"/>
                                        <p:tgtEl>
                                          <p:spTgt spid="24"/>
                                        </p:tgtEl>
                                        <p:attrNameLst>
                                          <p:attrName>fillcolor</p:attrName>
                                        </p:attrNameLst>
                                      </p:cBhvr>
                                      <p:by>
                                        <p:hsl h="7200000" s="0" l="0"/>
                                      </p:by>
                                    </p:animClr>
                                    <p:animClr clrSpc="hsl" dir="cw">
                                      <p:cBhvr>
                                        <p:cTn id="56" dur="500" fill="hold"/>
                                        <p:tgtEl>
                                          <p:spTgt spid="24"/>
                                        </p:tgtEl>
                                        <p:attrNameLst>
                                          <p:attrName>stroke.color</p:attrName>
                                        </p:attrNameLst>
                                      </p:cBhvr>
                                      <p:by>
                                        <p:hsl h="7200000" s="0" l="0"/>
                                      </p:by>
                                    </p:animClr>
                                    <p:set>
                                      <p:cBhvr>
                                        <p:cTn id="57" dur="500" fill="hold"/>
                                        <p:tgtEl>
                                          <p:spTgt spid="24"/>
                                        </p:tgtEl>
                                        <p:attrNameLst>
                                          <p:attrName>fill.type</p:attrName>
                                        </p:attrNameLst>
                                      </p:cBhvr>
                                      <p:to>
                                        <p:strVal val="solid"/>
                                      </p:to>
                                    </p:set>
                                  </p:childTnLst>
                                </p:cTn>
                              </p:par>
                              <p:par>
                                <p:cTn id="58" presetID="1" presetClass="mediacall" presetSubtype="0" fill="hold" nodeType="withEffect">
                                  <p:stCondLst>
                                    <p:cond delay="0"/>
                                  </p:stCondLst>
                                  <p:childTnLst>
                                    <p:cmd type="call" cmd="playFrom(0.0)">
                                      <p:cBhvr>
                                        <p:cTn id="59" dur="4715" fill="hold"/>
                                        <p:tgtEl>
                                          <p:spTgt spid="13"/>
                                        </p:tgtEl>
                                      </p:cBhvr>
                                    </p:cmd>
                                  </p:childTnLst>
                                </p:cTn>
                              </p:par>
                              <p:par>
                                <p:cTn id="60" presetID="2" presetClass="exit" presetSubtype="1" fill="hold" nodeType="withEffect">
                                  <p:stCondLst>
                                    <p:cond delay="0"/>
                                  </p:stCondLst>
                                  <p:childTnLst>
                                    <p:anim calcmode="lin" valueType="num">
                                      <p:cBhvr additive="base">
                                        <p:cTn id="61" dur="2000"/>
                                        <p:tgtEl>
                                          <p:spTgt spid="18"/>
                                        </p:tgtEl>
                                        <p:attrNameLst>
                                          <p:attrName>ppt_x</p:attrName>
                                        </p:attrNameLst>
                                      </p:cBhvr>
                                      <p:tavLst>
                                        <p:tav tm="0">
                                          <p:val>
                                            <p:strVal val="ppt_x"/>
                                          </p:val>
                                        </p:tav>
                                        <p:tav tm="100000">
                                          <p:val>
                                            <p:strVal val="ppt_x"/>
                                          </p:val>
                                        </p:tav>
                                      </p:tavLst>
                                    </p:anim>
                                    <p:anim calcmode="lin" valueType="num">
                                      <p:cBhvr additive="base">
                                        <p:cTn id="62" dur="2000"/>
                                        <p:tgtEl>
                                          <p:spTgt spid="18"/>
                                        </p:tgtEl>
                                        <p:attrNameLst>
                                          <p:attrName>ppt_y</p:attrName>
                                        </p:attrNameLst>
                                      </p:cBhvr>
                                      <p:tavLst>
                                        <p:tav tm="0">
                                          <p:val>
                                            <p:strVal val="ppt_y"/>
                                          </p:val>
                                        </p:tav>
                                        <p:tav tm="100000">
                                          <p:val>
                                            <p:strVal val="0-ppt_h/2"/>
                                          </p:val>
                                        </p:tav>
                                      </p:tavLst>
                                    </p:anim>
                                    <p:set>
                                      <p:cBhvr>
                                        <p:cTn id="63" dur="1" fill="hold">
                                          <p:stCondLst>
                                            <p:cond delay="1999"/>
                                          </p:stCondLst>
                                        </p:cTn>
                                        <p:tgtEl>
                                          <p:spTgt spid="18"/>
                                        </p:tgtEl>
                                        <p:attrNameLst>
                                          <p:attrName>style.visibility</p:attrName>
                                        </p:attrNameLst>
                                      </p:cBhvr>
                                      <p:to>
                                        <p:strVal val="hidden"/>
                                      </p:to>
                                    </p:set>
                                  </p:childTnLst>
                                </p:cTn>
                              </p:par>
                              <p:par>
                                <p:cTn id="64" presetID="35" presetClass="path" presetSubtype="0" accel="50000" decel="50000" fill="hold" nodeType="withEffect">
                                  <p:stCondLst>
                                    <p:cond delay="0"/>
                                  </p:stCondLst>
                                  <p:childTnLst>
                                    <p:animMotion origin="layout" path="M -1.11111E-6 -3.58025E-6 L -0.19028 0.07439 " pathEditMode="relative" rAng="0" ptsTypes="AA">
                                      <p:cBhvr>
                                        <p:cTn id="65" dur="3000" fill="hold"/>
                                        <p:tgtEl>
                                          <p:spTgt spid="2052"/>
                                        </p:tgtEl>
                                        <p:attrNameLst>
                                          <p:attrName>ppt_x</p:attrName>
                                          <p:attrName>ppt_y</p:attrName>
                                        </p:attrNameLst>
                                      </p:cBhvr>
                                      <p:rCtr x="-9514" y="3704"/>
                                    </p:animMotion>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3"/>
                    </p:tgtEl>
                  </p:cond>
                </p:stCondLst>
                <p:endSync evt="end" delay="0">
                  <p:rtn val="all"/>
                </p:endSync>
                <p:childTnLst>
                  <p:par>
                    <p:cTn id="67" fill="hold">
                      <p:stCondLst>
                        <p:cond delay="0"/>
                      </p:stCondLst>
                      <p:childTnLst>
                        <p:par>
                          <p:cTn id="68" fill="hold">
                            <p:stCondLst>
                              <p:cond delay="0"/>
                            </p:stCondLst>
                            <p:childTnLst>
                              <p:par>
                                <p:cTn id="69" presetID="42" presetClass="exit" presetSubtype="0" fill="hold" grpId="1" nodeType="clickEffect">
                                  <p:stCondLst>
                                    <p:cond delay="0"/>
                                  </p:stCondLst>
                                  <p:childTnLst>
                                    <p:animEffect transition="out" filter="fade">
                                      <p:cBhvr>
                                        <p:cTn id="70" dur="1000"/>
                                        <p:tgtEl>
                                          <p:spTgt spid="23"/>
                                        </p:tgtEl>
                                      </p:cBhvr>
                                    </p:animEffect>
                                    <p:anim calcmode="lin" valueType="num">
                                      <p:cBhvr>
                                        <p:cTn id="71" dur="1000"/>
                                        <p:tgtEl>
                                          <p:spTgt spid="23"/>
                                        </p:tgtEl>
                                        <p:attrNameLst>
                                          <p:attrName>ppt_x</p:attrName>
                                        </p:attrNameLst>
                                      </p:cBhvr>
                                      <p:tavLst>
                                        <p:tav tm="0">
                                          <p:val>
                                            <p:strVal val="ppt_x"/>
                                          </p:val>
                                        </p:tav>
                                        <p:tav tm="100000">
                                          <p:val>
                                            <p:strVal val="ppt_x"/>
                                          </p:val>
                                        </p:tav>
                                      </p:tavLst>
                                    </p:anim>
                                    <p:anim calcmode="lin" valueType="num">
                                      <p:cBhvr>
                                        <p:cTn id="72" dur="1000"/>
                                        <p:tgtEl>
                                          <p:spTgt spid="23"/>
                                        </p:tgtEl>
                                        <p:attrNameLst>
                                          <p:attrName>ppt_y</p:attrName>
                                        </p:attrNameLst>
                                      </p:cBhvr>
                                      <p:tavLst>
                                        <p:tav tm="0">
                                          <p:val>
                                            <p:strVal val="ppt_y"/>
                                          </p:val>
                                        </p:tav>
                                        <p:tav tm="100000">
                                          <p:val>
                                            <p:strVal val="ppt_y+.1"/>
                                          </p:val>
                                        </p:tav>
                                      </p:tavLst>
                                    </p:anim>
                                    <p:set>
                                      <p:cBhvr>
                                        <p:cTn id="7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42" presetClass="exit" presetSubtype="0" fill="hold" grpId="1" nodeType="clickEffect">
                                  <p:stCondLst>
                                    <p:cond delay="0"/>
                                  </p:stCondLst>
                                  <p:childTnLst>
                                    <p:animEffect transition="out" filter="fade">
                                      <p:cBhvr>
                                        <p:cTn id="78" dur="1000"/>
                                        <p:tgtEl>
                                          <p:spTgt spid="22"/>
                                        </p:tgtEl>
                                      </p:cBhvr>
                                    </p:animEffect>
                                    <p:anim calcmode="lin" valueType="num">
                                      <p:cBhvr>
                                        <p:cTn id="79" dur="1000"/>
                                        <p:tgtEl>
                                          <p:spTgt spid="22"/>
                                        </p:tgtEl>
                                        <p:attrNameLst>
                                          <p:attrName>ppt_x</p:attrName>
                                        </p:attrNameLst>
                                      </p:cBhvr>
                                      <p:tavLst>
                                        <p:tav tm="0">
                                          <p:val>
                                            <p:strVal val="ppt_x"/>
                                          </p:val>
                                        </p:tav>
                                        <p:tav tm="100000">
                                          <p:val>
                                            <p:strVal val="ppt_x"/>
                                          </p:val>
                                        </p:tav>
                                      </p:tavLst>
                                    </p:anim>
                                    <p:anim calcmode="lin" valueType="num">
                                      <p:cBhvr>
                                        <p:cTn id="80" dur="1000"/>
                                        <p:tgtEl>
                                          <p:spTgt spid="22"/>
                                        </p:tgtEl>
                                        <p:attrNameLst>
                                          <p:attrName>ppt_y</p:attrName>
                                        </p:attrNameLst>
                                      </p:cBhvr>
                                      <p:tavLst>
                                        <p:tav tm="0">
                                          <p:val>
                                            <p:strVal val="ppt_y"/>
                                          </p:val>
                                        </p:tav>
                                        <p:tav tm="100000">
                                          <p:val>
                                            <p:strVal val="ppt_y+.1"/>
                                          </p:val>
                                        </p:tav>
                                      </p:tavLst>
                                    </p:anim>
                                    <p:set>
                                      <p:cBhvr>
                                        <p:cTn id="81"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21"/>
                    </p:tgtEl>
                  </p:cond>
                </p:stCondLst>
                <p:endSync evt="end" delay="0">
                  <p:rtn val="all"/>
                </p:endSync>
                <p:childTnLst>
                  <p:par>
                    <p:cTn id="83" fill="hold">
                      <p:stCondLst>
                        <p:cond delay="0"/>
                      </p:stCondLst>
                      <p:childTnLst>
                        <p:par>
                          <p:cTn id="84" fill="hold">
                            <p:stCondLst>
                              <p:cond delay="0"/>
                            </p:stCondLst>
                            <p:childTnLst>
                              <p:par>
                                <p:cTn id="85" presetID="42" presetClass="exit" presetSubtype="0" fill="hold" grpId="1" nodeType="clickEffect">
                                  <p:stCondLst>
                                    <p:cond delay="0"/>
                                  </p:stCondLst>
                                  <p:childTnLst>
                                    <p:animEffect transition="out" filter="fade">
                                      <p:cBhvr>
                                        <p:cTn id="86" dur="1000"/>
                                        <p:tgtEl>
                                          <p:spTgt spid="21"/>
                                        </p:tgtEl>
                                      </p:cBhvr>
                                    </p:animEffect>
                                    <p:anim calcmode="lin" valueType="num">
                                      <p:cBhvr>
                                        <p:cTn id="87" dur="1000"/>
                                        <p:tgtEl>
                                          <p:spTgt spid="21"/>
                                        </p:tgtEl>
                                        <p:attrNameLst>
                                          <p:attrName>ppt_x</p:attrName>
                                        </p:attrNameLst>
                                      </p:cBhvr>
                                      <p:tavLst>
                                        <p:tav tm="0">
                                          <p:val>
                                            <p:strVal val="ppt_x"/>
                                          </p:val>
                                        </p:tav>
                                        <p:tav tm="100000">
                                          <p:val>
                                            <p:strVal val="ppt_x"/>
                                          </p:val>
                                        </p:tav>
                                      </p:tavLst>
                                    </p:anim>
                                    <p:anim calcmode="lin" valueType="num">
                                      <p:cBhvr>
                                        <p:cTn id="88" dur="1000"/>
                                        <p:tgtEl>
                                          <p:spTgt spid="21"/>
                                        </p:tgtEl>
                                        <p:attrNameLst>
                                          <p:attrName>ppt_y</p:attrName>
                                        </p:attrNameLst>
                                      </p:cBhvr>
                                      <p:tavLst>
                                        <p:tav tm="0">
                                          <p:val>
                                            <p:strVal val="ppt_y"/>
                                          </p:val>
                                        </p:tav>
                                        <p:tav tm="100000">
                                          <p:val>
                                            <p:strVal val="ppt_y+.1"/>
                                          </p:val>
                                        </p:tav>
                                      </p:tavLst>
                                    </p:anim>
                                    <p:set>
                                      <p:cBhvr>
                                        <p:cTn id="89"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90" fill="hold" display="0">
                  <p:stCondLst>
                    <p:cond delay="indefinite"/>
                  </p:stCondLst>
                  <p:endCondLst>
                    <p:cond evt="onStopAudio" delay="0">
                      <p:tgtEl>
                        <p:sldTgt/>
                      </p:tgtEl>
                    </p:cond>
                  </p:endCondLst>
                </p:cTn>
                <p:tgtEl>
                  <p:spTgt spid="13"/>
                </p:tgtEl>
              </p:cMediaNode>
            </p:audio>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8" presetClass="emph" presetSubtype="0" fill="hold" nodeType="clickEffect">
                                  <p:stCondLst>
                                    <p:cond delay="0"/>
                                  </p:stCondLst>
                                  <p:childTnLst>
                                    <p:animRot by="21600000">
                                      <p:cBhvr>
                                        <p:cTn id="95" dur="15000" fill="hold"/>
                                        <p:tgtEl>
                                          <p:spTgt spid="26"/>
                                        </p:tgtEl>
                                        <p:attrNameLst>
                                          <p:attrName>r</p:attrName>
                                        </p:attrNameLst>
                                      </p:cBhvr>
                                    </p:animRot>
                                  </p:childTnLst>
                                </p:cTn>
                              </p:par>
                            </p:childTnLst>
                          </p:cTn>
                        </p:par>
                        <p:par>
                          <p:cTn id="96" fill="hold">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xit" presetSubtype="0" fill="hold" grpId="1" nodeType="withEffect">
                                  <p:stCondLst>
                                    <p:cond delay="2000"/>
                                  </p:stCondLst>
                                  <p:childTnLst>
                                    <p:set>
                                      <p:cBhvr>
                                        <p:cTn id="100"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52" grpId="0" animBg="1"/>
      <p:bldP spid="52" grpId="1" animBg="1"/>
      <p:bldP spid="54" grpId="0" animBg="1"/>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CA4344C-C636-4036-A67D-3458B01A0691}"/>
              </a:ext>
            </a:extLst>
          </p:cNvPr>
          <p:cNvSpPr txBox="1"/>
          <p:nvPr/>
        </p:nvSpPr>
        <p:spPr>
          <a:xfrm>
            <a:off x="3079180" y="-21017"/>
            <a:ext cx="6357446" cy="861774"/>
          </a:xfrm>
          <a:prstGeom prst="rect">
            <a:avLst/>
          </a:prstGeom>
          <a:noFill/>
        </p:spPr>
        <p:txBody>
          <a:bodyPr wrap="none" rtlCol="0">
            <a:spAutoFit/>
          </a:bodyPr>
          <a:lstStyle/>
          <a:p>
            <a:r>
              <a:rPr lang="en-US" sz="5000" b="1">
                <a:solidFill>
                  <a:srgbClr val="FF0000"/>
                </a:solidFill>
                <a:latin typeface="Times New Roman" panose="02020603050405020304" pitchFamily="18" charset="0"/>
                <a:cs typeface="Times New Roman" panose="02020603050405020304" pitchFamily="18" charset="0"/>
              </a:rPr>
              <a:t>MỤC TIÊU BÀI HỌC</a:t>
            </a:r>
          </a:p>
        </p:txBody>
      </p:sp>
      <p:sp>
        <p:nvSpPr>
          <p:cNvPr id="13" name="Rectangle: Rounded Corners 12">
            <a:extLst>
              <a:ext uri="{FF2B5EF4-FFF2-40B4-BE49-F238E27FC236}">
                <a16:creationId xmlns:a16="http://schemas.microsoft.com/office/drawing/2014/main" id="{A3F8C9BB-82E2-4385-A7E1-5451F9E72224}"/>
              </a:ext>
            </a:extLst>
          </p:cNvPr>
          <p:cNvSpPr/>
          <p:nvPr/>
        </p:nvSpPr>
        <p:spPr>
          <a:xfrm>
            <a:off x="533399" y="991658"/>
            <a:ext cx="11335062" cy="1323439"/>
          </a:xfrm>
          <a:prstGeom prst="roundRect">
            <a:avLst/>
          </a:prstGeom>
          <a:solidFill>
            <a:srgbClr val="25E74A"/>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48BFFB8-5F06-4B25-B811-484DDB668606}"/>
              </a:ext>
            </a:extLst>
          </p:cNvPr>
          <p:cNvSpPr txBox="1"/>
          <p:nvPr/>
        </p:nvSpPr>
        <p:spPr>
          <a:xfrm>
            <a:off x="1381086" y="1238243"/>
            <a:ext cx="10344895" cy="707886"/>
          </a:xfrm>
          <a:prstGeom prst="rect">
            <a:avLst/>
          </a:prstGeom>
          <a:noFill/>
        </p:spPr>
        <p:txBody>
          <a:bodyPr wrap="square">
            <a:spAutoFit/>
          </a:bodyPr>
          <a:lstStyle/>
          <a:p>
            <a:pPr algn="just">
              <a:spcBef>
                <a:spcPts val="300"/>
              </a:spcBef>
              <a:spcAft>
                <a:spcPts val="300"/>
              </a:spcAft>
            </a:pPr>
            <a:r>
              <a:rPr lang="en-US" sz="4000">
                <a:latin typeface="Times New Roman" panose="02020603050405020304" pitchFamily="18" charset="0"/>
                <a:ea typeface="Times New Roman" panose="02020603050405020304" pitchFamily="18" charset="0"/>
                <a:cs typeface="Times New Roman" panose="02020603050405020304" pitchFamily="18" charset="0"/>
              </a:rPr>
              <a:t>Ôn tập lại một số loại biểu đồ đã học.</a:t>
            </a:r>
          </a:p>
        </p:txBody>
      </p:sp>
      <p:sp>
        <p:nvSpPr>
          <p:cNvPr id="17" name="Arrow: Pentagon 16">
            <a:extLst>
              <a:ext uri="{FF2B5EF4-FFF2-40B4-BE49-F238E27FC236}">
                <a16:creationId xmlns:a16="http://schemas.microsoft.com/office/drawing/2014/main" id="{89C08B69-49E2-4F99-8BA2-FE3380A0D940}"/>
              </a:ext>
            </a:extLst>
          </p:cNvPr>
          <p:cNvSpPr/>
          <p:nvPr/>
        </p:nvSpPr>
        <p:spPr>
          <a:xfrm>
            <a:off x="304800" y="991658"/>
            <a:ext cx="1080034" cy="1323439"/>
          </a:xfrm>
          <a:prstGeom prst="homePlate">
            <a:avLst/>
          </a:prstGeom>
          <a:solidFill>
            <a:srgbClr val="256010"/>
          </a:solidFill>
          <a:ln>
            <a:solidFill>
              <a:srgbClr val="E6F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A8289A59-4D54-41CD-9672-F5EC77C0B884}"/>
              </a:ext>
            </a:extLst>
          </p:cNvPr>
          <p:cNvSpPr/>
          <p:nvPr/>
        </p:nvSpPr>
        <p:spPr>
          <a:xfrm>
            <a:off x="533399" y="2421790"/>
            <a:ext cx="11335062" cy="1323439"/>
          </a:xfrm>
          <a:prstGeom prst="roundRect">
            <a:avLst/>
          </a:prstGeom>
          <a:solidFill>
            <a:schemeClr val="accent6">
              <a:lumMod val="60000"/>
              <a:lumOff val="40000"/>
            </a:schemeClr>
          </a:solidFill>
          <a:ln>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B7A23F6-9814-43E0-9D29-9CCA2291FFDC}"/>
              </a:ext>
            </a:extLst>
          </p:cNvPr>
          <p:cNvSpPr txBox="1"/>
          <p:nvPr/>
        </p:nvSpPr>
        <p:spPr>
          <a:xfrm>
            <a:off x="1387027" y="2474967"/>
            <a:ext cx="10481434" cy="1323439"/>
          </a:xfrm>
          <a:prstGeom prst="rect">
            <a:avLst/>
          </a:prstGeom>
          <a:noFill/>
        </p:spPr>
        <p:txBody>
          <a:bodyPr wrap="square">
            <a:spAutoFit/>
          </a:bodyPr>
          <a:lstStyle/>
          <a:p>
            <a:pPr algn="just">
              <a:spcBef>
                <a:spcPts val="300"/>
              </a:spcBef>
              <a:spcAft>
                <a:spcPts val="300"/>
              </a:spcAft>
            </a:pPr>
            <a:r>
              <a:rPr lang="en-US" sz="4000">
                <a:latin typeface="Times New Roman" panose="02020603050405020304" pitchFamily="18" charset="0"/>
                <a:ea typeface="Times New Roman" panose="02020603050405020304" pitchFamily="18" charset="0"/>
                <a:cs typeface="Times New Roman" panose="02020603050405020304" pitchFamily="18" charset="0"/>
              </a:rPr>
              <a:t>Nhận biết mục đích biểu diễn dữ liệu bằng mỗi loại biểu đồ.</a:t>
            </a:r>
          </a:p>
        </p:txBody>
      </p:sp>
      <p:sp>
        <p:nvSpPr>
          <p:cNvPr id="20" name="Arrow: Pentagon 19">
            <a:extLst>
              <a:ext uri="{FF2B5EF4-FFF2-40B4-BE49-F238E27FC236}">
                <a16:creationId xmlns:a16="http://schemas.microsoft.com/office/drawing/2014/main" id="{B7ADC366-8067-479A-BB71-56DC86792946}"/>
              </a:ext>
            </a:extLst>
          </p:cNvPr>
          <p:cNvSpPr/>
          <p:nvPr/>
        </p:nvSpPr>
        <p:spPr>
          <a:xfrm>
            <a:off x="304800" y="2421790"/>
            <a:ext cx="1080034" cy="1323439"/>
          </a:xfrm>
          <a:prstGeom prst="homePlate">
            <a:avLst/>
          </a:prstGeom>
          <a:solidFill>
            <a:schemeClr val="accent6">
              <a:lumMod val="75000"/>
            </a:schemeClr>
          </a:solidFill>
          <a:ln>
            <a:solidFill>
              <a:srgbClr val="E6F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F7FC9FC4-42B5-4E05-B7C6-77F26C7DEEB7}"/>
              </a:ext>
            </a:extLst>
          </p:cNvPr>
          <p:cNvSpPr/>
          <p:nvPr/>
        </p:nvSpPr>
        <p:spPr>
          <a:xfrm>
            <a:off x="560881" y="3851922"/>
            <a:ext cx="11335062" cy="1323439"/>
          </a:xfrm>
          <a:prstGeom prst="roundRect">
            <a:avLst/>
          </a:prstGeom>
          <a:solidFill>
            <a:schemeClr val="tx2">
              <a:lumMod val="60000"/>
              <a:lumOff val="40000"/>
            </a:schemeClr>
          </a:solidFill>
          <a:ln>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C18886EC-6449-4DFD-AD29-CDB1DFD2C120}"/>
              </a:ext>
            </a:extLst>
          </p:cNvPr>
          <p:cNvSpPr txBox="1"/>
          <p:nvPr/>
        </p:nvSpPr>
        <p:spPr>
          <a:xfrm>
            <a:off x="1444304" y="3875829"/>
            <a:ext cx="10159771" cy="1323439"/>
          </a:xfrm>
          <a:prstGeom prst="rect">
            <a:avLst/>
          </a:prstGeom>
          <a:noFill/>
        </p:spPr>
        <p:txBody>
          <a:bodyPr wrap="square">
            <a:spAutoFit/>
          </a:bodyPr>
          <a:lstStyle/>
          <a:p>
            <a:pPr algn="just">
              <a:spcBef>
                <a:spcPts val="300"/>
              </a:spcBef>
              <a:spcAft>
                <a:spcPts val="300"/>
              </a:spcAft>
            </a:pPr>
            <a:r>
              <a:rPr lang="en-US" sz="4000">
                <a:latin typeface="Times New Roman" panose="02020603050405020304" pitchFamily="18" charset="0"/>
                <a:ea typeface="Times New Roman" panose="02020603050405020304" pitchFamily="18" charset="0"/>
                <a:cs typeface="Times New Roman" panose="02020603050405020304" pitchFamily="18" charset="0"/>
              </a:rPr>
              <a:t>Chuyển được dữ liệu từ dạng biểu diễn này sang dạng biểu diễn khác.</a:t>
            </a:r>
          </a:p>
        </p:txBody>
      </p:sp>
      <p:sp>
        <p:nvSpPr>
          <p:cNvPr id="23" name="Arrow: Pentagon 22">
            <a:extLst>
              <a:ext uri="{FF2B5EF4-FFF2-40B4-BE49-F238E27FC236}">
                <a16:creationId xmlns:a16="http://schemas.microsoft.com/office/drawing/2014/main" id="{41F5DDCE-E4CD-413E-9A60-911EA2F9A8F4}"/>
              </a:ext>
            </a:extLst>
          </p:cNvPr>
          <p:cNvSpPr/>
          <p:nvPr/>
        </p:nvSpPr>
        <p:spPr>
          <a:xfrm>
            <a:off x="332282" y="3851922"/>
            <a:ext cx="1080034" cy="1323439"/>
          </a:xfrm>
          <a:prstGeom prst="homePlate">
            <a:avLst/>
          </a:prstGeom>
          <a:solidFill>
            <a:schemeClr val="tx2">
              <a:lumMod val="75000"/>
            </a:schemeClr>
          </a:solidFill>
          <a:ln>
            <a:solidFill>
              <a:srgbClr val="E6F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6B6B3812-C8EB-4EA5-BEC5-D0B89A3B4717}"/>
              </a:ext>
            </a:extLst>
          </p:cNvPr>
          <p:cNvSpPr/>
          <p:nvPr/>
        </p:nvSpPr>
        <p:spPr>
          <a:xfrm>
            <a:off x="534648" y="5282054"/>
            <a:ext cx="11335062" cy="1323439"/>
          </a:xfrm>
          <a:prstGeom prst="roundRect">
            <a:avLst/>
          </a:prstGeom>
          <a:solidFill>
            <a:schemeClr val="accent6">
              <a:lumMod val="40000"/>
              <a:lumOff val="60000"/>
            </a:schemeClr>
          </a:solidFill>
          <a:ln>
            <a:solidFill>
              <a:srgbClr val="FCD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D7D07D2-C6E3-46F7-A1BD-B6C63DA327B9}"/>
              </a:ext>
            </a:extLst>
          </p:cNvPr>
          <p:cNvSpPr txBox="1"/>
          <p:nvPr/>
        </p:nvSpPr>
        <p:spPr>
          <a:xfrm>
            <a:off x="1438575" y="5305961"/>
            <a:ext cx="10371175" cy="1323439"/>
          </a:xfrm>
          <a:prstGeom prst="rect">
            <a:avLst/>
          </a:prstGeom>
          <a:noFill/>
        </p:spPr>
        <p:txBody>
          <a:bodyPr wrap="square">
            <a:spAutoFit/>
          </a:bodyPr>
          <a:lstStyle/>
          <a:p>
            <a:pPr algn="just">
              <a:spcBef>
                <a:spcPts val="300"/>
              </a:spcBef>
              <a:spcAft>
                <a:spcPts val="300"/>
              </a:spcAft>
            </a:pPr>
            <a:r>
              <a:rPr lang="en-US" sz="4000">
                <a:latin typeface="Times New Roman" panose="02020603050405020304" pitchFamily="18" charset="0"/>
                <a:ea typeface="Times New Roman" panose="02020603050405020304" pitchFamily="18" charset="0"/>
                <a:cs typeface="Times New Roman" panose="02020603050405020304" pitchFamily="18" charset="0"/>
              </a:rPr>
              <a:t>Lựa chọn biểu đồ phù hợp để biểu diễn dữ liệu cho trước.</a:t>
            </a:r>
          </a:p>
        </p:txBody>
      </p:sp>
      <p:sp>
        <p:nvSpPr>
          <p:cNvPr id="26" name="Arrow: Pentagon 25">
            <a:extLst>
              <a:ext uri="{FF2B5EF4-FFF2-40B4-BE49-F238E27FC236}">
                <a16:creationId xmlns:a16="http://schemas.microsoft.com/office/drawing/2014/main" id="{6CBE6B4C-AAE9-40BC-BCC1-EFB27B8B1770}"/>
              </a:ext>
            </a:extLst>
          </p:cNvPr>
          <p:cNvSpPr/>
          <p:nvPr/>
        </p:nvSpPr>
        <p:spPr>
          <a:xfrm>
            <a:off x="306049" y="5282054"/>
            <a:ext cx="1080034" cy="1323439"/>
          </a:xfrm>
          <a:prstGeom prst="homePlate">
            <a:avLst/>
          </a:prstGeom>
          <a:solidFill>
            <a:schemeClr val="accent6">
              <a:lumMod val="50000"/>
            </a:schemeClr>
          </a:solidFill>
          <a:ln>
            <a:solidFill>
              <a:srgbClr val="E6F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561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7" grpId="0" animBg="1"/>
      <p:bldP spid="18" grpId="0" animBg="1"/>
      <p:bldP spid="19" grpId="0"/>
      <p:bldP spid="20" grpId="0" animBg="1"/>
      <p:bldP spid="21" grpId="0" animBg="1"/>
      <p:bldP spid="22" grpId="0"/>
      <p:bldP spid="23" grpId="0" animBg="1"/>
      <p:bldP spid="24" grpId="0" animBg="1"/>
      <p:bldP spid="25"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underwater-vector-backgrou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73914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ADMIN\Desktop\Giai cuu dai duong 2\3c.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8333">
                        <a14:foregroundMark x1="62593" y1="12023" x2="73148" y2="84946"/>
                        <a14:foregroundMark x1="49815" y1="18084" x2="43519" y2="28152"/>
                        <a14:foregroundMark x1="41481" y1="16422" x2="49815" y2="26491"/>
                        <a14:foregroundMark x1="63519" y1="12023" x2="76296" y2="215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46400" y="4343400"/>
            <a:ext cx="96005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Giai cuu dai duong 2\3b.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2222" l="0" r="100000">
                        <a14:backgroundMark x1="17714" y1="32963" x2="18714" y2="71389"/>
                        <a14:backgroundMark x1="91000" y1="21296" x2="87000" y2="80463"/>
                        <a14:backgroundMark x1="9714" y1="8333" x2="2714" y2="77870"/>
                        <a14:backgroundMark x1="29714" y1="34352" x2="22714" y2="81759"/>
                        <a14:backgroundMark x1="6714" y1="84352" x2="44857" y2="70093"/>
                        <a14:backgroundMark x1="14714" y1="3704" x2="31714" y2="8333"/>
                        <a14:backgroundMark x1="87000" y1="5648" x2="98000" y2="18056"/>
                      </a14:backgroundRemoval>
                    </a14:imgEffect>
                  </a14:imgLayer>
                </a14:imgProps>
              </a:ext>
              <a:ext uri="{28A0092B-C50C-407E-A947-70E740481C1C}">
                <a14:useLocalDpi xmlns:a14="http://schemas.microsoft.com/office/drawing/2010/main" val="0"/>
              </a:ext>
            </a:extLst>
          </a:blip>
          <a:srcRect/>
          <a:stretch>
            <a:fillRect/>
          </a:stretch>
        </p:blipFill>
        <p:spPr bwMode="auto">
          <a:xfrm>
            <a:off x="5420285" y="4070123"/>
            <a:ext cx="1691716" cy="2610077"/>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167893" y="3897559"/>
            <a:ext cx="4708907" cy="84693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B</a:t>
            </a:r>
            <a:r>
              <a:rPr lang="en-US" sz="3200">
                <a:solidFill>
                  <a:srgbClr val="0033CC"/>
                </a:solidFill>
                <a:latin typeface="Calibri"/>
              </a:rPr>
              <a:t>. Biểu đồ hình quạt tròn</a:t>
            </a:r>
            <a:endParaRPr lang="en-US" sz="3200" dirty="0">
              <a:solidFill>
                <a:srgbClr val="0033CC"/>
              </a:solidFill>
              <a:latin typeface="Calibri"/>
            </a:endParaRPr>
          </a:p>
        </p:txBody>
      </p:sp>
      <p:sp>
        <p:nvSpPr>
          <p:cNvPr id="33" name="Rounded Rectangle 32"/>
          <p:cNvSpPr/>
          <p:nvPr/>
        </p:nvSpPr>
        <p:spPr>
          <a:xfrm>
            <a:off x="188461" y="4917042"/>
            <a:ext cx="4708907" cy="867637"/>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C</a:t>
            </a:r>
            <a:r>
              <a:rPr lang="en-US" sz="3200">
                <a:solidFill>
                  <a:srgbClr val="0033CC"/>
                </a:solidFill>
                <a:latin typeface="Calibri"/>
              </a:rPr>
              <a:t>. Biểu đồ cột kép</a:t>
            </a:r>
            <a:endParaRPr lang="en-US" sz="3200" dirty="0">
              <a:solidFill>
                <a:srgbClr val="0033CC"/>
              </a:solidFill>
              <a:latin typeface="Calibri"/>
            </a:endParaRPr>
          </a:p>
        </p:txBody>
      </p:sp>
      <p:pic>
        <p:nvPicPr>
          <p:cNvPr id="35" name="Picture 4" descr="C:\Users\ADMIN\Desktop\Giai cuu dai duong 2\3.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8702" y1="20433" x2="43750" y2="24279"/>
                      </a14:backgroundRemoval>
                    </a14:imgEffect>
                  </a14:imgLayer>
                </a14:imgProps>
              </a:ext>
              <a:ext uri="{28A0092B-C50C-407E-A947-70E740481C1C}">
                <a14:useLocalDpi xmlns:a14="http://schemas.microsoft.com/office/drawing/2010/main" val="0"/>
              </a:ext>
            </a:extLst>
          </a:blip>
          <a:srcRect/>
          <a:stretch>
            <a:fillRect/>
          </a:stretch>
        </p:blipFill>
        <p:spPr bwMode="auto">
          <a:xfrm>
            <a:off x="7858161" y="3688293"/>
            <a:ext cx="2585508" cy="25855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Giai cuu dai duong 2\3a.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9510" y1="11426" x2="31189" y2="18066"/>
                      </a14:backgroundRemoval>
                    </a14:imgEffect>
                  </a14:imgLayer>
                </a14:imgProps>
              </a:ext>
              <a:ext uri="{28A0092B-C50C-407E-A947-70E740481C1C}">
                <a14:useLocalDpi xmlns:a14="http://schemas.microsoft.com/office/drawing/2010/main" val="0"/>
              </a:ext>
            </a:extLst>
          </a:blip>
          <a:srcRect/>
          <a:stretch>
            <a:fillRect/>
          </a:stretch>
        </p:blipFill>
        <p:spPr bwMode="auto">
          <a:xfrm>
            <a:off x="7043458" y="4737760"/>
            <a:ext cx="1498177" cy="21456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Giai cuu dai duong 2\Luo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876800" y="-2870200"/>
            <a:ext cx="8534400" cy="10769600"/>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a:xfrm>
            <a:off x="160871" y="5918120"/>
            <a:ext cx="4686165" cy="83599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D</a:t>
            </a:r>
            <a:r>
              <a:rPr lang="en-US" sz="3200">
                <a:solidFill>
                  <a:srgbClr val="0033CC"/>
                </a:solidFill>
                <a:latin typeface="Calibri"/>
              </a:rPr>
              <a:t>. Biểu đồ đoạn thẳng</a:t>
            </a:r>
            <a:endParaRPr lang="en-US" sz="3200" dirty="0">
              <a:solidFill>
                <a:srgbClr val="0033CC"/>
              </a:solidFill>
              <a:latin typeface="Calibri"/>
            </a:endParaRPr>
          </a:p>
        </p:txBody>
      </p:sp>
      <p:sp>
        <p:nvSpPr>
          <p:cNvPr id="39" name="Rounded Rectangle 38"/>
          <p:cNvSpPr/>
          <p:nvPr/>
        </p:nvSpPr>
        <p:spPr>
          <a:xfrm>
            <a:off x="165719" y="2895600"/>
            <a:ext cx="4708907" cy="84693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A</a:t>
            </a:r>
            <a:r>
              <a:rPr lang="en-US" sz="3200">
                <a:solidFill>
                  <a:srgbClr val="0033CC"/>
                </a:solidFill>
                <a:latin typeface="Calibri"/>
              </a:rPr>
              <a:t>. Biểu đồ tranh </a:t>
            </a:r>
            <a:endParaRPr lang="en-US" sz="2667" dirty="0">
              <a:solidFill>
                <a:srgbClr val="0033CC"/>
              </a:solidFill>
              <a:latin typeface="Calibri"/>
            </a:endParaRPr>
          </a:p>
        </p:txBody>
      </p:sp>
      <p:pic>
        <p:nvPicPr>
          <p:cNvPr id="42" name="Picture 2" descr="C:\Users\ADMIN\Desktop\Phan Thi Do Uyen\Giai cuu dai duong\Picture2.png">
            <a:hlinkClick r:id="" action="ppaction://hlinkshowjump?jump=next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464801" y="53594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13208000" y="3858381"/>
            <a:ext cx="812800" cy="812800"/>
          </a:xfrm>
          <a:prstGeom prst="rect">
            <a:avLst/>
          </a:prstGeom>
        </p:spPr>
      </p:pic>
      <p:pic>
        <p:nvPicPr>
          <p:cNvPr id="16" name="Picture 2" descr="C:\Users\ADMIN\Desktop\Doremon cau ca ( trac nghiem )\Picture1 (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times up"/>
          <p:cNvGrpSpPr/>
          <p:nvPr/>
        </p:nvGrpSpPr>
        <p:grpSpPr>
          <a:xfrm>
            <a:off x="784059" y="177800"/>
            <a:ext cx="1009445" cy="500085"/>
            <a:chOff x="2989747" y="438150"/>
            <a:chExt cx="1572029" cy="683752"/>
          </a:xfrm>
        </p:grpSpPr>
        <p:sp>
          <p:nvSpPr>
            <p:cNvPr id="18" name="Rounded Rectangle 17"/>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20" name="Picture 3" descr="C:\Users\ADMIN\Desktop\Picture2.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5"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27" name="Group 26">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2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4" name="Group 43">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50" name="Group 49">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6"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7" name="Explosion 2 56"/>
          <p:cNvSpPr/>
          <p:nvPr/>
        </p:nvSpPr>
        <p:spPr>
          <a:xfrm>
            <a:off x="-241827" y="264011"/>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sp>
        <p:nvSpPr>
          <p:cNvPr id="58" name="Rectangle: Rounded Corners 57">
            <a:extLst>
              <a:ext uri="{FF2B5EF4-FFF2-40B4-BE49-F238E27FC236}">
                <a16:creationId xmlns:a16="http://schemas.microsoft.com/office/drawing/2014/main" id="{E3347523-91F8-4B70-A048-1AB1B1D0A783}"/>
              </a:ext>
            </a:extLst>
          </p:cNvPr>
          <p:cNvSpPr/>
          <p:nvPr/>
        </p:nvSpPr>
        <p:spPr>
          <a:xfrm>
            <a:off x="2732837" y="60811"/>
            <a:ext cx="9322463" cy="2727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9BAB1F08-79E4-424D-8400-DD0AEBD8288E}"/>
              </a:ext>
            </a:extLst>
          </p:cNvPr>
          <p:cNvSpPr txBox="1"/>
          <p:nvPr/>
        </p:nvSpPr>
        <p:spPr>
          <a:xfrm>
            <a:off x="2955708" y="140936"/>
            <a:ext cx="9099592" cy="1200329"/>
          </a:xfrm>
          <a:prstGeom prst="rect">
            <a:avLst/>
          </a:prstGeom>
          <a:noFill/>
        </p:spPr>
        <p:txBody>
          <a:bodyPr wrap="square" rtlCol="0">
            <a:spAutoFit/>
          </a:bodyPr>
          <a:lstStyle/>
          <a:p>
            <a:pPr defTabSz="1219170" eaLnBrk="0" hangingPunct="0"/>
            <a:r>
              <a:rPr lang="en-US" sz="3600" dirty="0" err="1">
                <a:solidFill>
                  <a:prstClr val="black"/>
                </a:solidFill>
                <a:latin typeface="Times New Roman" panose="02020603050405020304" pitchFamily="18" charset="0"/>
                <a:cs typeface="Times New Roman" pitchFamily="18" charset="0"/>
              </a:rPr>
              <a:t>Câu</a:t>
            </a:r>
            <a:r>
              <a:rPr lang="en-US" sz="3600" dirty="0">
                <a:solidFill>
                  <a:prstClr val="black"/>
                </a:solidFill>
                <a:latin typeface="Times New Roman" pitchFamily="18" charset="0"/>
                <a:cs typeface="Times New Roman" pitchFamily="18" charset="0"/>
              </a:rPr>
              <a:t> </a:t>
            </a:r>
            <a:r>
              <a:rPr lang="en-US" sz="3600">
                <a:solidFill>
                  <a:prstClr val="black"/>
                </a:solidFill>
                <a:latin typeface="Times New Roman" pitchFamily="18" charset="0"/>
                <a:cs typeface="Times New Roman" pitchFamily="18" charset="0"/>
              </a:rPr>
              <a:t>3:</a:t>
            </a:r>
            <a:r>
              <a:rPr lang="en-US" sz="3600">
                <a:latin typeface="Times New Roman" panose="02020603050405020304" pitchFamily="18" charset="0"/>
                <a:cs typeface="Times New Roman" panose="02020603050405020304" pitchFamily="18" charset="0"/>
              </a:rPr>
              <a:t>Nên dùng biểu đồ nào phù hợp để biểu diễn dữ liệu cho ở bảng thống kê sau:</a:t>
            </a:r>
          </a:p>
        </p:txBody>
      </p:sp>
      <p:graphicFrame>
        <p:nvGraphicFramePr>
          <p:cNvPr id="2" name="Table 1">
            <a:extLst>
              <a:ext uri="{FF2B5EF4-FFF2-40B4-BE49-F238E27FC236}">
                <a16:creationId xmlns:a16="http://schemas.microsoft.com/office/drawing/2014/main" id="{6F21D238-3A72-435E-962A-92B5A136B5C4}"/>
              </a:ext>
            </a:extLst>
          </p:cNvPr>
          <p:cNvGraphicFramePr>
            <a:graphicFrameLocks noGrp="1"/>
          </p:cNvGraphicFramePr>
          <p:nvPr>
            <p:extLst>
              <p:ext uri="{D42A27DB-BD31-4B8C-83A1-F6EECF244321}">
                <p14:modId xmlns:p14="http://schemas.microsoft.com/office/powerpoint/2010/main" val="439164715"/>
              </p:ext>
            </p:extLst>
          </p:nvPr>
        </p:nvGraphicFramePr>
        <p:xfrm>
          <a:off x="2877947" y="1454835"/>
          <a:ext cx="8958873" cy="975360"/>
        </p:xfrm>
        <a:graphic>
          <a:graphicData uri="http://schemas.openxmlformats.org/drawingml/2006/table">
            <a:tbl>
              <a:tblPr firstRow="1" firstCol="1" bandRow="1">
                <a:tableStyleId>{5C22544A-7EE6-4342-B048-85BDC9FD1C3A}</a:tableStyleId>
              </a:tblPr>
              <a:tblGrid>
                <a:gridCol w="2938996">
                  <a:extLst>
                    <a:ext uri="{9D8B030D-6E8A-4147-A177-3AD203B41FA5}">
                      <a16:colId xmlns:a16="http://schemas.microsoft.com/office/drawing/2014/main" val="1208408076"/>
                    </a:ext>
                  </a:extLst>
                </a:gridCol>
                <a:gridCol w="1905000">
                  <a:extLst>
                    <a:ext uri="{9D8B030D-6E8A-4147-A177-3AD203B41FA5}">
                      <a16:colId xmlns:a16="http://schemas.microsoft.com/office/drawing/2014/main" val="1021646923"/>
                    </a:ext>
                  </a:extLst>
                </a:gridCol>
                <a:gridCol w="1752600">
                  <a:extLst>
                    <a:ext uri="{9D8B030D-6E8A-4147-A177-3AD203B41FA5}">
                      <a16:colId xmlns:a16="http://schemas.microsoft.com/office/drawing/2014/main" val="4066915794"/>
                    </a:ext>
                  </a:extLst>
                </a:gridCol>
                <a:gridCol w="2362277">
                  <a:extLst>
                    <a:ext uri="{9D8B030D-6E8A-4147-A177-3AD203B41FA5}">
                      <a16:colId xmlns:a16="http://schemas.microsoft.com/office/drawing/2014/main" val="3585447539"/>
                    </a:ext>
                  </a:extLst>
                </a:gridCol>
              </a:tblGrid>
              <a:tr h="0">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Môn yêu thích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Toán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Văn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Tiếng anh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4422486"/>
                  </a:ext>
                </a:extLst>
              </a:tr>
              <a:tr h="0">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Số HS</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25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20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35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1454071"/>
                  </a:ext>
                </a:extLst>
              </a:tr>
            </a:tbl>
          </a:graphicData>
        </a:graphic>
      </p:graphicFrame>
    </p:spTree>
    <p:extLst>
      <p:ext uri="{BB962C8B-B14F-4D97-AF65-F5344CB8AC3E}">
        <p14:creationId xmlns:p14="http://schemas.microsoft.com/office/powerpoint/2010/main" val="4202885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0"/>
                                        </p:tgtEl>
                                        <p:attrNameLst>
                                          <p:attrName>r</p:attrName>
                                        </p:attrNameLst>
                                      </p:cBhvr>
                                    </p:animRot>
                                    <p:animRot by="-240000">
                                      <p:cBhvr>
                                        <p:cTn id="7" dur="600" fill="hold">
                                          <p:stCondLst>
                                            <p:cond delay="600"/>
                                          </p:stCondLst>
                                        </p:cTn>
                                        <p:tgtEl>
                                          <p:spTgt spid="1030"/>
                                        </p:tgtEl>
                                        <p:attrNameLst>
                                          <p:attrName>r</p:attrName>
                                        </p:attrNameLst>
                                      </p:cBhvr>
                                    </p:animRot>
                                    <p:animRot by="240000">
                                      <p:cBhvr>
                                        <p:cTn id="8" dur="600" fill="hold">
                                          <p:stCondLst>
                                            <p:cond delay="1200"/>
                                          </p:stCondLst>
                                        </p:cTn>
                                        <p:tgtEl>
                                          <p:spTgt spid="1030"/>
                                        </p:tgtEl>
                                        <p:attrNameLst>
                                          <p:attrName>r</p:attrName>
                                        </p:attrNameLst>
                                      </p:cBhvr>
                                    </p:animRot>
                                    <p:animRot by="-240000">
                                      <p:cBhvr>
                                        <p:cTn id="9" dur="600" fill="hold">
                                          <p:stCondLst>
                                            <p:cond delay="1800"/>
                                          </p:stCondLst>
                                        </p:cTn>
                                        <p:tgtEl>
                                          <p:spTgt spid="1030"/>
                                        </p:tgtEl>
                                        <p:attrNameLst>
                                          <p:attrName>r</p:attrName>
                                        </p:attrNameLst>
                                      </p:cBhvr>
                                    </p:animRot>
                                    <p:animRot by="120000">
                                      <p:cBhvr>
                                        <p:cTn id="10" dur="600" fill="hold">
                                          <p:stCondLst>
                                            <p:cond delay="2400"/>
                                          </p:stCondLst>
                                        </p:cTn>
                                        <p:tgtEl>
                                          <p:spTgt spid="10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2"/>
                                        </p:tgtEl>
                                        <p:attrNameLst>
                                          <p:attrName>r</p:attrName>
                                        </p:attrNameLst>
                                      </p:cBhvr>
                                    </p:animRot>
                                    <p:animRot by="-240000">
                                      <p:cBhvr>
                                        <p:cTn id="13" dur="600" fill="hold">
                                          <p:stCondLst>
                                            <p:cond delay="600"/>
                                          </p:stCondLst>
                                        </p:cTn>
                                        <p:tgtEl>
                                          <p:spTgt spid="32"/>
                                        </p:tgtEl>
                                        <p:attrNameLst>
                                          <p:attrName>r</p:attrName>
                                        </p:attrNameLst>
                                      </p:cBhvr>
                                    </p:animRot>
                                    <p:animRot by="240000">
                                      <p:cBhvr>
                                        <p:cTn id="14" dur="600" fill="hold">
                                          <p:stCondLst>
                                            <p:cond delay="1200"/>
                                          </p:stCondLst>
                                        </p:cTn>
                                        <p:tgtEl>
                                          <p:spTgt spid="32"/>
                                        </p:tgtEl>
                                        <p:attrNameLst>
                                          <p:attrName>r</p:attrName>
                                        </p:attrNameLst>
                                      </p:cBhvr>
                                    </p:animRot>
                                    <p:animRot by="-240000">
                                      <p:cBhvr>
                                        <p:cTn id="15" dur="600" fill="hold">
                                          <p:stCondLst>
                                            <p:cond delay="1800"/>
                                          </p:stCondLst>
                                        </p:cTn>
                                        <p:tgtEl>
                                          <p:spTgt spid="32"/>
                                        </p:tgtEl>
                                        <p:attrNameLst>
                                          <p:attrName>r</p:attrName>
                                        </p:attrNameLst>
                                      </p:cBhvr>
                                    </p:animRot>
                                    <p:animRot by="120000">
                                      <p:cBhvr>
                                        <p:cTn id="16" dur="600" fill="hold">
                                          <p:stCondLst>
                                            <p:cond delay="2400"/>
                                          </p:stCondLst>
                                        </p:cTn>
                                        <p:tgtEl>
                                          <p:spTgt spid="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6"/>
                                        </p:tgtEl>
                                        <p:attrNameLst>
                                          <p:attrName>r</p:attrName>
                                        </p:attrNameLst>
                                      </p:cBhvr>
                                    </p:animRot>
                                    <p:animRot by="-240000">
                                      <p:cBhvr>
                                        <p:cTn id="19" dur="600" fill="hold">
                                          <p:stCondLst>
                                            <p:cond delay="600"/>
                                          </p:stCondLst>
                                        </p:cTn>
                                        <p:tgtEl>
                                          <p:spTgt spid="36"/>
                                        </p:tgtEl>
                                        <p:attrNameLst>
                                          <p:attrName>r</p:attrName>
                                        </p:attrNameLst>
                                      </p:cBhvr>
                                    </p:animRot>
                                    <p:animRot by="240000">
                                      <p:cBhvr>
                                        <p:cTn id="20" dur="600" fill="hold">
                                          <p:stCondLst>
                                            <p:cond delay="1200"/>
                                          </p:stCondLst>
                                        </p:cTn>
                                        <p:tgtEl>
                                          <p:spTgt spid="36"/>
                                        </p:tgtEl>
                                        <p:attrNameLst>
                                          <p:attrName>r</p:attrName>
                                        </p:attrNameLst>
                                      </p:cBhvr>
                                    </p:animRot>
                                    <p:animRot by="-240000">
                                      <p:cBhvr>
                                        <p:cTn id="21" dur="600" fill="hold">
                                          <p:stCondLst>
                                            <p:cond delay="1800"/>
                                          </p:stCondLst>
                                        </p:cTn>
                                        <p:tgtEl>
                                          <p:spTgt spid="36"/>
                                        </p:tgtEl>
                                        <p:attrNameLst>
                                          <p:attrName>r</p:attrName>
                                        </p:attrNameLst>
                                      </p:cBhvr>
                                    </p:animRot>
                                    <p:animRot by="120000">
                                      <p:cBhvr>
                                        <p:cTn id="22" dur="600" fill="hold">
                                          <p:stCondLst>
                                            <p:cond delay="24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5"/>
                                        </p:tgtEl>
                                        <p:attrNameLst>
                                          <p:attrName>r</p:attrName>
                                        </p:attrNameLst>
                                      </p:cBhvr>
                                    </p:animRot>
                                    <p:animRot by="-240000">
                                      <p:cBhvr>
                                        <p:cTn id="25" dur="600" fill="hold">
                                          <p:stCondLst>
                                            <p:cond delay="600"/>
                                          </p:stCondLst>
                                        </p:cTn>
                                        <p:tgtEl>
                                          <p:spTgt spid="35"/>
                                        </p:tgtEl>
                                        <p:attrNameLst>
                                          <p:attrName>r</p:attrName>
                                        </p:attrNameLst>
                                      </p:cBhvr>
                                    </p:animRot>
                                    <p:animRot by="240000">
                                      <p:cBhvr>
                                        <p:cTn id="26" dur="600" fill="hold">
                                          <p:stCondLst>
                                            <p:cond delay="1200"/>
                                          </p:stCondLst>
                                        </p:cTn>
                                        <p:tgtEl>
                                          <p:spTgt spid="35"/>
                                        </p:tgtEl>
                                        <p:attrNameLst>
                                          <p:attrName>r</p:attrName>
                                        </p:attrNameLst>
                                      </p:cBhvr>
                                    </p:animRot>
                                    <p:animRot by="-240000">
                                      <p:cBhvr>
                                        <p:cTn id="27" dur="600" fill="hold">
                                          <p:stCondLst>
                                            <p:cond delay="1800"/>
                                          </p:stCondLst>
                                        </p:cTn>
                                        <p:tgtEl>
                                          <p:spTgt spid="35"/>
                                        </p:tgtEl>
                                        <p:attrNameLst>
                                          <p:attrName>r</p:attrName>
                                        </p:attrNameLst>
                                      </p:cBhvr>
                                    </p:animRot>
                                    <p:animRot by="120000">
                                      <p:cBhvr>
                                        <p:cTn id="28" dur="600" fill="hold">
                                          <p:stCondLst>
                                            <p:cond delay="2400"/>
                                          </p:stCondLst>
                                        </p:cTn>
                                        <p:tgtEl>
                                          <p:spTgt spid="3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1000"/>
                                        <p:tgtEl>
                                          <p:spTgt spid="58"/>
                                        </p:tgtEl>
                                      </p:cBhvr>
                                    </p:animEffect>
                                    <p:anim calcmode="lin" valueType="num">
                                      <p:cBhvr>
                                        <p:cTn id="60" dur="1000" fill="hold"/>
                                        <p:tgtEl>
                                          <p:spTgt spid="58"/>
                                        </p:tgtEl>
                                        <p:attrNameLst>
                                          <p:attrName>ppt_x</p:attrName>
                                        </p:attrNameLst>
                                      </p:cBhvr>
                                      <p:tavLst>
                                        <p:tav tm="0">
                                          <p:val>
                                            <p:strVal val="#ppt_x"/>
                                          </p:val>
                                        </p:tav>
                                        <p:tav tm="100000">
                                          <p:val>
                                            <p:strVal val="#ppt_x"/>
                                          </p:val>
                                        </p:tav>
                                      </p:tavLst>
                                    </p:anim>
                                    <p:anim calcmode="lin" valueType="num">
                                      <p:cBhvr>
                                        <p:cTn id="6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28"/>
                    </p:tgtEl>
                  </p:cond>
                </p:stCondLst>
                <p:endSync evt="end" delay="0">
                  <p:rtn val="all"/>
                </p:endSync>
                <p:childTnLst>
                  <p:par>
                    <p:cTn id="63" fill="hold">
                      <p:stCondLst>
                        <p:cond delay="0"/>
                      </p:stCondLst>
                      <p:childTnLst>
                        <p:par>
                          <p:cTn id="64" fill="hold">
                            <p:stCondLst>
                              <p:cond delay="0"/>
                            </p:stCondLst>
                            <p:childTnLst>
                              <p:par>
                                <p:cTn id="65" presetID="42" presetClass="exit" presetSubtype="0" fill="hold" grpId="1" nodeType="clickEffect">
                                  <p:stCondLst>
                                    <p:cond delay="0"/>
                                  </p:stCondLst>
                                  <p:childTnLst>
                                    <p:animEffect transition="out" filter="fade">
                                      <p:cBhvr>
                                        <p:cTn id="66" dur="1000"/>
                                        <p:tgtEl>
                                          <p:spTgt spid="28"/>
                                        </p:tgtEl>
                                      </p:cBhvr>
                                    </p:animEffect>
                                    <p:anim calcmode="lin" valueType="num">
                                      <p:cBhvr>
                                        <p:cTn id="67" dur="1000"/>
                                        <p:tgtEl>
                                          <p:spTgt spid="28"/>
                                        </p:tgtEl>
                                        <p:attrNameLst>
                                          <p:attrName>ppt_x</p:attrName>
                                        </p:attrNameLst>
                                      </p:cBhvr>
                                      <p:tavLst>
                                        <p:tav tm="0">
                                          <p:val>
                                            <p:strVal val="ppt_x"/>
                                          </p:val>
                                        </p:tav>
                                        <p:tav tm="100000">
                                          <p:val>
                                            <p:strVal val="ppt_x"/>
                                          </p:val>
                                        </p:tav>
                                      </p:tavLst>
                                    </p:anim>
                                    <p:anim calcmode="lin" valueType="num">
                                      <p:cBhvr>
                                        <p:cTn id="68" dur="1000"/>
                                        <p:tgtEl>
                                          <p:spTgt spid="28"/>
                                        </p:tgtEl>
                                        <p:attrNameLst>
                                          <p:attrName>ppt_y</p:attrName>
                                        </p:attrNameLst>
                                      </p:cBhvr>
                                      <p:tavLst>
                                        <p:tav tm="0">
                                          <p:val>
                                            <p:strVal val="ppt_y"/>
                                          </p:val>
                                        </p:tav>
                                        <p:tav tm="100000">
                                          <p:val>
                                            <p:strVal val="ppt_y+.1"/>
                                          </p:val>
                                        </p:tav>
                                      </p:tavLst>
                                    </p:anim>
                                    <p:set>
                                      <p:cBhvr>
                                        <p:cTn id="69"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exit" presetSubtype="0" fill="hold" grpId="1" nodeType="clickEffect">
                                  <p:stCondLst>
                                    <p:cond delay="0"/>
                                  </p:stCondLst>
                                  <p:childTnLst>
                                    <p:animEffect transition="out" filter="fade">
                                      <p:cBhvr>
                                        <p:cTn id="74" dur="1000"/>
                                        <p:tgtEl>
                                          <p:spTgt spid="33"/>
                                        </p:tgtEl>
                                      </p:cBhvr>
                                    </p:animEffect>
                                    <p:anim calcmode="lin" valueType="num">
                                      <p:cBhvr>
                                        <p:cTn id="75" dur="1000"/>
                                        <p:tgtEl>
                                          <p:spTgt spid="33"/>
                                        </p:tgtEl>
                                        <p:attrNameLst>
                                          <p:attrName>ppt_x</p:attrName>
                                        </p:attrNameLst>
                                      </p:cBhvr>
                                      <p:tavLst>
                                        <p:tav tm="0">
                                          <p:val>
                                            <p:strVal val="ppt_x"/>
                                          </p:val>
                                        </p:tav>
                                        <p:tav tm="100000">
                                          <p:val>
                                            <p:strVal val="ppt_x"/>
                                          </p:val>
                                        </p:tav>
                                      </p:tavLst>
                                    </p:anim>
                                    <p:anim calcmode="lin" valueType="num">
                                      <p:cBhvr>
                                        <p:cTn id="76" dur="1000"/>
                                        <p:tgtEl>
                                          <p:spTgt spid="33"/>
                                        </p:tgtEl>
                                        <p:attrNameLst>
                                          <p:attrName>ppt_y</p:attrName>
                                        </p:attrNameLst>
                                      </p:cBhvr>
                                      <p:tavLst>
                                        <p:tav tm="0">
                                          <p:val>
                                            <p:strVal val="ppt_y"/>
                                          </p:val>
                                        </p:tav>
                                        <p:tav tm="100000">
                                          <p:val>
                                            <p:strVal val="ppt_y+.1"/>
                                          </p:val>
                                        </p:tav>
                                      </p:tavLst>
                                    </p:anim>
                                    <p:set>
                                      <p:cBhvr>
                                        <p:cTn id="77"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8" restart="whenNotActive" fill="hold" evtFilter="cancelBubble" nodeType="interactiveSeq">
                <p:stCondLst>
                  <p:cond evt="onClick" delay="0">
                    <p:tgtEl>
                      <p:spTgt spid="39"/>
                    </p:tgtEl>
                  </p:cond>
                </p:stCondLst>
                <p:endSync evt="end" delay="0">
                  <p:rtn val="all"/>
                </p:endSync>
                <p:childTnLst>
                  <p:par>
                    <p:cTn id="79" fill="hold">
                      <p:stCondLst>
                        <p:cond delay="0"/>
                      </p:stCondLst>
                      <p:childTnLst>
                        <p:par>
                          <p:cTn id="80" fill="hold">
                            <p:stCondLst>
                              <p:cond delay="0"/>
                            </p:stCondLst>
                            <p:childTnLst>
                              <p:par>
                                <p:cTn id="81" presetID="21" presetClass="emph" presetSubtype="0" repeatCount="indefinite" fill="hold" grpId="1" nodeType="withEffect">
                                  <p:stCondLst>
                                    <p:cond delay="0"/>
                                  </p:stCondLst>
                                  <p:childTnLst>
                                    <p:animClr clrSpc="hsl" dir="cw">
                                      <p:cBhvr override="childStyle">
                                        <p:cTn id="82" dur="500" fill="hold"/>
                                        <p:tgtEl>
                                          <p:spTgt spid="39"/>
                                        </p:tgtEl>
                                        <p:attrNameLst>
                                          <p:attrName>style.color</p:attrName>
                                        </p:attrNameLst>
                                      </p:cBhvr>
                                      <p:by>
                                        <p:hsl h="7200000" s="0" l="0"/>
                                      </p:by>
                                    </p:animClr>
                                    <p:animClr clrSpc="hsl" dir="cw">
                                      <p:cBhvr>
                                        <p:cTn id="83" dur="500" fill="hold"/>
                                        <p:tgtEl>
                                          <p:spTgt spid="39"/>
                                        </p:tgtEl>
                                        <p:attrNameLst>
                                          <p:attrName>fillcolor</p:attrName>
                                        </p:attrNameLst>
                                      </p:cBhvr>
                                      <p:by>
                                        <p:hsl h="7200000" s="0" l="0"/>
                                      </p:by>
                                    </p:animClr>
                                    <p:animClr clrSpc="hsl" dir="cw">
                                      <p:cBhvr>
                                        <p:cTn id="84" dur="500" fill="hold"/>
                                        <p:tgtEl>
                                          <p:spTgt spid="39"/>
                                        </p:tgtEl>
                                        <p:attrNameLst>
                                          <p:attrName>stroke.color</p:attrName>
                                        </p:attrNameLst>
                                      </p:cBhvr>
                                      <p:by>
                                        <p:hsl h="7200000" s="0" l="0"/>
                                      </p:by>
                                    </p:animClr>
                                    <p:set>
                                      <p:cBhvr>
                                        <p:cTn id="85" dur="500" fill="hold"/>
                                        <p:tgtEl>
                                          <p:spTgt spid="39"/>
                                        </p:tgtEl>
                                        <p:attrNameLst>
                                          <p:attrName>fill.type</p:attrName>
                                        </p:attrNameLst>
                                      </p:cBhvr>
                                      <p:to>
                                        <p:strVal val="solid"/>
                                      </p:to>
                                    </p:set>
                                  </p:childTnLst>
                                </p:cTn>
                              </p:par>
                              <p:par>
                                <p:cTn id="86" presetID="1" presetClass="mediacall" presetSubtype="0" fill="hold" nodeType="withEffect">
                                  <p:stCondLst>
                                    <p:cond delay="0"/>
                                  </p:stCondLst>
                                  <p:childTnLst>
                                    <p:cmd type="call" cmd="playFrom(0.0)">
                                      <p:cBhvr>
                                        <p:cTn id="87" dur="4744" fill="hold"/>
                                        <p:tgtEl>
                                          <p:spTgt spid="15"/>
                                        </p:tgtEl>
                                      </p:cBhvr>
                                    </p:cmd>
                                  </p:childTnLst>
                                </p:cTn>
                              </p:par>
                              <p:par>
                                <p:cTn id="88" presetID="2" presetClass="exit" presetSubtype="1" fill="hold" nodeType="withEffect">
                                  <p:stCondLst>
                                    <p:cond delay="0"/>
                                  </p:stCondLst>
                                  <p:childTnLst>
                                    <p:anim calcmode="lin" valueType="num">
                                      <p:cBhvr additive="base">
                                        <p:cTn id="89" dur="2000"/>
                                        <p:tgtEl>
                                          <p:spTgt spid="37"/>
                                        </p:tgtEl>
                                        <p:attrNameLst>
                                          <p:attrName>ppt_x</p:attrName>
                                        </p:attrNameLst>
                                      </p:cBhvr>
                                      <p:tavLst>
                                        <p:tav tm="0">
                                          <p:val>
                                            <p:strVal val="ppt_x"/>
                                          </p:val>
                                        </p:tav>
                                        <p:tav tm="100000">
                                          <p:val>
                                            <p:strVal val="ppt_x"/>
                                          </p:val>
                                        </p:tav>
                                      </p:tavLst>
                                    </p:anim>
                                    <p:anim calcmode="lin" valueType="num">
                                      <p:cBhvr additive="base">
                                        <p:cTn id="90" dur="2000"/>
                                        <p:tgtEl>
                                          <p:spTgt spid="37"/>
                                        </p:tgtEl>
                                        <p:attrNameLst>
                                          <p:attrName>ppt_y</p:attrName>
                                        </p:attrNameLst>
                                      </p:cBhvr>
                                      <p:tavLst>
                                        <p:tav tm="0">
                                          <p:val>
                                            <p:strVal val="ppt_y"/>
                                          </p:val>
                                        </p:tav>
                                        <p:tav tm="100000">
                                          <p:val>
                                            <p:strVal val="0-ppt_h/2"/>
                                          </p:val>
                                        </p:tav>
                                      </p:tavLst>
                                    </p:anim>
                                    <p:set>
                                      <p:cBhvr>
                                        <p:cTn id="91" dur="1" fill="hold">
                                          <p:stCondLst>
                                            <p:cond delay="1999"/>
                                          </p:stCondLst>
                                        </p:cTn>
                                        <p:tgtEl>
                                          <p:spTgt spid="37"/>
                                        </p:tgtEl>
                                        <p:attrNameLst>
                                          <p:attrName>style.visibility</p:attrName>
                                        </p:attrNameLst>
                                      </p:cBhvr>
                                      <p:to>
                                        <p:strVal val="hidden"/>
                                      </p:to>
                                    </p:set>
                                  </p:childTnLst>
                                </p:cTn>
                              </p:par>
                              <p:par>
                                <p:cTn id="92" presetID="63" presetClass="path" presetSubtype="0" accel="50000" decel="50000" fill="hold" nodeType="withEffect">
                                  <p:stCondLst>
                                    <p:cond delay="0"/>
                                  </p:stCondLst>
                                  <p:childTnLst>
                                    <p:animMotion origin="layout" path="M 3.61111E-6 3.33333E-6 L 0.18559 0.04444 " pathEditMode="relative" rAng="0" ptsTypes="AA">
                                      <p:cBhvr>
                                        <p:cTn id="93" dur="3000" fill="hold"/>
                                        <p:tgtEl>
                                          <p:spTgt spid="32"/>
                                        </p:tgtEl>
                                        <p:attrNameLst>
                                          <p:attrName>ppt_x</p:attrName>
                                          <p:attrName>ppt_y</p:attrName>
                                        </p:attrNameLst>
                                      </p:cBhvr>
                                      <p:rCtr x="9271" y="2222"/>
                                    </p:animMotion>
                                  </p:childTnLst>
                                </p:cTn>
                              </p:par>
                              <p:par>
                                <p:cTn id="94" presetID="35" presetClass="path" presetSubtype="0" accel="50000" decel="50000" fill="hold" nodeType="withEffect">
                                  <p:stCondLst>
                                    <p:cond delay="0"/>
                                  </p:stCondLst>
                                  <p:childTnLst>
                                    <p:animMotion origin="layout" path="M -2.5E-6 -2.22222E-6 L -0.07239 0.00834 " pathEditMode="relative" rAng="0" ptsTypes="AA">
                                      <p:cBhvr>
                                        <p:cTn id="95" dur="3000" fill="hold"/>
                                        <p:tgtEl>
                                          <p:spTgt spid="36"/>
                                        </p:tgtEl>
                                        <p:attrNameLst>
                                          <p:attrName>ppt_x</p:attrName>
                                          <p:attrName>ppt_y</p:attrName>
                                        </p:attrNameLst>
                                      </p:cBhvr>
                                      <p:rCtr x="-3628" y="401"/>
                                    </p:animMotion>
                                  </p:childTnLst>
                                </p:cTn>
                              </p:par>
                              <p:par>
                                <p:cTn id="96" presetID="35" presetClass="path" presetSubtype="0" accel="50000" decel="50000" fill="hold" nodeType="withEffect">
                                  <p:stCondLst>
                                    <p:cond delay="0"/>
                                  </p:stCondLst>
                                  <p:childTnLst>
                                    <p:animMotion origin="layout" path="M 3.33333E-6 2.59259E-6 L -0.10261 0.13981 " pathEditMode="relative" rAng="0" ptsTypes="AA">
                                      <p:cBhvr>
                                        <p:cTn id="97" dur="3000" fill="hold"/>
                                        <p:tgtEl>
                                          <p:spTgt spid="35"/>
                                        </p:tgtEl>
                                        <p:attrNameLst>
                                          <p:attrName>ppt_x</p:attrName>
                                          <p:attrName>ppt_y</p:attrName>
                                        </p:attrNameLst>
                                      </p:cBhvr>
                                      <p:rCtr x="-5139" y="6975"/>
                                    </p:animMotion>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5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0" restart="whenNotActive" fill="hold" evtFilter="cancelBubble" nodeType="interactiveSeq">
                <p:stCondLst>
                  <p:cond evt="onClick" delay="0">
                    <p:tgtEl>
                      <p:spTgt spid="38"/>
                    </p:tgtEl>
                  </p:cond>
                </p:stCondLst>
                <p:endSync evt="end" delay="0">
                  <p:rtn val="all"/>
                </p:endSync>
                <p:childTnLst>
                  <p:par>
                    <p:cTn id="111" fill="hold">
                      <p:stCondLst>
                        <p:cond delay="0"/>
                      </p:stCondLst>
                      <p:childTnLst>
                        <p:par>
                          <p:cTn id="112" fill="hold">
                            <p:stCondLst>
                              <p:cond delay="0"/>
                            </p:stCondLst>
                            <p:childTnLst>
                              <p:par>
                                <p:cTn id="113" presetID="42" presetClass="exit" presetSubtype="0" fill="hold" grpId="1" nodeType="clickEffect">
                                  <p:stCondLst>
                                    <p:cond delay="0"/>
                                  </p:stCondLst>
                                  <p:childTnLst>
                                    <p:animEffect transition="out" filter="fade">
                                      <p:cBhvr>
                                        <p:cTn id="114" dur="1000"/>
                                        <p:tgtEl>
                                          <p:spTgt spid="38"/>
                                        </p:tgtEl>
                                      </p:cBhvr>
                                    </p:animEffect>
                                    <p:anim calcmode="lin" valueType="num">
                                      <p:cBhvr>
                                        <p:cTn id="115" dur="1000"/>
                                        <p:tgtEl>
                                          <p:spTgt spid="38"/>
                                        </p:tgtEl>
                                        <p:attrNameLst>
                                          <p:attrName>ppt_x</p:attrName>
                                        </p:attrNameLst>
                                      </p:cBhvr>
                                      <p:tavLst>
                                        <p:tav tm="0">
                                          <p:val>
                                            <p:strVal val="ppt_x"/>
                                          </p:val>
                                        </p:tav>
                                        <p:tav tm="100000">
                                          <p:val>
                                            <p:strVal val="ppt_x"/>
                                          </p:val>
                                        </p:tav>
                                      </p:tavLst>
                                    </p:anim>
                                    <p:anim calcmode="lin" valueType="num">
                                      <p:cBhvr>
                                        <p:cTn id="116" dur="1000"/>
                                        <p:tgtEl>
                                          <p:spTgt spid="38"/>
                                        </p:tgtEl>
                                        <p:attrNameLst>
                                          <p:attrName>ppt_y</p:attrName>
                                        </p:attrNameLst>
                                      </p:cBhvr>
                                      <p:tavLst>
                                        <p:tav tm="0">
                                          <p:val>
                                            <p:strVal val="ppt_y"/>
                                          </p:val>
                                        </p:tav>
                                        <p:tav tm="100000">
                                          <p:val>
                                            <p:strVal val="ppt_y+.1"/>
                                          </p:val>
                                        </p:tav>
                                      </p:tavLst>
                                    </p:anim>
                                    <p:set>
                                      <p:cBhvr>
                                        <p:cTn id="117"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audio>
              <p:cMediaNode vol="80000">
                <p:cTn id="118" fill="hold" display="0">
                  <p:stCondLst>
                    <p:cond delay="indefinite"/>
                  </p:stCondLst>
                  <p:endCondLst>
                    <p:cond evt="onStopAudio" delay="0">
                      <p:tgtEl>
                        <p:sldTgt/>
                      </p:tgtEl>
                    </p:cond>
                  </p:endCondLst>
                </p:cTn>
                <p:tgtEl>
                  <p:spTgt spid="15"/>
                </p:tgtEl>
              </p:cMediaNode>
            </p:audio>
            <p:seq concurrent="1" nextAc="seek">
              <p:cTn id="119" restart="whenNotActive" fill="hold" evtFilter="cancelBubble" nodeType="interactiveSeq">
                <p:stCondLst>
                  <p:cond evt="onClick" delay="0">
                    <p:tgtEl>
                      <p:spTgt spid="17"/>
                    </p:tgtEl>
                  </p:cond>
                </p:stCondLst>
                <p:endSync evt="end" delay="0">
                  <p:rtn val="all"/>
                </p:endSync>
                <p:childTnLst>
                  <p:par>
                    <p:cTn id="120" fill="hold">
                      <p:stCondLst>
                        <p:cond delay="0"/>
                      </p:stCondLst>
                      <p:childTnLst>
                        <p:par>
                          <p:cTn id="121" fill="hold">
                            <p:stCondLst>
                              <p:cond delay="0"/>
                            </p:stCondLst>
                            <p:childTnLst>
                              <p:par>
                                <p:cTn id="122" presetID="8" presetClass="emph" presetSubtype="0" fill="hold" nodeType="clickEffect">
                                  <p:stCondLst>
                                    <p:cond delay="0"/>
                                  </p:stCondLst>
                                  <p:childTnLst>
                                    <p:animRot by="21600000">
                                      <p:cBhvr>
                                        <p:cTn id="123" dur="15000" fill="hold"/>
                                        <p:tgtEl>
                                          <p:spTgt spid="20"/>
                                        </p:tgtEl>
                                        <p:attrNameLst>
                                          <p:attrName>r</p:attrName>
                                        </p:attrNameLst>
                                      </p:cBhvr>
                                    </p:animRot>
                                  </p:childTnLst>
                                </p:cTn>
                              </p:par>
                            </p:childTnLst>
                          </p:cTn>
                        </p:par>
                        <p:par>
                          <p:cTn id="124" fill="hold">
                            <p:stCondLst>
                              <p:cond delay="15000"/>
                            </p:stCondLst>
                            <p:childTnLst>
                              <p:par>
                                <p:cTn id="125" presetID="1" presetClass="entr" presetSubtype="0" fill="hold" grpId="0" nodeType="after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xit" presetSubtype="0" fill="hold" grpId="1" nodeType="withEffect">
                                  <p:stCondLst>
                                    <p:cond delay="2000"/>
                                  </p:stCondLst>
                                  <p:childTnLst>
                                    <p:set>
                                      <p:cBhvr>
                                        <p:cTn id="128"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8" grpId="0" animBg="1"/>
      <p:bldP spid="28" grpId="1" animBg="1"/>
      <p:bldP spid="33" grpId="0" animBg="1"/>
      <p:bldP spid="33" grpId="1" animBg="1"/>
      <p:bldP spid="38" grpId="0" animBg="1"/>
      <p:bldP spid="38" grpId="1" animBg="1"/>
      <p:bldP spid="39" grpId="0" animBg="1"/>
      <p:bldP spid="39" grpId="1" animBg="1"/>
      <p:bldP spid="57" grpId="0" animBg="1"/>
      <p:bldP spid="57" grpId="1" animBg="1"/>
      <p:bldP spid="58" grpId="0" animBg="1"/>
      <p:bldP spid="58" grpId="1" animBg="1"/>
      <p:bldP spid="59" grpId="0"/>
      <p:bldP spid="5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42a38d613d97be6200f1154f11a2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2191999" cy="68834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4c.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68270" y="3045982"/>
            <a:ext cx="8074599" cy="36505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Giai cuu dai duong 2\Luo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95" y="-2760265"/>
            <a:ext cx="11887200" cy="1076960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7508186" y="2971800"/>
            <a:ext cx="4531414" cy="8497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rPr>
              <a:t>A. Biểu đồ tranh </a:t>
            </a:r>
            <a:endParaRPr lang="en-US" sz="3733" b="1" dirty="0">
              <a:solidFill>
                <a:prstClr val="black"/>
              </a:solidFill>
              <a:latin typeface="Times New Roman" pitchFamily="18" charset="0"/>
              <a:cs typeface="Times New Roman" pitchFamily="18" charset="0"/>
            </a:endParaRPr>
          </a:p>
        </p:txBody>
      </p:sp>
      <p:sp>
        <p:nvSpPr>
          <p:cNvPr id="25" name="Rounded Rectangle 24"/>
          <p:cNvSpPr/>
          <p:nvPr/>
        </p:nvSpPr>
        <p:spPr>
          <a:xfrm>
            <a:off x="7508186" y="3933511"/>
            <a:ext cx="4531414" cy="86596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rPr>
              <a:t>B. Biểu đồ hình quạt tròn</a:t>
            </a:r>
          </a:p>
        </p:txBody>
      </p:sp>
      <p:sp>
        <p:nvSpPr>
          <p:cNvPr id="26" name="Rounded Rectangle 25"/>
          <p:cNvSpPr/>
          <p:nvPr/>
        </p:nvSpPr>
        <p:spPr>
          <a:xfrm>
            <a:off x="7508186" y="4929241"/>
            <a:ext cx="4531414" cy="82604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rPr>
              <a:t>C. Biểu đồ cột kép</a:t>
            </a:r>
            <a:r>
              <a:rPr lang="en-US" sz="3733" b="1">
                <a:solidFill>
                  <a:prstClr val="black"/>
                </a:solidFill>
                <a:latin typeface="Times New Roman" pitchFamily="18" charset="0"/>
                <a:cs typeface="Times New Roman" pitchFamily="18" charset="0"/>
              </a:rPr>
              <a:t> </a:t>
            </a:r>
            <a:endParaRPr lang="en-US" sz="3733" b="1" dirty="0">
              <a:solidFill>
                <a:prstClr val="black"/>
              </a:solidFill>
              <a:latin typeface="Times New Roman" pitchFamily="18" charset="0"/>
              <a:cs typeface="Times New Roman" pitchFamily="18" charset="0"/>
            </a:endParaRPr>
          </a:p>
        </p:txBody>
      </p:sp>
      <p:sp>
        <p:nvSpPr>
          <p:cNvPr id="27" name="Rounded Rectangle 26"/>
          <p:cNvSpPr/>
          <p:nvPr/>
        </p:nvSpPr>
        <p:spPr>
          <a:xfrm>
            <a:off x="7486940" y="5885051"/>
            <a:ext cx="4552659" cy="800414"/>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219170"/>
            <a:r>
              <a:rPr lang="en-US" sz="3200">
                <a:solidFill>
                  <a:srgbClr val="0033CC"/>
                </a:solidFill>
              </a:rPr>
              <a:t>D. Biểu đồ đoạn thẳng</a:t>
            </a:r>
            <a:endParaRPr lang="en-US" sz="3200" dirty="0">
              <a:solidFill>
                <a:srgbClr val="0033CC"/>
              </a:solidFill>
            </a:endParaRPr>
          </a:p>
        </p:txBody>
      </p:sp>
      <p:pic>
        <p:nvPicPr>
          <p:cNvPr id="31" name="Picture 2" descr="C:\Users\ADMIN\Desktop\Phan Thi Do Uyen\Giai cuu dai duong\Picture2.png">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467" y="5490533"/>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0580723" y="7107837"/>
            <a:ext cx="812800" cy="812800"/>
          </a:xfrm>
          <a:prstGeom prst="rect">
            <a:avLst/>
          </a:prstGeom>
        </p:spPr>
      </p:pic>
      <p:pic>
        <p:nvPicPr>
          <p:cNvPr id="13" name="Picture 2" descr="C:\Users\ADMIN\Desktop\Doremon cau ca ( trac nghiem )\Picture1 (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04161" y="647104"/>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times up"/>
          <p:cNvGrpSpPr/>
          <p:nvPr/>
        </p:nvGrpSpPr>
        <p:grpSpPr>
          <a:xfrm>
            <a:off x="11108004" y="88181"/>
            <a:ext cx="1009445" cy="500085"/>
            <a:chOff x="2989747" y="438150"/>
            <a:chExt cx="1572029" cy="683752"/>
          </a:xfrm>
        </p:grpSpPr>
        <p:sp>
          <p:nvSpPr>
            <p:cNvPr id="15" name="Rounded Rectangle 14"/>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16" name="Rounded Rectangle 15"/>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17" name="Picture 3" descr="C:\Users\ADMIN\Desktop\Picture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203255" y="871020"/>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A3772A17-BB74-4A75-BA55-D622FE4D0639}"/>
              </a:ext>
            </a:extLst>
          </p:cNvPr>
          <p:cNvGrpSpPr/>
          <p:nvPr/>
        </p:nvGrpSpPr>
        <p:grpSpPr>
          <a:xfrm>
            <a:off x="11568275" y="855514"/>
            <a:ext cx="120325" cy="101771"/>
            <a:chOff x="2455863" y="2411803"/>
            <a:chExt cx="566738" cy="566738"/>
          </a:xfrm>
        </p:grpSpPr>
        <p:sp>
          <p:nvSpPr>
            <p:cNvPr id="1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2" name="Group 31">
            <a:extLst>
              <a:ext uri="{FF2B5EF4-FFF2-40B4-BE49-F238E27FC236}">
                <a16:creationId xmlns:a16="http://schemas.microsoft.com/office/drawing/2014/main" id="{A3772A17-BB74-4A75-BA55-D622FE4D0639}"/>
              </a:ext>
            </a:extLst>
          </p:cNvPr>
          <p:cNvGrpSpPr/>
          <p:nvPr/>
        </p:nvGrpSpPr>
        <p:grpSpPr>
          <a:xfrm>
            <a:off x="11570069" y="1591913"/>
            <a:ext cx="120325" cy="101771"/>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8" name="Group 37">
            <a:extLst>
              <a:ext uri="{FF2B5EF4-FFF2-40B4-BE49-F238E27FC236}">
                <a16:creationId xmlns:a16="http://schemas.microsoft.com/office/drawing/2014/main" id="{A3772A17-BB74-4A75-BA55-D622FE4D0639}"/>
              </a:ext>
            </a:extLst>
          </p:cNvPr>
          <p:cNvGrpSpPr/>
          <p:nvPr/>
        </p:nvGrpSpPr>
        <p:grpSpPr>
          <a:xfrm>
            <a:off x="11966116" y="1246206"/>
            <a:ext cx="120325" cy="101771"/>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4" name="Group 43">
            <a:extLst>
              <a:ext uri="{FF2B5EF4-FFF2-40B4-BE49-F238E27FC236}">
                <a16:creationId xmlns:a16="http://schemas.microsoft.com/office/drawing/2014/main" id="{A3772A17-BB74-4A75-BA55-D622FE4D0639}"/>
              </a:ext>
            </a:extLst>
          </p:cNvPr>
          <p:cNvGrpSpPr/>
          <p:nvPr/>
        </p:nvGrpSpPr>
        <p:grpSpPr>
          <a:xfrm>
            <a:off x="11206471" y="1279457"/>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0" name="Oval 107"/>
          <p:cNvSpPr>
            <a:spLocks noChangeArrowheads="1"/>
          </p:cNvSpPr>
          <p:nvPr/>
        </p:nvSpPr>
        <p:spPr bwMode="auto">
          <a:xfrm>
            <a:off x="11583257" y="1242369"/>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1" name="Explosion 2 50"/>
          <p:cNvSpPr/>
          <p:nvPr/>
        </p:nvSpPr>
        <p:spPr>
          <a:xfrm>
            <a:off x="-185087" y="2198767"/>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sp>
        <p:nvSpPr>
          <p:cNvPr id="52" name="Rectangle: Rounded Corners 51">
            <a:extLst>
              <a:ext uri="{FF2B5EF4-FFF2-40B4-BE49-F238E27FC236}">
                <a16:creationId xmlns:a16="http://schemas.microsoft.com/office/drawing/2014/main" id="{CC59743E-5072-4EE2-87EF-676DA2F5002B}"/>
              </a:ext>
            </a:extLst>
          </p:cNvPr>
          <p:cNvSpPr/>
          <p:nvPr/>
        </p:nvSpPr>
        <p:spPr>
          <a:xfrm>
            <a:off x="39255" y="30995"/>
            <a:ext cx="9232663" cy="2727066"/>
          </a:xfrm>
          <a:prstGeom prst="roundRect">
            <a:avLst>
              <a:gd name="adj" fmla="val 56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A55FC84-9A51-46A6-9F5F-F16FD6054F53}"/>
              </a:ext>
            </a:extLst>
          </p:cNvPr>
          <p:cNvSpPr txBox="1"/>
          <p:nvPr/>
        </p:nvSpPr>
        <p:spPr>
          <a:xfrm>
            <a:off x="144741" y="69990"/>
            <a:ext cx="3512860" cy="2554545"/>
          </a:xfrm>
          <a:prstGeom prst="rect">
            <a:avLst/>
          </a:prstGeom>
          <a:noFill/>
        </p:spPr>
        <p:txBody>
          <a:bodyPr wrap="square" rtlCol="0">
            <a:spAutoFit/>
          </a:bodyPr>
          <a:lstStyle/>
          <a:p>
            <a:pPr algn="just" defTabSz="1219170" eaLnBrk="0" hangingPunct="0"/>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4</a:t>
            </a:r>
            <a:r>
              <a:rPr lang="en-US" sz="3200" b="1">
                <a:solidFill>
                  <a:prstClr val="black"/>
                </a:solidFill>
                <a:latin typeface="Times New Roman" pitchFamily="18" charset="0"/>
                <a:cs typeface="Times New Roman" pitchFamily="18" charset="0"/>
              </a:rPr>
              <a:t>:</a:t>
            </a:r>
            <a:r>
              <a:rPr lang="en-US" sz="3200">
                <a:solidFill>
                  <a:prstClr val="black"/>
                </a:solidFill>
                <a:latin typeface="Times New Roman" pitchFamily="18" charset="0"/>
                <a:cs typeface="Times New Roman" pitchFamily="18" charset="0"/>
              </a:rPr>
              <a:t> </a:t>
            </a:r>
          </a:p>
          <a:p>
            <a:pPr algn="just" defTabSz="1219170" eaLnBrk="0" hangingPunct="0"/>
            <a:r>
              <a:rPr lang="en-US" sz="3200">
                <a:effectLst/>
                <a:latin typeface="Times New Roman" panose="02020603050405020304" pitchFamily="18" charset="0"/>
                <a:ea typeface="Times New Roman" panose="02020603050405020304" pitchFamily="18" charset="0"/>
              </a:rPr>
              <a:t>Nên dùng biểu đồ nào phù hợp để biểu diễn dữ liệu cho ở biểu đồ sau:</a:t>
            </a:r>
            <a:endParaRPr lang="en-US" sz="3200" dirty="0" err="1">
              <a:solidFill>
                <a:prstClr val="black"/>
              </a:solidFill>
              <a:latin typeface="Times New Roman" pitchFamily="18" charset="0"/>
              <a:cs typeface="Times New Roman" pitchFamily="18" charset="0"/>
            </a:endParaRPr>
          </a:p>
        </p:txBody>
      </p:sp>
      <p:pic>
        <p:nvPicPr>
          <p:cNvPr id="54" name="Picture 53">
            <a:extLst>
              <a:ext uri="{FF2B5EF4-FFF2-40B4-BE49-F238E27FC236}">
                <a16:creationId xmlns:a16="http://schemas.microsoft.com/office/drawing/2014/main" id="{C9AB2E1B-8A8A-404B-B6B2-43DB03BEF7C5}"/>
              </a:ext>
            </a:extLst>
          </p:cNvPr>
          <p:cNvPicPr>
            <a:picLocks noChangeAspect="1"/>
          </p:cNvPicPr>
          <p:nvPr/>
        </p:nvPicPr>
        <p:blipFill>
          <a:blip r:embed="rId12"/>
          <a:stretch>
            <a:fillRect/>
          </a:stretch>
        </p:blipFill>
        <p:spPr>
          <a:xfrm>
            <a:off x="3842688" y="48312"/>
            <a:ext cx="5301311" cy="2612537"/>
          </a:xfrm>
          <a:prstGeom prst="rect">
            <a:avLst/>
          </a:prstGeom>
        </p:spPr>
      </p:pic>
    </p:spTree>
    <p:extLst>
      <p:ext uri="{BB962C8B-B14F-4D97-AF65-F5344CB8AC3E}">
        <p14:creationId xmlns:p14="http://schemas.microsoft.com/office/powerpoint/2010/main" val="3985453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2051"/>
                                        </p:tgtEl>
                                        <p:attrNameLst>
                                          <p:attrName>r</p:attrName>
                                        </p:attrNameLst>
                                      </p:cBhvr>
                                    </p:animRot>
                                    <p:animRot by="-240000">
                                      <p:cBhvr>
                                        <p:cTn id="7" dur="1000" fill="hold">
                                          <p:stCondLst>
                                            <p:cond delay="1000"/>
                                          </p:stCondLst>
                                        </p:cTn>
                                        <p:tgtEl>
                                          <p:spTgt spid="2051"/>
                                        </p:tgtEl>
                                        <p:attrNameLst>
                                          <p:attrName>r</p:attrName>
                                        </p:attrNameLst>
                                      </p:cBhvr>
                                    </p:animRot>
                                    <p:animRot by="240000">
                                      <p:cBhvr>
                                        <p:cTn id="8" dur="1000" fill="hold">
                                          <p:stCondLst>
                                            <p:cond delay="2000"/>
                                          </p:stCondLst>
                                        </p:cTn>
                                        <p:tgtEl>
                                          <p:spTgt spid="2051"/>
                                        </p:tgtEl>
                                        <p:attrNameLst>
                                          <p:attrName>r</p:attrName>
                                        </p:attrNameLst>
                                      </p:cBhvr>
                                    </p:animRot>
                                    <p:animRot by="-240000">
                                      <p:cBhvr>
                                        <p:cTn id="9" dur="1000" fill="hold">
                                          <p:stCondLst>
                                            <p:cond delay="3000"/>
                                          </p:stCondLst>
                                        </p:cTn>
                                        <p:tgtEl>
                                          <p:spTgt spid="2051"/>
                                        </p:tgtEl>
                                        <p:attrNameLst>
                                          <p:attrName>r</p:attrName>
                                        </p:attrNameLst>
                                      </p:cBhvr>
                                    </p:animRot>
                                    <p:animRot by="120000">
                                      <p:cBhvr>
                                        <p:cTn id="10" dur="1000" fill="hold">
                                          <p:stCondLst>
                                            <p:cond delay="40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1000"/>
                                        <p:tgtEl>
                                          <p:spTgt spid="54"/>
                                        </p:tgtEl>
                                      </p:cBhvr>
                                    </p:animEffect>
                                    <p:anim calcmode="lin" valueType="num">
                                      <p:cBhvr>
                                        <p:cTn id="42" dur="1000" fill="hold"/>
                                        <p:tgtEl>
                                          <p:spTgt spid="54"/>
                                        </p:tgtEl>
                                        <p:attrNameLst>
                                          <p:attrName>ppt_x</p:attrName>
                                        </p:attrNameLst>
                                      </p:cBhvr>
                                      <p:tavLst>
                                        <p:tav tm="0">
                                          <p:val>
                                            <p:strVal val="#ppt_x"/>
                                          </p:val>
                                        </p:tav>
                                        <p:tav tm="100000">
                                          <p:val>
                                            <p:strVal val="#ppt_x"/>
                                          </p:val>
                                        </p:tav>
                                      </p:tavLst>
                                    </p:anim>
                                    <p:anim calcmode="lin" valueType="num">
                                      <p:cBhvr>
                                        <p:cTn id="4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24"/>
                                        </p:tgtEl>
                                      </p:cBhvr>
                                    </p:animEffect>
                                    <p:anim calcmode="lin" valueType="num">
                                      <p:cBhvr>
                                        <p:cTn id="49" dur="1000"/>
                                        <p:tgtEl>
                                          <p:spTgt spid="24"/>
                                        </p:tgtEl>
                                        <p:attrNameLst>
                                          <p:attrName>ppt_x</p:attrName>
                                        </p:attrNameLst>
                                      </p:cBhvr>
                                      <p:tavLst>
                                        <p:tav tm="0">
                                          <p:val>
                                            <p:strVal val="ppt_x"/>
                                          </p:val>
                                        </p:tav>
                                        <p:tav tm="100000">
                                          <p:val>
                                            <p:strVal val="ppt_x"/>
                                          </p:val>
                                        </p:tav>
                                      </p:tavLst>
                                    </p:anim>
                                    <p:anim calcmode="lin" valueType="num">
                                      <p:cBhvr>
                                        <p:cTn id="50" dur="1000"/>
                                        <p:tgtEl>
                                          <p:spTgt spid="24"/>
                                        </p:tgtEl>
                                        <p:attrNameLst>
                                          <p:attrName>ppt_y</p:attrName>
                                        </p:attrNameLst>
                                      </p:cBhvr>
                                      <p:tavLst>
                                        <p:tav tm="0">
                                          <p:val>
                                            <p:strVal val="ppt_y"/>
                                          </p:val>
                                        </p:tav>
                                        <p:tav tm="100000">
                                          <p:val>
                                            <p:strVal val="ppt_y+.1"/>
                                          </p:val>
                                        </p:tav>
                                      </p:tavLst>
                                    </p:anim>
                                    <p:set>
                                      <p:cBhvr>
                                        <p:cTn id="51"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5"/>
                    </p:tgtEl>
                  </p:cond>
                </p:stCondLst>
                <p:endSync evt="end" delay="0">
                  <p:rtn val="all"/>
                </p:endSync>
                <p:childTnLst>
                  <p:par>
                    <p:cTn id="53" fill="hold">
                      <p:stCondLst>
                        <p:cond delay="0"/>
                      </p:stCondLst>
                      <p:childTnLst>
                        <p:par>
                          <p:cTn id="54" fill="hold">
                            <p:stCondLst>
                              <p:cond delay="0"/>
                            </p:stCondLst>
                            <p:childTnLst>
                              <p:par>
                                <p:cTn id="55" presetID="42" presetClass="exit" presetSubtype="0" fill="hold" grpId="1" nodeType="clickEffect">
                                  <p:stCondLst>
                                    <p:cond delay="0"/>
                                  </p:stCondLst>
                                  <p:childTnLst>
                                    <p:animEffect transition="out" filter="fade">
                                      <p:cBhvr>
                                        <p:cTn id="56" dur="1000"/>
                                        <p:tgtEl>
                                          <p:spTgt spid="25"/>
                                        </p:tgtEl>
                                      </p:cBhvr>
                                    </p:animEffect>
                                    <p:anim calcmode="lin" valueType="num">
                                      <p:cBhvr>
                                        <p:cTn id="57" dur="1000"/>
                                        <p:tgtEl>
                                          <p:spTgt spid="25"/>
                                        </p:tgtEl>
                                        <p:attrNameLst>
                                          <p:attrName>ppt_x</p:attrName>
                                        </p:attrNameLst>
                                      </p:cBhvr>
                                      <p:tavLst>
                                        <p:tav tm="0">
                                          <p:val>
                                            <p:strVal val="ppt_x"/>
                                          </p:val>
                                        </p:tav>
                                        <p:tav tm="100000">
                                          <p:val>
                                            <p:strVal val="ppt_x"/>
                                          </p:val>
                                        </p:tav>
                                      </p:tavLst>
                                    </p:anim>
                                    <p:anim calcmode="lin" valueType="num">
                                      <p:cBhvr>
                                        <p:cTn id="58" dur="1000"/>
                                        <p:tgtEl>
                                          <p:spTgt spid="25"/>
                                        </p:tgtEl>
                                        <p:attrNameLst>
                                          <p:attrName>ppt_y</p:attrName>
                                        </p:attrNameLst>
                                      </p:cBhvr>
                                      <p:tavLst>
                                        <p:tav tm="0">
                                          <p:val>
                                            <p:strVal val="ppt_y"/>
                                          </p:val>
                                        </p:tav>
                                        <p:tav tm="100000">
                                          <p:val>
                                            <p:strVal val="ppt_y+.1"/>
                                          </p:val>
                                        </p:tav>
                                      </p:tavLst>
                                    </p:anim>
                                    <p:set>
                                      <p:cBhvr>
                                        <p:cTn id="59"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7"/>
                    </p:tgtEl>
                  </p:cond>
                </p:stCondLst>
                <p:endSync evt="end" delay="0">
                  <p:rtn val="all"/>
                </p:endSync>
                <p:childTnLst>
                  <p:par>
                    <p:cTn id="61" fill="hold">
                      <p:stCondLst>
                        <p:cond delay="0"/>
                      </p:stCondLst>
                      <p:childTnLst>
                        <p:par>
                          <p:cTn id="62" fill="hold">
                            <p:stCondLst>
                              <p:cond delay="0"/>
                            </p:stCondLst>
                            <p:childTnLst>
                              <p:par>
                                <p:cTn id="63" presetID="21" presetClass="emph" presetSubtype="0" repeatCount="indefinite" fill="hold" grpId="1" nodeType="withEffect">
                                  <p:stCondLst>
                                    <p:cond delay="0"/>
                                  </p:stCondLst>
                                  <p:childTnLst>
                                    <p:animClr clrSpc="hsl" dir="cw">
                                      <p:cBhvr override="childStyle">
                                        <p:cTn id="64" dur="500" fill="hold"/>
                                        <p:tgtEl>
                                          <p:spTgt spid="27"/>
                                        </p:tgtEl>
                                        <p:attrNameLst>
                                          <p:attrName>style.color</p:attrName>
                                        </p:attrNameLst>
                                      </p:cBhvr>
                                      <p:by>
                                        <p:hsl h="7200000" s="0" l="0"/>
                                      </p:by>
                                    </p:animClr>
                                    <p:animClr clrSpc="hsl" dir="cw">
                                      <p:cBhvr>
                                        <p:cTn id="65" dur="500" fill="hold"/>
                                        <p:tgtEl>
                                          <p:spTgt spid="27"/>
                                        </p:tgtEl>
                                        <p:attrNameLst>
                                          <p:attrName>fillcolor</p:attrName>
                                        </p:attrNameLst>
                                      </p:cBhvr>
                                      <p:by>
                                        <p:hsl h="7200000" s="0" l="0"/>
                                      </p:by>
                                    </p:animClr>
                                    <p:animClr clrSpc="hsl" dir="cw">
                                      <p:cBhvr>
                                        <p:cTn id="66" dur="500" fill="hold"/>
                                        <p:tgtEl>
                                          <p:spTgt spid="27"/>
                                        </p:tgtEl>
                                        <p:attrNameLst>
                                          <p:attrName>stroke.color</p:attrName>
                                        </p:attrNameLst>
                                      </p:cBhvr>
                                      <p:by>
                                        <p:hsl h="7200000" s="0" l="0"/>
                                      </p:by>
                                    </p:animClr>
                                    <p:set>
                                      <p:cBhvr>
                                        <p:cTn id="67" dur="500" fill="hold"/>
                                        <p:tgtEl>
                                          <p:spTgt spid="27"/>
                                        </p:tgtEl>
                                        <p:attrNameLst>
                                          <p:attrName>fill.type</p:attrName>
                                        </p:attrNameLst>
                                      </p:cBhvr>
                                      <p:to>
                                        <p:strVal val="solid"/>
                                      </p:to>
                                    </p:set>
                                  </p:childTnLst>
                                </p:cTn>
                              </p:par>
                              <p:par>
                                <p:cTn id="68" presetID="1" presetClass="mediacall" presetSubtype="0" fill="hold" nodeType="withEffect">
                                  <p:stCondLst>
                                    <p:cond delay="0"/>
                                  </p:stCondLst>
                                  <p:childTnLst>
                                    <p:cmd type="call" cmd="playFrom(0.0)">
                                      <p:cBhvr>
                                        <p:cTn id="69" dur="4744" fill="hold"/>
                                        <p:tgtEl>
                                          <p:spTgt spid="12"/>
                                        </p:tgtEl>
                                      </p:cBhvr>
                                    </p:cmd>
                                  </p:childTnLst>
                                </p:cTn>
                              </p:par>
                              <p:par>
                                <p:cTn id="70" presetID="2" presetClass="exit" presetSubtype="1" fill="hold" nodeType="withEffect">
                                  <p:stCondLst>
                                    <p:cond delay="0"/>
                                  </p:stCondLst>
                                  <p:childTnLst>
                                    <p:anim calcmode="lin" valueType="num">
                                      <p:cBhvr additive="base">
                                        <p:cTn id="71" dur="2000"/>
                                        <p:tgtEl>
                                          <p:spTgt spid="23"/>
                                        </p:tgtEl>
                                        <p:attrNameLst>
                                          <p:attrName>ppt_x</p:attrName>
                                        </p:attrNameLst>
                                      </p:cBhvr>
                                      <p:tavLst>
                                        <p:tav tm="0">
                                          <p:val>
                                            <p:strVal val="ppt_x"/>
                                          </p:val>
                                        </p:tav>
                                        <p:tav tm="100000">
                                          <p:val>
                                            <p:strVal val="ppt_x"/>
                                          </p:val>
                                        </p:tav>
                                      </p:tavLst>
                                    </p:anim>
                                    <p:anim calcmode="lin" valueType="num">
                                      <p:cBhvr additive="base">
                                        <p:cTn id="72" dur="2000"/>
                                        <p:tgtEl>
                                          <p:spTgt spid="23"/>
                                        </p:tgtEl>
                                        <p:attrNameLst>
                                          <p:attrName>ppt_y</p:attrName>
                                        </p:attrNameLst>
                                      </p:cBhvr>
                                      <p:tavLst>
                                        <p:tav tm="0">
                                          <p:val>
                                            <p:strVal val="ppt_y"/>
                                          </p:val>
                                        </p:tav>
                                        <p:tav tm="100000">
                                          <p:val>
                                            <p:strVal val="0-ppt_h/2"/>
                                          </p:val>
                                        </p:tav>
                                      </p:tavLst>
                                    </p:anim>
                                    <p:set>
                                      <p:cBhvr>
                                        <p:cTn id="73" dur="1" fill="hold">
                                          <p:stCondLst>
                                            <p:cond delay="1999"/>
                                          </p:stCondLst>
                                        </p:cTn>
                                        <p:tgtEl>
                                          <p:spTgt spid="23"/>
                                        </p:tgtEl>
                                        <p:attrNameLst>
                                          <p:attrName>style.visibility</p:attrName>
                                        </p:attrNameLst>
                                      </p:cBhvr>
                                      <p:to>
                                        <p:strVal val="hidden"/>
                                      </p:to>
                                    </p:set>
                                  </p:childTnLst>
                                </p:cTn>
                              </p:par>
                              <p:par>
                                <p:cTn id="74" presetID="35" presetClass="path" presetSubtype="0" accel="50000" decel="50000" fill="hold" nodeType="withEffect">
                                  <p:stCondLst>
                                    <p:cond delay="0"/>
                                  </p:stCondLst>
                                  <p:childTnLst>
                                    <p:animMotion origin="layout" path="M 3.125E-6 4.81481E-6 L -1.05612 -0.02987 " pathEditMode="relative" rAng="0" ptsTypes="AA">
                                      <p:cBhvr>
                                        <p:cTn id="75" dur="9000" fill="hold"/>
                                        <p:tgtEl>
                                          <p:spTgt spid="2051"/>
                                        </p:tgtEl>
                                        <p:attrNameLst>
                                          <p:attrName>ppt_x</p:attrName>
                                          <p:attrName>ppt_y</p:attrName>
                                        </p:attrNameLst>
                                      </p:cBhvr>
                                      <p:rCtr x="-52799" y="-1505"/>
                                    </p:animMotion>
                                  </p:childTnLst>
                                </p:cTn>
                              </p:par>
                            </p:childTnLst>
                          </p:cTn>
                        </p:par>
                      </p:childTnLst>
                    </p:cTn>
                  </p:par>
                </p:childTnLst>
              </p:cTn>
              <p:nextCondLst>
                <p:cond evt="onClick" delay="0">
                  <p:tgtEl>
                    <p:spTgt spid="27"/>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42" presetClass="exit" presetSubtype="0" fill="hold" grpId="1" nodeType="clickEffect">
                                  <p:stCondLst>
                                    <p:cond delay="0"/>
                                  </p:stCondLst>
                                  <p:childTnLst>
                                    <p:animEffect transition="out" filter="fade">
                                      <p:cBhvr>
                                        <p:cTn id="80" dur="1000"/>
                                        <p:tgtEl>
                                          <p:spTgt spid="26"/>
                                        </p:tgtEl>
                                      </p:cBhvr>
                                    </p:animEffect>
                                    <p:anim calcmode="lin" valueType="num">
                                      <p:cBhvr>
                                        <p:cTn id="81" dur="1000"/>
                                        <p:tgtEl>
                                          <p:spTgt spid="26"/>
                                        </p:tgtEl>
                                        <p:attrNameLst>
                                          <p:attrName>ppt_x</p:attrName>
                                        </p:attrNameLst>
                                      </p:cBhvr>
                                      <p:tavLst>
                                        <p:tav tm="0">
                                          <p:val>
                                            <p:strVal val="ppt_x"/>
                                          </p:val>
                                        </p:tav>
                                        <p:tav tm="100000">
                                          <p:val>
                                            <p:strVal val="ppt_x"/>
                                          </p:val>
                                        </p:tav>
                                      </p:tavLst>
                                    </p:anim>
                                    <p:anim calcmode="lin" valueType="num">
                                      <p:cBhvr>
                                        <p:cTn id="82" dur="1000"/>
                                        <p:tgtEl>
                                          <p:spTgt spid="26"/>
                                        </p:tgtEl>
                                        <p:attrNameLst>
                                          <p:attrName>ppt_y</p:attrName>
                                        </p:attrNameLst>
                                      </p:cBhvr>
                                      <p:tavLst>
                                        <p:tav tm="0">
                                          <p:val>
                                            <p:strVal val="ppt_y"/>
                                          </p:val>
                                        </p:tav>
                                        <p:tav tm="100000">
                                          <p:val>
                                            <p:strVal val="ppt_y+.1"/>
                                          </p:val>
                                        </p:tav>
                                      </p:tavLst>
                                    </p:anim>
                                    <p:set>
                                      <p:cBhvr>
                                        <p:cTn id="83"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audio>
              <p:cMediaNode vol="80000">
                <p:cTn id="84" fill="hold" display="0">
                  <p:stCondLst>
                    <p:cond delay="indefinite"/>
                  </p:stCondLst>
                  <p:endCondLst>
                    <p:cond evt="onStopAudio" delay="0">
                      <p:tgtEl>
                        <p:sldTgt/>
                      </p:tgtEl>
                    </p:cond>
                  </p:endCondLst>
                </p:cTn>
                <p:tgtEl>
                  <p:spTgt spid="12"/>
                </p:tgtEl>
              </p:cMediaNode>
            </p:audio>
            <p:seq concurrent="1" nextAc="seek">
              <p:cTn id="85" restart="whenNotActive" fill="hold" evtFilter="cancelBubble" nodeType="interactiveSeq">
                <p:stCondLst>
                  <p:cond evt="onClick" delay="0">
                    <p:tgtEl>
                      <p:spTgt spid="14"/>
                    </p:tgtEl>
                  </p:cond>
                </p:stCondLst>
                <p:endSync evt="end" delay="0">
                  <p:rtn val="all"/>
                </p:endSync>
                <p:childTnLst>
                  <p:par>
                    <p:cTn id="86" fill="hold">
                      <p:stCondLst>
                        <p:cond delay="0"/>
                      </p:stCondLst>
                      <p:childTnLst>
                        <p:par>
                          <p:cTn id="87" fill="hold">
                            <p:stCondLst>
                              <p:cond delay="0"/>
                            </p:stCondLst>
                            <p:childTnLst>
                              <p:par>
                                <p:cTn id="88" presetID="8" presetClass="emph" presetSubtype="0" fill="hold" nodeType="clickEffect">
                                  <p:stCondLst>
                                    <p:cond delay="0"/>
                                  </p:stCondLst>
                                  <p:childTnLst>
                                    <p:animRot by="21600000">
                                      <p:cBhvr>
                                        <p:cTn id="89" dur="15000" fill="hold"/>
                                        <p:tgtEl>
                                          <p:spTgt spid="17"/>
                                        </p:tgtEl>
                                        <p:attrNameLst>
                                          <p:attrName>r</p:attrName>
                                        </p:attrNameLst>
                                      </p:cBhvr>
                                    </p:animRot>
                                  </p:childTnLst>
                                </p:cTn>
                              </p:par>
                            </p:childTnLst>
                          </p:cTn>
                        </p:par>
                        <p:par>
                          <p:cTn id="90" fill="hold">
                            <p:stCondLst>
                              <p:cond delay="15000"/>
                            </p:stCondLst>
                            <p:childTnLst>
                              <p:par>
                                <p:cTn id="91" presetID="1" presetClass="entr" presetSubtype="0"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xit" presetSubtype="0" fill="hold" grpId="1" nodeType="withEffect">
                                  <p:stCondLst>
                                    <p:cond delay="2000"/>
                                  </p:stCondLst>
                                  <p:childTnLst>
                                    <p:set>
                                      <p:cBhvr>
                                        <p:cTn id="94"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51" grpId="0" animBg="1"/>
      <p:bldP spid="51" grpId="1" animBg="1"/>
      <p:bldP spid="52" grpId="0" animBg="1"/>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Giai cuu dai duong 2\cartoon__underwater_background_by_slaterdies-d71ppa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83" y="-2540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E263C219-622F-412A-A4B9-62955282A09D}"/>
              </a:ext>
            </a:extLst>
          </p:cNvPr>
          <p:cNvSpPr/>
          <p:nvPr/>
        </p:nvSpPr>
        <p:spPr>
          <a:xfrm>
            <a:off x="3003120" y="-31545"/>
            <a:ext cx="9232663" cy="2727066"/>
          </a:xfrm>
          <a:prstGeom prst="roundRect">
            <a:avLst>
              <a:gd name="adj" fmla="val 56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Users\ADMIN\Desktop\Giai cuu dai duong 2\5a.jpe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9828" y1="27216" x2="41202" y2="43711"/>
                        <a14:foregroundMark x1="54506" y1="15052" x2="48283" y2="43711"/>
                        <a14:foregroundMark x1="39914" y1="28247" x2="37983" y2="42062"/>
                      </a14:backgroundRemoval>
                    </a14:imgEffect>
                  </a14:imgLayer>
                </a14:imgProps>
              </a:ext>
              <a:ext uri="{28A0092B-C50C-407E-A947-70E740481C1C}">
                <a14:useLocalDpi xmlns:a14="http://schemas.microsoft.com/office/drawing/2010/main" val="0"/>
              </a:ext>
            </a:extLst>
          </a:blip>
          <a:srcRect/>
          <a:stretch>
            <a:fillRect/>
          </a:stretch>
        </p:blipFill>
        <p:spPr bwMode="auto">
          <a:xfrm rot="765678">
            <a:off x="7035800" y="3543540"/>
            <a:ext cx="3218403" cy="3349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Giai cuu dai duong 2\5.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64169" flipH="1">
            <a:off x="665886" y="2824375"/>
            <a:ext cx="4593071" cy="428985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Desktop\Giai cuu dai duong 2\luoi 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192376" flipH="1">
            <a:off x="6282644" y="1509516"/>
            <a:ext cx="5535189" cy="6919568"/>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183984" y="3020876"/>
            <a:ext cx="2559216"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r>
              <a:rPr lang="en-US" sz="3200" dirty="0">
                <a:solidFill>
                  <a:srgbClr val="0033CC"/>
                </a:solidFill>
                <a:latin typeface="Calibri"/>
              </a:rPr>
              <a:t>A</a:t>
            </a:r>
            <a:r>
              <a:rPr lang="en-US" sz="3200">
                <a:solidFill>
                  <a:srgbClr val="0033CC"/>
                </a:solidFill>
                <a:latin typeface="Calibri"/>
              </a:rPr>
              <a:t>. </a:t>
            </a:r>
            <a:r>
              <a:rPr lang="en-US" sz="3200">
                <a:solidFill>
                  <a:srgbClr val="0033CC"/>
                </a:solidFill>
              </a:rPr>
              <a:t>Biểu đồ tranh</a:t>
            </a:r>
            <a:endParaRPr lang="en-US" sz="3200" dirty="0">
              <a:solidFill>
                <a:srgbClr val="0033CC"/>
              </a:solidFill>
              <a:latin typeface="Calibri"/>
            </a:endParaRPr>
          </a:p>
        </p:txBody>
      </p:sp>
      <p:sp>
        <p:nvSpPr>
          <p:cNvPr id="18" name="Rounded Rectangle 17"/>
          <p:cNvSpPr/>
          <p:nvPr/>
        </p:nvSpPr>
        <p:spPr>
          <a:xfrm>
            <a:off x="3998662" y="3020876"/>
            <a:ext cx="276570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r>
              <a:rPr lang="en-US" sz="3200" dirty="0">
                <a:solidFill>
                  <a:srgbClr val="0033CC"/>
                </a:solidFill>
                <a:latin typeface="Calibri"/>
              </a:rPr>
              <a:t>B</a:t>
            </a:r>
            <a:r>
              <a:rPr lang="en-US" sz="3200">
                <a:solidFill>
                  <a:srgbClr val="0033CC"/>
                </a:solidFill>
                <a:latin typeface="Calibri"/>
              </a:rPr>
              <a:t>. </a:t>
            </a:r>
            <a:r>
              <a:rPr lang="en-US" sz="3200">
                <a:solidFill>
                  <a:srgbClr val="0033CC"/>
                </a:solidFill>
              </a:rPr>
              <a:t>Biểu đồ hình quạt tròn</a:t>
            </a:r>
            <a:endParaRPr lang="en-US" sz="3200" dirty="0">
              <a:solidFill>
                <a:srgbClr val="0033CC"/>
              </a:solidFill>
              <a:latin typeface="Calibri"/>
            </a:endParaRPr>
          </a:p>
        </p:txBody>
      </p:sp>
      <p:sp>
        <p:nvSpPr>
          <p:cNvPr id="19" name="Rounded Rectangle 18"/>
          <p:cNvSpPr/>
          <p:nvPr/>
        </p:nvSpPr>
        <p:spPr>
          <a:xfrm>
            <a:off x="4002348" y="4559700"/>
            <a:ext cx="2762018"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219170"/>
            <a:r>
              <a:rPr lang="en-US" sz="3200">
                <a:solidFill>
                  <a:srgbClr val="0033CC"/>
                </a:solidFill>
              </a:rPr>
              <a:t>D. Biểu đồ đoạn thẳng</a:t>
            </a:r>
            <a:endParaRPr lang="en-US" sz="3200" dirty="0">
              <a:solidFill>
                <a:srgbClr val="0033CC"/>
              </a:solidFill>
            </a:endParaRPr>
          </a:p>
        </p:txBody>
      </p:sp>
      <p:sp>
        <p:nvSpPr>
          <p:cNvPr id="20" name="Rounded Rectangle 19"/>
          <p:cNvSpPr/>
          <p:nvPr/>
        </p:nvSpPr>
        <p:spPr>
          <a:xfrm>
            <a:off x="225858" y="4559700"/>
            <a:ext cx="2559216"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rPr>
              <a:t>C. Biểu đồ cột kép</a:t>
            </a:r>
            <a:r>
              <a:rPr lang="en-US" sz="3200">
                <a:solidFill>
                  <a:srgbClr val="0033CC"/>
                </a:solidFill>
                <a:latin typeface="Calibri"/>
              </a:rPr>
              <a:t> </a:t>
            </a:r>
            <a:endParaRPr lang="en-US" sz="2667" dirty="0">
              <a:solidFill>
                <a:srgbClr val="0033CC"/>
              </a:solidFill>
              <a:latin typeface="Calibri"/>
            </a:endParaRPr>
          </a:p>
        </p:txBody>
      </p:sp>
      <p:sp>
        <p:nvSpPr>
          <p:cNvPr id="22" name="TextBox 21"/>
          <p:cNvSpPr txBox="1"/>
          <p:nvPr/>
        </p:nvSpPr>
        <p:spPr>
          <a:xfrm>
            <a:off x="3048000" y="226874"/>
            <a:ext cx="3552746" cy="1754326"/>
          </a:xfrm>
          <a:prstGeom prst="rect">
            <a:avLst/>
          </a:prstGeom>
          <a:noFill/>
        </p:spPr>
        <p:txBody>
          <a:bodyPr wrap="square" rtlCol="0">
            <a:spAutoFit/>
          </a:bodyPr>
          <a:lstStyle/>
          <a:p>
            <a:pPr algn="just" defTabSz="1219170"/>
            <a:r>
              <a:rPr lang="en-US" sz="3600" b="1" dirty="0" err="1">
                <a:solidFill>
                  <a:prstClr val="black"/>
                </a:solidFill>
                <a:latin typeface="Times New Roman" panose="02020603050405020304" pitchFamily="18" charset="0"/>
                <a:cs typeface="Times New Roman" pitchFamily="18" charset="0"/>
              </a:rPr>
              <a:t>Câu</a:t>
            </a:r>
            <a:r>
              <a:rPr lang="en-US" sz="3600" b="1" dirty="0">
                <a:solidFill>
                  <a:prstClr val="black"/>
                </a:solidFill>
                <a:latin typeface="Times New Roman" pitchFamily="18" charset="0"/>
                <a:cs typeface="Times New Roman" pitchFamily="18" charset="0"/>
              </a:rPr>
              <a:t> </a:t>
            </a:r>
            <a:r>
              <a:rPr lang="en-US" sz="3600" b="1">
                <a:solidFill>
                  <a:prstClr val="black"/>
                </a:solidFill>
                <a:latin typeface="Times New Roman" pitchFamily="18" charset="0"/>
                <a:cs typeface="Times New Roman" pitchFamily="18" charset="0"/>
              </a:rPr>
              <a:t>5: </a:t>
            </a:r>
          </a:p>
          <a:p>
            <a:pPr algn="just" defTabSz="1219170"/>
            <a:r>
              <a:rPr lang="en-US" sz="3600">
                <a:latin typeface="Times New Roman" panose="02020603050405020304" pitchFamily="18" charset="0"/>
                <a:cs typeface="Times New Roman" panose="02020603050405020304" pitchFamily="18" charset="0"/>
              </a:rPr>
              <a:t>Biểu đồ sau thuộc loại biểu đồ nào?</a:t>
            </a:r>
            <a:endParaRPr lang="en-US" sz="3600" dirty="0">
              <a:solidFill>
                <a:prstClr val="black"/>
              </a:solidFill>
              <a:latin typeface="Times New Roman" panose="02020603050405020304" pitchFamily="18" charset="0"/>
              <a:cs typeface="Times New Roman" panose="02020603050405020304" pitchFamily="18" charset="0"/>
            </a:endParaRPr>
          </a:p>
        </p:txBody>
      </p:sp>
      <p:pic>
        <p:nvPicPr>
          <p:cNvPr id="28" name="Picture 2" descr="C:\Users\ADMIN\Desktop\Phan Thi Do Uyen\Giai cuu dai duong\Picture2.png">
            <a:hlinkClick r:id="" action="ppaction://hlinkshowjump?jump=nextslid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64801" y="5116750"/>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13208000" y="3858381"/>
            <a:ext cx="812800" cy="812800"/>
          </a:xfrm>
          <a:prstGeom prst="rect">
            <a:avLst/>
          </a:prstGeom>
        </p:spPr>
      </p:pic>
      <p:pic>
        <p:nvPicPr>
          <p:cNvPr id="14"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times up"/>
          <p:cNvGrpSpPr/>
          <p:nvPr/>
        </p:nvGrpSpPr>
        <p:grpSpPr>
          <a:xfrm>
            <a:off x="784059" y="177800"/>
            <a:ext cx="1009445" cy="500085"/>
            <a:chOff x="2989747" y="438150"/>
            <a:chExt cx="1572029" cy="683752"/>
          </a:xfrm>
        </p:grpSpPr>
        <p:sp>
          <p:nvSpPr>
            <p:cNvPr id="16" name="Rounded Rectangle 15"/>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23" name="Rounded Rectangle 22"/>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24"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2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2" name="Group 31">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8" name="Group 37">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4" name="Group 43">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0"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1" name="Explosion 2 50"/>
          <p:cNvSpPr/>
          <p:nvPr/>
        </p:nvSpPr>
        <p:spPr>
          <a:xfrm>
            <a:off x="4408348" y="4975079"/>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pic>
        <p:nvPicPr>
          <p:cNvPr id="54" name="Picture 53">
            <a:extLst>
              <a:ext uri="{FF2B5EF4-FFF2-40B4-BE49-F238E27FC236}">
                <a16:creationId xmlns:a16="http://schemas.microsoft.com/office/drawing/2014/main" id="{FCE34F6B-11AA-4FC6-9AFD-3C393F2A3CAC}"/>
              </a:ext>
            </a:extLst>
          </p:cNvPr>
          <p:cNvPicPr>
            <a:picLocks noChangeAspect="1"/>
          </p:cNvPicPr>
          <p:nvPr/>
        </p:nvPicPr>
        <p:blipFill>
          <a:blip r:embed="rId14"/>
          <a:stretch>
            <a:fillRect/>
          </a:stretch>
        </p:blipFill>
        <p:spPr>
          <a:xfrm>
            <a:off x="6591162" y="-15723"/>
            <a:ext cx="5600838" cy="2687722"/>
          </a:xfrm>
          <a:prstGeom prst="rect">
            <a:avLst/>
          </a:prstGeom>
        </p:spPr>
      </p:pic>
    </p:spTree>
    <p:extLst>
      <p:ext uri="{BB962C8B-B14F-4D97-AF65-F5344CB8AC3E}">
        <p14:creationId xmlns:p14="http://schemas.microsoft.com/office/powerpoint/2010/main" val="299469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075"/>
                                        </p:tgtEl>
                                        <p:attrNameLst>
                                          <p:attrName>r</p:attrName>
                                        </p:attrNameLst>
                                      </p:cBhvr>
                                    </p:animRot>
                                    <p:animRot by="-240000">
                                      <p:cBhvr>
                                        <p:cTn id="7" dur="1000" fill="hold">
                                          <p:stCondLst>
                                            <p:cond delay="1000"/>
                                          </p:stCondLst>
                                        </p:cTn>
                                        <p:tgtEl>
                                          <p:spTgt spid="3075"/>
                                        </p:tgtEl>
                                        <p:attrNameLst>
                                          <p:attrName>r</p:attrName>
                                        </p:attrNameLst>
                                      </p:cBhvr>
                                    </p:animRot>
                                    <p:animRot by="240000">
                                      <p:cBhvr>
                                        <p:cTn id="8" dur="1000" fill="hold">
                                          <p:stCondLst>
                                            <p:cond delay="2000"/>
                                          </p:stCondLst>
                                        </p:cTn>
                                        <p:tgtEl>
                                          <p:spTgt spid="3075"/>
                                        </p:tgtEl>
                                        <p:attrNameLst>
                                          <p:attrName>r</p:attrName>
                                        </p:attrNameLst>
                                      </p:cBhvr>
                                    </p:animRot>
                                    <p:animRot by="-240000">
                                      <p:cBhvr>
                                        <p:cTn id="9" dur="1000" fill="hold">
                                          <p:stCondLst>
                                            <p:cond delay="3000"/>
                                          </p:stCondLst>
                                        </p:cTn>
                                        <p:tgtEl>
                                          <p:spTgt spid="3075"/>
                                        </p:tgtEl>
                                        <p:attrNameLst>
                                          <p:attrName>r</p:attrName>
                                        </p:attrNameLst>
                                      </p:cBhvr>
                                    </p:animRot>
                                    <p:animRot by="120000">
                                      <p:cBhvr>
                                        <p:cTn id="10" dur="1000" fill="hold">
                                          <p:stCondLst>
                                            <p:cond delay="4000"/>
                                          </p:stCondLst>
                                        </p:cTn>
                                        <p:tgtEl>
                                          <p:spTgt spid="307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3076"/>
                                        </p:tgtEl>
                                        <p:attrNameLst>
                                          <p:attrName>r</p:attrName>
                                        </p:attrNameLst>
                                      </p:cBhvr>
                                    </p:animRot>
                                    <p:animRot by="-240000">
                                      <p:cBhvr>
                                        <p:cTn id="13" dur="1000" fill="hold">
                                          <p:stCondLst>
                                            <p:cond delay="1000"/>
                                          </p:stCondLst>
                                        </p:cTn>
                                        <p:tgtEl>
                                          <p:spTgt spid="3076"/>
                                        </p:tgtEl>
                                        <p:attrNameLst>
                                          <p:attrName>r</p:attrName>
                                        </p:attrNameLst>
                                      </p:cBhvr>
                                    </p:animRot>
                                    <p:animRot by="240000">
                                      <p:cBhvr>
                                        <p:cTn id="14" dur="1000" fill="hold">
                                          <p:stCondLst>
                                            <p:cond delay="2000"/>
                                          </p:stCondLst>
                                        </p:cTn>
                                        <p:tgtEl>
                                          <p:spTgt spid="3076"/>
                                        </p:tgtEl>
                                        <p:attrNameLst>
                                          <p:attrName>r</p:attrName>
                                        </p:attrNameLst>
                                      </p:cBhvr>
                                    </p:animRot>
                                    <p:animRot by="-240000">
                                      <p:cBhvr>
                                        <p:cTn id="15" dur="1000" fill="hold">
                                          <p:stCondLst>
                                            <p:cond delay="3000"/>
                                          </p:stCondLst>
                                        </p:cTn>
                                        <p:tgtEl>
                                          <p:spTgt spid="3076"/>
                                        </p:tgtEl>
                                        <p:attrNameLst>
                                          <p:attrName>r</p:attrName>
                                        </p:attrNameLst>
                                      </p:cBhvr>
                                    </p:animRot>
                                    <p:animRot by="120000">
                                      <p:cBhvr>
                                        <p:cTn id="16" dur="1000" fill="hold">
                                          <p:stCondLst>
                                            <p:cond delay="4000"/>
                                          </p:stCondLst>
                                        </p:cTn>
                                        <p:tgtEl>
                                          <p:spTgt spid="307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1000"/>
                                        <p:tgtEl>
                                          <p:spTgt spid="17"/>
                                        </p:tgtEl>
                                      </p:cBhvr>
                                    </p:animEffect>
                                    <p:anim calcmode="lin" valueType="num">
                                      <p:cBhvr>
                                        <p:cTn id="55" dur="1000"/>
                                        <p:tgtEl>
                                          <p:spTgt spid="17"/>
                                        </p:tgtEl>
                                        <p:attrNameLst>
                                          <p:attrName>ppt_x</p:attrName>
                                        </p:attrNameLst>
                                      </p:cBhvr>
                                      <p:tavLst>
                                        <p:tav tm="0">
                                          <p:val>
                                            <p:strVal val="ppt_x"/>
                                          </p:val>
                                        </p:tav>
                                        <p:tav tm="100000">
                                          <p:val>
                                            <p:strVal val="ppt_x"/>
                                          </p:val>
                                        </p:tav>
                                      </p:tavLst>
                                    </p:anim>
                                    <p:anim calcmode="lin" valueType="num">
                                      <p:cBhvr>
                                        <p:cTn id="56" dur="1000"/>
                                        <p:tgtEl>
                                          <p:spTgt spid="17"/>
                                        </p:tgtEl>
                                        <p:attrNameLst>
                                          <p:attrName>ppt_y</p:attrName>
                                        </p:attrNameLst>
                                      </p:cBhvr>
                                      <p:tavLst>
                                        <p:tav tm="0">
                                          <p:val>
                                            <p:strVal val="ppt_y"/>
                                          </p:val>
                                        </p:tav>
                                        <p:tav tm="100000">
                                          <p:val>
                                            <p:strVal val="ppt_y+.1"/>
                                          </p:val>
                                        </p:tav>
                                      </p:tavLst>
                                    </p:anim>
                                    <p:set>
                                      <p:cBhvr>
                                        <p:cTn id="57"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grpId="1" nodeType="clickEffect">
                                  <p:stCondLst>
                                    <p:cond delay="0"/>
                                  </p:stCondLst>
                                  <p:childTnLst>
                                    <p:animEffect transition="out" filter="fade">
                                      <p:cBhvr>
                                        <p:cTn id="62" dur="1000"/>
                                        <p:tgtEl>
                                          <p:spTgt spid="18"/>
                                        </p:tgtEl>
                                      </p:cBhvr>
                                    </p:animEffect>
                                    <p:anim calcmode="lin" valueType="num">
                                      <p:cBhvr>
                                        <p:cTn id="63" dur="1000"/>
                                        <p:tgtEl>
                                          <p:spTgt spid="18"/>
                                        </p:tgtEl>
                                        <p:attrNameLst>
                                          <p:attrName>ppt_x</p:attrName>
                                        </p:attrNameLst>
                                      </p:cBhvr>
                                      <p:tavLst>
                                        <p:tav tm="0">
                                          <p:val>
                                            <p:strVal val="ppt_x"/>
                                          </p:val>
                                        </p:tav>
                                        <p:tav tm="100000">
                                          <p:val>
                                            <p:strVal val="ppt_x"/>
                                          </p:val>
                                        </p:tav>
                                      </p:tavLst>
                                    </p:anim>
                                    <p:anim calcmode="lin" valueType="num">
                                      <p:cBhvr>
                                        <p:cTn id="64" dur="1000"/>
                                        <p:tgtEl>
                                          <p:spTgt spid="18"/>
                                        </p:tgtEl>
                                        <p:attrNameLst>
                                          <p:attrName>ppt_y</p:attrName>
                                        </p:attrNameLst>
                                      </p:cBhvr>
                                      <p:tavLst>
                                        <p:tav tm="0">
                                          <p:val>
                                            <p:strVal val="ppt_y"/>
                                          </p:val>
                                        </p:tav>
                                        <p:tav tm="100000">
                                          <p:val>
                                            <p:strVal val="ppt_y+.1"/>
                                          </p:val>
                                        </p:tav>
                                      </p:tavLst>
                                    </p:anim>
                                    <p:set>
                                      <p:cBhvr>
                                        <p:cTn id="6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6" restart="whenNotActive" fill="hold" evtFilter="cancelBubble" nodeType="interactiveSeq">
                <p:stCondLst>
                  <p:cond evt="onClick" delay="0">
                    <p:tgtEl>
                      <p:spTgt spid="20"/>
                    </p:tgtEl>
                  </p:cond>
                </p:stCondLst>
                <p:endSync evt="end" delay="0">
                  <p:rtn val="all"/>
                </p:endSync>
                <p:childTnLst>
                  <p:par>
                    <p:cTn id="67" fill="hold">
                      <p:stCondLst>
                        <p:cond delay="0"/>
                      </p:stCondLst>
                      <p:childTnLst>
                        <p:par>
                          <p:cTn id="68" fill="hold">
                            <p:stCondLst>
                              <p:cond delay="0"/>
                            </p:stCondLst>
                            <p:childTnLst>
                              <p:par>
                                <p:cTn id="69" presetID="21" presetClass="emph" presetSubtype="0" repeatCount="indefinite" fill="hold" grpId="1" nodeType="withEffect">
                                  <p:stCondLst>
                                    <p:cond delay="0"/>
                                  </p:stCondLst>
                                  <p:childTnLst>
                                    <p:animClr clrSpc="hsl" dir="cw">
                                      <p:cBhvr override="childStyle">
                                        <p:cTn id="70" dur="500" fill="hold"/>
                                        <p:tgtEl>
                                          <p:spTgt spid="20"/>
                                        </p:tgtEl>
                                        <p:attrNameLst>
                                          <p:attrName>style.color</p:attrName>
                                        </p:attrNameLst>
                                      </p:cBhvr>
                                      <p:by>
                                        <p:hsl h="7200000" s="0" l="0"/>
                                      </p:by>
                                    </p:animClr>
                                    <p:animClr clrSpc="hsl" dir="cw">
                                      <p:cBhvr>
                                        <p:cTn id="71" dur="500" fill="hold"/>
                                        <p:tgtEl>
                                          <p:spTgt spid="20"/>
                                        </p:tgtEl>
                                        <p:attrNameLst>
                                          <p:attrName>fillcolor</p:attrName>
                                        </p:attrNameLst>
                                      </p:cBhvr>
                                      <p:by>
                                        <p:hsl h="7200000" s="0" l="0"/>
                                      </p:by>
                                    </p:animClr>
                                    <p:animClr clrSpc="hsl" dir="cw">
                                      <p:cBhvr>
                                        <p:cTn id="72" dur="500" fill="hold"/>
                                        <p:tgtEl>
                                          <p:spTgt spid="20"/>
                                        </p:tgtEl>
                                        <p:attrNameLst>
                                          <p:attrName>stroke.color</p:attrName>
                                        </p:attrNameLst>
                                      </p:cBhvr>
                                      <p:by>
                                        <p:hsl h="7200000" s="0" l="0"/>
                                      </p:by>
                                    </p:animClr>
                                    <p:set>
                                      <p:cBhvr>
                                        <p:cTn id="73" dur="500" fill="hold"/>
                                        <p:tgtEl>
                                          <p:spTgt spid="20"/>
                                        </p:tgtEl>
                                        <p:attrNameLst>
                                          <p:attrName>fill.type</p:attrName>
                                        </p:attrNameLst>
                                      </p:cBhvr>
                                      <p:to>
                                        <p:strVal val="solid"/>
                                      </p:to>
                                    </p:set>
                                  </p:childTnLst>
                                </p:cTn>
                              </p:par>
                              <p:par>
                                <p:cTn id="74" presetID="1" presetClass="mediacall" presetSubtype="0" fill="hold" nodeType="withEffect">
                                  <p:stCondLst>
                                    <p:cond delay="0"/>
                                  </p:stCondLst>
                                  <p:childTnLst>
                                    <p:cmd type="call" cmd="playFrom(0.0)">
                                      <p:cBhvr>
                                        <p:cTn id="75" dur="4715" fill="hold"/>
                                        <p:tgtEl>
                                          <p:spTgt spid="13"/>
                                        </p:tgtEl>
                                      </p:cBhvr>
                                    </p:cmd>
                                  </p:childTnLst>
                                </p:cTn>
                              </p:par>
                              <p:par>
                                <p:cTn id="76" presetID="2" presetClass="exit" presetSubtype="1" fill="hold" nodeType="withEffect">
                                  <p:stCondLst>
                                    <p:cond delay="0"/>
                                  </p:stCondLst>
                                  <p:childTnLst>
                                    <p:anim calcmode="lin" valueType="num">
                                      <p:cBhvr additive="base">
                                        <p:cTn id="77" dur="3000"/>
                                        <p:tgtEl>
                                          <p:spTgt spid="3077"/>
                                        </p:tgtEl>
                                        <p:attrNameLst>
                                          <p:attrName>ppt_x</p:attrName>
                                        </p:attrNameLst>
                                      </p:cBhvr>
                                      <p:tavLst>
                                        <p:tav tm="0">
                                          <p:val>
                                            <p:strVal val="ppt_x"/>
                                          </p:val>
                                        </p:tav>
                                        <p:tav tm="100000">
                                          <p:val>
                                            <p:strVal val="ppt_x"/>
                                          </p:val>
                                        </p:tav>
                                      </p:tavLst>
                                    </p:anim>
                                    <p:anim calcmode="lin" valueType="num">
                                      <p:cBhvr additive="base">
                                        <p:cTn id="78" dur="3000"/>
                                        <p:tgtEl>
                                          <p:spTgt spid="3077"/>
                                        </p:tgtEl>
                                        <p:attrNameLst>
                                          <p:attrName>ppt_y</p:attrName>
                                        </p:attrNameLst>
                                      </p:cBhvr>
                                      <p:tavLst>
                                        <p:tav tm="0">
                                          <p:val>
                                            <p:strVal val="ppt_y"/>
                                          </p:val>
                                        </p:tav>
                                        <p:tav tm="100000">
                                          <p:val>
                                            <p:strVal val="0-ppt_h/2"/>
                                          </p:val>
                                        </p:tav>
                                      </p:tavLst>
                                    </p:anim>
                                    <p:set>
                                      <p:cBhvr>
                                        <p:cTn id="79" dur="1" fill="hold">
                                          <p:stCondLst>
                                            <p:cond delay="2999"/>
                                          </p:stCondLst>
                                        </p:cTn>
                                        <p:tgtEl>
                                          <p:spTgt spid="3077"/>
                                        </p:tgtEl>
                                        <p:attrNameLst>
                                          <p:attrName>style.visibility</p:attrName>
                                        </p:attrNameLst>
                                      </p:cBhvr>
                                      <p:to>
                                        <p:strVal val="hidden"/>
                                      </p:to>
                                    </p:set>
                                  </p:childTnLst>
                                </p:cTn>
                              </p:par>
                              <p:par>
                                <p:cTn id="80" presetID="35" presetClass="path" presetSubtype="0" accel="50000" decel="50000" fill="hold" nodeType="withEffect">
                                  <p:stCondLst>
                                    <p:cond delay="0"/>
                                  </p:stCondLst>
                                  <p:childTnLst>
                                    <p:animMotion origin="layout" path="M 0 0 L -0.25 0 E" pathEditMode="relative" ptsTypes="">
                                      <p:cBhvr>
                                        <p:cTn id="81" dur="5000" fill="hold"/>
                                        <p:tgtEl>
                                          <p:spTgt spid="3075"/>
                                        </p:tgtEl>
                                        <p:attrNameLst>
                                          <p:attrName>ppt_x</p:attrName>
                                          <p:attrName>ppt_y</p:attrName>
                                        </p:attrNameLst>
                                      </p:cBhvr>
                                    </p:animMotion>
                                  </p:childTnLst>
                                </p:cTn>
                              </p:par>
                            </p:childTnLst>
                          </p:cTn>
                        </p:par>
                      </p:childTnLst>
                    </p:cTn>
                  </p:par>
                </p:childTnLst>
              </p:cTn>
              <p:nextCondLst>
                <p:cond evt="onClick" delay="0">
                  <p:tgtEl>
                    <p:spTgt spid="20"/>
                  </p:tgtEl>
                </p:cond>
              </p:nextCondLst>
            </p:seq>
            <p:seq concurrent="1" nextAc="seek">
              <p:cTn id="82" restart="whenNotActive" fill="hold" evtFilter="cancelBubble" nodeType="interactiveSeq">
                <p:stCondLst>
                  <p:cond evt="onClick" delay="0">
                    <p:tgtEl>
                      <p:spTgt spid="19"/>
                    </p:tgtEl>
                  </p:cond>
                </p:stCondLst>
                <p:endSync evt="end" delay="0">
                  <p:rtn val="all"/>
                </p:endSync>
                <p:childTnLst>
                  <p:par>
                    <p:cTn id="83" fill="hold">
                      <p:stCondLst>
                        <p:cond delay="0"/>
                      </p:stCondLst>
                      <p:childTnLst>
                        <p:par>
                          <p:cTn id="84" fill="hold">
                            <p:stCondLst>
                              <p:cond delay="0"/>
                            </p:stCondLst>
                            <p:childTnLst>
                              <p:par>
                                <p:cTn id="85" presetID="42" presetClass="exit" presetSubtype="0" fill="hold" grpId="1" nodeType="clickEffect">
                                  <p:stCondLst>
                                    <p:cond delay="0"/>
                                  </p:stCondLst>
                                  <p:childTnLst>
                                    <p:animEffect transition="out" filter="fade">
                                      <p:cBhvr>
                                        <p:cTn id="86" dur="1000"/>
                                        <p:tgtEl>
                                          <p:spTgt spid="19"/>
                                        </p:tgtEl>
                                      </p:cBhvr>
                                    </p:animEffect>
                                    <p:anim calcmode="lin" valueType="num">
                                      <p:cBhvr>
                                        <p:cTn id="87" dur="1000"/>
                                        <p:tgtEl>
                                          <p:spTgt spid="19"/>
                                        </p:tgtEl>
                                        <p:attrNameLst>
                                          <p:attrName>ppt_x</p:attrName>
                                        </p:attrNameLst>
                                      </p:cBhvr>
                                      <p:tavLst>
                                        <p:tav tm="0">
                                          <p:val>
                                            <p:strVal val="ppt_x"/>
                                          </p:val>
                                        </p:tav>
                                        <p:tav tm="100000">
                                          <p:val>
                                            <p:strVal val="ppt_x"/>
                                          </p:val>
                                        </p:tav>
                                      </p:tavLst>
                                    </p:anim>
                                    <p:anim calcmode="lin" valueType="num">
                                      <p:cBhvr>
                                        <p:cTn id="88" dur="1000"/>
                                        <p:tgtEl>
                                          <p:spTgt spid="19"/>
                                        </p:tgtEl>
                                        <p:attrNameLst>
                                          <p:attrName>ppt_y</p:attrName>
                                        </p:attrNameLst>
                                      </p:cBhvr>
                                      <p:tavLst>
                                        <p:tav tm="0">
                                          <p:val>
                                            <p:strVal val="ppt_y"/>
                                          </p:val>
                                        </p:tav>
                                        <p:tav tm="100000">
                                          <p:val>
                                            <p:strVal val="ppt_y+.1"/>
                                          </p:val>
                                        </p:tav>
                                      </p:tavLst>
                                    </p:anim>
                                    <p:set>
                                      <p:cBhvr>
                                        <p:cTn id="89"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audio>
              <p:cMediaNode vol="80000">
                <p:cTn id="90" fill="hold" display="0">
                  <p:stCondLst>
                    <p:cond delay="indefinite"/>
                  </p:stCondLst>
                  <p:endCondLst>
                    <p:cond evt="onStopAudio" delay="0">
                      <p:tgtEl>
                        <p:sldTgt/>
                      </p:tgtEl>
                    </p:cond>
                  </p:endCondLst>
                </p:cTn>
                <p:tgtEl>
                  <p:spTgt spid="13"/>
                </p:tgtEl>
              </p:cMediaNode>
            </p:audio>
            <p:seq concurrent="1" nextAc="seek">
              <p:cTn id="91" restart="whenNotActive" fill="hold" evtFilter="cancelBubble" nodeType="interactiveSeq">
                <p:stCondLst>
                  <p:cond evt="onClick" delay="0">
                    <p:tgtEl>
                      <p:spTgt spid="15"/>
                    </p:tgtEl>
                  </p:cond>
                </p:stCondLst>
                <p:endSync evt="end" delay="0">
                  <p:rtn val="all"/>
                </p:endSync>
                <p:childTnLst>
                  <p:par>
                    <p:cTn id="92" fill="hold">
                      <p:stCondLst>
                        <p:cond delay="0"/>
                      </p:stCondLst>
                      <p:childTnLst>
                        <p:par>
                          <p:cTn id="93" fill="hold">
                            <p:stCondLst>
                              <p:cond delay="0"/>
                            </p:stCondLst>
                            <p:childTnLst>
                              <p:par>
                                <p:cTn id="94" presetID="8" presetClass="emph" presetSubtype="0" fill="hold" nodeType="clickEffect">
                                  <p:stCondLst>
                                    <p:cond delay="0"/>
                                  </p:stCondLst>
                                  <p:childTnLst>
                                    <p:animRot by="21600000">
                                      <p:cBhvr>
                                        <p:cTn id="95" dur="15000" fill="hold"/>
                                        <p:tgtEl>
                                          <p:spTgt spid="24"/>
                                        </p:tgtEl>
                                        <p:attrNameLst>
                                          <p:attrName>r</p:attrName>
                                        </p:attrNameLst>
                                      </p:cBhvr>
                                    </p:animRot>
                                  </p:childTnLst>
                                </p:cTn>
                              </p:par>
                            </p:childTnLst>
                          </p:cTn>
                        </p:par>
                        <p:par>
                          <p:cTn id="96" fill="hold">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par>
                                <p:cTn id="99" presetID="1" presetClass="exit" presetSubtype="0" fill="hold" grpId="1" nodeType="withEffect">
                                  <p:stCondLst>
                                    <p:cond delay="2000"/>
                                  </p:stCondLst>
                                  <p:childTnLst>
                                    <p:set>
                                      <p:cBhvr>
                                        <p:cTn id="100"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53" grpId="0" animBg="1"/>
      <p:bldP spid="17" grpId="0" animBg="1"/>
      <p:bldP spid="17" grpId="1" animBg="1"/>
      <p:bldP spid="18" grpId="0" animBg="1"/>
      <p:bldP spid="18" grpId="1" animBg="1"/>
      <p:bldP spid="19" grpId="0" animBg="1"/>
      <p:bldP spid="19" grpId="1" animBg="1"/>
      <p:bldP spid="20" grpId="0" animBg="1"/>
      <p:bldP spid="20" grpId="1" animBg="1"/>
      <p:bldP spid="22" grpId="0"/>
      <p:bldP spid="51" grpId="0" animBg="1"/>
      <p:bldP spid="5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1676400" y="2474893"/>
            <a:ext cx="920931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5" name="Picture 4">
            <a:extLst>
              <a:ext uri="{FF2B5EF4-FFF2-40B4-BE49-F238E27FC236}">
                <a16:creationId xmlns:a16="http://schemas.microsoft.com/office/drawing/2014/main" id="{39BAEE56-BBB3-4A47-8176-2926A4DA500C}"/>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0" y="4741151"/>
            <a:ext cx="2143125" cy="2143125"/>
          </a:xfrm>
          <a:prstGeom prst="rect">
            <a:avLst/>
          </a:prstGeom>
        </p:spPr>
      </p:pic>
      <p:pic>
        <p:nvPicPr>
          <p:cNvPr id="7" name="Picture 6">
            <a:extLst>
              <a:ext uri="{FF2B5EF4-FFF2-40B4-BE49-F238E27FC236}">
                <a16:creationId xmlns:a16="http://schemas.microsoft.com/office/drawing/2014/main" id="{95789B83-F1B8-4445-85E3-B84661B03DD1}"/>
              </a:ext>
            </a:extLst>
          </p:cNvPr>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287000" y="4343400"/>
            <a:ext cx="2038350" cy="2247900"/>
          </a:xfrm>
          <a:prstGeom prst="rect">
            <a:avLst/>
          </a:prstGeom>
        </p:spPr>
      </p:pic>
      <p:pic>
        <p:nvPicPr>
          <p:cNvPr id="9" name="Picture 8">
            <a:extLst>
              <a:ext uri="{FF2B5EF4-FFF2-40B4-BE49-F238E27FC236}">
                <a16:creationId xmlns:a16="http://schemas.microsoft.com/office/drawing/2014/main" id="{96CDD378-0C9D-418A-80CE-66A847683237}"/>
              </a:ext>
            </a:extLst>
          </p:cNvPr>
          <p:cNvPicPr>
            <a:picLocks noChangeAspect="1"/>
          </p:cNvPicPr>
          <p:nvPr/>
        </p:nvPicPr>
        <p:blipFill>
          <a:blip r:embed="rId4">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5349035" y="3787045"/>
            <a:ext cx="1100189" cy="954106"/>
          </a:xfrm>
          <a:prstGeom prst="rect">
            <a:avLst/>
          </a:prstGeom>
        </p:spPr>
      </p:pic>
    </p:spTree>
    <p:extLst>
      <p:ext uri="{BB962C8B-B14F-4D97-AF65-F5344CB8AC3E}">
        <p14:creationId xmlns:p14="http://schemas.microsoft.com/office/powerpoint/2010/main" val="105932653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112040" y="1775260"/>
            <a:ext cx="562208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600">
                <a:latin typeface="Times New Roman" panose="02020603050405020304" pitchFamily="18" charset="0"/>
                <a:cs typeface="Times New Roman" panose="02020603050405020304" pitchFamily="18" charset="0"/>
              </a:rPr>
              <a:t>Nên dùng biểu đồ nào để biểu diễn dữ liệu đã cho và giải thích tại sao trong các trường hợp sau:</a:t>
            </a:r>
          </a:p>
          <a:p>
            <a:pPr algn="just"/>
            <a:r>
              <a:rPr lang="en-US" sz="3600">
                <a:latin typeface="Times New Roman" panose="02020603050405020304" pitchFamily="18" charset="0"/>
                <a:cs typeface="Times New Roman" panose="02020603050405020304" pitchFamily="18" charset="0"/>
              </a:rPr>
              <a:t>a) So sánh tỉ lệ học sinh của lớp 8A theo cỡ áo?</a:t>
            </a:r>
          </a:p>
          <a:p>
            <a:pPr algn="just"/>
            <a:r>
              <a:rPr lang="en-US" sz="3600">
                <a:latin typeface="Times New Roman" panose="02020603050405020304" pitchFamily="18" charset="0"/>
                <a:cs typeface="Times New Roman" panose="02020603050405020304" pitchFamily="18" charset="0"/>
              </a:rPr>
              <a:t>b) So sánh số lượng cỡ áo mỗi loại của nam và nữ?</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094557"/>
            <a:ext cx="151035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HĐ 5:</a:t>
            </a:r>
          </a:p>
        </p:txBody>
      </p:sp>
      <p:pic>
        <p:nvPicPr>
          <p:cNvPr id="10" name="Picture 9">
            <a:extLst>
              <a:ext uri="{FF2B5EF4-FFF2-40B4-BE49-F238E27FC236}">
                <a16:creationId xmlns:a16="http://schemas.microsoft.com/office/drawing/2014/main" id="{6A4692F6-14A1-4578-B209-72122FC9C0F0}"/>
              </a:ext>
            </a:extLst>
          </p:cNvPr>
          <p:cNvPicPr>
            <a:picLocks noChangeAspect="1"/>
          </p:cNvPicPr>
          <p:nvPr/>
        </p:nvPicPr>
        <p:blipFill>
          <a:blip r:embed="rId2"/>
          <a:stretch>
            <a:fillRect/>
          </a:stretch>
        </p:blipFill>
        <p:spPr>
          <a:xfrm>
            <a:off x="5846164" y="1905000"/>
            <a:ext cx="6324600" cy="3964092"/>
          </a:xfrm>
          <a:prstGeom prst="rect">
            <a:avLst/>
          </a:prstGeom>
        </p:spPr>
      </p:pic>
    </p:spTree>
    <p:extLst>
      <p:ext uri="{BB962C8B-B14F-4D97-AF65-F5344CB8AC3E}">
        <p14:creationId xmlns:p14="http://schemas.microsoft.com/office/powerpoint/2010/main" val="1990920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par>
                                <p:cTn id="27" presetID="22" presetClass="entr" presetSubtype="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3" grpId="0"/>
      <p:bldP spid="5" grpId="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094557"/>
            <a:ext cx="151035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HĐ 5:</a:t>
            </a:r>
          </a:p>
        </p:txBody>
      </p:sp>
      <p:pic>
        <p:nvPicPr>
          <p:cNvPr id="10" name="Picture 9">
            <a:extLst>
              <a:ext uri="{FF2B5EF4-FFF2-40B4-BE49-F238E27FC236}">
                <a16:creationId xmlns:a16="http://schemas.microsoft.com/office/drawing/2014/main" id="{6A4692F6-14A1-4578-B209-72122FC9C0F0}"/>
              </a:ext>
            </a:extLst>
          </p:cNvPr>
          <p:cNvPicPr>
            <a:picLocks noChangeAspect="1"/>
          </p:cNvPicPr>
          <p:nvPr/>
        </p:nvPicPr>
        <p:blipFill>
          <a:blip r:embed="rId2"/>
          <a:stretch>
            <a:fillRect/>
          </a:stretch>
        </p:blipFill>
        <p:spPr>
          <a:xfrm>
            <a:off x="5846164" y="1905000"/>
            <a:ext cx="6324600" cy="3964092"/>
          </a:xfrm>
          <a:prstGeom prst="rect">
            <a:avLst/>
          </a:prstGeom>
        </p:spPr>
      </p:pic>
      <p:sp>
        <p:nvSpPr>
          <p:cNvPr id="11" name="TextBox 10">
            <a:extLst>
              <a:ext uri="{FF2B5EF4-FFF2-40B4-BE49-F238E27FC236}">
                <a16:creationId xmlns:a16="http://schemas.microsoft.com/office/drawing/2014/main" id="{4C0B3A9D-EE59-48BC-B621-FB4AE0053FAE}"/>
              </a:ext>
            </a:extLst>
          </p:cNvPr>
          <p:cNvSpPr txBox="1"/>
          <p:nvPr/>
        </p:nvSpPr>
        <p:spPr>
          <a:xfrm>
            <a:off x="138273" y="1883025"/>
            <a:ext cx="5500141" cy="4601260"/>
          </a:xfrm>
          <a:prstGeom prst="rect">
            <a:avLst/>
          </a:prstGeom>
          <a:noFill/>
        </p:spPr>
        <p:txBody>
          <a:bodyPr wrap="square">
            <a:spAutoFit/>
          </a:bodyPr>
          <a:lstStyle/>
          <a:p>
            <a:pPr algn="just">
              <a:spcBef>
                <a:spcPts val="300"/>
              </a:spcBef>
              <a:spcAft>
                <a:spcPts val="300"/>
              </a:spcAft>
            </a:pPr>
            <a:r>
              <a:rPr lang="nl-NL" sz="3600">
                <a:effectLst/>
                <a:latin typeface="Times New Roman" panose="02020603050405020304" pitchFamily="18" charset="0"/>
                <a:ea typeface="Times New Roman" panose="02020603050405020304" pitchFamily="18" charset="0"/>
              </a:rPr>
              <a:t>a) Muốn s</a:t>
            </a:r>
            <a:r>
              <a:rPr lang="en-US" sz="3600">
                <a:effectLst/>
                <a:latin typeface="Times New Roman" panose="02020603050405020304" pitchFamily="18" charset="0"/>
                <a:ea typeface="Times New Roman" panose="02020603050405020304" pitchFamily="18" charset="0"/>
              </a:rPr>
              <a:t>o sánh tỉ lệ học sinh của lớp 8A theo cỡ áo</a:t>
            </a:r>
            <a:r>
              <a:rPr lang="nl-NL" sz="3600">
                <a:effectLst/>
                <a:latin typeface="Times New Roman" panose="02020603050405020304" pitchFamily="18" charset="0"/>
                <a:ea typeface="Times New Roman" panose="02020603050405020304" pitchFamily="18" charset="0"/>
              </a:rPr>
              <a:t> ta dùng biểu đồ quạt tròn để biểu diễn.</a:t>
            </a:r>
            <a:endParaRPr lang="en-US" sz="360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3600">
                <a:effectLst/>
                <a:latin typeface="Times New Roman" panose="02020603050405020304" pitchFamily="18" charset="0"/>
                <a:ea typeface="Times New Roman" panose="02020603050405020304" pitchFamily="18" charset="0"/>
              </a:rPr>
              <a:t>b) Muốn s</a:t>
            </a:r>
            <a:r>
              <a:rPr lang="en-US" sz="3600">
                <a:effectLst/>
                <a:latin typeface="Times New Roman" panose="02020603050405020304" pitchFamily="18" charset="0"/>
                <a:ea typeface="Times New Roman" panose="02020603050405020304" pitchFamily="18" charset="0"/>
              </a:rPr>
              <a:t>o sánh số lượng cỡ áo mỗi loại của nam và nữ</a:t>
            </a:r>
            <a:r>
              <a:rPr lang="nl-NL" sz="3600">
                <a:effectLst/>
                <a:latin typeface="Times New Roman" panose="02020603050405020304" pitchFamily="18" charset="0"/>
                <a:ea typeface="Times New Roman" panose="02020603050405020304" pitchFamily="18" charset="0"/>
              </a:rPr>
              <a:t> ta dùng biểu đồ cột kép để biểu diễn.</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3635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Single Corner Rounded 14">
            <a:extLst>
              <a:ext uri="{FF2B5EF4-FFF2-40B4-BE49-F238E27FC236}">
                <a16:creationId xmlns:a16="http://schemas.microsoft.com/office/drawing/2014/main" id="{60F99CF9-899A-47ED-9017-9B50C4F8565F}"/>
              </a:ext>
            </a:extLst>
          </p:cNvPr>
          <p:cNvSpPr/>
          <p:nvPr/>
        </p:nvSpPr>
        <p:spPr>
          <a:xfrm flipV="1">
            <a:off x="-5383" y="1407496"/>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533AE3C-BA9B-4B22-BCFC-C3739CB9A1B5}"/>
              </a:ext>
            </a:extLst>
          </p:cNvPr>
          <p:cNvSpPr txBox="1"/>
          <p:nvPr/>
        </p:nvSpPr>
        <p:spPr>
          <a:xfrm>
            <a:off x="132890" y="1384836"/>
            <a:ext cx="1967205"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Nhận xét</a:t>
            </a:r>
          </a:p>
        </p:txBody>
      </p:sp>
      <p:sp>
        <p:nvSpPr>
          <p:cNvPr id="17" name="Rectangle 1">
            <a:extLst>
              <a:ext uri="{FF2B5EF4-FFF2-40B4-BE49-F238E27FC236}">
                <a16:creationId xmlns:a16="http://schemas.microsoft.com/office/drawing/2014/main" id="{BAC70F33-AC66-49B0-AC89-E251CDCA059E}"/>
              </a:ext>
            </a:extLst>
          </p:cNvPr>
          <p:cNvSpPr>
            <a:spLocks noChangeArrowheads="1"/>
          </p:cNvSpPr>
          <p:nvPr/>
        </p:nvSpPr>
        <p:spPr bwMode="auto">
          <a:xfrm>
            <a:off x="408794" y="2424489"/>
            <a:ext cx="113744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latin typeface="Times New Roman" panose="02020603050405020304" pitchFamily="18" charset="0"/>
                <a:cs typeface="Times New Roman" panose="02020603050405020304" pitchFamily="18" charset="0"/>
              </a:rPr>
              <a:t>Khi muốn so sánh hai tập dữ liệu với nhau ta dùng biểu đồ cột kép. Khi muốn biểu diễn tỉ lệ các phần trong tổng thể ta dùng biểu đồ quạt tròn.</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039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Single Corner Rounded 7">
            <a:extLst>
              <a:ext uri="{FF2B5EF4-FFF2-40B4-BE49-F238E27FC236}">
                <a16:creationId xmlns:a16="http://schemas.microsoft.com/office/drawing/2014/main" id="{F49A1485-9364-44F2-97F9-9ABBC86D1495}"/>
              </a:ext>
            </a:extLst>
          </p:cNvPr>
          <p:cNvSpPr/>
          <p:nvPr/>
        </p:nvSpPr>
        <p:spPr>
          <a:xfrm flipV="1">
            <a:off x="0" y="1169393"/>
            <a:ext cx="2438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26A32F-DD19-4EB3-B454-05E53AA82DB5}"/>
              </a:ext>
            </a:extLst>
          </p:cNvPr>
          <p:cNvSpPr txBox="1"/>
          <p:nvPr/>
        </p:nvSpPr>
        <p:spPr>
          <a:xfrm>
            <a:off x="138273" y="1146733"/>
            <a:ext cx="1620957"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Ví dụ 2</a:t>
            </a:r>
          </a:p>
        </p:txBody>
      </p:sp>
      <p:pic>
        <p:nvPicPr>
          <p:cNvPr id="3" name="Picture 2">
            <a:extLst>
              <a:ext uri="{FF2B5EF4-FFF2-40B4-BE49-F238E27FC236}">
                <a16:creationId xmlns:a16="http://schemas.microsoft.com/office/drawing/2014/main" id="{0F79D800-2F71-4E0B-ACA3-20041FDC4205}"/>
              </a:ext>
            </a:extLst>
          </p:cNvPr>
          <p:cNvPicPr>
            <a:picLocks noChangeAspect="1"/>
          </p:cNvPicPr>
          <p:nvPr/>
        </p:nvPicPr>
        <p:blipFill rotWithShape="1">
          <a:blip r:embed="rId2">
            <a:clrChange>
              <a:clrFrom>
                <a:srgbClr val="FFFFFF"/>
              </a:clrFrom>
              <a:clrTo>
                <a:srgbClr val="FFFFFF">
                  <a:alpha val="0"/>
                </a:srgbClr>
              </a:clrTo>
            </a:clrChange>
          </a:blip>
          <a:srcRect r="3857" b="4662"/>
          <a:stretch/>
        </p:blipFill>
        <p:spPr>
          <a:xfrm>
            <a:off x="299400" y="1778993"/>
            <a:ext cx="11593200" cy="4903947"/>
          </a:xfrm>
          <a:prstGeom prst="rect">
            <a:avLst/>
          </a:prstGeom>
        </p:spPr>
      </p:pic>
    </p:spTree>
    <p:extLst>
      <p:ext uri="{BB962C8B-B14F-4D97-AF65-F5344CB8AC3E}">
        <p14:creationId xmlns:p14="http://schemas.microsoft.com/office/powerpoint/2010/main" val="3604846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Single Corner Rounded 7">
            <a:extLst>
              <a:ext uri="{FF2B5EF4-FFF2-40B4-BE49-F238E27FC236}">
                <a16:creationId xmlns:a16="http://schemas.microsoft.com/office/drawing/2014/main" id="{F49A1485-9364-44F2-97F9-9ABBC86D1495}"/>
              </a:ext>
            </a:extLst>
          </p:cNvPr>
          <p:cNvSpPr/>
          <p:nvPr/>
        </p:nvSpPr>
        <p:spPr>
          <a:xfrm flipV="1">
            <a:off x="0" y="1063766"/>
            <a:ext cx="2438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TextBox 8">
            <a:extLst>
              <a:ext uri="{FF2B5EF4-FFF2-40B4-BE49-F238E27FC236}">
                <a16:creationId xmlns:a16="http://schemas.microsoft.com/office/drawing/2014/main" id="{5426A32F-DD19-4EB3-B454-05E53AA82DB5}"/>
              </a:ext>
            </a:extLst>
          </p:cNvPr>
          <p:cNvSpPr txBox="1"/>
          <p:nvPr/>
        </p:nvSpPr>
        <p:spPr>
          <a:xfrm>
            <a:off x="138273" y="1041106"/>
            <a:ext cx="1460656" cy="584775"/>
          </a:xfrm>
          <a:prstGeom prst="rect">
            <a:avLst/>
          </a:prstGeom>
          <a:noFill/>
        </p:spPr>
        <p:txBody>
          <a:bodyPr wrap="none" rtlCol="0">
            <a:spAutoFit/>
          </a:bodyPr>
          <a:lstStyle/>
          <a:p>
            <a:r>
              <a:rPr lang="en-US" sz="3200" b="1">
                <a:solidFill>
                  <a:schemeClr val="bg1"/>
                </a:solidFill>
                <a:latin typeface="Times New Roman" panose="02020603050405020304" pitchFamily="18" charset="0"/>
                <a:cs typeface="Times New Roman" panose="02020603050405020304" pitchFamily="18" charset="0"/>
              </a:rPr>
              <a:t>Ví dụ 2</a:t>
            </a:r>
          </a:p>
        </p:txBody>
      </p:sp>
      <p:sp>
        <p:nvSpPr>
          <p:cNvPr id="10" name="TextBox 9">
            <a:extLst>
              <a:ext uri="{FF2B5EF4-FFF2-40B4-BE49-F238E27FC236}">
                <a16:creationId xmlns:a16="http://schemas.microsoft.com/office/drawing/2014/main" id="{C0925868-643B-41B0-B3CE-EF96ABCB1018}"/>
              </a:ext>
            </a:extLst>
          </p:cNvPr>
          <p:cNvSpPr txBox="1"/>
          <p:nvPr/>
        </p:nvSpPr>
        <p:spPr>
          <a:xfrm>
            <a:off x="166527" y="1774156"/>
            <a:ext cx="11887200" cy="1077218"/>
          </a:xfrm>
          <a:prstGeom prst="rect">
            <a:avLst/>
          </a:prstGeom>
          <a:noFill/>
        </p:spPr>
        <p:txBody>
          <a:bodyPr wrap="square">
            <a:spAutoFit/>
          </a:bodyPr>
          <a:lstStyle/>
          <a:p>
            <a:pPr algn="just">
              <a:spcBef>
                <a:spcPts val="300"/>
              </a:spcBef>
              <a:spcAft>
                <a:spcPts val="300"/>
              </a:spcAft>
            </a:pPr>
            <a:r>
              <a:rPr lang="en-US" sz="3200" spc="-180">
                <a:effectLst/>
                <a:latin typeface="Times New Roman" panose="02020603050405020304" pitchFamily="18" charset="0"/>
                <a:ea typeface="Calibri" panose="020F0502020204030204" pitchFamily="34" charset="0"/>
              </a:rPr>
              <a:t>a) Vì ta muốn biểu diễn tỉ lệ người trẻ tuổi trong tổng số 1000 người được hỏi theo số cuốn sách họ đã đọc trong tháng trước nên ta dùng biểu đồ hình quạt tròn.</a:t>
            </a:r>
            <a:endParaRPr lang="en-US" sz="3200" spc="-180">
              <a:effectLst/>
              <a:latin typeface="Times New Roman" panose="02020603050405020304" pitchFamily="18" charset="0"/>
              <a:ea typeface="Times New Roman" panose="02020603050405020304" pitchFamily="18" charset="0"/>
            </a:endParaRPr>
          </a:p>
        </p:txBody>
      </p:sp>
      <p:sp>
        <p:nvSpPr>
          <p:cNvPr id="4" name="Rectangle 2">
            <a:extLst>
              <a:ext uri="{FF2B5EF4-FFF2-40B4-BE49-F238E27FC236}">
                <a16:creationId xmlns:a16="http://schemas.microsoft.com/office/drawing/2014/main" id="{A327054E-CCB1-4983-9E16-FD431DB81F21}"/>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graphicFrame>
        <p:nvGraphicFramePr>
          <p:cNvPr id="5" name="Object 4">
            <a:extLst>
              <a:ext uri="{FF2B5EF4-FFF2-40B4-BE49-F238E27FC236}">
                <a16:creationId xmlns:a16="http://schemas.microsoft.com/office/drawing/2014/main" id="{FAAB1EC2-8B03-44D4-9513-C6DA0D9D1BBC}"/>
              </a:ext>
            </a:extLst>
          </p:cNvPr>
          <p:cNvGraphicFramePr>
            <a:graphicFrameLocks noChangeAspect="1"/>
          </p:cNvGraphicFramePr>
          <p:nvPr>
            <p:extLst>
              <p:ext uri="{D42A27DB-BD31-4B8C-83A1-F6EECF244321}">
                <p14:modId xmlns:p14="http://schemas.microsoft.com/office/powerpoint/2010/main" val="408212600"/>
              </p:ext>
            </p:extLst>
          </p:nvPr>
        </p:nvGraphicFramePr>
        <p:xfrm>
          <a:off x="4472570" y="3358959"/>
          <a:ext cx="2852293" cy="936885"/>
        </p:xfrm>
        <a:graphic>
          <a:graphicData uri="http://schemas.openxmlformats.org/presentationml/2006/ole">
            <mc:AlternateContent xmlns:mc="http://schemas.openxmlformats.org/markup-compatibility/2006">
              <mc:Choice xmlns:v="urn:schemas-microsoft-com:vml" Requires="v">
                <p:oleObj spid="_x0000_s5148" name="Equation" r:id="rId3" imgW="1307532" imgH="431613" progId="Equation.DSMT4">
                  <p:embed/>
                </p:oleObj>
              </mc:Choice>
              <mc:Fallback>
                <p:oleObj name="Equation" r:id="rId3" imgW="1307532" imgH="43161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570" y="3358959"/>
                        <a:ext cx="2852293" cy="936885"/>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96AFF269-66C8-4290-8425-7EFBADA2AD33}"/>
              </a:ext>
            </a:extLst>
          </p:cNvPr>
          <p:cNvSpPr txBox="1"/>
          <p:nvPr/>
        </p:nvSpPr>
        <p:spPr>
          <a:xfrm>
            <a:off x="591726" y="4162964"/>
            <a:ext cx="11600752" cy="584775"/>
          </a:xfrm>
          <a:prstGeom prst="rect">
            <a:avLst/>
          </a:prstGeom>
          <a:noFill/>
        </p:spPr>
        <p:txBody>
          <a:bodyPr wrap="square">
            <a:spAutoFit/>
          </a:bodyPr>
          <a:lstStyle/>
          <a:p>
            <a:pPr algn="just">
              <a:spcBef>
                <a:spcPts val="300"/>
              </a:spcBef>
              <a:spcAft>
                <a:spcPts val="300"/>
              </a:spcAft>
            </a:pPr>
            <a:r>
              <a:rPr lang="en-US" sz="3200" spc="-100">
                <a:effectLst/>
                <a:latin typeface="Times New Roman" panose="02020603050405020304" pitchFamily="18" charset="0"/>
                <a:ea typeface="Calibri" panose="020F0502020204030204" pitchFamily="34" charset="0"/>
              </a:rPr>
              <a:t>Tỉ lệ phần trăm người trẻ tuổi tháng trước đọc từ 1 đến 2 cuốn sách nào là:</a:t>
            </a:r>
            <a:endParaRPr lang="en-US" sz="3200" spc="-100">
              <a:effectLst/>
              <a:latin typeface="Times New Roman" panose="02020603050405020304" pitchFamily="18" charset="0"/>
              <a:ea typeface="Times New Roman" panose="02020603050405020304" pitchFamily="18" charset="0"/>
            </a:endParaRPr>
          </a:p>
        </p:txBody>
      </p:sp>
      <p:sp>
        <p:nvSpPr>
          <p:cNvPr id="7" name="Rectangle 4">
            <a:extLst>
              <a:ext uri="{FF2B5EF4-FFF2-40B4-BE49-F238E27FC236}">
                <a16:creationId xmlns:a16="http://schemas.microsoft.com/office/drawing/2014/main" id="{BA081EB2-9BD4-4AFE-8B22-DB0065AD204D}"/>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graphicFrame>
        <p:nvGraphicFramePr>
          <p:cNvPr id="11" name="Object 10">
            <a:extLst>
              <a:ext uri="{FF2B5EF4-FFF2-40B4-BE49-F238E27FC236}">
                <a16:creationId xmlns:a16="http://schemas.microsoft.com/office/drawing/2014/main" id="{2D01694E-62CF-4484-8A00-ADEA5B0ED5C8}"/>
              </a:ext>
            </a:extLst>
          </p:cNvPr>
          <p:cNvGraphicFramePr>
            <a:graphicFrameLocks noChangeAspect="1"/>
          </p:cNvGraphicFramePr>
          <p:nvPr>
            <p:extLst>
              <p:ext uri="{D42A27DB-BD31-4B8C-83A1-F6EECF244321}">
                <p14:modId xmlns:p14="http://schemas.microsoft.com/office/powerpoint/2010/main" val="2256002871"/>
              </p:ext>
            </p:extLst>
          </p:nvPr>
        </p:nvGraphicFramePr>
        <p:xfrm>
          <a:off x="4491308" y="4695766"/>
          <a:ext cx="2685738" cy="936885"/>
        </p:xfrm>
        <a:graphic>
          <a:graphicData uri="http://schemas.openxmlformats.org/presentationml/2006/ole">
            <mc:AlternateContent xmlns:mc="http://schemas.openxmlformats.org/markup-compatibility/2006">
              <mc:Choice xmlns:v="urn:schemas-microsoft-com:vml" Requires="v">
                <p:oleObj spid="_x0000_s5149" name="Equation" r:id="rId5" imgW="1231366" imgH="431613" progId="Equation.DSMT4">
                  <p:embed/>
                </p:oleObj>
              </mc:Choice>
              <mc:Fallback>
                <p:oleObj name="Equation" r:id="rId5" imgW="1231366"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1308" y="4695766"/>
                        <a:ext cx="2685738" cy="936885"/>
                      </a:xfrm>
                      <a:prstGeom prst="rect">
                        <a:avLst/>
                      </a:prstGeom>
                      <a:noFill/>
                    </p:spPr>
                  </p:pic>
                </p:oleObj>
              </mc:Fallback>
            </mc:AlternateContent>
          </a:graphicData>
        </a:graphic>
      </p:graphicFrame>
      <p:sp>
        <p:nvSpPr>
          <p:cNvPr id="17" name="TextBox 16">
            <a:extLst>
              <a:ext uri="{FF2B5EF4-FFF2-40B4-BE49-F238E27FC236}">
                <a16:creationId xmlns:a16="http://schemas.microsoft.com/office/drawing/2014/main" id="{35FD5F15-0243-48EA-A6E9-3EA7904AE4A9}"/>
              </a:ext>
            </a:extLst>
          </p:cNvPr>
          <p:cNvSpPr txBox="1"/>
          <p:nvPr/>
        </p:nvSpPr>
        <p:spPr>
          <a:xfrm>
            <a:off x="138273" y="2890529"/>
            <a:ext cx="11887200" cy="584775"/>
          </a:xfrm>
          <a:prstGeom prst="rect">
            <a:avLst/>
          </a:prstGeom>
          <a:noFill/>
        </p:spPr>
        <p:txBody>
          <a:bodyPr wrap="square">
            <a:spAutoFit/>
          </a:bodyPr>
          <a:lstStyle/>
          <a:p>
            <a:pPr algn="just">
              <a:spcBef>
                <a:spcPts val="300"/>
              </a:spcBef>
              <a:spcAft>
                <a:spcPts val="300"/>
              </a:spcAft>
            </a:pPr>
            <a:r>
              <a:rPr lang="en-US" sz="3200" spc="-100">
                <a:effectLst/>
                <a:latin typeface="Times New Roman" panose="02020603050405020304" pitchFamily="18" charset="0"/>
                <a:ea typeface="Calibri" panose="020F0502020204030204" pitchFamily="34" charset="0"/>
              </a:rPr>
              <a:t>b) Tỉ lệ phần trăm người trẻ tuổi tháng trước không đọc cuốn sách nào là: </a:t>
            </a:r>
            <a:endParaRPr lang="en-US" sz="3200" spc="-10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7D451CB5-5E36-4D8C-8991-7266F1C93BAF}"/>
              </a:ext>
            </a:extLst>
          </p:cNvPr>
          <p:cNvSpPr txBox="1"/>
          <p:nvPr/>
        </p:nvSpPr>
        <p:spPr>
          <a:xfrm>
            <a:off x="584231" y="5529278"/>
            <a:ext cx="11608246" cy="584775"/>
          </a:xfrm>
          <a:prstGeom prst="rect">
            <a:avLst/>
          </a:prstGeom>
          <a:noFill/>
        </p:spPr>
        <p:txBody>
          <a:bodyPr wrap="square">
            <a:spAutoFit/>
          </a:bodyPr>
          <a:lstStyle/>
          <a:p>
            <a:pPr algn="just">
              <a:spcBef>
                <a:spcPts val="300"/>
              </a:spcBef>
              <a:spcAft>
                <a:spcPts val="300"/>
              </a:spcAft>
            </a:pPr>
            <a:r>
              <a:rPr lang="en-US" sz="3200">
                <a:effectLst/>
                <a:latin typeface="Times New Roman" panose="02020603050405020304" pitchFamily="18" charset="0"/>
                <a:ea typeface="Calibri" panose="020F0502020204030204" pitchFamily="34" charset="0"/>
              </a:rPr>
              <a:t>Tỉ lệ phần trăm người trẻ tuổi tháng trước đọc trê 2 cuốn sách nào là:</a:t>
            </a:r>
            <a:endParaRPr lang="en-US" sz="3200">
              <a:effectLst/>
              <a:latin typeface="Times New Roman" panose="02020603050405020304" pitchFamily="18" charset="0"/>
              <a:ea typeface="Times New Roman" panose="02020603050405020304" pitchFamily="18" charset="0"/>
            </a:endParaRPr>
          </a:p>
        </p:txBody>
      </p:sp>
      <p:sp>
        <p:nvSpPr>
          <p:cNvPr id="20" name="Rectangle 6">
            <a:extLst>
              <a:ext uri="{FF2B5EF4-FFF2-40B4-BE49-F238E27FC236}">
                <a16:creationId xmlns:a16="http://schemas.microsoft.com/office/drawing/2014/main" id="{39988FD4-52CB-4BDC-BA60-A7A8B13466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D36166DD-C77C-4D6D-8422-23D61B3A0F7E}"/>
              </a:ext>
            </a:extLst>
          </p:cNvPr>
          <p:cNvGraphicFramePr>
            <a:graphicFrameLocks noChangeAspect="1"/>
          </p:cNvGraphicFramePr>
          <p:nvPr>
            <p:extLst>
              <p:ext uri="{D42A27DB-BD31-4B8C-83A1-F6EECF244321}">
                <p14:modId xmlns:p14="http://schemas.microsoft.com/office/powerpoint/2010/main" val="847037572"/>
              </p:ext>
            </p:extLst>
          </p:nvPr>
        </p:nvGraphicFramePr>
        <p:xfrm>
          <a:off x="4458830" y="5962754"/>
          <a:ext cx="2685738" cy="895246"/>
        </p:xfrm>
        <a:graphic>
          <a:graphicData uri="http://schemas.openxmlformats.org/presentationml/2006/ole">
            <mc:AlternateContent xmlns:mc="http://schemas.openxmlformats.org/markup-compatibility/2006">
              <mc:Choice xmlns:v="urn:schemas-microsoft-com:vml" Requires="v">
                <p:oleObj spid="_x0000_s5150" name="Equation" r:id="rId7" imgW="1282700" imgH="431800" progId="Equation.DSMT4">
                  <p:embed/>
                </p:oleObj>
              </mc:Choice>
              <mc:Fallback>
                <p:oleObj name="Equation" r:id="rId7" imgW="1282700" imgH="4318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8830" y="5962754"/>
                        <a:ext cx="2685738" cy="895246"/>
                      </a:xfrm>
                      <a:prstGeom prst="rect">
                        <a:avLst/>
                      </a:prstGeom>
                      <a:noFill/>
                    </p:spPr>
                  </p:pic>
                </p:oleObj>
              </mc:Fallback>
            </mc:AlternateContent>
          </a:graphicData>
        </a:graphic>
      </p:graphicFrame>
    </p:spTree>
    <p:extLst>
      <p:ext uri="{BB962C8B-B14F-4D97-AF65-F5344CB8AC3E}">
        <p14:creationId xmlns:p14="http://schemas.microsoft.com/office/powerpoint/2010/main" val="2862312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Single Corner Rounded 7">
            <a:extLst>
              <a:ext uri="{FF2B5EF4-FFF2-40B4-BE49-F238E27FC236}">
                <a16:creationId xmlns:a16="http://schemas.microsoft.com/office/drawing/2014/main" id="{F49A1485-9364-44F2-97F9-9ABBC86D1495}"/>
              </a:ext>
            </a:extLst>
          </p:cNvPr>
          <p:cNvSpPr/>
          <p:nvPr/>
        </p:nvSpPr>
        <p:spPr>
          <a:xfrm flipV="1">
            <a:off x="0" y="1063766"/>
            <a:ext cx="2438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TextBox 8">
            <a:extLst>
              <a:ext uri="{FF2B5EF4-FFF2-40B4-BE49-F238E27FC236}">
                <a16:creationId xmlns:a16="http://schemas.microsoft.com/office/drawing/2014/main" id="{5426A32F-DD19-4EB3-B454-05E53AA82DB5}"/>
              </a:ext>
            </a:extLst>
          </p:cNvPr>
          <p:cNvSpPr txBox="1"/>
          <p:nvPr/>
        </p:nvSpPr>
        <p:spPr>
          <a:xfrm>
            <a:off x="138273" y="1041106"/>
            <a:ext cx="1460656" cy="584775"/>
          </a:xfrm>
          <a:prstGeom prst="rect">
            <a:avLst/>
          </a:prstGeom>
          <a:noFill/>
        </p:spPr>
        <p:txBody>
          <a:bodyPr wrap="none" rtlCol="0">
            <a:spAutoFit/>
          </a:bodyPr>
          <a:lstStyle/>
          <a:p>
            <a:r>
              <a:rPr lang="en-US" sz="3200" b="1">
                <a:solidFill>
                  <a:schemeClr val="bg1"/>
                </a:solidFill>
                <a:latin typeface="Times New Roman" panose="02020603050405020304" pitchFamily="18" charset="0"/>
                <a:cs typeface="Times New Roman" panose="02020603050405020304" pitchFamily="18" charset="0"/>
              </a:rPr>
              <a:t>Ví dụ 2</a:t>
            </a:r>
          </a:p>
        </p:txBody>
      </p:sp>
      <p:sp>
        <p:nvSpPr>
          <p:cNvPr id="4" name="Rectangle 2">
            <a:extLst>
              <a:ext uri="{FF2B5EF4-FFF2-40B4-BE49-F238E27FC236}">
                <a16:creationId xmlns:a16="http://schemas.microsoft.com/office/drawing/2014/main" id="{A327054E-CCB1-4983-9E16-FD431DB81F21}"/>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7" name="Rectangle 4">
            <a:extLst>
              <a:ext uri="{FF2B5EF4-FFF2-40B4-BE49-F238E27FC236}">
                <a16:creationId xmlns:a16="http://schemas.microsoft.com/office/drawing/2014/main" id="{BA081EB2-9BD4-4AFE-8B22-DB0065AD204D}"/>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20" name="Rectangle 6">
            <a:extLst>
              <a:ext uri="{FF2B5EF4-FFF2-40B4-BE49-F238E27FC236}">
                <a16:creationId xmlns:a16="http://schemas.microsoft.com/office/drawing/2014/main" id="{39988FD4-52CB-4BDC-BA60-A7A8B13466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a:extLst>
              <a:ext uri="{FF2B5EF4-FFF2-40B4-BE49-F238E27FC236}">
                <a16:creationId xmlns:a16="http://schemas.microsoft.com/office/drawing/2014/main" id="{D4F24B7B-4579-499A-A85D-54BAB87DD131}"/>
              </a:ext>
            </a:extLst>
          </p:cNvPr>
          <p:cNvSpPr txBox="1"/>
          <p:nvPr/>
        </p:nvSpPr>
        <p:spPr>
          <a:xfrm>
            <a:off x="3380588" y="1120309"/>
            <a:ext cx="4900534" cy="646331"/>
          </a:xfrm>
          <a:prstGeom prst="rect">
            <a:avLst/>
          </a:prstGeom>
          <a:noFill/>
        </p:spPr>
        <p:txBody>
          <a:bodyPr wrap="square">
            <a:spAutoFit/>
          </a:bodyPr>
          <a:lstStyle/>
          <a:p>
            <a:pPr>
              <a:spcBef>
                <a:spcPts val="300"/>
              </a:spcBef>
              <a:spcAft>
                <a:spcPts val="300"/>
              </a:spcAft>
            </a:pPr>
            <a:r>
              <a:rPr lang="en-US" sz="3600">
                <a:effectLst/>
                <a:latin typeface="Times New Roman" panose="02020603050405020304" pitchFamily="18" charset="0"/>
                <a:ea typeface="Times New Roman" panose="02020603050405020304" pitchFamily="18" charset="0"/>
              </a:rPr>
              <a:t>Biểu đồ hình quạt tròn:</a:t>
            </a:r>
          </a:p>
        </p:txBody>
      </p:sp>
      <p:pic>
        <p:nvPicPr>
          <p:cNvPr id="22" name="Picture 21">
            <a:extLst>
              <a:ext uri="{FF2B5EF4-FFF2-40B4-BE49-F238E27FC236}">
                <a16:creationId xmlns:a16="http://schemas.microsoft.com/office/drawing/2014/main" id="{F2E0B7F4-2DC9-47B8-995F-F65604C24B3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05000" y="1859914"/>
            <a:ext cx="7851710" cy="4724058"/>
          </a:xfrm>
          <a:prstGeom prst="rect">
            <a:avLst/>
          </a:prstGeom>
        </p:spPr>
      </p:pic>
    </p:spTree>
    <p:extLst>
      <p:ext uri="{BB962C8B-B14F-4D97-AF65-F5344CB8AC3E}">
        <p14:creationId xmlns:p14="http://schemas.microsoft.com/office/powerpoint/2010/main" val="101234724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CA4344C-C636-4036-A67D-3458B01A0691}"/>
              </a:ext>
            </a:extLst>
          </p:cNvPr>
          <p:cNvSpPr txBox="1"/>
          <p:nvPr/>
        </p:nvSpPr>
        <p:spPr>
          <a:xfrm>
            <a:off x="3079180" y="-21017"/>
            <a:ext cx="6463244" cy="861774"/>
          </a:xfrm>
          <a:prstGeom prst="rect">
            <a:avLst/>
          </a:prstGeom>
          <a:noFill/>
        </p:spPr>
        <p:txBody>
          <a:bodyPr wrap="none" rtlCol="0">
            <a:spAutoFit/>
          </a:bodyPr>
          <a:lstStyle/>
          <a:p>
            <a:r>
              <a:rPr lang="en-US" sz="5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CẤU TRÚC BÀI HỌC</a:t>
            </a:r>
          </a:p>
        </p:txBody>
      </p:sp>
      <p:sp>
        <p:nvSpPr>
          <p:cNvPr id="13" name="Rectangle: Rounded Corners 12">
            <a:extLst>
              <a:ext uri="{FF2B5EF4-FFF2-40B4-BE49-F238E27FC236}">
                <a16:creationId xmlns:a16="http://schemas.microsoft.com/office/drawing/2014/main" id="{A3F8C9BB-82E2-4385-A7E1-5451F9E72224}"/>
              </a:ext>
            </a:extLst>
          </p:cNvPr>
          <p:cNvSpPr/>
          <p:nvPr/>
        </p:nvSpPr>
        <p:spPr>
          <a:xfrm>
            <a:off x="1191718" y="1202591"/>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A48BFFB8-5F06-4B25-B811-484DDB668606}"/>
              </a:ext>
            </a:extLst>
          </p:cNvPr>
          <p:cNvSpPr txBox="1"/>
          <p:nvPr/>
        </p:nvSpPr>
        <p:spPr>
          <a:xfrm>
            <a:off x="1527414" y="1270274"/>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2" name="Oval 1">
            <a:extLst>
              <a:ext uri="{FF2B5EF4-FFF2-40B4-BE49-F238E27FC236}">
                <a16:creationId xmlns:a16="http://schemas.microsoft.com/office/drawing/2014/main" id="{38D4B86B-7F5B-4E76-8459-EF867F001A13}"/>
              </a:ext>
            </a:extLst>
          </p:cNvPr>
          <p:cNvSpPr/>
          <p:nvPr/>
        </p:nvSpPr>
        <p:spPr>
          <a:xfrm>
            <a:off x="568490" y="1171957"/>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29" name="Rectangle: Rounded Corners 28">
            <a:extLst>
              <a:ext uri="{FF2B5EF4-FFF2-40B4-BE49-F238E27FC236}">
                <a16:creationId xmlns:a16="http://schemas.microsoft.com/office/drawing/2014/main" id="{E75AF62B-8728-4375-96A9-C1ADB010D8B7}"/>
              </a:ext>
            </a:extLst>
          </p:cNvPr>
          <p:cNvSpPr/>
          <p:nvPr/>
        </p:nvSpPr>
        <p:spPr>
          <a:xfrm>
            <a:off x="1191718" y="2461176"/>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8FFE14D1-DB37-4448-BBC5-00752BDA92BE}"/>
              </a:ext>
            </a:extLst>
          </p:cNvPr>
          <p:cNvSpPr txBox="1"/>
          <p:nvPr/>
        </p:nvSpPr>
        <p:spPr>
          <a:xfrm>
            <a:off x="1527414" y="2568897"/>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31" name="Oval 30">
            <a:extLst>
              <a:ext uri="{FF2B5EF4-FFF2-40B4-BE49-F238E27FC236}">
                <a16:creationId xmlns:a16="http://schemas.microsoft.com/office/drawing/2014/main" id="{D6ECDDC6-CF8A-4A6C-9BD0-944C6A7D13EF}"/>
              </a:ext>
            </a:extLst>
          </p:cNvPr>
          <p:cNvSpPr/>
          <p:nvPr/>
        </p:nvSpPr>
        <p:spPr>
          <a:xfrm>
            <a:off x="568490" y="2446314"/>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32" name="Rectangle: Rounded Corners 31">
            <a:extLst>
              <a:ext uri="{FF2B5EF4-FFF2-40B4-BE49-F238E27FC236}">
                <a16:creationId xmlns:a16="http://schemas.microsoft.com/office/drawing/2014/main" id="{D54B5CC9-D35A-49F6-A8FB-A175E5B2A52E}"/>
              </a:ext>
            </a:extLst>
          </p:cNvPr>
          <p:cNvSpPr/>
          <p:nvPr/>
        </p:nvSpPr>
        <p:spPr>
          <a:xfrm>
            <a:off x="1191718" y="369257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58D42F11-37D4-4DD4-95CE-4BEA074EA4D8}"/>
              </a:ext>
            </a:extLst>
          </p:cNvPr>
          <p:cNvSpPr txBox="1"/>
          <p:nvPr/>
        </p:nvSpPr>
        <p:spPr>
          <a:xfrm>
            <a:off x="1527414" y="3719761"/>
            <a:ext cx="10272535" cy="646331"/>
          </a:xfrm>
          <a:prstGeom prst="rect">
            <a:avLst/>
          </a:prstGeom>
          <a:noFill/>
        </p:spPr>
        <p:txBody>
          <a:bodyPr wrap="square">
            <a:spAutoFit/>
          </a:bodyPr>
          <a:lstStyle/>
          <a:p>
            <a:pPr algn="just">
              <a:spcBef>
                <a:spcPts val="300"/>
              </a:spcBef>
              <a:spcAft>
                <a:spcPts val="300"/>
              </a:spcAft>
            </a:pPr>
            <a:r>
              <a:rPr lang="en-US" sz="3600" b="1" spc="-100">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kép hay biểu đồ hình quạt tròn.</a:t>
            </a:r>
          </a:p>
        </p:txBody>
      </p:sp>
      <p:sp>
        <p:nvSpPr>
          <p:cNvPr id="34" name="Oval 33">
            <a:extLst>
              <a:ext uri="{FF2B5EF4-FFF2-40B4-BE49-F238E27FC236}">
                <a16:creationId xmlns:a16="http://schemas.microsoft.com/office/drawing/2014/main" id="{4D77F6BD-160F-4B27-BEBB-0F4533D0D024}"/>
              </a:ext>
            </a:extLst>
          </p:cNvPr>
          <p:cNvSpPr/>
          <p:nvPr/>
        </p:nvSpPr>
        <p:spPr>
          <a:xfrm>
            <a:off x="568490" y="369257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p>
        </p:txBody>
      </p:sp>
    </p:spTree>
    <p:extLst>
      <p:ext uri="{BB962C8B-B14F-4D97-AF65-F5344CB8AC3E}">
        <p14:creationId xmlns:p14="http://schemas.microsoft.com/office/powerpoint/2010/main" val="533288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2" grpId="0" animBg="1"/>
      <p:bldP spid="29" grpId="0" animBg="1"/>
      <p:bldP spid="30" grpId="0"/>
      <p:bldP spid="31" grpId="0" animBg="1"/>
      <p:bldP spid="32" grpId="0" animBg="1"/>
      <p:bldP spid="33" grpId="0"/>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746199" y="2474893"/>
            <a:ext cx="4305859"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a:t>
            </a:r>
          </a:p>
        </p:txBody>
      </p:sp>
      <p:pic>
        <p:nvPicPr>
          <p:cNvPr id="4" name="Picture 3">
            <a:extLst>
              <a:ext uri="{FF2B5EF4-FFF2-40B4-BE49-F238E27FC236}">
                <a16:creationId xmlns:a16="http://schemas.microsoft.com/office/drawing/2014/main" id="{6D40F352-018B-4B2B-8C2B-0C626F22FE8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3000" y="4267200"/>
            <a:ext cx="1568406" cy="1632568"/>
          </a:xfrm>
          <a:prstGeom prst="rect">
            <a:avLst/>
          </a:prstGeom>
        </p:spPr>
      </p:pic>
      <p:pic>
        <p:nvPicPr>
          <p:cNvPr id="8" name="Picture 7">
            <a:extLst>
              <a:ext uri="{FF2B5EF4-FFF2-40B4-BE49-F238E27FC236}">
                <a16:creationId xmlns:a16="http://schemas.microsoft.com/office/drawing/2014/main" id="{80D0D0B9-92F7-4977-8C6F-2DDA5428317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994906"/>
            <a:ext cx="2404735" cy="1498725"/>
          </a:xfrm>
          <a:prstGeom prst="rect">
            <a:avLst/>
          </a:prstGeom>
        </p:spPr>
      </p:pic>
      <p:pic>
        <p:nvPicPr>
          <p:cNvPr id="11" name="Picture 10">
            <a:extLst>
              <a:ext uri="{FF2B5EF4-FFF2-40B4-BE49-F238E27FC236}">
                <a16:creationId xmlns:a16="http://schemas.microsoft.com/office/drawing/2014/main" id="{8A4F81F3-FCD0-4D43-A183-D502FB1974F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1558"/>
          <a:stretch/>
        </p:blipFill>
        <p:spPr>
          <a:xfrm>
            <a:off x="8073996" y="906068"/>
            <a:ext cx="2409825" cy="1676400"/>
          </a:xfrm>
          <a:prstGeom prst="rect">
            <a:avLst/>
          </a:prstGeom>
        </p:spPr>
      </p:pic>
    </p:spTree>
    <p:extLst>
      <p:ext uri="{BB962C8B-B14F-4D97-AF65-F5344CB8AC3E}">
        <p14:creationId xmlns:p14="http://schemas.microsoft.com/office/powerpoint/2010/main" val="358338950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A327054E-CCB1-4983-9E16-FD431DB81F21}"/>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7" name="Rectangle 4">
            <a:extLst>
              <a:ext uri="{FF2B5EF4-FFF2-40B4-BE49-F238E27FC236}">
                <a16:creationId xmlns:a16="http://schemas.microsoft.com/office/drawing/2014/main" id="{BA081EB2-9BD4-4AFE-8B22-DB0065AD204D}"/>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20" name="Rectangle 6">
            <a:extLst>
              <a:ext uri="{FF2B5EF4-FFF2-40B4-BE49-F238E27FC236}">
                <a16:creationId xmlns:a16="http://schemas.microsoft.com/office/drawing/2014/main" id="{39988FD4-52CB-4BDC-BA60-A7A8B13466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Single Corner Rounded 14">
            <a:extLst>
              <a:ext uri="{FF2B5EF4-FFF2-40B4-BE49-F238E27FC236}">
                <a16:creationId xmlns:a16="http://schemas.microsoft.com/office/drawing/2014/main" id="{C8CECE47-BCE4-43E7-9B8F-977160F03673}"/>
              </a:ext>
            </a:extLst>
          </p:cNvPr>
          <p:cNvSpPr/>
          <p:nvPr/>
        </p:nvSpPr>
        <p:spPr>
          <a:xfrm flipV="1">
            <a:off x="21236" y="1044329"/>
            <a:ext cx="2868504"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A89A00A-117A-4CB1-BAF9-974DBDE91EAE}"/>
              </a:ext>
            </a:extLst>
          </p:cNvPr>
          <p:cNvSpPr txBox="1"/>
          <p:nvPr/>
        </p:nvSpPr>
        <p:spPr>
          <a:xfrm>
            <a:off x="159509" y="1021669"/>
            <a:ext cx="2730231"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3</a:t>
            </a:r>
          </a:p>
        </p:txBody>
      </p:sp>
      <p:sp>
        <p:nvSpPr>
          <p:cNvPr id="17" name="Rectangle 1">
            <a:extLst>
              <a:ext uri="{FF2B5EF4-FFF2-40B4-BE49-F238E27FC236}">
                <a16:creationId xmlns:a16="http://schemas.microsoft.com/office/drawing/2014/main" id="{68BDCE0E-D618-4BAB-9C61-DEB413A9E0EA}"/>
              </a:ext>
            </a:extLst>
          </p:cNvPr>
          <p:cNvSpPr>
            <a:spLocks noChangeArrowheads="1"/>
          </p:cNvSpPr>
          <p:nvPr/>
        </p:nvSpPr>
        <p:spPr bwMode="auto">
          <a:xfrm>
            <a:off x="214771" y="1621726"/>
            <a:ext cx="1175942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Bảng</a:t>
            </a:r>
            <a:r>
              <a:rPr kumimoji="0" lang="en-US" altLang="en-US" sz="3200" b="0" i="0" u="none" strike="noStrike" cap="none" normalizeH="0">
                <a:ln>
                  <a:noFill/>
                </a:ln>
                <a:solidFill>
                  <a:schemeClr val="tx1"/>
                </a:solidFill>
                <a:effectLst/>
                <a:latin typeface="Times New Roman" panose="02020603050405020304" pitchFamily="18" charset="0"/>
                <a:cs typeface="Times New Roman" panose="02020603050405020304" pitchFamily="18" charset="0"/>
              </a:rPr>
              <a:t> thống kê sau cho biết mật độ dân số (người/km</a:t>
            </a:r>
            <a:r>
              <a:rPr kumimoji="0" lang="en-US" altLang="en-US" sz="32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a:ln>
                  <a:noFill/>
                </a:ln>
                <a:solidFill>
                  <a:schemeClr val="tx1"/>
                </a:solidFill>
                <a:effectLst/>
                <a:latin typeface="Times New Roman" panose="02020603050405020304" pitchFamily="18" charset="0"/>
                <a:cs typeface="Times New Roman" panose="02020603050405020304" pitchFamily="18" charset="0"/>
              </a:rPr>
              <a:t>) tại ba vùng miền kinh tế xã hội trong hai năm 2009 và 2019.</a:t>
            </a:r>
          </a:p>
        </p:txBody>
      </p:sp>
      <p:sp>
        <p:nvSpPr>
          <p:cNvPr id="19" name="Rectangle 1">
            <a:extLst>
              <a:ext uri="{FF2B5EF4-FFF2-40B4-BE49-F238E27FC236}">
                <a16:creationId xmlns:a16="http://schemas.microsoft.com/office/drawing/2014/main" id="{34E170F2-5A5B-478A-A54C-6BEF5C969886}"/>
              </a:ext>
            </a:extLst>
          </p:cNvPr>
          <p:cNvSpPr>
            <a:spLocks noChangeArrowheads="1"/>
          </p:cNvSpPr>
          <p:nvPr/>
        </p:nvSpPr>
        <p:spPr bwMode="auto">
          <a:xfrm>
            <a:off x="214771" y="5554366"/>
            <a:ext cx="1175942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Muốn</a:t>
            </a:r>
            <a:r>
              <a:rPr kumimoji="0" lang="en-US" altLang="en-US" sz="3200" b="0" i="0" u="none" strike="noStrike" cap="none" normalizeH="0">
                <a:ln>
                  <a:noFill/>
                </a:ln>
                <a:solidFill>
                  <a:schemeClr val="tx1"/>
                </a:solidFill>
                <a:effectLst/>
                <a:latin typeface="Times New Roman" panose="02020603050405020304" pitchFamily="18" charset="0"/>
                <a:cs typeface="Times New Roman" panose="02020603050405020304" pitchFamily="18" charset="0"/>
              </a:rPr>
              <a:t> biết sau 10 năm mật độ dân số thay đổi thế nào ở mỗi vùng, ta nên sử dụng biểu đồ nào?</a:t>
            </a:r>
          </a:p>
        </p:txBody>
      </p:sp>
      <p:graphicFrame>
        <p:nvGraphicFramePr>
          <p:cNvPr id="5" name="Table 5">
            <a:extLst>
              <a:ext uri="{FF2B5EF4-FFF2-40B4-BE49-F238E27FC236}">
                <a16:creationId xmlns:a16="http://schemas.microsoft.com/office/drawing/2014/main" id="{B1DEB9A1-668C-4665-A902-F35FBDFC9068}"/>
              </a:ext>
            </a:extLst>
          </p:cNvPr>
          <p:cNvGraphicFramePr>
            <a:graphicFrameLocks noGrp="1"/>
          </p:cNvGraphicFramePr>
          <p:nvPr>
            <p:extLst>
              <p:ext uri="{D42A27DB-BD31-4B8C-83A1-F6EECF244321}">
                <p14:modId xmlns:p14="http://schemas.microsoft.com/office/powerpoint/2010/main" val="3906397319"/>
              </p:ext>
            </p:extLst>
          </p:nvPr>
        </p:nvGraphicFramePr>
        <p:xfrm>
          <a:off x="334470" y="2698944"/>
          <a:ext cx="11520029" cy="2712720"/>
        </p:xfrm>
        <a:graphic>
          <a:graphicData uri="http://schemas.openxmlformats.org/drawingml/2006/table">
            <a:tbl>
              <a:tblPr firstRow="1" bandRow="1">
                <a:tableStyleId>{5C22544A-7EE6-4342-B048-85BDC9FD1C3A}</a:tableStyleId>
              </a:tblPr>
              <a:tblGrid>
                <a:gridCol w="4553400">
                  <a:extLst>
                    <a:ext uri="{9D8B030D-6E8A-4147-A177-3AD203B41FA5}">
                      <a16:colId xmlns:a16="http://schemas.microsoft.com/office/drawing/2014/main" val="3843507639"/>
                    </a:ext>
                  </a:extLst>
                </a:gridCol>
                <a:gridCol w="2046330">
                  <a:extLst>
                    <a:ext uri="{9D8B030D-6E8A-4147-A177-3AD203B41FA5}">
                      <a16:colId xmlns:a16="http://schemas.microsoft.com/office/drawing/2014/main" val="2487382476"/>
                    </a:ext>
                  </a:extLst>
                </a:gridCol>
                <a:gridCol w="2634299">
                  <a:extLst>
                    <a:ext uri="{9D8B030D-6E8A-4147-A177-3AD203B41FA5}">
                      <a16:colId xmlns:a16="http://schemas.microsoft.com/office/drawing/2014/main" val="556796111"/>
                    </a:ext>
                  </a:extLst>
                </a:gridCol>
                <a:gridCol w="2286000">
                  <a:extLst>
                    <a:ext uri="{9D8B030D-6E8A-4147-A177-3AD203B41FA5}">
                      <a16:colId xmlns:a16="http://schemas.microsoft.com/office/drawing/2014/main" val="1597049226"/>
                    </a:ext>
                  </a:extLst>
                </a:gridCol>
              </a:tblGrid>
              <a:tr h="0">
                <a:tc>
                  <a:txBody>
                    <a:bodyPr/>
                    <a:lstStyle/>
                    <a:p>
                      <a:pPr algn="r"/>
                      <a:r>
                        <a:rPr lang="en-US" sz="3200">
                          <a:latin typeface="Times New Roman" panose="02020603050405020304" pitchFamily="18" charset="0"/>
                          <a:cs typeface="Times New Roman" panose="02020603050405020304" pitchFamily="18" charset="0"/>
                        </a:rPr>
                        <a:t>Vùng kinh tế</a:t>
                      </a:r>
                    </a:p>
                    <a:p>
                      <a:pPr algn="r"/>
                      <a:r>
                        <a:rPr lang="en-US" sz="3200">
                          <a:latin typeface="Times New Roman" panose="02020603050405020304" pitchFamily="18" charset="0"/>
                          <a:cs typeface="Times New Roman" panose="02020603050405020304" pitchFamily="18" charset="0"/>
                        </a:rPr>
                        <a:t>Năm                   xã hội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lang="en-US" sz="3200">
                          <a:latin typeface="Times New Roman" panose="02020603050405020304" pitchFamily="18" charset="0"/>
                          <a:cs typeface="Times New Roman" panose="02020603050405020304" pitchFamily="18" charset="0"/>
                        </a:rPr>
                        <a:t>Đồng bằng sông Hồng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Bắc Trung bộ và Duyên hải miền Trung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Đồng bằng sông Cửu Long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892015"/>
                  </a:ext>
                </a:extLst>
              </a:tr>
              <a:tr h="370840">
                <a:tc>
                  <a:txBody>
                    <a:bodyPr/>
                    <a:lstStyle/>
                    <a:p>
                      <a:pPr algn="ctr"/>
                      <a:r>
                        <a:rPr lang="en-US" sz="3200">
                          <a:latin typeface="Times New Roman" panose="02020603050405020304" pitchFamily="18" charset="0"/>
                          <a:cs typeface="Times New Roman" panose="02020603050405020304" pitchFamily="18" charset="0"/>
                        </a:rPr>
                        <a:t>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930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196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424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905049"/>
                  </a:ext>
                </a:extLst>
              </a:tr>
              <a:tr h="370840">
                <a:tc>
                  <a:txBody>
                    <a:bodyPr/>
                    <a:lstStyle/>
                    <a:p>
                      <a:pPr algn="ctr"/>
                      <a:r>
                        <a:rPr lang="en-US" sz="3200">
                          <a:latin typeface="Times New Roman" panose="02020603050405020304" pitchFamily="18" charset="0"/>
                          <a:cs typeface="Times New Roman" panose="02020603050405020304" pitchFamily="18" charset="0"/>
                        </a:rPr>
                        <a:t>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1 060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423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6321730"/>
                  </a:ext>
                </a:extLst>
              </a:tr>
            </a:tbl>
          </a:graphicData>
        </a:graphic>
      </p:graphicFrame>
    </p:spTree>
    <p:extLst>
      <p:ext uri="{BB962C8B-B14F-4D97-AF65-F5344CB8AC3E}">
        <p14:creationId xmlns:p14="http://schemas.microsoft.com/office/powerpoint/2010/main" val="1096522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A327054E-CCB1-4983-9E16-FD431DB81F21}"/>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7" name="Rectangle 4">
            <a:extLst>
              <a:ext uri="{FF2B5EF4-FFF2-40B4-BE49-F238E27FC236}">
                <a16:creationId xmlns:a16="http://schemas.microsoft.com/office/drawing/2014/main" id="{BA081EB2-9BD4-4AFE-8B22-DB0065AD204D}"/>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20" name="Rectangle 6">
            <a:extLst>
              <a:ext uri="{FF2B5EF4-FFF2-40B4-BE49-F238E27FC236}">
                <a16:creationId xmlns:a16="http://schemas.microsoft.com/office/drawing/2014/main" id="{39988FD4-52CB-4BDC-BA60-A7A8B13466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Single Corner Rounded 14">
            <a:extLst>
              <a:ext uri="{FF2B5EF4-FFF2-40B4-BE49-F238E27FC236}">
                <a16:creationId xmlns:a16="http://schemas.microsoft.com/office/drawing/2014/main" id="{C8CECE47-BCE4-43E7-9B8F-977160F03673}"/>
              </a:ext>
            </a:extLst>
          </p:cNvPr>
          <p:cNvSpPr/>
          <p:nvPr/>
        </p:nvSpPr>
        <p:spPr>
          <a:xfrm flipV="1">
            <a:off x="21236" y="1044329"/>
            <a:ext cx="2868504"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A89A00A-117A-4CB1-BAF9-974DBDE91EAE}"/>
              </a:ext>
            </a:extLst>
          </p:cNvPr>
          <p:cNvSpPr txBox="1"/>
          <p:nvPr/>
        </p:nvSpPr>
        <p:spPr>
          <a:xfrm>
            <a:off x="159509" y="1021669"/>
            <a:ext cx="2730231"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3</a:t>
            </a:r>
          </a:p>
        </p:txBody>
      </p:sp>
      <p:sp>
        <p:nvSpPr>
          <p:cNvPr id="17" name="Rectangle 1">
            <a:extLst>
              <a:ext uri="{FF2B5EF4-FFF2-40B4-BE49-F238E27FC236}">
                <a16:creationId xmlns:a16="http://schemas.microsoft.com/office/drawing/2014/main" id="{68BDCE0E-D618-4BAB-9C61-DEB413A9E0EA}"/>
              </a:ext>
            </a:extLst>
          </p:cNvPr>
          <p:cNvSpPr>
            <a:spLocks noChangeArrowheads="1"/>
          </p:cNvSpPr>
          <p:nvPr/>
        </p:nvSpPr>
        <p:spPr bwMode="auto">
          <a:xfrm>
            <a:off x="217800" y="1787861"/>
            <a:ext cx="473822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nl-NL" sz="3200">
                <a:latin typeface="Times New Roman" panose="02020603050405020304" pitchFamily="18" charset="0"/>
                <a:cs typeface="Times New Roman" panose="02020603050405020304" pitchFamily="18" charset="0"/>
              </a:rPr>
              <a:t>a) </a:t>
            </a:r>
            <a:r>
              <a:rPr lang="en-US" sz="3200">
                <a:latin typeface="Times New Roman" panose="02020603050405020304" pitchFamily="18" charset="0"/>
                <a:cs typeface="Times New Roman" panose="02020603050405020304" pitchFamily="18" charset="0"/>
              </a:rPr>
              <a:t>Muốn biết sau 10 năm mật độ dân số thay đổi thế nào ở mỗi vùng, ta nên sử dụng biểu đồ cột kép</a:t>
            </a:r>
          </a:p>
        </p:txBody>
      </p:sp>
      <p:sp>
        <p:nvSpPr>
          <p:cNvPr id="19" name="Rectangle 1">
            <a:extLst>
              <a:ext uri="{FF2B5EF4-FFF2-40B4-BE49-F238E27FC236}">
                <a16:creationId xmlns:a16="http://schemas.microsoft.com/office/drawing/2014/main" id="{34E170F2-5A5B-478A-A54C-6BEF5C969886}"/>
              </a:ext>
            </a:extLst>
          </p:cNvPr>
          <p:cNvSpPr>
            <a:spLocks noChangeArrowheads="1"/>
          </p:cNvSpPr>
          <p:nvPr/>
        </p:nvSpPr>
        <p:spPr bwMode="auto">
          <a:xfrm>
            <a:off x="179476" y="3959703"/>
            <a:ext cx="46620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nl-NL" sz="3200">
                <a:latin typeface="Times New Roman" panose="02020603050405020304" pitchFamily="18" charset="0"/>
                <a:cs typeface="Times New Roman" panose="02020603050405020304" pitchFamily="18" charset="0"/>
              </a:rPr>
              <a:t>b) Biểu đồ cột kép</a:t>
            </a:r>
            <a:endParaRPr lang="en-US" sz="320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B7C3F640-A52E-45A5-A2D1-A3CAB882B968}"/>
              </a:ext>
            </a:extLst>
          </p:cNvPr>
          <p:cNvPicPr>
            <a:picLocks noChangeAspect="1"/>
          </p:cNvPicPr>
          <p:nvPr/>
        </p:nvPicPr>
        <p:blipFill>
          <a:blip r:embed="rId2"/>
          <a:stretch>
            <a:fillRect/>
          </a:stretch>
        </p:blipFill>
        <p:spPr>
          <a:xfrm>
            <a:off x="4956029" y="1636017"/>
            <a:ext cx="7028681" cy="5221983"/>
          </a:xfrm>
          <a:prstGeom prst="rect">
            <a:avLst/>
          </a:prstGeom>
        </p:spPr>
      </p:pic>
    </p:spTree>
    <p:extLst>
      <p:ext uri="{BB962C8B-B14F-4D97-AF65-F5344CB8AC3E}">
        <p14:creationId xmlns:p14="http://schemas.microsoft.com/office/powerpoint/2010/main" val="3025813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886200" y="2582468"/>
            <a:ext cx="4038285"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VẬN DỤNG</a:t>
            </a:r>
          </a:p>
        </p:txBody>
      </p:sp>
      <p:pic>
        <p:nvPicPr>
          <p:cNvPr id="5" name="Picture 4">
            <a:extLst>
              <a:ext uri="{FF2B5EF4-FFF2-40B4-BE49-F238E27FC236}">
                <a16:creationId xmlns:a16="http://schemas.microsoft.com/office/drawing/2014/main" id="{E44E06AE-D344-4952-8B6C-11D1EB691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525" y="5029200"/>
            <a:ext cx="2266950" cy="1570073"/>
          </a:xfrm>
          <a:prstGeom prst="rect">
            <a:avLst/>
          </a:prstGeom>
        </p:spPr>
      </p:pic>
      <p:pic>
        <p:nvPicPr>
          <p:cNvPr id="7" name="Picture 6">
            <a:extLst>
              <a:ext uri="{FF2B5EF4-FFF2-40B4-BE49-F238E27FC236}">
                <a16:creationId xmlns:a16="http://schemas.microsoft.com/office/drawing/2014/main" id="{1298F2A8-82DD-402D-974C-ABAF26C5184D}"/>
              </a:ext>
            </a:extLst>
          </p:cNvPr>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52400" y="152400"/>
            <a:ext cx="1981200" cy="1384630"/>
          </a:xfrm>
          <a:prstGeom prst="rect">
            <a:avLst/>
          </a:prstGeom>
        </p:spPr>
      </p:pic>
      <p:pic>
        <p:nvPicPr>
          <p:cNvPr id="10" name="Picture 9">
            <a:extLst>
              <a:ext uri="{FF2B5EF4-FFF2-40B4-BE49-F238E27FC236}">
                <a16:creationId xmlns:a16="http://schemas.microsoft.com/office/drawing/2014/main" id="{41426194-12FD-4D43-9707-CD1843FE3375}"/>
              </a:ext>
            </a:extLst>
          </p:cNvPr>
          <p:cNvPicPr>
            <a:picLocks noChangeAspect="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10210799" y="40512"/>
            <a:ext cx="1924769" cy="1714500"/>
          </a:xfrm>
          <a:prstGeom prst="rect">
            <a:avLst/>
          </a:prstGeom>
        </p:spPr>
      </p:pic>
    </p:spTree>
    <p:extLst>
      <p:ext uri="{BB962C8B-B14F-4D97-AF65-F5344CB8AC3E}">
        <p14:creationId xmlns:p14="http://schemas.microsoft.com/office/powerpoint/2010/main" val="137355654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7D7AE9-2E72-4475-A32B-F22E3E702E36}"/>
              </a:ext>
            </a:extLst>
          </p:cNvPr>
          <p:cNvGraphicFramePr>
            <a:graphicFrameLocks noGrp="1"/>
          </p:cNvGraphicFramePr>
          <p:nvPr>
            <p:extLst>
              <p:ext uri="{D42A27DB-BD31-4B8C-83A1-F6EECF244321}">
                <p14:modId xmlns:p14="http://schemas.microsoft.com/office/powerpoint/2010/main" val="2107437420"/>
              </p:ext>
            </p:extLst>
          </p:nvPr>
        </p:nvGraphicFramePr>
        <p:xfrm>
          <a:off x="861425" y="2880360"/>
          <a:ext cx="10516470" cy="1097280"/>
        </p:xfrm>
        <a:graphic>
          <a:graphicData uri="http://schemas.openxmlformats.org/drawingml/2006/table">
            <a:tbl>
              <a:tblPr firstRow="1" firstCol="1" bandRow="1">
                <a:tableStyleId>{93296810-A885-4BE3-A3E7-6D5BEEA58F35}</a:tableStyleId>
              </a:tblPr>
              <a:tblGrid>
                <a:gridCol w="3165669">
                  <a:extLst>
                    <a:ext uri="{9D8B030D-6E8A-4147-A177-3AD203B41FA5}">
                      <a16:colId xmlns:a16="http://schemas.microsoft.com/office/drawing/2014/main" val="2096256813"/>
                    </a:ext>
                  </a:extLst>
                </a:gridCol>
                <a:gridCol w="2397801">
                  <a:extLst>
                    <a:ext uri="{9D8B030D-6E8A-4147-A177-3AD203B41FA5}">
                      <a16:colId xmlns:a16="http://schemas.microsoft.com/office/drawing/2014/main" val="2063323362"/>
                    </a:ext>
                  </a:extLst>
                </a:gridCol>
                <a:gridCol w="2438400">
                  <a:extLst>
                    <a:ext uri="{9D8B030D-6E8A-4147-A177-3AD203B41FA5}">
                      <a16:colId xmlns:a16="http://schemas.microsoft.com/office/drawing/2014/main" val="654507977"/>
                    </a:ext>
                  </a:extLst>
                </a:gridCol>
                <a:gridCol w="2514600">
                  <a:extLst>
                    <a:ext uri="{9D8B030D-6E8A-4147-A177-3AD203B41FA5}">
                      <a16:colId xmlns:a16="http://schemas.microsoft.com/office/drawing/2014/main" val="1974232766"/>
                    </a:ext>
                  </a:extLst>
                </a:gridCol>
              </a:tblGrid>
              <a:tr h="0">
                <a:tc>
                  <a:txBody>
                    <a:bodyPr/>
                    <a:lstStyle/>
                    <a:p>
                      <a:pPr algn="ctr"/>
                      <a:r>
                        <a:rPr lang="en-US" sz="3600">
                          <a:effectLst/>
                          <a:latin typeface="Times New Roman" panose="02020603050405020304" pitchFamily="18" charset="0"/>
                          <a:cs typeface="Times New Roman" panose="02020603050405020304" pitchFamily="18" charset="0"/>
                        </a:rPr>
                        <a:t>Loài động vật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Thú</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Chim</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Bò sát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489312"/>
                  </a:ext>
                </a:extLst>
              </a:tr>
              <a:tr h="0">
                <a:tc>
                  <a:txBody>
                    <a:bodyPr/>
                    <a:lstStyle/>
                    <a:p>
                      <a:pPr algn="ctr"/>
                      <a:r>
                        <a:rPr lang="en-US" sz="3600">
                          <a:effectLst/>
                          <a:latin typeface="Times New Roman" panose="02020603050405020304" pitchFamily="18" charset="0"/>
                          <a:cs typeface="Times New Roman" panose="02020603050405020304" pitchFamily="18" charset="0"/>
                        </a:rPr>
                        <a:t>Số lượng (con)</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120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344</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45</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017570"/>
                  </a:ext>
                </a:extLst>
              </a:tr>
            </a:tbl>
          </a:graphicData>
        </a:graphic>
      </p:graphicFrame>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228600" y="1377137"/>
            <a:ext cx="115061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Bảng dưới cho biết số lượng các loài động vật tại Thảo Cầm Viên, Thành phố Hồ Chí Minh vào ngày 14 – 7 – 1869, thời điểm Thảo Cầm Viên chính thức mở cửa đón khách vào xem.</a:t>
            </a:r>
          </a:p>
        </p:txBody>
      </p:sp>
      <p:pic>
        <p:nvPicPr>
          <p:cNvPr id="5" name="Picture 4">
            <a:extLst>
              <a:ext uri="{FF2B5EF4-FFF2-40B4-BE49-F238E27FC236}">
                <a16:creationId xmlns:a16="http://schemas.microsoft.com/office/drawing/2014/main" id="{DC808039-92BE-4B7B-8466-CB02374107E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8600" y="5737730"/>
            <a:ext cx="1265651" cy="1253932"/>
          </a:xfrm>
          <a:prstGeom prst="rect">
            <a:avLst/>
          </a:prstGeom>
        </p:spPr>
      </p:pic>
      <p:pic>
        <p:nvPicPr>
          <p:cNvPr id="7" name="Picture 6">
            <a:extLst>
              <a:ext uri="{FF2B5EF4-FFF2-40B4-BE49-F238E27FC236}">
                <a16:creationId xmlns:a16="http://schemas.microsoft.com/office/drawing/2014/main" id="{57876AD6-F86E-4018-99FB-BB5934ABB5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70473" y="5541990"/>
            <a:ext cx="1562495" cy="1373918"/>
          </a:xfrm>
          <a:prstGeom prst="rect">
            <a:avLst/>
          </a:prstGeom>
        </p:spPr>
      </p:pic>
      <p:sp>
        <p:nvSpPr>
          <p:cNvPr id="8" name="Speech Bubble: Rectangle with Corners Rounded 7">
            <a:extLst>
              <a:ext uri="{FF2B5EF4-FFF2-40B4-BE49-F238E27FC236}">
                <a16:creationId xmlns:a16="http://schemas.microsoft.com/office/drawing/2014/main" id="{9BCBDB15-596C-47B0-851D-52CE7C4F911F}"/>
              </a:ext>
            </a:extLst>
          </p:cNvPr>
          <p:cNvSpPr/>
          <p:nvPr/>
        </p:nvSpPr>
        <p:spPr>
          <a:xfrm>
            <a:off x="685800" y="4118411"/>
            <a:ext cx="3009581" cy="1253933"/>
          </a:xfrm>
          <a:prstGeom prst="wedgeRoundRectCallout">
            <a:avLst>
              <a:gd name="adj1" fmla="val -35337"/>
              <a:gd name="adj2" fmla="val 79986"/>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Tớ sẽ dùng biểu đồ cột để biểu diễn bảng thống kê</a:t>
            </a:r>
          </a:p>
        </p:txBody>
      </p:sp>
      <p:sp>
        <p:nvSpPr>
          <p:cNvPr id="15" name="Speech Bubble: Rectangle with Corners Rounded 14">
            <a:extLst>
              <a:ext uri="{FF2B5EF4-FFF2-40B4-BE49-F238E27FC236}">
                <a16:creationId xmlns:a16="http://schemas.microsoft.com/office/drawing/2014/main" id="{B9867061-BF21-451F-B0B3-DEC5C9789920}"/>
              </a:ext>
            </a:extLst>
          </p:cNvPr>
          <p:cNvSpPr/>
          <p:nvPr/>
        </p:nvSpPr>
        <p:spPr>
          <a:xfrm>
            <a:off x="3982045" y="4095915"/>
            <a:ext cx="3009580" cy="1253933"/>
          </a:xfrm>
          <a:prstGeom prst="wedgeRoundRectCallout">
            <a:avLst>
              <a:gd name="adj1" fmla="val -2773"/>
              <a:gd name="adj2" fmla="val 77132"/>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Biểu đồ bằng sơ đồ tranh được không nhỉ?</a:t>
            </a:r>
          </a:p>
        </p:txBody>
      </p:sp>
      <p:pic>
        <p:nvPicPr>
          <p:cNvPr id="9" name="Picture 8">
            <a:extLst>
              <a:ext uri="{FF2B5EF4-FFF2-40B4-BE49-F238E27FC236}">
                <a16:creationId xmlns:a16="http://schemas.microsoft.com/office/drawing/2014/main" id="{000989AD-D0E7-4C4E-A8FC-8072782C2F0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8200" y="52381"/>
            <a:ext cx="1014413" cy="986996"/>
          </a:xfrm>
          <a:prstGeom prst="rect">
            <a:avLst/>
          </a:prstGeom>
        </p:spPr>
      </p:pic>
      <p:sp>
        <p:nvSpPr>
          <p:cNvPr id="10" name="Rectangle 1">
            <a:extLst>
              <a:ext uri="{FF2B5EF4-FFF2-40B4-BE49-F238E27FC236}">
                <a16:creationId xmlns:a16="http://schemas.microsoft.com/office/drawing/2014/main" id="{2C955ACC-BEAA-4C35-ACEE-27FB0D348B3A}"/>
              </a:ext>
            </a:extLst>
          </p:cNvPr>
          <p:cNvSpPr>
            <a:spLocks noChangeArrowheads="1"/>
          </p:cNvSpPr>
          <p:nvPr/>
        </p:nvSpPr>
        <p:spPr bwMode="auto">
          <a:xfrm>
            <a:off x="1752600" y="305806"/>
            <a:ext cx="46620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b="1">
                <a:latin typeface="Times New Roman" panose="02020603050405020304" pitchFamily="18" charset="0"/>
                <a:cs typeface="Times New Roman" panose="02020603050405020304" pitchFamily="18" charset="0"/>
              </a:rPr>
              <a:t>Thử thách nhỏ</a:t>
            </a:r>
          </a:p>
        </p:txBody>
      </p:sp>
      <p:sp>
        <p:nvSpPr>
          <p:cNvPr id="11" name="Rectangle 1">
            <a:extLst>
              <a:ext uri="{FF2B5EF4-FFF2-40B4-BE49-F238E27FC236}">
                <a16:creationId xmlns:a16="http://schemas.microsoft.com/office/drawing/2014/main" id="{7F102A30-A151-4F77-8164-DB5CBD446188}"/>
              </a:ext>
            </a:extLst>
          </p:cNvPr>
          <p:cNvSpPr>
            <a:spLocks noChangeArrowheads="1"/>
          </p:cNvSpPr>
          <p:nvPr/>
        </p:nvSpPr>
        <p:spPr bwMode="auto">
          <a:xfrm>
            <a:off x="152400" y="862846"/>
            <a:ext cx="1127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a:latin typeface="Times New Roman" panose="02020603050405020304" pitchFamily="18" charset="0"/>
                <a:cs typeface="Times New Roman" panose="02020603050405020304" pitchFamily="18" charset="0"/>
              </a:rPr>
              <a:t>Trở lại bài toán mở đầu, với dữ liệu trong Bảng 5.1</a:t>
            </a:r>
          </a:p>
        </p:txBody>
      </p:sp>
      <p:pic>
        <p:nvPicPr>
          <p:cNvPr id="6" name="Picture 5">
            <a:extLst>
              <a:ext uri="{FF2B5EF4-FFF2-40B4-BE49-F238E27FC236}">
                <a16:creationId xmlns:a16="http://schemas.microsoft.com/office/drawing/2014/main" id="{E21E365C-D4B9-486B-A9F0-C14DBCE7BAC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372600" y="5790731"/>
            <a:ext cx="1219200" cy="1101212"/>
          </a:xfrm>
          <a:prstGeom prst="rect">
            <a:avLst/>
          </a:prstGeom>
        </p:spPr>
      </p:pic>
      <p:sp>
        <p:nvSpPr>
          <p:cNvPr id="13" name="Speech Bubble: Rectangle with Corners Rounded 12">
            <a:extLst>
              <a:ext uri="{FF2B5EF4-FFF2-40B4-BE49-F238E27FC236}">
                <a16:creationId xmlns:a16="http://schemas.microsoft.com/office/drawing/2014/main" id="{48549FA2-A577-4E9A-A2A1-0A1C31436135}"/>
              </a:ext>
            </a:extLst>
          </p:cNvPr>
          <p:cNvSpPr/>
          <p:nvPr/>
        </p:nvSpPr>
        <p:spPr>
          <a:xfrm>
            <a:off x="7162800" y="4095915"/>
            <a:ext cx="4800601" cy="1641815"/>
          </a:xfrm>
          <a:prstGeom prst="wedgeRoundRectCallout">
            <a:avLst>
              <a:gd name="adj1" fmla="val -3916"/>
              <a:gd name="adj2" fmla="val 63022"/>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Việc lựa chọn biểu đồ nào để biểu diễn không chỉ phụ thuộc vào dữ liệu mà còn phụ thuộc vào mục đích của người dùng.</a:t>
            </a:r>
          </a:p>
        </p:txBody>
      </p:sp>
    </p:spTree>
    <p:extLst>
      <p:ext uri="{BB962C8B-B14F-4D97-AF65-F5344CB8AC3E}">
        <p14:creationId xmlns:p14="http://schemas.microsoft.com/office/powerpoint/2010/main" val="1660777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par>
                                <p:cTn id="21" presetID="22" presetClass="entr" presetSubtype="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9"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5" grpId="0" animBg="1"/>
      <p:bldP spid="10" grpId="0"/>
      <p:bldP spid="11" grpId="0"/>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EA655-0DFC-4398-871A-CDFEC9DA51C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8200" y="228600"/>
            <a:ext cx="1014413" cy="986996"/>
          </a:xfrm>
          <a:prstGeom prst="rect">
            <a:avLst/>
          </a:prstGeom>
        </p:spPr>
      </p:pic>
      <p:sp>
        <p:nvSpPr>
          <p:cNvPr id="5" name="Rectangle 1">
            <a:extLst>
              <a:ext uri="{FF2B5EF4-FFF2-40B4-BE49-F238E27FC236}">
                <a16:creationId xmlns:a16="http://schemas.microsoft.com/office/drawing/2014/main" id="{8527880A-A23F-492E-A69A-98EEF703680C}"/>
              </a:ext>
            </a:extLst>
          </p:cNvPr>
          <p:cNvSpPr>
            <a:spLocks noChangeArrowheads="1"/>
          </p:cNvSpPr>
          <p:nvPr/>
        </p:nvSpPr>
        <p:spPr bwMode="auto">
          <a:xfrm>
            <a:off x="1752600" y="482025"/>
            <a:ext cx="46620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b="1">
                <a:latin typeface="Times New Roman" panose="02020603050405020304" pitchFamily="18" charset="0"/>
                <a:cs typeface="Times New Roman" panose="02020603050405020304" pitchFamily="18" charset="0"/>
              </a:rPr>
              <a:t>Thử thách nhỏ</a:t>
            </a:r>
          </a:p>
        </p:txBody>
      </p:sp>
      <p:sp>
        <p:nvSpPr>
          <p:cNvPr id="8" name="TextBox 7">
            <a:extLst>
              <a:ext uri="{FF2B5EF4-FFF2-40B4-BE49-F238E27FC236}">
                <a16:creationId xmlns:a16="http://schemas.microsoft.com/office/drawing/2014/main" id="{0B4AE12F-1E98-4E8F-967C-3FFEB2313959}"/>
              </a:ext>
            </a:extLst>
          </p:cNvPr>
          <p:cNvSpPr txBox="1"/>
          <p:nvPr/>
        </p:nvSpPr>
        <p:spPr>
          <a:xfrm>
            <a:off x="381000" y="1469021"/>
            <a:ext cx="11430000" cy="1608133"/>
          </a:xfrm>
          <a:prstGeom prst="rect">
            <a:avLst/>
          </a:prstGeom>
          <a:noFill/>
        </p:spPr>
        <p:txBody>
          <a:bodyPr wrap="square">
            <a:spAutoFit/>
          </a:bodyPr>
          <a:lstStyle/>
          <a:p>
            <a:pPr algn="just">
              <a:spcBef>
                <a:spcPts val="300"/>
              </a:spcBef>
              <a:spcAft>
                <a:spcPts val="300"/>
              </a:spcAft>
            </a:pPr>
            <a:r>
              <a:rPr lang="nl-NL" sz="3200">
                <a:effectLst/>
                <a:latin typeface="Times New Roman" panose="02020603050405020304" pitchFamily="18" charset="0"/>
                <a:ea typeface="Times New Roman" panose="02020603050405020304" pitchFamily="18" charset="0"/>
              </a:rPr>
              <a:t>Nếu muốn biết tỉ lệ mỗi loài so với tổng số thì ta dùng biểu đồ hình quạt tròn</a:t>
            </a:r>
            <a:endParaRPr lang="en-US" sz="3200">
              <a:effectLst/>
              <a:latin typeface="Times New Roman" panose="02020603050405020304" pitchFamily="18" charset="0"/>
              <a:ea typeface="Times New Roman" panose="02020603050405020304" pitchFamily="18" charset="0"/>
            </a:endParaRPr>
          </a:p>
          <a:p>
            <a:r>
              <a:rPr lang="nl-NL" sz="3200">
                <a:effectLst/>
                <a:latin typeface="Times New Roman" panose="02020603050405020304" pitchFamily="18" charset="0"/>
                <a:ea typeface="Times New Roman" panose="02020603050405020304" pitchFamily="18" charset="0"/>
              </a:rPr>
              <a:t>Nếu muốn biểu diễn số lượng của mỗi loại ta dùng biểu đồ cột.</a:t>
            </a:r>
            <a:endParaRPr lang="en-US" sz="3200"/>
          </a:p>
        </p:txBody>
      </p:sp>
    </p:spTree>
    <p:extLst>
      <p:ext uri="{BB962C8B-B14F-4D97-AF65-F5344CB8AC3E}">
        <p14:creationId xmlns:p14="http://schemas.microsoft.com/office/powerpoint/2010/main" val="295873652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31D0BF2-948B-4ACE-8021-B56E63923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20763" y="2258414"/>
            <a:ext cx="4343400" cy="4716620"/>
          </a:xfrm>
          <a:prstGeom prst="rect">
            <a:avLst/>
          </a:prstGeom>
        </p:spPr>
      </p:pic>
      <p:pic>
        <p:nvPicPr>
          <p:cNvPr id="29" name="Picture 14">
            <a:extLst>
              <a:ext uri="{FF2B5EF4-FFF2-40B4-BE49-F238E27FC236}">
                <a16:creationId xmlns:a16="http://schemas.microsoft.com/office/drawing/2014/main" id="{3C4C9976-646A-403B-B203-42B4DA015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237" y="5922962"/>
            <a:ext cx="4144963" cy="10302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3">
            <a:extLst>
              <a:ext uri="{FF2B5EF4-FFF2-40B4-BE49-F238E27FC236}">
                <a16:creationId xmlns:a16="http://schemas.microsoft.com/office/drawing/2014/main" id="{39220737-0AB3-4B29-9233-0AAC447DC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637" y="3402012"/>
            <a:ext cx="2355850" cy="30019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a:extLst>
              <a:ext uri="{FF2B5EF4-FFF2-40B4-BE49-F238E27FC236}">
                <a16:creationId xmlns:a16="http://schemas.microsoft.com/office/drawing/2014/main" id="{4B039E4B-0C83-46A2-A12A-53A0E2BE0A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8075" y="4527550"/>
            <a:ext cx="3725862" cy="9334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a:extLst>
              <a:ext uri="{FF2B5EF4-FFF2-40B4-BE49-F238E27FC236}">
                <a16:creationId xmlns:a16="http://schemas.microsoft.com/office/drawing/2014/main" id="{D212CF75-8319-4081-863C-E6B45E98D1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2637" y="3332162"/>
            <a:ext cx="4494213" cy="18415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a:extLst>
              <a:ext uri="{FF2B5EF4-FFF2-40B4-BE49-F238E27FC236}">
                <a16:creationId xmlns:a16="http://schemas.microsoft.com/office/drawing/2014/main" id="{1F2F535F-F175-45A8-A222-402063B5D3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6012" y="2746375"/>
            <a:ext cx="32639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9">
            <a:extLst>
              <a:ext uri="{FF2B5EF4-FFF2-40B4-BE49-F238E27FC236}">
                <a16:creationId xmlns:a16="http://schemas.microsoft.com/office/drawing/2014/main" id="{19230033-CF4D-40C3-B025-9A8DB1C1A0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2637" y="2843212"/>
            <a:ext cx="4502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a:extLst>
              <a:ext uri="{FF2B5EF4-FFF2-40B4-BE49-F238E27FC236}">
                <a16:creationId xmlns:a16="http://schemas.microsoft.com/office/drawing/2014/main" id="{7D591B65-F2B8-4B75-91D8-F161CD0DD3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2537" y="1498600"/>
            <a:ext cx="3524250" cy="92551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a:extLst>
              <a:ext uri="{FF2B5EF4-FFF2-40B4-BE49-F238E27FC236}">
                <a16:creationId xmlns:a16="http://schemas.microsoft.com/office/drawing/2014/main" id="{6C1B2A88-9C3B-4C1B-B9FC-AAB51C2215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2637" y="1533525"/>
            <a:ext cx="3368675" cy="23558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a:extLst>
              <a:ext uri="{FF2B5EF4-FFF2-40B4-BE49-F238E27FC236}">
                <a16:creationId xmlns:a16="http://schemas.microsoft.com/office/drawing/2014/main" id="{570FC534-5EF0-441B-ABD6-DC548CC379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5237" y="103187"/>
            <a:ext cx="4379913" cy="11509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a:extLst>
              <a:ext uri="{FF2B5EF4-FFF2-40B4-BE49-F238E27FC236}">
                <a16:creationId xmlns:a16="http://schemas.microsoft.com/office/drawing/2014/main" id="{C4B04226-698B-4177-BA75-BF34418316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8187" y="749300"/>
            <a:ext cx="2208213" cy="314166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627218AA-B360-46EC-9AF3-50B4E1746CB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2200" y="2895600"/>
            <a:ext cx="2390775" cy="1482725"/>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39157724-CD51-4264-890E-DB73496CDDF9}"/>
              </a:ext>
            </a:extLst>
          </p:cNvPr>
          <p:cNvSpPr/>
          <p:nvPr/>
        </p:nvSpPr>
        <p:spPr>
          <a:xfrm>
            <a:off x="2514600" y="112400"/>
            <a:ext cx="8077200" cy="3804162"/>
          </a:xfrm>
          <a:prstGeom prst="cloud">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7D17267-54E5-4061-A55C-2385BBE16988}"/>
              </a:ext>
            </a:extLst>
          </p:cNvPr>
          <p:cNvSpPr txBox="1"/>
          <p:nvPr/>
        </p:nvSpPr>
        <p:spPr>
          <a:xfrm>
            <a:off x="3404019" y="1018219"/>
            <a:ext cx="6603166" cy="1723549"/>
          </a:xfrm>
          <a:prstGeom prst="rect">
            <a:avLst/>
          </a:prstGeom>
          <a:noFill/>
        </p:spPr>
        <p:txBody>
          <a:bodyPr wrap="square">
            <a:spAutoFit/>
          </a:bodyPr>
          <a:lstStyle/>
          <a:p>
            <a:pPr algn="just">
              <a:spcBef>
                <a:spcPts val="300"/>
              </a:spcBef>
              <a:spcAft>
                <a:spcPts val="300"/>
              </a:spcAft>
            </a:pPr>
            <a:r>
              <a:rPr lang="en-US" sz="3200">
                <a:effectLst/>
                <a:latin typeface="Times New Roman" panose="02020603050405020304" pitchFamily="18" charset="0"/>
                <a:ea typeface="Times New Roman" panose="02020603050405020304" pitchFamily="18" charset="0"/>
              </a:rPr>
              <a:t>Vẽ sơ đồ tư duy theo các yêu cầu sau:</a:t>
            </a:r>
          </a:p>
          <a:p>
            <a:pPr algn="just">
              <a:spcBef>
                <a:spcPts val="300"/>
              </a:spcBef>
              <a:spcAft>
                <a:spcPts val="300"/>
              </a:spcAft>
            </a:pPr>
            <a:r>
              <a:rPr lang="en-US" sz="3200">
                <a:effectLst/>
                <a:latin typeface="Times New Roman" panose="02020603050405020304" pitchFamily="18" charset="0"/>
                <a:ea typeface="Times New Roman" panose="02020603050405020304" pitchFamily="18" charset="0"/>
              </a:rPr>
              <a:t>+ Thể hiện tên các loại biểu đồ đã học</a:t>
            </a:r>
          </a:p>
          <a:p>
            <a:pPr algn="just">
              <a:spcBef>
                <a:spcPts val="300"/>
              </a:spcBef>
              <a:spcAft>
                <a:spcPts val="300"/>
              </a:spcAft>
            </a:pPr>
            <a:r>
              <a:rPr lang="en-US" sz="3200">
                <a:effectLst/>
                <a:latin typeface="Times New Roman" panose="02020603050405020304" pitchFamily="18" charset="0"/>
                <a:ea typeface="Times New Roman" panose="02020603050405020304" pitchFamily="18" charset="0"/>
              </a:rPr>
              <a:t>+ Cách lựa chọn biểu đồ</a:t>
            </a:r>
          </a:p>
        </p:txBody>
      </p:sp>
    </p:spTree>
    <p:extLst>
      <p:ext uri="{BB962C8B-B14F-4D97-AF65-F5344CB8AC3E}">
        <p14:creationId xmlns:p14="http://schemas.microsoft.com/office/powerpoint/2010/main" val="151318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circle(in)">
                                      <p:cBhvr>
                                        <p:cTn id="10" dur="20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ox(out)">
                                      <p:cBhvr>
                                        <p:cTn id="15" dur="500"/>
                                        <p:tgtEl>
                                          <p:spTgt spid="39"/>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4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0" grpId="0"/>
      <p:bldP spid="40"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3">
            <a:extLst>
              <a:ext uri="{FF2B5EF4-FFF2-40B4-BE49-F238E27FC236}">
                <a16:creationId xmlns:a16="http://schemas.microsoft.com/office/drawing/2014/main" id="{43741E94-2B92-4359-8001-3B836F75C183}"/>
              </a:ext>
            </a:extLst>
          </p:cNvPr>
          <p:cNvGrpSpPr/>
          <p:nvPr/>
        </p:nvGrpSpPr>
        <p:grpSpPr>
          <a:xfrm>
            <a:off x="4495800" y="5828167"/>
            <a:ext cx="2847188" cy="796159"/>
            <a:chOff x="0" y="0"/>
            <a:chExt cx="4849303" cy="1641646"/>
          </a:xfrm>
        </p:grpSpPr>
        <p:pic>
          <p:nvPicPr>
            <p:cNvPr id="18" name="Picture 4">
              <a:extLst>
                <a:ext uri="{FF2B5EF4-FFF2-40B4-BE49-F238E27FC236}">
                  <a16:creationId xmlns:a16="http://schemas.microsoft.com/office/drawing/2014/main" id="{6CD5CE17-D169-4AF0-9D69-252FB9E4B8B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19" name="Picture 5">
              <a:extLst>
                <a:ext uri="{FF2B5EF4-FFF2-40B4-BE49-F238E27FC236}">
                  <a16:creationId xmlns:a16="http://schemas.microsoft.com/office/drawing/2014/main" id="{060A0478-653B-4CAC-8D17-C18C527202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20" name="Picture 6">
              <a:extLst>
                <a:ext uri="{FF2B5EF4-FFF2-40B4-BE49-F238E27FC236}">
                  <a16:creationId xmlns:a16="http://schemas.microsoft.com/office/drawing/2014/main" id="{CEACE476-F631-45AC-BC5C-D386C3D0A40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21" name="Picture 7">
            <a:extLst>
              <a:ext uri="{FF2B5EF4-FFF2-40B4-BE49-F238E27FC236}">
                <a16:creationId xmlns:a16="http://schemas.microsoft.com/office/drawing/2014/main" id="{8096A612-F07A-4C25-8DC6-CD0C1472FFEA}"/>
              </a:ext>
            </a:extLst>
          </p:cNvPr>
          <p:cNvPicPr>
            <a:picLocks noChangeAspect="1"/>
          </p:cNvPicPr>
          <p:nvPr/>
        </p:nvPicPr>
        <p:blipFill>
          <a:blip r:embed="rId8"/>
          <a:srcRect/>
          <a:stretch>
            <a:fillRect/>
          </a:stretch>
        </p:blipFill>
        <p:spPr>
          <a:xfrm rot="385042">
            <a:off x="10867469" y="55051"/>
            <a:ext cx="1125061" cy="2122757"/>
          </a:xfrm>
          <a:prstGeom prst="rect">
            <a:avLst/>
          </a:prstGeom>
        </p:spPr>
      </p:pic>
      <p:sp>
        <p:nvSpPr>
          <p:cNvPr id="22" name="TextBox 8">
            <a:extLst>
              <a:ext uri="{FF2B5EF4-FFF2-40B4-BE49-F238E27FC236}">
                <a16:creationId xmlns:a16="http://schemas.microsoft.com/office/drawing/2014/main" id="{BC39CFD2-FF12-49AF-A81D-94FB31CA2DA3}"/>
              </a:ext>
            </a:extLst>
          </p:cNvPr>
          <p:cNvSpPr txBox="1"/>
          <p:nvPr/>
        </p:nvSpPr>
        <p:spPr>
          <a:xfrm>
            <a:off x="1219200" y="349358"/>
            <a:ext cx="8915400" cy="553998"/>
          </a:xfrm>
          <a:prstGeom prst="rect">
            <a:avLst/>
          </a:prstGeom>
        </p:spPr>
        <p:txBody>
          <a:bodyPr wrap="square" lIns="0" tIns="0" rIns="0" bIns="0" rtlCol="0" anchor="t">
            <a:spAutoFit/>
          </a:bodyPr>
          <a:lstStyle/>
          <a:p>
            <a:pPr algn="ctr">
              <a:buClr>
                <a:srgbClr val="46251D"/>
              </a:buClr>
              <a:buSzPts val="3000"/>
              <a:buFont typeface="Barriecito"/>
              <a:buNone/>
              <a:defRPr/>
            </a:pPr>
            <a:r>
              <a:rPr lang="en-US" sz="3600" b="1" kern="0">
                <a:solidFill>
                  <a:srgbClr val="FF9829">
                    <a:lumMod val="75000"/>
                  </a:srgbClr>
                </a:solidFill>
                <a:latin typeface="Times New Roman" panose="02020603050405020304" pitchFamily="18" charset="0"/>
                <a:cs typeface="Times New Roman" panose="02020603050405020304" pitchFamily="18" charset="0"/>
                <a:sym typeface="Barriecito"/>
              </a:rPr>
              <a:t>HƯỚNG DẪN VỀ NHÀ</a:t>
            </a:r>
            <a:endParaRPr lang="en-US" sz="3600" b="1" kern="0" dirty="0">
              <a:solidFill>
                <a:srgbClr val="FF9829">
                  <a:lumMod val="75000"/>
                </a:srgbClr>
              </a:solidFill>
              <a:latin typeface="Times New Roman" panose="02020603050405020304" pitchFamily="18" charset="0"/>
              <a:cs typeface="Times New Roman" panose="02020603050405020304" pitchFamily="18" charset="0"/>
              <a:sym typeface="Barriecito"/>
            </a:endParaRPr>
          </a:p>
        </p:txBody>
      </p:sp>
      <p:sp>
        <p:nvSpPr>
          <p:cNvPr id="23" name="Oval 22">
            <a:extLst>
              <a:ext uri="{FF2B5EF4-FFF2-40B4-BE49-F238E27FC236}">
                <a16:creationId xmlns:a16="http://schemas.microsoft.com/office/drawing/2014/main" id="{44DF503C-3F67-4789-926A-AC65EA2A6786}"/>
              </a:ext>
            </a:extLst>
          </p:cNvPr>
          <p:cNvSpPr/>
          <p:nvPr/>
        </p:nvSpPr>
        <p:spPr>
          <a:xfrm>
            <a:off x="1683275" y="1143000"/>
            <a:ext cx="778510" cy="778510"/>
          </a:xfrm>
          <a:prstGeom prst="ellipse">
            <a:avLst/>
          </a:prstGeom>
          <a:solidFill>
            <a:srgbClr val="F79646">
              <a:lumMod val="75000"/>
            </a:srgbClr>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24" name="TextBox 23">
            <a:extLst>
              <a:ext uri="{FF2B5EF4-FFF2-40B4-BE49-F238E27FC236}">
                <a16:creationId xmlns:a16="http://schemas.microsoft.com/office/drawing/2014/main" id="{200D6C02-361A-463A-90FA-82ECBDCE7A18}"/>
              </a:ext>
            </a:extLst>
          </p:cNvPr>
          <p:cNvSpPr txBox="1"/>
          <p:nvPr/>
        </p:nvSpPr>
        <p:spPr>
          <a:xfrm>
            <a:off x="2667000" y="1239867"/>
            <a:ext cx="8153400" cy="584775"/>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Ghi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nhớ</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thức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a:t>
            </a:r>
            <a:r>
              <a:rPr lang="en-US" sz="3200" err="1">
                <a:solidFill>
                  <a:prstClr val="black"/>
                </a:solidFill>
                <a:latin typeface="Times New Roman" panose="02020603050405020304" pitchFamily="18" charset="0"/>
                <a:cs typeface="Times New Roman" panose="02020603050405020304" pitchFamily="18" charset="0"/>
              </a:rPr>
              <a:t>học</a:t>
            </a:r>
            <a:r>
              <a:rPr lang="en-US" sz="3200">
                <a:solidFill>
                  <a:prstClr val="black"/>
                </a:solidFill>
                <a:latin typeface="Times New Roman" panose="02020603050405020304" pitchFamily="18" charset="0"/>
                <a:cs typeface="Times New Roman" panose="02020603050405020304" pitchFamily="18" charset="0"/>
              </a:rPr>
              <a:t> trong bài.</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5342794F-C01F-4610-ABCC-B80B36C262D2}"/>
              </a:ext>
            </a:extLst>
          </p:cNvPr>
          <p:cNvSpPr/>
          <p:nvPr/>
        </p:nvSpPr>
        <p:spPr>
          <a:xfrm>
            <a:off x="1683275" y="2521862"/>
            <a:ext cx="778510" cy="778510"/>
          </a:xfrm>
          <a:prstGeom prst="ellipse">
            <a:avLst/>
          </a:prstGeom>
          <a:solidFill>
            <a:srgbClr val="4BACC6">
              <a:lumMod val="75000"/>
            </a:srgbClr>
          </a:solidFill>
          <a:ln w="25400" cap="flat" cmpd="sng" algn="ctr">
            <a:solidFill>
              <a:srgbClr val="4BACC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26" name="TextBox 25">
            <a:extLst>
              <a:ext uri="{FF2B5EF4-FFF2-40B4-BE49-F238E27FC236}">
                <a16:creationId xmlns:a16="http://schemas.microsoft.com/office/drawing/2014/main" id="{5F525819-D9E2-40BD-B256-CB0E6A3511E7}"/>
              </a:ext>
            </a:extLst>
          </p:cNvPr>
          <p:cNvSpPr txBox="1"/>
          <p:nvPr/>
        </p:nvSpPr>
        <p:spPr>
          <a:xfrm>
            <a:off x="2667000" y="2670159"/>
            <a:ext cx="8763000" cy="584775"/>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Hoàn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err="1">
                <a:solidFill>
                  <a:prstClr val="black"/>
                </a:solidFill>
                <a:latin typeface="Times New Roman" panose="02020603050405020304" pitchFamily="18" charset="0"/>
                <a:cs typeface="Times New Roman" panose="02020603050405020304" pitchFamily="18" charset="0"/>
              </a:rPr>
              <a:t>tập</a:t>
            </a:r>
            <a:r>
              <a:rPr lang="en-US" sz="3200">
                <a:solidFill>
                  <a:prstClr val="black"/>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5.8, 5.9 – SGK.tr98</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429F738B-ACE8-42AF-8ED4-0FD5876679C2}"/>
              </a:ext>
            </a:extLst>
          </p:cNvPr>
          <p:cNvSpPr/>
          <p:nvPr/>
        </p:nvSpPr>
        <p:spPr>
          <a:xfrm>
            <a:off x="1683275" y="4000004"/>
            <a:ext cx="778510" cy="778510"/>
          </a:xfrm>
          <a:prstGeom prst="ellips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28" name="TextBox 27">
            <a:extLst>
              <a:ext uri="{FF2B5EF4-FFF2-40B4-BE49-F238E27FC236}">
                <a16:creationId xmlns:a16="http://schemas.microsoft.com/office/drawing/2014/main" id="{00F9A51B-D6A8-4B44-AF3C-7141815C5042}"/>
              </a:ext>
            </a:extLst>
          </p:cNvPr>
          <p:cNvSpPr txBox="1"/>
          <p:nvPr/>
        </p:nvSpPr>
        <p:spPr>
          <a:xfrm>
            <a:off x="2667000" y="4000003"/>
            <a:ext cx="8686800" cy="1481175"/>
          </a:xfrm>
          <a:prstGeom prst="rect">
            <a:avLst/>
          </a:prstGeom>
          <a:noFill/>
        </p:spPr>
        <p:txBody>
          <a:bodyPr wrap="square" rtlCol="0">
            <a:spAutoFit/>
          </a:bodyPr>
          <a:lstStyle/>
          <a:p>
            <a:pPr algn="just">
              <a:lnSpc>
                <a:spcPct val="150000"/>
              </a:lnSpc>
            </a:pPr>
            <a:r>
              <a:rPr lang="en-US" sz="3200">
                <a:latin typeface="Times New Roman" panose="02020603050405020304" pitchFamily="18" charset="0"/>
                <a:cs typeface="Times New Roman" panose="02020603050405020304" pitchFamily="18" charset="0"/>
              </a:rPr>
              <a:t>Đọc và chuẩn bị trước nội dung </a:t>
            </a:r>
            <a:r>
              <a:rPr lang="en-US" sz="3200" b="1">
                <a:latin typeface="Times New Roman" panose="02020603050405020304" pitchFamily="18" charset="0"/>
                <a:cs typeface="Times New Roman" panose="02020603050405020304" pitchFamily="18" charset="0"/>
              </a:rPr>
              <a:t>Bài 20. Phân tích số liệu thống kê dựa vào biểu đồ.</a:t>
            </a:r>
            <a:endParaRPr lang="en-US" sz="3200" b="1">
              <a:solidFill>
                <a:prstClr val="black"/>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C431D0FE-2D6E-4CBA-8D12-454D53CC99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132863"/>
            <a:ext cx="1477230" cy="3477647"/>
          </a:xfrm>
          <a:prstGeom prst="rect">
            <a:avLst/>
          </a:prstGeom>
        </p:spPr>
      </p:pic>
    </p:spTree>
    <p:extLst>
      <p:ext uri="{BB962C8B-B14F-4D97-AF65-F5344CB8AC3E}">
        <p14:creationId xmlns:p14="http://schemas.microsoft.com/office/powerpoint/2010/main" val="2147393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strVal val="#ppt_w+.3"/>
                                          </p:val>
                                        </p:tav>
                                        <p:tav tm="100000">
                                          <p:val>
                                            <p:strVal val="#ppt_w"/>
                                          </p:val>
                                        </p:tav>
                                      </p:tavLst>
                                    </p:anim>
                                    <p:anim calcmode="lin" valueType="num">
                                      <p:cBhvr>
                                        <p:cTn id="27" dur="500" fill="hold"/>
                                        <p:tgtEl>
                                          <p:spTgt spid="28"/>
                                        </p:tgtEl>
                                        <p:attrNameLst>
                                          <p:attrName>ppt_h</p:attrName>
                                        </p:attrNameLst>
                                      </p:cBhvr>
                                      <p:tavLst>
                                        <p:tav tm="0">
                                          <p:val>
                                            <p:strVal val="#ppt_h"/>
                                          </p:val>
                                        </p:tav>
                                        <p:tav tm="100000">
                                          <p:val>
                                            <p:strVal val="#ppt_h"/>
                                          </p:val>
                                        </p:tav>
                                      </p:tavLst>
                                    </p:anim>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CE4B5B-C700-4D48-9F35-D3530F07E18F}"/>
              </a:ext>
            </a:extLst>
          </p:cNvPr>
          <p:cNvPicPr>
            <a:picLocks noChangeAspect="1"/>
          </p:cNvPicPr>
          <p:nvPr/>
        </p:nvPicPr>
        <p:blipFill>
          <a:blip r:embed="rId2"/>
          <a:srcRect/>
          <a:stretch>
            <a:fillRect/>
          </a:stretch>
        </p:blipFill>
        <p:spPr>
          <a:xfrm>
            <a:off x="1460304" y="361361"/>
            <a:ext cx="9271392" cy="6520373"/>
          </a:xfrm>
          <a:prstGeom prst="rect">
            <a:avLst/>
          </a:prstGeom>
        </p:spPr>
      </p:pic>
      <p:pic>
        <p:nvPicPr>
          <p:cNvPr id="5" name="Picture 5">
            <a:extLst>
              <a:ext uri="{FF2B5EF4-FFF2-40B4-BE49-F238E27FC236}">
                <a16:creationId xmlns:a16="http://schemas.microsoft.com/office/drawing/2014/main" id="{08A3AE26-B729-4A35-A0FD-6EFF316F053B}"/>
              </a:ext>
            </a:extLst>
          </p:cNvPr>
          <p:cNvPicPr>
            <a:picLocks noChangeAspect="1"/>
          </p:cNvPicPr>
          <p:nvPr/>
        </p:nvPicPr>
        <p:blipFill>
          <a:blip r:embed="rId3"/>
          <a:srcRect/>
          <a:stretch>
            <a:fillRect/>
          </a:stretch>
        </p:blipFill>
        <p:spPr>
          <a:xfrm>
            <a:off x="8863501" y="3002644"/>
            <a:ext cx="3736387" cy="3837111"/>
          </a:xfrm>
          <a:prstGeom prst="rect">
            <a:avLst/>
          </a:prstGeom>
        </p:spPr>
      </p:pic>
      <p:sp>
        <p:nvSpPr>
          <p:cNvPr id="6" name="TextBox 7">
            <a:extLst>
              <a:ext uri="{FF2B5EF4-FFF2-40B4-BE49-F238E27FC236}">
                <a16:creationId xmlns:a16="http://schemas.microsoft.com/office/drawing/2014/main" id="{CC47ED5F-B45D-4E64-8C1C-DB5D835246C5}"/>
              </a:ext>
            </a:extLst>
          </p:cNvPr>
          <p:cNvSpPr txBox="1"/>
          <p:nvPr/>
        </p:nvSpPr>
        <p:spPr>
          <a:xfrm>
            <a:off x="2013010" y="1524000"/>
            <a:ext cx="8165979" cy="1736053"/>
          </a:xfrm>
          <a:prstGeom prst="rect">
            <a:avLst/>
          </a:prstGeom>
        </p:spPr>
        <p:txBody>
          <a:bodyPr wrap="square" lIns="0" tIns="0" rIns="0" bIns="0" rtlCol="0" anchor="t">
            <a:spAutoFit/>
          </a:bodyPr>
          <a:lstStyle/>
          <a:p>
            <a:pPr algn="ctr">
              <a:lnSpc>
                <a:spcPct val="150000"/>
              </a:lnSpc>
            </a:pPr>
            <a:r>
              <a:rPr lang="en-US" sz="4000" b="1" dirty="0">
                <a:solidFill>
                  <a:srgbClr val="383856"/>
                </a:solidFill>
                <a:latin typeface="Times New Roman" panose="02020603050405020304" pitchFamily="18" charset="0"/>
                <a:cs typeface="Times New Roman" panose="02020603050405020304" pitchFamily="18" charset="0"/>
              </a:rPr>
              <a:t>CẢM ƠN CÁC EM ĐÃ THEO DÕI BÀI GIẢNG NGÀY HÔM NAY!</a:t>
            </a:r>
          </a:p>
        </p:txBody>
      </p:sp>
      <p:pic>
        <p:nvPicPr>
          <p:cNvPr id="7" name="Picture 4">
            <a:extLst>
              <a:ext uri="{FF2B5EF4-FFF2-40B4-BE49-F238E27FC236}">
                <a16:creationId xmlns:a16="http://schemas.microsoft.com/office/drawing/2014/main" id="{0B6A522F-6C05-4A6B-AC36-318B24C2940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080411">
            <a:off x="1678757" y="3802390"/>
            <a:ext cx="970622" cy="930033"/>
          </a:xfrm>
          <a:prstGeom prst="rect">
            <a:avLst/>
          </a:prstGeom>
        </p:spPr>
      </p:pic>
    </p:spTree>
    <p:extLst>
      <p:ext uri="{BB962C8B-B14F-4D97-AF65-F5344CB8AC3E}">
        <p14:creationId xmlns:p14="http://schemas.microsoft.com/office/powerpoint/2010/main" val="20808972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860452" y="381000"/>
            <a:ext cx="4471096"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KHỞI ĐỘNG</a:t>
            </a:r>
          </a:p>
        </p:txBody>
      </p:sp>
      <p:sp>
        <p:nvSpPr>
          <p:cNvPr id="3" name="Cloud 2">
            <a:extLst>
              <a:ext uri="{FF2B5EF4-FFF2-40B4-BE49-F238E27FC236}">
                <a16:creationId xmlns:a16="http://schemas.microsoft.com/office/drawing/2014/main" id="{CFE5D185-35F8-4541-83C6-4D1840EB7B7D}"/>
              </a:ext>
            </a:extLst>
          </p:cNvPr>
          <p:cNvSpPr/>
          <p:nvPr/>
        </p:nvSpPr>
        <p:spPr>
          <a:xfrm>
            <a:off x="2476500" y="1828800"/>
            <a:ext cx="7239000" cy="3352800"/>
          </a:xfrm>
          <a:prstGeom prst="cloud">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2">
                    <a:lumMod val="50000"/>
                  </a:schemeClr>
                </a:solidFill>
                <a:latin typeface="Times New Roman" panose="02020603050405020304" pitchFamily="18" charset="0"/>
                <a:cs typeface="Times New Roman" panose="02020603050405020304" pitchFamily="18" charset="0"/>
              </a:rPr>
              <a:t>Chúng ta đã được học mấy loại biểu đồ?</a:t>
            </a:r>
          </a:p>
        </p:txBody>
      </p:sp>
      <p:pic>
        <p:nvPicPr>
          <p:cNvPr id="15" name="Picture 14">
            <a:extLst>
              <a:ext uri="{FF2B5EF4-FFF2-40B4-BE49-F238E27FC236}">
                <a16:creationId xmlns:a16="http://schemas.microsoft.com/office/drawing/2014/main" id="{131D0BF2-948B-4ACE-8021-B56E63923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20763" y="2258414"/>
            <a:ext cx="4343400" cy="4716620"/>
          </a:xfrm>
          <a:prstGeom prst="rect">
            <a:avLst/>
          </a:prstGeom>
        </p:spPr>
      </p:pic>
      <p:pic>
        <p:nvPicPr>
          <p:cNvPr id="16" name="Picture 9">
            <a:extLst>
              <a:ext uri="{FF2B5EF4-FFF2-40B4-BE49-F238E27FC236}">
                <a16:creationId xmlns:a16="http://schemas.microsoft.com/office/drawing/2014/main" id="{E0FF9893-6F84-41AE-951B-A95E10D31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98588"/>
            <a:ext cx="4724400" cy="24590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FE389265-C052-428E-8540-714FB8E77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112" y="3143250"/>
            <a:ext cx="5370513"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64D8318F-0875-4F02-9D38-1B183EE8EE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2" y="3167063"/>
            <a:ext cx="4260850" cy="36258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7F9B0A8E-F3BC-4EB8-B0A5-2B0F5BBCC8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6512" y="2532063"/>
            <a:ext cx="4408488" cy="13255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id="{277FBEF7-01EF-419D-AF59-BDD75E6BF2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6512" y="990600"/>
            <a:ext cx="4192588" cy="2867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F02B9293-4BB9-4C9B-A9A1-92D0E53B08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0325" y="2554288"/>
            <a:ext cx="3105150" cy="192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55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4" presetClass="entr" presetSubtype="3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ou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7D7AE9-2E72-4475-A32B-F22E3E702E36}"/>
              </a:ext>
            </a:extLst>
          </p:cNvPr>
          <p:cNvGraphicFramePr>
            <a:graphicFrameLocks noGrp="1"/>
          </p:cNvGraphicFramePr>
          <p:nvPr>
            <p:extLst>
              <p:ext uri="{D42A27DB-BD31-4B8C-83A1-F6EECF244321}">
                <p14:modId xmlns:p14="http://schemas.microsoft.com/office/powerpoint/2010/main" val="428626532"/>
              </p:ext>
            </p:extLst>
          </p:nvPr>
        </p:nvGraphicFramePr>
        <p:xfrm>
          <a:off x="456330" y="2331720"/>
          <a:ext cx="10516470" cy="1097280"/>
        </p:xfrm>
        <a:graphic>
          <a:graphicData uri="http://schemas.openxmlformats.org/drawingml/2006/table">
            <a:tbl>
              <a:tblPr firstRow="1" firstCol="1" bandRow="1">
                <a:tableStyleId>{93296810-A885-4BE3-A3E7-6D5BEEA58F35}</a:tableStyleId>
              </a:tblPr>
              <a:tblGrid>
                <a:gridCol w="3165669">
                  <a:extLst>
                    <a:ext uri="{9D8B030D-6E8A-4147-A177-3AD203B41FA5}">
                      <a16:colId xmlns:a16="http://schemas.microsoft.com/office/drawing/2014/main" val="2096256813"/>
                    </a:ext>
                  </a:extLst>
                </a:gridCol>
                <a:gridCol w="2397801">
                  <a:extLst>
                    <a:ext uri="{9D8B030D-6E8A-4147-A177-3AD203B41FA5}">
                      <a16:colId xmlns:a16="http://schemas.microsoft.com/office/drawing/2014/main" val="2063323362"/>
                    </a:ext>
                  </a:extLst>
                </a:gridCol>
                <a:gridCol w="2438400">
                  <a:extLst>
                    <a:ext uri="{9D8B030D-6E8A-4147-A177-3AD203B41FA5}">
                      <a16:colId xmlns:a16="http://schemas.microsoft.com/office/drawing/2014/main" val="654507977"/>
                    </a:ext>
                  </a:extLst>
                </a:gridCol>
                <a:gridCol w="2514600">
                  <a:extLst>
                    <a:ext uri="{9D8B030D-6E8A-4147-A177-3AD203B41FA5}">
                      <a16:colId xmlns:a16="http://schemas.microsoft.com/office/drawing/2014/main" val="1974232766"/>
                    </a:ext>
                  </a:extLst>
                </a:gridCol>
              </a:tblGrid>
              <a:tr h="0">
                <a:tc>
                  <a:txBody>
                    <a:bodyPr/>
                    <a:lstStyle/>
                    <a:p>
                      <a:pPr algn="ctr"/>
                      <a:r>
                        <a:rPr lang="en-US" sz="3600">
                          <a:effectLst/>
                          <a:latin typeface="Times New Roman" panose="02020603050405020304" pitchFamily="18" charset="0"/>
                          <a:cs typeface="Times New Roman" panose="02020603050405020304" pitchFamily="18" charset="0"/>
                        </a:rPr>
                        <a:t>Loài động vật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Thú</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Chim</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Bò sát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489312"/>
                  </a:ext>
                </a:extLst>
              </a:tr>
              <a:tr h="0">
                <a:tc>
                  <a:txBody>
                    <a:bodyPr/>
                    <a:lstStyle/>
                    <a:p>
                      <a:pPr algn="ctr"/>
                      <a:r>
                        <a:rPr lang="en-US" sz="3600">
                          <a:effectLst/>
                          <a:latin typeface="Times New Roman" panose="02020603050405020304" pitchFamily="18" charset="0"/>
                          <a:cs typeface="Times New Roman" panose="02020603050405020304" pitchFamily="18" charset="0"/>
                        </a:rPr>
                        <a:t>Số lượng (con)</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120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344</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45</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017570"/>
                  </a:ext>
                </a:extLst>
              </a:tr>
            </a:tbl>
          </a:graphicData>
        </a:graphic>
      </p:graphicFrame>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532965" y="200890"/>
            <a:ext cx="1112606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 toán mở đầu:</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 dưới cho biết số lượng các loài động vật tại Thảo Cầm Viên, Thành phố Hồ Chí Minh vào ngày 14 – 7 – 1869, thời điểm Thảo Cầm Viên chính thức mở cửa đón khách vào xem.</a:t>
            </a:r>
          </a:p>
        </p:txBody>
      </p:sp>
      <p:pic>
        <p:nvPicPr>
          <p:cNvPr id="5" name="Picture 4">
            <a:extLst>
              <a:ext uri="{FF2B5EF4-FFF2-40B4-BE49-F238E27FC236}">
                <a16:creationId xmlns:a16="http://schemas.microsoft.com/office/drawing/2014/main" id="{DC808039-92BE-4B7B-8466-CB02374107E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4000" y="5254783"/>
            <a:ext cx="1722851" cy="1706899"/>
          </a:xfrm>
          <a:prstGeom prst="rect">
            <a:avLst/>
          </a:prstGeom>
        </p:spPr>
      </p:pic>
      <p:pic>
        <p:nvPicPr>
          <p:cNvPr id="7" name="Picture 6">
            <a:extLst>
              <a:ext uri="{FF2B5EF4-FFF2-40B4-BE49-F238E27FC236}">
                <a16:creationId xmlns:a16="http://schemas.microsoft.com/office/drawing/2014/main" id="{57876AD6-F86E-4018-99FB-BB5934ABB5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59978" y="5254783"/>
            <a:ext cx="1996584" cy="1755617"/>
          </a:xfrm>
          <a:prstGeom prst="rect">
            <a:avLst/>
          </a:prstGeom>
        </p:spPr>
      </p:pic>
      <p:sp>
        <p:nvSpPr>
          <p:cNvPr id="8" name="Speech Bubble: Rectangle with Corners Rounded 7">
            <a:extLst>
              <a:ext uri="{FF2B5EF4-FFF2-40B4-BE49-F238E27FC236}">
                <a16:creationId xmlns:a16="http://schemas.microsoft.com/office/drawing/2014/main" id="{9BCBDB15-596C-47B0-851D-52CE7C4F911F}"/>
              </a:ext>
            </a:extLst>
          </p:cNvPr>
          <p:cNvSpPr/>
          <p:nvPr/>
        </p:nvSpPr>
        <p:spPr>
          <a:xfrm>
            <a:off x="1981200" y="3632639"/>
            <a:ext cx="4085051" cy="1163717"/>
          </a:xfrm>
          <a:prstGeom prst="wedgeRoundRectCallout">
            <a:avLst>
              <a:gd name="adj1" fmla="val -39322"/>
              <a:gd name="adj2" fmla="val 89550"/>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Tớ sẽ dùng biểu đồ cột để biểu diễn bảng thống kê</a:t>
            </a:r>
          </a:p>
        </p:txBody>
      </p:sp>
      <p:sp>
        <p:nvSpPr>
          <p:cNvPr id="15" name="Speech Bubble: Rectangle with Corners Rounded 14">
            <a:extLst>
              <a:ext uri="{FF2B5EF4-FFF2-40B4-BE49-F238E27FC236}">
                <a16:creationId xmlns:a16="http://schemas.microsoft.com/office/drawing/2014/main" id="{B9867061-BF21-451F-B0B3-DEC5C9789920}"/>
              </a:ext>
            </a:extLst>
          </p:cNvPr>
          <p:cNvSpPr/>
          <p:nvPr/>
        </p:nvSpPr>
        <p:spPr>
          <a:xfrm>
            <a:off x="6934200" y="3632639"/>
            <a:ext cx="3780251" cy="1163717"/>
          </a:xfrm>
          <a:prstGeom prst="wedgeRoundRectCallout">
            <a:avLst>
              <a:gd name="adj1" fmla="val 32452"/>
              <a:gd name="adj2" fmla="val 99855"/>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Biểu đồ bằng sơ đồ tranh được không nhỉ?</a:t>
            </a:r>
          </a:p>
        </p:txBody>
      </p:sp>
    </p:spTree>
    <p:extLst>
      <p:ext uri="{BB962C8B-B14F-4D97-AF65-F5344CB8AC3E}">
        <p14:creationId xmlns:p14="http://schemas.microsoft.com/office/powerpoint/2010/main" val="739839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1676400" y="2474893"/>
            <a:ext cx="9209316"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HÌNH THÀNH KIẾN THỨC</a:t>
            </a:r>
          </a:p>
        </p:txBody>
      </p:sp>
      <p:pic>
        <p:nvPicPr>
          <p:cNvPr id="5" name="Picture 4">
            <a:extLst>
              <a:ext uri="{FF2B5EF4-FFF2-40B4-BE49-F238E27FC236}">
                <a16:creationId xmlns:a16="http://schemas.microsoft.com/office/drawing/2014/main" id="{39BAEE56-BBB3-4A47-8176-2926A4DA500C}"/>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0" y="4741151"/>
            <a:ext cx="2143125" cy="2143125"/>
          </a:xfrm>
          <a:prstGeom prst="rect">
            <a:avLst/>
          </a:prstGeom>
        </p:spPr>
      </p:pic>
      <p:pic>
        <p:nvPicPr>
          <p:cNvPr id="7" name="Picture 6">
            <a:extLst>
              <a:ext uri="{FF2B5EF4-FFF2-40B4-BE49-F238E27FC236}">
                <a16:creationId xmlns:a16="http://schemas.microsoft.com/office/drawing/2014/main" id="{95789B83-F1B8-4445-85E3-B84661B03DD1}"/>
              </a:ext>
            </a:extLst>
          </p:cNvPr>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287000" y="4343400"/>
            <a:ext cx="2038350" cy="2247900"/>
          </a:xfrm>
          <a:prstGeom prst="rect">
            <a:avLst/>
          </a:prstGeom>
        </p:spPr>
      </p:pic>
      <p:pic>
        <p:nvPicPr>
          <p:cNvPr id="9" name="Picture 8">
            <a:extLst>
              <a:ext uri="{FF2B5EF4-FFF2-40B4-BE49-F238E27FC236}">
                <a16:creationId xmlns:a16="http://schemas.microsoft.com/office/drawing/2014/main" id="{96CDD378-0C9D-418A-80CE-66A847683237}"/>
              </a:ext>
            </a:extLst>
          </p:cNvPr>
          <p:cNvPicPr>
            <a:picLocks noChangeAspect="1"/>
          </p:cNvPicPr>
          <p:nvPr/>
        </p:nvPicPr>
        <p:blipFill>
          <a:blip r:embed="rId4">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5349035" y="3787045"/>
            <a:ext cx="1100189" cy="954106"/>
          </a:xfrm>
          <a:prstGeom prst="rect">
            <a:avLst/>
          </a:prstGeom>
        </p:spPr>
      </p:pic>
    </p:spTree>
    <p:extLst>
      <p:ext uri="{BB962C8B-B14F-4D97-AF65-F5344CB8AC3E}">
        <p14:creationId xmlns:p14="http://schemas.microsoft.com/office/powerpoint/2010/main" val="4378363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304800" y="1676930"/>
            <a:ext cx="5029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Lập bảng thống kê cho dữ liệu được biểu diễn trong biểu đồ. Nếu biểu diễn dữ liệu này bằng biểu đồ tranh thì nên chọn mỗi biểu tượng biểu diễn cho bao nhiêu vé?</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094557"/>
            <a:ext cx="1510350" cy="707886"/>
          </a:xfrm>
          <a:prstGeom prst="rect">
            <a:avLst/>
          </a:prstGeom>
          <a:noFill/>
        </p:spPr>
        <p:txBody>
          <a:bodyPr wrap="none" rtlCol="0">
            <a:spAutoFit/>
          </a:bodyPr>
          <a:lstStyle/>
          <a:p>
            <a:r>
              <a:rPr lang="en-US" sz="4000" b="1">
                <a:solidFill>
                  <a:schemeClr val="bg1"/>
                </a:solidFill>
                <a:latin typeface="Times New Roman" panose="02020603050405020304" pitchFamily="18" charset="0"/>
                <a:cs typeface="Times New Roman" panose="02020603050405020304" pitchFamily="18" charset="0"/>
              </a:rPr>
              <a:t>HĐ 1:</a:t>
            </a:r>
          </a:p>
        </p:txBody>
      </p:sp>
      <p:pic>
        <p:nvPicPr>
          <p:cNvPr id="15" name="Picture 14">
            <a:extLst>
              <a:ext uri="{FF2B5EF4-FFF2-40B4-BE49-F238E27FC236}">
                <a16:creationId xmlns:a16="http://schemas.microsoft.com/office/drawing/2014/main" id="{6A8F5DE0-2D05-4F68-99C2-F56B40D1135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34000" y="1523999"/>
            <a:ext cx="6461617" cy="4748005"/>
          </a:xfrm>
          <a:prstGeom prst="rect">
            <a:avLst/>
          </a:prstGeom>
        </p:spPr>
      </p:pic>
    </p:spTree>
    <p:extLst>
      <p:ext uri="{BB962C8B-B14F-4D97-AF65-F5344CB8AC3E}">
        <p14:creationId xmlns:p14="http://schemas.microsoft.com/office/powerpoint/2010/main" val="1425568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par>
                                <p:cTn id="27" presetID="22" presetClass="entr" presetSubtype="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3" grpId="0"/>
      <p:bldP spid="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283225" y="244733"/>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19891"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138273" y="1775260"/>
            <a:ext cx="502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Bảng thống kê:</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143000"/>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1:</a:t>
            </a:r>
          </a:p>
        </p:txBody>
      </p:sp>
      <p:pic>
        <p:nvPicPr>
          <p:cNvPr id="15" name="Picture 14">
            <a:extLst>
              <a:ext uri="{FF2B5EF4-FFF2-40B4-BE49-F238E27FC236}">
                <a16:creationId xmlns:a16="http://schemas.microsoft.com/office/drawing/2014/main" id="{6A8F5DE0-2D05-4F68-99C2-F56B40D1135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88262" y="1295400"/>
            <a:ext cx="5132084" cy="3771062"/>
          </a:xfrm>
          <a:prstGeom prst="rect">
            <a:avLst/>
          </a:prstGeom>
        </p:spPr>
      </p:pic>
      <p:graphicFrame>
        <p:nvGraphicFramePr>
          <p:cNvPr id="2" name="Table 1">
            <a:extLst>
              <a:ext uri="{FF2B5EF4-FFF2-40B4-BE49-F238E27FC236}">
                <a16:creationId xmlns:a16="http://schemas.microsoft.com/office/drawing/2014/main" id="{4656CD87-3429-477C-B334-F906B32FFA15}"/>
              </a:ext>
            </a:extLst>
          </p:cNvPr>
          <p:cNvGraphicFramePr>
            <a:graphicFrameLocks noGrp="1"/>
          </p:cNvGraphicFramePr>
          <p:nvPr>
            <p:extLst>
              <p:ext uri="{D42A27DB-BD31-4B8C-83A1-F6EECF244321}">
                <p14:modId xmlns:p14="http://schemas.microsoft.com/office/powerpoint/2010/main" val="3386159579"/>
              </p:ext>
            </p:extLst>
          </p:nvPr>
        </p:nvGraphicFramePr>
        <p:xfrm>
          <a:off x="129527" y="2449073"/>
          <a:ext cx="6792116" cy="1097280"/>
        </p:xfrm>
        <a:graphic>
          <a:graphicData uri="http://schemas.openxmlformats.org/drawingml/2006/table">
            <a:tbl>
              <a:tblPr firstRow="1" firstCol="1" bandRow="1">
                <a:tableStyleId>{5C22544A-7EE6-4342-B048-85BDC9FD1C3A}</a:tableStyleId>
              </a:tblPr>
              <a:tblGrid>
                <a:gridCol w="1698029">
                  <a:extLst>
                    <a:ext uri="{9D8B030D-6E8A-4147-A177-3AD203B41FA5}">
                      <a16:colId xmlns:a16="http://schemas.microsoft.com/office/drawing/2014/main" val="87738360"/>
                    </a:ext>
                  </a:extLst>
                </a:gridCol>
                <a:gridCol w="1698029">
                  <a:extLst>
                    <a:ext uri="{9D8B030D-6E8A-4147-A177-3AD203B41FA5}">
                      <a16:colId xmlns:a16="http://schemas.microsoft.com/office/drawing/2014/main" val="2556168123"/>
                    </a:ext>
                  </a:extLst>
                </a:gridCol>
                <a:gridCol w="1698029">
                  <a:extLst>
                    <a:ext uri="{9D8B030D-6E8A-4147-A177-3AD203B41FA5}">
                      <a16:colId xmlns:a16="http://schemas.microsoft.com/office/drawing/2014/main" val="438947682"/>
                    </a:ext>
                  </a:extLst>
                </a:gridCol>
                <a:gridCol w="1698029">
                  <a:extLst>
                    <a:ext uri="{9D8B030D-6E8A-4147-A177-3AD203B41FA5}">
                      <a16:colId xmlns:a16="http://schemas.microsoft.com/office/drawing/2014/main" val="4023123416"/>
                    </a:ext>
                  </a:extLst>
                </a:gridCol>
              </a:tblGrid>
              <a:tr h="0">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Loại vé</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100 000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150 000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200 000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114391"/>
                  </a:ext>
                </a:extLst>
              </a:tr>
              <a:tr h="0">
                <a:tc>
                  <a:txBody>
                    <a:bodyPr/>
                    <a:lstStyle/>
                    <a:p>
                      <a:pPr>
                        <a:spcBef>
                          <a:spcPts val="300"/>
                        </a:spcBef>
                        <a:spcAft>
                          <a:spcPts val="300"/>
                        </a:spcAft>
                      </a:pPr>
                      <a:r>
                        <a:rPr lang="en-US" sz="3600" spc="-200" baseline="0">
                          <a:effectLst/>
                          <a:latin typeface="Times New Roman" panose="02020603050405020304" pitchFamily="18" charset="0"/>
                          <a:cs typeface="Times New Roman" panose="02020603050405020304" pitchFamily="18" charset="0"/>
                        </a:rPr>
                        <a:t>Số lượng</a:t>
                      </a:r>
                      <a:endParaRPr lang="en-US" sz="3600" spc="-2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10 000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20 000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5 000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187542"/>
                  </a:ext>
                </a:extLst>
              </a:tr>
            </a:tbl>
          </a:graphicData>
        </a:graphic>
      </p:graphicFrame>
      <p:graphicFrame>
        <p:nvGraphicFramePr>
          <p:cNvPr id="4" name="Object 3">
            <a:extLst>
              <a:ext uri="{FF2B5EF4-FFF2-40B4-BE49-F238E27FC236}">
                <a16:creationId xmlns:a16="http://schemas.microsoft.com/office/drawing/2014/main" id="{8281393F-65A9-4569-BD95-D99B368DFEB3}"/>
              </a:ext>
            </a:extLst>
          </p:cNvPr>
          <p:cNvGraphicFramePr>
            <a:graphicFrameLocks noChangeAspect="1"/>
          </p:cNvGraphicFramePr>
          <p:nvPr>
            <p:extLst>
              <p:ext uri="{D42A27DB-BD31-4B8C-83A1-F6EECF244321}">
                <p14:modId xmlns:p14="http://schemas.microsoft.com/office/powerpoint/2010/main" val="2378741258"/>
              </p:ext>
            </p:extLst>
          </p:nvPr>
        </p:nvGraphicFramePr>
        <p:xfrm>
          <a:off x="1624523" y="4128850"/>
          <a:ext cx="3662542" cy="646331"/>
        </p:xfrm>
        <a:graphic>
          <a:graphicData uri="http://schemas.openxmlformats.org/presentationml/2006/ole">
            <mc:AlternateContent xmlns:mc="http://schemas.openxmlformats.org/markup-compatibility/2006">
              <mc:Choice xmlns:v="urn:schemas-microsoft-com:vml" Requires="v">
                <p:oleObj spid="_x0000_s3118" name="Equation" r:id="rId4" imgW="1459866" imgH="253890" progId="Equation.DSMT4">
                  <p:embed/>
                </p:oleObj>
              </mc:Choice>
              <mc:Fallback>
                <p:oleObj name="Equation" r:id="rId4" imgW="1459866" imgH="25389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4523" y="4128850"/>
                        <a:ext cx="3662542" cy="646331"/>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9E0BD82B-B8B9-4BAF-9576-E2F387B2829A}"/>
              </a:ext>
            </a:extLst>
          </p:cNvPr>
          <p:cNvGraphicFramePr>
            <a:graphicFrameLocks noChangeAspect="1"/>
          </p:cNvGraphicFramePr>
          <p:nvPr>
            <p:extLst>
              <p:ext uri="{D42A27DB-BD31-4B8C-83A1-F6EECF244321}">
                <p14:modId xmlns:p14="http://schemas.microsoft.com/office/powerpoint/2010/main" val="1748353690"/>
              </p:ext>
            </p:extLst>
          </p:nvPr>
        </p:nvGraphicFramePr>
        <p:xfrm>
          <a:off x="5236722" y="4199982"/>
          <a:ext cx="1334456" cy="543667"/>
        </p:xfrm>
        <a:graphic>
          <a:graphicData uri="http://schemas.openxmlformats.org/presentationml/2006/ole">
            <mc:AlternateContent xmlns:mc="http://schemas.openxmlformats.org/markup-compatibility/2006">
              <mc:Choice xmlns:v="urn:schemas-microsoft-com:vml" Requires="v">
                <p:oleObj spid="_x0000_s3119" name="Equation" r:id="rId6" imgW="520474" imgH="215806" progId="Equation.DSMT4">
                  <p:embed/>
                </p:oleObj>
              </mc:Choice>
              <mc:Fallback>
                <p:oleObj name="Equation" r:id="rId6" imgW="520474" imgH="215806"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6722" y="4199982"/>
                        <a:ext cx="1334456" cy="543667"/>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49740405-63FF-47B6-B307-95FC9B459659}"/>
              </a:ext>
            </a:extLst>
          </p:cNvPr>
          <p:cNvSpPr>
            <a:spLocks noChangeArrowheads="1"/>
          </p:cNvSpPr>
          <p:nvPr/>
        </p:nvSpPr>
        <p:spPr bwMode="auto">
          <a:xfrm>
            <a:off x="278603" y="4087042"/>
            <a:ext cx="1457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ƯCLN </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5">
            <a:extLst>
              <a:ext uri="{FF2B5EF4-FFF2-40B4-BE49-F238E27FC236}">
                <a16:creationId xmlns:a16="http://schemas.microsoft.com/office/drawing/2014/main" id="{23BC15E8-1649-4ACE-B8C9-3EB52C71BC49}"/>
              </a:ext>
            </a:extLst>
          </p:cNvPr>
          <p:cNvSpPr>
            <a:spLocks noChangeArrowheads="1"/>
          </p:cNvSpPr>
          <p:nvPr/>
        </p:nvSpPr>
        <p:spPr bwMode="auto">
          <a:xfrm>
            <a:off x="281101" y="5066462"/>
            <a:ext cx="90458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 nên dùng mỗi biểu tượng biểu diễn 5000 vé.</a:t>
            </a:r>
            <a:r>
              <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8749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656</TotalTime>
  <Words>2150</Words>
  <Application>Microsoft Office PowerPoint</Application>
  <PresentationFormat>Widescreen</PresentationFormat>
  <Paragraphs>316</Paragraphs>
  <Slides>48</Slides>
  <Notes>0</Notes>
  <HiddenSlides>0</HiddenSlides>
  <MMClips>6</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5" baseType="lpstr">
      <vt:lpstr>Arial</vt:lpstr>
      <vt:lpstr>Barriecito</vt:lpstr>
      <vt:lpstr>Calibri</vt:lpstr>
      <vt:lpstr>Times New Roman</vt:lpstr>
      <vt:lpstr>Office Theme</vt:lpstr>
      <vt:lpstr>1_Office Theme</vt:lpstr>
      <vt:lpstr>Equation</vt:lpstr>
      <vt:lpstr>PowerPoint Presentation</vt:lpstr>
      <vt:lpstr>BÀI 19. BIỂU DIỄN DỮ LIỆU BẰNG BẢNG, BIỂU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9Slide</cp:lastModifiedBy>
  <cp:revision>47</cp:revision>
  <dcterms:created xsi:type="dcterms:W3CDTF">2021-07-13T13:12:26Z</dcterms:created>
  <dcterms:modified xsi:type="dcterms:W3CDTF">2023-07-01T00:45:21Z</dcterms:modified>
  <cp:category>9Slide.vn</cp:category>
</cp:coreProperties>
</file>