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18" r:id="rId2"/>
    <p:sldId id="317" r:id="rId3"/>
    <p:sldId id="278" r:id="rId4"/>
    <p:sldId id="279" r:id="rId5"/>
    <p:sldId id="321" r:id="rId6"/>
    <p:sldId id="274" r:id="rId7"/>
    <p:sldId id="322" r:id="rId8"/>
    <p:sldId id="305" r:id="rId9"/>
    <p:sldId id="323" r:id="rId10"/>
    <p:sldId id="258" r:id="rId11"/>
    <p:sldId id="313" r:id="rId12"/>
    <p:sldId id="269" r:id="rId13"/>
    <p:sldId id="257" r:id="rId14"/>
    <p:sldId id="315" r:id="rId15"/>
    <p:sldId id="324" r:id="rId16"/>
    <p:sldId id="316" r:id="rId17"/>
    <p:sldId id="325" r:id="rId18"/>
    <p:sldId id="319" r:id="rId19"/>
    <p:sldId id="32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4"/>
    <a:srgbClr val="006673"/>
    <a:srgbClr val="1A4164"/>
    <a:srgbClr val="04697A"/>
    <a:srgbClr val="05788C"/>
    <a:srgbClr val="05A0B8"/>
    <a:srgbClr val="A3DBE1"/>
    <a:srgbClr val="F26532"/>
    <a:srgbClr val="E2671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8921c5b1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8921c5b1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74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8" name="Google Shape;4298;g88921c5b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9" name="Google Shape;4299;g88921c5b1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01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1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6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2" name="Google Shape;4522;g88b0a77a8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3" name="Google Shape;4523;g88b0a77a8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2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0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4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5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618" y="1064052"/>
            <a:ext cx="924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tick the appropriate meanings of the </a:t>
            </a:r>
          </a:p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words.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8559"/>
              </p:ext>
            </p:extLst>
          </p:nvPr>
        </p:nvGraphicFramePr>
        <p:xfrm>
          <a:off x="938763" y="2162829"/>
          <a:ext cx="10354308" cy="4122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responsibility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a. duty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b. hobby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bonds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close connections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common interests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gratitude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feeling</a:t>
                      </a:r>
                      <a:r>
                        <a:rPr lang="en-US" baseline="0" dirty="0"/>
                        <a:t> of being great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the feeling</a:t>
                      </a:r>
                      <a:r>
                        <a:rPr lang="en-US" baseline="0" dirty="0"/>
                        <a:t> of being grateful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c</a:t>
                      </a:r>
                      <a:r>
                        <a:rPr lang="en-US" dirty="0"/>
                        <a:t>haracter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qualities that make a person</a:t>
                      </a:r>
                      <a:r>
                        <a:rPr lang="en-US" baseline="0" dirty="0"/>
                        <a:t> the same as others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qualities that make a person</a:t>
                      </a:r>
                      <a:r>
                        <a:rPr lang="en-US" baseline="0" dirty="0"/>
                        <a:t> different from others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strengthen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make something stronger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make something more</a:t>
                      </a:r>
                      <a:r>
                        <a:rPr lang="en-US" baseline="0" dirty="0"/>
                        <a:t> difficult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313" y="246961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5255" y="295641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1387" y="385149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1387" y="4327159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313" y="514210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313" y="5617773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90737" y="2455640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93679" y="294243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90804" y="384361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93746" y="4330412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237826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423362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0454" y="50407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44395" y="239052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70917" y="423437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DF1-1F8E-4FE5-856B-4EBF0FE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50" y="1215958"/>
            <a:ext cx="4449816" cy="570900"/>
          </a:xfrm>
          <a:solidFill>
            <a:srgbClr val="A3DBE1"/>
          </a:solidFill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CF61-DEAE-4B2D-8EFB-5005847C5ECC}"/>
              </a:ext>
            </a:extLst>
          </p:cNvPr>
          <p:cNvSpPr txBox="1"/>
          <p:nvPr/>
        </p:nvSpPr>
        <p:spPr>
          <a:xfrm>
            <a:off x="2017409" y="2288372"/>
            <a:ext cx="526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responsible</a:t>
            </a:r>
            <a:r>
              <a:rPr lang="en-US" sz="2400" dirty="0"/>
              <a:t>  /</a:t>
            </a:r>
            <a:r>
              <a:rPr lang="en-US" sz="2400" dirty="0" err="1"/>
              <a:t>rɪˈspɒnsəbəl</a:t>
            </a:r>
            <a:r>
              <a:rPr lang="en-US" sz="2400" dirty="0"/>
              <a:t>/ (adj)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gratitude</a:t>
            </a:r>
            <a:r>
              <a:rPr lang="en-US" sz="2400" dirty="0"/>
              <a:t> /ˈ</a:t>
            </a:r>
            <a:r>
              <a:rPr lang="en-US" sz="2400" dirty="0" err="1"/>
              <a:t>ɡrætɪtʃuːd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strengthen</a:t>
            </a:r>
            <a:r>
              <a:rPr lang="en-US" sz="2400" dirty="0"/>
              <a:t>  /ˈ</a:t>
            </a:r>
            <a:r>
              <a:rPr lang="en-US" sz="2400" dirty="0" err="1"/>
              <a:t>streŋ</a:t>
            </a:r>
            <a:r>
              <a:rPr lang="el-GR" sz="2400" dirty="0"/>
              <a:t>θ</a:t>
            </a:r>
            <a:r>
              <a:rPr lang="en-US" sz="2400" dirty="0" err="1"/>
              <a:t>ən</a:t>
            </a:r>
            <a:r>
              <a:rPr lang="en-US" sz="2400" dirty="0"/>
              <a:t>/ (v)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bond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/</a:t>
            </a:r>
            <a:r>
              <a:rPr lang="en-US" sz="2400" dirty="0" err="1"/>
              <a:t>bɒnd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character</a:t>
            </a:r>
            <a:r>
              <a:rPr lang="en-US" sz="2400" dirty="0"/>
              <a:t>  /ˈ</a:t>
            </a:r>
            <a:r>
              <a:rPr lang="en-US" sz="2400" dirty="0" err="1"/>
              <a:t>kærəktər</a:t>
            </a:r>
            <a:r>
              <a:rPr lang="en-US" sz="2400" dirty="0"/>
              <a:t>/ (n)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59398-2BE6-4687-BD7B-87C26C170044}"/>
              </a:ext>
            </a:extLst>
          </p:cNvPr>
          <p:cNvSpPr txBox="1"/>
          <p:nvPr/>
        </p:nvSpPr>
        <p:spPr>
          <a:xfrm>
            <a:off x="7345464" y="2288372"/>
            <a:ext cx="3010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có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trách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nhiệm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lòng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biết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ơn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củng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cố</a:t>
            </a:r>
            <a:r>
              <a:rPr lang="en-US" sz="2400" dirty="0">
                <a:solidFill>
                  <a:srgbClr val="1A4164"/>
                </a:solidFill>
              </a:rPr>
              <a:t>, </a:t>
            </a:r>
            <a:r>
              <a:rPr lang="en-US" sz="2400" dirty="0" err="1">
                <a:solidFill>
                  <a:srgbClr val="1A4164"/>
                </a:solidFill>
              </a:rPr>
              <a:t>làm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mạnh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mối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liên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kết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tính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cách</a:t>
            </a:r>
            <a:endParaRPr lang="en-US" sz="2400" dirty="0">
              <a:solidFill>
                <a:srgbClr val="1A416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4060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2AAC8F-0BC3-43C3-BB2B-47BB6827BCC9}"/>
              </a:ext>
            </a:extLst>
          </p:cNvPr>
          <p:cNvSpPr txBox="1"/>
          <p:nvPr/>
        </p:nvSpPr>
        <p:spPr>
          <a:xfrm>
            <a:off x="1205533" y="2002564"/>
            <a:ext cx="1030405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most people think about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don’t many parents make their children do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are some important life skills children can learn when doing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children learn as they finish household tasks that they don't enjoy?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does sharing housework strengthen family bonds?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1295618" y="1717049"/>
            <a:ext cx="7484940" cy="548391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1. What do most people think about housework?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FCB95-1E93-41E2-9453-699D04A30E97}"/>
              </a:ext>
            </a:extLst>
          </p:cNvPr>
          <p:cNvSpPr txBox="1"/>
          <p:nvPr/>
        </p:nvSpPr>
        <p:spPr>
          <a:xfrm>
            <a:off x="1426044" y="2282107"/>
            <a:ext cx="748514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5864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Most people think that housework is boring and is the responsibility of wives and mothers only.</a:t>
            </a:r>
            <a:endParaRPr lang="en-US" sz="2600" i="1" dirty="0">
              <a:solidFill>
                <a:srgbClr val="005864"/>
              </a:solidFill>
              <a:cs typeface="Mongolian Baiti" panose="03000500000000000000" pitchFamily="66" charset="0"/>
            </a:endParaRPr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F21AE3AD-DCA4-47F7-9AF1-0ECA90A90F00}"/>
              </a:ext>
            </a:extLst>
          </p:cNvPr>
          <p:cNvSpPr txBox="1">
            <a:spLocks/>
          </p:cNvSpPr>
          <p:nvPr/>
        </p:nvSpPr>
        <p:spPr>
          <a:xfrm>
            <a:off x="1295618" y="3159185"/>
            <a:ext cx="8667248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2. Why don’t many parents make their children do housework?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39908-8323-48EB-8DEB-FBA9C2254C1B}"/>
              </a:ext>
            </a:extLst>
          </p:cNvPr>
          <p:cNvSpPr txBox="1"/>
          <p:nvPr/>
        </p:nvSpPr>
        <p:spPr>
          <a:xfrm>
            <a:off x="1426253" y="3819313"/>
            <a:ext cx="748494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want to give their children more time to play or study.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Google Shape;188;p34">
            <a:extLst>
              <a:ext uri="{FF2B5EF4-FFF2-40B4-BE49-F238E27FC236}">
                <a16:creationId xmlns:a16="http://schemas.microsoft.com/office/drawing/2014/main" id="{45C67417-3954-41B3-8B6A-AC9BDDE8A6A5}"/>
              </a:ext>
            </a:extLst>
          </p:cNvPr>
          <p:cNvSpPr txBox="1">
            <a:spLocks/>
          </p:cNvSpPr>
          <p:nvPr/>
        </p:nvSpPr>
        <p:spPr>
          <a:xfrm>
            <a:off x="1295409" y="4711865"/>
            <a:ext cx="8762991" cy="7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3. What are some important life skills children can learn when doing housework?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8096C-CA3F-4B1B-8F46-50A30DA3069E}"/>
              </a:ext>
            </a:extLst>
          </p:cNvPr>
          <p:cNvSpPr txBox="1"/>
          <p:nvPr/>
        </p:nvSpPr>
        <p:spPr>
          <a:xfrm>
            <a:off x="1426252" y="5716154"/>
            <a:ext cx="74849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These are doing the laundry, cleaning the house, and taking care of others.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  <p:bldP spid="3" grpId="0" animBg="1"/>
      <p:bldP spid="7" grpId="0" build="p"/>
      <p:bldP spid="8" grpId="0" animBg="1"/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;p34">
            <a:extLst>
              <a:ext uri="{FF2B5EF4-FFF2-40B4-BE49-F238E27FC236}">
                <a16:creationId xmlns:a16="http://schemas.microsoft.com/office/drawing/2014/main" id="{9B7F875E-C0E5-44FB-AEDF-0E9D46ACF96D}"/>
              </a:ext>
            </a:extLst>
          </p:cNvPr>
          <p:cNvSpPr txBox="1">
            <a:spLocks/>
          </p:cNvSpPr>
          <p:nvPr/>
        </p:nvSpPr>
        <p:spPr>
          <a:xfrm>
            <a:off x="1061197" y="2019353"/>
            <a:ext cx="10894242" cy="6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4. What do children learn as they finish household tasks that they don't enjoy?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6DE3-654A-4FEC-9632-B003A01288C5}"/>
              </a:ext>
            </a:extLst>
          </p:cNvPr>
          <p:cNvSpPr txBox="1"/>
          <p:nvPr/>
        </p:nvSpPr>
        <p:spPr>
          <a:xfrm>
            <a:off x="1061197" y="2686053"/>
            <a:ext cx="74773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learn that they have to try to finish their tasks even though they do not enjoy doing them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13" name="Google Shape;188;p34">
            <a:extLst>
              <a:ext uri="{FF2B5EF4-FFF2-40B4-BE49-F238E27FC236}">
                <a16:creationId xmlns:a16="http://schemas.microsoft.com/office/drawing/2014/main" id="{F0899078-DE99-4813-94FD-2568A7B6D333}"/>
              </a:ext>
            </a:extLst>
          </p:cNvPr>
          <p:cNvSpPr txBox="1">
            <a:spLocks/>
          </p:cNvSpPr>
          <p:nvPr/>
        </p:nvSpPr>
        <p:spPr>
          <a:xfrm>
            <a:off x="1061197" y="3776991"/>
            <a:ext cx="9843363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5. Why does sharing housework strengthen family bonds?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CCA90-6D3D-45D2-BA3C-EB4219A63336}"/>
              </a:ext>
            </a:extLst>
          </p:cNvPr>
          <p:cNvSpPr txBox="1"/>
          <p:nvPr/>
        </p:nvSpPr>
        <p:spPr>
          <a:xfrm>
            <a:off x="979861" y="4569934"/>
            <a:ext cx="10307387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Because children learn to appreciate all the hard work their parents do around the house for them. </a:t>
            </a:r>
          </a:p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They also start treating doing household chores as special moments shared with their parents.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248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526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4;p40">
            <a:extLst>
              <a:ext uri="{FF2B5EF4-FFF2-40B4-BE49-F238E27FC236}">
                <a16:creationId xmlns:a16="http://schemas.microsoft.com/office/drawing/2014/main" id="{559BB58F-420D-4940-BAAE-AA378DC07F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18747" y="2283856"/>
            <a:ext cx="6691679" cy="2334772"/>
          </a:xfrm>
          <a:prstGeom prst="rect">
            <a:avLst/>
          </a:prstGeom>
        </p:spPr>
        <p:txBody>
          <a:bodyPr spcFirstLastPara="1" vert="horz" wrap="square" lIns="548625" tIns="548625" rIns="548625" bIns="548625" rtlCol="0" anchor="ctr" anchorCtr="0">
            <a:noAutofit/>
          </a:bodyPr>
          <a:lstStyle/>
          <a:p>
            <a:pPr marL="0" indent="0">
              <a:spcAft>
                <a:spcPts val="1800"/>
              </a:spcAft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005864"/>
                </a:solidFill>
              </a:rPr>
              <a:t>What benefits do you think you can get from sharing housework?</a:t>
            </a:r>
            <a:endParaRPr sz="3200" dirty="0">
              <a:solidFill>
                <a:srgbClr val="00586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6" t="15368" r="16102" b="6592"/>
          <a:stretch/>
        </p:blipFill>
        <p:spPr>
          <a:xfrm>
            <a:off x="1448761" y="1873787"/>
            <a:ext cx="3869986" cy="4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0846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/>
              <a:t>What have we learnt today?</a:t>
            </a:r>
            <a:br>
              <a:rPr lang="en-US" sz="2400" dirty="0"/>
            </a:br>
            <a:r>
              <a:rPr lang="en-US" sz="2400" dirty="0"/>
              <a:t>- Read for specific information in a text about the benefits of doing housework for children</a:t>
            </a:r>
            <a:br>
              <a:rPr lang="en-US" sz="2400" dirty="0"/>
            </a:br>
            <a:r>
              <a:rPr lang="en-US" sz="2400" dirty="0"/>
              <a:t>- Understand the topic-related words introduced in previous lessons</a:t>
            </a:r>
            <a:br>
              <a:rPr lang="en-US" sz="2400" dirty="0"/>
            </a:br>
            <a:r>
              <a:rPr lang="en-US" sz="2400" dirty="0"/>
              <a:t>- Use the topic-related words in meaningful contexts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59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Speaking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8687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937105" y="3750546"/>
            <a:ext cx="639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Benefits of doing housework</a:t>
            </a:r>
          </a:p>
        </p:txBody>
      </p:sp>
    </p:spTree>
    <p:extLst>
      <p:ext uri="{BB962C8B-B14F-4D97-AF65-F5344CB8AC3E}">
        <p14:creationId xmlns:p14="http://schemas.microsoft.com/office/powerpoint/2010/main" val="348375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2656" y="159034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94198" y="1930489"/>
            <a:ext cx="108573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/>
              <a:t>By the end of this lesson, students will be able to:</a:t>
            </a:r>
            <a:br>
              <a:rPr lang="en-US" sz="3000" dirty="0"/>
            </a:br>
            <a:r>
              <a:rPr lang="en-US" sz="3000" dirty="0"/>
              <a:t>- Read for specific information in a text about the benefits of doing housework for children</a:t>
            </a:r>
            <a:br>
              <a:rPr lang="en-US" sz="3000" dirty="0"/>
            </a:br>
            <a:r>
              <a:rPr lang="en-US" sz="3000" dirty="0"/>
              <a:t>- Understand the topic-related words introduced in previous lessons</a:t>
            </a:r>
            <a:br>
              <a:rPr lang="en-US" sz="3000" dirty="0"/>
            </a:br>
            <a:r>
              <a:rPr lang="en-US" sz="3000" dirty="0"/>
              <a:t>- Use the topic-related words in meaningful contexts 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53439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697A"/>
                </a:solidFill>
              </a:rPr>
              <a:t>How to play?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3892" y="2083929"/>
            <a:ext cx="8578532" cy="3784608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A4164"/>
                </a:solidFill>
              </a:rPr>
              <a:t>- Work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rgbClr val="1A4164"/>
                </a:solidFill>
              </a:rPr>
              <a:t> groups.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dirty="0">
                <a:solidFill>
                  <a:srgbClr val="1A4164"/>
                </a:solidFill>
              </a:rPr>
              <a:t> minutes, list down (as much as possible) housework that you think mom, dad and kids usually do.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After you finish,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>
                <a:solidFill>
                  <a:srgbClr val="1A4164"/>
                </a:solidFill>
              </a:rPr>
              <a:t> </a:t>
            </a:r>
            <a:r>
              <a:rPr lang="en-US" sz="2800" dirty="0">
                <a:solidFill>
                  <a:srgbClr val="1A4164"/>
                </a:solidFill>
              </a:rPr>
              <a:t>representative from each group comes and writes on the board.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The 1</a:t>
            </a:r>
            <a:r>
              <a:rPr lang="en-US" sz="2800" baseline="30000" dirty="0">
                <a:solidFill>
                  <a:srgbClr val="1A4164"/>
                </a:solidFill>
              </a:rPr>
              <a:t>st</a:t>
            </a:r>
            <a:r>
              <a:rPr lang="en-US" sz="2800" dirty="0">
                <a:solidFill>
                  <a:srgbClr val="1A4164"/>
                </a:solidFill>
              </a:rPr>
              <a:t> group to finish says ‘STOP THE BUS’ and the others stop writing.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193023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DCE417-34F5-4CF1-A564-455A5BCDD532}"/>
              </a:ext>
            </a:extLst>
          </p:cNvPr>
          <p:cNvSpPr txBox="1"/>
          <p:nvPr/>
        </p:nvSpPr>
        <p:spPr>
          <a:xfrm>
            <a:off x="713853" y="2078183"/>
            <a:ext cx="66530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1. What is each person in the picture doing?</a:t>
            </a: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 The mother is cooking; the father is laying the table; the son is cleaning (vacuuming) the floor; the daughter is washing vegetables.</a:t>
            </a:r>
          </a:p>
          <a:p>
            <a:pPr algn="just"/>
            <a:endParaRPr lang="en-US" sz="2500" dirty="0">
              <a:solidFill>
                <a:srgbClr val="000000"/>
              </a:solidFill>
            </a:endParaRPr>
          </a:p>
          <a:p>
            <a:pPr algn="just"/>
            <a:r>
              <a:rPr lang="vi-VN" sz="2500" dirty="0">
                <a:solidFill>
                  <a:srgbClr val="000000"/>
                </a:solidFill>
              </a:rPr>
              <a:t>2. </a:t>
            </a:r>
            <a:r>
              <a:rPr lang="en-US" sz="2500" dirty="0"/>
              <a:t>Do you think that they are happy? Why or why not?</a:t>
            </a:r>
            <a:endParaRPr lang="vi-VN" sz="2500" dirty="0">
              <a:solidFill>
                <a:srgbClr val="000000"/>
              </a:solidFill>
            </a:endParaRP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The people are happy because they are doing housework together and all the family members are sharing the household chores.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36" t="15368" r="16102" b="6592"/>
          <a:stretch/>
        </p:blipFill>
        <p:spPr>
          <a:xfrm>
            <a:off x="8071805" y="1778253"/>
            <a:ext cx="3869986" cy="4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390" y="1107630"/>
            <a:ext cx="960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80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43358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990</Words>
  <Application>Microsoft Macintosh PowerPoint</Application>
  <PresentationFormat>Widescreen</PresentationFormat>
  <Paragraphs>172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Lato</vt:lpstr>
      <vt:lpstr>Montserrat</vt:lpstr>
      <vt:lpstr>Montserrat Black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SY KHANG</cp:lastModifiedBy>
  <cp:revision>115</cp:revision>
  <dcterms:created xsi:type="dcterms:W3CDTF">2020-12-09T02:04:09Z</dcterms:created>
  <dcterms:modified xsi:type="dcterms:W3CDTF">2023-04-11T04:10:37Z</dcterms:modified>
</cp:coreProperties>
</file>