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27"/>
  </p:notesMasterIdLst>
  <p:sldIdLst>
    <p:sldId id="256" r:id="rId5"/>
    <p:sldId id="257" r:id="rId6"/>
    <p:sldId id="268" r:id="rId7"/>
    <p:sldId id="286" r:id="rId8"/>
    <p:sldId id="287" r:id="rId9"/>
    <p:sldId id="258" r:id="rId10"/>
    <p:sldId id="259" r:id="rId11"/>
    <p:sldId id="260" r:id="rId12"/>
    <p:sldId id="288" r:id="rId13"/>
    <p:sldId id="261" r:id="rId14"/>
    <p:sldId id="262" r:id="rId15"/>
    <p:sldId id="290" r:id="rId16"/>
    <p:sldId id="291" r:id="rId17"/>
    <p:sldId id="292" r:id="rId18"/>
    <p:sldId id="293" r:id="rId19"/>
    <p:sldId id="294" r:id="rId20"/>
    <p:sldId id="295" r:id="rId21"/>
    <p:sldId id="263" r:id="rId22"/>
    <p:sldId id="264" r:id="rId23"/>
    <p:sldId id="265" r:id="rId24"/>
    <p:sldId id="266" r:id="rId25"/>
    <p:sldId id="29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aBWwIcrU9n4N1e5s1b0zNy0su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5FD"/>
    <a:srgbClr val="E6E6E6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5281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142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5524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413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828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651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6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9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24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9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4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 1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557353" y="3048863"/>
            <a:ext cx="9077293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16</a:t>
            </a:r>
            <a:endParaRPr sz="18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vi-VN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47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vi-VN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Ước lượng tính Tiết 1</a:t>
            </a:r>
            <a:endParaRPr sz="18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59781F55-D801-D7A8-0AD6-6F7596C61B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17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30684D-8321-A4EF-E154-94FB50C61F9D}"/>
                  </a:ext>
                </a:extLst>
              </p:cNvPr>
              <p:cNvSpPr txBox="1"/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52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27, 86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98, 73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56.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30684D-8321-A4EF-E154-94FB50C61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blipFill>
                <a:blip r:embed="rId4"/>
                <a:stretch>
                  <a:fillRect l="-1013" r="-886" b="-1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E8581E-DE00-6917-D894-32867B2B6712}"/>
                  </a:ext>
                </a:extLst>
              </p:cNvPr>
              <p:cNvSpPr txBox="1"/>
              <p:nvPr/>
            </p:nvSpPr>
            <p:spPr>
              <a:xfrm>
                <a:off x="1608211" y="2831432"/>
                <a:ext cx="9807901" cy="1121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472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326, 623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401, 359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703.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3E8581E-DE00-6917-D894-32867B2B6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11" y="2831432"/>
                <a:ext cx="9807901" cy="1121846"/>
              </a:xfrm>
              <a:prstGeom prst="rect">
                <a:avLst/>
              </a:prstGeom>
              <a:blipFill>
                <a:blip r:embed="rId5"/>
                <a:stretch>
                  <a:fillRect l="-994" r="-932" b="-1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DE74533-8D50-B34C-D03E-81BEC3F99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7151730"/>
                  </p:ext>
                </p:extLst>
              </p:nvPr>
            </p:nvGraphicFramePr>
            <p:xfrm>
              <a:off x="1608211" y="2839720"/>
              <a:ext cx="9298627" cy="260606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38384">
                      <a:extLst>
                        <a:ext uri="{9D8B030D-6E8A-4147-A177-3AD203B41FA5}">
                          <a16:colId xmlns:a16="http://schemas.microsoft.com/office/drawing/2014/main" val="1713914203"/>
                        </a:ext>
                      </a:extLst>
                    </a:gridCol>
                    <a:gridCol w="1636295">
                      <a:extLst>
                        <a:ext uri="{9D8B030D-6E8A-4147-A177-3AD203B41FA5}">
                          <a16:colId xmlns:a16="http://schemas.microsoft.com/office/drawing/2014/main" val="1551441129"/>
                        </a:ext>
                      </a:extLst>
                    </a:gridCol>
                    <a:gridCol w="2323432">
                      <a:extLst>
                        <a:ext uri="{9D8B030D-6E8A-4147-A177-3AD203B41FA5}">
                          <a16:colId xmlns:a16="http://schemas.microsoft.com/office/drawing/2014/main" val="1835552696"/>
                        </a:ext>
                      </a:extLst>
                    </a:gridCol>
                    <a:gridCol w="2000516">
                      <a:extLst>
                        <a:ext uri="{9D8B030D-6E8A-4147-A177-3AD203B41FA5}">
                          <a16:colId xmlns:a16="http://schemas.microsoft.com/office/drawing/2014/main" val="2664589999"/>
                        </a:ext>
                      </a:extLst>
                    </a:gridCol>
                  </a:tblGrid>
                  <a:tr h="4928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52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27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86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98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73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56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3988532"/>
                      </a:ext>
                    </a:extLst>
                  </a:tr>
                  <a:tr h="12734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Làm tròn các số hạng đến hàng chục 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299952"/>
                      </a:ext>
                    </a:extLst>
                  </a:tr>
                  <a:tr h="792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Ước lượng kết quả 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55725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DE74533-8D50-B34C-D03E-81BEC3F99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7151730"/>
                  </p:ext>
                </p:extLst>
              </p:nvPr>
            </p:nvGraphicFramePr>
            <p:xfrm>
              <a:off x="1608211" y="2839720"/>
              <a:ext cx="9298627" cy="260606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38384">
                      <a:extLst>
                        <a:ext uri="{9D8B030D-6E8A-4147-A177-3AD203B41FA5}">
                          <a16:colId xmlns:a16="http://schemas.microsoft.com/office/drawing/2014/main" val="1713914203"/>
                        </a:ext>
                      </a:extLst>
                    </a:gridCol>
                    <a:gridCol w="1636295">
                      <a:extLst>
                        <a:ext uri="{9D8B030D-6E8A-4147-A177-3AD203B41FA5}">
                          <a16:colId xmlns:a16="http://schemas.microsoft.com/office/drawing/2014/main" val="1551441129"/>
                        </a:ext>
                      </a:extLst>
                    </a:gridCol>
                    <a:gridCol w="2323432">
                      <a:extLst>
                        <a:ext uri="{9D8B030D-6E8A-4147-A177-3AD203B41FA5}">
                          <a16:colId xmlns:a16="http://schemas.microsoft.com/office/drawing/2014/main" val="1835552696"/>
                        </a:ext>
                      </a:extLst>
                    </a:gridCol>
                    <a:gridCol w="2000516">
                      <a:extLst>
                        <a:ext uri="{9D8B030D-6E8A-4147-A177-3AD203B41FA5}">
                          <a16:colId xmlns:a16="http://schemas.microsoft.com/office/drawing/2014/main" val="2664589999"/>
                        </a:ext>
                      </a:extLst>
                    </a:gridCol>
                  </a:tblGrid>
                  <a:tr h="539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4089" t="-1124" r="-264684" b="-4101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4698" t="-1124" r="-86877" b="-4101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4438" t="-1124" r="-608" b="-4101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3988532"/>
                      </a:ext>
                    </a:extLst>
                  </a:tr>
                  <a:tr h="12734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Làm tròn các số hạng đến hàng chục 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299952"/>
                      </a:ext>
                    </a:extLst>
                  </a:tr>
                  <a:tr h="792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Ước lượng kết quả 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55725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10">
            <a:extLst>
              <a:ext uri="{FF2B5EF4-FFF2-40B4-BE49-F238E27FC236}">
                <a16:creationId xmlns:a16="http://schemas.microsoft.com/office/drawing/2014/main" id="{B65C84C8-A790-7F47-A8E8-556AF1B49DC8}"/>
              </a:ext>
            </a:extLst>
          </p:cNvPr>
          <p:cNvSpPr txBox="1"/>
          <p:nvPr/>
        </p:nvSpPr>
        <p:spPr>
          <a:xfrm>
            <a:off x="4842796" y="3565488"/>
            <a:ext cx="1846584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805A5D0-6805-FEAF-010D-79B28DC9FBC9}"/>
              </a:ext>
            </a:extLst>
          </p:cNvPr>
          <p:cNvSpPr txBox="1"/>
          <p:nvPr/>
        </p:nvSpPr>
        <p:spPr>
          <a:xfrm>
            <a:off x="6790449" y="3565488"/>
            <a:ext cx="1991617" cy="668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3DD863C-30E8-204A-0403-C7D4C3006BF0}"/>
              </a:ext>
            </a:extLst>
          </p:cNvPr>
          <p:cNvSpPr txBox="1"/>
          <p:nvPr/>
        </p:nvSpPr>
        <p:spPr>
          <a:xfrm>
            <a:off x="8936505" y="3561256"/>
            <a:ext cx="1846584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D86FE5B-CD0D-D802-6CAE-91FE6285E5AD}"/>
              </a:ext>
            </a:extLst>
          </p:cNvPr>
          <p:cNvSpPr txBox="1"/>
          <p:nvPr/>
        </p:nvSpPr>
        <p:spPr>
          <a:xfrm>
            <a:off x="5338747" y="4540565"/>
            <a:ext cx="74370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3EBD86C-7191-B57F-C22F-A71380597412}"/>
              </a:ext>
            </a:extLst>
          </p:cNvPr>
          <p:cNvSpPr txBox="1"/>
          <p:nvPr/>
        </p:nvSpPr>
        <p:spPr>
          <a:xfrm>
            <a:off x="7435629" y="4540565"/>
            <a:ext cx="74370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190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35A85A0-8247-FACB-9CC0-C32DE3B17819}"/>
              </a:ext>
            </a:extLst>
          </p:cNvPr>
          <p:cNvSpPr txBox="1"/>
          <p:nvPr/>
        </p:nvSpPr>
        <p:spPr>
          <a:xfrm>
            <a:off x="9594664" y="4540565"/>
            <a:ext cx="74370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2AFEC-0719-8782-C331-77E1AFE9347E}"/>
                  </a:ext>
                </a:extLst>
              </p:cNvPr>
              <p:cNvSpPr txBox="1"/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52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27, 86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98, 73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56.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2AFEC-0719-8782-C331-77E1AFE93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blipFill>
                <a:blip r:embed="rId5"/>
                <a:stretch>
                  <a:fillRect l="-1013" r="-886" b="-1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2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DE74533-8D50-B34C-D03E-81BEC3F99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5196683"/>
                  </p:ext>
                </p:extLst>
              </p:nvPr>
            </p:nvGraphicFramePr>
            <p:xfrm>
              <a:off x="1608211" y="2849880"/>
              <a:ext cx="9298627" cy="260606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38384">
                      <a:extLst>
                        <a:ext uri="{9D8B030D-6E8A-4147-A177-3AD203B41FA5}">
                          <a16:colId xmlns:a16="http://schemas.microsoft.com/office/drawing/2014/main" val="1713914203"/>
                        </a:ext>
                      </a:extLst>
                    </a:gridCol>
                    <a:gridCol w="1903384">
                      <a:extLst>
                        <a:ext uri="{9D8B030D-6E8A-4147-A177-3AD203B41FA5}">
                          <a16:colId xmlns:a16="http://schemas.microsoft.com/office/drawing/2014/main" val="1551441129"/>
                        </a:ext>
                      </a:extLst>
                    </a:gridCol>
                    <a:gridCol w="2056343">
                      <a:extLst>
                        <a:ext uri="{9D8B030D-6E8A-4147-A177-3AD203B41FA5}">
                          <a16:colId xmlns:a16="http://schemas.microsoft.com/office/drawing/2014/main" val="1835552696"/>
                        </a:ext>
                      </a:extLst>
                    </a:gridCol>
                    <a:gridCol w="2000516">
                      <a:extLst>
                        <a:ext uri="{9D8B030D-6E8A-4147-A177-3AD203B41FA5}">
                          <a16:colId xmlns:a16="http://schemas.microsoft.com/office/drawing/2014/main" val="2664589999"/>
                        </a:ext>
                      </a:extLst>
                    </a:gridCol>
                  </a:tblGrid>
                  <a:tr h="49286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472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326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623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401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359 </a:t>
                          </a:r>
                          <a14:m>
                            <m:oMath xmlns:m="http://schemas.openxmlformats.org/officeDocument/2006/math">
                              <m:r>
                                <a:rPr lang="en-VN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703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3988532"/>
                      </a:ext>
                    </a:extLst>
                  </a:tr>
                  <a:tr h="12734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Làm tròn các số hạng đến hàng chục 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299952"/>
                      </a:ext>
                    </a:extLst>
                  </a:tr>
                  <a:tr h="792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Ước lượng kết quả 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55725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DE74533-8D50-B34C-D03E-81BEC3F990B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5196683"/>
                  </p:ext>
                </p:extLst>
              </p:nvPr>
            </p:nvGraphicFramePr>
            <p:xfrm>
              <a:off x="1608211" y="2849880"/>
              <a:ext cx="9298627" cy="2606067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3338384">
                      <a:extLst>
                        <a:ext uri="{9D8B030D-6E8A-4147-A177-3AD203B41FA5}">
                          <a16:colId xmlns:a16="http://schemas.microsoft.com/office/drawing/2014/main" val="1713914203"/>
                        </a:ext>
                      </a:extLst>
                    </a:gridCol>
                    <a:gridCol w="1903384">
                      <a:extLst>
                        <a:ext uri="{9D8B030D-6E8A-4147-A177-3AD203B41FA5}">
                          <a16:colId xmlns:a16="http://schemas.microsoft.com/office/drawing/2014/main" val="1551441129"/>
                        </a:ext>
                      </a:extLst>
                    </a:gridCol>
                    <a:gridCol w="2056343">
                      <a:extLst>
                        <a:ext uri="{9D8B030D-6E8A-4147-A177-3AD203B41FA5}">
                          <a16:colId xmlns:a16="http://schemas.microsoft.com/office/drawing/2014/main" val="1835552696"/>
                        </a:ext>
                      </a:extLst>
                    </a:gridCol>
                    <a:gridCol w="2000516">
                      <a:extLst>
                        <a:ext uri="{9D8B030D-6E8A-4147-A177-3AD203B41FA5}">
                          <a16:colId xmlns:a16="http://schemas.microsoft.com/office/drawing/2014/main" val="2664589999"/>
                        </a:ext>
                      </a:extLst>
                    </a:gridCol>
                  </a:tblGrid>
                  <a:tr h="539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5399" t="-1124" r="-213419" b="-4089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5786" t="-1124" r="-98220" b="-4089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64438" t="-1124" r="-608" b="-4089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3988532"/>
                      </a:ext>
                    </a:extLst>
                  </a:tr>
                  <a:tr h="12734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Làm tròn các số hạng đến hàng chục 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299952"/>
                      </a:ext>
                    </a:extLst>
                  </a:tr>
                  <a:tr h="792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VN" sz="2400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Ước lượng kết quả tổng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en-VN" sz="2400" dirty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0960" marR="60960" marT="30480" marB="3048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55725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10">
            <a:extLst>
              <a:ext uri="{FF2B5EF4-FFF2-40B4-BE49-F238E27FC236}">
                <a16:creationId xmlns:a16="http://schemas.microsoft.com/office/drawing/2014/main" id="{B65C84C8-A790-7F47-A8E8-556AF1B49DC8}"/>
              </a:ext>
            </a:extLst>
          </p:cNvPr>
          <p:cNvSpPr txBox="1"/>
          <p:nvPr/>
        </p:nvSpPr>
        <p:spPr>
          <a:xfrm>
            <a:off x="4991991" y="3561256"/>
            <a:ext cx="1846584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300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805A5D0-6805-FEAF-010D-79B28DC9FBC9}"/>
              </a:ext>
            </a:extLst>
          </p:cNvPr>
          <p:cNvSpPr txBox="1"/>
          <p:nvPr/>
        </p:nvSpPr>
        <p:spPr>
          <a:xfrm>
            <a:off x="6950869" y="3565488"/>
            <a:ext cx="1991617" cy="668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400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3DD863C-30E8-204A-0403-C7D4C3006BF0}"/>
              </a:ext>
            </a:extLst>
          </p:cNvPr>
          <p:cNvSpPr txBox="1"/>
          <p:nvPr/>
        </p:nvSpPr>
        <p:spPr>
          <a:xfrm>
            <a:off x="8984631" y="3561256"/>
            <a:ext cx="1846584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700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D86FE5B-CD0D-D802-6CAE-91FE6285E5AD}"/>
              </a:ext>
            </a:extLst>
          </p:cNvPr>
          <p:cNvSpPr txBox="1"/>
          <p:nvPr/>
        </p:nvSpPr>
        <p:spPr>
          <a:xfrm>
            <a:off x="5477481" y="4588691"/>
            <a:ext cx="743705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3EBD86C-7191-B57F-C22F-A71380597412}"/>
              </a:ext>
            </a:extLst>
          </p:cNvPr>
          <p:cNvSpPr txBox="1"/>
          <p:nvPr/>
        </p:nvSpPr>
        <p:spPr>
          <a:xfrm>
            <a:off x="7291250" y="4583640"/>
            <a:ext cx="1034603" cy="65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35A85A0-8247-FACB-9CC0-C32DE3B17819}"/>
              </a:ext>
            </a:extLst>
          </p:cNvPr>
          <p:cNvSpPr txBox="1"/>
          <p:nvPr/>
        </p:nvSpPr>
        <p:spPr>
          <a:xfrm>
            <a:off x="9395918" y="4604733"/>
            <a:ext cx="942452" cy="65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2AFEC-0719-8782-C331-77E1AFE9347E}"/>
                  </a:ext>
                </a:extLst>
              </p:cNvPr>
              <p:cNvSpPr txBox="1"/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472 </a:t>
                </a:r>
                <a14:m>
                  <m:oMath xmlns:m="http://schemas.openxmlformats.org/officeDocument/2006/math">
                    <m:r>
                      <a:rPr lang="en-V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326, 623 </a:t>
                </a:r>
                <a14:m>
                  <m:oMath xmlns:m="http://schemas.openxmlformats.org/officeDocument/2006/math">
                    <m:r>
                      <a:rPr lang="en-V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401, 359 </a:t>
                </a:r>
                <a14:m>
                  <m:oMath xmlns:m="http://schemas.openxmlformats.org/officeDocument/2006/math">
                    <m:r>
                      <a:rPr lang="en-V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703.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2AFEC-0719-8782-C331-77E1AFE93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211" y="1512102"/>
                <a:ext cx="9629787" cy="1121846"/>
              </a:xfrm>
              <a:prstGeom prst="rect">
                <a:avLst/>
              </a:prstGeom>
              <a:blipFill>
                <a:blip r:embed="rId5"/>
                <a:stretch>
                  <a:fillRect l="-1013" r="-886" b="-1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8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30684D-8321-A4EF-E154-94FB50C61F9D}"/>
              </a:ext>
            </a:extLst>
          </p:cNvPr>
          <p:cNvSpPr txBox="1"/>
          <p:nvPr/>
        </p:nvSpPr>
        <p:spPr>
          <a:xfrm>
            <a:off x="1608211" y="1626670"/>
            <a:ext cx="9629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 sau cho biết số người đến tham quan một hội chợ trong ba ngày thứ Bảy, Chủ nhật và thứ  Hai: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2C40CA-F5EF-518E-8CCF-90C36F2AC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47451"/>
              </p:ext>
            </p:extLst>
          </p:nvPr>
        </p:nvGraphicFramePr>
        <p:xfrm>
          <a:off x="3308262" y="2657263"/>
          <a:ext cx="6229684" cy="10430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7421">
                  <a:extLst>
                    <a:ext uri="{9D8B030D-6E8A-4147-A177-3AD203B41FA5}">
                      <a16:colId xmlns:a16="http://schemas.microsoft.com/office/drawing/2014/main" val="218054837"/>
                    </a:ext>
                  </a:extLst>
                </a:gridCol>
                <a:gridCol w="1557421">
                  <a:extLst>
                    <a:ext uri="{9D8B030D-6E8A-4147-A177-3AD203B41FA5}">
                      <a16:colId xmlns:a16="http://schemas.microsoft.com/office/drawing/2014/main" val="3870933505"/>
                    </a:ext>
                  </a:extLst>
                </a:gridCol>
                <a:gridCol w="1557421">
                  <a:extLst>
                    <a:ext uri="{9D8B030D-6E8A-4147-A177-3AD203B41FA5}">
                      <a16:colId xmlns:a16="http://schemas.microsoft.com/office/drawing/2014/main" val="511278888"/>
                    </a:ext>
                  </a:extLst>
                </a:gridCol>
                <a:gridCol w="1557421">
                  <a:extLst>
                    <a:ext uri="{9D8B030D-6E8A-4147-A177-3AD203B41FA5}">
                      <a16:colId xmlns:a16="http://schemas.microsoft.com/office/drawing/2014/main" val="3594927643"/>
                    </a:ext>
                  </a:extLst>
                </a:gridCol>
              </a:tblGrid>
              <a:tr h="414743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Ngày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 Hai 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661868"/>
                  </a:ext>
                </a:extLst>
              </a:tr>
              <a:tr h="6162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 người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5 826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4 770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3 125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3397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8481EA-3B49-5DEA-6713-9453853EFF18}"/>
              </a:ext>
            </a:extLst>
          </p:cNvPr>
          <p:cNvSpPr txBox="1"/>
          <p:nvPr/>
        </p:nvSpPr>
        <p:spPr>
          <a:xfrm>
            <a:off x="930442" y="3700274"/>
            <a:ext cx="10635916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444D02-C040-EC6F-00B2-AFDE1CA78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76673"/>
              </p:ext>
            </p:extLst>
          </p:nvPr>
        </p:nvGraphicFramePr>
        <p:xfrm>
          <a:off x="2414726" y="2329670"/>
          <a:ext cx="7519459" cy="2488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218054837"/>
                    </a:ext>
                  </a:extLst>
                </a:gridCol>
                <a:gridCol w="1615736">
                  <a:extLst>
                    <a:ext uri="{9D8B030D-6E8A-4147-A177-3AD203B41FA5}">
                      <a16:colId xmlns:a16="http://schemas.microsoft.com/office/drawing/2014/main" val="3870933505"/>
                    </a:ext>
                  </a:extLst>
                </a:gridCol>
                <a:gridCol w="1728534">
                  <a:extLst>
                    <a:ext uri="{9D8B030D-6E8A-4147-A177-3AD203B41FA5}">
                      <a16:colId xmlns:a16="http://schemas.microsoft.com/office/drawing/2014/main" val="511278888"/>
                    </a:ext>
                  </a:extLst>
                </a:gridCol>
                <a:gridCol w="1609542">
                  <a:extLst>
                    <a:ext uri="{9D8B030D-6E8A-4147-A177-3AD203B41FA5}">
                      <a16:colId xmlns:a16="http://schemas.microsoft.com/office/drawing/2014/main" val="3594927643"/>
                    </a:ext>
                  </a:extLst>
                </a:gridCol>
              </a:tblGrid>
              <a:tr h="578075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Ngày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 Bảy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 nhật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 Hai 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661868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 người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5 826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4 770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3 125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339739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Làm tròn số đến hàng nghìn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524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503DA-BC36-9DB9-AF65-C613987598CD}"/>
                  </a:ext>
                </a:extLst>
              </p:cNvPr>
              <p:cNvSpPr txBox="1"/>
              <p:nvPr/>
            </p:nvSpPr>
            <p:spPr>
              <a:xfrm>
                <a:off x="3171860" y="4739601"/>
                <a:ext cx="5889375" cy="1765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6 000 </a:t>
                </a:r>
                <a14:m>
                  <m:oMath xmlns:m="http://schemas.openxmlformats.org/officeDocument/2006/math">
                    <m:r>
                      <a:rPr lang="en-V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5 000 </a:t>
                </a:r>
                <a14:m>
                  <m:oMath xmlns:m="http://schemas.openxmlformats.org/officeDocument/2006/math">
                    <m:r>
                      <a:rPr lang="en-VN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3 000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14 000 (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D503DA-BC36-9DB9-AF65-C61398759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60" y="4739601"/>
                <a:ext cx="5889375" cy="1765612"/>
              </a:xfrm>
              <a:prstGeom prst="rect">
                <a:avLst/>
              </a:prstGeom>
              <a:blipFill>
                <a:blip r:embed="rId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0">
            <a:extLst>
              <a:ext uri="{FF2B5EF4-FFF2-40B4-BE49-F238E27FC236}">
                <a16:creationId xmlns:a16="http://schemas.microsoft.com/office/drawing/2014/main" id="{0503C8B9-310B-C06C-C768-A6CEF8CA9A0E}"/>
              </a:ext>
            </a:extLst>
          </p:cNvPr>
          <p:cNvSpPr txBox="1"/>
          <p:nvPr/>
        </p:nvSpPr>
        <p:spPr>
          <a:xfrm>
            <a:off x="4541716" y="1498931"/>
            <a:ext cx="2925332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933" b="1" u="sng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endParaRPr lang="en-US" sz="2933" b="1" u="sng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FFC690B-1806-2250-D93D-9C50E5E298C9}"/>
              </a:ext>
            </a:extLst>
          </p:cNvPr>
          <p:cNvSpPr txBox="1"/>
          <p:nvPr/>
        </p:nvSpPr>
        <p:spPr>
          <a:xfrm>
            <a:off x="5075234" y="3573748"/>
            <a:ext cx="1662736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5B4048-5844-640F-BE60-F6171E724FDA}"/>
              </a:ext>
            </a:extLst>
          </p:cNvPr>
          <p:cNvSpPr txBox="1"/>
          <p:nvPr/>
        </p:nvSpPr>
        <p:spPr>
          <a:xfrm>
            <a:off x="6710724" y="3573748"/>
            <a:ext cx="1662736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C9E09-33AA-DF39-A5D0-B5F1EBDAEBAD}"/>
              </a:ext>
            </a:extLst>
          </p:cNvPr>
          <p:cNvSpPr txBox="1"/>
          <p:nvPr/>
        </p:nvSpPr>
        <p:spPr>
          <a:xfrm>
            <a:off x="8280326" y="3573748"/>
            <a:ext cx="1662736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3 000</a:t>
            </a:r>
          </a:p>
        </p:txBody>
      </p:sp>
    </p:spTree>
    <p:extLst>
      <p:ext uri="{BB962C8B-B14F-4D97-AF65-F5344CB8AC3E}">
        <p14:creationId xmlns:p14="http://schemas.microsoft.com/office/powerpoint/2010/main" val="335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30684D-8321-A4EF-E154-94FB50C61F9D}"/>
              </a:ext>
            </a:extLst>
          </p:cNvPr>
          <p:cNvSpPr txBox="1"/>
          <p:nvPr/>
        </p:nvSpPr>
        <p:spPr>
          <a:xfrm>
            <a:off x="1608211" y="1606864"/>
            <a:ext cx="9629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 tròn các thừa số đến hàng chục rồi ước lượng kết quả của các tích sau (theo mẫu):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BE47E570-CFD4-E141-ACBC-07F882894E30}"/>
              </a:ext>
            </a:extLst>
          </p:cNvPr>
          <p:cNvGrpSpPr/>
          <p:nvPr/>
        </p:nvGrpSpPr>
        <p:grpSpPr>
          <a:xfrm>
            <a:off x="617422" y="2564635"/>
            <a:ext cx="5507178" cy="3454425"/>
            <a:chOff x="0" y="0"/>
            <a:chExt cx="9001421" cy="8492772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130AE0C8-1695-AD83-7123-BCB62E0D1A9D}"/>
                </a:ext>
              </a:extLst>
            </p:cNvPr>
            <p:cNvGrpSpPr/>
            <p:nvPr/>
          </p:nvGrpSpPr>
          <p:grpSpPr>
            <a:xfrm>
              <a:off x="0" y="0"/>
              <a:ext cx="9001421" cy="8492772"/>
              <a:chOff x="0" y="0"/>
              <a:chExt cx="1778058" cy="167758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F0070916-B761-A9E4-4977-64B31518806F}"/>
                  </a:ext>
                </a:extLst>
              </p:cNvPr>
              <p:cNvSpPr/>
              <p:nvPr/>
            </p:nvSpPr>
            <p:spPr>
              <a:xfrm>
                <a:off x="0" y="0"/>
                <a:ext cx="1778059" cy="1677585"/>
              </a:xfrm>
              <a:custGeom>
                <a:avLst/>
                <a:gdLst/>
                <a:ahLst/>
                <a:cxnLst/>
                <a:rect l="l" t="t" r="r" b="b"/>
                <a:pathLst>
                  <a:path w="1778059" h="1677585">
                    <a:moveTo>
                      <a:pt x="58485" y="0"/>
                    </a:moveTo>
                    <a:lnTo>
                      <a:pt x="1719573" y="0"/>
                    </a:lnTo>
                    <a:cubicBezTo>
                      <a:pt x="1751874" y="0"/>
                      <a:pt x="1778059" y="26185"/>
                      <a:pt x="1778059" y="58485"/>
                    </a:cubicBezTo>
                    <a:lnTo>
                      <a:pt x="1778059" y="1619099"/>
                    </a:lnTo>
                    <a:cubicBezTo>
                      <a:pt x="1778059" y="1634611"/>
                      <a:pt x="1771897" y="1649487"/>
                      <a:pt x="1760929" y="1660455"/>
                    </a:cubicBezTo>
                    <a:cubicBezTo>
                      <a:pt x="1749960" y="1671423"/>
                      <a:pt x="1735085" y="1677585"/>
                      <a:pt x="1719573" y="1677585"/>
                    </a:cubicBezTo>
                    <a:lnTo>
                      <a:pt x="58485" y="1677585"/>
                    </a:lnTo>
                    <a:cubicBezTo>
                      <a:pt x="26185" y="1677585"/>
                      <a:pt x="0" y="1651400"/>
                      <a:pt x="0" y="1619099"/>
                    </a:cubicBezTo>
                    <a:lnTo>
                      <a:pt x="0" y="58485"/>
                    </a:lnTo>
                    <a:cubicBezTo>
                      <a:pt x="0" y="42974"/>
                      <a:pt x="6162" y="28098"/>
                      <a:pt x="17130" y="17130"/>
                    </a:cubicBezTo>
                    <a:cubicBezTo>
                      <a:pt x="28098" y="6162"/>
                      <a:pt x="42974" y="0"/>
                      <a:pt x="58485" y="0"/>
                    </a:cubicBezTo>
                    <a:close/>
                  </a:path>
                </a:pathLst>
              </a:custGeom>
              <a:solidFill>
                <a:srgbClr val="0D839E"/>
              </a:solidFill>
            </p:spPr>
            <p:txBody>
              <a:bodyPr/>
              <a:lstStyle/>
              <a:p>
                <a:endParaRPr lang="en-VN" sz="800"/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6F717773-838A-5C2E-4537-A0F327E3FBD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B2144DFF-1A04-E7E4-7AC1-2ACF81C356F7}"/>
                </a:ext>
              </a:extLst>
            </p:cNvPr>
            <p:cNvGrpSpPr/>
            <p:nvPr/>
          </p:nvGrpSpPr>
          <p:grpSpPr>
            <a:xfrm>
              <a:off x="136602" y="137444"/>
              <a:ext cx="8728216" cy="8217884"/>
              <a:chOff x="0" y="0"/>
              <a:chExt cx="1724092" cy="1623286"/>
            </a:xfrm>
          </p:grpSpPr>
          <p:sp>
            <p:nvSpPr>
              <p:cNvPr id="5" name="Freeform 8">
                <a:extLst>
                  <a:ext uri="{FF2B5EF4-FFF2-40B4-BE49-F238E27FC236}">
                    <a16:creationId xmlns:a16="http://schemas.microsoft.com/office/drawing/2014/main" id="{C68967E6-B9DF-0CD1-26EA-00850D6338A3}"/>
                  </a:ext>
                </a:extLst>
              </p:cNvPr>
              <p:cNvSpPr/>
              <p:nvPr/>
            </p:nvSpPr>
            <p:spPr>
              <a:xfrm>
                <a:off x="0" y="0"/>
                <a:ext cx="1724092" cy="1623286"/>
              </a:xfrm>
              <a:custGeom>
                <a:avLst/>
                <a:gdLst/>
                <a:ahLst/>
                <a:cxnLst/>
                <a:rect l="l" t="t" r="r" b="b"/>
                <a:pathLst>
                  <a:path w="1724092" h="1623286">
                    <a:moveTo>
                      <a:pt x="60316" y="0"/>
                    </a:moveTo>
                    <a:lnTo>
                      <a:pt x="1663776" y="0"/>
                    </a:lnTo>
                    <a:cubicBezTo>
                      <a:pt x="1679773" y="0"/>
                      <a:pt x="1695115" y="6355"/>
                      <a:pt x="1706426" y="17666"/>
                    </a:cubicBezTo>
                    <a:cubicBezTo>
                      <a:pt x="1717737" y="28978"/>
                      <a:pt x="1724092" y="44319"/>
                      <a:pt x="1724092" y="60316"/>
                    </a:cubicBezTo>
                    <a:lnTo>
                      <a:pt x="1724092" y="1562970"/>
                    </a:lnTo>
                    <a:cubicBezTo>
                      <a:pt x="1724092" y="1578967"/>
                      <a:pt x="1717737" y="1594308"/>
                      <a:pt x="1706426" y="1605620"/>
                    </a:cubicBezTo>
                    <a:cubicBezTo>
                      <a:pt x="1695115" y="1616931"/>
                      <a:pt x="1679773" y="1623286"/>
                      <a:pt x="1663776" y="1623286"/>
                    </a:cubicBezTo>
                    <a:lnTo>
                      <a:pt x="60316" y="1623286"/>
                    </a:lnTo>
                    <a:cubicBezTo>
                      <a:pt x="44319" y="1623286"/>
                      <a:pt x="28978" y="1616931"/>
                      <a:pt x="17666" y="1605620"/>
                    </a:cubicBezTo>
                    <a:cubicBezTo>
                      <a:pt x="6355" y="1594308"/>
                      <a:pt x="0" y="1578967"/>
                      <a:pt x="0" y="1562970"/>
                    </a:cubicBezTo>
                    <a:lnTo>
                      <a:pt x="0" y="60316"/>
                    </a:lnTo>
                    <a:cubicBezTo>
                      <a:pt x="0" y="44319"/>
                      <a:pt x="6355" y="28978"/>
                      <a:pt x="17666" y="17666"/>
                    </a:cubicBezTo>
                    <a:cubicBezTo>
                      <a:pt x="28978" y="6355"/>
                      <a:pt x="44319" y="0"/>
                      <a:pt x="603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sz="800"/>
              </a:p>
            </p:txBody>
          </p:sp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9D06BB51-C436-EDF2-3302-93CB71E3944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BC56BF84-8FC4-1DEB-6991-6EB28F8EE590}"/>
              </a:ext>
            </a:extLst>
          </p:cNvPr>
          <p:cNvGrpSpPr/>
          <p:nvPr/>
        </p:nvGrpSpPr>
        <p:grpSpPr>
          <a:xfrm>
            <a:off x="6392659" y="2564635"/>
            <a:ext cx="5507181" cy="4022596"/>
            <a:chOff x="0" y="0"/>
            <a:chExt cx="9001421" cy="8492772"/>
          </a:xfrm>
        </p:grpSpPr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A14E8DE2-953F-4E13-190C-41A3EE4DB1FE}"/>
                </a:ext>
              </a:extLst>
            </p:cNvPr>
            <p:cNvGrpSpPr/>
            <p:nvPr/>
          </p:nvGrpSpPr>
          <p:grpSpPr>
            <a:xfrm>
              <a:off x="0" y="0"/>
              <a:ext cx="9001421" cy="8492772"/>
              <a:chOff x="0" y="0"/>
              <a:chExt cx="1778058" cy="1677585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BC87376-DBF4-281F-9283-419B977C4DEA}"/>
                  </a:ext>
                </a:extLst>
              </p:cNvPr>
              <p:cNvSpPr/>
              <p:nvPr/>
            </p:nvSpPr>
            <p:spPr>
              <a:xfrm>
                <a:off x="0" y="0"/>
                <a:ext cx="1778059" cy="1677585"/>
              </a:xfrm>
              <a:custGeom>
                <a:avLst/>
                <a:gdLst/>
                <a:ahLst/>
                <a:cxnLst/>
                <a:rect l="l" t="t" r="r" b="b"/>
                <a:pathLst>
                  <a:path w="1778059" h="1677585">
                    <a:moveTo>
                      <a:pt x="58485" y="0"/>
                    </a:moveTo>
                    <a:lnTo>
                      <a:pt x="1719573" y="0"/>
                    </a:lnTo>
                    <a:cubicBezTo>
                      <a:pt x="1751874" y="0"/>
                      <a:pt x="1778059" y="26185"/>
                      <a:pt x="1778059" y="58485"/>
                    </a:cubicBezTo>
                    <a:lnTo>
                      <a:pt x="1778059" y="1619099"/>
                    </a:lnTo>
                    <a:cubicBezTo>
                      <a:pt x="1778059" y="1634611"/>
                      <a:pt x="1771897" y="1649487"/>
                      <a:pt x="1760929" y="1660455"/>
                    </a:cubicBezTo>
                    <a:cubicBezTo>
                      <a:pt x="1749960" y="1671423"/>
                      <a:pt x="1735085" y="1677585"/>
                      <a:pt x="1719573" y="1677585"/>
                    </a:cubicBezTo>
                    <a:lnTo>
                      <a:pt x="58485" y="1677585"/>
                    </a:lnTo>
                    <a:cubicBezTo>
                      <a:pt x="26185" y="1677585"/>
                      <a:pt x="0" y="1651400"/>
                      <a:pt x="0" y="1619099"/>
                    </a:cubicBezTo>
                    <a:lnTo>
                      <a:pt x="0" y="58485"/>
                    </a:lnTo>
                    <a:cubicBezTo>
                      <a:pt x="0" y="42974"/>
                      <a:pt x="6162" y="28098"/>
                      <a:pt x="17130" y="17130"/>
                    </a:cubicBezTo>
                    <a:cubicBezTo>
                      <a:pt x="28098" y="6162"/>
                      <a:pt x="42974" y="0"/>
                      <a:pt x="58485" y="0"/>
                    </a:cubicBezTo>
                    <a:close/>
                  </a:path>
                </a:pathLst>
              </a:custGeom>
              <a:solidFill>
                <a:srgbClr val="0D839E"/>
              </a:solidFill>
            </p:spPr>
            <p:txBody>
              <a:bodyPr/>
              <a:lstStyle/>
              <a:p>
                <a:endParaRPr lang="en-VN" sz="80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5E577C-D492-5DC7-DBD9-6149A060FBE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id="{1FD4EBF9-2A9B-FEA2-E18E-5DDE6547EECB}"/>
                </a:ext>
              </a:extLst>
            </p:cNvPr>
            <p:cNvGrpSpPr/>
            <p:nvPr/>
          </p:nvGrpSpPr>
          <p:grpSpPr>
            <a:xfrm>
              <a:off x="136602" y="137444"/>
              <a:ext cx="8728216" cy="8217884"/>
              <a:chOff x="0" y="0"/>
              <a:chExt cx="1724092" cy="1623286"/>
            </a:xfrm>
          </p:grpSpPr>
          <p:sp>
            <p:nvSpPr>
              <p:cNvPr id="12" name="Freeform 16">
                <a:extLst>
                  <a:ext uri="{FF2B5EF4-FFF2-40B4-BE49-F238E27FC236}">
                    <a16:creationId xmlns:a16="http://schemas.microsoft.com/office/drawing/2014/main" id="{10CC9931-343E-7E2E-AEB1-4244B5A7FB94}"/>
                  </a:ext>
                </a:extLst>
              </p:cNvPr>
              <p:cNvSpPr/>
              <p:nvPr/>
            </p:nvSpPr>
            <p:spPr>
              <a:xfrm>
                <a:off x="0" y="0"/>
                <a:ext cx="1724092" cy="1623286"/>
              </a:xfrm>
              <a:custGeom>
                <a:avLst/>
                <a:gdLst/>
                <a:ahLst/>
                <a:cxnLst/>
                <a:rect l="l" t="t" r="r" b="b"/>
                <a:pathLst>
                  <a:path w="1724092" h="1623286">
                    <a:moveTo>
                      <a:pt x="60316" y="0"/>
                    </a:moveTo>
                    <a:lnTo>
                      <a:pt x="1663776" y="0"/>
                    </a:lnTo>
                    <a:cubicBezTo>
                      <a:pt x="1679773" y="0"/>
                      <a:pt x="1695115" y="6355"/>
                      <a:pt x="1706426" y="17666"/>
                    </a:cubicBezTo>
                    <a:cubicBezTo>
                      <a:pt x="1717737" y="28978"/>
                      <a:pt x="1724092" y="44319"/>
                      <a:pt x="1724092" y="60316"/>
                    </a:cubicBezTo>
                    <a:lnTo>
                      <a:pt x="1724092" y="1562970"/>
                    </a:lnTo>
                    <a:cubicBezTo>
                      <a:pt x="1724092" y="1578967"/>
                      <a:pt x="1717737" y="1594308"/>
                      <a:pt x="1706426" y="1605620"/>
                    </a:cubicBezTo>
                    <a:cubicBezTo>
                      <a:pt x="1695115" y="1616931"/>
                      <a:pt x="1679773" y="1623286"/>
                      <a:pt x="1663776" y="1623286"/>
                    </a:cubicBezTo>
                    <a:lnTo>
                      <a:pt x="60316" y="1623286"/>
                    </a:lnTo>
                    <a:cubicBezTo>
                      <a:pt x="44319" y="1623286"/>
                      <a:pt x="28978" y="1616931"/>
                      <a:pt x="17666" y="1605620"/>
                    </a:cubicBezTo>
                    <a:cubicBezTo>
                      <a:pt x="6355" y="1594308"/>
                      <a:pt x="0" y="1578967"/>
                      <a:pt x="0" y="1562970"/>
                    </a:cubicBezTo>
                    <a:lnTo>
                      <a:pt x="0" y="60316"/>
                    </a:lnTo>
                    <a:cubicBezTo>
                      <a:pt x="0" y="44319"/>
                      <a:pt x="6355" y="28978"/>
                      <a:pt x="17666" y="17666"/>
                    </a:cubicBezTo>
                    <a:cubicBezTo>
                      <a:pt x="28978" y="6355"/>
                      <a:pt x="44319" y="0"/>
                      <a:pt x="6031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 sz="800"/>
              </a:p>
            </p:txBody>
          </p:sp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63FB039E-B234-4D21-F9E7-7E532ACFF03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B9BE33-4EF7-262A-F827-E1F8C4ACE153}"/>
                  </a:ext>
                </a:extLst>
              </p:cNvPr>
              <p:cNvSpPr txBox="1"/>
              <p:nvPr/>
            </p:nvSpPr>
            <p:spPr>
              <a:xfrm>
                <a:off x="6554822" y="2637549"/>
                <a:ext cx="5320761" cy="3804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0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Mẫu: </a:t>
                </a:r>
                <a:endParaRPr lang="en-VN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62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49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11" indent="-228611" algn="just">
                  <a:lnSpc>
                    <a:spcPct val="150000"/>
                  </a:lnSpc>
                  <a:buFont typeface="Symbol" pitchFamily="2" charset="2"/>
                  <a:buChar char=""/>
                </a:pP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62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49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60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50.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11" indent="-228611" algn="just">
                  <a:lnSpc>
                    <a:spcPct val="150000"/>
                  </a:lnSpc>
                  <a:spcAft>
                    <a:spcPts val="667"/>
                  </a:spcAft>
                  <a:buFont typeface="Symbol" pitchFamily="2" charset="2"/>
                  <a:buChar char=""/>
                </a:pP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62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49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ước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marL="228611" indent="-228611" algn="just">
                  <a:lnSpc>
                    <a:spcPct val="150000"/>
                  </a:lnSpc>
                  <a:spcAft>
                    <a:spcPts val="667"/>
                  </a:spcAft>
                  <a:buFont typeface="Symbol" pitchFamily="2" charset="2"/>
                  <a:buChar char=""/>
                </a:pP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50 = 3 000.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B9BE33-4EF7-262A-F827-E1F8C4ACE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822" y="2637549"/>
                <a:ext cx="5320761" cy="3804631"/>
              </a:xfrm>
              <a:prstGeom prst="rect">
                <a:avLst/>
              </a:prstGeom>
              <a:blipFill>
                <a:blip r:embed="rId4"/>
                <a:stretch>
                  <a:fillRect l="-1489" r="-1489" b="-2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3A2A2E-F3DB-59C2-FE8C-DEFBD0631733}"/>
                  </a:ext>
                </a:extLst>
              </p:cNvPr>
              <p:cNvSpPr txBox="1"/>
              <p:nvPr/>
            </p:nvSpPr>
            <p:spPr>
              <a:xfrm>
                <a:off x="782456" y="2605262"/>
                <a:ext cx="5177109" cy="3207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0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0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VN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27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11" indent="-228611" algn="just">
                  <a:lnSpc>
                    <a:spcPct val="150000"/>
                  </a:lnSpc>
                  <a:buFont typeface="Symbol" pitchFamily="2" charset="2"/>
                  <a:buChar char=""/>
                </a:pP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27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30.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11" indent="-228611" algn="just">
                  <a:lnSpc>
                    <a:spcPct val="150000"/>
                  </a:lnSpc>
                  <a:spcAft>
                    <a:spcPts val="667"/>
                  </a:spcAft>
                  <a:buFont typeface="Symbol" pitchFamily="2" charset="2"/>
                  <a:buChar char=""/>
                </a:pP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2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27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ước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30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6 = 180.</a:t>
                </a:r>
                <a:endParaRPr lang="en-VN" sz="2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3A2A2E-F3DB-59C2-FE8C-DEFBD0631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56" y="2605262"/>
                <a:ext cx="5177109" cy="3207032"/>
              </a:xfrm>
              <a:prstGeom prst="rect">
                <a:avLst/>
              </a:prstGeom>
              <a:blipFill>
                <a:blip r:embed="rId5"/>
                <a:stretch>
                  <a:fillRect l="-1529" r="-1412" b="-2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4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30684D-8321-A4EF-E154-94FB50C61F9D}"/>
              </a:ext>
            </a:extLst>
          </p:cNvPr>
          <p:cNvSpPr txBox="1"/>
          <p:nvPr/>
        </p:nvSpPr>
        <p:spPr>
          <a:xfrm>
            <a:off x="1608211" y="1606864"/>
            <a:ext cx="9629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67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 tròn các thừa số đến hàng chục rồi ước lượng kết quả của các tích sau (theo mẫu):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713B1E-F822-467B-E117-87FBBBC2FC10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A854F98-5FFB-6771-D22E-3C2021605208}"/>
              </a:ext>
            </a:extLst>
          </p:cNvPr>
          <p:cNvSpPr/>
          <p:nvPr/>
        </p:nvSpPr>
        <p:spPr>
          <a:xfrm>
            <a:off x="1090478" y="3429000"/>
            <a:ext cx="10011043" cy="3172814"/>
          </a:xfrm>
          <a:custGeom>
            <a:avLst/>
            <a:gdLst/>
            <a:ahLst/>
            <a:cxnLst/>
            <a:rect l="l" t="t" r="r" b="b"/>
            <a:pathLst>
              <a:path w="15047037" h="6658482">
                <a:moveTo>
                  <a:pt x="0" y="0"/>
                </a:moveTo>
                <a:lnTo>
                  <a:pt x="15047036" y="0"/>
                </a:lnTo>
                <a:lnTo>
                  <a:pt x="15047036" y="6658482"/>
                </a:lnTo>
                <a:lnTo>
                  <a:pt x="0" y="6658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90" b="-8190"/>
            </a:stretch>
          </a:blipFill>
        </p:spPr>
        <p:txBody>
          <a:bodyPr/>
          <a:lstStyle/>
          <a:p>
            <a:endParaRPr lang="en-VN" sz="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86BF49-3464-EFFB-7E1F-0C5FE651B839}"/>
                  </a:ext>
                </a:extLst>
              </p:cNvPr>
              <p:cNvSpPr txBox="1"/>
              <p:nvPr/>
            </p:nvSpPr>
            <p:spPr>
              <a:xfrm>
                <a:off x="1630571" y="3695244"/>
                <a:ext cx="10672193" cy="250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87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90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 = 270.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20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8 = 160.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81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92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80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90 = 7 200.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578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54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600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50 = 30 000.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86BF49-3464-EFFB-7E1F-0C5FE651B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571" y="3695244"/>
                <a:ext cx="10672193" cy="2505942"/>
              </a:xfrm>
              <a:prstGeom prst="rect">
                <a:avLst/>
              </a:prstGeom>
              <a:blipFill>
                <a:blip r:embed="rId5"/>
                <a:stretch>
                  <a:fillRect l="-857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37CCEA6-3B52-45DB-E215-7BE57EF9B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7250689"/>
                  </p:ext>
                </p:extLst>
              </p:nvPr>
            </p:nvGraphicFramePr>
            <p:xfrm>
              <a:off x="1745157" y="2437861"/>
              <a:ext cx="9245600" cy="7703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11400">
                      <a:extLst>
                        <a:ext uri="{9D8B030D-6E8A-4147-A177-3AD203B41FA5}">
                          <a16:colId xmlns:a16="http://schemas.microsoft.com/office/drawing/2014/main" val="1858075276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1916753251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2055104356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439276629"/>
                        </a:ext>
                      </a:extLst>
                    </a:gridCol>
                  </a:tblGrid>
                  <a:tr h="7703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87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3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19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8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81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92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578 </a:t>
                          </a:r>
                          <a14:m>
                            <m:oMath xmlns:m="http://schemas.openxmlformats.org/officeDocument/2006/math">
                              <m:r>
                                <a:rPr lang="en-US" sz="320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VN" sz="2900" dirty="0">
                              <a:latin typeface="UTM Avo" panose="02040603050506020204" pitchFamily="18" charset="0"/>
                              <a:cs typeface="Arial" panose="020B0604020202020204" pitchFamily="34" charset="0"/>
                            </a:rPr>
                            <a:t> 54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8675236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37CCEA6-3B52-45DB-E215-7BE57EF9B2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7250689"/>
                  </p:ext>
                </p:extLst>
              </p:nvPr>
            </p:nvGraphicFramePr>
            <p:xfrm>
              <a:off x="1745157" y="2437861"/>
              <a:ext cx="9245600" cy="7703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311400">
                      <a:extLst>
                        <a:ext uri="{9D8B030D-6E8A-4147-A177-3AD203B41FA5}">
                          <a16:colId xmlns:a16="http://schemas.microsoft.com/office/drawing/2014/main" val="1858075276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1916753251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2055104356"/>
                        </a:ext>
                      </a:extLst>
                    </a:gridCol>
                    <a:gridCol w="2311400">
                      <a:extLst>
                        <a:ext uri="{9D8B030D-6E8A-4147-A177-3AD203B41FA5}">
                          <a16:colId xmlns:a16="http://schemas.microsoft.com/office/drawing/2014/main" val="439276629"/>
                        </a:ext>
                      </a:extLst>
                    </a:gridCol>
                  </a:tblGrid>
                  <a:tr h="77031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r="-300264" b="-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99737" r="-199474" b="-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00264" r="-100000" b="-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0264" b="-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75236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A158B2D4-6346-7CDA-3BFB-8F52198C238C}"/>
              </a:ext>
            </a:extLst>
          </p:cNvPr>
          <p:cNvSpPr/>
          <p:nvPr/>
        </p:nvSpPr>
        <p:spPr>
          <a:xfrm>
            <a:off x="2184400" y="2520896"/>
            <a:ext cx="1510728" cy="612101"/>
          </a:xfrm>
          <a:prstGeom prst="roundRect">
            <a:avLst>
              <a:gd name="adj" fmla="val 50000"/>
            </a:avLst>
          </a:prstGeom>
          <a:noFill/>
          <a:ln w="666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242888BA-0DE5-DCF9-3500-DB330408E55E}"/>
              </a:ext>
            </a:extLst>
          </p:cNvPr>
          <p:cNvSpPr/>
          <p:nvPr/>
        </p:nvSpPr>
        <p:spPr>
          <a:xfrm>
            <a:off x="4470400" y="2516969"/>
            <a:ext cx="1510728" cy="612101"/>
          </a:xfrm>
          <a:prstGeom prst="roundRect">
            <a:avLst>
              <a:gd name="adj" fmla="val 50000"/>
            </a:avLst>
          </a:prstGeom>
          <a:noFill/>
          <a:ln w="666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2C3BC5AA-A06C-3732-076C-46FF30456E71}"/>
              </a:ext>
            </a:extLst>
          </p:cNvPr>
          <p:cNvSpPr/>
          <p:nvPr/>
        </p:nvSpPr>
        <p:spPr>
          <a:xfrm>
            <a:off x="6745249" y="2516563"/>
            <a:ext cx="1510728" cy="612101"/>
          </a:xfrm>
          <a:prstGeom prst="roundRect">
            <a:avLst>
              <a:gd name="adj" fmla="val 50000"/>
            </a:avLst>
          </a:prstGeom>
          <a:noFill/>
          <a:ln w="666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BC20F8FE-A660-8D6E-1CAE-ACCBF1F21AD9}"/>
              </a:ext>
            </a:extLst>
          </p:cNvPr>
          <p:cNvSpPr/>
          <p:nvPr/>
        </p:nvSpPr>
        <p:spPr>
          <a:xfrm>
            <a:off x="9020098" y="2512276"/>
            <a:ext cx="1697410" cy="612101"/>
          </a:xfrm>
          <a:prstGeom prst="roundRect">
            <a:avLst>
              <a:gd name="adj" fmla="val 50000"/>
            </a:avLst>
          </a:prstGeom>
          <a:noFill/>
          <a:ln w="666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</p:spTree>
    <p:extLst>
      <p:ext uri="{BB962C8B-B14F-4D97-AF65-F5344CB8AC3E}">
        <p14:creationId xmlns:p14="http://schemas.microsoft.com/office/powerpoint/2010/main" val="31424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2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thêm được điều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052CA822-33AC-7AF8-637C-3129165175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17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BFB19A4B-E0CC-4FDD-4184-BBF5C1A160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17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58733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85921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3010726" y="2293873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Ôn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US" sz="2000" dirty="0">
              <a:latin typeface="UTM Avo" panose="020406030505060202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932814" y="2268310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811" y="3358481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399" y="3353609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0" y="14859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>
            <a:off x="9448802" y="56769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4ACDF-220C-8808-4B62-81279AC1D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6254" cy="84328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id="{26E2A1E0-1D2A-AD2D-D61A-E3B01A66A3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id="{E564926D-FDF9-B813-CD5B-C176517A8B3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419099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âu 1: Số mà sau khi làm tròn đến hàng chục được số 80 là: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38300" y="1905000"/>
            <a:ext cx="15240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89.</a:t>
            </a: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ight Arrow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32B9BD-B437-A66B-A3D7-FAAE4C3009A4}"/>
              </a:ext>
            </a:extLst>
          </p:cNvPr>
          <p:cNvSpPr/>
          <p:nvPr/>
        </p:nvSpPr>
        <p:spPr>
          <a:xfrm>
            <a:off x="10820400" y="5257800"/>
            <a:ext cx="11430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10C1DE-35F5-9177-8CD9-3F132CD4E17D}"/>
              </a:ext>
            </a:extLst>
          </p:cNvPr>
          <p:cNvSpPr/>
          <p:nvPr/>
        </p:nvSpPr>
        <p:spPr>
          <a:xfrm>
            <a:off x="3924300" y="1905000"/>
            <a:ext cx="15240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76.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F09AC3-9823-B005-84D0-FBDA368AF047}"/>
              </a:ext>
            </a:extLst>
          </p:cNvPr>
          <p:cNvSpPr/>
          <p:nvPr/>
        </p:nvSpPr>
        <p:spPr>
          <a:xfrm>
            <a:off x="6334760" y="1905000"/>
            <a:ext cx="15240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87.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D7E54A-A524-0A39-408B-202FD42B57CA}"/>
              </a:ext>
            </a:extLst>
          </p:cNvPr>
          <p:cNvSpPr/>
          <p:nvPr/>
        </p:nvSpPr>
        <p:spPr>
          <a:xfrm>
            <a:off x="8648700" y="1905000"/>
            <a:ext cx="15240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F554D-5DC3-5669-691E-580DF28F70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6254" cy="84328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6875 0.0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id="{60D8D9C6-F3C3-D9AF-452F-D3EBC3DC27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3052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id="{D0CECB29-7FCE-49E5-DDD1-35C5904296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81800" y="58674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158EEE-D778-8F7A-6B34-8F5B550AA328}"/>
              </a:ext>
            </a:extLst>
          </p:cNvPr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DAB7D-3492-70DC-09F2-B981FB41A009}"/>
              </a:ext>
            </a:extLst>
          </p:cNvPr>
          <p:cNvSpPr/>
          <p:nvPr/>
        </p:nvSpPr>
        <p:spPr>
          <a:xfrm>
            <a:off x="1696168" y="5529937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8B8863-4383-D0A3-A31C-A38F8501087F}"/>
              </a:ext>
            </a:extLst>
          </p:cNvPr>
          <p:cNvSpPr/>
          <p:nvPr/>
        </p:nvSpPr>
        <p:spPr>
          <a:xfrm>
            <a:off x="8716111" y="545812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ight Arrow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2D277F-1BEA-953B-94FA-B41CF67B2C88}"/>
              </a:ext>
            </a:extLst>
          </p:cNvPr>
          <p:cNvSpPr/>
          <p:nvPr/>
        </p:nvSpPr>
        <p:spPr>
          <a:xfrm>
            <a:off x="10820400" y="5257800"/>
            <a:ext cx="11430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72EEF-FCBC-1562-94D1-3A3989B8CFBD}"/>
              </a:ext>
            </a:extLst>
          </p:cNvPr>
          <p:cNvSpPr/>
          <p:nvPr/>
        </p:nvSpPr>
        <p:spPr>
          <a:xfrm>
            <a:off x="1524000" y="419099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 2: Số mà sau khi làm tròn đến hàng nghìn được số 7 000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0F005-C3BA-7521-F1AC-482EF3081D12}"/>
              </a:ext>
            </a:extLst>
          </p:cNvPr>
          <p:cNvSpPr/>
          <p:nvPr/>
        </p:nvSpPr>
        <p:spPr>
          <a:xfrm>
            <a:off x="1421127" y="1905000"/>
            <a:ext cx="18669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A. 60 836.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0E4D71-3EF2-48B3-07E0-4E76B62FB68F}"/>
              </a:ext>
            </a:extLst>
          </p:cNvPr>
          <p:cNvSpPr/>
          <p:nvPr/>
        </p:nvSpPr>
        <p:spPr>
          <a:xfrm>
            <a:off x="3707127" y="1905000"/>
            <a:ext cx="202438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608 306.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C911FC-AF86-DED0-EC04-91C51277C47F}"/>
              </a:ext>
            </a:extLst>
          </p:cNvPr>
          <p:cNvSpPr/>
          <p:nvPr/>
        </p:nvSpPr>
        <p:spPr>
          <a:xfrm>
            <a:off x="6150607" y="1905000"/>
            <a:ext cx="186690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6 836.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27ED70-F745-A190-1483-E26A09C18256}"/>
              </a:ext>
            </a:extLst>
          </p:cNvPr>
          <p:cNvSpPr/>
          <p:nvPr/>
        </p:nvSpPr>
        <p:spPr>
          <a:xfrm>
            <a:off x="8398510" y="1905000"/>
            <a:ext cx="2024380" cy="762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68 306.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818D0-5B58-1D8D-4853-794B7F48C5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6254" cy="84328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4245 0.027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38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2" grpId="0"/>
      <p:bldP spid="20" grpId="0"/>
      <p:bldP spid="14" grpId="0" animBg="1"/>
      <p:bldP spid="15" grpId="0" animBg="1"/>
      <p:bldP spid="18" grpId="0" animBg="1"/>
      <p:bldP spid="6" grpId="0" animBg="1"/>
      <p:bldP spid="16" grpId="0" animBg="1"/>
      <p:bldP spid="23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204D7C12-A5C8-035E-9358-047D50DBF5EC}"/>
              </a:ext>
            </a:extLst>
          </p:cNvPr>
          <p:cNvGrpSpPr/>
          <p:nvPr/>
        </p:nvGrpSpPr>
        <p:grpSpPr>
          <a:xfrm>
            <a:off x="1727699" y="1798695"/>
            <a:ext cx="8540156" cy="4407535"/>
            <a:chOff x="0" y="0"/>
            <a:chExt cx="3373889" cy="1152338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010DD072-5EE3-6565-C37F-5B8DE6146A38}"/>
                </a:ext>
              </a:extLst>
            </p:cNvPr>
            <p:cNvSpPr/>
            <p:nvPr/>
          </p:nvSpPr>
          <p:spPr>
            <a:xfrm>
              <a:off x="0" y="0"/>
              <a:ext cx="3373889" cy="1152338"/>
            </a:xfrm>
            <a:custGeom>
              <a:avLst/>
              <a:gdLst/>
              <a:ahLst/>
              <a:cxnLst/>
              <a:rect l="l" t="t" r="r" b="b"/>
              <a:pathLst>
                <a:path w="3373889" h="1152338">
                  <a:moveTo>
                    <a:pt x="30822" y="0"/>
                  </a:moveTo>
                  <a:lnTo>
                    <a:pt x="3343067" y="0"/>
                  </a:lnTo>
                  <a:cubicBezTo>
                    <a:pt x="3351242" y="0"/>
                    <a:pt x="3359081" y="3247"/>
                    <a:pt x="3364861" y="9028"/>
                  </a:cubicBezTo>
                  <a:cubicBezTo>
                    <a:pt x="3370642" y="14808"/>
                    <a:pt x="3373889" y="22648"/>
                    <a:pt x="3373889" y="30822"/>
                  </a:cubicBezTo>
                  <a:lnTo>
                    <a:pt x="3373889" y="1121516"/>
                  </a:lnTo>
                  <a:cubicBezTo>
                    <a:pt x="3373889" y="1129691"/>
                    <a:pt x="3370642" y="1137531"/>
                    <a:pt x="3364861" y="1143311"/>
                  </a:cubicBezTo>
                  <a:cubicBezTo>
                    <a:pt x="3359081" y="1149091"/>
                    <a:pt x="3351242" y="1152338"/>
                    <a:pt x="3343067" y="1152338"/>
                  </a:cubicBezTo>
                  <a:lnTo>
                    <a:pt x="30822" y="1152338"/>
                  </a:lnTo>
                  <a:cubicBezTo>
                    <a:pt x="22648" y="1152338"/>
                    <a:pt x="14808" y="1149091"/>
                    <a:pt x="9028" y="1143311"/>
                  </a:cubicBezTo>
                  <a:cubicBezTo>
                    <a:pt x="3247" y="1137531"/>
                    <a:pt x="0" y="1129691"/>
                    <a:pt x="0" y="1121516"/>
                  </a:cubicBezTo>
                  <a:lnTo>
                    <a:pt x="0" y="30822"/>
                  </a:lnTo>
                  <a:cubicBezTo>
                    <a:pt x="0" y="22648"/>
                    <a:pt x="3247" y="14808"/>
                    <a:pt x="9028" y="9028"/>
                  </a:cubicBezTo>
                  <a:cubicBezTo>
                    <a:pt x="14808" y="3247"/>
                    <a:pt x="22648" y="0"/>
                    <a:pt x="3082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 sz="80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949C8AA-671F-6E87-489E-0AFD1793314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3B1EB28-BC8E-3854-8861-D80A70EB7E40}"/>
              </a:ext>
            </a:extLst>
          </p:cNvPr>
          <p:cNvSpPr/>
          <p:nvPr/>
        </p:nvSpPr>
        <p:spPr>
          <a:xfrm>
            <a:off x="956966" y="4243715"/>
            <a:ext cx="1541466" cy="1962515"/>
          </a:xfrm>
          <a:custGeom>
            <a:avLst/>
            <a:gdLst/>
            <a:ahLst/>
            <a:cxnLst/>
            <a:rect l="l" t="t" r="r" b="b"/>
            <a:pathLst>
              <a:path w="2312199" h="2943772">
                <a:moveTo>
                  <a:pt x="0" y="0"/>
                </a:moveTo>
                <a:lnTo>
                  <a:pt x="2312199" y="0"/>
                </a:lnTo>
                <a:lnTo>
                  <a:pt x="2312199" y="2943772"/>
                </a:lnTo>
                <a:lnTo>
                  <a:pt x="0" y="2943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8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5F9C0F4-40AB-F8A0-6702-48C050CAD9EA}"/>
              </a:ext>
            </a:extLst>
          </p:cNvPr>
          <p:cNvSpPr/>
          <p:nvPr/>
        </p:nvSpPr>
        <p:spPr>
          <a:xfrm>
            <a:off x="9768797" y="1652968"/>
            <a:ext cx="998116" cy="695052"/>
          </a:xfrm>
          <a:custGeom>
            <a:avLst/>
            <a:gdLst/>
            <a:ahLst/>
            <a:cxnLst/>
            <a:rect l="l" t="t" r="r" b="b"/>
            <a:pathLst>
              <a:path w="1497174" h="1042578">
                <a:moveTo>
                  <a:pt x="0" y="0"/>
                </a:moveTo>
                <a:lnTo>
                  <a:pt x="1497174" y="0"/>
                </a:lnTo>
                <a:lnTo>
                  <a:pt x="1497174" y="1042578"/>
                </a:lnTo>
                <a:lnTo>
                  <a:pt x="0" y="1042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800"/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A1D3E9FE-77A5-4D8A-B4D3-B1A9849EB872}"/>
              </a:ext>
            </a:extLst>
          </p:cNvPr>
          <p:cNvSpPr txBox="1"/>
          <p:nvPr/>
        </p:nvSpPr>
        <p:spPr>
          <a:xfrm>
            <a:off x="4085279" y="1821960"/>
            <a:ext cx="4079176" cy="672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2933" b="1" dirty="0">
                <a:solidFill>
                  <a:srgbClr val="0D839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6FF1F-0323-7F4C-057A-770CCFCF72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50" t="9886" r="42833" b="9251"/>
          <a:stretch/>
        </p:blipFill>
        <p:spPr>
          <a:xfrm>
            <a:off x="3580139" y="2542742"/>
            <a:ext cx="5198101" cy="348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1D4E9631-7825-E304-D57E-5F610A8FEC6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17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1">
            <a:extLst>
              <a:ext uri="{FF2B5EF4-FFF2-40B4-BE49-F238E27FC236}">
                <a16:creationId xmlns:a16="http://schemas.microsoft.com/office/drawing/2014/main" id="{B6B02D8E-E686-B36E-66EC-351CF2693375}"/>
              </a:ext>
            </a:extLst>
          </p:cNvPr>
          <p:cNvSpPr txBox="1"/>
          <p:nvPr/>
        </p:nvSpPr>
        <p:spPr>
          <a:xfrm>
            <a:off x="790218" y="286232"/>
            <a:ext cx="2291115" cy="239851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B00B3-EA70-0A9C-4E60-A2FA913EE3D9}"/>
              </a:ext>
            </a:extLst>
          </p:cNvPr>
          <p:cNvSpPr txBox="1"/>
          <p:nvPr/>
        </p:nvSpPr>
        <p:spPr>
          <a:xfrm>
            <a:off x="790218" y="1565697"/>
            <a:ext cx="10783594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4A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thược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dược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thiệp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?”.</a:t>
            </a:r>
            <a:endParaRPr lang="en-VN" sz="2400" b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993F89-E6AC-AE12-A2E8-023113391EC2}"/>
                  </a:ext>
                </a:extLst>
              </p:cNvPr>
              <p:cNvSpPr txBox="1"/>
              <p:nvPr/>
            </p:nvSpPr>
            <p:spPr>
              <a:xfrm>
                <a:off x="2346653" y="2945501"/>
                <a:ext cx="7180868" cy="240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34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67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30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70.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34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67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70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100.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993F89-E6AC-AE12-A2E8-023113391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53" y="2945501"/>
                <a:ext cx="7180868" cy="2409378"/>
              </a:xfrm>
              <a:prstGeom prst="rect">
                <a:avLst/>
              </a:prstGeom>
              <a:blipFill>
                <a:blip r:embed="rId4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D9A60F-5FBD-1C67-5800-68DEB3A1FD3D}"/>
                  </a:ext>
                </a:extLst>
              </p:cNvPr>
              <p:cNvSpPr txBox="1"/>
              <p:nvPr/>
            </p:nvSpPr>
            <p:spPr>
              <a:xfrm>
                <a:off x="2879557" y="1078929"/>
                <a:ext cx="6432885" cy="5538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4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4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29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2400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endParaRPr lang="en-US" sz="2400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29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chục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30.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35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30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70</a:t>
                </a:r>
                <a:r>
                  <a:rPr lang="vi-VN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D9A60F-5FBD-1C67-5800-68DEB3A1F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57" y="1078929"/>
                <a:ext cx="6432885" cy="5538439"/>
              </a:xfrm>
              <a:prstGeom prst="rect">
                <a:avLst/>
              </a:prstGeom>
              <a:blipFill>
                <a:blip r:embed="rId4"/>
                <a:stretch>
                  <a:fillRect l="-1420" r="-2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55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889</Words>
  <PresentationFormat>Widescreen</PresentationFormat>
  <Paragraphs>133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UTM Avo</vt:lpstr>
      <vt:lpstr>Calibri Light</vt:lpstr>
      <vt:lpstr>Symbol</vt:lpstr>
      <vt:lpstr>Cambria Math</vt:lpstr>
      <vt:lpstr>Arial</vt:lpstr>
      <vt:lpstr>Calibri</vt:lpstr>
      <vt:lpstr>1_Office Theme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2023-11-09T04:03:52Z</dcterms:modified>
</cp:coreProperties>
</file>