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75" r:id="rId3"/>
    <p:sldId id="268" r:id="rId4"/>
    <p:sldId id="276" r:id="rId5"/>
    <p:sldId id="277" r:id="rId6"/>
    <p:sldId id="302" r:id="rId7"/>
    <p:sldId id="278" r:id="rId8"/>
    <p:sldId id="279" r:id="rId9"/>
    <p:sldId id="314" r:id="rId10"/>
    <p:sldId id="315" r:id="rId11"/>
    <p:sldId id="326" r:id="rId12"/>
    <p:sldId id="305" r:id="rId13"/>
    <p:sldId id="324" r:id="rId14"/>
    <p:sldId id="327" r:id="rId15"/>
    <p:sldId id="328" r:id="rId16"/>
    <p:sldId id="316" r:id="rId17"/>
    <p:sldId id="317" r:id="rId18"/>
    <p:sldId id="318" r:id="rId19"/>
    <p:sldId id="319" r:id="rId20"/>
    <p:sldId id="320" r:id="rId21"/>
    <p:sldId id="321" r:id="rId22"/>
    <p:sldId id="323" r:id="rId23"/>
    <p:sldId id="322" r:id="rId24"/>
    <p:sldId id="269" r:id="rId25"/>
    <p:sldId id="298" r:id="rId26"/>
    <p:sldId id="285" r:id="rId27"/>
    <p:sldId id="301" r:id="rId28"/>
    <p:sldId id="286" r:id="rId29"/>
    <p:sldId id="287" r:id="rId30"/>
    <p:sldId id="288" r:id="rId31"/>
    <p:sldId id="28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7971" autoAdjust="0"/>
  </p:normalViewPr>
  <p:slideViewPr>
    <p:cSldViewPr snapToGrid="0">
      <p:cViewPr varScale="1">
        <p:scale>
          <a:sx n="69" d="100"/>
          <a:sy n="69" d="100"/>
        </p:scale>
        <p:origin x="120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5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3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5A949F9F-3CDC-F74E-C057-6F980042D339}"/>
              </a:ext>
            </a:extLst>
          </p:cNvPr>
          <p:cNvSpPr txBox="1"/>
          <p:nvPr userDrawn="1"/>
        </p:nvSpPr>
        <p:spPr>
          <a:xfrm>
            <a:off x="11054103" y="-1"/>
            <a:ext cx="101021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3a</a:t>
            </a:r>
          </a:p>
        </p:txBody>
      </p:sp>
    </p:spTree>
    <p:extLst>
      <p:ext uri="{BB962C8B-B14F-4D97-AF65-F5344CB8AC3E}">
        <p14:creationId xmlns:p14="http://schemas.microsoft.com/office/powerpoint/2010/main" val="2468016729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F17157BC-B2EA-F538-0841-9A9EDC57BA67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3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8E46B6-1E9C-A419-9CF1-0EE3372A0B93}"/>
              </a:ext>
            </a:extLst>
          </p:cNvPr>
          <p:cNvSpPr txBox="1"/>
          <p:nvPr userDrawn="1"/>
        </p:nvSpPr>
        <p:spPr>
          <a:xfrm>
            <a:off x="11054103" y="-1"/>
            <a:ext cx="101021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3a</a:t>
            </a:r>
          </a:p>
        </p:txBody>
      </p:sp>
    </p:spTree>
    <p:extLst>
      <p:ext uri="{BB962C8B-B14F-4D97-AF65-F5344CB8AC3E}">
        <p14:creationId xmlns:p14="http://schemas.microsoft.com/office/powerpoint/2010/main" val="1404046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50F331FB-14A3-EC5F-1244-1D9B3357798C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3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E735034-2A83-1159-1988-6E635621B5A8}"/>
              </a:ext>
            </a:extLst>
          </p:cNvPr>
          <p:cNvSpPr txBox="1"/>
          <p:nvPr userDrawn="1"/>
        </p:nvSpPr>
        <p:spPr>
          <a:xfrm>
            <a:off x="11054103" y="-1"/>
            <a:ext cx="101021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3a</a:t>
            </a:r>
          </a:p>
        </p:txBody>
      </p:sp>
    </p:spTree>
    <p:extLst>
      <p:ext uri="{BB962C8B-B14F-4D97-AF65-F5344CB8AC3E}">
        <p14:creationId xmlns:p14="http://schemas.microsoft.com/office/powerpoint/2010/main" val="1516015129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3D1483F1-E4E1-F31A-EF21-1936CF633B73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3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49AA8416-7040-C853-6276-57A5EF16E5EE}"/>
              </a:ext>
            </a:extLst>
          </p:cNvPr>
          <p:cNvSpPr txBox="1"/>
          <p:nvPr userDrawn="1"/>
        </p:nvSpPr>
        <p:spPr>
          <a:xfrm>
            <a:off x="11054103" y="-1"/>
            <a:ext cx="101021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3a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15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15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4280" y="2366643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All about food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>
                <a:solidFill>
                  <a:srgbClr val="00B050"/>
                </a:solidFill>
              </a:rPr>
              <a:t>Lesson 3a: Reading</a:t>
            </a:r>
          </a:p>
          <a:p>
            <a:pPr algn="ctr"/>
            <a:r>
              <a:rPr lang="en-US" sz="4800" b="1" dirty="0">
                <a:solidFill>
                  <a:schemeClr val="accent5"/>
                </a:solidFill>
              </a:rPr>
              <a:t>Page 54</a:t>
            </a:r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800" y="520700"/>
            <a:ext cx="1145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</a:rPr>
              <a:t>Find these words and underline them. Can you guess their meanings?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4033" y="1031125"/>
            <a:ext cx="886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meal, recipe, pie, </a:t>
            </a:r>
            <a:r>
              <a:rPr lang="en-US" sz="2800" dirty="0" err="1">
                <a:solidFill>
                  <a:srgbClr val="FF0000"/>
                </a:solidFill>
              </a:rPr>
              <a:t>flavour</a:t>
            </a:r>
            <a:r>
              <a:rPr lang="en-US" sz="2800" dirty="0">
                <a:solidFill>
                  <a:srgbClr val="FF0000"/>
                </a:solidFill>
              </a:rPr>
              <a:t>, healthy, difficult, happy, special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3643" y="1749287"/>
            <a:ext cx="109860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Jamie likes all kinds of food, but his </a:t>
            </a:r>
            <a:r>
              <a:rPr lang="en-US" sz="2800" dirty="0" err="1">
                <a:solidFill>
                  <a:schemeClr val="accent1"/>
                </a:solidFill>
              </a:rPr>
              <a:t>favourites</a:t>
            </a:r>
            <a:r>
              <a:rPr lang="en-US" sz="2800" dirty="0">
                <a:solidFill>
                  <a:schemeClr val="accent1"/>
                </a:solidFill>
              </a:rPr>
              <a:t> are bread and pasta. They are healthy and tasty. He doesn’t like unhealthy sugary drinks.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564" y="2911036"/>
            <a:ext cx="108558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Gordon is famous for his difficult dishes, but he enjoys eating simple food at home. A meal of fish with vegetables is all it takes to make Gordon happy ! It’s easy to make and tastes great.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7564" y="4503673"/>
            <a:ext cx="110021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Lorraine knows all about healthy eating. She writes books about it. People love her special recipes! Her </a:t>
            </a:r>
            <a:r>
              <a:rPr lang="en-US" sz="2800" dirty="0" err="1">
                <a:solidFill>
                  <a:schemeClr val="accent1"/>
                </a:solidFill>
              </a:rPr>
              <a:t>favourite</a:t>
            </a:r>
            <a:r>
              <a:rPr lang="en-US" sz="2800" dirty="0">
                <a:solidFill>
                  <a:schemeClr val="accent1"/>
                </a:solidFill>
              </a:rPr>
              <a:t> meal is one of them: Thai fish pie. It’s British fish pie with </a:t>
            </a:r>
            <a:r>
              <a:rPr lang="en-US" sz="2800" dirty="0" err="1">
                <a:solidFill>
                  <a:schemeClr val="accent1"/>
                </a:solidFill>
              </a:rPr>
              <a:t>flavours</a:t>
            </a:r>
            <a:r>
              <a:rPr lang="en-US" sz="2800" dirty="0">
                <a:solidFill>
                  <a:schemeClr val="accent1"/>
                </a:solidFill>
              </a:rPr>
              <a:t> from Thailand. It’s healthy and delicious!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176670" y="3786181"/>
            <a:ext cx="725556" cy="99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902226" y="5377070"/>
            <a:ext cx="954157" cy="13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10453767" y="5377070"/>
            <a:ext cx="461281" cy="66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978965" y="5784574"/>
            <a:ext cx="1050235" cy="33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1172817" y="2623930"/>
            <a:ext cx="10038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64496" y="3354624"/>
            <a:ext cx="1043608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571414" y="4226859"/>
            <a:ext cx="853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813892" y="5377070"/>
            <a:ext cx="100882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4729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92452"/>
            <a:ext cx="260405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vocabulary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318050" y="928147"/>
            <a:ext cx="12192001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</a:rPr>
              <a:t>• meal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mɪəl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bữa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ăn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8050" y="1661842"/>
            <a:ext cx="9591261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• recipe 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</a:rPr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resɪpi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công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thức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nấu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ăn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8050" y="2424213"/>
            <a:ext cx="895515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• pie 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</a:rPr>
              <a:t>(n)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paɪ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>
                <a:solidFill>
                  <a:srgbClr val="FF00FF"/>
                </a:solidFill>
              </a:rPr>
              <a:t>bánh </a:t>
            </a:r>
            <a:r>
              <a:rPr lang="en-US" sz="3200" dirty="0" err="1">
                <a:solidFill>
                  <a:srgbClr val="FF00FF"/>
                </a:solidFill>
              </a:rPr>
              <a:t>nướng</a:t>
            </a:r>
            <a:r>
              <a:rPr lang="en-US" sz="3200" dirty="0">
                <a:solidFill>
                  <a:srgbClr val="FF00FF"/>
                </a:solidFill>
              </a:rPr>
              <a:t> (</a:t>
            </a:r>
            <a:r>
              <a:rPr lang="en-US" sz="3200" dirty="0" err="1">
                <a:solidFill>
                  <a:srgbClr val="FF00FF"/>
                </a:solidFill>
              </a:rPr>
              <a:t>có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vỏ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phủ</a:t>
            </a:r>
            <a:r>
              <a:rPr lang="en-US" sz="3200" dirty="0">
                <a:solidFill>
                  <a:srgbClr val="FF00FF"/>
                </a:solidFill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318050" y="3210248"/>
            <a:ext cx="735164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• flavour 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</a:rPr>
              <a:t>(n)</a:t>
            </a:r>
            <a:r>
              <a:rPr lang="en-US" sz="3200" dirty="0">
                <a:solidFill>
                  <a:srgbClr val="4472C4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fleɪvə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vi-VN" sz="32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vị</a:t>
            </a:r>
            <a:endParaRPr lang="en-US" sz="3200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flavo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2629" y="3407050"/>
            <a:ext cx="487363" cy="487363"/>
          </a:xfrm>
          <a:prstGeom prst="rect">
            <a:avLst/>
          </a:prstGeom>
        </p:spPr>
      </p:pic>
      <p:pic>
        <p:nvPicPr>
          <p:cNvPr id="15" name="pi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0049" y="2699807"/>
            <a:ext cx="487363" cy="487363"/>
          </a:xfrm>
          <a:prstGeom prst="rect">
            <a:avLst/>
          </a:prstGeom>
        </p:spPr>
      </p:pic>
      <p:pic>
        <p:nvPicPr>
          <p:cNvPr id="16" name="recip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0050" y="1992564"/>
            <a:ext cx="487363" cy="487363"/>
          </a:xfrm>
          <a:prstGeom prst="rect">
            <a:avLst/>
          </a:prstGeom>
        </p:spPr>
      </p:pic>
      <p:pic>
        <p:nvPicPr>
          <p:cNvPr id="17" name="mea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0051" y="1278257"/>
            <a:ext cx="487363" cy="4873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8105" y="4000537"/>
            <a:ext cx="843832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• healthy 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</a:rPr>
              <a:t>(adj)</a:t>
            </a:r>
            <a:r>
              <a:rPr lang="en-US" sz="3200" dirty="0">
                <a:solidFill>
                  <a:srgbClr val="4472C4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hel</a:t>
            </a:r>
            <a:r>
              <a:rPr lang="el-GR" sz="3200" dirty="0">
                <a:solidFill>
                  <a:srgbClr val="FF0000"/>
                </a:solidFill>
              </a:rPr>
              <a:t>θ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vi-VN" sz="32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lợi cho sức khoẻ</a:t>
            </a:r>
            <a:endParaRPr lang="en-US" sz="3200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8050" y="4773527"/>
            <a:ext cx="735164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• difficult 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</a:rPr>
              <a:t>(adj)</a:t>
            </a:r>
            <a:r>
              <a:rPr lang="en-US" sz="3200" dirty="0">
                <a:solidFill>
                  <a:srgbClr val="4472C4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dɪfɪkəlt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khó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khăn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105" y="5527786"/>
            <a:ext cx="735164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• special 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</a:rPr>
              <a:t>(adj)</a:t>
            </a:r>
            <a:r>
              <a:rPr lang="en-US" sz="3200" dirty="0">
                <a:solidFill>
                  <a:srgbClr val="4472C4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speʃəl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đặc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biệt</a:t>
            </a:r>
            <a:endParaRPr lang="en-US" sz="3200" dirty="0">
              <a:solidFill>
                <a:srgbClr val="FF00FF"/>
              </a:solidFill>
            </a:endParaRPr>
          </a:p>
        </p:txBody>
      </p:sp>
      <p:pic>
        <p:nvPicPr>
          <p:cNvPr id="22" name="health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2628" y="4145023"/>
            <a:ext cx="487363" cy="487363"/>
          </a:xfrm>
          <a:prstGeom prst="rect">
            <a:avLst/>
          </a:prstGeom>
        </p:spPr>
      </p:pic>
      <p:pic>
        <p:nvPicPr>
          <p:cNvPr id="23" name="difficul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2627" y="4935312"/>
            <a:ext cx="487363" cy="487363"/>
          </a:xfrm>
          <a:prstGeom prst="rect">
            <a:avLst/>
          </a:prstGeom>
        </p:spPr>
      </p:pic>
      <p:pic>
        <p:nvPicPr>
          <p:cNvPr id="24" name="special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2626" y="5803380"/>
            <a:ext cx="487363" cy="4873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04053" y="440784"/>
            <a:ext cx="950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prstClr val="black"/>
                </a:solidFill>
              </a:rPr>
              <a:t>Listen and repeat. Click on each word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2426742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1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9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14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92452"/>
            <a:ext cx="265374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vocabulary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318050" y="928147"/>
            <a:ext cx="12192001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• meal 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</a:rPr>
              <a:t>(n)</a:t>
            </a:r>
            <a:r>
              <a:rPr lang="en-US" sz="3200" dirty="0">
                <a:solidFill>
                  <a:srgbClr val="4472C4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mɪəl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bữa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ăn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8050" y="1661842"/>
            <a:ext cx="9591261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• recipe 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</a:rPr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resɪpi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công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thức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nấu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ăn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8050" y="2424213"/>
            <a:ext cx="895515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• pie 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</a:rPr>
              <a:t>(n)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paɪ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>
                <a:solidFill>
                  <a:srgbClr val="FF00FF"/>
                </a:solidFill>
              </a:rPr>
              <a:t>bánh </a:t>
            </a:r>
            <a:r>
              <a:rPr lang="en-US" sz="3200" dirty="0" err="1">
                <a:solidFill>
                  <a:srgbClr val="FF00FF"/>
                </a:solidFill>
              </a:rPr>
              <a:t>nướng</a:t>
            </a:r>
            <a:r>
              <a:rPr lang="en-US" sz="3200" dirty="0">
                <a:solidFill>
                  <a:srgbClr val="FF00FF"/>
                </a:solidFill>
              </a:rPr>
              <a:t> (</a:t>
            </a:r>
            <a:r>
              <a:rPr lang="en-US" sz="3200" dirty="0" err="1">
                <a:solidFill>
                  <a:srgbClr val="FF00FF"/>
                </a:solidFill>
              </a:rPr>
              <a:t>có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vỏ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phủ</a:t>
            </a:r>
            <a:r>
              <a:rPr lang="en-US" sz="3200" dirty="0">
                <a:solidFill>
                  <a:srgbClr val="FF00FF"/>
                </a:solidFill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318050" y="3210248"/>
            <a:ext cx="735164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• flavour 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</a:rPr>
              <a:t>(n)</a:t>
            </a:r>
            <a:r>
              <a:rPr lang="en-US" sz="3200" dirty="0">
                <a:solidFill>
                  <a:srgbClr val="4472C4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fleɪvə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vi-VN" sz="32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vị</a:t>
            </a:r>
            <a:endParaRPr lang="en-US" sz="3200" dirty="0">
              <a:solidFill>
                <a:srgbClr val="FF00FF"/>
              </a:solidFill>
              <a:cs typeface="Calibri" panose="020F0502020204030204" pitchFamily="34" charset="0"/>
            </a:endParaRPr>
          </a:p>
        </p:txBody>
      </p:sp>
      <p:pic>
        <p:nvPicPr>
          <p:cNvPr id="14" name="flavo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64721" y="3246227"/>
            <a:ext cx="487363" cy="487363"/>
          </a:xfrm>
          <a:prstGeom prst="rect">
            <a:avLst/>
          </a:prstGeom>
        </p:spPr>
      </p:pic>
      <p:pic>
        <p:nvPicPr>
          <p:cNvPr id="15" name="pi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72141" y="2538984"/>
            <a:ext cx="487363" cy="487363"/>
          </a:xfrm>
          <a:prstGeom prst="rect">
            <a:avLst/>
          </a:prstGeom>
        </p:spPr>
      </p:pic>
      <p:pic>
        <p:nvPicPr>
          <p:cNvPr id="16" name="recip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72142" y="1831741"/>
            <a:ext cx="487363" cy="487363"/>
          </a:xfrm>
          <a:prstGeom prst="rect">
            <a:avLst/>
          </a:prstGeom>
        </p:spPr>
      </p:pic>
      <p:pic>
        <p:nvPicPr>
          <p:cNvPr id="17" name="mea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72143" y="1117434"/>
            <a:ext cx="487363" cy="4873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8105" y="4000537"/>
            <a:ext cx="843832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• healthy 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</a:rPr>
              <a:t>(adj)</a:t>
            </a:r>
            <a:r>
              <a:rPr lang="en-US" sz="3200" dirty="0">
                <a:solidFill>
                  <a:srgbClr val="4472C4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hel</a:t>
            </a:r>
            <a:r>
              <a:rPr lang="el-GR" sz="3200" dirty="0">
                <a:solidFill>
                  <a:srgbClr val="FF0000"/>
                </a:solidFill>
              </a:rPr>
              <a:t>θ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vi-VN" sz="32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lợi cho sức khoẻ</a:t>
            </a:r>
            <a:endParaRPr lang="en-US" sz="3200" dirty="0">
              <a:solidFill>
                <a:srgbClr val="FF00FF"/>
              </a:solidFill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8050" y="4773527"/>
            <a:ext cx="735164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• difficult 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</a:rPr>
              <a:t>(adj)</a:t>
            </a:r>
            <a:r>
              <a:rPr lang="en-US" sz="3200" dirty="0">
                <a:solidFill>
                  <a:srgbClr val="4472C4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dɪfɪkəlt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khó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khăn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105" y="5527786"/>
            <a:ext cx="735164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4472C4"/>
                </a:solidFill>
              </a:rPr>
              <a:t>• special 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</a:rPr>
              <a:t>(adj)</a:t>
            </a:r>
            <a:r>
              <a:rPr lang="en-US" sz="3200" dirty="0">
                <a:solidFill>
                  <a:srgbClr val="4472C4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speʃəl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đặc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biệt</a:t>
            </a:r>
            <a:endParaRPr lang="en-US" sz="3200" dirty="0">
              <a:solidFill>
                <a:srgbClr val="FF00FF"/>
              </a:solidFill>
            </a:endParaRPr>
          </a:p>
        </p:txBody>
      </p:sp>
      <p:pic>
        <p:nvPicPr>
          <p:cNvPr id="22" name="health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64720" y="3984200"/>
            <a:ext cx="487363" cy="487363"/>
          </a:xfrm>
          <a:prstGeom prst="rect">
            <a:avLst/>
          </a:prstGeom>
        </p:spPr>
      </p:pic>
      <p:pic>
        <p:nvPicPr>
          <p:cNvPr id="23" name="difficul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64719" y="4774489"/>
            <a:ext cx="487363" cy="487363"/>
          </a:xfrm>
          <a:prstGeom prst="rect">
            <a:avLst/>
          </a:prstGeom>
        </p:spPr>
      </p:pic>
      <p:pic>
        <p:nvPicPr>
          <p:cNvPr id="24" name="special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64718" y="5642557"/>
            <a:ext cx="487363" cy="4873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69096" y="504814"/>
            <a:ext cx="950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/>
              <a:t>Practise</a:t>
            </a:r>
            <a:r>
              <a:rPr lang="en-US" sz="3200" i="1" dirty="0"/>
              <a:t> saying them. Focus on the word stress. </a:t>
            </a:r>
          </a:p>
        </p:txBody>
      </p:sp>
      <p:sp>
        <p:nvSpPr>
          <p:cNvPr id="25" name="Oval 24"/>
          <p:cNvSpPr/>
          <p:nvPr/>
        </p:nvSpPr>
        <p:spPr>
          <a:xfrm>
            <a:off x="793791" y="1678345"/>
            <a:ext cx="342900" cy="339299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43224" y="3195737"/>
            <a:ext cx="342900" cy="339299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43224" y="4009363"/>
            <a:ext cx="342900" cy="339299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93791" y="4697459"/>
            <a:ext cx="342900" cy="339299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79897" y="5542467"/>
            <a:ext cx="342900" cy="339299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458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4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348" y="526774"/>
            <a:ext cx="10893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Make your own sentences, using the words you have learnt.</a:t>
            </a:r>
          </a:p>
        </p:txBody>
      </p:sp>
      <p:sp>
        <p:nvSpPr>
          <p:cNvPr id="3" name="Oval 2"/>
          <p:cNvSpPr/>
          <p:nvPr/>
        </p:nvSpPr>
        <p:spPr>
          <a:xfrm>
            <a:off x="1808921" y="1908313"/>
            <a:ext cx="8676861" cy="283265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I have three meals a day: breakfast, lunch and dinner.</a:t>
            </a:r>
          </a:p>
        </p:txBody>
      </p:sp>
    </p:spTree>
    <p:extLst>
      <p:ext uri="{BB962C8B-B14F-4D97-AF65-F5344CB8AC3E}">
        <p14:creationId xmlns:p14="http://schemas.microsoft.com/office/powerpoint/2010/main" val="29729325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0886" y="3874775"/>
            <a:ext cx="375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white"/>
                </a:solidFill>
              </a:rPr>
              <a:t>While-reading 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60195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757" y="626166"/>
            <a:ext cx="1199653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     2. Read the questions and underline key words.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b="1" dirty="0">
                <a:solidFill>
                  <a:srgbClr val="0070C0"/>
                </a:solidFill>
              </a:rPr>
              <a:t>1</a:t>
            </a:r>
            <a:r>
              <a:rPr lang="en-US" sz="3200" dirty="0">
                <a:solidFill>
                  <a:srgbClr val="0070C0"/>
                </a:solidFill>
              </a:rPr>
              <a:t> Jamie Oliver doesn’t like _____________________________ 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 A pasta                            B bread                             C sugary drinks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b="1" dirty="0">
                <a:solidFill>
                  <a:srgbClr val="0070C0"/>
                </a:solidFill>
              </a:rPr>
              <a:t>2</a:t>
            </a:r>
            <a:r>
              <a:rPr lang="en-US" sz="3200" dirty="0">
                <a:solidFill>
                  <a:srgbClr val="0070C0"/>
                </a:solidFill>
              </a:rPr>
              <a:t> At home, Gordon Ramsay likes _______________________ 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 A fish with vegetables  B difficult dishes              C unhealthy food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b="1" dirty="0">
                <a:solidFill>
                  <a:srgbClr val="0070C0"/>
                </a:solidFill>
              </a:rPr>
              <a:t>3</a:t>
            </a:r>
            <a:r>
              <a:rPr lang="en-US" sz="3200" dirty="0">
                <a:solidFill>
                  <a:srgbClr val="0070C0"/>
                </a:solidFill>
              </a:rPr>
              <a:t> Lorraine writes books about __________________________ 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 A healthy eating            B Thai food                       C British pies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75861" y="2047461"/>
            <a:ext cx="1749287" cy="9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80391" y="3503543"/>
            <a:ext cx="15074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4161183" y="4956312"/>
            <a:ext cx="9305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1987826" y="4956312"/>
            <a:ext cx="2006658" cy="66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480391" y="4962939"/>
            <a:ext cx="13195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956313" y="3503543"/>
            <a:ext cx="5897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2348948" y="3503543"/>
            <a:ext cx="22462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2674454" y="2057400"/>
            <a:ext cx="18289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1677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074" y="610464"/>
            <a:ext cx="99132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 For questions (1-3), choose the best answer (A, B or C).</a:t>
            </a:r>
          </a:p>
        </p:txBody>
      </p:sp>
      <p:sp>
        <p:nvSpPr>
          <p:cNvPr id="3" name="Rectangle 2"/>
          <p:cNvSpPr/>
          <p:nvPr/>
        </p:nvSpPr>
        <p:spPr>
          <a:xfrm>
            <a:off x="329565" y="3423166"/>
            <a:ext cx="11489633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Jamie likes all kinds of food, but his </a:t>
            </a:r>
            <a:r>
              <a:rPr lang="en-US" sz="3200" dirty="0" err="1">
                <a:solidFill>
                  <a:srgbClr val="0070C0"/>
                </a:solidFill>
              </a:rPr>
              <a:t>favourites</a:t>
            </a:r>
            <a:r>
              <a:rPr lang="en-US" sz="3200" dirty="0">
                <a:solidFill>
                  <a:srgbClr val="0070C0"/>
                </a:solidFill>
              </a:rPr>
              <a:t> are bread and pasta. They are healthy and tasty. He doesn’t like unhealthy sugary drinks.</a:t>
            </a:r>
          </a:p>
        </p:txBody>
      </p:sp>
      <p:sp>
        <p:nvSpPr>
          <p:cNvPr id="4" name="Rectangle 3"/>
          <p:cNvSpPr/>
          <p:nvPr/>
        </p:nvSpPr>
        <p:spPr>
          <a:xfrm>
            <a:off x="549800" y="1457237"/>
            <a:ext cx="1104916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1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u="sng" dirty="0">
                <a:solidFill>
                  <a:srgbClr val="0070C0"/>
                </a:solidFill>
              </a:rPr>
              <a:t>Jamie Oliver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u="sng" dirty="0">
                <a:solidFill>
                  <a:srgbClr val="0070C0"/>
                </a:solidFill>
              </a:rPr>
              <a:t>doesn’t like</a:t>
            </a:r>
            <a:r>
              <a:rPr lang="en-US" sz="3200" dirty="0">
                <a:solidFill>
                  <a:srgbClr val="0070C0"/>
                </a:solidFill>
              </a:rPr>
              <a:t> _____________________________ 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b="1" dirty="0">
                <a:solidFill>
                  <a:srgbClr val="0070C0"/>
                </a:solidFill>
              </a:rPr>
              <a:t>A</a:t>
            </a:r>
            <a:r>
              <a:rPr lang="en-US" sz="3200" dirty="0">
                <a:solidFill>
                  <a:srgbClr val="0070C0"/>
                </a:solidFill>
              </a:rPr>
              <a:t> pasta                            </a:t>
            </a:r>
            <a:r>
              <a:rPr lang="en-US" sz="3200" b="1" dirty="0">
                <a:solidFill>
                  <a:srgbClr val="0070C0"/>
                </a:solidFill>
              </a:rPr>
              <a:t>B</a:t>
            </a:r>
            <a:r>
              <a:rPr lang="en-US" sz="3200" dirty="0">
                <a:solidFill>
                  <a:srgbClr val="0070C0"/>
                </a:solidFill>
              </a:rPr>
              <a:t> bread                             </a:t>
            </a:r>
            <a:r>
              <a:rPr lang="en-US" sz="3200" b="1" dirty="0">
                <a:solidFill>
                  <a:srgbClr val="0070C0"/>
                </a:solidFill>
              </a:rPr>
              <a:t>C</a:t>
            </a:r>
            <a:r>
              <a:rPr lang="en-US" sz="3200" dirty="0">
                <a:solidFill>
                  <a:srgbClr val="0070C0"/>
                </a:solidFill>
              </a:rPr>
              <a:t> sugary drinks</a:t>
            </a:r>
          </a:p>
          <a:p>
            <a:r>
              <a:rPr lang="en-US" dirty="0"/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8401050" y="2400941"/>
            <a:ext cx="396571" cy="5168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4921857" y="4804577"/>
            <a:ext cx="65081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7811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417" y="1051029"/>
            <a:ext cx="1161884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2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u="sng" dirty="0">
                <a:solidFill>
                  <a:srgbClr val="0070C0"/>
                </a:solidFill>
              </a:rPr>
              <a:t>At home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u="sng" dirty="0">
                <a:solidFill>
                  <a:srgbClr val="0070C0"/>
                </a:solidFill>
              </a:rPr>
              <a:t>Gordon Ramsay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u="sng" dirty="0">
                <a:solidFill>
                  <a:srgbClr val="0070C0"/>
                </a:solidFill>
              </a:rPr>
              <a:t>likes</a:t>
            </a:r>
            <a:r>
              <a:rPr lang="en-US" sz="3200" dirty="0">
                <a:solidFill>
                  <a:srgbClr val="0070C0"/>
                </a:solidFill>
              </a:rPr>
              <a:t> _______________________ 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b="1" dirty="0">
                <a:solidFill>
                  <a:srgbClr val="0070C0"/>
                </a:solidFill>
              </a:rPr>
              <a:t>A</a:t>
            </a:r>
            <a:r>
              <a:rPr lang="en-US" sz="3200" dirty="0">
                <a:solidFill>
                  <a:srgbClr val="0070C0"/>
                </a:solidFill>
              </a:rPr>
              <a:t> fish with vegetables         </a:t>
            </a:r>
            <a:r>
              <a:rPr lang="en-US" sz="3200" b="1" dirty="0">
                <a:solidFill>
                  <a:srgbClr val="0070C0"/>
                </a:solidFill>
              </a:rPr>
              <a:t>B</a:t>
            </a:r>
            <a:r>
              <a:rPr lang="en-US" sz="3200" dirty="0">
                <a:solidFill>
                  <a:srgbClr val="0070C0"/>
                </a:solidFill>
              </a:rPr>
              <a:t> difficult dishes           </a:t>
            </a:r>
            <a:r>
              <a:rPr lang="en-US" sz="3200" b="1" dirty="0">
                <a:solidFill>
                  <a:srgbClr val="0070C0"/>
                </a:solidFill>
              </a:rPr>
              <a:t>C</a:t>
            </a:r>
            <a:r>
              <a:rPr lang="en-US" sz="3200" dirty="0">
                <a:solidFill>
                  <a:srgbClr val="0070C0"/>
                </a:solidFill>
              </a:rPr>
              <a:t> unhealthy food</a:t>
            </a:r>
          </a:p>
          <a:p>
            <a:r>
              <a:rPr lang="en-U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870" y="3269974"/>
            <a:ext cx="1144987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Gordon is famous for his difficult dishes, but he enjoys eating simple food at home. A meal of fish with vegetables is all it takes to make Gordon happy! It’s easy to make and tastes great.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7141762" y="3941362"/>
            <a:ext cx="46559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67139" y="4681330"/>
            <a:ext cx="2156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58417" y="1958008"/>
            <a:ext cx="484533" cy="5963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30664" y="4681330"/>
            <a:ext cx="8448261" cy="9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67139" y="5391978"/>
            <a:ext cx="2276061" cy="9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814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860" y="939105"/>
            <a:ext cx="11522765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3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u="sng" dirty="0">
                <a:solidFill>
                  <a:srgbClr val="0070C0"/>
                </a:solidFill>
              </a:rPr>
              <a:t>Lorraine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u="sng" dirty="0">
                <a:solidFill>
                  <a:srgbClr val="0070C0"/>
                </a:solidFill>
              </a:rPr>
              <a:t>writes books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u="sng" dirty="0">
                <a:solidFill>
                  <a:srgbClr val="0070C0"/>
                </a:solidFill>
              </a:rPr>
              <a:t>about</a:t>
            </a:r>
            <a:r>
              <a:rPr lang="en-US" sz="3200" dirty="0">
                <a:solidFill>
                  <a:srgbClr val="0070C0"/>
                </a:solidFill>
              </a:rPr>
              <a:t> __________________________ 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b="1" dirty="0">
                <a:solidFill>
                  <a:srgbClr val="0070C0"/>
                </a:solidFill>
              </a:rPr>
              <a:t>A</a:t>
            </a:r>
            <a:r>
              <a:rPr lang="en-US" sz="3200" dirty="0">
                <a:solidFill>
                  <a:srgbClr val="0070C0"/>
                </a:solidFill>
              </a:rPr>
              <a:t> healthy eating                    </a:t>
            </a:r>
            <a:r>
              <a:rPr lang="en-US" sz="3200" b="1" dirty="0">
                <a:solidFill>
                  <a:srgbClr val="0070C0"/>
                </a:solidFill>
              </a:rPr>
              <a:t>B</a:t>
            </a:r>
            <a:r>
              <a:rPr lang="en-US" sz="3200" dirty="0">
                <a:solidFill>
                  <a:srgbClr val="0070C0"/>
                </a:solidFill>
              </a:rPr>
              <a:t> Thai food                       </a:t>
            </a:r>
            <a:r>
              <a:rPr lang="en-US" sz="3200" b="1" dirty="0">
                <a:solidFill>
                  <a:srgbClr val="0070C0"/>
                </a:solidFill>
              </a:rPr>
              <a:t>C</a:t>
            </a:r>
            <a:r>
              <a:rPr lang="en-US" sz="3200" dirty="0">
                <a:solidFill>
                  <a:srgbClr val="0070C0"/>
                </a:solidFill>
              </a:rPr>
              <a:t> British pies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97565" y="3051314"/>
            <a:ext cx="11320670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Lorraine knows all about healthy eating. She writes books about it. People love her special recipes! Her </a:t>
            </a:r>
            <a:r>
              <a:rPr lang="en-US" sz="3200" dirty="0" err="1">
                <a:solidFill>
                  <a:srgbClr val="0070C0"/>
                </a:solidFill>
              </a:rPr>
              <a:t>favourite</a:t>
            </a:r>
            <a:r>
              <a:rPr lang="en-US" sz="3200" dirty="0">
                <a:solidFill>
                  <a:srgbClr val="0070C0"/>
                </a:solidFill>
              </a:rPr>
              <a:t> meal is one of them: Thai fish pie. It’s British fish pie with </a:t>
            </a:r>
            <a:r>
              <a:rPr lang="en-US" sz="3200" dirty="0" err="1">
                <a:solidFill>
                  <a:srgbClr val="0070C0"/>
                </a:solidFill>
              </a:rPr>
              <a:t>flavours</a:t>
            </a:r>
            <a:r>
              <a:rPr lang="en-US" sz="3200" dirty="0">
                <a:solidFill>
                  <a:srgbClr val="0070C0"/>
                </a:solidFill>
              </a:rPr>
              <a:t> from Thailand. It’s healthy and delicious!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00270" y="3756991"/>
            <a:ext cx="6420678" cy="9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7219122" y="3756991"/>
            <a:ext cx="4176588" cy="149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94860" y="1878496"/>
            <a:ext cx="510210" cy="5267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339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608" y="1262269"/>
            <a:ext cx="118624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1</a:t>
            </a:r>
            <a:r>
              <a:rPr lang="en-US" sz="3200" dirty="0">
                <a:solidFill>
                  <a:srgbClr val="0070C0"/>
                </a:solidFill>
              </a:rPr>
              <a:t> Jamie likes bread and pasta because they are healthy and delicious.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2</a:t>
            </a:r>
            <a:r>
              <a:rPr lang="en-US" sz="3200" dirty="0">
                <a:solidFill>
                  <a:srgbClr val="0070C0"/>
                </a:solidFill>
              </a:rPr>
              <a:t> It’s not difficult to make a meal of fish with vegetables.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3</a:t>
            </a:r>
            <a:r>
              <a:rPr lang="en-US" sz="3200" dirty="0">
                <a:solidFill>
                  <a:srgbClr val="0070C0"/>
                </a:solidFill>
              </a:rPr>
              <a:t> Lorrain’s </a:t>
            </a:r>
            <a:r>
              <a:rPr lang="en-US" sz="3200" dirty="0" err="1">
                <a:solidFill>
                  <a:srgbClr val="0070C0"/>
                </a:solidFill>
              </a:rPr>
              <a:t>favourite</a:t>
            </a:r>
            <a:r>
              <a:rPr lang="en-US" sz="3200" dirty="0">
                <a:solidFill>
                  <a:srgbClr val="0070C0"/>
                </a:solidFill>
              </a:rPr>
              <a:t> meal is British fish pie. 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324600" y="2683565"/>
            <a:ext cx="32567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27783" y="2655735"/>
            <a:ext cx="8945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209923" y="2683565"/>
            <a:ext cx="186524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17013" y="3393879"/>
            <a:ext cx="3856382" cy="33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45204" y="1934818"/>
            <a:ext cx="25013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8182058" y="1934818"/>
            <a:ext cx="34308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4921670" y="3395537"/>
            <a:ext cx="23486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8965" y="546652"/>
            <a:ext cx="1190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Read the sentences and underline the key words.</a:t>
            </a:r>
          </a:p>
        </p:txBody>
      </p:sp>
    </p:spTree>
    <p:extLst>
      <p:ext uri="{BB962C8B-B14F-4D97-AF65-F5344CB8AC3E}">
        <p14:creationId xmlns:p14="http://schemas.microsoft.com/office/powerpoint/2010/main" val="13884747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01689" y="158057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01689" y="240377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Pre-reading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201689" y="487145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89" y="569465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01689" y="3225059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While-reading  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01689" y="757372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201689" y="4048258"/>
            <a:ext cx="3256378" cy="6624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Post-reading 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101" y="494145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2270" y="477078"/>
            <a:ext cx="1190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Read the text and write TRUE or FALSE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7339" y="3014338"/>
            <a:ext cx="688781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Jamie likes all kinds of food, but his </a:t>
            </a:r>
            <a:r>
              <a:rPr lang="en-US" sz="3200" dirty="0" err="1">
                <a:solidFill>
                  <a:srgbClr val="0070C0"/>
                </a:solidFill>
              </a:rPr>
              <a:t>favourites</a:t>
            </a:r>
            <a:r>
              <a:rPr lang="en-US" sz="3200" dirty="0">
                <a:solidFill>
                  <a:srgbClr val="0070C0"/>
                </a:solidFill>
              </a:rPr>
              <a:t> are bread and pasta. They are healthy and tasty.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9531" y="1061853"/>
            <a:ext cx="6838121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1</a:t>
            </a:r>
            <a:r>
              <a:rPr lang="en-US" sz="3200" dirty="0">
                <a:solidFill>
                  <a:srgbClr val="0070C0"/>
                </a:solidFill>
              </a:rPr>
              <a:t> Jamie likes bread and pasta because they are healthy and delicious.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15809" y="1945763"/>
            <a:ext cx="705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3498273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9381" y="609980"/>
            <a:ext cx="7294497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2</a:t>
            </a:r>
            <a:r>
              <a:rPr lang="en-US" sz="3200" dirty="0">
                <a:solidFill>
                  <a:srgbClr val="0070C0"/>
                </a:solidFill>
              </a:rPr>
              <a:t> It’s not difficult to make a meal of fish with vegetables.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869380" y="2832456"/>
            <a:ext cx="7125533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A meal of fish with vegetables is all it takes to make Gordon happy! It’s easy to make and tastes great.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10950" y="1498502"/>
            <a:ext cx="705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8418116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6792" y="934639"/>
            <a:ext cx="744440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3</a:t>
            </a:r>
            <a:r>
              <a:rPr lang="en-US" sz="3200" dirty="0">
                <a:solidFill>
                  <a:srgbClr val="0070C0"/>
                </a:solidFill>
              </a:rPr>
              <a:t> Lorrain’s </a:t>
            </a:r>
            <a:r>
              <a:rPr lang="en-US" sz="3200" dirty="0" err="1">
                <a:solidFill>
                  <a:srgbClr val="0070C0"/>
                </a:solidFill>
              </a:rPr>
              <a:t>favourite</a:t>
            </a:r>
            <a:r>
              <a:rPr lang="en-US" sz="3200" dirty="0">
                <a:solidFill>
                  <a:srgbClr val="0070C0"/>
                </a:solidFill>
              </a:rPr>
              <a:t> meal is British fish pie.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46852" y="2385393"/>
            <a:ext cx="7454349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Her </a:t>
            </a:r>
            <a:r>
              <a:rPr lang="en-US" sz="3200" dirty="0" err="1">
                <a:solidFill>
                  <a:srgbClr val="0070C0"/>
                </a:solidFill>
              </a:rPr>
              <a:t>favourite</a:t>
            </a:r>
            <a:r>
              <a:rPr lang="en-US" sz="3200" dirty="0">
                <a:solidFill>
                  <a:srgbClr val="0070C0"/>
                </a:solidFill>
              </a:rPr>
              <a:t> meal is one of them: Thai fish pie. It’s British fish pie with </a:t>
            </a:r>
            <a:r>
              <a:rPr lang="en-US" sz="3200" dirty="0" err="1">
                <a:solidFill>
                  <a:srgbClr val="0070C0"/>
                </a:solidFill>
              </a:rPr>
              <a:t>flavours</a:t>
            </a:r>
            <a:r>
              <a:rPr lang="en-US" sz="3200" dirty="0">
                <a:solidFill>
                  <a:srgbClr val="0070C0"/>
                </a:solidFill>
              </a:rPr>
              <a:t> from Thailand.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01201" y="1057749"/>
            <a:ext cx="705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7634231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2144" y="3948673"/>
            <a:ext cx="3215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Post-reading</a:t>
            </a:r>
          </a:p>
        </p:txBody>
      </p:sp>
    </p:spTree>
    <p:extLst>
      <p:ext uri="{BB962C8B-B14F-4D97-AF65-F5344CB8AC3E}">
        <p14:creationId xmlns:p14="http://schemas.microsoft.com/office/powerpoint/2010/main" val="2570117261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376776"/>
            <a:ext cx="10048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Ask and answer about your favorite food and why.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6390862" y="3241178"/>
            <a:ext cx="5394739" cy="2743200"/>
          </a:xfrm>
          <a:prstGeom prst="wedgeEllipseCallout">
            <a:avLst>
              <a:gd name="adj1" fmla="val -67077"/>
              <a:gd name="adj2" fmla="val 4619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I like vegetables because they’re healthy.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96957"/>
            <a:ext cx="20574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Pair work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367748" y="1451114"/>
            <a:ext cx="5019261" cy="2872408"/>
          </a:xfrm>
          <a:prstGeom prst="wedgeEllipseCallout">
            <a:avLst>
              <a:gd name="adj1" fmla="val 43325"/>
              <a:gd name="adj2" fmla="val 6803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What’s your </a:t>
            </a:r>
            <a:r>
              <a:rPr lang="en-US" sz="3600" dirty="0" err="1">
                <a:solidFill>
                  <a:schemeClr val="accent1"/>
                </a:solidFill>
              </a:rPr>
              <a:t>favourite</a:t>
            </a:r>
            <a:r>
              <a:rPr lang="en-US" sz="3600" dirty="0">
                <a:solidFill>
                  <a:schemeClr val="accent1"/>
                </a:solidFill>
              </a:rPr>
              <a:t> food? Why?</a:t>
            </a:r>
          </a:p>
        </p:txBody>
      </p:sp>
    </p:spTree>
    <p:extLst>
      <p:ext uri="{BB962C8B-B14F-4D97-AF65-F5344CB8AC3E}">
        <p14:creationId xmlns:p14="http://schemas.microsoft.com/office/powerpoint/2010/main" val="29004355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3883" y="723569"/>
            <a:ext cx="11213327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Write five sentences (about 60 words) about healthy food, using the vocabulary you have learnt today.</a:t>
            </a:r>
            <a:endParaRPr lang="en-US" sz="40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18415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69618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668" y="1818408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4472C4"/>
                </a:solidFill>
              </a:rPr>
              <a:t>meal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4472C4"/>
                </a:solidFill>
              </a:rPr>
              <a:t>recipe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4472C4"/>
                </a:solidFill>
              </a:rPr>
              <a:t>pie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4472C4"/>
                </a:solidFill>
              </a:rPr>
              <a:t>flavour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4472C4"/>
                </a:solidFill>
              </a:rPr>
              <a:t>healthy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4472C4"/>
                </a:solidFill>
              </a:rPr>
              <a:t>difficult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4472C4"/>
                </a:solidFill>
              </a:rPr>
              <a:t>special 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</a:rPr>
              <a:t>Read a text about famous chefs’ </a:t>
            </a:r>
            <a:r>
              <a:rPr lang="en-US" sz="3600" i="1" dirty="0" err="1">
                <a:solidFill>
                  <a:schemeClr val="accent1"/>
                </a:solidFill>
              </a:rPr>
              <a:t>favourite</a:t>
            </a:r>
            <a:r>
              <a:rPr lang="en-US" sz="3600" i="1" dirty="0">
                <a:solidFill>
                  <a:schemeClr val="accent1"/>
                </a:solidFill>
              </a:rPr>
              <a:t> foods.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 err="1">
                <a:solidFill>
                  <a:schemeClr val="accent1"/>
                </a:solidFill>
              </a:rPr>
              <a:t>Practise</a:t>
            </a:r>
            <a:r>
              <a:rPr lang="en-US" sz="3600" i="1" dirty="0">
                <a:solidFill>
                  <a:schemeClr val="accent1"/>
                </a:solidFill>
              </a:rPr>
              <a:t> reading and choose the best answers.</a:t>
            </a: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985" y="1674674"/>
            <a:ext cx="1187202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vocabularies and make sentences using them.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</a:rPr>
              <a:t>(p. 28)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(p. 55 SB)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learn about some TV chefs’ </a:t>
            </a:r>
            <a:r>
              <a:rPr lang="en-US" sz="3600" i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favourite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 foods.</a:t>
            </a:r>
          </a:p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 reading skills (read for specific information).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8152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18160"/>
            <a:ext cx="249936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Pair 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9360" y="447040"/>
            <a:ext cx="959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Ask and answer about TV chefs.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5378" y="1928688"/>
            <a:ext cx="7961243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 Do you usually watch cooking shows on TV?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 Name some famous TV chefs.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 What dishes are they famous for? </a:t>
            </a:r>
          </a:p>
        </p:txBody>
      </p:sp>
    </p:spTree>
    <p:extLst>
      <p:ext uri="{BB962C8B-B14F-4D97-AF65-F5344CB8AC3E}">
        <p14:creationId xmlns:p14="http://schemas.microsoft.com/office/powerpoint/2010/main" val="248445816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Pre-reading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25431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408" y="1993300"/>
            <a:ext cx="43268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solidFill>
                  <a:schemeClr val="accent1"/>
                </a:solidFill>
              </a:rPr>
              <a:t>Who are the people in the photos? 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chemeClr val="accent1"/>
                </a:solidFill>
              </a:rPr>
              <a:t>Who is famous for his/her difficult recipes?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019" y="368232"/>
            <a:ext cx="6528370" cy="6221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783" y="626165"/>
            <a:ext cx="4353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Look at the pictures and answer the questions:</a:t>
            </a:r>
          </a:p>
        </p:txBody>
      </p:sp>
    </p:spTree>
    <p:extLst>
      <p:ext uri="{BB962C8B-B14F-4D97-AF65-F5344CB8AC3E}">
        <p14:creationId xmlns:p14="http://schemas.microsoft.com/office/powerpoint/2010/main" val="11889552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095" y="481256"/>
            <a:ext cx="48327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3200" b="1" dirty="0">
                <a:solidFill>
                  <a:schemeClr val="accent1"/>
                </a:solidFill>
              </a:rPr>
              <a:t>Listen and read to find out.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245" y="325846"/>
            <a:ext cx="6498293" cy="61917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5611" y="4742959"/>
            <a:ext cx="4475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CD2-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6250" y="1234548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315" y="1993300"/>
            <a:ext cx="43268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1. Who are the people in the photos?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They are TV chefs.</a:t>
            </a:r>
            <a:endParaRPr lang="en-US" sz="3200" dirty="0">
              <a:solidFill>
                <a:schemeClr val="accent1"/>
              </a:solidFill>
            </a:endParaRPr>
          </a:p>
          <a:p>
            <a:r>
              <a:rPr lang="en-US" sz="3200" dirty="0">
                <a:solidFill>
                  <a:schemeClr val="accent1"/>
                </a:solidFill>
              </a:rPr>
              <a:t>2. Who is famous for his/her difficult recipes?</a:t>
            </a:r>
          </a:p>
          <a:p>
            <a:pPr lvl="0"/>
            <a:r>
              <a:rPr lang="en-US" sz="3200" dirty="0">
                <a:solidFill>
                  <a:srgbClr val="FF0000"/>
                </a:solidFill>
              </a:rPr>
              <a:t>Gordon Ramsay is famous for his difficult recipes. </a:t>
            </a:r>
          </a:p>
          <a:p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54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4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1054</Words>
  <Application>Microsoft Office PowerPoint</Application>
  <PresentationFormat>Widescreen</PresentationFormat>
  <Paragraphs>116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169</cp:revision>
  <dcterms:created xsi:type="dcterms:W3CDTF">2021-09-24T06:18:33Z</dcterms:created>
  <dcterms:modified xsi:type="dcterms:W3CDTF">2023-08-02T10:23:42Z</dcterms:modified>
</cp:coreProperties>
</file>