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3" r:id="rId3"/>
    <p:sldId id="300" r:id="rId4"/>
    <p:sldId id="382" r:id="rId5"/>
    <p:sldId id="383" r:id="rId6"/>
    <p:sldId id="307" r:id="rId7"/>
    <p:sldId id="372" r:id="rId8"/>
    <p:sldId id="373" r:id="rId9"/>
    <p:sldId id="345" r:id="rId10"/>
    <p:sldId id="360" r:id="rId11"/>
    <p:sldId id="361" r:id="rId12"/>
    <p:sldId id="363" r:id="rId13"/>
    <p:sldId id="371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8932" autoAdjust="0"/>
  </p:normalViewPr>
  <p:slideViewPr>
    <p:cSldViewPr>
      <p:cViewPr varScale="1">
        <p:scale>
          <a:sx n="47" d="100"/>
          <a:sy n="47" d="100"/>
        </p:scale>
        <p:origin x="125" y="11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C626-6709-4C5F-964D-16C805A5C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9B750-2E05-4BEA-9C9B-E7B183C4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1E426-5DD3-4ECA-A588-0222788E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A1F2-24DF-4836-831E-F9D49882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9E04-35E5-4462-BA98-7DA8D115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E5E7-817D-4653-B8BD-98F7DE20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492AF-96D4-456D-AB44-2BF2CBAF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77EB-F5C8-488B-B0B8-4DF2D1B1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6E0E-9CF9-446D-8601-35E822362E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2C20-7EC5-4A2D-88AB-6E1D8B87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9BAC-92F6-488B-A264-0563FBD1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CC9F-2D01-45E6-99C0-DCE7046BA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31F52-282D-466E-8300-199CB3479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BFAAB-4264-44E8-81A9-2F8FC9E53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9F50-B84D-4E29-BB02-473C2939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9DA63-BD9D-4710-9F21-A8BA30C9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92678-DAB5-4D40-90C3-4D8FBE5C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46DF57-BADB-4AC6-92C3-D6C21C0774EC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9C196D-2EC2-447D-B28C-1AB7E364F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2057A9-B804-4A29-8907-5B0449C12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5661DD1F-B36E-4621-9023-BFC0D3A35AD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F6404C82-6582-4C3B-88A7-192EC50C0637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B4EBF654-CDB7-456F-AEEC-58511C19A65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F9CCA84-AA2C-4A79-9487-D444F7177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820BA3AD-0BC5-4988-85C6-2EBE9DB4B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id="{FA89B323-6846-4067-A3CD-BDBC661981B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0A398FF5-5672-42C1-901E-8BF38C054D2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3">
                <a:extLst>
                  <a:ext uri="{FF2B5EF4-FFF2-40B4-BE49-F238E27FC236}">
                    <a16:creationId xmlns:a16="http://schemas.microsoft.com/office/drawing/2014/main" id="{9C5D130B-98AB-469C-9C2D-8917095A829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172B0B9D-5944-4F1C-9E36-191BFC08F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F2C2B92A-7BAF-4D63-9144-9D0C3E8BF5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162FA2C1-6DC8-4593-B40C-5E263AEA0A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2220D1CB-EFDC-4B7A-A95A-5FC3A9D584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412F80C9-D6BE-44EF-9AAD-9AF284BCF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55B0AB9E-B90F-4364-8A58-B1A03CF259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EE5AC6F6-C27B-41D3-B274-E275E61288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19D20AB-CFC4-413E-9161-48AF39DF8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5E21CF7-67D0-4C62-9583-557AFDE306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FB8B5F64-3841-4DFD-86F2-391FEF42F0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4C69C2B9-37E2-44E7-96EF-F587F280CB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A0A65093-70E1-48EF-A940-9EA158BBE8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EF3975B4-E7A6-4182-90BA-766B2F48C0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45E3117C-30D9-4087-A7E4-334095E65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83074971-7ADA-411C-AAB5-0ACC1C2C01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7CBF98BF-BB84-4EAA-B465-00B7598A40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D3AC0537-19FB-4A2F-B0AD-281A01D450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94BA0A4F-B06B-4B5A-9502-FAC1C8B482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0C2C894F-CC0A-43F6-AC27-1B7D0FAF17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D5643B-F8CF-4684-A788-D3E256BE9F88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E4E3AD-8C35-44B6-9BE3-B33D3F088266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7ECC03BE-A557-4EB4-A1FE-FF236879E678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58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E8AD-657E-413F-A7D0-1F7970CE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B88A-F580-4AB0-9D14-1A4944EF1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B50C-8D0A-4AD9-8662-C187960E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5687-F0AB-4360-A6C1-2F9E5144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2068-32C7-4734-BAB4-36161489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8D3D-E315-45A8-BEA6-4329D020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9E8F-FBEC-4F38-8DEC-E1806639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E2CB-F07B-4493-A1B6-969402F4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7B16-4FAB-4D8A-A2FA-4173F1C2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C3A5-4E09-43B6-BDE4-5BB3D998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28AC-357E-4D2B-8FA9-26A3D8BE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F28D-97B2-4A04-8B65-7EAB4D1B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6600D-689F-4C83-8D57-98339CCC4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CFFD4-80F2-4A18-9D9D-FAA6CCD1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230D8-AAD1-4C31-A20D-AF743942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BA1E0-77D9-488A-93B1-ADB6DE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59D-1810-4094-9F52-145082A8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C2525-1B4B-4327-81BA-425200E9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3B179-B896-4957-8DFA-314DF29D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C2BD1-8355-4EDB-ABD6-7BF1CEAF3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F2B3B-BBDC-44A9-B36C-548D42E0F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D6291-1623-4AED-94B4-54D177A6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A42AE-DB63-45E2-AADE-4B97DC52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4891B-3A58-4276-A0EC-D8207C9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7E5A-4BF6-4AB6-911F-0BC86F07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D27DF-1C89-43FF-B708-517E2F3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B381B-B2D3-487C-9EA3-707FD68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45D84-EDC7-4AEE-AAE8-34D1CF33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D2C5A-F8F4-4AA6-8CF1-94556FD3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8802A-92CE-49F7-A1AE-FB36D50A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9C47-7846-4EA6-AFF7-89BF75E5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C5D5-4AE5-4DFA-A36B-F4DF8DEC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2B5E-060B-406F-B775-2C6C3F6B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64D5-E892-41A7-AEF0-C4D960FA1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0C6C2-21D4-4D81-88F1-07A444AB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6E0E-9CF9-446D-8601-35E822362E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B0434-C480-440F-8874-096B36F7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4811A-17EC-4B74-B937-23E4A085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CC9F-2D01-45E6-99C0-DCE7046BA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7E74-D593-48CA-971E-760C677F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EDD42-2BF1-44FB-821C-DD07B947F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C3983-5D26-4677-A022-089AADCB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132C4-A7C4-437D-926B-3AF355A5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D53AB-F29C-4334-A04D-972B7994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8AE6-7EA3-4D97-A8E3-9A079802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31688-9883-435D-8D08-397E92F5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3D44A-25E1-4228-BD08-85B07469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710F5-82E8-4E22-A30B-2905CFA35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6E0E-9CF9-446D-8601-35E822362EC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5495-392D-40B3-B55D-AA27B2C0C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97CA-51AC-4277-9412-5B9129381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CC9F-2D01-45E6-99C0-DCE7046BAB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FB5EB-F9DC-44CD-AF5A-6B073E2D2069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840BB-5693-41BD-A4B5-08094D384552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3361C-AB36-4532-B7CE-2BE9E4920C69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23DCB5-E4A1-4B62-BC31-F16E7F1C594C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1C3B2B-6D86-4D86-AEED-B0C47A3BD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A85A3C-B875-4CA7-B6C4-4269778CD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4F58A72F-B7D6-456F-898D-25F21C02720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5C23FABF-4A96-4F94-A3DB-B9755358E0F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2A7DD844-E1FD-47DD-AFD7-F12890E3011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77ABE55-3558-4B65-A023-09E2249132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85CA9CB5-E943-4151-AFB7-4FD6D52FFD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53C3CEA1-4A7E-42BD-BC41-5297220B12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CF4B28AF-9040-47FF-BADA-F72B00F944F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4D8F0BF9-4F72-449E-ABD7-E9659E85E9E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F84DA767-DF59-4006-BD3B-FDC80E0CA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FF1D54B-1122-4FAE-B656-52EE8EF9BA7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C44534EB-94C2-404B-81FD-825189D1619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28866FAC-8508-4FD5-B446-6F055AF1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130EA569-8D12-4CC8-B49C-ABE6D6A04D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DE2E9A04-87EE-45D3-89F4-68CD6CCDFD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3E5EE99-5D7C-4D8A-A15D-21E0E90B92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95534D12-DA0D-4B5A-BCA7-0071FA037E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26C4EDA0-5603-488E-818D-202EA64C00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9D4DB1A3-BBF4-4FAC-BD48-5058F14D92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F2C228CF-9119-4E15-8EC6-CB7510328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C419619A-C4E1-4F9D-99F6-8E94F61769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2053EF95-8C52-4E42-BCDF-9AA3D54A4D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853BD0B-2F9C-4252-B311-9981A675BA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50A668A4-1F68-4152-A5AA-3686EC3703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95531FEE-2E37-469B-BEB9-35272BBFA7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AF65B141-5C26-433A-94E3-6E5BF8825E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A0C8A60C-C8A1-414D-832B-5D510FA859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69D5E8FA-21F9-4989-B110-57FE269A2F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477B4-1561-4C46-B027-A015D99A2AD4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8C4D4A-E69E-48BE-9759-137BF815720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0871052A-1E99-423B-89E1-C2A5B67DA821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2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319005" y="3673045"/>
            <a:ext cx="658883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3869" y="4375063"/>
            <a:ext cx="22326600" cy="17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5400" b="1" dirty="0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169017" y="9383364"/>
            <a:ext cx="14849139" cy="872732"/>
            <a:chOff x="7459670" y="7543799"/>
            <a:chExt cx="14851072" cy="872846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 ĐỘNG LUYỆN TẬP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505733" y="7640053"/>
                  <a:ext cx="1314956" cy="646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III.B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113107" y="6213357"/>
            <a:ext cx="19000631" cy="1692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5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MỘT SỐ PHƯƠNG TRÌNH LƯỢNG GIÁC THƯỜNG GẶP</a:t>
            </a:r>
          </a:p>
          <a:p>
            <a:pPr algn="ctr"/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3: </a:t>
            </a:r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a.sinx+b.cosx</a:t>
            </a:r>
            <a:r>
              <a:rPr lang="en-US" sz="52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=c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906086"/>
            <a:ext cx="19013083" cy="550511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012754" y="1133174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6464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038333" y="10272138"/>
            <a:ext cx="9472086" cy="968318"/>
            <a:chOff x="739068" y="1515168"/>
            <a:chExt cx="9473319" cy="968444"/>
          </a:xfrm>
        </p:grpSpPr>
        <p:sp>
          <p:nvSpPr>
            <p:cNvPr id="4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32731" y="1706054"/>
                <a:ext cx="6784256" cy="6464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p:grpSp>
        <p:nvGrpSpPr>
          <p:cNvPr id="78" name="Group 26"/>
          <p:cNvGrpSpPr/>
          <p:nvPr/>
        </p:nvGrpSpPr>
        <p:grpSpPr>
          <a:xfrm>
            <a:off x="4176404" y="8305800"/>
            <a:ext cx="14849139" cy="872732"/>
            <a:chOff x="7459670" y="7543799"/>
            <a:chExt cx="14851072" cy="872846"/>
          </a:xfrm>
        </p:grpSpPr>
        <p:sp>
          <p:nvSpPr>
            <p:cNvPr id="84" name="TextBox 83"/>
            <p:cNvSpPr txBox="1"/>
            <p:nvPr/>
          </p:nvSpPr>
          <p:spPr>
            <a:xfrm>
              <a:off x="8993187" y="7620004"/>
              <a:ext cx="13317555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LÍ THUYẾT</a:t>
              </a:r>
            </a:p>
          </p:txBody>
        </p:sp>
        <p:grpSp>
          <p:nvGrpSpPr>
            <p:cNvPr id="85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87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88" name="Round Same Side Corner Rectangle 8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506535" y="7640053"/>
                  <a:ext cx="1313352" cy="6464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III.A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07073" y="6941404"/>
            <a:ext cx="23200138" cy="6545132"/>
            <a:chOff x="1205494" y="6941416"/>
            <a:chExt cx="23203158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99067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39892" y="255709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716749" y="1229217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749" y="12292172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987505" y="3280578"/>
                <a:ext cx="22565882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05" y="3280578"/>
                <a:ext cx="22565882" cy="1510222"/>
              </a:xfrm>
              <a:prstGeom prst="rect">
                <a:avLst/>
              </a:prstGeom>
              <a:blipFill>
                <a:blip r:embed="rId4"/>
                <a:stretch>
                  <a:fillRect l="-1108" t="-4435" b="-1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11879" y="4906763"/>
                <a:ext cx="492212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9" y="4906763"/>
                <a:ext cx="492212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172200" y="4907148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907148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582401" y="4831127"/>
                <a:ext cx="44735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1" y="4831127"/>
                <a:ext cx="447351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550063" y="4824620"/>
                <a:ext cx="5486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063" y="4824620"/>
                <a:ext cx="54864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193858" y="7658354"/>
                <a:ext cx="9273312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58" y="7658354"/>
                <a:ext cx="9273312" cy="833113"/>
              </a:xfrm>
              <a:prstGeom prst="rect">
                <a:avLst/>
              </a:prstGeom>
              <a:blipFill>
                <a:blip r:embed="rId9"/>
                <a:stretch>
                  <a:fillRect l="-2630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741241" y="11472621"/>
                <a:ext cx="20060955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41" y="11472621"/>
                <a:ext cx="20060955" cy="1510222"/>
              </a:xfrm>
              <a:prstGeom prst="rect">
                <a:avLst/>
              </a:prstGeom>
              <a:blipFill>
                <a:blip r:embed="rId10"/>
                <a:stretch>
                  <a:fillRect l="-1246" t="-4839" b="-1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7282495" y="8933340"/>
                <a:ext cx="9506736" cy="128971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95" y="8933340"/>
                <a:ext cx="9506736" cy="12897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7282496" y="10267248"/>
                <a:ext cx="12741386" cy="137871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>
                          <a:latin typeface="Cambria Math"/>
                          <a:ea typeface="Cambria Math" panose="02040503050406030204" pitchFamily="18" charset="0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4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𝝅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96" y="10267248"/>
                <a:ext cx="12741386" cy="13787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599442" y="4791077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2" grpId="0"/>
      <p:bldP spid="56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93646" y="6254416"/>
            <a:ext cx="23220055" cy="7004384"/>
            <a:chOff x="1205494" y="6941416"/>
            <a:chExt cx="23223078" cy="747461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218986" cy="72365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21097"/>
              <a:chOff x="1205494" y="6941416"/>
              <a:chExt cx="3493741" cy="82109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2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37816" y="2509929"/>
            <a:ext cx="23391942" cy="3535358"/>
            <a:chOff x="992187" y="2564544"/>
            <a:chExt cx="22353091" cy="32147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1122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04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0465457" y="1143000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457" y="11430000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60027" y="3613072"/>
                <a:ext cx="22801193" cy="125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l-GR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4400" b="1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𝐯</m:t>
                    </m:r>
                    <m:r>
                      <a:rPr lang="en-US" sz="4400" b="1" i="0" smtClean="0">
                        <a:latin typeface="Cambria Math"/>
                      </a:rPr>
                      <m:t>ớ</m:t>
                    </m:r>
                    <m:r>
                      <a:rPr lang="en-US" sz="4400" b="1" i="0" smtClean="0">
                        <a:latin typeface="Cambria Math"/>
                      </a:rPr>
                      <m:t>𝐢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𝐱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27" y="3613072"/>
                <a:ext cx="22801193" cy="1256691"/>
              </a:xfrm>
              <a:prstGeom prst="rect">
                <a:avLst/>
              </a:prstGeom>
              <a:blipFill>
                <a:blip r:embed="rId4"/>
                <a:stretch>
                  <a:fillRect l="-34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46421" y="5011016"/>
                <a:ext cx="58276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21" y="5011016"/>
                <a:ext cx="582764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937387" y="4984306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87" y="4984306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466143" y="4910026"/>
                <a:ext cx="60113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143" y="4910026"/>
                <a:ext cx="60113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311028" y="4982120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028" y="4982120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886729" y="481961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765161" y="6251941"/>
                <a:ext cx="12184860" cy="125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l-GR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61" y="6251941"/>
                <a:ext cx="12184860" cy="1256691"/>
              </a:xfrm>
              <a:prstGeom prst="rect">
                <a:avLst/>
              </a:prstGeom>
              <a:blipFill>
                <a:blip r:embed="rId9"/>
                <a:stretch>
                  <a:fillRect l="-205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039043" y="6443610"/>
                <a:ext cx="692726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9043" y="6443610"/>
                <a:ext cx="6927260" cy="8490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21759" y="7290013"/>
                <a:ext cx="18099325" cy="2663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⟺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l-GR" sz="4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𝟔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</m:eqAr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ℤ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9" y="7290013"/>
                <a:ext cx="18099325" cy="26638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499017" y="9546291"/>
                <a:ext cx="22208583" cy="3030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≤−</m:t>
                    </m:r>
                    <m:f>
                      <m:fPr>
                        <m:ctrlPr>
                          <a:rPr lang="el-GR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⟺</m:t>
                    </m:r>
                    <m:f>
                      <m:fPr>
                        <m:ctrlPr>
                          <a:rPr lang="el-GR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l-GR" sz="4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l-GR" sz="44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l-GR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l-GR" sz="4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ea typeface="Cambria Math"/>
                      </a:rPr>
                      <m:t>.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𝐊𝐡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𝐧𝐠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𝐜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ó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𝐤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𝐭𝐡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ỏ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𝐦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ã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𝐧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l-GR" sz="44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</a:rPr>
                      <m:t>𝐤</m:t>
                    </m:r>
                    <m:r>
                      <a:rPr lang="en-US" sz="4400" b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7" y="9546291"/>
                <a:ext cx="22208583" cy="3030060"/>
              </a:xfrm>
              <a:prstGeom prst="rect">
                <a:avLst/>
              </a:prstGeom>
              <a:blipFill>
                <a:blip r:embed="rId12"/>
                <a:stretch>
                  <a:fillRect l="-1125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7" grpId="0" animBg="1"/>
      <p:bldP spid="58" grpId="0"/>
      <p:bldP spid="76" grpId="0"/>
      <p:bldP spid="7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48027" y="2612077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337681" y="3230702"/>
                <a:ext cx="20300682" cy="1848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4400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𝜷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l-GR" sz="4400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681" y="3230702"/>
                <a:ext cx="20300682" cy="1848648"/>
              </a:xfrm>
              <a:prstGeom prst="rect">
                <a:avLst/>
              </a:prstGeom>
              <a:blipFill>
                <a:blip r:embed="rId3"/>
                <a:stretch>
                  <a:fillRect l="-1231" t="-3960" r="-24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0369" y="4884352"/>
                <a:ext cx="4388542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</m:t>
                      </m:r>
                      <m:f>
                        <m:fPr>
                          <m:ctrlPr>
                            <a:rPr lang="el-GR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l-GR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9" y="4884352"/>
                <a:ext cx="4388542" cy="1463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164356" y="4777066"/>
                <a:ext cx="4388542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l-GR" sz="4400" b="1" i="1" spc="-15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𝟒𝟒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356" y="4777066"/>
                <a:ext cx="4388542" cy="1463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295752" y="4763937"/>
                <a:ext cx="4447108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l-GR" sz="4400" b="1" i="1" spc="-15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𝟏𝟒𝟒</m:t>
                          </m:r>
                        </m:den>
                      </m:f>
                    </m:oMath>
                  </m:oMathPara>
                </a14:m>
                <a:endParaRPr lang="en-GB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752" y="4763937"/>
                <a:ext cx="4447108" cy="1463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59400" y="4777065"/>
                <a:ext cx="4023461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l-GR" sz="4400" b="1" i="1" spc="-15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400" b="1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4777065"/>
                <a:ext cx="4023461" cy="1463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00562" y="505783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8757" y="6911735"/>
            <a:ext cx="23231796" cy="6724530"/>
            <a:chOff x="1205494" y="6941416"/>
            <a:chExt cx="22139783" cy="6142737"/>
          </a:xfrm>
        </p:grpSpPr>
        <p:sp>
          <p:nvSpPr>
            <p:cNvPr id="45" name="Rounded Rectangle 44"/>
            <p:cNvSpPr/>
            <p:nvPr/>
          </p:nvSpPr>
          <p:spPr>
            <a:xfrm>
              <a:off x="1209586" y="7179458"/>
              <a:ext cx="22135691" cy="59046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57667" y="6941416"/>
                <a:ext cx="2641568" cy="70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343791" y="12158854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91" y="12158854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381517" y="7346046"/>
                <a:ext cx="12184860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17" y="7346046"/>
                <a:ext cx="12184860" cy="835293"/>
              </a:xfrm>
              <a:prstGeom prst="rect">
                <a:avLst/>
              </a:prstGeom>
              <a:blipFill>
                <a:blip r:embed="rId9"/>
                <a:stretch>
                  <a:fillRect l="-2051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74042" y="10827710"/>
                <a:ext cx="12184860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l-GR" sz="4400" b="1" i="1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l-GR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4400" b="1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l-GR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4400" b="1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l-GR" sz="4400" b="1" i="1" spc="-15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 spc="-15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pc="-15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𝟏𝟒𝟒</m:t>
                        </m:r>
                      </m:den>
                    </m:f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42" y="10827710"/>
                <a:ext cx="12184860" cy="1168397"/>
              </a:xfrm>
              <a:prstGeom prst="rect">
                <a:avLst/>
              </a:prstGeom>
              <a:blipFill>
                <a:blip r:embed="rId10"/>
                <a:stretch>
                  <a:fillRect l="-2001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109159" y="8175828"/>
                <a:ext cx="17992667" cy="2621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⟺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l-GR" sz="4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𝟏𝟐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  <m:r>
                                            <a:rPr lang="el-GR" sz="4400" b="1" i="1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44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</m:eqAr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ℤ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59" y="8175828"/>
                <a:ext cx="17992667" cy="26216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8" grpId="0" animBg="1"/>
      <p:bldP spid="57" grpId="0"/>
      <p:bldP spid="76" grpId="0"/>
      <p:bldP spid="8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2745604" y="4093668"/>
            <a:ext cx="18288004" cy="10659368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90800"/>
                <a:ext cx="11104664" cy="1127859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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asinx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bcosx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c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  <a:p>
                <a:pPr marL="1498600" indent="330200">
                  <a:buFont typeface="Wingdings" panose="05000000000000000000" pitchFamily="2" charset="2"/>
                  <a:buChar char="s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0, b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 b=0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498600" indent="330200">
                  <a:buFont typeface="Wingdings" panose="05000000000000000000" pitchFamily="2" charset="2"/>
                  <a:buChar char="s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 b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498600" indent="330200">
                  <a:buFont typeface="Wingdings" panose="05000000000000000000" pitchFamily="2" charset="2"/>
                  <a:buChar char="s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có nghiệm: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49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90800"/>
                <a:ext cx="11104664" cy="11278595"/>
              </a:xfrm>
              <a:prstGeom prst="rect">
                <a:avLst/>
              </a:prstGeom>
              <a:blipFill>
                <a:blip r:embed="rId3"/>
                <a:stretch>
                  <a:fillRect l="-1316" t="-1242" r="-23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21E92A4-2641-4110-A960-71547B8C3D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86413" y="2490235"/>
                <a:ext cx="13221650" cy="113791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914400"/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  <a:p>
                <a:pPr indent="914400"/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 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trở thành: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60476" indent="-8096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𝒔𝒊𝒏𝒙𝒔𝒊𝒏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𝒄𝒐𝒔𝒙𝒄𝒐𝒔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1260476" indent="-80962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60476" indent="-809626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phương trình lượng giác cơ 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21E92A4-2641-4110-A960-71547B8C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413" y="2490235"/>
                <a:ext cx="13221650" cy="11379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76EEEEF-B3F8-4224-9B14-E42F0E10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490236"/>
                <a:ext cx="11104664" cy="112785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a.sinx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b.cosx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c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0, b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 b=0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 b 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PTLG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có nghiệm: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.</a:t>
                </a:r>
              </a:p>
              <a:p>
                <a:pPr indent="914400"/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giải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indent="91440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hai vế của (1) cho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914400"/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49860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76EEEEF-B3F8-4224-9B14-E42F0E10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90236"/>
                <a:ext cx="11104664" cy="11278595"/>
              </a:xfrm>
              <a:prstGeom prst="rect">
                <a:avLst/>
              </a:prstGeom>
              <a:blipFill>
                <a:blip r:embed="rId5"/>
                <a:stretch>
                  <a:fillRect l="-1316" r="-241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exagon 26">
            <a:extLst>
              <a:ext uri="{FF2B5EF4-FFF2-40B4-BE49-F238E27FC236}">
                <a16:creationId xmlns:a16="http://schemas.microsoft.com/office/drawing/2014/main" id="{9D54BE03-BD06-4A10-B50C-49A1504DC9F7}"/>
              </a:ext>
            </a:extLst>
          </p:cNvPr>
          <p:cNvSpPr/>
          <p:nvPr/>
        </p:nvSpPr>
        <p:spPr bwMode="auto">
          <a:xfrm>
            <a:off x="5552332" y="1804436"/>
            <a:ext cx="10893134" cy="13716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endParaRPr lang="en-US" altLang="vi-VN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919" y="3626488"/>
                <a:ext cx="24191878" cy="63714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136650"/>
                <a:endParaRPr lang="en-US" sz="6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  <a:p>
                <a:pPr indent="1136650"/>
                <a:r>
                  <a:rPr lang="en-US" sz="6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asinx</a:t>
                </a:r>
                <a:r>
                  <a:rPr lang="en-US" sz="6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6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bcosx</a:t>
                </a:r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632076" indent="-1025526">
                  <a:buFont typeface="Wingdings" panose="05000000000000000000" pitchFamily="2" charset="2"/>
                  <a:buChar char="§"/>
                </a:pPr>
                <a:r>
                  <a:rPr lang="en-US" sz="6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6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:r>
                  <a:rPr lang="en-US" sz="6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6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64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64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632076" indent="-1025526">
                  <a:buFont typeface="Wingdings" panose="05000000000000000000" pitchFamily="2" charset="2"/>
                  <a:buChar char="§"/>
                </a:pPr>
                <a:r>
                  <a:rPr lang="en-US" sz="6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6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6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6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64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64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606550"/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9" y="3626488"/>
                <a:ext cx="24191878" cy="6371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exagon 26">
            <a:extLst>
              <a:ext uri="{FF2B5EF4-FFF2-40B4-BE49-F238E27FC236}">
                <a16:creationId xmlns:a16="http://schemas.microsoft.com/office/drawing/2014/main" id="{2B925EFA-9E61-43B8-AE7E-21B5417CF6A3}"/>
              </a:ext>
            </a:extLst>
          </p:cNvPr>
          <p:cNvSpPr/>
          <p:nvPr/>
        </p:nvSpPr>
        <p:spPr bwMode="auto">
          <a:xfrm>
            <a:off x="6745433" y="2147501"/>
            <a:ext cx="10893134" cy="1371600"/>
          </a:xfrm>
          <a:prstGeom prst="hexagon">
            <a:avLst>
              <a:gd name="adj" fmla="val 31838"/>
              <a:gd name="vf" fmla="val 1154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6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altLang="vi-VN" sz="6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6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altLang="vi-VN" sz="6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6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6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6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endParaRPr lang="en-US" altLang="vi-VN" sz="6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01269A84-E223-4B6F-A9AA-931209DCFEAD}"/>
              </a:ext>
            </a:extLst>
          </p:cNvPr>
          <p:cNvSpPr>
            <a:spLocks/>
          </p:cNvSpPr>
          <p:nvPr/>
        </p:nvSpPr>
        <p:spPr bwMode="auto">
          <a:xfrm>
            <a:off x="397988" y="3317831"/>
            <a:ext cx="3600000" cy="90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5BFDD-F144-4BE0-96B8-986A6CD06A1F}"/>
              </a:ext>
            </a:extLst>
          </p:cNvPr>
          <p:cNvSpPr txBox="1"/>
          <p:nvPr/>
        </p:nvSpPr>
        <p:spPr>
          <a:xfrm>
            <a:off x="827452" y="3324227"/>
            <a:ext cx="317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08061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251816" y="1828804"/>
            <a:ext cx="12473583" cy="872732"/>
            <a:chOff x="6866164" y="7543799"/>
            <a:chExt cx="20604809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9354642" y="7620004"/>
              <a:ext cx="1811633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LUYỆN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6866164" y="7543799"/>
              <a:ext cx="2982599" cy="872846"/>
              <a:chOff x="6866163" y="7543800"/>
              <a:chExt cx="2982599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6866163" y="7640053"/>
                <a:ext cx="2982599" cy="776593"/>
                <a:chOff x="6866163" y="7640053"/>
                <a:chExt cx="2982599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866163" y="7640053"/>
                  <a:ext cx="2982599" cy="769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485530" y="2735992"/>
            <a:ext cx="9472086" cy="968318"/>
            <a:chOff x="739068" y="1515168"/>
            <a:chExt cx="9473319" cy="968444"/>
          </a:xfrm>
        </p:grpSpPr>
        <p:sp>
          <p:nvSpPr>
            <p:cNvPr id="1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324144" y="3962400"/>
                <a:ext cx="24059856" cy="249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𝒔𝒊𝒏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b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func>
                      </m:e>
                    </m:func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func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4" y="3962400"/>
                <a:ext cx="24059856" cy="2497287"/>
              </a:xfrm>
              <a:prstGeom prst="rect">
                <a:avLst/>
              </a:prstGeom>
              <a:blipFill>
                <a:blip r:embed="rId3"/>
                <a:stretch>
                  <a:fillRect l="-329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24144" y="6013137"/>
            <a:ext cx="22736077" cy="7124035"/>
            <a:chOff x="1205494" y="6947472"/>
            <a:chExt cx="22139784" cy="6539928"/>
          </a:xfrm>
        </p:grpSpPr>
        <p:sp>
          <p:nvSpPr>
            <p:cNvPr id="38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418313" cy="782727"/>
              <a:chOff x="1205494" y="6947472"/>
              <a:chExt cx="3418313" cy="782727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475920" cy="706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375185" y="6583968"/>
                <a:ext cx="22155589" cy="6553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𝑷𝑻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l-GR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l-GR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el-GR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l-GR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l-GR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d>
                    <m:r>
                      <a:rPr lang="en-US" sz="4400" b="1" i="0" smtClean="0">
                        <a:latin typeface="Cambria Math"/>
                      </a:rPr>
                      <m:t>=</m:t>
                    </m:r>
                    <m:r>
                      <a:rPr lang="en-US" sz="4400" b="1" i="0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/>
                                    <a:ea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44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44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400" b="1" i="0" smtClean="0">
                                        <a:latin typeface="Cambria Math"/>
                                        <a:ea typeface="Cambria Math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 smtClean="0">
                                        <a:latin typeface="Cambria Math"/>
                                        <a:ea typeface="Cambria Math"/>
                                      </a:rPr>
                                      <m:t>.</m:t>
                                    </m:r>
                                    <m:func>
                                      <m:funcPr>
                                        <m:ctrlPr>
                                          <a:rPr lang="en-US" sz="4400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400" b="1" i="0" smtClean="0">
                                            <a:latin typeface="Cambria Math"/>
                                            <a:ea typeface="Cambria Math"/>
                                          </a:rPr>
                                          <m:t>𝐬𝐢𝐧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l-GR" sz="4400" b="1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4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𝝅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⟺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⟺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l-GR" sz="4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𝟔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44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400" b="1" i="1" smtClean="0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l-GR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  <m:r>
                                            <a:rPr lang="el-GR" sz="4400" b="1" i="1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</a:rPr>
                                            <m:t>𝟔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</m:eqAr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ℤ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eqArr>
                          <m:r>
                            <a:rPr lang="en-US" sz="4400" b="1" i="1">
                              <a:latin typeface="Cambria Math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ℤ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85" y="6583968"/>
                <a:ext cx="22155589" cy="655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7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LUYỆN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5331" y="7640053"/>
                  <a:ext cx="675759" cy="3693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485530" y="2735992"/>
            <a:ext cx="9472086" cy="968318"/>
            <a:chOff x="739068" y="1515168"/>
            <a:chExt cx="9473319" cy="968444"/>
          </a:xfrm>
        </p:grpSpPr>
        <p:sp>
          <p:nvSpPr>
            <p:cNvPr id="1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324144" y="3962400"/>
                <a:ext cx="24059856" cy="166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𝐬𝐢𝐧</m:t>
                    </m:r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  <a:cs typeface="Arial" panose="020B0604020202020204" pitchFamily="34" charset="0"/>
                      </a:rPr>
                      <m:t>𝐱</m:t>
                    </m:r>
                    <m:r>
                      <a:rPr lang="en-US" sz="4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b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 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func>
                      </m:e>
                    </m:func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func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4" y="3962400"/>
                <a:ext cx="24059856" cy="1666290"/>
              </a:xfrm>
              <a:prstGeom prst="rect">
                <a:avLst/>
              </a:prstGeom>
              <a:blipFill>
                <a:blip r:embed="rId3"/>
                <a:stretch>
                  <a:fillRect l="-329" t="-7326" b="-16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85530" y="5736682"/>
            <a:ext cx="22736077" cy="7626969"/>
            <a:chOff x="1205494" y="6947472"/>
            <a:chExt cx="22139784" cy="6539928"/>
          </a:xfrm>
        </p:grpSpPr>
        <p:sp>
          <p:nvSpPr>
            <p:cNvPr id="38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9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-31503" y="6207390"/>
                <a:ext cx="23040318" cy="7306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b)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𝑷𝑻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rad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48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858838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 smtClean="0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/>
                              </a:rPr>
                              <m:t>=</m:t>
                            </m:r>
                            <m:r>
                              <a:rPr lang="el-GR" sz="48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/>
                        <a:ea typeface="Cambria Math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l-GR" sz="48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l-GR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𝟎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  <m:r>
                          <a:rPr lang="en-US" sz="4800" b="1" i="1"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503" y="6207390"/>
                <a:ext cx="23040318" cy="7306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81000" y="3293194"/>
            <a:ext cx="23391942" cy="5927005"/>
            <a:chOff x="992187" y="2564544"/>
            <a:chExt cx="22353091" cy="4088087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Pentagon 67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2" name="Chevron 7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703210" y="4322684"/>
                <a:ext cx="23452189" cy="1225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𝑷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𝐚𝐬𝐢𝐧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𝒃𝒄𝒐𝒔𝒖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𝒗</m:t>
                        </m:r>
                        <m:r>
                          <a:rPr lang="en-US" sz="4400" b="1" i="1" smtClean="0">
                            <a:latin typeface="Cambria Math"/>
                          </a:rPr>
                          <m:t>à 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" y="4322684"/>
                <a:ext cx="23452189" cy="1225592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578396" y="7084473"/>
                <a:ext cx="41652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GB" sz="4400" b="1" i="1" dirty="0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GB" sz="4400" b="1" i="1" dirty="0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GB" sz="4400" b="1" i="1" dirty="0" err="1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en-GB" sz="4400" b="1" i="1" dirty="0" err="1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44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GB" sz="4400" b="1" i="1" dirty="0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" y="7084473"/>
                <a:ext cx="416521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>
                <a:off x="5026344" y="6858320"/>
                <a:ext cx="7174328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GB" sz="4400" b="1" i="1" dirty="0" err="1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en-GB" sz="4400" b="1" i="1" dirty="0" err="1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44" y="6858320"/>
                <a:ext cx="7174328" cy="939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5334000" y="695084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>
                <a:off x="11630526" y="6768558"/>
                <a:ext cx="7239000" cy="939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pc="-15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r>
                        <a:rPr lang="en-GB" sz="4400" b="1" i="1" dirty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GB" sz="4400" b="1" i="1" dirty="0" err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en-GB" sz="4400" b="1" i="1" dirty="0" err="1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44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GB" sz="4400" b="1" i="1" dirty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526" y="6768558"/>
                <a:ext cx="7239000" cy="939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17918319" y="6950846"/>
                <a:ext cx="58546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r>
                        <a:rPr lang="en-GB" sz="4400" b="1" i="1" dirty="0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GB" sz="4400" b="1" i="1" dirty="0" err="1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en-GB" sz="4400" b="1" i="1" dirty="0" err="1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4400" b="1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GB" sz="4400" b="1" i="1" dirty="0"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319" y="6950846"/>
                <a:ext cx="585462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468799" y="9635808"/>
            <a:ext cx="23169584" cy="2708591"/>
            <a:chOff x="1205494" y="6913465"/>
            <a:chExt cx="22136627" cy="2607777"/>
          </a:xfrm>
        </p:grpSpPr>
        <p:sp>
          <p:nvSpPr>
            <p:cNvPr id="89" name="Rounded Rectangle 88"/>
            <p:cNvSpPr/>
            <p:nvPr/>
          </p:nvSpPr>
          <p:spPr>
            <a:xfrm>
              <a:off x="1206430" y="7122410"/>
              <a:ext cx="22135691" cy="23988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913465"/>
              <a:ext cx="3425603" cy="816734"/>
              <a:chOff x="1205494" y="6913465"/>
              <a:chExt cx="3425603" cy="816734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89529" y="6913465"/>
                <a:ext cx="2641568" cy="74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10735869" y="1005049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869" y="1005049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16870" y="5561165"/>
            <a:ext cx="23452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8" name="Group 47">
            <a:extLst>
              <a:ext uri="{FF2B5EF4-FFF2-40B4-BE49-F238E27FC236}">
                <a16:creationId xmlns:a16="http://schemas.microsoft.com/office/drawing/2014/main" id="{F90CA577-B842-4AA4-BB33-65EF5C79341B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53602682-5F79-4590-B116-9A93D543F5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" name="Group 30">
              <a:extLst>
                <a:ext uri="{FF2B5EF4-FFF2-40B4-BE49-F238E27FC236}">
                  <a16:creationId xmlns:a16="http://schemas.microsoft.com/office/drawing/2014/main" id="{F345D4D6-1647-4EF1-97EB-FA4E639BB14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1" name="Freeform 71">
                <a:extLst>
                  <a:ext uri="{FF2B5EF4-FFF2-40B4-BE49-F238E27FC236}">
                    <a16:creationId xmlns:a16="http://schemas.microsoft.com/office/drawing/2014/main" id="{13911498-93E8-4F8E-AF70-729C5A232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72">
                <a:extLst>
                  <a:ext uri="{FF2B5EF4-FFF2-40B4-BE49-F238E27FC236}">
                    <a16:creationId xmlns:a16="http://schemas.microsoft.com/office/drawing/2014/main" id="{7ECD8045-B7C4-4CEE-867A-63C007F47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73">
                <a:extLst>
                  <a:ext uri="{FF2B5EF4-FFF2-40B4-BE49-F238E27FC236}">
                    <a16:creationId xmlns:a16="http://schemas.microsoft.com/office/drawing/2014/main" id="{F791EBF6-DACE-4988-BE7A-216DE19E5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74">
                <a:extLst>
                  <a:ext uri="{FF2B5EF4-FFF2-40B4-BE49-F238E27FC236}">
                    <a16:creationId xmlns:a16="http://schemas.microsoft.com/office/drawing/2014/main" id="{B5011D07-6146-4F38-AC03-1354BEB32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75">
                <a:extLst>
                  <a:ext uri="{FF2B5EF4-FFF2-40B4-BE49-F238E27FC236}">
                    <a16:creationId xmlns:a16="http://schemas.microsoft.com/office/drawing/2014/main" id="{7D209F63-0EC7-4234-9D69-9A23EB1F1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76">
                <a:extLst>
                  <a:ext uri="{FF2B5EF4-FFF2-40B4-BE49-F238E27FC236}">
                    <a16:creationId xmlns:a16="http://schemas.microsoft.com/office/drawing/2014/main" id="{B9143ED8-654B-4860-82C8-2167F7D53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Freeform 77">
                <a:extLst>
                  <a:ext uri="{FF2B5EF4-FFF2-40B4-BE49-F238E27FC236}">
                    <a16:creationId xmlns:a16="http://schemas.microsoft.com/office/drawing/2014/main" id="{E92DC89B-E7E8-44D3-A9B9-C2D82D6BE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8">
                <a:extLst>
                  <a:ext uri="{FF2B5EF4-FFF2-40B4-BE49-F238E27FC236}">
                    <a16:creationId xmlns:a16="http://schemas.microsoft.com/office/drawing/2014/main" id="{0DEECCE2-F23A-4EF1-9AE1-0E4C8E577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9">
                <a:extLst>
                  <a:ext uri="{FF2B5EF4-FFF2-40B4-BE49-F238E27FC236}">
                    <a16:creationId xmlns:a16="http://schemas.microsoft.com/office/drawing/2014/main" id="{AACF9DF7-F8D5-482D-92AB-B8D00FB69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80">
                <a:extLst>
                  <a:ext uri="{FF2B5EF4-FFF2-40B4-BE49-F238E27FC236}">
                    <a16:creationId xmlns:a16="http://schemas.microsoft.com/office/drawing/2014/main" id="{65CA8688-2077-47B4-89D7-7B0D8B1B9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81">
                <a:extLst>
                  <a:ext uri="{FF2B5EF4-FFF2-40B4-BE49-F238E27FC236}">
                    <a16:creationId xmlns:a16="http://schemas.microsoft.com/office/drawing/2014/main" id="{ECB591E1-98CE-48B1-AB7F-1CB877F53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82">
                <a:extLst>
                  <a:ext uri="{FF2B5EF4-FFF2-40B4-BE49-F238E27FC236}">
                    <a16:creationId xmlns:a16="http://schemas.microsoft.com/office/drawing/2014/main" id="{2B555F4D-82A4-441E-9A79-05FEA13F8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TextBox 43">
                <a:extLst>
                  <a:ext uri="{FF2B5EF4-FFF2-40B4-BE49-F238E27FC236}">
                    <a16:creationId xmlns:a16="http://schemas.microsoft.com/office/drawing/2014/main" id="{0FA02D0D-F6E8-48CF-AB5F-379906D8624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4" grpId="1"/>
      <p:bldP spid="85" grpId="0" animBg="1"/>
      <p:bldP spid="86" grpId="0"/>
      <p:bldP spid="87" grpId="0"/>
      <p:bldP spid="97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472544" y="8035777"/>
            <a:ext cx="24083411" cy="4908925"/>
            <a:chOff x="1205494" y="6899095"/>
            <a:chExt cx="22189183" cy="5082759"/>
          </a:xfrm>
        </p:grpSpPr>
        <p:sp>
          <p:nvSpPr>
            <p:cNvPr id="89" name="Rounded Rectangle 88"/>
            <p:cNvSpPr/>
            <p:nvPr/>
          </p:nvSpPr>
          <p:spPr>
            <a:xfrm>
              <a:off x="1258986" y="7100365"/>
              <a:ext cx="22135691" cy="48814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899095"/>
              <a:ext cx="3490661" cy="860424"/>
              <a:chOff x="1205494" y="6899095"/>
              <a:chExt cx="3490661" cy="860424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054587" y="6899095"/>
                <a:ext cx="2641568" cy="86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3"/>
                <a:ext cx="774046" cy="77824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56646" y="3715211"/>
            <a:ext cx="24256950" cy="4087555"/>
            <a:chOff x="992187" y="2564544"/>
            <a:chExt cx="22353091" cy="4088087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678856" y="4639795"/>
                <a:ext cx="234003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chỗ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trống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/>
                              </a:rPr>
                              <m:t>= …………………………..?</m:t>
                            </m:r>
                          </m:e>
                        </m:func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6" y="4639795"/>
                <a:ext cx="23400343" cy="830997"/>
              </a:xfrm>
              <a:prstGeom prst="rect">
                <a:avLst/>
              </a:prstGeom>
              <a:blipFill>
                <a:blip r:embed="rId3"/>
                <a:stretch>
                  <a:fillRect l="-117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005137" y="5652619"/>
                <a:ext cx="5207320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8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4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4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7" y="5652619"/>
                <a:ext cx="5207320" cy="1936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6172200" y="5603681"/>
                <a:ext cx="5103950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0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  <m:r>
                            <a:rPr lang="en-US" sz="48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dirty="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4800" b="1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603681"/>
                <a:ext cx="5103950" cy="1398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2132689" y="5625770"/>
                <a:ext cx="6131410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8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dirty="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4800" b="1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2689" y="5625770"/>
                <a:ext cx="6131410" cy="1398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18045452" y="5569612"/>
                <a:ext cx="5079919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800" b="1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4800" b="1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452" y="5569612"/>
                <a:ext cx="5079919" cy="1398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10269704" y="11461803"/>
                <a:ext cx="25930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704" y="11461803"/>
                <a:ext cx="259303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2306630" y="5780719"/>
            <a:ext cx="1112215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42647" y="8562574"/>
                <a:ext cx="16835440" cy="270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 spc="-15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pc="-15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4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sz="4800" b="1" i="1" dirty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4800" b="1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0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𝐬𝐢𝐧</m:t>
                                      </m:r>
                                    </m:fName>
                                    <m:e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.</m:t>
                                      </m:r>
                                      <m:func>
                                        <m:funcPr>
                                          <m:ctrlPr>
                                            <a:rPr lang="en-US" sz="4800" b="1" i="1" dirty="0" smtClean="0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4800" b="1" i="0" dirty="0" smtClean="0">
                                              <a:latin typeface="Cambria Math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𝐜𝐨𝐬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l-GR" sz="4800" b="1" i="1" dirty="0" smtClean="0"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𝝅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𝟒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  <m:r>
                                    <a:rPr lang="en-US" sz="4800" b="1" i="1" dirty="0" smtClean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4800" b="1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0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.</m:t>
                                      </m:r>
                                      <m:func>
                                        <m:funcPr>
                                          <m:ctrlPr>
                                            <a:rPr lang="en-US" sz="4800" b="1" i="1" dirty="0" smtClean="0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4800" b="1" i="0" dirty="0" smtClean="0">
                                              <a:latin typeface="Cambria Math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𝐬𝐢𝐧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l-GR" sz="4800" b="1" i="1" dirty="0" smtClean="0">
                                                  <a:latin typeface="Cambria Math" panose="02040503050406030204" pitchFamily="18" charset="0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l-GR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𝝅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800" b="1" i="1" dirty="0" smtClean="0">
                                                  <a:latin typeface="Cambria Math"/>
                                                  <a:ea typeface="Tahoma" panose="020B0604030504040204" pitchFamily="34" charset="0"/>
                                                  <a:cs typeface="Tahoma" panose="020B0604030504040204" pitchFamily="34" charset="0"/>
                                                </a:rPr>
                                                <m:t>𝟒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en-US" sz="4800" b="1" i="1" dirty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 dirty="0" smtClean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=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1" dirty="0" smtClean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  <m:r>
                                    <a:rPr lang="en-US" sz="4800" b="1" i="1" dirty="0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 dirty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 dirty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 dirty="0"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sz="4800" b="1" i="1" dirty="0"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sz="4800" b="1" i="1" dirty="0">
                                              <a:latin typeface="Cambria Math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800" b="1" i="1" dirty="0">
                                              <a:latin typeface="Cambria Math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GB" sz="4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47" y="8562574"/>
                <a:ext cx="16835440" cy="2704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47">
            <a:extLst>
              <a:ext uri="{FF2B5EF4-FFF2-40B4-BE49-F238E27FC236}">
                <a16:creationId xmlns:a16="http://schemas.microsoft.com/office/drawing/2014/main" id="{9A3A7AC2-5C82-4AB2-9095-FC8101DDDBFC}"/>
              </a:ext>
            </a:extLst>
          </p:cNvPr>
          <p:cNvGrpSpPr/>
          <p:nvPr/>
        </p:nvGrpSpPr>
        <p:grpSpPr>
          <a:xfrm>
            <a:off x="796933" y="1847229"/>
            <a:ext cx="9822353" cy="1760521"/>
            <a:chOff x="739068" y="1515168"/>
            <a:chExt cx="9473319" cy="1760750"/>
          </a:xfrm>
        </p:grpSpPr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4EAEEAA4-CA9B-4022-A1AD-D55967DE06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4" name="Group 30">
              <a:extLst>
                <a:ext uri="{FF2B5EF4-FFF2-40B4-BE49-F238E27FC236}">
                  <a16:creationId xmlns:a16="http://schemas.microsoft.com/office/drawing/2014/main" id="{54836249-60EA-4218-BEF7-4EBC34E689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760750"/>
              <a:chOff x="739068" y="1515168"/>
              <a:chExt cx="8177919" cy="1760750"/>
            </a:xfrm>
          </p:grpSpPr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A7829808-A2A0-4DF3-983B-7676CAD3A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Oval 72">
                <a:extLst>
                  <a:ext uri="{FF2B5EF4-FFF2-40B4-BE49-F238E27FC236}">
                    <a16:creationId xmlns:a16="http://schemas.microsoft.com/office/drawing/2014/main" id="{D17C41F4-67A0-4726-9370-1AD49DAF0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26F47F29-0A08-404D-AF66-E47565A22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C9F3CA4E-1B38-4FA4-9B33-E1FC355F2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C0363A1B-4253-4CE6-A5DA-6253F506A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C814B01A-2A0B-4C45-9869-52F550C4B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42C81435-1A2C-42FF-9AD0-90FFA461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78">
                <a:extLst>
                  <a:ext uri="{FF2B5EF4-FFF2-40B4-BE49-F238E27FC236}">
                    <a16:creationId xmlns:a16="http://schemas.microsoft.com/office/drawing/2014/main" id="{460C2A68-A1A2-4DBE-8575-DBE995400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79">
                <a:extLst>
                  <a:ext uri="{FF2B5EF4-FFF2-40B4-BE49-F238E27FC236}">
                    <a16:creationId xmlns:a16="http://schemas.microsoft.com/office/drawing/2014/main" id="{C60CC95B-060C-46C2-AF47-CC38C3861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Freeform 80">
                <a:extLst>
                  <a:ext uri="{FF2B5EF4-FFF2-40B4-BE49-F238E27FC236}">
                    <a16:creationId xmlns:a16="http://schemas.microsoft.com/office/drawing/2014/main" id="{4ABF74D0-C82B-4C2D-928E-2BBDACF13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Freeform 81">
                <a:extLst>
                  <a:ext uri="{FF2B5EF4-FFF2-40B4-BE49-F238E27FC236}">
                    <a16:creationId xmlns:a16="http://schemas.microsoft.com/office/drawing/2014/main" id="{1A54F416-9D3E-48A6-B354-596DAF767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Freeform 82">
                <a:extLst>
                  <a:ext uri="{FF2B5EF4-FFF2-40B4-BE49-F238E27FC236}">
                    <a16:creationId xmlns:a16="http://schemas.microsoft.com/office/drawing/2014/main" id="{637D9107-9CB8-403E-BB9D-F6AF258B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TextBox 43">
                <a:extLst>
                  <a:ext uri="{FF2B5EF4-FFF2-40B4-BE49-F238E27FC236}">
                    <a16:creationId xmlns:a16="http://schemas.microsoft.com/office/drawing/2014/main" id="{4A463A63-5236-4980-BBCC-BD468971C58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156986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69" grpId="1"/>
      <p:bldP spid="70" grpId="0"/>
      <p:bldP spid="99" grpId="0"/>
      <p:bldP spid="10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546245" y="7710768"/>
            <a:ext cx="23172887" cy="5725545"/>
            <a:chOff x="1205494" y="6916306"/>
            <a:chExt cx="22139783" cy="6092899"/>
          </a:xfrm>
        </p:grpSpPr>
        <p:sp>
          <p:nvSpPr>
            <p:cNvPr id="89" name="Rounded Rectangle 88"/>
            <p:cNvSpPr/>
            <p:nvPr/>
          </p:nvSpPr>
          <p:spPr>
            <a:xfrm>
              <a:off x="1209586" y="7179457"/>
              <a:ext cx="22135691" cy="5829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05494" y="6916306"/>
              <a:ext cx="3415614" cy="1046682"/>
              <a:chOff x="1205494" y="6916306"/>
              <a:chExt cx="3415614" cy="1046682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79540" y="6916306"/>
                <a:ext cx="2641568" cy="104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Round Diagonal Corner Rectangle 9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56645" y="3479999"/>
            <a:ext cx="23391942" cy="4087555"/>
            <a:chOff x="992187" y="2564544"/>
            <a:chExt cx="22353091" cy="4088087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Pentagon 53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6" name="Chevron 5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678856" y="4639795"/>
                <a:ext cx="23069731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</a:rPr>
                          <m:t>𝐚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𝒔𝒊𝒏𝒖</m:t>
                        </m:r>
                        <m:r>
                          <a:rPr lang="en-US" sz="4800" b="1" i="0" smtClean="0">
                            <a:latin typeface="Cambria Math"/>
                          </a:rPr>
                          <m:t>+</m:t>
                        </m:r>
                        <m:r>
                          <a:rPr lang="en-US" sz="4800" b="1" i="0" smtClean="0">
                            <a:latin typeface="Cambria Math"/>
                          </a:rPr>
                          <m:t>𝐛𝐜𝐨𝐬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 smtClean="0">
                            <a:latin typeface="Cambria Math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𝒄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0" smtClean="0">
                        <a:latin typeface="Cambria Math"/>
                      </a:rPr>
                      <m:t>𝐜</m:t>
                    </m:r>
                    <m:r>
                      <a:rPr lang="en-US" sz="4800" b="1" i="0" smtClean="0">
                        <a:latin typeface="Cambria Math"/>
                      </a:rPr>
                      <m:t>ó </m:t>
                    </m:r>
                    <m:r>
                      <a:rPr lang="en-US" sz="4800" b="1" i="0" smtClean="0">
                        <a:latin typeface="Cambria Math"/>
                      </a:rPr>
                      <m:t>𝐧𝐠𝐡𝐢</m:t>
                    </m:r>
                    <m:r>
                      <a:rPr lang="en-US" sz="4800" b="1" i="0" smtClean="0">
                        <a:latin typeface="Cambria Math"/>
                      </a:rPr>
                      <m:t>ệ</m:t>
                    </m:r>
                    <m:r>
                      <a:rPr lang="en-US" sz="4800" b="1" i="0" smtClean="0">
                        <a:latin typeface="Cambria Math"/>
                      </a:rPr>
                      <m:t>𝐦</m:t>
                    </m:r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0" smtClean="0">
                        <a:latin typeface="Cambria Math"/>
                      </a:rPr>
                      <m:t>𝐥</m:t>
                    </m:r>
                    <m:r>
                      <a:rPr lang="en-US" sz="4800" b="1" i="0" smtClean="0">
                        <a:latin typeface="Cambria Math"/>
                      </a:rPr>
                      <m:t>à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6" y="4639795"/>
                <a:ext cx="23069731" cy="847733"/>
              </a:xfrm>
              <a:prstGeom prst="rect">
                <a:avLst/>
              </a:prstGeom>
              <a:blipFill>
                <a:blip r:embed="rId3"/>
                <a:stretch>
                  <a:fillRect l="-1189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975924" y="6001834"/>
                <a:ext cx="42037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4" y="6001834"/>
                <a:ext cx="420371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6324600" y="5987063"/>
                <a:ext cx="438854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987063"/>
                <a:ext cx="4388542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2224735" y="6001834"/>
                <a:ext cx="5133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735" y="6001834"/>
                <a:ext cx="513347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70890" y="9067800"/>
                <a:ext cx="22318697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𝒂𝒔𝒊𝒏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𝒃𝒄𝒐𝒔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𝒄</m:t>
                        </m:r>
                        <m:r>
                          <a:rPr lang="en-US" sz="4800" b="1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4800" b="1" i="1" smtClean="0">
                        <a:latin typeface="Cambria Math"/>
                        <a:ea typeface="Cambria Math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(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)=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890" y="9067800"/>
                <a:ext cx="22318697" cy="1016689"/>
              </a:xfrm>
              <a:prstGeom prst="rect">
                <a:avLst/>
              </a:prstGeom>
              <a:blipFill>
                <a:blip r:embed="rId7"/>
                <a:stretch>
                  <a:fillRect l="-1229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1262367" y="10595406"/>
                <a:ext cx="21834043" cy="2840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𝒂𝒔𝒊𝒏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𝒃𝒄𝒐𝒔𝒖</m:t>
                        </m:r>
                      </m:fName>
                      <m:e>
                        <m:r>
                          <a:rPr lang="en-US" sz="4800" b="1" i="1">
                            <a:latin typeface="Cambria Math"/>
                          </a:rPr>
                          <m:t>=</m:t>
                        </m:r>
                        <m:r>
                          <a:rPr lang="en-US" sz="4800" b="1" i="1">
                            <a:latin typeface="Cambria Math"/>
                          </a:rPr>
                          <m:t>𝒄</m:t>
                        </m:r>
                        <m:r>
                          <a:rPr lang="en-US" sz="4800" b="1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4800" b="1" i="1">
                        <a:latin typeface="Cambria Math"/>
                      </a:rPr>
                      <m:t>𝐜</m:t>
                    </m:r>
                    <m:r>
                      <a:rPr lang="en-US" sz="4800" b="1">
                        <a:latin typeface="Cambria Math"/>
                      </a:rPr>
                      <m:t>ó </m:t>
                    </m:r>
                    <m:r>
                      <a:rPr lang="en-US" sz="4800" b="1" i="1">
                        <a:latin typeface="Cambria Math"/>
                      </a:rPr>
                      <m:t>𝐧𝐠𝐡𝐢</m:t>
                    </m:r>
                    <m:r>
                      <a:rPr lang="en-US" sz="4800" b="1">
                        <a:latin typeface="Cambria Math"/>
                      </a:rPr>
                      <m:t>ệ</m:t>
                    </m:r>
                    <m:r>
                      <a:rPr lang="en-US" sz="4800" b="1" i="1">
                        <a:latin typeface="Cambria Math"/>
                      </a:rPr>
                      <m:t>𝐦</m:t>
                    </m:r>
                    <m:r>
                      <a:rPr lang="en-US" sz="4800" b="1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𝐤𝐡𝐢</m:t>
                    </m:r>
                    <m:r>
                      <a:rPr lang="en-US" sz="4800" b="1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𝐯</m:t>
                    </m:r>
                    <m:r>
                      <a:rPr lang="en-US" sz="4800" b="1">
                        <a:latin typeface="Cambria Math"/>
                      </a:rPr>
                      <m:t>à </m:t>
                    </m:r>
                    <m:r>
                      <a:rPr lang="en-US" sz="4800" b="1" i="1">
                        <a:latin typeface="Cambria Math"/>
                      </a:rPr>
                      <m:t>𝐜𝐡</m:t>
                    </m:r>
                    <m:r>
                      <a:rPr lang="en-US" sz="4800" b="1">
                        <a:latin typeface="Cambria Math"/>
                      </a:rPr>
                      <m:t>ỉ </m:t>
                    </m:r>
                    <m:r>
                      <a:rPr lang="en-US" sz="4800" b="1" i="1">
                        <a:latin typeface="Cambria Math"/>
                      </a:rPr>
                      <m:t>𝐤𝐡𝐢</m:t>
                    </m:r>
                  </m:oMath>
                </a14:m>
                <a:endParaRPr lang="en-US" sz="48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sz="4800" b="1" spc="-1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pc="-15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pc="-15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pc="-15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7" y="10595406"/>
                <a:ext cx="21834043" cy="2840906"/>
              </a:xfrm>
              <a:prstGeom prst="rect">
                <a:avLst/>
              </a:prstGeom>
              <a:blipFill>
                <a:blip r:embed="rId8"/>
                <a:stretch>
                  <a:fillRect l="-1256" t="-4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8754226" y="5987064"/>
                <a:ext cx="434218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226" y="5987064"/>
                <a:ext cx="4342184" cy="847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8593104" y="581021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1582399" y="10016009"/>
                <a:ext cx="9880735" cy="1235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mbria Math"/>
                      </a:rPr>
                      <m:t>⟺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  <m:r>
                          <a:rPr lang="en-US" sz="4800" b="1" i="0" smtClean="0">
                            <a:latin typeface="Cambria Math"/>
                            <a:ea typeface="Cambria Math"/>
                          </a:rPr>
                          <m:t>(</m:t>
                        </m:r>
                      </m:fName>
                      <m:e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4800" b="1" i="1" smtClean="0">
                            <a:latin typeface="Cambria Math"/>
                            <a:ea typeface="Cambria Math"/>
                          </a:rPr>
                          <m:t>)=</m:t>
                        </m:r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399" y="10016009"/>
                <a:ext cx="9880735" cy="1235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18415374" y="1203285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374" y="12032858"/>
                <a:ext cx="250056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F46D5535-F78C-4B96-B5AF-ED197608DC3B}"/>
              </a:ext>
            </a:extLst>
          </p:cNvPr>
          <p:cNvGrpSpPr/>
          <p:nvPr/>
        </p:nvGrpSpPr>
        <p:grpSpPr>
          <a:xfrm>
            <a:off x="909007" y="1567608"/>
            <a:ext cx="9472086" cy="1760521"/>
            <a:chOff x="739068" y="1515168"/>
            <a:chExt cx="9473319" cy="1760750"/>
          </a:xfrm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57F86994-DCDC-4443-8C7C-0DEDF938B0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7" name="Group 30">
              <a:extLst>
                <a:ext uri="{FF2B5EF4-FFF2-40B4-BE49-F238E27FC236}">
                  <a16:creationId xmlns:a16="http://schemas.microsoft.com/office/drawing/2014/main" id="{DA851B79-7B0B-4475-80CC-F55ADE2554C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760750"/>
              <a:chOff x="739068" y="1515168"/>
              <a:chExt cx="8177919" cy="1760750"/>
            </a:xfrm>
          </p:grpSpPr>
          <p:sp>
            <p:nvSpPr>
              <p:cNvPr id="99" name="Freeform 71">
                <a:extLst>
                  <a:ext uri="{FF2B5EF4-FFF2-40B4-BE49-F238E27FC236}">
                    <a16:creationId xmlns:a16="http://schemas.microsoft.com/office/drawing/2014/main" id="{D2C2A19F-3793-4595-A44E-306D5E529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72">
                <a:extLst>
                  <a:ext uri="{FF2B5EF4-FFF2-40B4-BE49-F238E27FC236}">
                    <a16:creationId xmlns:a16="http://schemas.microsoft.com/office/drawing/2014/main" id="{D915B4A9-6316-430A-817C-A9CE0D608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73">
                <a:extLst>
                  <a:ext uri="{FF2B5EF4-FFF2-40B4-BE49-F238E27FC236}">
                    <a16:creationId xmlns:a16="http://schemas.microsoft.com/office/drawing/2014/main" id="{1BFE3C1F-51DA-4C00-9B3C-A02C457A3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74">
                <a:extLst>
                  <a:ext uri="{FF2B5EF4-FFF2-40B4-BE49-F238E27FC236}">
                    <a16:creationId xmlns:a16="http://schemas.microsoft.com/office/drawing/2014/main" id="{0B33CB63-1275-44F6-B9DF-9D96469A3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B2D83842-93D9-42FD-AC32-75179E510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Freeform 76">
                <a:extLst>
                  <a:ext uri="{FF2B5EF4-FFF2-40B4-BE49-F238E27FC236}">
                    <a16:creationId xmlns:a16="http://schemas.microsoft.com/office/drawing/2014/main" id="{798B7E7A-5849-4ABD-ACC2-F34E90590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Freeform 77">
                <a:extLst>
                  <a:ext uri="{FF2B5EF4-FFF2-40B4-BE49-F238E27FC236}">
                    <a16:creationId xmlns:a16="http://schemas.microsoft.com/office/drawing/2014/main" id="{FDDF5A77-FA4E-4F32-B278-4AD0EE354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78">
                <a:extLst>
                  <a:ext uri="{FF2B5EF4-FFF2-40B4-BE49-F238E27FC236}">
                    <a16:creationId xmlns:a16="http://schemas.microsoft.com/office/drawing/2014/main" id="{2D698CE2-145F-4466-B204-2E969FE15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9">
                <a:extLst>
                  <a:ext uri="{FF2B5EF4-FFF2-40B4-BE49-F238E27FC236}">
                    <a16:creationId xmlns:a16="http://schemas.microsoft.com/office/drawing/2014/main" id="{A8D5EF63-ADF9-46EA-B190-AA58173E6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id="{C54AF123-6726-4BB3-8184-3BBC2CE14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7AAFC2A9-AE7C-47B5-9479-C82FCB086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3CAC31AF-0660-4171-80CB-55DA261EC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43">
                <a:extLst>
                  <a:ext uri="{FF2B5EF4-FFF2-40B4-BE49-F238E27FC236}">
                    <a16:creationId xmlns:a16="http://schemas.microsoft.com/office/drawing/2014/main" id="{D6454C14-CFBA-4C02-BF7D-367F2B5EFB6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156986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81" grpId="0"/>
      <p:bldP spid="98" grpId="0"/>
      <p:bldP spid="43" grpId="0"/>
      <p:bldP spid="43" grpId="1"/>
      <p:bldP spid="45" grpId="0" animBg="1"/>
      <p:bldP spid="68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75173" y="8077200"/>
            <a:ext cx="23361508" cy="4724400"/>
            <a:chOff x="1205494" y="6941416"/>
            <a:chExt cx="22139783" cy="444089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6"/>
              <a:ext cx="22135691" cy="42028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970662"/>
              <a:chOff x="1205494" y="6941416"/>
              <a:chExt cx="3493741" cy="97066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970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5173" y="2362200"/>
            <a:ext cx="23377550" cy="5348899"/>
            <a:chOff x="986619" y="2564544"/>
            <a:chExt cx="22339338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986619" y="2564544"/>
              <a:ext cx="22339338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5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9985259" y="11252981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59" y="11252981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70799" y="3394511"/>
                <a:ext cx="22565882" cy="83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𝟓</m:t>
                            </m:r>
                          </m:e>
                        </m:rad>
                        <m:func>
                          <m:func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ó 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𝐧𝐠𝐡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ệ</m:t>
                            </m:r>
                            <m:r>
                              <a:rPr lang="en-US" sz="4400" b="1" i="0" smtClean="0">
                                <a:latin typeface="Cambria Math"/>
                              </a:rPr>
                              <m:t>𝐦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?</m:t>
                            </m:r>
                          </m:e>
                        </m:func>
                      </m:e>
                    </m:fun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99" y="3394511"/>
                <a:ext cx="22565882" cy="839974"/>
              </a:xfrm>
              <a:prstGeom prst="rect">
                <a:avLst/>
              </a:prstGeom>
              <a:blipFill>
                <a:blip r:embed="rId4"/>
                <a:stretch>
                  <a:fillRect l="-1080" t="-79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98672" y="4865867"/>
                <a:ext cx="544458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≤−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𝒎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4865867"/>
                <a:ext cx="5444588" cy="1599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09229" y="5126514"/>
                <a:ext cx="64123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29" y="5126514"/>
                <a:ext cx="641232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453740" y="5075539"/>
                <a:ext cx="6892374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740" y="5075539"/>
                <a:ext cx="6892374" cy="862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267036" y="5200607"/>
                <a:ext cx="5485687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7036" y="5200607"/>
                <a:ext cx="5485687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16798" y="8789206"/>
                <a:ext cx="22571802" cy="10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8" y="8789206"/>
                <a:ext cx="22571802" cy="1045223"/>
              </a:xfrm>
              <a:prstGeom prst="rect">
                <a:avLst/>
              </a:prstGeom>
              <a:blipFill>
                <a:blip r:embed="rId9"/>
                <a:stretch>
                  <a:fillRect l="-1107" b="-2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6422263" y="9944849"/>
                <a:ext cx="7917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63" y="9944849"/>
                <a:ext cx="791766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333792" y="50366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5418</TotalTime>
  <Words>1436</Words>
  <Application>Microsoft Office PowerPoint</Application>
  <PresentationFormat>Custom</PresentationFormat>
  <Paragraphs>192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Calibri Light</vt:lpstr>
      <vt:lpstr>Cambria Math</vt:lpstr>
      <vt:lpstr>Chu Van An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512</cp:revision>
  <dcterms:created xsi:type="dcterms:W3CDTF">2013-08-31T11:42:51Z</dcterms:created>
  <dcterms:modified xsi:type="dcterms:W3CDTF">2021-09-02T10:19:32Z</dcterms:modified>
</cp:coreProperties>
</file>