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1" r:id="rId2"/>
    <p:sldId id="274" r:id="rId3"/>
    <p:sldId id="324" r:id="rId4"/>
    <p:sldId id="273" r:id="rId5"/>
    <p:sldId id="338" r:id="rId6"/>
    <p:sldId id="362" r:id="rId7"/>
    <p:sldId id="371" r:id="rId8"/>
    <p:sldId id="372" r:id="rId9"/>
    <p:sldId id="357" r:id="rId10"/>
    <p:sldId id="332" r:id="rId11"/>
    <p:sldId id="344" r:id="rId12"/>
    <p:sldId id="345" r:id="rId13"/>
    <p:sldId id="346" r:id="rId14"/>
    <p:sldId id="333" r:id="rId15"/>
    <p:sldId id="334" r:id="rId16"/>
    <p:sldId id="361" r:id="rId17"/>
    <p:sldId id="358" r:id="rId18"/>
    <p:sldId id="325" r:id="rId19"/>
    <p:sldId id="317" r:id="rId20"/>
    <p:sldId id="27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EE8640"/>
    <a:srgbClr val="FF9801"/>
    <a:srgbClr val="FFCCFF"/>
    <a:srgbClr val="A493C6"/>
    <a:srgbClr val="D0DEEC"/>
    <a:srgbClr val="6593C3"/>
    <a:srgbClr val="F7DADE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78" d="100"/>
          <a:sy n="78" d="100"/>
        </p:scale>
        <p:origin x="176" y="5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34458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command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3445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an order given to a person or an animal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442378" y="1780681"/>
            <a:ext cx="2335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kəˈmɑːnd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BE7732-0B4E-4684-2D5D-17D0055E4304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8F520-1B4D-075A-B10F-C4C866086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108" y="1698092"/>
            <a:ext cx="3576499" cy="2533632"/>
          </a:xfrm>
          <a:prstGeom prst="rect">
            <a:avLst/>
          </a:prstGeom>
        </p:spPr>
      </p:pic>
      <p:pic>
        <p:nvPicPr>
          <p:cNvPr id="9" name="command">
            <a:hlinkClick r:id="" action="ppaction://media"/>
            <a:extLst>
              <a:ext uri="{FF2B5EF4-FFF2-40B4-BE49-F238E27FC236}">
                <a16:creationId xmlns:a16="http://schemas.microsoft.com/office/drawing/2014/main" id="{FC423874-2B42-CC09-BD08-9E6522A2F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4547" y="25895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8377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monitor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837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a screen that shows information from a computer; a television screen used to show particular kinds of information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669115" y="1780680"/>
            <a:ext cx="2486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mɒnɪtə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(r)/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C9C72-3DE1-EDF0-1DAF-AFF9CC36095B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93634-6F01-1469-B682-61471FC81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213" y="1430199"/>
            <a:ext cx="3219615" cy="2502029"/>
          </a:xfrm>
          <a:prstGeom prst="rect">
            <a:avLst/>
          </a:prstGeom>
        </p:spPr>
      </p:pic>
      <p:pic>
        <p:nvPicPr>
          <p:cNvPr id="10" name="monitor">
            <a:hlinkClick r:id="" action="ppaction://media"/>
            <a:extLst>
              <a:ext uri="{FF2B5EF4-FFF2-40B4-BE49-F238E27FC236}">
                <a16:creationId xmlns:a16="http://schemas.microsoft.com/office/drawing/2014/main" id="{B23F0EF2-DBAE-B7DF-98D6-736D80688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1286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3" y="930076"/>
            <a:ext cx="4168275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station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53" y="3013079"/>
            <a:ext cx="4763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a place where somebody/something has to wait and watch or be ready to do work if needed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46147" y="1780681"/>
            <a:ext cx="1728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steɪʃn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ACE63-DFEB-2124-7600-8B437DB1023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E241D-8876-6C44-A545-C4BBC1FA8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290" y="1650988"/>
            <a:ext cx="3437796" cy="2154441"/>
          </a:xfrm>
          <a:prstGeom prst="rect">
            <a:avLst/>
          </a:prstGeom>
        </p:spPr>
      </p:pic>
      <p:pic>
        <p:nvPicPr>
          <p:cNvPr id="10" name="station">
            <a:hlinkClick r:id="" action="ppaction://media"/>
            <a:extLst>
              <a:ext uri="{FF2B5EF4-FFF2-40B4-BE49-F238E27FC236}">
                <a16:creationId xmlns:a16="http://schemas.microsoft.com/office/drawing/2014/main" id="{1A11C4E2-E529-17EE-BA10-DEABF5F49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0872" y="25250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930076"/>
            <a:ext cx="48377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function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613" y="3277617"/>
            <a:ext cx="45921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a special activity or purpose of a person or thing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2156060" y="1813705"/>
            <a:ext cx="1822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</a:t>
            </a:r>
            <a:r>
              <a:rPr lang="en-US" sz="3600" kern="0" dirty="0" err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fʌŋkʃn</a:t>
            </a:r>
            <a:r>
              <a:rPr lang="en-US" sz="3600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3600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88D1D-68DE-5863-21D2-EDEB315BA0B8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2050" name="Picture 2" descr="Functional Programming in Python: When and How to Use It – Real Python">
            <a:extLst>
              <a:ext uri="{FF2B5EF4-FFF2-40B4-BE49-F238E27FC236}">
                <a16:creationId xmlns:a16="http://schemas.microsoft.com/office/drawing/2014/main" id="{29D0D434-9D40-E3A3-2A42-BBD7B6C3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18" y="1982934"/>
            <a:ext cx="3450604" cy="19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unction">
            <a:hlinkClick r:id="" action="ppaction://media"/>
            <a:extLst>
              <a:ext uri="{FF2B5EF4-FFF2-40B4-BE49-F238E27FC236}">
                <a16:creationId xmlns:a16="http://schemas.microsoft.com/office/drawing/2014/main" id="{117664BF-D14C-EA20-2FF7-0D5DD5086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8506" y="2622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56463"/>
              </p:ext>
            </p:extLst>
          </p:nvPr>
        </p:nvGraphicFramePr>
        <p:xfrm>
          <a:off x="185737" y="765861"/>
          <a:ext cx="8772525" cy="421338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28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4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44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75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75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75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820">
                <a:tc>
                  <a:txBody>
                    <a:bodyPr/>
                    <a:lstStyle/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command (n)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/kəˈmɑːnd/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 order given to a person or an animal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mệnh lệnh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6471">
                <a:tc>
                  <a:txBody>
                    <a:bodyPr/>
                    <a:lstStyle/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monitor (n)</a:t>
                      </a:r>
                      <a:endParaRPr lang="en-US" sz="18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1800" kern="1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mɒnɪtə</a:t>
                      </a:r>
                      <a:r>
                        <a:rPr lang="en-US" sz="18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(r)/</a:t>
                      </a:r>
                      <a:endParaRPr lang="en-US" sz="18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screen that shows information from a computer; a television screen used to show particular kinds of information</a:t>
                      </a:r>
                      <a:endParaRPr lang="en-US" sz="18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màn</a:t>
                      </a:r>
                      <a:r>
                        <a:rPr lang="en-US" sz="18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8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endParaRPr lang="en-US" sz="18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5029">
                <a:tc>
                  <a:txBody>
                    <a:bodyPr/>
                    <a:lstStyle/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station (n)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/ˈsteɪʃn/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place where somebody/something has to wait and watch or be ready to do work if needed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 chờ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673">
                <a:tc>
                  <a:txBody>
                    <a:bodyPr/>
                    <a:lstStyle/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function (n)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/ˈfʌŋkʃn/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333333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special activity or purpose of a person or thing</a:t>
                      </a:r>
                      <a:endParaRPr lang="en-US" sz="18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indent="-127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800" kern="1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18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08812" y="718521"/>
            <a:ext cx="8120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Listen to the first part of a conversation between Nam and an AI expert. Decide whether the following statements are true (T) or false (F).</a:t>
            </a:r>
            <a:endParaRPr lang="en-US" sz="2400" b="1" dirty="0"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D8B167C-8647-1837-574E-8EB4D85D8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910742"/>
              </p:ext>
            </p:extLst>
          </p:nvPr>
        </p:nvGraphicFramePr>
        <p:xfrm>
          <a:off x="780696" y="1918850"/>
          <a:ext cx="78867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799">
                  <a:extLst>
                    <a:ext uri="{9D8B030D-6E8A-4147-A177-3AD203B41FA5}">
                      <a16:colId xmlns:a16="http://schemas.microsoft.com/office/drawing/2014/main" val="3585104280"/>
                    </a:ext>
                  </a:extLst>
                </a:gridCol>
                <a:gridCol w="726621">
                  <a:extLst>
                    <a:ext uri="{9D8B030D-6E8A-4147-A177-3AD203B41FA5}">
                      <a16:colId xmlns:a16="http://schemas.microsoft.com/office/drawing/2014/main" val="3609355944"/>
                    </a:ext>
                  </a:extLst>
                </a:gridCol>
                <a:gridCol w="759280">
                  <a:extLst>
                    <a:ext uri="{9D8B030D-6E8A-4147-A177-3AD203B41FA5}">
                      <a16:colId xmlns:a16="http://schemas.microsoft.com/office/drawing/2014/main" val="33697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399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E45A83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They are talking about an educational robot.</a:t>
                      </a:r>
                      <a:endParaRPr lang="en-US" sz="4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131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E45A83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Ally is the most advanced robot using AI at the New Tech Centre</a:t>
                      </a:r>
                      <a:endParaRPr lang="en-US" sz="4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171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E45A83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Ally can see, hear, speak, and even teach </a:t>
                      </a:r>
                      <a:r>
                        <a:rPr lang="en-US" sz="20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maths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science</a:t>
                      </a:r>
                      <a:endParaRPr lang="en-US" sz="4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03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rgbClr val="E45A83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This robot runs on batteries.</a:t>
                      </a:r>
                      <a:endParaRPr lang="en-US" sz="4400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3519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D6606E0-B555-2E84-6017-D98A11B4EE13}"/>
              </a:ext>
            </a:extLst>
          </p:cNvPr>
          <p:cNvSpPr txBox="1"/>
          <p:nvPr/>
        </p:nvSpPr>
        <p:spPr>
          <a:xfrm>
            <a:off x="8082643" y="2628900"/>
            <a:ext cx="28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9303B-5BB4-46F8-D793-C5672A8FD57B}"/>
              </a:ext>
            </a:extLst>
          </p:cNvPr>
          <p:cNvSpPr txBox="1"/>
          <p:nvPr/>
        </p:nvSpPr>
        <p:spPr>
          <a:xfrm>
            <a:off x="7399563" y="3883728"/>
            <a:ext cx="28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406B9-5C52-83CF-CF66-64798ECECCE8}"/>
              </a:ext>
            </a:extLst>
          </p:cNvPr>
          <p:cNvSpPr txBox="1"/>
          <p:nvPr/>
        </p:nvSpPr>
        <p:spPr>
          <a:xfrm>
            <a:off x="7399564" y="3220110"/>
            <a:ext cx="28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B698B-A2A2-AB68-4765-925A449D8BED}"/>
              </a:ext>
            </a:extLst>
          </p:cNvPr>
          <p:cNvSpPr txBox="1"/>
          <p:nvPr/>
        </p:nvSpPr>
        <p:spPr>
          <a:xfrm>
            <a:off x="8120035" y="4575139"/>
            <a:ext cx="28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08812" y="775870"/>
            <a:ext cx="8120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Listen to the second part of the conversation and complete each gap in the diagram with no more than TWO words.</a:t>
            </a:r>
            <a:r>
              <a:rPr lang="en-US" sz="2400" b="1" kern="0" dirty="0">
                <a:effectLst/>
                <a:ea typeface="Times New Roman" panose="02020603050405020304" pitchFamily="18" charset="0"/>
              </a:rPr>
              <a:t> 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DADC43-7C2B-A710-BE2F-3E4253B25272}"/>
              </a:ext>
            </a:extLst>
          </p:cNvPr>
          <p:cNvSpPr/>
          <p:nvPr/>
        </p:nvSpPr>
        <p:spPr>
          <a:xfrm>
            <a:off x="592218" y="1878964"/>
            <a:ext cx="8036733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UTM-Avo"/>
              </a:rPr>
              <a:t>Download the Ally connect app or use (1) ____________ to control it.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B39044-3ED7-B828-B3AD-109A6D35438F}"/>
              </a:ext>
            </a:extLst>
          </p:cNvPr>
          <p:cNvSpPr/>
          <p:nvPr/>
        </p:nvSpPr>
        <p:spPr>
          <a:xfrm>
            <a:off x="592218" y="2545920"/>
            <a:ext cx="8036733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</a:rPr>
              <a:t>Log in the app using the (2) _____________ at the back of Ally's head.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A9C0C1-8FEC-A5A3-369F-8037FF87B77C}"/>
              </a:ext>
            </a:extLst>
          </p:cNvPr>
          <p:cNvSpPr/>
          <p:nvPr/>
        </p:nvSpPr>
        <p:spPr>
          <a:xfrm>
            <a:off x="592218" y="3222214"/>
            <a:ext cx="8036733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UTM-Avo"/>
              </a:rPr>
              <a:t>Press the Start button and choose a function.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32D1C8-8FC9-E604-1129-0F2A16E07DBF}"/>
              </a:ext>
            </a:extLst>
          </p:cNvPr>
          <p:cNvSpPr/>
          <p:nvPr/>
        </p:nvSpPr>
        <p:spPr>
          <a:xfrm>
            <a:off x="592218" y="3898508"/>
            <a:ext cx="8036733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UTM-Avo"/>
              </a:rPr>
              <a:t>To ask questions, just say (3)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TimesNewRomanPSMT"/>
              </a:rPr>
              <a:t>‛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UTM-Avo"/>
              </a:rPr>
              <a:t>____________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TimesNewRomanPSMT"/>
              </a:rPr>
              <a:t>’ 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UTM-Avo"/>
              </a:rPr>
              <a:t>and ask your questions.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D40F81-339E-5FD8-F188-7DE051B78299}"/>
              </a:ext>
            </a:extLst>
          </p:cNvPr>
          <p:cNvSpPr/>
          <p:nvPr/>
        </p:nvSpPr>
        <p:spPr>
          <a:xfrm>
            <a:off x="592218" y="4574802"/>
            <a:ext cx="8036733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UTM-Avo"/>
              </a:rPr>
              <a:t>Open the (4) ______________ and choose the Standby mode.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64183FD-99FD-D033-7F87-3A30B08B3FC9}"/>
              </a:ext>
            </a:extLst>
          </p:cNvPr>
          <p:cNvSpPr/>
          <p:nvPr/>
        </p:nvSpPr>
        <p:spPr>
          <a:xfrm>
            <a:off x="4237264" y="2336164"/>
            <a:ext cx="334736" cy="2097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EE3E624-BD64-C85A-D330-12C07847B072}"/>
              </a:ext>
            </a:extLst>
          </p:cNvPr>
          <p:cNvSpPr/>
          <p:nvPr/>
        </p:nvSpPr>
        <p:spPr>
          <a:xfrm>
            <a:off x="4222296" y="3003120"/>
            <a:ext cx="334736" cy="2097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907ADA8-578E-6645-D5A9-3601388E96CE}"/>
              </a:ext>
            </a:extLst>
          </p:cNvPr>
          <p:cNvSpPr/>
          <p:nvPr/>
        </p:nvSpPr>
        <p:spPr>
          <a:xfrm>
            <a:off x="4222296" y="3679414"/>
            <a:ext cx="334736" cy="2097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C904D94-651D-059E-C3A1-FA3FC73533AC}"/>
              </a:ext>
            </a:extLst>
          </p:cNvPr>
          <p:cNvSpPr/>
          <p:nvPr/>
        </p:nvSpPr>
        <p:spPr>
          <a:xfrm>
            <a:off x="4222296" y="4365046"/>
            <a:ext cx="334736" cy="20975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2DD409-C70F-C5D1-22A3-4C8A36F17C84}"/>
              </a:ext>
            </a:extLst>
          </p:cNvPr>
          <p:cNvSpPr txBox="1"/>
          <p:nvPr/>
        </p:nvSpPr>
        <p:spPr>
          <a:xfrm>
            <a:off x="2824843" y="154646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008E60"/>
                </a:solidFill>
                <a:effectLst/>
                <a:latin typeface="UTMBanqueBold" panose="02040603050506020204" pitchFamily="18" charset="0"/>
              </a:rPr>
              <a:t>HOW TO OPERATE ALLY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99B1D0-1C1A-BBF1-0041-B155B7AB85EE}"/>
              </a:ext>
            </a:extLst>
          </p:cNvPr>
          <p:cNvSpPr txBox="1"/>
          <p:nvPr/>
        </p:nvSpPr>
        <p:spPr>
          <a:xfrm>
            <a:off x="5219394" y="1933006"/>
            <a:ext cx="181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kern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voice commands 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348060-5403-C2B6-36E5-818EEE68A44F}"/>
              </a:ext>
            </a:extLst>
          </p:cNvPr>
          <p:cNvSpPr txBox="1"/>
          <p:nvPr/>
        </p:nvSpPr>
        <p:spPr>
          <a:xfrm>
            <a:off x="3858122" y="2608698"/>
            <a:ext cx="181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800" kern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erial numbers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F48035-556A-9818-855E-3152D46829D5}"/>
              </a:ext>
            </a:extLst>
          </p:cNvPr>
          <p:cNvSpPr txBox="1"/>
          <p:nvPr/>
        </p:nvSpPr>
        <p:spPr>
          <a:xfrm>
            <a:off x="4060145" y="3933104"/>
            <a:ext cx="181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Hey Ally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2D23CB-4ECD-E817-AF2A-4504E41400DA}"/>
              </a:ext>
            </a:extLst>
          </p:cNvPr>
          <p:cNvSpPr txBox="1"/>
          <p:nvPr/>
        </p:nvSpPr>
        <p:spPr>
          <a:xfrm>
            <a:off x="2653166" y="4599892"/>
            <a:ext cx="181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 screen</a:t>
            </a:r>
          </a:p>
        </p:txBody>
      </p:sp>
    </p:spTree>
    <p:extLst>
      <p:ext uri="{BB962C8B-B14F-4D97-AF65-F5344CB8AC3E}">
        <p14:creationId xmlns:p14="http://schemas.microsoft.com/office/powerpoint/2010/main" val="350673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908812" y="849350"/>
            <a:ext cx="8120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Work in pairs. Discuss the question.</a:t>
            </a:r>
            <a:endParaRPr lang="en-US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A786A-D077-70DA-9242-0C977FBB15DC}"/>
              </a:ext>
            </a:extLst>
          </p:cNvPr>
          <p:cNvSpPr txBox="1"/>
          <p:nvPr/>
        </p:nvSpPr>
        <p:spPr>
          <a:xfrm>
            <a:off x="849085" y="1479496"/>
            <a:ext cx="7821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Do you want to have the same type of robot? Why/Why not?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endParaRPr lang="en-US" sz="4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6328B2-61AD-A161-A854-813A260E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285" y="2143768"/>
            <a:ext cx="3606985" cy="23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en-US" dirty="0"/>
              <a:t> </a:t>
            </a:r>
            <a:r>
              <a:rPr lang="en-US" sz="2800" dirty="0"/>
              <a:t>overview about a home robot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Listening skills for general ideas and for specific information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Lesson 6 - Writing.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536371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Artificial Intelligence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LISTENING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91218" y="3322584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Operating a home robot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1936" y="2567595"/>
            <a:ext cx="1706816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50" dirty="0">
                <a:solidFill>
                  <a:schemeClr val="tx1"/>
                </a:solidFill>
              </a:rPr>
              <a:t>Watch a video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05771" y="1594891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Task 1: </a:t>
            </a:r>
            <a:r>
              <a:rPr lang="en-US" sz="135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Discuss the questions. </a:t>
            </a: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Vocabulary</a:t>
            </a:r>
            <a:endParaRPr lang="en-GB" sz="135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Task 2: </a:t>
            </a:r>
            <a:r>
              <a:rPr lang="en-US" sz="135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Listen and d</a:t>
            </a:r>
            <a:r>
              <a:rPr lang="en-US" sz="135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ecide whether the following statements are true (T) or false (F)</a:t>
            </a:r>
            <a:r>
              <a:rPr lang="en-US" sz="1350" kern="0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Task 3: Listen and </a:t>
            </a:r>
            <a:r>
              <a:rPr lang="en-US" sz="135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complete each gap in the diagram with no more than TWO words</a:t>
            </a:r>
            <a:endParaRPr lang="en-US" sz="135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645345" y="1919989"/>
            <a:ext cx="654381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- Wrap-up</a:t>
            </a:r>
          </a:p>
          <a:p>
            <a:r>
              <a:rPr lang="en-US" sz="1350" dirty="0">
                <a:solidFill>
                  <a:schemeClr val="tx1"/>
                </a:solidFill>
              </a:rPr>
              <a:t>- 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Task 4: </a:t>
            </a:r>
            <a:r>
              <a:rPr lang="en-US" sz="1350" dirty="0">
                <a:solidFill>
                  <a:schemeClr val="tx1"/>
                </a:solidFill>
                <a:effectLst/>
                <a:ea typeface="Tahoma" panose="020B0604030504040204" pitchFamily="34" charset="0"/>
              </a:rPr>
              <a:t>﻿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Work in pairs and discuss.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28851" y="708710"/>
            <a:ext cx="4792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cs typeface="Times New Roman" panose="02020603050405020304" pitchFamily="18" charset="0"/>
              </a:rPr>
              <a:t>Watch a video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3462B-C744-42B8-5E94-EF6C796C10C1}"/>
              </a:ext>
            </a:extLst>
          </p:cNvPr>
          <p:cNvSpPr txBox="1"/>
          <p:nvPr/>
        </p:nvSpPr>
        <p:spPr>
          <a:xfrm>
            <a:off x="1257299" y="1486731"/>
            <a:ext cx="73233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Teacher divides the class into 2 groups.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Before playing the video, teacher asks Ss to watch carefully and try to remember as many details as possible. Ss can take notes if they want.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Teacher shows questions one by one, Ss raise their hands to grab the chance to answer.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If the answer is correct, they get one point for their team.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The team with higher score will be the winner.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Video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pic>
        <p:nvPicPr>
          <p:cNvPr id="2" name="Introduction to the Philips SmartPro Active robot vaccum cleaner">
            <a:hlinkClick r:id="" action="ppaction://media"/>
            <a:extLst>
              <a:ext uri="{FF2B5EF4-FFF2-40B4-BE49-F238E27FC236}">
                <a16:creationId xmlns:a16="http://schemas.microsoft.com/office/drawing/2014/main" id="{63B3DEFE-B5AB-DCB5-D327-6A27FC072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943" y="1602922"/>
            <a:ext cx="5422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1: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BF6E8-5FF7-CFC0-6FE4-6AB34E39C6D0}"/>
              </a:ext>
            </a:extLst>
          </p:cNvPr>
          <p:cNvSpPr txBox="1"/>
          <p:nvPr/>
        </p:nvSpPr>
        <p:spPr>
          <a:xfrm>
            <a:off x="3722915" y="185640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</a:rPr>
              <a:t>What is it?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4368B-717B-50F7-ACF9-287DFD29837D}"/>
              </a:ext>
            </a:extLst>
          </p:cNvPr>
          <p:cNvSpPr txBox="1"/>
          <p:nvPr/>
        </p:nvSpPr>
        <p:spPr>
          <a:xfrm>
            <a:off x="2955472" y="313819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A robotic vacuum cleaner</a:t>
            </a:r>
            <a:endParaRPr lang="en-US" sz="28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2: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BF6E8-5FF7-CFC0-6FE4-6AB34E39C6D0}"/>
              </a:ext>
            </a:extLst>
          </p:cNvPr>
          <p:cNvSpPr txBox="1"/>
          <p:nvPr/>
        </p:nvSpPr>
        <p:spPr>
          <a:xfrm>
            <a:off x="3012622" y="20485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</a:rPr>
              <a:t> Do you have this at home?</a:t>
            </a:r>
          </a:p>
        </p:txBody>
      </p:sp>
    </p:spTree>
    <p:extLst>
      <p:ext uri="{BB962C8B-B14F-4D97-AF65-F5344CB8AC3E}">
        <p14:creationId xmlns:p14="http://schemas.microsoft.com/office/powerpoint/2010/main" val="1555211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792611"/>
            <a:ext cx="5053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Question 3:</a:t>
            </a:r>
            <a:endParaRPr lang="en-US" sz="6000" b="1" dirty="0"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BF6E8-5FF7-CFC0-6FE4-6AB34E39C6D0}"/>
              </a:ext>
            </a:extLst>
          </p:cNvPr>
          <p:cNvSpPr txBox="1"/>
          <p:nvPr/>
        </p:nvSpPr>
        <p:spPr>
          <a:xfrm>
            <a:off x="2576332" y="181151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Do you think it is a useful invention? Why?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4368B-717B-50F7-ACF9-287DFD29837D}"/>
              </a:ext>
            </a:extLst>
          </p:cNvPr>
          <p:cNvSpPr txBox="1"/>
          <p:nvPr/>
        </p:nvSpPr>
        <p:spPr>
          <a:xfrm>
            <a:off x="718458" y="2858174"/>
            <a:ext cx="80499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>
                <a:solidFill>
                  <a:srgbClr val="C00000"/>
                </a:solidFill>
              </a:rPr>
              <a:t>- It can do almost all the work of cleaning, which frees your hands and can give you more time to do other, more interesting things.</a:t>
            </a:r>
            <a:endParaRPr lang="en-US" sz="2000" dirty="0">
              <a:solidFill>
                <a:srgbClr val="C00000"/>
              </a:solidFill>
            </a:endParaRPr>
          </a:p>
          <a:p>
            <a:pPr algn="just"/>
            <a:r>
              <a:rPr lang="en-US" sz="2000" i="1" dirty="0">
                <a:solidFill>
                  <a:srgbClr val="C00000"/>
                </a:solidFill>
              </a:rPr>
              <a:t>- Compared to traditional vacuums, robotic vacuums are much quieter.</a:t>
            </a:r>
            <a:endParaRPr lang="en-US" sz="2000" dirty="0">
              <a:solidFill>
                <a:srgbClr val="C00000"/>
              </a:solidFill>
            </a:endParaRPr>
          </a:p>
          <a:p>
            <a:pPr algn="just"/>
            <a:r>
              <a:rPr lang="en-US" sz="2000" i="1" dirty="0">
                <a:solidFill>
                  <a:srgbClr val="C00000"/>
                </a:solidFill>
              </a:rPr>
              <a:t>- The mobile application, as a remote-control device, can be used to control the robot, and no extra manual operation is needed.</a:t>
            </a:r>
            <a:endParaRPr lang="en-US" sz="2000" dirty="0">
              <a:solidFill>
                <a:srgbClr val="C00000"/>
              </a:solidFill>
            </a:endParaRPr>
          </a:p>
          <a:p>
            <a:pPr algn="just"/>
            <a:r>
              <a:rPr lang="en-US" sz="2000" i="1" dirty="0">
                <a:solidFill>
                  <a:srgbClr val="C00000"/>
                </a:solidFill>
              </a:rPr>
              <a:t>- Robotic vacuums are self-charging</a:t>
            </a:r>
            <a:endParaRPr lang="en-US" sz="32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1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86147" y="803431"/>
            <a:ext cx="7911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Work in pairs. Discuss the following questions.</a:t>
            </a:r>
            <a:endParaRPr lang="en-US" sz="24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F20EE49-AB32-BC44-4EE5-87649F68E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721046"/>
              </p:ext>
            </p:extLst>
          </p:nvPr>
        </p:nvGraphicFramePr>
        <p:xfrm>
          <a:off x="4669971" y="1676672"/>
          <a:ext cx="3649435" cy="2330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9435">
                  <a:extLst>
                    <a:ext uri="{9D8B030D-6E8A-4147-A177-3AD203B41FA5}">
                      <a16:colId xmlns:a16="http://schemas.microsoft.com/office/drawing/2014/main" val="4233086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0" indent="0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+mn-lt"/>
                        </a:rPr>
                        <a:t>Questions:</a:t>
                      </a:r>
                    </a:p>
                    <a:p>
                      <a:pPr marR="0" indent="0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1. Would you like to have a robot to help you in</a:t>
                      </a:r>
                    </a:p>
                    <a:p>
                      <a:pPr marR="0" indent="-1270" fontAlgn="auto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your daily life?</a:t>
                      </a:r>
                    </a:p>
                    <a:p>
                      <a:pPr marL="0" marR="0" indent="-127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2. What would you like it to do for you?</a:t>
                      </a:r>
                      <a:endParaRPr lang="en-US" sz="24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206225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3C2B819-84C5-00DB-8D22-4FB3E559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554" y="1622793"/>
            <a:ext cx="3416476" cy="2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67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1714</TotalTime>
  <Words>824</Words>
  <PresentationFormat>On-screen Show (16:9)</PresentationFormat>
  <Paragraphs>135</Paragraphs>
  <Slides>20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Montserrat Medium</vt:lpstr>
      <vt:lpstr>Myriad Pro</vt:lpstr>
      <vt:lpstr>TimesNewRomanPSMT</vt:lpstr>
      <vt:lpstr>UTM Facebook K&amp;T</vt:lpstr>
      <vt:lpstr>UTM-Avo</vt:lpstr>
      <vt:lpstr>UTMBanqueBold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2024-01-02T09:23:30Z</dcterms:modified>
</cp:coreProperties>
</file>