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7" r:id="rId4"/>
    <p:sldId id="269" r:id="rId5"/>
    <p:sldId id="315" r:id="rId6"/>
    <p:sldId id="316" r:id="rId7"/>
    <p:sldId id="301" r:id="rId8"/>
    <p:sldId id="270" r:id="rId9"/>
    <p:sldId id="302" r:id="rId10"/>
    <p:sldId id="303" r:id="rId11"/>
    <p:sldId id="304" r:id="rId12"/>
    <p:sldId id="305" r:id="rId13"/>
    <p:sldId id="271" r:id="rId14"/>
    <p:sldId id="306" r:id="rId15"/>
    <p:sldId id="307" r:id="rId16"/>
    <p:sldId id="308" r:id="rId17"/>
    <p:sldId id="272" r:id="rId18"/>
    <p:sldId id="309" r:id="rId19"/>
    <p:sldId id="277" r:id="rId20"/>
    <p:sldId id="294" r:id="rId21"/>
    <p:sldId id="295" r:id="rId22"/>
    <p:sldId id="296" r:id="rId23"/>
    <p:sldId id="298" r:id="rId24"/>
    <p:sldId id="299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4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973404" y="44183"/>
            <a:ext cx="321859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>
                <a:solidFill>
                  <a:schemeClr val="tx1"/>
                </a:solidFill>
              </a:rPr>
              <a:t>Lesson 2.3: Pronun. </a:t>
            </a:r>
            <a:r>
              <a:rPr lang="en-US" sz="1800" b="0" dirty="0">
                <a:solidFill>
                  <a:schemeClr val="tx1"/>
                </a:solidFill>
              </a:rPr>
              <a:t>&amp; Speaking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377418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6: Life on other planets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8" r:id="rId13"/>
    <p:sldLayoutId id="2147483669" r:id="rId14"/>
    <p:sldLayoutId id="2147483689" r:id="rId15"/>
    <p:sldLayoutId id="2147483690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hdkNX1iNdqU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audio" Target="../media/audio1.wav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9.png"/><Relationship Id="rId5" Type="http://schemas.microsoft.com/office/2007/relationships/media" Target="../media/media3.mp3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6B1947-BF0A-956C-006B-C418F542799C}"/>
              </a:ext>
            </a:extLst>
          </p:cNvPr>
          <p:cNvSpPr txBox="1"/>
          <p:nvPr/>
        </p:nvSpPr>
        <p:spPr>
          <a:xfrm>
            <a:off x="5792189" y="3168317"/>
            <a:ext cx="61454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6: Life on other planets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2.3 – Pron</a:t>
            </a:r>
            <a:r>
              <a:rPr lang="en-US" sz="2600" b="1">
                <a:solidFill>
                  <a:srgbClr val="00B050"/>
                </a:solidFill>
                <a:latin typeface="Calibri" panose="020F0502020204030204"/>
              </a:rPr>
              <a:t>un. </a:t>
            </a:r>
            <a:r>
              <a:rPr lang="en-US" sz="2600" b="1" dirty="0">
                <a:solidFill>
                  <a:srgbClr val="00B050"/>
                </a:solidFill>
                <a:latin typeface="Calibri" panose="020F0502020204030204"/>
              </a:rPr>
              <a:t>&amp; Speaking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60 &amp; 61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9294EF-D471-658F-8C2B-2168290C2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74" y="569469"/>
            <a:ext cx="7686502" cy="1315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AF54DA-E051-43AC-EE3F-0C1477DED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603" y="2506499"/>
            <a:ext cx="6065514" cy="1120279"/>
          </a:xfrm>
          <a:prstGeom prst="rect">
            <a:avLst/>
          </a:prstGeom>
        </p:spPr>
      </p:pic>
      <p:pic>
        <p:nvPicPr>
          <p:cNvPr id="6" name="CD2 TRACK 10">
            <a:hlinkClick r:id="" action="ppaction://media"/>
            <a:extLst>
              <a:ext uri="{FF2B5EF4-FFF2-40B4-BE49-F238E27FC236}">
                <a16:creationId xmlns:a16="http://schemas.microsoft.com/office/drawing/2014/main" id="{8F584233-69F3-A6D3-CD54-ED1C980C6D7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4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7932" y="131957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A4B5B-AF2F-90C6-4917-16361895B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19" y="702171"/>
            <a:ext cx="8184603" cy="1075257"/>
          </a:xfrm>
          <a:prstGeom prst="rect">
            <a:avLst/>
          </a:prstGeom>
        </p:spPr>
      </p:pic>
      <p:pic>
        <p:nvPicPr>
          <p:cNvPr id="4" name="CD2 TRACK 11">
            <a:hlinkClick r:id="" action="ppaction://media"/>
            <a:extLst>
              <a:ext uri="{FF2B5EF4-FFF2-40B4-BE49-F238E27FC236}">
                <a16:creationId xmlns:a16="http://schemas.microsoft.com/office/drawing/2014/main" id="{383AF3E8-F71C-A6E5-F439-4899872A83C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4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75047" y="892475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E86D12-8946-AF72-AB54-30CF1709B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670" y="2353744"/>
            <a:ext cx="6809952" cy="1075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F9D77C-D055-AC61-EC5C-E00D7190D94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73611" y="3668426"/>
            <a:ext cx="8205006" cy="89160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F81E1-1EB0-7D14-252D-7C7F82C59EDE}"/>
              </a:ext>
            </a:extLst>
          </p:cNvPr>
          <p:cNvCxnSpPr>
            <a:cxnSpLocks/>
          </p:cNvCxnSpPr>
          <p:nvPr/>
        </p:nvCxnSpPr>
        <p:spPr>
          <a:xfrm>
            <a:off x="1030205" y="2616442"/>
            <a:ext cx="58843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32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1039A-1573-57CC-FD9A-3CA45F7FD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86" y="774090"/>
            <a:ext cx="8687698" cy="1157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92186D-41E3-F7DB-A1AB-AFDEFC4B05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62309" y="2591627"/>
            <a:ext cx="6411220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1283677" y="683525"/>
            <a:ext cx="7892144" cy="5567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7DEB9-7918-8BBA-ACBD-A9EB065BE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08" y="605546"/>
            <a:ext cx="8281536" cy="787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5CACA2-B198-8F63-0F4C-84367ED2FC37}"/>
              </a:ext>
            </a:extLst>
          </p:cNvPr>
          <p:cNvSpPr txBox="1"/>
          <p:nvPr/>
        </p:nvSpPr>
        <p:spPr>
          <a:xfrm>
            <a:off x="932808" y="1507332"/>
            <a:ext cx="100592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</a:rPr>
              <a:t>Jim: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You won't believe it! I just saw something crazy!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242021"/>
                </a:solidFill>
                <a:effectLst/>
              </a:rPr>
              <a:t>Danny: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Calm down.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What happened?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242021"/>
                </a:solidFill>
                <a:effectLst/>
              </a:rPr>
              <a:t>Jim: </a:t>
            </a:r>
            <a:r>
              <a:rPr lang="en-US" sz="2400" b="0" i="0" dirty="0">
                <a:solidFill>
                  <a:srgbClr val="0089CF"/>
                </a:solidFill>
                <a:effectLst/>
              </a:rPr>
              <a:t>I (play) soccer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earlier when suddenly </a:t>
            </a:r>
            <a:r>
              <a:rPr lang="en-US" sz="2400" b="0" i="0" dirty="0">
                <a:solidFill>
                  <a:srgbClr val="0089CF"/>
                </a:solidFill>
                <a:effectLst/>
              </a:rPr>
              <a:t>I (see) a strange light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the </a:t>
            </a:r>
            <a:r>
              <a:rPr lang="en-US" sz="2400" b="0" i="0">
                <a:solidFill>
                  <a:srgbClr val="0089CF"/>
                </a:solidFill>
                <a:effectLst/>
              </a:rPr>
              <a:t>sky</a:t>
            </a:r>
            <a:r>
              <a:rPr lang="en-US" sz="2400" b="0" i="0">
                <a:solidFill>
                  <a:srgbClr val="242021"/>
                </a:solidFill>
                <a:effectLst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I think </a:t>
            </a:r>
            <a:r>
              <a:rPr lang="en-US" sz="2400" b="0" i="0" dirty="0">
                <a:solidFill>
                  <a:srgbClr val="0089CF"/>
                </a:solidFill>
                <a:effectLst/>
              </a:rPr>
              <a:t>it (be) a UFO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! </a:t>
            </a:r>
            <a:r>
              <a:rPr lang="en-US" sz="2400" b="0" i="0" dirty="0">
                <a:solidFill>
                  <a:srgbClr val="0089CF"/>
                </a:solidFill>
                <a:effectLst/>
              </a:rPr>
              <a:t>It (be) big </a:t>
            </a:r>
            <a:r>
              <a:rPr lang="en-US" sz="2400" b="0" i="0">
                <a:solidFill>
                  <a:srgbClr val="0089CF"/>
                </a:solidFill>
                <a:effectLst/>
              </a:rPr>
              <a:t>and </a:t>
            </a:r>
            <a:r>
              <a:rPr lang="en-US" sz="2400" b="0" i="0">
                <a:solidFill>
                  <a:srgbClr val="A3248F"/>
                </a:solidFill>
                <a:effectLst/>
              </a:rPr>
              <a:t>triangular</a:t>
            </a:r>
            <a:r>
              <a:rPr lang="en-US" sz="2400" b="0" i="0">
                <a:solidFill>
                  <a:srgbClr val="242021"/>
                </a:solidFill>
                <a:effectLst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242021"/>
                </a:solidFill>
                <a:effectLst/>
              </a:rPr>
              <a:t>Danny: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That's strange.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What </a:t>
            </a:r>
            <a:r>
              <a:rPr lang="en-US" sz="2400" b="0" i="0" dirty="0">
                <a:solidFill>
                  <a:srgbClr val="0089CF"/>
                </a:solidFill>
                <a:effectLst/>
              </a:rPr>
              <a:t>(be) it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doing?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242021"/>
                </a:solidFill>
                <a:effectLst/>
              </a:rPr>
              <a:t>Jim: </a:t>
            </a:r>
            <a:r>
              <a:rPr lang="en-US" sz="2400" b="0" i="0" dirty="0">
                <a:solidFill>
                  <a:srgbClr val="0089CF"/>
                </a:solidFill>
                <a:effectLst/>
              </a:rPr>
              <a:t>It (move) </a:t>
            </a:r>
            <a:r>
              <a:rPr lang="en-US" sz="2400" b="0" i="0">
                <a:solidFill>
                  <a:srgbClr val="0089CF"/>
                </a:solidFill>
                <a:effectLst/>
              </a:rPr>
              <a:t>very quickly</a:t>
            </a:r>
            <a:r>
              <a:rPr lang="en-US" sz="2400" b="0" i="0">
                <a:solidFill>
                  <a:srgbClr val="242021"/>
                </a:solidFill>
                <a:effectLst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242021"/>
                </a:solidFill>
                <a:effectLst/>
              </a:rPr>
              <a:t>Danny: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What happened next?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242021"/>
                </a:solidFill>
                <a:effectLst/>
              </a:rPr>
              <a:t>Jim: </a:t>
            </a:r>
            <a:r>
              <a:rPr lang="en-US" sz="2400" b="0" i="0" dirty="0">
                <a:solidFill>
                  <a:srgbClr val="0089CF"/>
                </a:solidFill>
                <a:effectLst/>
              </a:rPr>
              <a:t>I (run</a:t>
            </a:r>
            <a:r>
              <a:rPr lang="en-US" sz="2400" b="0" i="0">
                <a:solidFill>
                  <a:srgbClr val="0089CF"/>
                </a:solidFill>
                <a:effectLst/>
              </a:rPr>
              <a:t>) home</a:t>
            </a:r>
            <a:r>
              <a:rPr lang="en-US" sz="2400" b="0" i="0">
                <a:solidFill>
                  <a:srgbClr val="242021"/>
                </a:solidFill>
                <a:effectLst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242021"/>
                </a:solidFill>
                <a:effectLst/>
              </a:rPr>
              <a:t>Danny: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That sounds scary! How did you feel?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242021"/>
                </a:solidFill>
                <a:effectLst/>
              </a:rPr>
              <a:t>Jim: </a:t>
            </a:r>
            <a:r>
              <a:rPr lang="en-US" sz="2400" b="0" i="0" dirty="0">
                <a:solidFill>
                  <a:srgbClr val="0089CF"/>
                </a:solidFill>
                <a:effectLst/>
              </a:rPr>
              <a:t>I was terrified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!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242021"/>
                </a:solidFill>
                <a:effectLst/>
              </a:rPr>
              <a:t>Danny: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Do you believe that </a:t>
            </a:r>
            <a:r>
              <a:rPr lang="en-US" sz="2400" b="0" i="0" dirty="0">
                <a:solidFill>
                  <a:srgbClr val="0089CF"/>
                </a:solidFill>
                <a:effectLst/>
              </a:rPr>
              <a:t>it (be)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from another planet?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242021"/>
                </a:solidFill>
                <a:effectLst/>
              </a:rPr>
              <a:t>Jim: </a:t>
            </a:r>
            <a:r>
              <a:rPr lang="en-US" sz="2400" b="0" i="0" dirty="0">
                <a:solidFill>
                  <a:srgbClr val="0089CF"/>
                </a:solidFill>
                <a:effectLst/>
              </a:rPr>
              <a:t>Yes, I do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!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87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253095-17A4-7FBC-1166-F8B2F5E39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5" y="163428"/>
            <a:ext cx="9285571" cy="618473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12EDDFD-3E43-D22B-6BC6-E1C5414F5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115376"/>
              </p:ext>
            </p:extLst>
          </p:nvPr>
        </p:nvGraphicFramePr>
        <p:xfrm>
          <a:off x="180931" y="750972"/>
          <a:ext cx="1183013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487">
                  <a:extLst>
                    <a:ext uri="{9D8B030D-6E8A-4147-A177-3AD203B41FA5}">
                      <a16:colId xmlns:a16="http://schemas.microsoft.com/office/drawing/2014/main" val="1220296586"/>
                    </a:ext>
                  </a:extLst>
                </a:gridCol>
                <a:gridCol w="3650505">
                  <a:extLst>
                    <a:ext uri="{9D8B030D-6E8A-4147-A177-3AD203B41FA5}">
                      <a16:colId xmlns:a16="http://schemas.microsoft.com/office/drawing/2014/main" val="25470703"/>
                    </a:ext>
                  </a:extLst>
                </a:gridCol>
                <a:gridCol w="3398146">
                  <a:extLst>
                    <a:ext uri="{9D8B030D-6E8A-4147-A177-3AD203B41FA5}">
                      <a16:colId xmlns:a16="http://schemas.microsoft.com/office/drawing/2014/main" val="501930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Conversation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Conversation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749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Jim: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You won't believe it! I just saw something crazy!</a:t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Danny: </a:t>
                      </a:r>
                      <a:r>
                        <a:rPr lang="en-US" sz="2100" b="0" i="0">
                          <a:solidFill>
                            <a:srgbClr val="242021"/>
                          </a:solidFill>
                          <a:effectLst/>
                        </a:rPr>
                        <a:t>Calm down.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What happened?</a:t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Jim: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I (play) soccer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earlier when suddenly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I (see) a strange light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in </a:t>
                      </a:r>
                      <a:r>
                        <a:rPr lang="en-US" sz="2100" b="0" i="0">
                          <a:solidFill>
                            <a:srgbClr val="242021"/>
                          </a:solidFill>
                          <a:effectLst/>
                        </a:rPr>
                        <a:t>the </a:t>
                      </a:r>
                      <a:r>
                        <a:rPr lang="en-US" sz="2100" b="0" i="0">
                          <a:solidFill>
                            <a:srgbClr val="0089CF"/>
                          </a:solidFill>
                          <a:effectLst/>
                        </a:rPr>
                        <a:t>sky</a:t>
                      </a:r>
                      <a:r>
                        <a:rPr lang="en-US" sz="2100" b="0" i="0">
                          <a:solidFill>
                            <a:srgbClr val="242021"/>
                          </a:solidFill>
                          <a:effectLst/>
                        </a:rPr>
                        <a:t>.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/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I think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it (be) a UFO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!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It (be) big </a:t>
                      </a:r>
                      <a:r>
                        <a:rPr lang="en-US" sz="2100" b="0" i="0">
                          <a:solidFill>
                            <a:srgbClr val="0089CF"/>
                          </a:solidFill>
                          <a:effectLst/>
                        </a:rPr>
                        <a:t>and </a:t>
                      </a:r>
                      <a:r>
                        <a:rPr lang="en-US" sz="2100" b="0" i="0">
                          <a:solidFill>
                            <a:srgbClr val="A3248F"/>
                          </a:solidFill>
                          <a:effectLst/>
                        </a:rPr>
                        <a:t>triangular</a:t>
                      </a:r>
                      <a:r>
                        <a:rPr lang="en-US" sz="2100" b="0" i="0">
                          <a:solidFill>
                            <a:srgbClr val="242021"/>
                          </a:solidFill>
                          <a:effectLst/>
                        </a:rPr>
                        <a:t>.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/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Danny: </a:t>
                      </a:r>
                      <a:r>
                        <a:rPr lang="en-US" sz="2100" b="0" i="0">
                          <a:solidFill>
                            <a:srgbClr val="242021"/>
                          </a:solidFill>
                          <a:effectLst/>
                        </a:rPr>
                        <a:t>That's strange.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What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(be) it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doing?</a:t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Jim: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It (move) </a:t>
                      </a:r>
                      <a:r>
                        <a:rPr lang="en-US" sz="2100" b="0" i="0">
                          <a:solidFill>
                            <a:srgbClr val="0089CF"/>
                          </a:solidFill>
                          <a:effectLst/>
                        </a:rPr>
                        <a:t>very quickly</a:t>
                      </a:r>
                      <a:r>
                        <a:rPr lang="en-US" sz="2100" b="0" i="0">
                          <a:solidFill>
                            <a:srgbClr val="242021"/>
                          </a:solidFill>
                          <a:effectLst/>
                        </a:rPr>
                        <a:t>.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/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Danny: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What happened next?</a:t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Jim: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I (run</a:t>
                      </a:r>
                      <a:r>
                        <a:rPr lang="en-US" sz="2100" b="0" i="0">
                          <a:solidFill>
                            <a:srgbClr val="0089CF"/>
                          </a:solidFill>
                          <a:effectLst/>
                        </a:rPr>
                        <a:t>) home</a:t>
                      </a:r>
                      <a:r>
                        <a:rPr lang="en-US" sz="2100" b="0" i="0">
                          <a:solidFill>
                            <a:srgbClr val="242021"/>
                          </a:solidFill>
                          <a:effectLst/>
                        </a:rPr>
                        <a:t>.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/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Danny: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That sounds scary! How did you feel?</a:t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Jim: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I was terrified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!</a:t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Danny: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Do you believe that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it (be)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from another planet?</a:t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Jim: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Yes, I do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!</a:t>
                      </a:r>
                      <a:r>
                        <a:rPr lang="en-US" sz="21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(read) a book</a:t>
                      </a:r>
                      <a:b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large object (appear) – sky</a:t>
                      </a:r>
                      <a:b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(be) a flying saucer</a:t>
                      </a:r>
                      <a:b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(be) big and disk-shaped</a:t>
                      </a: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(be) it </a:t>
                      </a: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(make) a strange noise </a:t>
                      </a:r>
                      <a:b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(disappear) immediately</a:t>
                      </a:r>
                      <a:b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was excited</a:t>
                      </a:r>
                      <a:b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(be)</a:t>
                      </a: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I think so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(have) a picnic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(see) two strange people – forest</a:t>
                      </a: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(be) aliens</a:t>
                      </a: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(have) huge eyes</a:t>
                      </a: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(be) they </a:t>
                      </a: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(run) towards us</a:t>
                      </a: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(call) the police</a:t>
                      </a: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was very afraid</a:t>
                      </a: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(be)</a:t>
                      </a: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Maybe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795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4897B0-0D5F-01F6-C98A-C1006C5CC6F8}"/>
              </a:ext>
            </a:extLst>
          </p:cNvPr>
          <p:cNvSpPr txBox="1"/>
          <p:nvPr/>
        </p:nvSpPr>
        <p:spPr>
          <a:xfrm>
            <a:off x="238875" y="437301"/>
            <a:ext cx="3665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SPEED CONVERSATION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1CD98C-31D6-BBCD-7C59-2CB68D1BDD04}"/>
              </a:ext>
            </a:extLst>
          </p:cNvPr>
          <p:cNvSpPr txBox="1"/>
          <p:nvPr/>
        </p:nvSpPr>
        <p:spPr>
          <a:xfrm>
            <a:off x="5743254" y="698911"/>
            <a:ext cx="6349429" cy="557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ring </a:t>
            </a: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books, stand up and make two circles to have </a:t>
            </a:r>
            <a:r>
              <a:rPr lang="en-US" sz="240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face-to-face conversations.</a:t>
            </a:r>
            <a:endParaRPr lang="en-US" sz="2400" dirty="0">
              <a:solidFill>
                <a:srgbClr val="0070C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Talk to another S standing across from you and talk for two to three minutes as much as you can about either </a:t>
            </a:r>
            <a:r>
              <a:rPr lang="en-US" sz="24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conversation 1 </a:t>
            </a:r>
            <a:r>
              <a:rPr lang="en-US" sz="240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400" b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One on one side moves one space to </a:t>
            </a: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left hand when the time </a:t>
            </a:r>
            <a:r>
              <a:rPr lang="en-US" sz="240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 up. </a:t>
            </a: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Then, continue your talk with your </a:t>
            </a:r>
            <a:r>
              <a:rPr lang="en-US" sz="240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new partners.</a:t>
            </a:r>
            <a:endParaRPr lang="en-US" sz="2400" dirty="0">
              <a:solidFill>
                <a:srgbClr val="0070C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Repeat as many as necessary or until you find your </a:t>
            </a:r>
            <a:r>
              <a:rPr lang="en-US" sz="240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original partner.</a:t>
            </a:r>
            <a:endParaRPr lang="en-US" sz="2400" dirty="0">
              <a:solidFill>
                <a:srgbClr val="0070C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C8B61-0ED4-385A-E394-9B6731F2B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77" y="1248928"/>
            <a:ext cx="4642779" cy="44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1336431" y="722456"/>
            <a:ext cx="7674849" cy="5564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B6BAD-EC40-AFAC-288B-0D097B4F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25" y="533769"/>
            <a:ext cx="9440592" cy="838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4DA1E-9A4A-8C23-1394-3C36F257C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1" y="1549968"/>
            <a:ext cx="10145541" cy="552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6FB5BF-AA53-173E-5B2E-9EB866BDD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678" y="2280377"/>
            <a:ext cx="3934374" cy="943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DC75B5-0AAD-C4CD-2CD6-F246C256C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950" y="2280377"/>
            <a:ext cx="3915321" cy="6954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25C929-946C-4B85-B310-FB6FE2D0CA4C}"/>
              </a:ext>
            </a:extLst>
          </p:cNvPr>
          <p:cNvSpPr txBox="1"/>
          <p:nvPr/>
        </p:nvSpPr>
        <p:spPr>
          <a:xfrm>
            <a:off x="5859694" y="2459542"/>
            <a:ext cx="96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vs</a:t>
            </a:r>
            <a:r>
              <a:rPr lang="en-US"/>
              <a:t>.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E00810-5207-25C7-CFC2-1406DD786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9116" y="3153681"/>
            <a:ext cx="4153480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0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5574" y="2484764"/>
            <a:ext cx="110185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</a:rPr>
              <a:t>Do you think there is life on other planets? Why (not)?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660" y="469514"/>
            <a:ext cx="2614423" cy="166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D60B21-E788-F22D-73AD-3694085F2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885" y="4200539"/>
            <a:ext cx="10183646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81981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385089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388198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400641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378865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400641" y="6267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82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18911-AAC1-76C1-13D1-F4B7E9D8B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90" y="791952"/>
            <a:ext cx="6221110" cy="1783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AA5F97-41C1-AAA4-89E4-32D92955E1F2}"/>
              </a:ext>
            </a:extLst>
          </p:cNvPr>
          <p:cNvSpPr txBox="1"/>
          <p:nvPr/>
        </p:nvSpPr>
        <p:spPr>
          <a:xfrm>
            <a:off x="578777" y="3429000"/>
            <a:ext cx="110344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In pairs: Do you think there is life on other planets? Why (not)?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1B1013-F6ED-FBD3-BC5C-25071763D9EE}"/>
              </a:ext>
            </a:extLst>
          </p:cNvPr>
          <p:cNvSpPr/>
          <p:nvPr/>
        </p:nvSpPr>
        <p:spPr>
          <a:xfrm>
            <a:off x="1445342" y="1940492"/>
            <a:ext cx="1049784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Focusing on the sound 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b="1" i="1" dirty="0">
                <a:solidFill>
                  <a:srgbClr val="FF0000"/>
                </a:solidFill>
              </a:rPr>
              <a:t>-</a:t>
            </a:r>
            <a:r>
              <a:rPr lang="en-US" sz="3600" b="1" i="1" err="1">
                <a:solidFill>
                  <a:srgbClr val="FF0000"/>
                </a:solidFill>
              </a:rPr>
              <a:t>ɪn</a:t>
            </a:r>
            <a:r>
              <a:rPr lang="en-US" sz="3600">
                <a:solidFill>
                  <a:srgbClr val="0070C0"/>
                </a:solidFill>
              </a:rPr>
              <a:t>/</a:t>
            </a:r>
            <a:r>
              <a:rPr lang="en-US" sz="3600" i="1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Talking about sightings of UFOs and alien using the </a:t>
            </a:r>
            <a:r>
              <a:rPr lang="en-US" sz="3600" i="1">
                <a:solidFill>
                  <a:srgbClr val="0070C0"/>
                </a:solidFill>
              </a:rPr>
              <a:t>past tenses.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643947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- Make two statements and practice reading them, paying attention to the </a:t>
            </a:r>
            <a:r>
              <a:rPr lang="en-US" sz="3600" b="1" i="1" dirty="0">
                <a:solidFill>
                  <a:srgbClr val="0070C0"/>
                </a:solidFill>
              </a:rPr>
              <a:t>/</a:t>
            </a:r>
            <a:r>
              <a:rPr lang="en-US" sz="3600" b="1" i="1" dirty="0">
                <a:solidFill>
                  <a:srgbClr val="FF0000"/>
                </a:solidFill>
              </a:rPr>
              <a:t>-</a:t>
            </a:r>
            <a:r>
              <a:rPr lang="en-US" sz="3600" b="1" i="1" dirty="0" err="1">
                <a:solidFill>
                  <a:srgbClr val="FF0000"/>
                </a:solidFill>
              </a:rPr>
              <a:t>ɪn</a:t>
            </a:r>
            <a:r>
              <a:rPr lang="en-US" sz="3600" b="1" i="1" dirty="0">
                <a:solidFill>
                  <a:srgbClr val="0070C0"/>
                </a:solidFill>
              </a:rPr>
              <a:t>/ </a:t>
            </a:r>
            <a:r>
              <a:rPr lang="en-US" sz="3600" i="1" dirty="0">
                <a:solidFill>
                  <a:srgbClr val="0070C0"/>
                </a:solidFill>
              </a:rPr>
              <a:t>sound.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Prepare: </a:t>
            </a:r>
            <a:r>
              <a:rPr lang="en-US" sz="3600" b="1" i="1" dirty="0">
                <a:solidFill>
                  <a:srgbClr val="0070C0"/>
                </a:solidFill>
              </a:rPr>
              <a:t>Lesson 3.1 – Reading &amp; Writing (pages 62 &amp; 63)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Review the vocabulary and grammar notes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</a:p>
          <a:p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Notebook.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Play the consolidation games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DHA App on www.eduhome.com.vn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</a:t>
            </a:r>
            <a:r>
              <a:rPr lang="en-US" sz="3600">
                <a:solidFill>
                  <a:srgbClr val="0070C0"/>
                </a:solidFill>
              </a:rPr>
              <a:t>sound changes.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talk about possible UFO and alien sightings in the past, using Past Continuous and </a:t>
            </a:r>
            <a:r>
              <a:rPr lang="en-US" sz="3600">
                <a:solidFill>
                  <a:srgbClr val="0070C0"/>
                </a:solidFill>
              </a:rPr>
              <a:t>Past Simple. 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functional English - </a:t>
            </a:r>
            <a:r>
              <a:rPr lang="en-US" sz="3600" i="1">
                <a:solidFill>
                  <a:srgbClr val="0070C0"/>
                </a:solidFill>
              </a:rPr>
              <a:t>Showing interest</a:t>
            </a:r>
            <a:r>
              <a:rPr lang="en-US" sz="3600">
                <a:solidFill>
                  <a:srgbClr val="0070C0"/>
                </a:solidFill>
              </a:rPr>
              <a:t>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65166" y="662976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35" y="455379"/>
            <a:ext cx="11904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 whose underlined part is pronounced differently form that of </a:t>
            </a:r>
            <a:r>
              <a:rPr lang="en-US" sz="3600">
                <a:solidFill>
                  <a:srgbClr val="0070C0"/>
                </a:solidFill>
              </a:rPr>
              <a:t>the others.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035" y="1673525"/>
            <a:ext cx="1188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400" dirty="0">
                <a:solidFill>
                  <a:prstClr val="black"/>
                </a:solidFill>
              </a:rPr>
              <a:t> A. sp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ce            	B. 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id               	C. 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ir		   D. w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ste</a:t>
            </a:r>
          </a:p>
          <a:p>
            <a:r>
              <a:rPr lang="en-US" sz="3400" dirty="0">
                <a:solidFill>
                  <a:srgbClr val="FF0000"/>
                </a:solidFill>
              </a:rPr>
              <a:t>       /</a:t>
            </a:r>
            <a:r>
              <a:rPr lang="en-US" sz="3400" dirty="0" err="1">
                <a:solidFill>
                  <a:srgbClr val="FF0000"/>
                </a:solidFill>
              </a:rPr>
              <a:t>speɪs</a:t>
            </a:r>
            <a:r>
              <a:rPr lang="en-US" sz="3400" dirty="0">
                <a:solidFill>
                  <a:srgbClr val="FF0000"/>
                </a:solidFill>
              </a:rPr>
              <a:t>/                  /</a:t>
            </a:r>
            <a:r>
              <a:rPr lang="en-US" sz="3400" dirty="0" err="1">
                <a:solidFill>
                  <a:srgbClr val="FF0000"/>
                </a:solidFill>
              </a:rPr>
              <a:t>eɪd</a:t>
            </a:r>
            <a:r>
              <a:rPr lang="en-US" sz="3400" dirty="0">
                <a:solidFill>
                  <a:srgbClr val="FF0000"/>
                </a:solidFill>
              </a:rPr>
              <a:t>/                      /er/              </a:t>
            </a:r>
            <a:r>
              <a:rPr lang="en-US" sz="3400" dirty="0" smtClean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weist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</a:p>
          <a:p>
            <a:r>
              <a:rPr lang="en-US" sz="3400" dirty="0">
                <a:solidFill>
                  <a:prstClr val="black"/>
                </a:solidFill>
              </a:rPr>
              <a:t>2. A. s</a:t>
            </a:r>
            <a:r>
              <a:rPr lang="en-US" sz="3400" u="sng" dirty="0">
                <a:solidFill>
                  <a:prstClr val="black"/>
                </a:solidFill>
              </a:rPr>
              <a:t>ch</a:t>
            </a:r>
            <a:r>
              <a:rPr lang="en-US" sz="3400" dirty="0">
                <a:solidFill>
                  <a:prstClr val="black"/>
                </a:solidFill>
              </a:rPr>
              <a:t>ool           	B. </a:t>
            </a:r>
            <a:r>
              <a:rPr lang="en-US" sz="3400" u="sng" dirty="0">
                <a:solidFill>
                  <a:prstClr val="black"/>
                </a:solidFill>
              </a:rPr>
              <a:t>ch</a:t>
            </a:r>
            <a:r>
              <a:rPr lang="en-US" sz="3400" dirty="0">
                <a:solidFill>
                  <a:prstClr val="black"/>
                </a:solidFill>
              </a:rPr>
              <a:t>ip                 C. </a:t>
            </a:r>
            <a:r>
              <a:rPr lang="en-US" sz="3400" u="sng" dirty="0">
                <a:solidFill>
                  <a:prstClr val="black"/>
                </a:solidFill>
              </a:rPr>
              <a:t>ch</a:t>
            </a:r>
            <a:r>
              <a:rPr lang="en-US" sz="3400" dirty="0">
                <a:solidFill>
                  <a:prstClr val="black"/>
                </a:solidFill>
              </a:rPr>
              <a:t>at         </a:t>
            </a:r>
            <a:r>
              <a:rPr lang="en-US" sz="3400" dirty="0" smtClean="0">
                <a:solidFill>
                  <a:prstClr val="black"/>
                </a:solidFill>
              </a:rPr>
              <a:t>D</a:t>
            </a:r>
            <a:r>
              <a:rPr lang="en-US" sz="3400" dirty="0">
                <a:solidFill>
                  <a:prstClr val="black"/>
                </a:solidFill>
              </a:rPr>
              <a:t>. in</a:t>
            </a:r>
            <a:r>
              <a:rPr lang="en-US" sz="3400" u="sng" dirty="0">
                <a:solidFill>
                  <a:prstClr val="black"/>
                </a:solidFill>
              </a:rPr>
              <a:t>ch</a:t>
            </a:r>
            <a:endParaRPr lang="en-US" sz="3400" dirty="0">
              <a:solidFill>
                <a:prstClr val="black"/>
              </a:solidFill>
            </a:endParaRPr>
          </a:p>
          <a:p>
            <a:r>
              <a:rPr lang="en-US" sz="3400" dirty="0">
                <a:solidFill>
                  <a:srgbClr val="FF0000"/>
                </a:solidFill>
              </a:rPr>
              <a:t>        /</a:t>
            </a:r>
            <a:r>
              <a:rPr lang="en-US" sz="3400" dirty="0" err="1">
                <a:solidFill>
                  <a:srgbClr val="FF0000"/>
                </a:solidFill>
              </a:rPr>
              <a:t>skuːl</a:t>
            </a:r>
            <a:r>
              <a:rPr lang="en-US" sz="3400" dirty="0">
                <a:solidFill>
                  <a:srgbClr val="FF0000"/>
                </a:solidFill>
              </a:rPr>
              <a:t>/	          </a:t>
            </a:r>
            <a:r>
              <a:rPr lang="el-GR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tʃɪp</a:t>
            </a:r>
            <a:r>
              <a:rPr lang="en-US" sz="3400" dirty="0">
                <a:solidFill>
                  <a:srgbClr val="FF0000"/>
                </a:solidFill>
              </a:rPr>
              <a:t>/	           /</a:t>
            </a:r>
            <a:r>
              <a:rPr lang="en-US" sz="3400" dirty="0" err="1">
                <a:solidFill>
                  <a:srgbClr val="FF0000"/>
                </a:solidFill>
              </a:rPr>
              <a:t>tʃæt</a:t>
            </a:r>
            <a:r>
              <a:rPr lang="en-US" sz="3400" dirty="0">
                <a:solidFill>
                  <a:srgbClr val="FF0000"/>
                </a:solidFill>
              </a:rPr>
              <a:t>/             </a:t>
            </a:r>
            <a:r>
              <a:rPr lang="en-US" sz="3400" dirty="0" smtClean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ɪntʃ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</a:p>
          <a:p>
            <a:r>
              <a:rPr lang="en-US" sz="3400" dirty="0">
                <a:solidFill>
                  <a:prstClr val="black"/>
                </a:solidFill>
              </a:rPr>
              <a:t>3. A. h</a:t>
            </a:r>
            <a:r>
              <a:rPr lang="en-US" sz="3400" u="sng" dirty="0">
                <a:solidFill>
                  <a:prstClr val="black"/>
                </a:solidFill>
              </a:rPr>
              <a:t>o</a:t>
            </a:r>
            <a:r>
              <a:rPr lang="en-US" sz="3400" dirty="0">
                <a:solidFill>
                  <a:prstClr val="black"/>
                </a:solidFill>
              </a:rPr>
              <a:t>ver    	 	B. </a:t>
            </a:r>
            <a:r>
              <a:rPr lang="en-US" sz="3400" u="sng" dirty="0">
                <a:solidFill>
                  <a:prstClr val="black"/>
                </a:solidFill>
              </a:rPr>
              <a:t>o</a:t>
            </a:r>
            <a:r>
              <a:rPr lang="en-US" sz="3400" dirty="0">
                <a:solidFill>
                  <a:prstClr val="black"/>
                </a:solidFill>
              </a:rPr>
              <a:t>pen    	 	 C. h</a:t>
            </a:r>
            <a:r>
              <a:rPr lang="en-US" sz="3400" u="sng" dirty="0">
                <a:solidFill>
                  <a:prstClr val="black"/>
                </a:solidFill>
              </a:rPr>
              <a:t>o</a:t>
            </a:r>
            <a:r>
              <a:rPr lang="en-US" sz="3400" dirty="0">
                <a:solidFill>
                  <a:prstClr val="black"/>
                </a:solidFill>
              </a:rPr>
              <a:t>pe        </a:t>
            </a:r>
            <a:r>
              <a:rPr lang="en-US" sz="3400" dirty="0" smtClean="0">
                <a:solidFill>
                  <a:prstClr val="black"/>
                </a:solidFill>
              </a:rPr>
              <a:t>D</a:t>
            </a:r>
            <a:r>
              <a:rPr lang="en-US" sz="3400" dirty="0">
                <a:solidFill>
                  <a:prstClr val="black"/>
                </a:solidFill>
              </a:rPr>
              <a:t>. sm</a:t>
            </a:r>
            <a:r>
              <a:rPr lang="en-US" sz="3400" u="sng" dirty="0">
                <a:solidFill>
                  <a:prstClr val="black"/>
                </a:solidFill>
              </a:rPr>
              <a:t>o</a:t>
            </a:r>
            <a:r>
              <a:rPr lang="en-US" sz="3400" dirty="0">
                <a:solidFill>
                  <a:prstClr val="black"/>
                </a:solidFill>
              </a:rPr>
              <a:t>ke</a:t>
            </a:r>
          </a:p>
          <a:p>
            <a:r>
              <a:rPr lang="en-US" sz="3400" dirty="0">
                <a:solidFill>
                  <a:prstClr val="black"/>
                </a:solidFill>
              </a:rPr>
              <a:t>       </a:t>
            </a:r>
            <a:r>
              <a:rPr lang="en-US" sz="3400" dirty="0">
                <a:solidFill>
                  <a:srgbClr val="FF0000"/>
                </a:solidFill>
              </a:rPr>
              <a:t>/ˈ</a:t>
            </a:r>
            <a:r>
              <a:rPr lang="en-US" sz="3400" dirty="0" err="1">
                <a:solidFill>
                  <a:srgbClr val="FF0000"/>
                </a:solidFill>
              </a:rPr>
              <a:t>hʌv</a:t>
            </a:r>
            <a:r>
              <a:rPr lang="en-US" sz="3200" dirty="0" err="1">
                <a:solidFill>
                  <a:srgbClr val="FF0000"/>
                </a:solidFill>
              </a:rPr>
              <a:t>ər</a:t>
            </a:r>
            <a:r>
              <a:rPr lang="en-US" sz="3400" dirty="0">
                <a:solidFill>
                  <a:srgbClr val="FF0000"/>
                </a:solidFill>
              </a:rPr>
              <a:t>/		</a:t>
            </a:r>
            <a:r>
              <a:rPr lang="en-US" sz="3400" dirty="0" smtClean="0">
                <a:solidFill>
                  <a:srgbClr val="FF0000"/>
                </a:solidFill>
              </a:rPr>
              <a:t>/</a:t>
            </a:r>
            <a:r>
              <a:rPr lang="en-US" sz="3400" dirty="0">
                <a:solidFill>
                  <a:srgbClr val="FF0000"/>
                </a:solidFill>
              </a:rPr>
              <a:t>ˈ</a:t>
            </a:r>
            <a:r>
              <a:rPr lang="en-US" sz="3400" dirty="0" err="1">
                <a:solidFill>
                  <a:srgbClr val="FF0000"/>
                </a:solidFill>
              </a:rPr>
              <a:t>oʊpən</a:t>
            </a:r>
            <a:r>
              <a:rPr lang="en-US" sz="3400" dirty="0">
                <a:solidFill>
                  <a:srgbClr val="FF0000"/>
                </a:solidFill>
              </a:rPr>
              <a:t>/		  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hoʊp</a:t>
            </a:r>
            <a:r>
              <a:rPr lang="en-US" sz="3400" dirty="0">
                <a:solidFill>
                  <a:srgbClr val="FF0000"/>
                </a:solidFill>
              </a:rPr>
              <a:t>/        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smoʊk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endParaRPr lang="en-US" sz="3400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466327" y="1702153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5094" y="2712509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5094" y="3781621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5AA38661-0708-AF6F-E646-3FFA6C7628F3}"/>
              </a:ext>
            </a:extLst>
          </p:cNvPr>
          <p:cNvSpPr/>
          <p:nvPr/>
        </p:nvSpPr>
        <p:spPr>
          <a:xfrm>
            <a:off x="4022251" y="0"/>
            <a:ext cx="2889826" cy="4553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Odd One Out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297218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67" y="872096"/>
            <a:ext cx="1193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words whose main stress is placed differently from </a:t>
            </a:r>
            <a:r>
              <a:rPr lang="en-US" sz="3600">
                <a:solidFill>
                  <a:srgbClr val="0070C0"/>
                </a:solidFill>
              </a:rPr>
              <a:t>the others.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275" y="2194273"/>
            <a:ext cx="11956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 A. terrified         B. similar           C. circular         D. amazing</a:t>
            </a:r>
          </a:p>
          <a:p>
            <a:r>
              <a:rPr lang="en-US" sz="3600" dirty="0">
                <a:solidFill>
                  <a:prstClr val="black"/>
                </a:solidFill>
              </a:rPr>
              <a:t>     </a:t>
            </a: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terəfaɪd</a:t>
            </a:r>
            <a:r>
              <a:rPr lang="en-US" sz="3600" dirty="0">
                <a:solidFill>
                  <a:srgbClr val="FF0000"/>
                </a:solidFill>
              </a:rPr>
              <a:t>/          /ˈ</a:t>
            </a:r>
            <a:r>
              <a:rPr lang="en-US" sz="3600" dirty="0" err="1">
                <a:solidFill>
                  <a:srgbClr val="FF0000"/>
                </a:solidFill>
              </a:rPr>
              <a:t>sɪmələr</a:t>
            </a:r>
            <a:r>
              <a:rPr lang="en-US" sz="3600" dirty="0">
                <a:solidFill>
                  <a:srgbClr val="FF0000"/>
                </a:solidFill>
              </a:rPr>
              <a:t>/          /ˈ</a:t>
            </a:r>
            <a:r>
              <a:rPr lang="en-US" sz="3600" dirty="0" err="1">
                <a:solidFill>
                  <a:srgbClr val="FF0000"/>
                </a:solidFill>
              </a:rPr>
              <a:t>sɜːkjələr</a:t>
            </a:r>
            <a:r>
              <a:rPr lang="en-US" sz="3600" dirty="0">
                <a:solidFill>
                  <a:srgbClr val="FF0000"/>
                </a:solidFill>
              </a:rPr>
              <a:t>/	  /</a:t>
            </a:r>
            <a:r>
              <a:rPr lang="en-US" sz="3600" dirty="0" err="1">
                <a:solidFill>
                  <a:srgbClr val="FF0000"/>
                </a:solidFill>
              </a:rPr>
              <a:t>əˈmeɪzɪŋ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>
                <a:solidFill>
                  <a:prstClr val="black"/>
                </a:solidFill>
              </a:rPr>
              <a:t>2. A. gravity           B. oxygen          C. battery         </a:t>
            </a:r>
            <a:r>
              <a:rPr lang="en-US" sz="3600" dirty="0" smtClean="0">
                <a:solidFill>
                  <a:prstClr val="black"/>
                </a:solidFill>
              </a:rPr>
              <a:t>D</a:t>
            </a:r>
            <a:r>
              <a:rPr lang="en-US" sz="3600" dirty="0">
                <a:solidFill>
                  <a:prstClr val="black"/>
                </a:solidFill>
              </a:rPr>
              <a:t>. tsunami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</a:t>
            </a:r>
            <a:r>
              <a:rPr lang="en-US" sz="3600" dirty="0">
                <a:solidFill>
                  <a:srgbClr val="FF0000"/>
                </a:solidFill>
              </a:rPr>
              <a:t> /ˈ</a:t>
            </a:r>
            <a:r>
              <a:rPr lang="en-US" sz="3600" dirty="0" err="1">
                <a:solidFill>
                  <a:srgbClr val="FF0000"/>
                </a:solidFill>
              </a:rPr>
              <a:t>ɡrævət̬i</a:t>
            </a:r>
            <a:r>
              <a:rPr lang="en-US" sz="3600" dirty="0">
                <a:solidFill>
                  <a:srgbClr val="FF0000"/>
                </a:solidFill>
              </a:rPr>
              <a:t>/	       /ˈ</a:t>
            </a:r>
            <a:r>
              <a:rPr lang="en-US" sz="3600" dirty="0" err="1">
                <a:solidFill>
                  <a:srgbClr val="FF0000"/>
                </a:solidFill>
              </a:rPr>
              <a:t>ɑːksɪdʒən</a:t>
            </a:r>
            <a:r>
              <a:rPr lang="en-US" sz="3600" dirty="0">
                <a:solidFill>
                  <a:srgbClr val="FF0000"/>
                </a:solidFill>
              </a:rPr>
              <a:t>/	   /ˈ</a:t>
            </a:r>
            <a:r>
              <a:rPr lang="en-US" sz="3600" dirty="0" err="1">
                <a:solidFill>
                  <a:srgbClr val="FF0000"/>
                </a:solidFill>
              </a:rPr>
              <a:t>bæt̬ɚi</a:t>
            </a:r>
            <a:r>
              <a:rPr lang="en-US" sz="3600" dirty="0">
                <a:solidFill>
                  <a:srgbClr val="FF0000"/>
                </a:solidFill>
              </a:rPr>
              <a:t>/        /</a:t>
            </a:r>
            <a:r>
              <a:rPr lang="en-US" sz="3600" dirty="0" err="1">
                <a:solidFill>
                  <a:srgbClr val="FF0000"/>
                </a:solidFill>
              </a:rPr>
              <a:t>tsu</a:t>
            </a:r>
            <a:r>
              <a:rPr lang="en-US" sz="3600" dirty="0">
                <a:solidFill>
                  <a:srgbClr val="FF0000"/>
                </a:solidFill>
              </a:rPr>
              <a:t>ːˈ</a:t>
            </a:r>
            <a:r>
              <a:rPr lang="en-US" sz="3600" dirty="0" err="1">
                <a:solidFill>
                  <a:srgbClr val="FF0000"/>
                </a:solidFill>
              </a:rPr>
              <a:t>nɑːmi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>
                <a:solidFill>
                  <a:prstClr val="black"/>
                </a:solidFill>
              </a:rPr>
              <a:t>3. A. protect          B. appear           C. reuse             D. visit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 /</a:t>
            </a:r>
            <a:r>
              <a:rPr lang="en-US" sz="3600" dirty="0" err="1">
                <a:solidFill>
                  <a:srgbClr val="FF0000"/>
                </a:solidFill>
              </a:rPr>
              <a:t>prəˈtekt</a:t>
            </a:r>
            <a:r>
              <a:rPr lang="en-US" sz="3600" dirty="0">
                <a:solidFill>
                  <a:srgbClr val="FF0000"/>
                </a:solidFill>
              </a:rPr>
              <a:t>/		 /</a:t>
            </a:r>
            <a:r>
              <a:rPr lang="en-US" sz="3600" dirty="0" err="1">
                <a:solidFill>
                  <a:srgbClr val="FF0000"/>
                </a:solidFill>
              </a:rPr>
              <a:t>əˈpɪr</a:t>
            </a:r>
            <a:r>
              <a:rPr lang="en-US" sz="3600" dirty="0">
                <a:solidFill>
                  <a:srgbClr val="FF0000"/>
                </a:solidFill>
              </a:rPr>
              <a:t>/		 /</a:t>
            </a:r>
            <a:r>
              <a:rPr lang="en-US" sz="3600" dirty="0" err="1">
                <a:solidFill>
                  <a:srgbClr val="FF0000"/>
                </a:solidFill>
              </a:rPr>
              <a:t>ri</a:t>
            </a:r>
            <a:r>
              <a:rPr lang="en-US" sz="3600" dirty="0">
                <a:solidFill>
                  <a:srgbClr val="FF0000"/>
                </a:solidFill>
              </a:rPr>
              <a:t>ːˈ</a:t>
            </a:r>
            <a:r>
              <a:rPr lang="en-US" sz="3600" dirty="0" err="1">
                <a:solidFill>
                  <a:srgbClr val="FF0000"/>
                </a:solidFill>
              </a:rPr>
              <a:t>juːz</a:t>
            </a:r>
            <a:r>
              <a:rPr lang="en-US" sz="3600" dirty="0">
                <a:solidFill>
                  <a:srgbClr val="FF0000"/>
                </a:solidFill>
              </a:rPr>
              <a:t>/		  /ˈ</a:t>
            </a:r>
            <a:r>
              <a:rPr lang="en-US" sz="3600" dirty="0" err="1">
                <a:solidFill>
                  <a:srgbClr val="FF0000"/>
                </a:solidFill>
              </a:rPr>
              <a:t>vɪzɪt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4" name="Oval 3"/>
          <p:cNvSpPr/>
          <p:nvPr/>
        </p:nvSpPr>
        <p:spPr>
          <a:xfrm>
            <a:off x="8973604" y="2234310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991196" y="3279531"/>
            <a:ext cx="586596" cy="6229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96894" y="4396176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646CC73-F549-671C-D752-3F7C485CA085}"/>
              </a:ext>
            </a:extLst>
          </p:cNvPr>
          <p:cNvSpPr/>
          <p:nvPr/>
        </p:nvSpPr>
        <p:spPr>
          <a:xfrm>
            <a:off x="4299938" y="416717"/>
            <a:ext cx="2889826" cy="4553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Odd One Out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83707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 Missing Alien on Earth | Space Song | Science for Kids | Pinkfong Songs for Children">
            <a:hlinkClick r:id="" action="ppaction://media"/>
            <a:extLst>
              <a:ext uri="{FF2B5EF4-FFF2-40B4-BE49-F238E27FC236}">
                <a16:creationId xmlns:a16="http://schemas.microsoft.com/office/drawing/2014/main" id="{C2E1045D-609A-EBBC-7D1A-43D489DC19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7910" y="1834152"/>
            <a:ext cx="6911597" cy="39050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31A1C4-06DF-9094-C45C-D17189C0B2D5}"/>
              </a:ext>
            </a:extLst>
          </p:cNvPr>
          <p:cNvSpPr/>
          <p:nvPr/>
        </p:nvSpPr>
        <p:spPr>
          <a:xfrm>
            <a:off x="307910" y="547885"/>
            <a:ext cx="8251299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Watch the video and answer </a:t>
            </a:r>
            <a:r>
              <a:rPr lang="en-US" sz="3600" i="1">
                <a:solidFill>
                  <a:srgbClr val="0070C0"/>
                </a:solidFill>
              </a:rPr>
              <a:t>the questions.</a:t>
            </a:r>
            <a:endParaRPr lang="en-US" sz="3600" i="1" dirty="0">
              <a:solidFill>
                <a:srgbClr val="0070C0"/>
              </a:solidFill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A Missing Alien on Earth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BB2C40-CCFC-B0E8-0A7D-7F6EC9AFFFD3}"/>
              </a:ext>
            </a:extLst>
          </p:cNvPr>
          <p:cNvSpPr txBox="1"/>
          <p:nvPr/>
        </p:nvSpPr>
        <p:spPr>
          <a:xfrm>
            <a:off x="7219507" y="2274838"/>
            <a:ext cx="509033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indent="-233363">
              <a:buFont typeface="+mj-lt"/>
              <a:buAutoNum type="arabicPeriod"/>
            </a:pPr>
            <a:r>
              <a:rPr lang="en-US" sz="25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What can you see in the video?</a:t>
            </a:r>
            <a:endParaRPr lang="en-US" sz="2500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33363" indent="-233363">
              <a:buFont typeface="+mj-lt"/>
              <a:buAutoNum type="arabicPeriod"/>
            </a:pPr>
            <a:r>
              <a:rPr lang="en-US" sz="25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What happened to the little alien?</a:t>
            </a:r>
            <a:endParaRPr lang="en-US" sz="2500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33363" indent="-233363">
              <a:buFont typeface="+mj-lt"/>
              <a:buAutoNum type="arabicPeriod"/>
            </a:pPr>
            <a:r>
              <a:rPr lang="en-US" sz="25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What did he look like?</a:t>
            </a:r>
            <a:endParaRPr lang="en-US" sz="2500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33363" indent="-233363">
              <a:buFont typeface="+mj-lt"/>
              <a:buAutoNum type="arabicPeriod"/>
            </a:pPr>
            <a:r>
              <a:rPr lang="en-US" sz="25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Why did he get lost?</a:t>
            </a:r>
            <a:endParaRPr lang="en-US" sz="2500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33363" indent="-233363">
              <a:buFont typeface="+mj-lt"/>
              <a:buAutoNum type="arabicPeriod"/>
            </a:pPr>
            <a:r>
              <a:rPr lang="en-US" sz="25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What was he doing when her mother found him?</a:t>
            </a:r>
            <a:endParaRPr lang="en-US" sz="25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23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125415" y="491237"/>
            <a:ext cx="8164705" cy="5760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5352" y="4026882"/>
            <a:ext cx="3750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Presentation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CF936-594C-227E-B636-FC12060884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08" y="519519"/>
            <a:ext cx="3558593" cy="681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EFA81A-396E-8859-2224-0929C12094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0279" y="1201479"/>
            <a:ext cx="7694056" cy="2055953"/>
          </a:xfrm>
          <a:prstGeom prst="rect">
            <a:avLst/>
          </a:prstGeom>
        </p:spPr>
      </p:pic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E463B89D-8595-6B19-052A-81C5CDDCE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950704"/>
              </p:ext>
            </p:extLst>
          </p:nvPr>
        </p:nvGraphicFramePr>
        <p:xfrm>
          <a:off x="2853682" y="3429000"/>
          <a:ext cx="6767872" cy="242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936">
                  <a:extLst>
                    <a:ext uri="{9D8B030D-6E8A-4147-A177-3AD203B41FA5}">
                      <a16:colId xmlns:a16="http://schemas.microsoft.com/office/drawing/2014/main" val="3299455532"/>
                    </a:ext>
                  </a:extLst>
                </a:gridCol>
                <a:gridCol w="3383936">
                  <a:extLst>
                    <a:ext uri="{9D8B030D-6E8A-4147-A177-3AD203B41FA5}">
                      <a16:colId xmlns:a16="http://schemas.microsoft.com/office/drawing/2014/main" val="854524361"/>
                    </a:ext>
                  </a:extLst>
                </a:gridCol>
              </a:tblGrid>
              <a:tr h="7996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en-US" sz="36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sz="4800" b="0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0" dirty="0">
                          <a:solidFill>
                            <a:srgbClr val="0070C0"/>
                          </a:solidFill>
                        </a:rPr>
                        <a:t>/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23684"/>
                  </a:ext>
                </a:extLst>
              </a:tr>
              <a:tr h="79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04065"/>
                  </a:ext>
                </a:extLst>
              </a:tr>
              <a:tr h="79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288512"/>
                  </a:ext>
                </a:extLst>
              </a:tr>
            </a:tbl>
          </a:graphicData>
        </a:graphic>
      </p:graphicFrame>
      <p:pic>
        <p:nvPicPr>
          <p:cNvPr id="11" name="running">
            <a:hlinkClick r:id="" action="ppaction://media"/>
            <a:extLst>
              <a:ext uri="{FF2B5EF4-FFF2-40B4-BE49-F238E27FC236}">
                <a16:creationId xmlns:a16="http://schemas.microsoft.com/office/drawing/2014/main" id="{69189D15-05D7-9D1D-8525-13A35C5423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6159" y="4399185"/>
            <a:ext cx="406400" cy="406400"/>
          </a:xfrm>
          <a:prstGeom prst="rect">
            <a:avLst/>
          </a:prstGeom>
        </p:spPr>
      </p:pic>
      <p:pic>
        <p:nvPicPr>
          <p:cNvPr id="13" name="moving">
            <a:hlinkClick r:id="" action="ppaction://media"/>
            <a:extLst>
              <a:ext uri="{FF2B5EF4-FFF2-40B4-BE49-F238E27FC236}">
                <a16:creationId xmlns:a16="http://schemas.microsoft.com/office/drawing/2014/main" id="{75E5F2C1-98C6-D15C-F30C-E3ADE29713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6159" y="4429885"/>
            <a:ext cx="406400" cy="406400"/>
          </a:xfrm>
          <a:prstGeom prst="rect">
            <a:avLst/>
          </a:prstGeom>
        </p:spPr>
      </p:pic>
      <p:pic>
        <p:nvPicPr>
          <p:cNvPr id="14" name="fishing">
            <a:hlinkClick r:id="" action="ppaction://media"/>
            <a:extLst>
              <a:ext uri="{FF2B5EF4-FFF2-40B4-BE49-F238E27FC236}">
                <a16:creationId xmlns:a16="http://schemas.microsoft.com/office/drawing/2014/main" id="{9D77E144-A1D4-5905-1034-C5159407BA5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6159" y="4460585"/>
            <a:ext cx="406400" cy="406400"/>
          </a:xfrm>
          <a:prstGeom prst="rect">
            <a:avLst/>
          </a:prstGeom>
        </p:spPr>
      </p:pic>
      <p:pic>
        <p:nvPicPr>
          <p:cNvPr id="15" name="standing">
            <a:hlinkClick r:id="" action="ppaction://media"/>
            <a:extLst>
              <a:ext uri="{FF2B5EF4-FFF2-40B4-BE49-F238E27FC236}">
                <a16:creationId xmlns:a16="http://schemas.microsoft.com/office/drawing/2014/main" id="{27C42A61-E47C-E92E-7A39-98FA31457CF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3279" y="4436969"/>
            <a:ext cx="406400" cy="406400"/>
          </a:xfrm>
          <a:prstGeom prst="rect">
            <a:avLst/>
          </a:prstGeom>
        </p:spPr>
      </p:pic>
      <p:pic>
        <p:nvPicPr>
          <p:cNvPr id="24" name="running">
            <a:hlinkClick r:id="" action="ppaction://media"/>
            <a:extLst>
              <a:ext uri="{FF2B5EF4-FFF2-40B4-BE49-F238E27FC236}">
                <a16:creationId xmlns:a16="http://schemas.microsoft.com/office/drawing/2014/main" id="{9D0FC77D-D823-5848-1EA7-90F3C3C3B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2093" y="4484692"/>
            <a:ext cx="406400" cy="406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5C1B99-F827-C4CF-99B0-76592634F833}"/>
              </a:ext>
            </a:extLst>
          </p:cNvPr>
          <p:cNvSpPr txBox="1"/>
          <p:nvPr/>
        </p:nvSpPr>
        <p:spPr>
          <a:xfrm>
            <a:off x="103808" y="4094922"/>
            <a:ext cx="2056296" cy="93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291F84-7425-EE80-73C8-1F207E099D6C}"/>
              </a:ext>
            </a:extLst>
          </p:cNvPr>
          <p:cNvGrpSpPr/>
          <p:nvPr/>
        </p:nvGrpSpPr>
        <p:grpSpPr>
          <a:xfrm>
            <a:off x="3090337" y="4301676"/>
            <a:ext cx="2721851" cy="923330"/>
            <a:chOff x="3090337" y="4301676"/>
            <a:chExt cx="2721851" cy="923330"/>
          </a:xfrm>
        </p:grpSpPr>
        <p:sp>
          <p:nvSpPr>
            <p:cNvPr id="12" name="AutoShape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893C023-FDB5-8AAB-6033-537D90D29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337" y="4303068"/>
              <a:ext cx="572064" cy="724217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0070C0"/>
                  </a:solidFill>
                  <a:sym typeface="Webdings" panose="05030102010509060703" pitchFamily="18" charset="2"/>
                </a:rPr>
                <a:t>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3CADE0-36E1-7C34-CCDF-9E1418C041CF}"/>
                </a:ext>
              </a:extLst>
            </p:cNvPr>
            <p:cNvSpPr txBox="1"/>
            <p:nvPr/>
          </p:nvSpPr>
          <p:spPr>
            <a:xfrm>
              <a:off x="3466553" y="4301676"/>
              <a:ext cx="23456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runn</a:t>
              </a:r>
              <a:r>
                <a: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endPara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54EECC-AAAA-D0E1-B713-84FFEC4341C4}"/>
              </a:ext>
            </a:extLst>
          </p:cNvPr>
          <p:cNvGrpSpPr/>
          <p:nvPr/>
        </p:nvGrpSpPr>
        <p:grpSpPr>
          <a:xfrm>
            <a:off x="6305336" y="4285973"/>
            <a:ext cx="5581864" cy="798199"/>
            <a:chOff x="6305243" y="4285973"/>
            <a:chExt cx="5802988" cy="125145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2CBBD11-B9F9-A06C-866F-9B7E0C04CD39}"/>
                </a:ext>
              </a:extLst>
            </p:cNvPr>
            <p:cNvGrpSpPr/>
            <p:nvPr/>
          </p:nvGrpSpPr>
          <p:grpSpPr>
            <a:xfrm>
              <a:off x="6305243" y="4528983"/>
              <a:ext cx="5802988" cy="1008440"/>
              <a:chOff x="6305243" y="4528983"/>
              <a:chExt cx="5802988" cy="1008440"/>
            </a:xfrm>
          </p:grpSpPr>
          <p:sp>
            <p:nvSpPr>
              <p:cNvPr id="8" name="Rectangle 36">
                <a:hlinkClick r:id="" action="ppaction://noaction">
                  <a:snd r:embed="rId13" name="electronic.wav"/>
                </a:hlinkClick>
                <a:extLst>
                  <a:ext uri="{FF2B5EF4-FFF2-40B4-BE49-F238E27FC236}">
                    <a16:creationId xmlns:a16="http://schemas.microsoft.com/office/drawing/2014/main" id="{EB083CA3-D021-BF72-E44B-A9A3A77FA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3805" y="4891092"/>
                <a:ext cx="2964426" cy="64633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algn="ctr">
                    <a:solidFill>
                      <a:schemeClr val="tx1">
                        <a:alpha val="70195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3000" dir="5400000" rotWithShape="0">
                        <a:srgbClr val="80808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endParaRPr lang="vi-VN" sz="3600" b="1" u="sng" dirty="0"/>
              </a:p>
            </p:txBody>
          </p:sp>
          <p:sp>
            <p:nvSpPr>
              <p:cNvPr id="17" name="AutoShape 6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81F13DA-5D61-A08C-C6E2-1641254CE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5243" y="4528983"/>
                <a:ext cx="572064" cy="724216"/>
              </a:xfrm>
              <a:prstGeom prst="actionButtonBlank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dirty="0">
                    <a:solidFill>
                      <a:srgbClr val="0070C0"/>
                    </a:solidFill>
                    <a:sym typeface="Webdings" panose="05030102010509060703" pitchFamily="18" charset="2"/>
                  </a:rPr>
                  <a:t>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2FF2AF-7344-7256-46A9-F5F64277AD03}"/>
                </a:ext>
              </a:extLst>
            </p:cNvPr>
            <p:cNvSpPr txBox="1"/>
            <p:nvPr/>
          </p:nvSpPr>
          <p:spPr>
            <a:xfrm>
              <a:off x="6877307" y="4285973"/>
              <a:ext cx="19740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mov</a:t>
              </a:r>
              <a:r>
                <a: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endPara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BCE127-80DE-8C76-6078-D056B4D7CFBB}"/>
              </a:ext>
            </a:extLst>
          </p:cNvPr>
          <p:cNvGrpSpPr/>
          <p:nvPr/>
        </p:nvGrpSpPr>
        <p:grpSpPr>
          <a:xfrm>
            <a:off x="2853682" y="5076667"/>
            <a:ext cx="3593691" cy="731722"/>
            <a:chOff x="2853682" y="5076667"/>
            <a:chExt cx="3593691" cy="731722"/>
          </a:xfrm>
        </p:grpSpPr>
        <p:sp>
          <p:nvSpPr>
            <p:cNvPr id="18" name="AutoShape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44A4733-B208-FC94-A1C8-4501C116A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157" y="5084172"/>
              <a:ext cx="572064" cy="724217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0070C0"/>
                  </a:solidFill>
                  <a:sym typeface="Webdings" panose="05030102010509060703" pitchFamily="18" charset="2"/>
                </a:rPr>
                <a:t>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AA64CBB-7A70-4494-BADF-A6151A5A264D}"/>
                </a:ext>
              </a:extLst>
            </p:cNvPr>
            <p:cNvSpPr txBox="1"/>
            <p:nvPr/>
          </p:nvSpPr>
          <p:spPr>
            <a:xfrm>
              <a:off x="2853682" y="5076667"/>
              <a:ext cx="359369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fish</a:t>
              </a:r>
              <a:r>
                <a: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endPara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82ED24-CC87-C1E1-95B0-97195CDDF03A}"/>
              </a:ext>
            </a:extLst>
          </p:cNvPr>
          <p:cNvGrpSpPr/>
          <p:nvPr/>
        </p:nvGrpSpPr>
        <p:grpSpPr>
          <a:xfrm>
            <a:off x="6305243" y="4963306"/>
            <a:ext cx="2866882" cy="767197"/>
            <a:chOff x="6305243" y="4963306"/>
            <a:chExt cx="2866882" cy="767197"/>
          </a:xfrm>
        </p:grpSpPr>
        <p:sp>
          <p:nvSpPr>
            <p:cNvPr id="19" name="AutoShape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F320DA6-7B96-09F0-9C7E-24F737FC5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5243" y="5006286"/>
              <a:ext cx="572064" cy="724217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0070C0"/>
                  </a:solidFill>
                  <a:sym typeface="Webdings" panose="05030102010509060703" pitchFamily="18" charset="2"/>
                </a:rPr>
                <a:t>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B9A35D-B4B3-39D3-C318-38F575D4D21B}"/>
                </a:ext>
              </a:extLst>
            </p:cNvPr>
            <p:cNvSpPr txBox="1"/>
            <p:nvPr/>
          </p:nvSpPr>
          <p:spPr>
            <a:xfrm>
              <a:off x="6719211" y="4963306"/>
              <a:ext cx="245291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stand</a:t>
              </a:r>
              <a:r>
                <a: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endPara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9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9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514</Words>
  <Application>Microsoft Office PowerPoint</Application>
  <PresentationFormat>Widescreen</PresentationFormat>
  <Paragraphs>106</Paragraphs>
  <Slides>25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25</cp:revision>
  <dcterms:created xsi:type="dcterms:W3CDTF">2023-02-01T04:45:54Z</dcterms:created>
  <dcterms:modified xsi:type="dcterms:W3CDTF">2023-03-28T05:05:55Z</dcterms:modified>
</cp:coreProperties>
</file>