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2"/>
  </p:notesMasterIdLst>
  <p:sldIdLst>
    <p:sldId id="327" r:id="rId3"/>
    <p:sldId id="301" r:id="rId4"/>
    <p:sldId id="310" r:id="rId5"/>
    <p:sldId id="307" r:id="rId6"/>
    <p:sldId id="311" r:id="rId7"/>
    <p:sldId id="308" r:id="rId8"/>
    <p:sldId id="401" r:id="rId9"/>
    <p:sldId id="309" r:id="rId10"/>
    <p:sldId id="314" r:id="rId11"/>
    <p:sldId id="313" r:id="rId12"/>
    <p:sldId id="403" r:id="rId13"/>
    <p:sldId id="404" r:id="rId14"/>
    <p:sldId id="315" r:id="rId15"/>
    <p:sldId id="316" r:id="rId16"/>
    <p:sldId id="317" r:id="rId17"/>
    <p:sldId id="318" r:id="rId18"/>
    <p:sldId id="321" r:id="rId19"/>
    <p:sldId id="392" r:id="rId20"/>
    <p:sldId id="402" r:id="rId21"/>
    <p:sldId id="323" r:id="rId22"/>
    <p:sldId id="324" r:id="rId23"/>
    <p:sldId id="325" r:id="rId24"/>
    <p:sldId id="280" r:id="rId25"/>
    <p:sldId id="326" r:id="rId26"/>
    <p:sldId id="406" r:id="rId27"/>
    <p:sldId id="407" r:id="rId28"/>
    <p:sldId id="405" r:id="rId29"/>
    <p:sldId id="410" r:id="rId30"/>
    <p:sldId id="408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72C4"/>
    <a:srgbClr val="135F82"/>
    <a:srgbClr val="3333FF"/>
    <a:srgbClr val="FFA700"/>
    <a:srgbClr val="242452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891" autoAdjust="0"/>
  </p:normalViewPr>
  <p:slideViewPr>
    <p:cSldViewPr>
      <p:cViewPr varScale="1">
        <p:scale>
          <a:sx n="32" d="100"/>
          <a:sy n="32" d="100"/>
        </p:scale>
        <p:origin x="1008" y="5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2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9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6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5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10" Type="http://schemas.openxmlformats.org/officeDocument/2006/relationships/image" Target="../media/image690.png"/><Relationship Id="rId4" Type="http://schemas.openxmlformats.org/officeDocument/2006/relationships/image" Target="../media/image75.wmf"/><Relationship Id="rId9" Type="http://schemas.openxmlformats.org/officeDocument/2006/relationships/image" Target="../media/image6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0.png"/><Relationship Id="rId4" Type="http://schemas.openxmlformats.org/officeDocument/2006/relationships/image" Target="../media/image7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emf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0.png"/><Relationship Id="rId9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0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1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0.png"/><Relationship Id="rId11" Type="http://schemas.openxmlformats.org/officeDocument/2006/relationships/image" Target="../media/image133.png"/><Relationship Id="rId5" Type="http://schemas.openxmlformats.org/officeDocument/2006/relationships/image" Target="../media/image129.png"/><Relationship Id="rId10" Type="http://schemas.openxmlformats.org/officeDocument/2006/relationships/image" Target="../media/image29.png"/><Relationship Id="rId4" Type="http://schemas.openxmlformats.org/officeDocument/2006/relationships/image" Target="../media/image128.png"/><Relationship Id="rId9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134.png"/><Relationship Id="rId7" Type="http://schemas.openxmlformats.org/officeDocument/2006/relationships/image" Target="../media/image7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135.png"/><Relationship Id="rId9" Type="http://schemas.openxmlformats.org/officeDocument/2006/relationships/image" Target="../media/image7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8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91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9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13173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KSHS VÀ VẼ ĐỒ THỊ CỦA HÀM SỐ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35372" y="4446052"/>
            <a:ext cx="20852123" cy="861744"/>
            <a:chOff x="2206330" y="4446051"/>
            <a:chExt cx="20852123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6330" y="4446051"/>
              <a:ext cx="2085212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 KHẢO SÁT SBT VÀ VẼ ĐỒ THỊ CỦA HÀM SỐ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91061" y="1598375"/>
            <a:ext cx="1814128" cy="1628729"/>
            <a:chOff x="12784885" y="1066801"/>
            <a:chExt cx="1814128" cy="1628729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93883" cy="1138743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6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lang="en-US" sz="6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3" y="5796146"/>
            <a:ext cx="10686680" cy="907184"/>
            <a:chOff x="7459670" y="7086600"/>
            <a:chExt cx="1068791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05513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KHẢO SÁT HÀM PHÂN THỨC: 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4" y="10766864"/>
            <a:ext cx="11959462" cy="929775"/>
            <a:chOff x="7459670" y="8524495"/>
            <a:chExt cx="11960855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032806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 TƯƠNG GIAO CỦA CÁC ĐỒ THỊ: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53" y="12077661"/>
            <a:ext cx="4683434" cy="942109"/>
            <a:chOff x="7459670" y="9982200"/>
            <a:chExt cx="468397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05118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TẬP: 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2" y="7084350"/>
            <a:ext cx="16513629" cy="861774"/>
            <a:chOff x="644526" y="2766774"/>
            <a:chExt cx="10253662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535928" y="2766774"/>
              <a:ext cx="9362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Khảo sát sự biến thiên  và vẽ đồ thị hàm số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8914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75100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: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0373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 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6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0">
            <a:extLst>
              <a:ext uri="{FF2B5EF4-FFF2-40B4-BE49-F238E27FC236}">
                <a16:creationId xmlns:a16="http://schemas.microsoft.com/office/drawing/2014/main" id="{F779F8CA-0BC3-4CBE-A05C-65CBE15CB2F1}"/>
              </a:ext>
            </a:extLst>
          </p:cNvPr>
          <p:cNvGrpSpPr/>
          <p:nvPr/>
        </p:nvGrpSpPr>
        <p:grpSpPr>
          <a:xfrm>
            <a:off x="921019" y="9087865"/>
            <a:ext cx="23067555" cy="3886200"/>
            <a:chOff x="1270511" y="5867400"/>
            <a:chExt cx="22055750" cy="4299424"/>
          </a:xfrm>
        </p:grpSpPr>
        <p:sp>
          <p:nvSpPr>
            <p:cNvPr id="62" name="Rounded Rectangle 52">
              <a:extLst>
                <a:ext uri="{FF2B5EF4-FFF2-40B4-BE49-F238E27FC236}">
                  <a16:creationId xmlns:a16="http://schemas.microsoft.com/office/drawing/2014/main" id="{4FC6DD41-C2EB-4D83-97A3-4A2B85BC7611}"/>
                </a:ext>
              </a:extLst>
            </p:cNvPr>
            <p:cNvSpPr/>
            <p:nvPr/>
          </p:nvSpPr>
          <p:spPr>
            <a:xfrm>
              <a:off x="1272210" y="6139010"/>
              <a:ext cx="22054051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0">
              <a:extLst>
                <a:ext uri="{FF2B5EF4-FFF2-40B4-BE49-F238E27FC236}">
                  <a16:creationId xmlns:a16="http://schemas.microsoft.com/office/drawing/2014/main" id="{E1D81EF2-587B-4D03-A117-6D4E5B18B4D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2CBB53F7-E3AA-4831-98D4-DF4E2A8A9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F0A9CF-41B6-4242-B6D6-47B54984225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Round Diagonal Corner Rectangle 58">
                <a:extLst>
                  <a:ext uri="{FF2B5EF4-FFF2-40B4-BE49-F238E27FC236}">
                    <a16:creationId xmlns:a16="http://schemas.microsoft.com/office/drawing/2014/main" id="{DFBF08CE-9D8E-4B20-B57B-36E0A9D0357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91100ADC-C220-470A-B4AC-C3AA3481DF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14568" y="9029785"/>
            <a:ext cx="23074005" cy="1007175"/>
            <a:chOff x="1270511" y="5884230"/>
            <a:chExt cx="22061917" cy="111427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60218" cy="859490"/>
            </a:xfrm>
            <a:prstGeom prst="roundRect">
              <a:avLst>
                <a:gd name="adj" fmla="val 3132"/>
              </a:avLst>
            </a:prstGeom>
          </p:spPr>
          <p:txBody>
            <a:bodyPr wrap="square">
              <a:spAutoFit/>
            </a:bodyPr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2437762" cy="941820"/>
              <a:chOff x="1224541" y="6322797"/>
              <a:chExt cx="2437762" cy="94182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6369267"/>
                <a:ext cx="828631" cy="735691"/>
              </a:xfrm>
              <a:prstGeom prst="round1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941818"/>
              </a:xfrm>
              <a:prstGeom prst="round2Diag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851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54289" y="2432369"/>
            <a:ext cx="12147311" cy="4464584"/>
            <a:chOff x="534987" y="1594800"/>
            <a:chExt cx="11906564" cy="3743959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49" y="1594800"/>
              <a:ext cx="11685902" cy="374395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691306"/>
              <a:ext cx="3505200" cy="1132897"/>
              <a:chOff x="534987" y="1691306"/>
              <a:chExt cx="3505200" cy="1132897"/>
            </a:xfrm>
          </p:grpSpPr>
          <p:sp>
            <p:nvSpPr>
              <p:cNvPr id="9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Pentagon 93"/>
              <p:cNvSpPr/>
              <p:nvPr/>
            </p:nvSpPr>
            <p:spPr bwMode="auto">
              <a:xfrm>
                <a:off x="534987" y="1691306"/>
                <a:ext cx="3505200" cy="86879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860972" y="1823735"/>
                <a:ext cx="1749098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12292" y="7060350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00644" y="7542354"/>
                <a:ext cx="35564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44" y="7542354"/>
                <a:ext cx="3556417" cy="769441"/>
              </a:xfrm>
              <a:prstGeom prst="rect">
                <a:avLst/>
              </a:prstGeom>
              <a:blipFill>
                <a:blip r:embed="rId3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924800" y="7604747"/>
                <a:ext cx="28553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7604747"/>
                <a:ext cx="285533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740039" y="7570783"/>
                <a:ext cx="30316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039" y="7570783"/>
                <a:ext cx="3031664" cy="769441"/>
              </a:xfrm>
              <a:prstGeom prst="rect">
                <a:avLst/>
              </a:prstGeom>
              <a:blipFill>
                <a:blip r:embed="rId5"/>
                <a:stretch>
                  <a:fillRect t="-17460" r="-704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688265" y="7603839"/>
                <a:ext cx="30316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265" y="7603839"/>
                <a:ext cx="303166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109074" y="7470032"/>
            <a:ext cx="1092232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7512" y="3836177"/>
                <a:ext cx="9465283" cy="108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𝒂𝒙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 hình vẽ.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512" y="3836177"/>
                <a:ext cx="9465283" cy="1080617"/>
              </a:xfrm>
              <a:prstGeom prst="rect">
                <a:avLst/>
              </a:prstGeom>
              <a:blipFill>
                <a:blip r:embed="rId7"/>
                <a:stretch>
                  <a:fillRect l="-2640" r="-1674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Hình ảnh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2" r="-813" b="14484"/>
          <a:stretch>
            <a:fillRect/>
          </a:stretch>
        </p:blipFill>
        <p:spPr bwMode="auto">
          <a:xfrm>
            <a:off x="13067688" y="1728224"/>
            <a:ext cx="10920885" cy="51297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41253" y="5181600"/>
            <a:ext cx="98299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67922" y="9796265"/>
                <a:ext cx="23072228" cy="992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hàm số có đường tiệm cận ngang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22" y="9796265"/>
                <a:ext cx="23072228" cy="992131"/>
              </a:xfrm>
              <a:prstGeom prst="rect">
                <a:avLst/>
              </a:prstGeom>
              <a:blipFill>
                <a:blip r:embed="rId9"/>
                <a:stretch>
                  <a:fillRect l="-1084" t="-7362" r="-132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06106" y="10656845"/>
                <a:ext cx="2240039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>
                          <a:latin typeface="Cambria Math"/>
                        </a:rPr>
                        <m:t>.(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</a:rPr>
                        <m:t>.(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a:rPr lang="en-US" sz="4400" b="1" i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⇔−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 i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 i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06" y="10656845"/>
                <a:ext cx="22400391" cy="2123658"/>
              </a:xfrm>
              <a:prstGeom prst="rect">
                <a:avLst/>
              </a:prstGeom>
              <a:blipFill>
                <a:blip r:embed="rId10"/>
                <a:stretch>
                  <a:fillRect l="-1116" t="-5731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47">
            <a:extLst>
              <a:ext uri="{FF2B5EF4-FFF2-40B4-BE49-F238E27FC236}">
                <a16:creationId xmlns:a16="http://schemas.microsoft.com/office/drawing/2014/main" id="{7B5C4C68-AD99-4689-AB31-DC92EFCA2416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627C88C9-659C-4B33-9128-FB3F324D99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30">
              <a:extLst>
                <a:ext uri="{FF2B5EF4-FFF2-40B4-BE49-F238E27FC236}">
                  <a16:creationId xmlns:a16="http://schemas.microsoft.com/office/drawing/2014/main" id="{310A39CD-BAD6-4AA1-8615-6F06865A8E9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851CD4B1-D235-4DB8-B5E2-341DE7F3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A500BEB7-0BA9-432D-93CA-F2457B635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AD772E83-8FE2-40EE-8024-3E0EC7CBD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92731687-4423-4F4B-9A45-079ABD85A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17477C57-8451-4E29-B251-C123D1BEF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E6B4C9F4-2C59-4BEF-94C9-CF6115F8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76A0A56D-9B53-4434-9D22-2D5FB6E91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D3550392-684F-4762-B66D-151C67CF9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E132CB68-F1FD-45A6-96CE-CAFA05CF6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2041C0C0-A05A-437E-89A4-3D29B26B3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7012A9CA-0875-477A-AE3D-E20072E5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B07E2047-5C9A-4EB7-97C6-91EA8D4A1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id="{56E283C7-8AFC-437B-A227-F99083314F4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31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21019" y="9087865"/>
            <a:ext cx="23067555" cy="3886200"/>
            <a:chOff x="1270511" y="5867400"/>
            <a:chExt cx="22055750" cy="429942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54051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26979" y="2489925"/>
            <a:ext cx="11298524" cy="4464584"/>
            <a:chOff x="534987" y="1594800"/>
            <a:chExt cx="10353516" cy="3743959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49" y="1594800"/>
              <a:ext cx="10132854" cy="374395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766698"/>
              <a:ext cx="3505200" cy="718014"/>
              <a:chOff x="534987" y="1766698"/>
              <a:chExt cx="3505200" cy="718014"/>
            </a:xfrm>
          </p:grpSpPr>
          <p:sp>
            <p:nvSpPr>
              <p:cNvPr id="94" name="Pentagon 93"/>
              <p:cNvSpPr/>
              <p:nvPr/>
            </p:nvSpPr>
            <p:spPr bwMode="auto">
              <a:xfrm>
                <a:off x="534987" y="1766698"/>
                <a:ext cx="3505200" cy="71801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899951" y="1783871"/>
                <a:ext cx="1635211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194817" y="3654940"/>
                <a:ext cx="10692845" cy="2442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𝒄𝒙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817" y="3654940"/>
                <a:ext cx="10692845" cy="2442720"/>
              </a:xfrm>
              <a:prstGeom prst="rect">
                <a:avLst/>
              </a:prstGeom>
              <a:blipFill>
                <a:blip r:embed="rId3"/>
                <a:stretch>
                  <a:fillRect l="-2281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/>
          <p:cNvGrpSpPr/>
          <p:nvPr/>
        </p:nvGrpSpPr>
        <p:grpSpPr>
          <a:xfrm>
            <a:off x="312292" y="7060350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979307" y="7630570"/>
                <a:ext cx="41713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𝒂𝒄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𝒂𝒃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307" y="7630570"/>
                <a:ext cx="4171398" cy="769441"/>
              </a:xfrm>
              <a:prstGeom prst="rect">
                <a:avLst/>
              </a:prstGeom>
              <a:blipFill>
                <a:blip r:embed="rId4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621717" y="7630570"/>
                <a:ext cx="41842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𝒂𝒅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𝒃𝒄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717" y="7630570"/>
                <a:ext cx="418422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3458366" y="7630570"/>
                <a:ext cx="42082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𝒄𝒅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𝒃𝒅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8366" y="7630570"/>
                <a:ext cx="4208268" cy="769441"/>
              </a:xfrm>
              <a:prstGeom prst="rect">
                <a:avLst/>
              </a:prstGeom>
              <a:blipFill>
                <a:blip r:embed="rId6"/>
                <a:stretch>
                  <a:fillRect t="-17460" r="-478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9799192" y="7630570"/>
                <a:ext cx="43605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𝒂𝒅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𝒃𝒄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192" y="7630570"/>
                <a:ext cx="436055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807813" y="7388722"/>
            <a:ext cx="1092232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47">
            <a:extLst>
              <a:ext uri="{FF2B5EF4-FFF2-40B4-BE49-F238E27FC236}">
                <a16:creationId xmlns:a16="http://schemas.microsoft.com/office/drawing/2014/main" id="{3054B9A6-25EA-4A34-A99D-79455FEB441F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19A9BF20-EA62-4ACB-82F1-CAE610FBE6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05F1A262-AEFC-480C-ADD9-278AE256ECF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F517ED94-4D35-4647-BD24-58BD58080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C06767D5-7EEE-44E2-9CFA-DA3393F78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A6D5800F-B2D4-4EFF-AB72-5B83C2D6F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D07618A1-240B-4613-8F23-8AD41C500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688AEB9F-1345-4233-B075-DB27EAAA3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DCD184A6-E288-4184-8BFC-C96AA0541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1164EF85-9920-4F8C-AD7F-630875DF5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7D5DBD9B-A7AC-477D-9F31-4E63AC484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7BDF5250-5611-44BF-9F22-B88D26520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747CD974-6E5D-40E2-A266-B932A0B9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0B7C21BF-76B9-44D7-A35F-CC02AE457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F60072E0-38B7-43BA-B650-A179652C4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A3935A9C-8FAA-4D04-90D3-4F2DBD96E66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pic>
        <p:nvPicPr>
          <p:cNvPr id="77" name="Picture 7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2009214"/>
            <a:ext cx="9144000" cy="46963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88474" y="9889853"/>
                <a:ext cx="22782310" cy="2685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sát đồ thị ta có: TCĐ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&lt;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dấu. Lại có TCN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dấu. 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dấu. Lại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&lt;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trái dấu. Suy ra: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𝒂𝒅</m:t>
                    </m:r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𝒃𝒄</m:t>
                    </m:r>
                    <m:r>
                      <a:rPr lang="en-US" b="1" i="1">
                        <a:latin typeface="Cambria Math"/>
                      </a:rPr>
                      <m:t>&lt;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74" y="9889853"/>
                <a:ext cx="22782310" cy="2685159"/>
              </a:xfrm>
              <a:prstGeom prst="rect">
                <a:avLst/>
              </a:prstGeom>
              <a:blipFill rotWithShape="1">
                <a:blip r:embed="rId9"/>
                <a:stretch>
                  <a:fillRect l="-1044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1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83144" y="9087865"/>
            <a:ext cx="23805430" cy="4597068"/>
            <a:chOff x="565001" y="5867400"/>
            <a:chExt cx="22761260" cy="5085879"/>
          </a:xfrm>
        </p:grpSpPr>
        <p:sp>
          <p:nvSpPr>
            <p:cNvPr id="53" name="Rounded Rectangle 52"/>
            <p:cNvSpPr/>
            <p:nvPr/>
          </p:nvSpPr>
          <p:spPr>
            <a:xfrm>
              <a:off x="565001" y="5956241"/>
              <a:ext cx="22761260" cy="49970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26979" y="2489924"/>
            <a:ext cx="13698620" cy="4291875"/>
            <a:chOff x="534987" y="1594799"/>
            <a:chExt cx="12552868" cy="3599127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49" y="1594799"/>
              <a:ext cx="12332206" cy="359912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766698"/>
              <a:ext cx="3505200" cy="718014"/>
              <a:chOff x="534987" y="1766698"/>
              <a:chExt cx="3505200" cy="718014"/>
            </a:xfrm>
          </p:grpSpPr>
          <p:sp>
            <p:nvSpPr>
              <p:cNvPr id="94" name="Pentagon 93"/>
              <p:cNvSpPr/>
              <p:nvPr/>
            </p:nvSpPr>
            <p:spPr bwMode="auto">
              <a:xfrm>
                <a:off x="534987" y="1766698"/>
                <a:ext cx="3505200" cy="71801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899951" y="1783871"/>
                <a:ext cx="1635211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46630" y="3344665"/>
                <a:ext cx="12874169" cy="379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như trong hình vẽ bên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 rằng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Khẳng định nào dưới đây là đúng?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30" y="3344665"/>
                <a:ext cx="12874169" cy="3797322"/>
              </a:xfrm>
              <a:prstGeom prst="rect">
                <a:avLst/>
              </a:prstGeom>
              <a:blipFill rotWithShape="1">
                <a:blip r:embed="rId3"/>
                <a:stretch>
                  <a:fillRect l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/>
          <p:cNvGrpSpPr/>
          <p:nvPr/>
        </p:nvGrpSpPr>
        <p:grpSpPr>
          <a:xfrm>
            <a:off x="312292" y="7060350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22168" y="7637994"/>
                <a:ext cx="25950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nl-NL" sz="4400"/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168" y="7637994"/>
                <a:ext cx="2595069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5079" r="-8685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64578" y="7318248"/>
                <a:ext cx="303858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nl-NL" sz="44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78" y="7318248"/>
                <a:ext cx="3038588" cy="13599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401227" y="7570783"/>
                <a:ext cx="2381870" cy="1063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40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227" y="7570783"/>
                <a:ext cx="2381870" cy="1063946"/>
              </a:xfrm>
              <a:prstGeom prst="rect">
                <a:avLst/>
              </a:prstGeom>
              <a:blipFill rotWithShape="1">
                <a:blip r:embed="rId6"/>
                <a:stretch>
                  <a:fillRect r="-9463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742053" y="7334899"/>
                <a:ext cx="25950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nl-NL" sz="44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053" y="7334899"/>
                <a:ext cx="2595069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374903" y="7484586"/>
            <a:ext cx="1092232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47">
            <a:extLst>
              <a:ext uri="{FF2B5EF4-FFF2-40B4-BE49-F238E27FC236}">
                <a16:creationId xmlns:a16="http://schemas.microsoft.com/office/drawing/2014/main" id="{3054B9A6-25EA-4A34-A99D-79455FEB441F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19A9BF20-EA62-4ACB-82F1-CAE610FBE6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05F1A262-AEFC-480C-ADD9-278AE256ECF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F517ED94-4D35-4647-BD24-58BD58080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C06767D5-7EEE-44E2-9CFA-DA3393F78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A6D5800F-B2D4-4EFF-AB72-5B83C2D6F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D07618A1-240B-4613-8F23-8AD41C500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688AEB9F-1345-4233-B075-DB27EAAA3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DCD184A6-E288-4184-8BFC-C96AA0541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1164EF85-9920-4F8C-AD7F-630875DF5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7D5DBD9B-A7AC-477D-9F31-4E63AC484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7BDF5250-5611-44BF-9F22-B88D26520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747CD974-6E5D-40E2-A266-B932A0B9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0B7C21BF-76B9-44D7-A35F-CC02AE457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F60072E0-38B7-43BA-B650-A179652C4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A3935A9C-8FAA-4D04-90D3-4F2DBD96E66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pic>
        <p:nvPicPr>
          <p:cNvPr id="76" name="Picture 7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0" y="2199665"/>
            <a:ext cx="7848599" cy="42011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4904" y="9782502"/>
                <a:ext cx="23613670" cy="357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 qua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Ta có: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𝒂𝒅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𝒃𝒄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𝒄𝒙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và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0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 qua 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𝒂𝒅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𝒃𝒄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𝒂𝒅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𝒃𝒄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𝒂𝒅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vì nếu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(vô lí). Do đó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0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" y="9782502"/>
                <a:ext cx="23613670" cy="3574505"/>
              </a:xfrm>
              <a:prstGeom prst="rect">
                <a:avLst/>
              </a:prstGeom>
              <a:blipFill rotWithShape="1">
                <a:blip r:embed="rId9"/>
                <a:stretch>
                  <a:fillRect l="-930" r="-181" b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0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3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67"/>
            <a:ext cx="14935200" cy="817375"/>
            <a:chOff x="166060" y="1892299"/>
            <a:chExt cx="14937902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166060" y="1905000"/>
              <a:ext cx="190721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3884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3016401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 TƯƠNG GIAO CỦA CÁC ĐỒ THỊ</a:t>
              </a:r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529056" y="2449974"/>
            <a:ext cx="14569590" cy="3923236"/>
            <a:chOff x="1268091" y="3369791"/>
            <a:chExt cx="9041565" cy="3923690"/>
          </a:xfrm>
        </p:grpSpPr>
        <p:sp>
          <p:nvSpPr>
            <p:cNvPr id="9" name="Rounded Rectangle 8"/>
            <p:cNvSpPr/>
            <p:nvPr/>
          </p:nvSpPr>
          <p:spPr>
            <a:xfrm>
              <a:off x="1504226" y="3416533"/>
              <a:ext cx="8805430" cy="3876948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268091" y="3369791"/>
              <a:ext cx="3499313" cy="1031220"/>
              <a:chOff x="166396" y="8755081"/>
              <a:chExt cx="3499313" cy="1031220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81187" cy="1031220"/>
              </a:xfrm>
              <a:prstGeom prst="roundRect">
                <a:avLst/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241620" y="8850934"/>
                <a:ext cx="1566990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937009" y="6557333"/>
            <a:ext cx="22985445" cy="6777664"/>
            <a:chOff x="1957257" y="3352800"/>
            <a:chExt cx="21204026" cy="677844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7" y="3400197"/>
              <a:ext cx="21204026" cy="6731052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Round Same Side Corner Rectangle 62"/>
            <p:cNvSpPr/>
            <p:nvPr/>
          </p:nvSpPr>
          <p:spPr>
            <a:xfrm rot="10800000" flipV="1">
              <a:off x="1978531" y="3352800"/>
              <a:ext cx="4804170" cy="984664"/>
            </a:xfrm>
            <a:prstGeom prst="round2SameRect">
              <a:avLst>
                <a:gd name="adj1" fmla="val 15299"/>
                <a:gd name="adj2" fmla="val 0"/>
              </a:avLst>
            </a:prstGeom>
            <a:solidFill>
              <a:schemeClr val="accent5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000824" y="6399805"/>
            <a:ext cx="5533887" cy="974363"/>
            <a:chOff x="4229904" y="5125279"/>
            <a:chExt cx="2979610" cy="732137"/>
          </a:xfrm>
        </p:grpSpPr>
        <p:sp>
          <p:nvSpPr>
            <p:cNvPr id="72" name="TextBox 71"/>
            <p:cNvSpPr txBox="1"/>
            <p:nvPr/>
          </p:nvSpPr>
          <p:spPr>
            <a:xfrm>
              <a:off x="4488465" y="5125279"/>
              <a:ext cx="628461" cy="578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229904" y="5279257"/>
              <a:ext cx="2979610" cy="578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giải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endParaRPr lang="en-US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38226" y="3538752"/>
                <a:ext cx="1079622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𝒇</m:t>
                    </m:r>
                    <m:r>
                      <a:rPr lang="vi-VN" sz="4400" b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r>
                      <a:rPr lang="vi-VN" sz="4400" b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sự tương giao của hai đồ thị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226" y="3538752"/>
                <a:ext cx="10796226" cy="2123658"/>
              </a:xfrm>
              <a:prstGeom prst="rect">
                <a:avLst/>
              </a:prstGeom>
              <a:blipFill>
                <a:blip r:embed="rId2"/>
                <a:stretch>
                  <a:fillRect l="-2259" t="-6322" r="-33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15211057" y="2198244"/>
            <a:ext cx="8717891" cy="5035646"/>
            <a:chOff x="4854" y="11417"/>
            <a:chExt cx="2715" cy="2587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auto">
            <a:xfrm>
              <a:off x="4854" y="12863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 flipV="1">
              <a:off x="5934" y="11559"/>
              <a:ext cx="0" cy="2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5454" y="11885"/>
              <a:ext cx="1680" cy="679"/>
            </a:xfrm>
            <a:custGeom>
              <a:avLst/>
              <a:gdLst>
                <a:gd name="T0" fmla="*/ 0 w 1680"/>
                <a:gd name="T1" fmla="*/ 163 h 679"/>
                <a:gd name="T2" fmla="*/ 840 w 1680"/>
                <a:gd name="T3" fmla="*/ 652 h 679"/>
                <a:gd name="T4" fmla="*/ 1680 w 1680"/>
                <a:gd name="T5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0" h="679">
                  <a:moveTo>
                    <a:pt x="0" y="163"/>
                  </a:moveTo>
                  <a:cubicBezTo>
                    <a:pt x="280" y="421"/>
                    <a:pt x="560" y="679"/>
                    <a:pt x="840" y="652"/>
                  </a:cubicBezTo>
                  <a:cubicBezTo>
                    <a:pt x="1120" y="625"/>
                    <a:pt x="1540" y="109"/>
                    <a:pt x="16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5334" y="12048"/>
              <a:ext cx="1920" cy="516"/>
            </a:xfrm>
            <a:custGeom>
              <a:avLst/>
              <a:gdLst>
                <a:gd name="T0" fmla="*/ 0 w 1920"/>
                <a:gd name="T1" fmla="*/ 516 h 516"/>
                <a:gd name="T2" fmla="*/ 840 w 1920"/>
                <a:gd name="T3" fmla="*/ 27 h 516"/>
                <a:gd name="T4" fmla="*/ 1920 w 1920"/>
                <a:gd name="T5" fmla="*/ 35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0" h="516">
                  <a:moveTo>
                    <a:pt x="0" y="516"/>
                  </a:moveTo>
                  <a:cubicBezTo>
                    <a:pt x="260" y="285"/>
                    <a:pt x="520" y="54"/>
                    <a:pt x="840" y="27"/>
                  </a:cubicBezTo>
                  <a:cubicBezTo>
                    <a:pt x="1160" y="0"/>
                    <a:pt x="1540" y="176"/>
                    <a:pt x="1920" y="35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5679" y="12277"/>
              <a:ext cx="0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5694" y="1226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44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" y="12691"/>
              <a:ext cx="195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" y="11417"/>
              <a:ext cx="215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" y="12097"/>
              <a:ext cx="273" cy="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" y="12767"/>
              <a:ext cx="272" cy="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" y="12854"/>
              <a:ext cx="234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Group 14"/>
            <p:cNvGrpSpPr>
              <a:grpSpLocks/>
            </p:cNvGrpSpPr>
            <p:nvPr/>
          </p:nvGrpSpPr>
          <p:grpSpPr bwMode="auto">
            <a:xfrm>
              <a:off x="5942" y="12766"/>
              <a:ext cx="97" cy="85"/>
              <a:chOff x="3669" y="12595"/>
              <a:chExt cx="97" cy="85"/>
            </a:xfrm>
          </p:grpSpPr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>
                <a:off x="3669" y="12598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Line 16"/>
              <p:cNvSpPr>
                <a:spLocks noChangeShapeType="1"/>
              </p:cNvSpPr>
              <p:nvPr/>
            </p:nvSpPr>
            <p:spPr bwMode="auto">
              <a:xfrm rot="5400000">
                <a:off x="3723" y="12638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5660" y="12237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18"/>
            <p:cNvSpPr>
              <a:spLocks noChangeArrowheads="1"/>
            </p:cNvSpPr>
            <p:nvPr/>
          </p:nvSpPr>
          <p:spPr bwMode="auto">
            <a:xfrm>
              <a:off x="6774" y="12170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575465" y="6837256"/>
                <a:ext cx="1561808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phương trình hoành độ giao điểm của hai đồ thị: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5" y="6837256"/>
                <a:ext cx="15618087" cy="1446550"/>
              </a:xfrm>
              <a:prstGeom prst="rect">
                <a:avLst/>
              </a:prstGeom>
              <a:blipFill>
                <a:blip r:embed="rId8"/>
                <a:stretch>
                  <a:fillRect l="-160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909564" y="8266451"/>
                <a:ext cx="2244121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giao điểm của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với số 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phương 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chính là hoành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giao điểm.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64" y="8266451"/>
                <a:ext cx="22441215" cy="1446550"/>
              </a:xfrm>
              <a:prstGeom prst="rect">
                <a:avLst/>
              </a:prstGeom>
              <a:blipFill>
                <a:blip r:embed="rId9"/>
                <a:stretch>
                  <a:fillRect l="-108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967690" y="10308178"/>
                <a:ext cx="232410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nghiệm kép của (1)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hoành độ điểm tiếp xúc của các đồ thị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Để tính tung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giao điểm, ta thay hoành độ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vi-VN" sz="44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90" y="10308178"/>
                <a:ext cx="23241000" cy="2800767"/>
              </a:xfrm>
              <a:prstGeom prst="rect">
                <a:avLst/>
              </a:prstGeom>
              <a:blipFill>
                <a:blip r:embed="rId10"/>
                <a:stretch>
                  <a:fillRect l="-1076" t="-4793" r="-420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5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7" grpId="0"/>
      <p:bldP spid="85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019033" y="4267200"/>
            <a:ext cx="22117333" cy="8385474"/>
            <a:chOff x="1076414" y="4334859"/>
            <a:chExt cx="22117333" cy="8385474"/>
          </a:xfrm>
        </p:grpSpPr>
        <p:sp>
          <p:nvSpPr>
            <p:cNvPr id="70" name="Rounded Rectangle 69"/>
            <p:cNvSpPr/>
            <p:nvPr/>
          </p:nvSpPr>
          <p:spPr>
            <a:xfrm>
              <a:off x="1325021" y="4671550"/>
              <a:ext cx="21868726" cy="804878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689973" cy="795832"/>
              <a:chOff x="166396" y="8712046"/>
              <a:chExt cx="3689973" cy="7958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3" y="8755082"/>
                <a:ext cx="3471846" cy="75279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932118" y="8712046"/>
                <a:ext cx="26741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p:grpSp>
      </p:grpSp>
      <p:grpSp>
        <p:nvGrpSpPr>
          <p:cNvPr id="74" name="Group 54"/>
          <p:cNvGrpSpPr/>
          <p:nvPr/>
        </p:nvGrpSpPr>
        <p:grpSpPr>
          <a:xfrm>
            <a:off x="1235553" y="1710562"/>
            <a:ext cx="21841827" cy="1992085"/>
            <a:chOff x="1268078" y="3405486"/>
            <a:chExt cx="21841827" cy="1992085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-494674"/>
            <a:ext cx="40863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0" y="131073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36966" y="2130248"/>
                <a:ext cx="17913967" cy="1477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66" y="2130248"/>
                <a:ext cx="17913967" cy="1477199"/>
              </a:xfrm>
              <a:prstGeom prst="rect">
                <a:avLst/>
              </a:prstGeom>
              <a:blipFill>
                <a:blip r:embed="rId3"/>
                <a:stretch>
                  <a:fillRect t="-7819" b="-18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5486400"/>
                <a:ext cx="19659599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phương trình hoành độ giao điểm của hai đồ thị đã cho: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86400"/>
                <a:ext cx="19659599" cy="1461875"/>
              </a:xfrm>
              <a:prstGeom prst="rect">
                <a:avLst/>
              </a:prstGeom>
              <a:blipFill>
                <a:blip r:embed="rId4"/>
                <a:stretch>
                  <a:fillRect l="-1240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594922" y="7054287"/>
                <a:ext cx="5363071" cy="2291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922" y="7054287"/>
                <a:ext cx="5363071" cy="22915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981200" y="9448800"/>
            <a:ext cx="2019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phương trình hoành độ giao điểm có 2 nghiệm phân biệt.</a:t>
            </a:r>
          </a:p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 hai đồ thị đã cho có 2 giao điểm.</a:t>
            </a:r>
          </a:p>
        </p:txBody>
      </p:sp>
    </p:spTree>
    <p:extLst>
      <p:ext uri="{BB962C8B-B14F-4D97-AF65-F5344CB8AC3E}">
        <p14:creationId xmlns:p14="http://schemas.microsoft.com/office/powerpoint/2010/main" val="24669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0">
            <a:extLst>
              <a:ext uri="{FF2B5EF4-FFF2-40B4-BE49-F238E27FC236}">
                <a16:creationId xmlns:a16="http://schemas.microsoft.com/office/drawing/2014/main" id="{1A344007-3269-429E-AEF0-869455E095FB}"/>
              </a:ext>
            </a:extLst>
          </p:cNvPr>
          <p:cNvGrpSpPr/>
          <p:nvPr/>
        </p:nvGrpSpPr>
        <p:grpSpPr>
          <a:xfrm>
            <a:off x="1190535" y="4519778"/>
            <a:ext cx="21859562" cy="5691023"/>
            <a:chOff x="1270511" y="5867400"/>
            <a:chExt cx="20900743" cy="6384144"/>
          </a:xfrm>
        </p:grpSpPr>
        <p:sp>
          <p:nvSpPr>
            <p:cNvPr id="72" name="Rounded Rectangle 52">
              <a:extLst>
                <a:ext uri="{FF2B5EF4-FFF2-40B4-BE49-F238E27FC236}">
                  <a16:creationId xmlns:a16="http://schemas.microsoft.com/office/drawing/2014/main" id="{6A6E8419-364D-4D79-A524-7CA4CADAC3DD}"/>
                </a:ext>
              </a:extLst>
            </p:cNvPr>
            <p:cNvSpPr/>
            <p:nvPr/>
          </p:nvSpPr>
          <p:spPr>
            <a:xfrm>
              <a:off x="1272210" y="6139011"/>
              <a:ext cx="20899044" cy="61125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60">
              <a:extLst>
                <a:ext uri="{FF2B5EF4-FFF2-40B4-BE49-F238E27FC236}">
                  <a16:creationId xmlns:a16="http://schemas.microsoft.com/office/drawing/2014/main" id="{590F70AB-B76C-450D-A530-B5C743DB0E6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105" name="Freeform 20">
                <a:extLst>
                  <a:ext uri="{FF2B5EF4-FFF2-40B4-BE49-F238E27FC236}">
                    <a16:creationId xmlns:a16="http://schemas.microsoft.com/office/drawing/2014/main" id="{D0340665-82FF-4813-80CB-8137C02BF34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7A8FF15-1313-4B2D-AF10-8AEA8BF4D48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Round Diagonal Corner Rectangle 58">
                <a:extLst>
                  <a:ext uri="{FF2B5EF4-FFF2-40B4-BE49-F238E27FC236}">
                    <a16:creationId xmlns:a16="http://schemas.microsoft.com/office/drawing/2014/main" id="{EBBB344B-E526-48F8-8291-57EC3F8480D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15">
                <a:extLst>
                  <a:ext uri="{FF2B5EF4-FFF2-40B4-BE49-F238E27FC236}">
                    <a16:creationId xmlns:a16="http://schemas.microsoft.com/office/drawing/2014/main" id="{5FB3DE7B-6028-4BEC-8EFB-225A77F12A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4" name="Group 54"/>
          <p:cNvGrpSpPr/>
          <p:nvPr/>
        </p:nvGrpSpPr>
        <p:grpSpPr>
          <a:xfrm>
            <a:off x="1208270" y="1955425"/>
            <a:ext cx="21841827" cy="1992085"/>
            <a:chOff x="1268078" y="3405486"/>
            <a:chExt cx="21841827" cy="1992085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-494674"/>
            <a:ext cx="40863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593553" y="169044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96693" y="2770461"/>
                <a:ext cx="21747729" cy="1070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CMR đồ thị (C) của hs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+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 cắt đường thẳng (d)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93" y="2770461"/>
                <a:ext cx="21747729" cy="1070614"/>
              </a:xfrm>
              <a:prstGeom prst="rect">
                <a:avLst/>
              </a:prstGeom>
              <a:blipFill>
                <a:blip r:embed="rId3"/>
                <a:stretch>
                  <a:fillRect l="-112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99666" y="5164100"/>
                <a:ext cx="22559951" cy="1747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phương trình  hoành độ giao điểm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+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     </m:t>
                    </m:r>
                    <m:r>
                      <a:rPr lang="nl-NL" sz="4400" b="1">
                        <a:latin typeface="Cambria Math"/>
                      </a:rPr>
                      <m:t>(</m:t>
                    </m:r>
                    <m:r>
                      <a:rPr lang="nl-NL" sz="4400" b="1" i="1">
                        <a:latin typeface="Cambria Math"/>
                      </a:rPr>
                      <m:t>𝟏</m:t>
                    </m:r>
                    <m:r>
                      <a:rPr lang="nl-NL" sz="4400" b="1">
                        <a:latin typeface="Cambria Math"/>
                      </a:rPr>
                      <m:t>)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luôn có nghiệm.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666" y="5164100"/>
                <a:ext cx="22559951" cy="1747723"/>
              </a:xfrm>
              <a:prstGeom prst="rect">
                <a:avLst/>
              </a:prstGeom>
              <a:blipFill>
                <a:blip r:embed="rId4"/>
                <a:stretch>
                  <a:fillRect l="-1081" b="-1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90138" y="6622993"/>
                <a:ext cx="21703327" cy="281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+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l-NL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l-NL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𝒎</m:t>
                                  </m:r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≠−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nl-NL" sz="4400" b="1" i="1">
                        <a:latin typeface="Cambria Math"/>
                      </a:rPr>
                      <m:t>⇔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nl-NL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b="1">
                                  <a:latin typeface="Cambria Math"/>
                                </a:rPr>
                                <m:t>(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nl-NL" sz="4400" b="1">
                                  <a:latin typeface="Cambria Math"/>
                                </a:rPr>
                                <m:t>)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    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≠−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nl-NL" sz="4400" b="1" i="1">
                        <a:latin typeface="Cambria Math"/>
                      </a:rPr>
                      <m:t>   </m:t>
                    </m:r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38" y="6622993"/>
                <a:ext cx="21703327" cy="2810000"/>
              </a:xfrm>
              <a:prstGeom prst="rect">
                <a:avLst/>
              </a:prstGeom>
              <a:blipFill>
                <a:blip r:embed="rId5"/>
                <a:stretch>
                  <a:fillRect l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09151" y="8671191"/>
                <a:ext cx="2158431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phương trình (2) có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𝜟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𝟖</m:t>
                    </m:r>
                    <m:r>
                      <a:rPr lang="nl-NL" sz="4400" b="1" i="1">
                        <a:latin typeface="Cambria Math"/>
                      </a:rPr>
                      <m:t>&gt;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nl-NL" sz="4400" b="1">
                        <a:latin typeface="Cambria Math"/>
                      </a:rPr>
                      <m:t>,</m:t>
                    </m:r>
                    <m:r>
                      <a:rPr lang="nl-NL" sz="4400" b="1" i="1">
                        <a:latin typeface="Cambria Math"/>
                      </a:rPr>
                      <m:t>∀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=−</m:t>
                    </m:r>
                    <m:r>
                      <a:rPr lang="nl-NL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là nghiệm (2)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151" y="8671191"/>
                <a:ext cx="21584314" cy="784767"/>
              </a:xfrm>
              <a:prstGeom prst="rect">
                <a:avLst/>
              </a:prstGeom>
              <a:blipFill>
                <a:blip r:embed="rId6"/>
                <a:stretch>
                  <a:fillRect l="-115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4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0">
            <a:extLst>
              <a:ext uri="{FF2B5EF4-FFF2-40B4-BE49-F238E27FC236}">
                <a16:creationId xmlns:a16="http://schemas.microsoft.com/office/drawing/2014/main" id="{6BCC86F2-E54B-451E-B179-6A578142BCF3}"/>
              </a:ext>
            </a:extLst>
          </p:cNvPr>
          <p:cNvGrpSpPr/>
          <p:nvPr/>
        </p:nvGrpSpPr>
        <p:grpSpPr>
          <a:xfrm>
            <a:off x="614717" y="4493136"/>
            <a:ext cx="23067555" cy="8841864"/>
            <a:chOff x="1270511" y="5867400"/>
            <a:chExt cx="22055750" cy="9025767"/>
          </a:xfrm>
        </p:grpSpPr>
        <p:sp>
          <p:nvSpPr>
            <p:cNvPr id="73" name="Rounded Rectangle 52">
              <a:extLst>
                <a:ext uri="{FF2B5EF4-FFF2-40B4-BE49-F238E27FC236}">
                  <a16:creationId xmlns:a16="http://schemas.microsoft.com/office/drawing/2014/main" id="{CE1AFCA2-9826-46EF-BADF-E1702FB21BC2}"/>
                </a:ext>
              </a:extLst>
            </p:cNvPr>
            <p:cNvSpPr/>
            <p:nvPr/>
          </p:nvSpPr>
          <p:spPr>
            <a:xfrm>
              <a:off x="1272210" y="5884230"/>
              <a:ext cx="22054051" cy="90089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60">
              <a:extLst>
                <a:ext uri="{FF2B5EF4-FFF2-40B4-BE49-F238E27FC236}">
                  <a16:creationId xmlns:a16="http://schemas.microsoft.com/office/drawing/2014/main" id="{84E3A5A7-8048-45A1-A772-ECB1E0B6E22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0425485A-49F4-4066-A476-0CA4E1C279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F7EB15A-44A8-4CB6-8224-237106E5766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Round Diagonal Corner Rectangle 58">
                <a:extLst>
                  <a:ext uri="{FF2B5EF4-FFF2-40B4-BE49-F238E27FC236}">
                    <a16:creationId xmlns:a16="http://schemas.microsoft.com/office/drawing/2014/main" id="{FF2DDCCD-838F-4D0D-8ED9-D814E02B049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15">
                <a:extLst>
                  <a:ext uri="{FF2B5EF4-FFF2-40B4-BE49-F238E27FC236}">
                    <a16:creationId xmlns:a16="http://schemas.microsoft.com/office/drawing/2014/main" id="{C4C96B98-9D05-472A-91DA-358D842CFF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4" name="Group 54"/>
          <p:cNvGrpSpPr/>
          <p:nvPr/>
        </p:nvGrpSpPr>
        <p:grpSpPr>
          <a:xfrm>
            <a:off x="614717" y="1575706"/>
            <a:ext cx="23083483" cy="2726073"/>
            <a:chOff x="1268078" y="3405486"/>
            <a:chExt cx="23083483" cy="2726073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790951"/>
              <a:ext cx="23083483" cy="234060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-494674"/>
            <a:ext cx="40863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0" y="131073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46524" y="1861329"/>
                <a:ext cx="1026383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a-  Vẽ đồ thị hàm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524" y="1861329"/>
                <a:ext cx="10263835" cy="784767"/>
              </a:xfrm>
              <a:prstGeom prst="rect">
                <a:avLst/>
              </a:prstGeom>
              <a:blipFill>
                <a:blip r:embed="rId3"/>
                <a:stretch>
                  <a:fillRect l="-237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18947" y="2702675"/>
                <a:ext cx="22436357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b-  Sử dụng đồ thị biện luận theo tham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nghiệm của phương trình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47" y="2702675"/>
                <a:ext cx="22436357" cy="1461875"/>
              </a:xfrm>
              <a:prstGeom prst="rect">
                <a:avLst/>
              </a:prstGeom>
              <a:blipFill>
                <a:blip r:embed="rId4"/>
                <a:stretch>
                  <a:fillRect l="-1114" t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5949" y="5349324"/>
                <a:ext cx="947676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a- Đồ thị hàm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49" y="5349324"/>
                <a:ext cx="9476761" cy="784767"/>
              </a:xfrm>
              <a:prstGeom prst="rect">
                <a:avLst/>
              </a:prstGeom>
              <a:blipFill>
                <a:blip r:embed="rId5"/>
                <a:stretch>
                  <a:fillRect l="-2572" t="-15625" r="-1672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18" y="6291604"/>
            <a:ext cx="7133456" cy="6691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287000" y="4737196"/>
                <a:ext cx="12624448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b- Số nghiệm của phương trình bằng số giao điểm của đồ thị hàm 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737196"/>
                <a:ext cx="12624448" cy="2138983"/>
              </a:xfrm>
              <a:prstGeom prst="rect">
                <a:avLst/>
              </a:prstGeom>
              <a:blipFill>
                <a:blip r:embed="rId7"/>
                <a:stretch>
                  <a:fillRect l="-1159" t="-5698" b="-1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0744200" y="6831109"/>
            <a:ext cx="6587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đồ thị , ta có: 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744200" y="7638442"/>
                <a:ext cx="101096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 smtClean="0">
                        <a:latin typeface="Cambria Math"/>
                      </a:rPr>
                      <m:t>𝒎</m:t>
                    </m:r>
                    <m:r>
                      <a:rPr lang="nl-NL" sz="4400" b="1" i="1" smtClean="0">
                        <a:latin typeface="Cambria Math"/>
                      </a:rPr>
                      <m:t>&gt;</m:t>
                    </m:r>
                    <m:r>
                      <a:rPr lang="nl-NL" sz="4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:Phương trình có một nghiệm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7638442"/>
                <a:ext cx="10109691" cy="769441"/>
              </a:xfrm>
              <a:prstGeom prst="rect">
                <a:avLst/>
              </a:prstGeom>
              <a:blipFill>
                <a:blip r:embed="rId8"/>
                <a:stretch>
                  <a:fillRect t="-16667" r="-162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931854" y="8599240"/>
                <a:ext cx="1002152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Phương trình có hai nghiệm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854" y="8599240"/>
                <a:ext cx="10021526" cy="769441"/>
              </a:xfrm>
              <a:prstGeom prst="rect">
                <a:avLst/>
              </a:prstGeom>
              <a:blipFill>
                <a:blip r:embed="rId9"/>
                <a:stretch>
                  <a:fillRect t="-17460" r="-164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904960" y="9601200"/>
                <a:ext cx="113448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&lt;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&lt;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Phương trình có ba nghiệm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960" y="9601200"/>
                <a:ext cx="11344837" cy="769441"/>
              </a:xfrm>
              <a:prstGeom prst="rect">
                <a:avLst/>
              </a:prstGeom>
              <a:blipFill>
                <a:blip r:embed="rId10"/>
                <a:stretch>
                  <a:fillRect t="-16667" r="-134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0947303" y="10591800"/>
                <a:ext cx="106082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=−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Phương trình  có hai nghiệm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303" y="10591800"/>
                <a:ext cx="10608225" cy="769441"/>
              </a:xfrm>
              <a:prstGeom prst="rect">
                <a:avLst/>
              </a:prstGeom>
              <a:blipFill>
                <a:blip r:embed="rId11"/>
                <a:stretch>
                  <a:fillRect t="-17460" r="-149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048620" y="11426027"/>
                <a:ext cx="106963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&lt;−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Phương trình có một nghiệm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620" y="11426027"/>
                <a:ext cx="10696390" cy="769441"/>
              </a:xfrm>
              <a:prstGeom prst="rect">
                <a:avLst/>
              </a:prstGeom>
              <a:blipFill>
                <a:blip r:embed="rId12"/>
                <a:stretch>
                  <a:fillRect t="-16535" r="-1481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10370588" y="5089992"/>
            <a:ext cx="0" cy="7914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20843" y="7585162"/>
            <a:ext cx="67913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5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20" grpId="0"/>
      <p:bldP spid="22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0">
            <a:extLst>
              <a:ext uri="{FF2B5EF4-FFF2-40B4-BE49-F238E27FC236}">
                <a16:creationId xmlns:a16="http://schemas.microsoft.com/office/drawing/2014/main" id="{F31B0F50-9F80-4860-8748-C69529290C7D}"/>
              </a:ext>
            </a:extLst>
          </p:cNvPr>
          <p:cNvGrpSpPr/>
          <p:nvPr/>
        </p:nvGrpSpPr>
        <p:grpSpPr>
          <a:xfrm>
            <a:off x="498677" y="8005606"/>
            <a:ext cx="23504323" cy="4567394"/>
            <a:chOff x="1270511" y="5867400"/>
            <a:chExt cx="22055750" cy="4080453"/>
          </a:xfrm>
        </p:grpSpPr>
        <p:sp>
          <p:nvSpPr>
            <p:cNvPr id="123" name="Rounded Rectangle 52">
              <a:extLst>
                <a:ext uri="{FF2B5EF4-FFF2-40B4-BE49-F238E27FC236}">
                  <a16:creationId xmlns:a16="http://schemas.microsoft.com/office/drawing/2014/main" id="{F336E752-557F-4B4D-B8BC-49506AE7C973}"/>
                </a:ext>
              </a:extLst>
            </p:cNvPr>
            <p:cNvSpPr/>
            <p:nvPr/>
          </p:nvSpPr>
          <p:spPr>
            <a:xfrm>
              <a:off x="1272210" y="5920039"/>
              <a:ext cx="22054051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4" name="Group 60">
              <a:extLst>
                <a:ext uri="{FF2B5EF4-FFF2-40B4-BE49-F238E27FC236}">
                  <a16:creationId xmlns:a16="http://schemas.microsoft.com/office/drawing/2014/main" id="{989B447D-4745-4864-B2E8-0F29676A07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25" name="Freeform 20">
                <a:extLst>
                  <a:ext uri="{FF2B5EF4-FFF2-40B4-BE49-F238E27FC236}">
                    <a16:creationId xmlns:a16="http://schemas.microsoft.com/office/drawing/2014/main" id="{0B008E41-5BAF-4A5F-9514-62DEFB93CC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E112C16-34B1-4733-924B-26F77903E66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68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Round Diagonal Corner Rectangle 58">
                <a:extLst>
                  <a:ext uri="{FF2B5EF4-FFF2-40B4-BE49-F238E27FC236}">
                    <a16:creationId xmlns:a16="http://schemas.microsoft.com/office/drawing/2014/main" id="{750E22C0-11AF-4D6F-9444-10081DEBA69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Freeform 15">
                <a:extLst>
                  <a:ext uri="{FF2B5EF4-FFF2-40B4-BE49-F238E27FC236}">
                    <a16:creationId xmlns:a16="http://schemas.microsoft.com/office/drawing/2014/main" id="{E557F11E-E52C-4F4F-9AC8-61528CBCFA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4" name="Group 54"/>
          <p:cNvGrpSpPr/>
          <p:nvPr/>
        </p:nvGrpSpPr>
        <p:grpSpPr>
          <a:xfrm>
            <a:off x="481901" y="1551175"/>
            <a:ext cx="12895969" cy="3986893"/>
            <a:chOff x="1268078" y="3405486"/>
            <a:chExt cx="12043275" cy="3986893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525230"/>
              <a:ext cx="12043275" cy="38671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0003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4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-494674"/>
            <a:ext cx="40863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0" y="131073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04752" y="2578628"/>
                <a:ext cx="1313984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bảng biến thiên như bên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52" y="2578628"/>
                <a:ext cx="13139848" cy="769441"/>
              </a:xfrm>
              <a:prstGeom prst="rect">
                <a:avLst/>
              </a:prstGeom>
              <a:blipFill>
                <a:blip r:embed="rId3"/>
                <a:stretch>
                  <a:fillRect l="-185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871" y="1864719"/>
            <a:ext cx="9731144" cy="3676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01666" y="3373646"/>
                <a:ext cx="1273813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 nghiệm thực của phương trình</a:t>
                </a:r>
              </a:p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66" y="3373646"/>
                <a:ext cx="12738134" cy="1446550"/>
              </a:xfrm>
              <a:prstGeom prst="rect">
                <a:avLst/>
              </a:prstGeom>
              <a:blipFill>
                <a:blip r:embed="rId5"/>
                <a:stretch>
                  <a:fillRect l="-1962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326718" y="5738054"/>
            <a:ext cx="23676282" cy="1845461"/>
            <a:chOff x="247181" y="2080087"/>
            <a:chExt cx="11838141" cy="1116504"/>
          </a:xfrm>
        </p:grpSpPr>
        <p:grpSp>
          <p:nvGrpSpPr>
            <p:cNvPr id="73" name="Group 72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91102" y="6269361"/>
                <a:ext cx="16185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4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02" y="6269361"/>
                <a:ext cx="1618501" cy="769441"/>
              </a:xfrm>
              <a:prstGeom prst="rect">
                <a:avLst/>
              </a:prstGeom>
              <a:blipFill>
                <a:blip r:embed="rId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8294452" y="6290322"/>
                <a:ext cx="16185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452" y="6290322"/>
                <a:ext cx="1618501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126292" y="6269360"/>
                <a:ext cx="16185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fr-FR" sz="4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292" y="6269360"/>
                <a:ext cx="1618501" cy="769441"/>
              </a:xfrm>
              <a:prstGeom prst="rect">
                <a:avLst/>
              </a:prstGeom>
              <a:blipFill>
                <a:blip r:embed="rId8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19507200" y="6125152"/>
                <a:ext cx="16185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fr-FR" sz="4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200" y="6125152"/>
                <a:ext cx="1618501" cy="769441"/>
              </a:xfrm>
              <a:prstGeom prst="rect">
                <a:avLst/>
              </a:prstGeom>
              <a:blipFill>
                <a:blip r:embed="rId9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Oval 120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941926" y="6122653"/>
            <a:ext cx="1499291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04626" y="7870664"/>
                <a:ext cx="8573244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26" y="7870664"/>
                <a:ext cx="8573244" cy="1067152"/>
              </a:xfrm>
              <a:prstGeom prst="rect">
                <a:avLst/>
              </a:prstGeom>
              <a:blipFill>
                <a:blip r:embed="rId10"/>
                <a:stretch>
                  <a:fillRect l="-284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10554" y="8901952"/>
                <a:ext cx="17762573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hoành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554" y="8901952"/>
                <a:ext cx="17762573" cy="1744260"/>
              </a:xfrm>
              <a:prstGeom prst="rect">
                <a:avLst/>
              </a:prstGeom>
              <a:blipFill>
                <a:blip r:embed="rId11"/>
                <a:stretch>
                  <a:fillRect l="-1373" t="-699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810554" y="10496718"/>
            <a:ext cx="18354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>
                <a:latin typeface="Tahoma" pitchFamily="34" charset="0"/>
                <a:ea typeface="Tahoma" pitchFamily="34" charset="0"/>
                <a:cs typeface="Tahoma" pitchFamily="34" charset="0"/>
              </a:rPr>
              <a:t>Dựa vào bảng biến thiên ta có kết luận: Hai đồ thị cắt nhau tại 4 điểm phân biệt. Vậy phương trình đã cho có 4 nghiệm.</a:t>
            </a:r>
            <a:endParaRPr lang="en-US" sz="4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4">
            <a:extLst>
              <a:ext uri="{FF2B5EF4-FFF2-40B4-BE49-F238E27FC236}">
                <a16:creationId xmlns:a16="http://schemas.microsoft.com/office/drawing/2014/main" id="{F8978082-2692-43DC-A1F9-5C3C049ADB12}"/>
              </a:ext>
            </a:extLst>
          </p:cNvPr>
          <p:cNvGrpSpPr/>
          <p:nvPr/>
        </p:nvGrpSpPr>
        <p:grpSpPr>
          <a:xfrm>
            <a:off x="602342" y="2094204"/>
            <a:ext cx="23054120" cy="3470385"/>
            <a:chOff x="1268078" y="3405486"/>
            <a:chExt cx="23054120" cy="3053471"/>
          </a:xfrm>
        </p:grpSpPr>
        <p:sp>
          <p:nvSpPr>
            <p:cNvPr id="53" name="Rounded Rectangle 74">
              <a:extLst>
                <a:ext uri="{FF2B5EF4-FFF2-40B4-BE49-F238E27FC236}">
                  <a16:creationId xmlns:a16="http://schemas.microsoft.com/office/drawing/2014/main" id="{503588AD-CDB2-4BF4-9EB7-B54449070102}"/>
                </a:ext>
              </a:extLst>
            </p:cNvPr>
            <p:cNvSpPr/>
            <p:nvPr/>
          </p:nvSpPr>
          <p:spPr>
            <a:xfrm>
              <a:off x="1268078" y="3790950"/>
              <a:ext cx="23054120" cy="266800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7">
              <a:extLst>
                <a:ext uri="{FF2B5EF4-FFF2-40B4-BE49-F238E27FC236}">
                  <a16:creationId xmlns:a16="http://schemas.microsoft.com/office/drawing/2014/main" id="{DBC5723A-1C75-455A-8704-5B1E9440640F}"/>
                </a:ext>
              </a:extLst>
            </p:cNvPr>
            <p:cNvGrpSpPr/>
            <p:nvPr/>
          </p:nvGrpSpPr>
          <p:grpSpPr>
            <a:xfrm>
              <a:off x="1268078" y="3405486"/>
              <a:ext cx="4413839" cy="940513"/>
              <a:chOff x="1311958" y="3405486"/>
              <a:chExt cx="4413839" cy="940513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433B4DFC-242C-43AA-B203-3796D31AEB3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33158" y="2120548"/>
                <a:ext cx="732158" cy="365312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D0F6E08-B42D-4BE9-9B6C-8C37986E6FE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3118161" cy="70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5/T44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7" name="Group 70">
                <a:extLst>
                  <a:ext uri="{FF2B5EF4-FFF2-40B4-BE49-F238E27FC236}">
                    <a16:creationId xmlns:a16="http://schemas.microsoft.com/office/drawing/2014/main" id="{955A03C9-B55F-4598-AABC-35F7ECEF394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4C6A771-9F2F-42D0-8248-1F681B838B6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13">
                  <a:extLst>
                    <a:ext uri="{FF2B5EF4-FFF2-40B4-BE49-F238E27FC236}">
                      <a16:creationId xmlns:a16="http://schemas.microsoft.com/office/drawing/2014/main" id="{64F1DFFB-7EE3-4B77-9735-9681F684B6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4">
                  <a:extLst>
                    <a:ext uri="{FF2B5EF4-FFF2-40B4-BE49-F238E27FC236}">
                      <a16:creationId xmlns:a16="http://schemas.microsoft.com/office/drawing/2014/main" id="{0ED76E97-9BCE-4CA0-A123-F06FF7F353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5">
                  <a:extLst>
                    <a:ext uri="{FF2B5EF4-FFF2-40B4-BE49-F238E27FC236}">
                      <a16:creationId xmlns:a16="http://schemas.microsoft.com/office/drawing/2014/main" id="{337FE32C-6439-4BA7-A7DC-AB1691AFD1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6">
                  <a:extLst>
                    <a:ext uri="{FF2B5EF4-FFF2-40B4-BE49-F238E27FC236}">
                      <a16:creationId xmlns:a16="http://schemas.microsoft.com/office/drawing/2014/main" id="{1F710143-8E1D-40C1-BA34-B626509674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7">
                  <a:extLst>
                    <a:ext uri="{FF2B5EF4-FFF2-40B4-BE49-F238E27FC236}">
                      <a16:creationId xmlns:a16="http://schemas.microsoft.com/office/drawing/2014/main" id="{53EF8874-81A0-46DE-8E0A-F3FB6545A1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BA64561-EE49-4F30-A202-20A636750C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08DA2208-F033-498B-B78C-2D7C32D5A4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0">
                  <a:extLst>
                    <a:ext uri="{FF2B5EF4-FFF2-40B4-BE49-F238E27FC236}">
                      <a16:creationId xmlns:a16="http://schemas.microsoft.com/office/drawing/2014/main" id="{71D7C456-5C31-4128-9E78-D480373033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1">
                  <a:extLst>
                    <a:ext uri="{FF2B5EF4-FFF2-40B4-BE49-F238E27FC236}">
                      <a16:creationId xmlns:a16="http://schemas.microsoft.com/office/drawing/2014/main" id="{EA7BFDAD-57BE-4CBB-A504-BA06601823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2">
                  <a:extLst>
                    <a:ext uri="{FF2B5EF4-FFF2-40B4-BE49-F238E27FC236}">
                      <a16:creationId xmlns:a16="http://schemas.microsoft.com/office/drawing/2014/main" id="{280F0BCD-7E60-4AB3-9997-400DE3BC92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3">
                  <a:extLst>
                    <a:ext uri="{FF2B5EF4-FFF2-40B4-BE49-F238E27FC236}">
                      <a16:creationId xmlns:a16="http://schemas.microsoft.com/office/drawing/2014/main" id="{2D8AE0F6-94B8-4C05-A9EA-1571251D3F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4">
                  <a:extLst>
                    <a:ext uri="{FF2B5EF4-FFF2-40B4-BE49-F238E27FC236}">
                      <a16:creationId xmlns:a16="http://schemas.microsoft.com/office/drawing/2014/main" id="{81550B05-733D-4F10-B5AD-C85F5488FB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5">
                  <a:extLst>
                    <a:ext uri="{FF2B5EF4-FFF2-40B4-BE49-F238E27FC236}">
                      <a16:creationId xmlns:a16="http://schemas.microsoft.com/office/drawing/2014/main" id="{6E93C4AA-9CB3-435D-8BFB-1F31437B3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6">
                  <a:extLst>
                    <a:ext uri="{FF2B5EF4-FFF2-40B4-BE49-F238E27FC236}">
                      <a16:creationId xmlns:a16="http://schemas.microsoft.com/office/drawing/2014/main" id="{4107E763-05DE-42FC-86E5-E8A779362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7">
                  <a:extLst>
                    <a:ext uri="{FF2B5EF4-FFF2-40B4-BE49-F238E27FC236}">
                      <a16:creationId xmlns:a16="http://schemas.microsoft.com/office/drawing/2014/main" id="{8D37F159-EAFC-4332-AD5A-D9915CF9F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8">
                  <a:extLst>
                    <a:ext uri="{FF2B5EF4-FFF2-40B4-BE49-F238E27FC236}">
                      <a16:creationId xmlns:a16="http://schemas.microsoft.com/office/drawing/2014/main" id="{5221134E-25A9-433D-8C81-81F8A51A04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9">
                  <a:extLst>
                    <a:ext uri="{FF2B5EF4-FFF2-40B4-BE49-F238E27FC236}">
                      <a16:creationId xmlns:a16="http://schemas.microsoft.com/office/drawing/2014/main" id="{49F12D8D-1035-41FB-A91A-E38EF8283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0">
                  <a:extLst>
                    <a:ext uri="{FF2B5EF4-FFF2-40B4-BE49-F238E27FC236}">
                      <a16:creationId xmlns:a16="http://schemas.microsoft.com/office/drawing/2014/main" id="{C877D924-1DBB-4B51-A50F-F45C5C69B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1">
                  <a:extLst>
                    <a:ext uri="{FF2B5EF4-FFF2-40B4-BE49-F238E27FC236}">
                      <a16:creationId xmlns:a16="http://schemas.microsoft.com/office/drawing/2014/main" id="{398D4BFF-7E71-40A1-A66A-58A5376ED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2">
                  <a:extLst>
                    <a:ext uri="{FF2B5EF4-FFF2-40B4-BE49-F238E27FC236}">
                      <a16:creationId xmlns:a16="http://schemas.microsoft.com/office/drawing/2014/main" id="{A1AE4A31-40A7-4770-87D7-A11DA9CC9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3">
                  <a:extLst>
                    <a:ext uri="{FF2B5EF4-FFF2-40B4-BE49-F238E27FC236}">
                      <a16:creationId xmlns:a16="http://schemas.microsoft.com/office/drawing/2014/main" id="{C623455D-3FE3-436A-9479-FF83C8990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4">
                  <a:extLst>
                    <a:ext uri="{FF2B5EF4-FFF2-40B4-BE49-F238E27FC236}">
                      <a16:creationId xmlns:a16="http://schemas.microsoft.com/office/drawing/2014/main" id="{0C4C83BA-8E40-4DC2-8A95-E24C29609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5">
                  <a:extLst>
                    <a:ext uri="{FF2B5EF4-FFF2-40B4-BE49-F238E27FC236}">
                      <a16:creationId xmlns:a16="http://schemas.microsoft.com/office/drawing/2014/main" id="{6CAB7078-E39A-4918-9F39-19892A962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6">
                  <a:extLst>
                    <a:ext uri="{FF2B5EF4-FFF2-40B4-BE49-F238E27FC236}">
                      <a16:creationId xmlns:a16="http://schemas.microsoft.com/office/drawing/2014/main" id="{77EC8718-2A90-4F2A-921E-D87734235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62086" y="5770476"/>
            <a:ext cx="22932866" cy="7840069"/>
            <a:chOff x="1270511" y="5867400"/>
            <a:chExt cx="22062025" cy="6571711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30010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191677" cy="644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7E976C-C670-47B1-BC14-03E760BF329C}"/>
                  </a:ext>
                </a:extLst>
              </p:cNvPr>
              <p:cNvSpPr/>
              <p:nvPr/>
            </p:nvSpPr>
            <p:spPr>
              <a:xfrm>
                <a:off x="1383952" y="2519053"/>
                <a:ext cx="22343104" cy="3265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SBT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7E976C-C670-47B1-BC14-03E760BF3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52" y="2519053"/>
                <a:ext cx="22343104" cy="3265702"/>
              </a:xfrm>
              <a:prstGeom prst="rect">
                <a:avLst/>
              </a:prstGeom>
              <a:blipFill>
                <a:blip r:embed="rId3"/>
                <a:stretch>
                  <a:fillRect l="-1091" b="-8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5B2D426-4312-4B4B-A28A-73B58041C694}"/>
              </a:ext>
            </a:extLst>
          </p:cNvPr>
          <p:cNvSpPr txBox="1"/>
          <p:nvPr/>
        </p:nvSpPr>
        <p:spPr>
          <a:xfrm>
            <a:off x="936770" y="6867559"/>
            <a:ext cx="16433006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HS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0AA759-59B4-4557-B283-A278B700459D}"/>
                  </a:ext>
                </a:extLst>
              </p:cNvPr>
              <p:cNvSpPr txBox="1"/>
              <p:nvPr/>
            </p:nvSpPr>
            <p:spPr>
              <a:xfrm>
                <a:off x="903248" y="7704256"/>
                <a:ext cx="15334775" cy="78476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0AA759-59B4-4557-B283-A278B7004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48" y="7704256"/>
                <a:ext cx="15334775" cy="784767"/>
              </a:xfrm>
              <a:prstGeom prst="rect">
                <a:avLst/>
              </a:prstGeom>
              <a:blipFill>
                <a:blip r:embed="rId4"/>
                <a:stretch>
                  <a:fillRect l="-1590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02FEA0-5E96-4B4D-86FB-BB4C56FB312C}"/>
                  </a:ext>
                </a:extLst>
              </p:cNvPr>
              <p:cNvSpPr/>
              <p:nvPr/>
            </p:nvSpPr>
            <p:spPr>
              <a:xfrm>
                <a:off x="640138" y="8500620"/>
                <a:ext cx="16685978" cy="5029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⟺</m:t>
                        </m: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02FEA0-5E96-4B4D-86FB-BB4C56FB3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38" y="8500620"/>
                <a:ext cx="16685978" cy="5029390"/>
              </a:xfrm>
              <a:prstGeom prst="rect">
                <a:avLst/>
              </a:prstGeom>
              <a:blipFill>
                <a:blip r:embed="rId5"/>
                <a:stretch>
                  <a:fillRect l="-73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25D9167-FE0B-4A45-AE8A-874CB68E1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0957" y="6155196"/>
            <a:ext cx="6452889" cy="7255566"/>
          </a:xfrm>
          <a:prstGeom prst="rect">
            <a:avLst/>
          </a:prstGeom>
        </p:spPr>
      </p:pic>
      <p:grpSp>
        <p:nvGrpSpPr>
          <p:cNvPr id="36" name="Group 47">
            <a:extLst>
              <a:ext uri="{FF2B5EF4-FFF2-40B4-BE49-F238E27FC236}">
                <a16:creationId xmlns:a16="http://schemas.microsoft.com/office/drawing/2014/main" id="{742EE416-E28B-4919-8BAB-E95953771BB2}"/>
              </a:ext>
            </a:extLst>
          </p:cNvPr>
          <p:cNvGrpSpPr/>
          <p:nvPr/>
        </p:nvGrpSpPr>
        <p:grpSpPr>
          <a:xfrm>
            <a:off x="7287653" y="1556268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F9197107-AB1F-441C-9ABB-E4FD06F46D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0">
              <a:extLst>
                <a:ext uri="{FF2B5EF4-FFF2-40B4-BE49-F238E27FC236}">
                  <a16:creationId xmlns:a16="http://schemas.microsoft.com/office/drawing/2014/main" id="{C047AB63-809E-47A3-88ED-EE28D6EE7A22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10C9E5E2-8573-4F67-8D3E-C56B72487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16088DC8-73A8-4710-AC64-731AFB295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5E15F944-7D9C-4D05-AE03-AD22A7085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4">
                <a:extLst>
                  <a:ext uri="{FF2B5EF4-FFF2-40B4-BE49-F238E27FC236}">
                    <a16:creationId xmlns:a16="http://schemas.microsoft.com/office/drawing/2014/main" id="{566DAF6B-5BCE-479E-A56E-83C7CBC9B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5">
                <a:extLst>
                  <a:ext uri="{FF2B5EF4-FFF2-40B4-BE49-F238E27FC236}">
                    <a16:creationId xmlns:a16="http://schemas.microsoft.com/office/drawing/2014/main" id="{356DB3C0-C88D-4F95-9222-5234D0E0B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6">
                <a:extLst>
                  <a:ext uri="{FF2B5EF4-FFF2-40B4-BE49-F238E27FC236}">
                    <a16:creationId xmlns:a16="http://schemas.microsoft.com/office/drawing/2014/main" id="{B4AB11F4-75F4-401E-A390-4D25CEE97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7">
                <a:extLst>
                  <a:ext uri="{FF2B5EF4-FFF2-40B4-BE49-F238E27FC236}">
                    <a16:creationId xmlns:a16="http://schemas.microsoft.com/office/drawing/2014/main" id="{FC6199F5-9FC0-4FE7-9CCD-BA19AF67A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8">
                <a:extLst>
                  <a:ext uri="{FF2B5EF4-FFF2-40B4-BE49-F238E27FC236}">
                    <a16:creationId xmlns:a16="http://schemas.microsoft.com/office/drawing/2014/main" id="{D48779F4-40B0-4ABD-A0E4-A1A777D8B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9">
                <a:extLst>
                  <a:ext uri="{FF2B5EF4-FFF2-40B4-BE49-F238E27FC236}">
                    <a16:creationId xmlns:a16="http://schemas.microsoft.com/office/drawing/2014/main" id="{7E2F8FB9-4B9A-46C5-A2B5-B9BAAE3D4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0">
                <a:extLst>
                  <a:ext uri="{FF2B5EF4-FFF2-40B4-BE49-F238E27FC236}">
                    <a16:creationId xmlns:a16="http://schemas.microsoft.com/office/drawing/2014/main" id="{D2451902-D954-483B-9A14-674579BE3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1">
                <a:extLst>
                  <a:ext uri="{FF2B5EF4-FFF2-40B4-BE49-F238E27FC236}">
                    <a16:creationId xmlns:a16="http://schemas.microsoft.com/office/drawing/2014/main" id="{08A049F6-0C80-4E9E-B1F6-1587A8DDA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2">
                <a:extLst>
                  <a:ext uri="{FF2B5EF4-FFF2-40B4-BE49-F238E27FC236}">
                    <a16:creationId xmlns:a16="http://schemas.microsoft.com/office/drawing/2014/main" id="{30A80FDC-EAFD-4496-9331-315F08A6B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43">
                <a:extLst>
                  <a:ext uri="{FF2B5EF4-FFF2-40B4-BE49-F238E27FC236}">
                    <a16:creationId xmlns:a16="http://schemas.microsoft.com/office/drawing/2014/main" id="{3EA9AF9D-B1DA-48EF-8715-7DBB505B0F9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98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spd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4">
            <a:extLst>
              <a:ext uri="{FF2B5EF4-FFF2-40B4-BE49-F238E27FC236}">
                <a16:creationId xmlns:a16="http://schemas.microsoft.com/office/drawing/2014/main" id="{61703557-ADBD-4FF4-8938-98DEF3A398C9}"/>
              </a:ext>
            </a:extLst>
          </p:cNvPr>
          <p:cNvGrpSpPr/>
          <p:nvPr/>
        </p:nvGrpSpPr>
        <p:grpSpPr>
          <a:xfrm>
            <a:off x="664940" y="2257552"/>
            <a:ext cx="23054120" cy="3470385"/>
            <a:chOff x="1268078" y="3405486"/>
            <a:chExt cx="23054120" cy="3053471"/>
          </a:xfrm>
        </p:grpSpPr>
        <p:sp>
          <p:nvSpPr>
            <p:cNvPr id="58" name="Rounded Rectangle 74">
              <a:extLst>
                <a:ext uri="{FF2B5EF4-FFF2-40B4-BE49-F238E27FC236}">
                  <a16:creationId xmlns:a16="http://schemas.microsoft.com/office/drawing/2014/main" id="{64B7148C-0BB9-4257-A982-4A2F60F7590D}"/>
                </a:ext>
              </a:extLst>
            </p:cNvPr>
            <p:cNvSpPr/>
            <p:nvPr/>
          </p:nvSpPr>
          <p:spPr>
            <a:xfrm>
              <a:off x="1268078" y="3790950"/>
              <a:ext cx="23054120" cy="266800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Group 67">
              <a:extLst>
                <a:ext uri="{FF2B5EF4-FFF2-40B4-BE49-F238E27FC236}">
                  <a16:creationId xmlns:a16="http://schemas.microsoft.com/office/drawing/2014/main" id="{FACC4DEC-8DF7-4E88-9CB2-A5D50A7EEC77}"/>
                </a:ext>
              </a:extLst>
            </p:cNvPr>
            <p:cNvGrpSpPr/>
            <p:nvPr/>
          </p:nvGrpSpPr>
          <p:grpSpPr>
            <a:xfrm>
              <a:off x="1268078" y="3405486"/>
              <a:ext cx="4413839" cy="940513"/>
              <a:chOff x="1311958" y="3405486"/>
              <a:chExt cx="4413839" cy="940513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FF8BF246-B701-49EC-AC74-9A66DB3D97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33158" y="2120548"/>
                <a:ext cx="732158" cy="365312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339888A-FB2A-4A3A-9F31-C5628C23A1DF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3118161" cy="70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5/T44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2" name="Group 70">
                <a:extLst>
                  <a:ext uri="{FF2B5EF4-FFF2-40B4-BE49-F238E27FC236}">
                    <a16:creationId xmlns:a16="http://schemas.microsoft.com/office/drawing/2014/main" id="{84E127ED-599E-4E6B-9BF4-75DCD71674E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FD58F9DC-FF6B-4D7C-960B-3635297F733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13">
                  <a:extLst>
                    <a:ext uri="{FF2B5EF4-FFF2-40B4-BE49-F238E27FC236}">
                      <a16:creationId xmlns:a16="http://schemas.microsoft.com/office/drawing/2014/main" id="{4C0C916A-599D-4095-9FD0-28F6D4699C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4">
                  <a:extLst>
                    <a:ext uri="{FF2B5EF4-FFF2-40B4-BE49-F238E27FC236}">
                      <a16:creationId xmlns:a16="http://schemas.microsoft.com/office/drawing/2014/main" id="{2CFB0D62-669C-4FE5-84D3-6FC0B357C0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D6630701-3854-4F38-AB73-04A2E26BAC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6">
                  <a:extLst>
                    <a:ext uri="{FF2B5EF4-FFF2-40B4-BE49-F238E27FC236}">
                      <a16:creationId xmlns:a16="http://schemas.microsoft.com/office/drawing/2014/main" id="{250B7E6F-FD03-40B9-80EB-404CA90C6C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7">
                  <a:extLst>
                    <a:ext uri="{FF2B5EF4-FFF2-40B4-BE49-F238E27FC236}">
                      <a16:creationId xmlns:a16="http://schemas.microsoft.com/office/drawing/2014/main" id="{0F4A2B08-B35D-41E9-9D81-6EDDF69615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8">
                  <a:extLst>
                    <a:ext uri="{FF2B5EF4-FFF2-40B4-BE49-F238E27FC236}">
                      <a16:creationId xmlns:a16="http://schemas.microsoft.com/office/drawing/2014/main" id="{38F398E4-45D8-4AE2-AE59-BE9B4EBFE6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9">
                  <a:extLst>
                    <a:ext uri="{FF2B5EF4-FFF2-40B4-BE49-F238E27FC236}">
                      <a16:creationId xmlns:a16="http://schemas.microsoft.com/office/drawing/2014/main" id="{89CD778A-5C5E-456B-A260-AFBB1E6152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0">
                  <a:extLst>
                    <a:ext uri="{FF2B5EF4-FFF2-40B4-BE49-F238E27FC236}">
                      <a16:creationId xmlns:a16="http://schemas.microsoft.com/office/drawing/2014/main" id="{9AAB898B-DF7A-44B8-A78C-6E1540AA5D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1">
                  <a:extLst>
                    <a:ext uri="{FF2B5EF4-FFF2-40B4-BE49-F238E27FC236}">
                      <a16:creationId xmlns:a16="http://schemas.microsoft.com/office/drawing/2014/main" id="{192D5AB3-AFA4-4049-811B-FA0187352C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2">
                  <a:extLst>
                    <a:ext uri="{FF2B5EF4-FFF2-40B4-BE49-F238E27FC236}">
                      <a16:creationId xmlns:a16="http://schemas.microsoft.com/office/drawing/2014/main" id="{6EF8DCDA-C3D9-439F-AF60-9E734D6CD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3">
                  <a:extLst>
                    <a:ext uri="{FF2B5EF4-FFF2-40B4-BE49-F238E27FC236}">
                      <a16:creationId xmlns:a16="http://schemas.microsoft.com/office/drawing/2014/main" id="{661AE20B-06CA-42DA-93BC-2939144186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4">
                  <a:extLst>
                    <a:ext uri="{FF2B5EF4-FFF2-40B4-BE49-F238E27FC236}">
                      <a16:creationId xmlns:a16="http://schemas.microsoft.com/office/drawing/2014/main" id="{01E6DE06-D895-4EF8-B3A2-D39CC082EF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5">
                  <a:extLst>
                    <a:ext uri="{FF2B5EF4-FFF2-40B4-BE49-F238E27FC236}">
                      <a16:creationId xmlns:a16="http://schemas.microsoft.com/office/drawing/2014/main" id="{8A873B4B-7694-48B1-BA8A-B2616EA20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6">
                  <a:extLst>
                    <a:ext uri="{FF2B5EF4-FFF2-40B4-BE49-F238E27FC236}">
                      <a16:creationId xmlns:a16="http://schemas.microsoft.com/office/drawing/2014/main" id="{44F54A41-1E0E-4F6F-BED9-EC8483B8B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7">
                  <a:extLst>
                    <a:ext uri="{FF2B5EF4-FFF2-40B4-BE49-F238E27FC236}">
                      <a16:creationId xmlns:a16="http://schemas.microsoft.com/office/drawing/2014/main" id="{4243F98E-E726-4A7F-866C-B118045A7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8">
                  <a:extLst>
                    <a:ext uri="{FF2B5EF4-FFF2-40B4-BE49-F238E27FC236}">
                      <a16:creationId xmlns:a16="http://schemas.microsoft.com/office/drawing/2014/main" id="{62BEC920-761D-41FC-986F-3A803B2CF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9">
                  <a:extLst>
                    <a:ext uri="{FF2B5EF4-FFF2-40B4-BE49-F238E27FC236}">
                      <a16:creationId xmlns:a16="http://schemas.microsoft.com/office/drawing/2014/main" id="{74FCBC25-ABE5-4E2E-902E-67A7198E6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0">
                  <a:extLst>
                    <a:ext uri="{FF2B5EF4-FFF2-40B4-BE49-F238E27FC236}">
                      <a16:creationId xmlns:a16="http://schemas.microsoft.com/office/drawing/2014/main" id="{688C73FB-AC57-4E9C-91C8-CB6D518C4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1">
                  <a:extLst>
                    <a:ext uri="{FF2B5EF4-FFF2-40B4-BE49-F238E27FC236}">
                      <a16:creationId xmlns:a16="http://schemas.microsoft.com/office/drawing/2014/main" id="{83EB0121-2544-445F-BF85-864821611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2">
                  <a:extLst>
                    <a:ext uri="{FF2B5EF4-FFF2-40B4-BE49-F238E27FC236}">
                      <a16:creationId xmlns:a16="http://schemas.microsoft.com/office/drawing/2014/main" id="{F74BDEE8-E0E3-44A8-839B-02E4D9668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3">
                  <a:extLst>
                    <a:ext uri="{FF2B5EF4-FFF2-40B4-BE49-F238E27FC236}">
                      <a16:creationId xmlns:a16="http://schemas.microsoft.com/office/drawing/2014/main" id="{4BA752EF-B4AC-4033-84E0-2EF1FA4177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4">
                  <a:extLst>
                    <a:ext uri="{FF2B5EF4-FFF2-40B4-BE49-F238E27FC236}">
                      <a16:creationId xmlns:a16="http://schemas.microsoft.com/office/drawing/2014/main" id="{B810F371-827D-41C5-8244-26D8A9B38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5">
                  <a:extLst>
                    <a:ext uri="{FF2B5EF4-FFF2-40B4-BE49-F238E27FC236}">
                      <a16:creationId xmlns:a16="http://schemas.microsoft.com/office/drawing/2014/main" id="{875337C8-0207-4B8E-B82E-60A08237F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6">
                  <a:extLst>
                    <a:ext uri="{FF2B5EF4-FFF2-40B4-BE49-F238E27FC236}">
                      <a16:creationId xmlns:a16="http://schemas.microsoft.com/office/drawing/2014/main" id="{05AAEE0E-E84A-4873-8FFB-5D25CFC68D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87566" y="5937486"/>
            <a:ext cx="22931100" cy="7150333"/>
            <a:chOff x="1248989" y="5867400"/>
            <a:chExt cx="22060326" cy="5993560"/>
          </a:xfrm>
        </p:grpSpPr>
        <p:sp>
          <p:nvSpPr>
            <p:cNvPr id="19" name="Rounded Rectangle 18"/>
            <p:cNvSpPr/>
            <p:nvPr/>
          </p:nvSpPr>
          <p:spPr>
            <a:xfrm>
              <a:off x="1248989" y="5934210"/>
              <a:ext cx="22060326" cy="5926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191677" cy="644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7E976C-C670-47B1-BC14-03E760BF329C}"/>
                  </a:ext>
                </a:extLst>
              </p:cNvPr>
              <p:cNvSpPr/>
              <p:nvPr/>
            </p:nvSpPr>
            <p:spPr>
              <a:xfrm>
                <a:off x="820746" y="3391516"/>
                <a:ext cx="22343104" cy="2438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7E976C-C670-47B1-BC14-03E760BF3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46" y="3391516"/>
                <a:ext cx="22343104" cy="2438616"/>
              </a:xfrm>
              <a:prstGeom prst="rect">
                <a:avLst/>
              </a:prstGeom>
              <a:blipFill>
                <a:blip r:embed="rId2"/>
                <a:stretch>
                  <a:fillRect l="-1119" t="-5250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D971101-2CEC-48B2-805D-828B2684E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124" y="6097496"/>
            <a:ext cx="6967861" cy="6645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0AA759-59B4-4557-B283-A278B700459D}"/>
                  </a:ext>
                </a:extLst>
              </p:cNvPr>
              <p:cNvSpPr txBox="1"/>
              <p:nvPr/>
            </p:nvSpPr>
            <p:spPr>
              <a:xfrm>
                <a:off x="731466" y="7635264"/>
                <a:ext cx="15334775" cy="78476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0AA759-59B4-4557-B283-A278B7004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6" y="7635264"/>
                <a:ext cx="15334775" cy="784767"/>
              </a:xfrm>
              <a:prstGeom prst="rect">
                <a:avLst/>
              </a:prstGeom>
              <a:blipFill>
                <a:blip r:embed="rId4"/>
                <a:stretch>
                  <a:fillRect l="-1630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138B88E-24F7-4F9F-90F0-A1B5A0D3C2CE}"/>
                  </a:ext>
                </a:extLst>
              </p:cNvPr>
              <p:cNvSpPr/>
              <p:nvPr/>
            </p:nvSpPr>
            <p:spPr>
              <a:xfrm>
                <a:off x="644026" y="8700188"/>
                <a:ext cx="14062574" cy="1704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⟺</m:t>
                        </m: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138B88E-24F7-4F9F-90F0-A1B5A0D3C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26" y="8700188"/>
                <a:ext cx="14062574" cy="1704634"/>
              </a:xfrm>
              <a:prstGeom prst="rect">
                <a:avLst/>
              </a:prstGeom>
              <a:blipFill>
                <a:blip r:embed="rId5"/>
                <a:stretch>
                  <a:fillRect l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 ">
            <a:extLst>
              <a:ext uri="{FF2B5EF4-FFF2-40B4-BE49-F238E27FC236}">
                <a16:creationId xmlns:a16="http://schemas.microsoft.com/office/drawing/2014/main" id="{7145EC86-456F-4E89-A884-489D8F9B849A}"/>
              </a:ext>
            </a:extLst>
          </p:cNvPr>
          <p:cNvCxnSpPr>
            <a:cxnSpLocks/>
          </p:cNvCxnSpPr>
          <p:nvPr/>
        </p:nvCxnSpPr>
        <p:spPr>
          <a:xfrm>
            <a:off x="16535400" y="9144000"/>
            <a:ext cx="708326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 ">
            <a:extLst>
              <a:ext uri="{FF2B5EF4-FFF2-40B4-BE49-F238E27FC236}">
                <a16:creationId xmlns:a16="http://schemas.microsoft.com/office/drawing/2014/main" id="{05B47B15-528D-4ECF-BD08-0DDAE9BD4EA7}"/>
              </a:ext>
            </a:extLst>
          </p:cNvPr>
          <p:cNvCxnSpPr>
            <a:cxnSpLocks/>
          </p:cNvCxnSpPr>
          <p:nvPr/>
        </p:nvCxnSpPr>
        <p:spPr>
          <a:xfrm>
            <a:off x="16535400" y="12420600"/>
            <a:ext cx="708326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 ">
            <a:extLst>
              <a:ext uri="{FF2B5EF4-FFF2-40B4-BE49-F238E27FC236}">
                <a16:creationId xmlns:a16="http://schemas.microsoft.com/office/drawing/2014/main" id="{E786AB5D-CC4A-4AE0-AF93-C9EA8C324676}"/>
              </a:ext>
            </a:extLst>
          </p:cNvPr>
          <p:cNvCxnSpPr>
            <a:cxnSpLocks/>
          </p:cNvCxnSpPr>
          <p:nvPr/>
        </p:nvCxnSpPr>
        <p:spPr>
          <a:xfrm>
            <a:off x="16466124" y="7391400"/>
            <a:ext cx="708326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69964B-13C7-443B-BDD1-464C95ECD0B8}"/>
                  </a:ext>
                </a:extLst>
              </p:cNvPr>
              <p:cNvSpPr/>
              <p:nvPr/>
            </p:nvSpPr>
            <p:spPr>
              <a:xfrm>
                <a:off x="960770" y="10736459"/>
                <a:ext cx="14671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69964B-13C7-443B-BDD1-464C95ECD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70" y="10736459"/>
                <a:ext cx="14671132" cy="769441"/>
              </a:xfrm>
              <a:prstGeom prst="rect">
                <a:avLst/>
              </a:prstGeom>
              <a:blipFill>
                <a:blip r:embed="rId6"/>
                <a:stretch>
                  <a:fillRect l="-1704" t="-16667" r="-83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47">
            <a:extLst>
              <a:ext uri="{FF2B5EF4-FFF2-40B4-BE49-F238E27FC236}">
                <a16:creationId xmlns:a16="http://schemas.microsoft.com/office/drawing/2014/main" id="{34D45AE8-B3DA-4A7C-9040-95C023490BF1}"/>
              </a:ext>
            </a:extLst>
          </p:cNvPr>
          <p:cNvGrpSpPr/>
          <p:nvPr/>
        </p:nvGrpSpPr>
        <p:grpSpPr>
          <a:xfrm>
            <a:off x="7391400" y="171145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AEF12AE7-26F4-4FA9-97F0-85312B9B60A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30">
              <a:extLst>
                <a:ext uri="{FF2B5EF4-FFF2-40B4-BE49-F238E27FC236}">
                  <a16:creationId xmlns:a16="http://schemas.microsoft.com/office/drawing/2014/main" id="{869BD813-081D-436B-898D-AF261B6F4B2F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4" name="Freeform 71">
                <a:extLst>
                  <a:ext uri="{FF2B5EF4-FFF2-40B4-BE49-F238E27FC236}">
                    <a16:creationId xmlns:a16="http://schemas.microsoft.com/office/drawing/2014/main" id="{168B669A-4B57-45DA-83D1-109CEB829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72">
                <a:extLst>
                  <a:ext uri="{FF2B5EF4-FFF2-40B4-BE49-F238E27FC236}">
                    <a16:creationId xmlns:a16="http://schemas.microsoft.com/office/drawing/2014/main" id="{4AA9897C-0C70-4B74-8E8C-8A25B277F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3">
                <a:extLst>
                  <a:ext uri="{FF2B5EF4-FFF2-40B4-BE49-F238E27FC236}">
                    <a16:creationId xmlns:a16="http://schemas.microsoft.com/office/drawing/2014/main" id="{1BCD139F-62DE-49EB-9D11-B1478D91E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4">
                <a:extLst>
                  <a:ext uri="{FF2B5EF4-FFF2-40B4-BE49-F238E27FC236}">
                    <a16:creationId xmlns:a16="http://schemas.microsoft.com/office/drawing/2014/main" id="{05FA3E81-BBC0-4F8E-9971-31460A62B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5">
                <a:extLst>
                  <a:ext uri="{FF2B5EF4-FFF2-40B4-BE49-F238E27FC236}">
                    <a16:creationId xmlns:a16="http://schemas.microsoft.com/office/drawing/2014/main" id="{665D556F-C1E1-4302-B037-AFAD52AAE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6">
                <a:extLst>
                  <a:ext uri="{FF2B5EF4-FFF2-40B4-BE49-F238E27FC236}">
                    <a16:creationId xmlns:a16="http://schemas.microsoft.com/office/drawing/2014/main" id="{A5643C52-D42F-491F-95A7-DD22C7002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7">
                <a:extLst>
                  <a:ext uri="{FF2B5EF4-FFF2-40B4-BE49-F238E27FC236}">
                    <a16:creationId xmlns:a16="http://schemas.microsoft.com/office/drawing/2014/main" id="{2FA7D3FE-6A68-4322-83B1-9E7FCDE67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8">
                <a:extLst>
                  <a:ext uri="{FF2B5EF4-FFF2-40B4-BE49-F238E27FC236}">
                    <a16:creationId xmlns:a16="http://schemas.microsoft.com/office/drawing/2014/main" id="{2899DC3E-241A-4A18-8492-5AE4E9A8F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9">
                <a:extLst>
                  <a:ext uri="{FF2B5EF4-FFF2-40B4-BE49-F238E27FC236}">
                    <a16:creationId xmlns:a16="http://schemas.microsoft.com/office/drawing/2014/main" id="{FA6860AD-162C-47AC-9543-F0896606E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0">
                <a:extLst>
                  <a:ext uri="{FF2B5EF4-FFF2-40B4-BE49-F238E27FC236}">
                    <a16:creationId xmlns:a16="http://schemas.microsoft.com/office/drawing/2014/main" id="{18167BA7-FA3F-4C4B-BE0D-BDCC62E91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1">
                <a:extLst>
                  <a:ext uri="{FF2B5EF4-FFF2-40B4-BE49-F238E27FC236}">
                    <a16:creationId xmlns:a16="http://schemas.microsoft.com/office/drawing/2014/main" id="{3E9DCB9E-7857-4810-BA8E-8F3ACA14E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2">
                <a:extLst>
                  <a:ext uri="{FF2B5EF4-FFF2-40B4-BE49-F238E27FC236}">
                    <a16:creationId xmlns:a16="http://schemas.microsoft.com/office/drawing/2014/main" id="{9B35969E-86EE-4408-BD36-0897D0F04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43">
                <a:extLst>
                  <a:ext uri="{FF2B5EF4-FFF2-40B4-BE49-F238E27FC236}">
                    <a16:creationId xmlns:a16="http://schemas.microsoft.com/office/drawing/2014/main" id="{EB561A98-EB24-4BEB-A9A8-44790E416EE1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5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576085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13173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KSHS VÀ VẼ ĐỒ THỊ CỦA HÀM SỐ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8056" y="4446052"/>
            <a:ext cx="21406762" cy="861744"/>
            <a:chOff x="1929014" y="4446051"/>
            <a:chExt cx="21406762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9014" y="4446051"/>
              <a:ext cx="2140676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0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 KHẢO SÁT SBT VÀ VẼ ĐỒ THỊ CỦA HÀM SỐ</a:t>
              </a:r>
              <a:r>
                <a:rPr lang="vi-VN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vi-VN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tiếp)</a:t>
              </a:r>
              <a:endParaRPr lang="en-US" sz="60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91061" y="1598375"/>
            <a:ext cx="1814128" cy="1628729"/>
            <a:chOff x="12784885" y="1066801"/>
            <a:chExt cx="1814128" cy="1628729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93883" cy="1138743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6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lang="en-US" sz="6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3" y="5796146"/>
            <a:ext cx="10686680" cy="907184"/>
            <a:chOff x="7459670" y="7086600"/>
            <a:chExt cx="1068791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05513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KHẢO SÁT HÀM PHÂN THỨC: 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883882" y="7088160"/>
            <a:ext cx="16513629" cy="861774"/>
            <a:chOff x="644526" y="2766774"/>
            <a:chExt cx="10253662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535928" y="2766774"/>
              <a:ext cx="9362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Khảo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thị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8914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75100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82895A8-91C0-48AA-9F70-88012F7AA374}"/>
                  </a:ext>
                </a:extLst>
              </p:cNvPr>
              <p:cNvSpPr/>
              <p:nvPr/>
            </p:nvSpPr>
            <p:spPr>
              <a:xfrm>
                <a:off x="4031560" y="8378856"/>
                <a:ext cx="11819275" cy="1819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</a:t>
                </a:r>
                <a:r>
                  <a:rPr lang="en-US" sz="46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</a:t>
                </a:r>
                <a:r>
                  <a:rPr lang="en-US" sz="4600" u="sng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/>
                  </a:rPr>
                  <a:t>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Khảo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/>
                      </a:rPr>
                      <m:t>𝑦</m:t>
                    </m:r>
                    <m:r>
                      <a:rPr lang="en-US" sz="4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i="1">
                            <a:latin typeface="Cambria Math"/>
                          </a:rPr>
                          <m:t>𝑎𝑥</m:t>
                        </m:r>
                        <m:r>
                          <a:rPr lang="en-US" sz="4600" i="1">
                            <a:latin typeface="Cambria Math"/>
                          </a:rPr>
                          <m:t>+</m:t>
                        </m:r>
                        <m:r>
                          <a:rPr lang="en-US" sz="46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4600" i="1">
                            <a:latin typeface="Cambria Math"/>
                          </a:rPr>
                          <m:t>𝑐𝑥</m:t>
                        </m:r>
                        <m:r>
                          <a:rPr lang="en-US" sz="4600" i="1">
                            <a:latin typeface="Cambria Math"/>
                          </a:rPr>
                          <m:t>+</m:t>
                        </m:r>
                        <m:r>
                          <a:rPr lang="en-US" sz="4600" i="1">
                            <a:latin typeface="Cambria Math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/>
                          </a:rPr>
                          <m:t>𝑐</m:t>
                        </m:r>
                        <m:r>
                          <a:rPr lang="en-US" sz="4600" i="1">
                            <a:latin typeface="Cambria Math"/>
                          </a:rPr>
                          <m:t>≠</m:t>
                        </m:r>
                        <m:r>
                          <a:rPr lang="en-US" sz="4600">
                            <a:latin typeface="Cambria Math"/>
                          </a:rPr>
                          <m:t>0,</m:t>
                        </m:r>
                        <m:r>
                          <a:rPr lang="en-US" sz="4600" i="1">
                            <a:latin typeface="Cambria Math"/>
                          </a:rPr>
                          <m:t>𝑎𝑑</m:t>
                        </m:r>
                        <m:r>
                          <a:rPr lang="en-US" sz="4600" i="1">
                            <a:latin typeface="Cambria Math"/>
                          </a:rPr>
                          <m:t>−</m:t>
                        </m:r>
                        <m:r>
                          <a:rPr lang="en-US" sz="4600" i="1">
                            <a:latin typeface="Cambria Math"/>
                          </a:rPr>
                          <m:t>𝑏𝑐</m:t>
                        </m:r>
                        <m:r>
                          <a:rPr lang="en-US" sz="4600" i="1">
                            <a:latin typeface="Cambria Math"/>
                          </a:rPr>
                          <m:t>≠</m:t>
                        </m:r>
                        <m:r>
                          <a:rPr lang="en-US" sz="460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82895A8-91C0-48AA-9F70-88012F7AA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560" y="8378856"/>
                <a:ext cx="11819275" cy="1819794"/>
              </a:xfrm>
              <a:prstGeom prst="rect">
                <a:avLst/>
              </a:prstGeom>
              <a:blipFill>
                <a:blip r:embed="rId5"/>
                <a:stretch>
                  <a:fillRect l="-2218" t="-7692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122897" y="9543412"/>
            <a:ext cx="22820651" cy="3886200"/>
            <a:chOff x="1270511" y="5867400"/>
            <a:chExt cx="21819676" cy="429942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827226" y="2590550"/>
            <a:ext cx="13145586" cy="4631803"/>
            <a:chOff x="534987" y="1869705"/>
            <a:chExt cx="13182754" cy="4095419"/>
          </a:xfrm>
        </p:grpSpPr>
        <p:grpSp>
          <p:nvGrpSpPr>
            <p:cNvPr id="62" name="Group 61"/>
            <p:cNvGrpSpPr/>
            <p:nvPr/>
          </p:nvGrpSpPr>
          <p:grpSpPr>
            <a:xfrm>
              <a:off x="534987" y="1869705"/>
              <a:ext cx="13182754" cy="4095419"/>
              <a:chOff x="534987" y="1647866"/>
              <a:chExt cx="13182754" cy="4095419"/>
            </a:xfrm>
          </p:grpSpPr>
          <p:sp>
            <p:nvSpPr>
              <p:cNvPr id="64" name="Rounded Rectangle 63"/>
              <p:cNvSpPr/>
              <p:nvPr/>
            </p:nvSpPr>
            <p:spPr bwMode="auto">
              <a:xfrm>
                <a:off x="647700" y="1653394"/>
                <a:ext cx="13070041" cy="408989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6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Pentagon 6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8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1" name="Freeform 7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Freeform 7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9" name="Chevron 6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78666" y="1653394"/>
                  <a:ext cx="1789509" cy="680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63" name="Rectangle 62"/>
            <p:cNvSpPr/>
            <p:nvPr/>
          </p:nvSpPr>
          <p:spPr>
            <a:xfrm>
              <a:off x="2088952" y="2930424"/>
              <a:ext cx="10062485" cy="147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cong trong hình vẽ bên là đồ thị của hàm số nào dưới đây?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8" name="Picture 7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2513120"/>
            <a:ext cx="9532984" cy="4291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9" name="Group 78"/>
          <p:cNvGrpSpPr/>
          <p:nvPr/>
        </p:nvGrpSpPr>
        <p:grpSpPr>
          <a:xfrm>
            <a:off x="845338" y="7356632"/>
            <a:ext cx="23044424" cy="2353641"/>
            <a:chOff x="189838" y="1977473"/>
            <a:chExt cx="11908908" cy="1496800"/>
          </a:xfrm>
        </p:grpSpPr>
        <p:grpSp>
          <p:nvGrpSpPr>
            <p:cNvPr id="80" name="Group 79"/>
            <p:cNvGrpSpPr/>
            <p:nvPr/>
          </p:nvGrpSpPr>
          <p:grpSpPr>
            <a:xfrm>
              <a:off x="189838" y="2002139"/>
              <a:ext cx="3125043" cy="1116500"/>
              <a:chOff x="5480057" y="1485528"/>
              <a:chExt cx="3114448" cy="1037945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480057" y="1728401"/>
                <a:ext cx="658562" cy="66585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015123" y="1585362"/>
                    <a:ext cx="2280848" cy="874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vi-VN" sz="4800" b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874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/>
            <p:cNvGrpSpPr/>
            <p:nvPr/>
          </p:nvGrpSpPr>
          <p:grpSpPr>
            <a:xfrm>
              <a:off x="3105758" y="2002139"/>
              <a:ext cx="3060949" cy="1116501"/>
              <a:chOff x="5480057" y="1485526"/>
              <a:chExt cx="3050571" cy="103794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480057" y="1728400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105902" y="1542383"/>
                    <a:ext cx="2280848" cy="874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vi-VN" sz="4800" b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48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5902" y="1542383"/>
                    <a:ext cx="2280848" cy="8749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/>
            <p:cNvGrpSpPr/>
            <p:nvPr/>
          </p:nvGrpSpPr>
          <p:grpSpPr>
            <a:xfrm>
              <a:off x="6021678" y="1977473"/>
              <a:ext cx="3125823" cy="1116501"/>
              <a:chOff x="5480057" y="1462597"/>
              <a:chExt cx="3115225" cy="103794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480057" y="1695106"/>
                <a:ext cx="658562" cy="73244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6060177" y="1542443"/>
                    <a:ext cx="2280848" cy="874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vi-VN" sz="4800" b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48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42443"/>
                    <a:ext cx="2280848" cy="8749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/>
            <p:cNvGrpSpPr/>
            <p:nvPr/>
          </p:nvGrpSpPr>
          <p:grpSpPr>
            <a:xfrm>
              <a:off x="8937599" y="1977473"/>
              <a:ext cx="3161147" cy="1496800"/>
              <a:chOff x="5480057" y="1462596"/>
              <a:chExt cx="3150429" cy="1391486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80057" y="1728399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6041033" y="1542384"/>
                    <a:ext cx="2493487" cy="13116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vi-VN" sz="4800" b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4800" b="1" dirty="0">
                              <a:solidFill>
                                <a:srgbClr val="000099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1033" y="1542384"/>
                    <a:ext cx="2493487" cy="13116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979623" y="7773489"/>
            <a:ext cx="1566744" cy="119173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5541" y="10746495"/>
                <a:ext cx="18870859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hình vẽ ta thấy đồ thị có tiệm cận ngang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tiệm cận đứng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41" y="10746495"/>
                <a:ext cx="18870859" cy="1744260"/>
              </a:xfrm>
              <a:prstGeom prst="rect">
                <a:avLst/>
              </a:prstGeom>
              <a:blipFill>
                <a:blip r:embed="rId8"/>
                <a:stretch>
                  <a:fillRect l="-1292" r="-190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47">
            <a:extLst>
              <a:ext uri="{FF2B5EF4-FFF2-40B4-BE49-F238E27FC236}">
                <a16:creationId xmlns:a16="http://schemas.microsoft.com/office/drawing/2014/main" id="{DAB2E325-4864-4A3F-ADA3-F7DD3EFBE7DB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B218911F-3D19-474D-A77A-C96BB6976B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" name="Group 30">
              <a:extLst>
                <a:ext uri="{FF2B5EF4-FFF2-40B4-BE49-F238E27FC236}">
                  <a16:creationId xmlns:a16="http://schemas.microsoft.com/office/drawing/2014/main" id="{7F500A70-565C-4DBF-8134-5B9521267C4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93" name="Freeform 71">
                <a:extLst>
                  <a:ext uri="{FF2B5EF4-FFF2-40B4-BE49-F238E27FC236}">
                    <a16:creationId xmlns:a16="http://schemas.microsoft.com/office/drawing/2014/main" id="{4A8FE668-E3BE-4C19-840C-5FFD81D38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Oval 72">
                <a:extLst>
                  <a:ext uri="{FF2B5EF4-FFF2-40B4-BE49-F238E27FC236}">
                    <a16:creationId xmlns:a16="http://schemas.microsoft.com/office/drawing/2014/main" id="{B5617D7B-3224-4829-BB07-FB0F44CCF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3">
                <a:extLst>
                  <a:ext uri="{FF2B5EF4-FFF2-40B4-BE49-F238E27FC236}">
                    <a16:creationId xmlns:a16="http://schemas.microsoft.com/office/drawing/2014/main" id="{0EA8E754-7207-4683-AE86-50B8DACE2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4">
                <a:extLst>
                  <a:ext uri="{FF2B5EF4-FFF2-40B4-BE49-F238E27FC236}">
                    <a16:creationId xmlns:a16="http://schemas.microsoft.com/office/drawing/2014/main" id="{911E1D68-B396-4A03-A7E6-4B98C0E91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5">
                <a:extLst>
                  <a:ext uri="{FF2B5EF4-FFF2-40B4-BE49-F238E27FC236}">
                    <a16:creationId xmlns:a16="http://schemas.microsoft.com/office/drawing/2014/main" id="{DFF2679C-1D6F-4C9A-B466-E029F7994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6">
                <a:extLst>
                  <a:ext uri="{FF2B5EF4-FFF2-40B4-BE49-F238E27FC236}">
                    <a16:creationId xmlns:a16="http://schemas.microsoft.com/office/drawing/2014/main" id="{C5EE2B3A-7CD2-4350-B148-7A7A959C7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7">
                <a:extLst>
                  <a:ext uri="{FF2B5EF4-FFF2-40B4-BE49-F238E27FC236}">
                    <a16:creationId xmlns:a16="http://schemas.microsoft.com/office/drawing/2014/main" id="{D2263D14-B56C-4080-8F50-2EEAE9A80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8">
                <a:extLst>
                  <a:ext uri="{FF2B5EF4-FFF2-40B4-BE49-F238E27FC236}">
                    <a16:creationId xmlns:a16="http://schemas.microsoft.com/office/drawing/2014/main" id="{C9D0D4C1-5930-4456-8288-AF9B42D1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9">
                <a:extLst>
                  <a:ext uri="{FF2B5EF4-FFF2-40B4-BE49-F238E27FC236}">
                    <a16:creationId xmlns:a16="http://schemas.microsoft.com/office/drawing/2014/main" id="{32931088-7562-4BCE-9D76-7F473ABD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0">
                <a:extLst>
                  <a:ext uri="{FF2B5EF4-FFF2-40B4-BE49-F238E27FC236}">
                    <a16:creationId xmlns:a16="http://schemas.microsoft.com/office/drawing/2014/main" id="{973333D4-EF04-4D47-B986-0BF483119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1">
                <a:extLst>
                  <a:ext uri="{FF2B5EF4-FFF2-40B4-BE49-F238E27FC236}">
                    <a16:creationId xmlns:a16="http://schemas.microsoft.com/office/drawing/2014/main" id="{E1CCFEC9-6DBE-4F23-AAC9-828DFE8B8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82">
                <a:extLst>
                  <a:ext uri="{FF2B5EF4-FFF2-40B4-BE49-F238E27FC236}">
                    <a16:creationId xmlns:a16="http://schemas.microsoft.com/office/drawing/2014/main" id="{82514433-CB81-4C1C-A6B4-E347C0CCF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43">
                <a:extLst>
                  <a:ext uri="{FF2B5EF4-FFF2-40B4-BE49-F238E27FC236}">
                    <a16:creationId xmlns:a16="http://schemas.microsoft.com/office/drawing/2014/main" id="{89C90821-2379-4AD1-BABD-266815D4C9D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6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048541" y="6971779"/>
            <a:ext cx="23020512" cy="6544263"/>
            <a:chOff x="1270511" y="5867400"/>
            <a:chExt cx="22010771" cy="724012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09072" cy="69685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821177" y="1742771"/>
            <a:ext cx="23279129" cy="2711502"/>
            <a:chOff x="534987" y="1869705"/>
            <a:chExt cx="23344948" cy="2397498"/>
          </a:xfrm>
        </p:grpSpPr>
        <p:grpSp>
          <p:nvGrpSpPr>
            <p:cNvPr id="62" name="Group 61"/>
            <p:cNvGrpSpPr/>
            <p:nvPr/>
          </p:nvGrpSpPr>
          <p:grpSpPr>
            <a:xfrm>
              <a:off x="534987" y="1869705"/>
              <a:ext cx="23344948" cy="2397498"/>
              <a:chOff x="534987" y="1647866"/>
              <a:chExt cx="23344948" cy="2397498"/>
            </a:xfrm>
          </p:grpSpPr>
          <p:sp>
            <p:nvSpPr>
              <p:cNvPr id="64" name="Rounded Rectangle 63"/>
              <p:cNvSpPr/>
              <p:nvPr/>
            </p:nvSpPr>
            <p:spPr bwMode="auto">
              <a:xfrm>
                <a:off x="759749" y="1687428"/>
                <a:ext cx="23120186" cy="235793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6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Pentagon 6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8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1" name="Freeform 7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Freeform 7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9" name="Chevron 6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78666" y="1653394"/>
                  <a:ext cx="1789509" cy="680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4188522" y="2027338"/>
                  <a:ext cx="18293105" cy="1808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nl-NL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 độ giao điểm có hoành độ nhỏ hơn 1 của đường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nl-NL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đường thẳng </a:t>
                  </a:r>
                  <a14:m>
                    <m:oMath xmlns:m="http://schemas.openxmlformats.org/officeDocument/2006/math"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𝒅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nl-NL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là:</a:t>
                  </a:r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522" y="2027338"/>
                  <a:ext cx="18293105" cy="1808004"/>
                </a:xfrm>
                <a:prstGeom prst="rect">
                  <a:avLst/>
                </a:prstGeom>
                <a:blipFill>
                  <a:blip r:embed="rId3"/>
                  <a:stretch>
                    <a:fillRect l="-835" b="-955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1024630" y="4926866"/>
            <a:ext cx="23044424" cy="1931134"/>
            <a:chOff x="189838" y="1977470"/>
            <a:chExt cx="11908908" cy="1228105"/>
          </a:xfrm>
        </p:grpSpPr>
        <p:grpSp>
          <p:nvGrpSpPr>
            <p:cNvPr id="80" name="Group 79"/>
            <p:cNvGrpSpPr/>
            <p:nvPr/>
          </p:nvGrpSpPr>
          <p:grpSpPr>
            <a:xfrm>
              <a:off x="189838" y="2002139"/>
              <a:ext cx="3125043" cy="1116500"/>
              <a:chOff x="5480057" y="1485528"/>
              <a:chExt cx="3114448" cy="1037945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480057" y="1728401"/>
                <a:ext cx="658562" cy="66585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015123" y="1823862"/>
                    <a:ext cx="2280848" cy="454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823862"/>
                    <a:ext cx="2280848" cy="4548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/>
            <p:cNvGrpSpPr/>
            <p:nvPr/>
          </p:nvGrpSpPr>
          <p:grpSpPr>
            <a:xfrm>
              <a:off x="3105758" y="2002140"/>
              <a:ext cx="3060949" cy="1116501"/>
              <a:chOff x="5480057" y="1485526"/>
              <a:chExt cx="3050571" cy="103794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480057" y="1728400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110519" y="1727008"/>
                    <a:ext cx="2280848" cy="454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0519" y="1727008"/>
                    <a:ext cx="2280848" cy="4548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/>
            <p:cNvGrpSpPr/>
            <p:nvPr/>
          </p:nvGrpSpPr>
          <p:grpSpPr>
            <a:xfrm>
              <a:off x="6021678" y="1977473"/>
              <a:ext cx="3125823" cy="1116501"/>
              <a:chOff x="5480057" y="1462597"/>
              <a:chExt cx="3115225" cy="103794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480057" y="1695106"/>
                <a:ext cx="658562" cy="73244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6101730" y="1749143"/>
                    <a:ext cx="2280848" cy="454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b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1730" y="1749143"/>
                    <a:ext cx="2280848" cy="4548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/>
            <p:cNvGrpSpPr/>
            <p:nvPr/>
          </p:nvGrpSpPr>
          <p:grpSpPr>
            <a:xfrm>
              <a:off x="8937599" y="1977470"/>
              <a:ext cx="3161147" cy="1228105"/>
              <a:chOff x="5480057" y="1462596"/>
              <a:chExt cx="3150429" cy="1141697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80057" y="1728399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6041033" y="1749084"/>
                    <a:ext cx="2493487" cy="8552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b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𝟕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1033" y="1749084"/>
                    <a:ext cx="2493487" cy="8552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693786" y="5353032"/>
            <a:ext cx="1299124" cy="119173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36853" y="7794739"/>
                <a:ext cx="21694523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853" y="7794739"/>
                <a:ext cx="21694523" cy="1747466"/>
              </a:xfrm>
              <a:prstGeom prst="rect">
                <a:avLst/>
              </a:prstGeom>
              <a:blipFill>
                <a:blip r:embed="rId8"/>
                <a:stretch>
                  <a:fillRect l="-1124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894324" y="9578056"/>
                <a:ext cx="13356965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nl-NL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𝒕𝒎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324" y="9578056"/>
                <a:ext cx="13356965" cy="1599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510978" y="11049000"/>
                <a:ext cx="133569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978" y="11049000"/>
                <a:ext cx="13356965" cy="769441"/>
              </a:xfrm>
              <a:prstGeom prst="rect">
                <a:avLst/>
              </a:prstGeom>
              <a:blipFill>
                <a:blip r:embed="rId10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0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3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308630" y="8117546"/>
            <a:ext cx="23901618" cy="5213000"/>
            <a:chOff x="1270511" y="5867400"/>
            <a:chExt cx="21817977" cy="5767304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5960955"/>
              <a:ext cx="21817977" cy="56737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079585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75720" y="1823167"/>
            <a:ext cx="23903479" cy="2551171"/>
            <a:chOff x="534987" y="1647866"/>
            <a:chExt cx="23232899" cy="2255734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647700" y="1653395"/>
              <a:ext cx="23120186" cy="225020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Pentagon 66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69" name="Chevron 6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TextBox 13"/>
              <p:cNvSpPr txBox="1">
                <a:spLocks noChangeArrowheads="1"/>
              </p:cNvSpPr>
              <p:nvPr/>
            </p:nvSpPr>
            <p:spPr bwMode="auto">
              <a:xfrm>
                <a:off x="1806220" y="1653394"/>
                <a:ext cx="1734402" cy="680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212392" y="4480211"/>
            <a:ext cx="20280583" cy="3749389"/>
            <a:chOff x="189838" y="2002138"/>
            <a:chExt cx="11558192" cy="2384425"/>
          </a:xfrm>
        </p:grpSpPr>
        <p:grpSp>
          <p:nvGrpSpPr>
            <p:cNvPr id="80" name="Group 79"/>
            <p:cNvGrpSpPr/>
            <p:nvPr/>
          </p:nvGrpSpPr>
          <p:grpSpPr>
            <a:xfrm>
              <a:off x="189838" y="2002139"/>
              <a:ext cx="4043598" cy="1116500"/>
              <a:chOff x="5480057" y="1485528"/>
              <a:chExt cx="4029889" cy="1037945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805144" y="1485528"/>
                <a:ext cx="3704802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480057" y="1728401"/>
                <a:ext cx="658562" cy="66585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517121" y="1749757"/>
                    <a:ext cx="2280848" cy="454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7121" y="1749757"/>
                    <a:ext cx="2280848" cy="4548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/>
            <p:cNvGrpSpPr/>
            <p:nvPr/>
          </p:nvGrpSpPr>
          <p:grpSpPr>
            <a:xfrm>
              <a:off x="7141211" y="2002138"/>
              <a:ext cx="4595238" cy="1116501"/>
              <a:chOff x="9501829" y="1485524"/>
              <a:chExt cx="4579658" cy="103794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9831110" y="1485524"/>
                <a:ext cx="4250377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9501829" y="1693701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286856" y="3270062"/>
              <a:ext cx="3946580" cy="1116501"/>
              <a:chOff x="-235322" y="2664240"/>
              <a:chExt cx="3933199" cy="103794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-35572" y="2664240"/>
                <a:ext cx="3733449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-235322" y="2793766"/>
                <a:ext cx="658562" cy="73244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710747" y="2882498"/>
                    <a:ext cx="2280848" cy="454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&gt;−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 .</m:t>
                          </m:r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747" y="2882498"/>
                    <a:ext cx="2280848" cy="4548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/>
            <p:cNvGrpSpPr/>
            <p:nvPr/>
          </p:nvGrpSpPr>
          <p:grpSpPr>
            <a:xfrm>
              <a:off x="7141211" y="3188785"/>
              <a:ext cx="4606819" cy="1116500"/>
              <a:chOff x="3689761" y="2588686"/>
              <a:chExt cx="4591200" cy="1037945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4030586" y="2588686"/>
                <a:ext cx="4250375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689761" y="2827064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5187303" y="2733372"/>
                    <a:ext cx="2493487" cy="8552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/>
                            <a:ea typeface="Times New Roman" panose="02020603050405020304" pitchFamily="18" charset="0"/>
                          </a:rPr>
                          <m:t>&lt;−</m:t>
                        </m:r>
                        <m:r>
                          <a:rPr lang="en-US" sz="4400" b="1" i="1" smtClean="0">
                            <a:latin typeface="Cambria Math"/>
                            <a:ea typeface="Times New Roman" panose="02020603050405020304" pitchFamily="18" charset="0"/>
                          </a:rPr>
                          <m:t>𝟓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.</a:t>
                    </a:r>
                  </a:p>
                  <a:p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7303" y="2733372"/>
                    <a:ext cx="2493487" cy="8552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2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4280878" y="4859228"/>
            <a:ext cx="1299124" cy="119173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943929" y="1631022"/>
                <a:ext cx="19347635" cy="2703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20"/>
                  </a:spcBef>
                  <a:spcAft>
                    <a:spcPts val="12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(C)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929" y="1631022"/>
                <a:ext cx="19347635" cy="2703689"/>
              </a:xfrm>
              <a:prstGeom prst="rect">
                <a:avLst/>
              </a:prstGeom>
              <a:blipFill>
                <a:blip r:embed="rId6"/>
                <a:stretch>
                  <a:fillRect l="-1292" b="-9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471916" y="5030847"/>
                <a:ext cx="583531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/>
                        </a:rPr>
                        <m:t>&lt;−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𝒉𝒐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/>
                        </a:rPr>
                        <m:t>ặ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/>
                        </a:rPr>
                        <m:t>&gt;−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916" y="5030847"/>
                <a:ext cx="583531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67051" y="8785355"/>
                <a:ext cx="20821742" cy="1747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⟺</m:t>
                    </m:r>
                    <m:sSup>
                      <m:sSupPr>
                        <m:ctrlPr>
                          <a:rPr lang="nl-NL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(*)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51" y="8785355"/>
                <a:ext cx="20821742" cy="1747723"/>
              </a:xfrm>
              <a:prstGeom prst="rect">
                <a:avLst/>
              </a:prstGeom>
              <a:blipFill>
                <a:blip r:embed="rId8"/>
                <a:stretch>
                  <a:fillRect l="-1171" t="-7317" b="-5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5216" y="10467409"/>
                <a:ext cx="22326348" cy="2956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-1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∆=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16" y="10467409"/>
                <a:ext cx="22326348" cy="2956900"/>
              </a:xfrm>
              <a:prstGeom prst="rect">
                <a:avLst/>
              </a:prstGeom>
              <a:blipFill>
                <a:blip r:embed="rId9"/>
                <a:stretch>
                  <a:fillRect l="-1092" t="-4330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9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7089" name="Rounded Rectangle 217088"/>
          <p:cNvSpPr/>
          <p:nvPr/>
        </p:nvSpPr>
        <p:spPr>
          <a:xfrm>
            <a:off x="457200" y="2621530"/>
            <a:ext cx="23622000" cy="11038640"/>
          </a:xfrm>
          <a:prstGeom prst="roundRect">
            <a:avLst>
              <a:gd name="adj" fmla="val 6384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0510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11123" y="2669484"/>
                <a:ext cx="13368893" cy="1034697"/>
              </a:xfrm>
              <a:prstGeom prst="rect">
                <a:avLst/>
              </a:prstGeom>
              <a:noFill/>
            </p:spPr>
            <p:txBody>
              <a:bodyPr wrap="square" lIns="45711" tIns="22855" rIns="45711" bIns="22855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𝐲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/>
                          </a:rPr>
                          <m:t>𝐚𝐱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r>
                          <a:rPr lang="en-US" sz="4400" b="1">
                            <a:latin typeface="Cambria Math"/>
                          </a:rPr>
                          <m:t>𝐛</m:t>
                        </m:r>
                      </m:num>
                      <m:den>
                        <m:r>
                          <a:rPr lang="en-US" sz="4400" b="1">
                            <a:latin typeface="Cambria Math"/>
                          </a:rPr>
                          <m:t>𝐜𝐱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r>
                          <a:rPr lang="en-US" sz="4400" b="1">
                            <a:latin typeface="Cambria Math"/>
                          </a:rPr>
                          <m:t>𝐝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123" y="2669484"/>
                <a:ext cx="13368893" cy="1034697"/>
              </a:xfrm>
              <a:prstGeom prst="rect">
                <a:avLst/>
              </a:prstGeom>
              <a:blipFill>
                <a:blip r:embed="rId4"/>
                <a:stretch>
                  <a:fillRect t="-588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utoShape 15"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70628" y="2815159"/>
            <a:ext cx="413311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thuyết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62000" y="3895168"/>
                <a:ext cx="11074698" cy="108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𝐚𝐱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𝐜𝐱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95168"/>
                <a:ext cx="11074698" cy="1080873"/>
              </a:xfrm>
              <a:prstGeom prst="rect">
                <a:avLst/>
              </a:prstGeom>
              <a:blipFill>
                <a:blip r:embed="rId5"/>
                <a:stretch>
                  <a:fillRect l="-2201" r="-440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8744" y="5521903"/>
                <a:ext cx="11074698" cy="812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𝐚𝐝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𝐛𝐜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𝐜𝐱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thiên.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 điệu.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biệt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𝐎𝐱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𝐎𝐲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…)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44" y="5521903"/>
                <a:ext cx="11074698" cy="8125814"/>
              </a:xfrm>
              <a:prstGeom prst="rect">
                <a:avLst/>
              </a:prstGeom>
              <a:blipFill>
                <a:blip r:embed="rId6"/>
                <a:stretch>
                  <a:fillRect l="-2256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788588" y="3895168"/>
                <a:ext cx="12209930" cy="108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Đ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ồ thị của hàm số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𝐜𝐱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den>
                    </m:f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𝐚𝐛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𝐛𝐜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588" y="3895168"/>
                <a:ext cx="12209930" cy="1080873"/>
              </a:xfrm>
              <a:prstGeom prst="rect">
                <a:avLst/>
              </a:prstGeom>
              <a:blipFill>
                <a:blip r:embed="rId7"/>
                <a:stretch>
                  <a:fillRect l="-2047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286136" y="4818534"/>
                <a:ext cx="4630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𝐚𝐝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𝐛𝐜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6136" y="4818534"/>
                <a:ext cx="4630264" cy="769441"/>
              </a:xfrm>
              <a:prstGeom prst="rect">
                <a:avLst/>
              </a:prstGeom>
              <a:blipFill>
                <a:blip r:embed="rId8"/>
                <a:stretch>
                  <a:fillRect l="-526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79298"/>
              </p:ext>
            </p:extLst>
          </p:nvPr>
        </p:nvGraphicFramePr>
        <p:xfrm>
          <a:off x="16620570" y="5027463"/>
          <a:ext cx="7458630" cy="417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Bitmap Image" r:id="rId9" imgW="3685714" imgH="3266667" progId="PBrush">
                  <p:embed/>
                </p:oleObj>
              </mc:Choice>
              <mc:Fallback>
                <p:oleObj name="Bitmap Image" r:id="rId9" imgW="3685714" imgH="3266667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0570" y="5027463"/>
                        <a:ext cx="7458630" cy="4174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2297287" y="8831556"/>
                <a:ext cx="47064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𝐚𝐝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𝐛𝐜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287" y="8831556"/>
                <a:ext cx="4706464" cy="769441"/>
              </a:xfrm>
              <a:prstGeom prst="rect">
                <a:avLst/>
              </a:prstGeom>
              <a:blipFill>
                <a:blip r:embed="rId11"/>
                <a:stretch>
                  <a:fillRect l="-518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79625"/>
              </p:ext>
            </p:extLst>
          </p:nvPr>
        </p:nvGraphicFramePr>
        <p:xfrm>
          <a:off x="16654185" y="9468645"/>
          <a:ext cx="7391400" cy="391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Bitmap Image" r:id="rId12" imgW="3685714" imgH="3266667" progId="PBrush">
                  <p:embed/>
                </p:oleObj>
              </mc:Choice>
              <mc:Fallback>
                <p:oleObj name="Bitmap Image" r:id="rId12" imgW="3685714" imgH="3266667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4185" y="9468645"/>
                        <a:ext cx="7391400" cy="3913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F3F54BD-40B1-4B85-97F9-E86FF1B905B9}"/>
              </a:ext>
            </a:extLst>
          </p:cNvPr>
          <p:cNvCxnSpPr>
            <a:cxnSpLocks/>
          </p:cNvCxnSpPr>
          <p:nvPr/>
        </p:nvCxnSpPr>
        <p:spPr>
          <a:xfrm>
            <a:off x="11759459" y="4495800"/>
            <a:ext cx="0" cy="9241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3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7089" name="Rounded Rectangle 217088"/>
          <p:cNvSpPr/>
          <p:nvPr/>
        </p:nvSpPr>
        <p:spPr>
          <a:xfrm>
            <a:off x="285734" y="2904513"/>
            <a:ext cx="23926800" cy="10688369"/>
          </a:xfrm>
          <a:prstGeom prst="roundRect">
            <a:avLst>
              <a:gd name="adj" fmla="val 6384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0510"/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AutoShape 15"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3958" y="8458728"/>
            <a:ext cx="5442643" cy="7376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 biệt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1098" y="3012868"/>
            <a:ext cx="11399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</a:t>
            </a:r>
            <a:r>
              <a:rPr lang="en-US" sz="4400" b="1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Bài toán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4763" y="8423637"/>
                <a:ext cx="22779625" cy="5253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đồ thị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𝒃𝒄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đường thẳng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𝒌𝒙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Lập phương trình hoành độ giao điểm của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  <m:r>
                      <a:rPr lang="vi-VN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𝒌𝒙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𝑩𝒙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  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≠−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giao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khác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63" y="8423637"/>
                <a:ext cx="22779625" cy="5253489"/>
              </a:xfrm>
              <a:prstGeom prst="rect">
                <a:avLst/>
              </a:prstGeom>
              <a:blipFill>
                <a:blip r:embed="rId3"/>
                <a:stretch>
                  <a:fillRect l="-1070" b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59671" y="4157843"/>
                <a:ext cx="19546883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𝒇</m:t>
                    </m:r>
                    <m:r>
                      <a:rPr lang="vi-VN" sz="4400" b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r>
                      <a:rPr lang="vi-VN" sz="4400" b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các điểm chung của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nghiệm của (1) bằng số điểm chung của hai đồ thị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71" y="4157843"/>
                <a:ext cx="19546883" cy="3477875"/>
              </a:xfrm>
              <a:prstGeom prst="rect">
                <a:avLst/>
              </a:prstGeom>
              <a:blipFill>
                <a:blip r:embed="rId4"/>
                <a:stretch>
                  <a:fillRect l="-1247" t="-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2"/>
          <p:cNvGrpSpPr>
            <a:grpSpLocks/>
          </p:cNvGrpSpPr>
          <p:nvPr/>
        </p:nvGrpSpPr>
        <p:grpSpPr bwMode="auto">
          <a:xfrm>
            <a:off x="16509845" y="2826926"/>
            <a:ext cx="7702689" cy="5463894"/>
            <a:chOff x="4854" y="11417"/>
            <a:chExt cx="2715" cy="2587"/>
          </a:xfrm>
        </p:grpSpPr>
        <p:sp>
          <p:nvSpPr>
            <p:cNvPr id="66" name="Line 3"/>
            <p:cNvSpPr>
              <a:spLocks noChangeShapeType="1"/>
            </p:cNvSpPr>
            <p:nvPr/>
          </p:nvSpPr>
          <p:spPr bwMode="auto">
            <a:xfrm>
              <a:off x="4854" y="12863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4"/>
            <p:cNvSpPr>
              <a:spLocks noChangeShapeType="1"/>
            </p:cNvSpPr>
            <p:nvPr/>
          </p:nvSpPr>
          <p:spPr bwMode="auto">
            <a:xfrm flipV="1">
              <a:off x="5934" y="11559"/>
              <a:ext cx="0" cy="2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>
              <a:off x="5454" y="11885"/>
              <a:ext cx="1680" cy="679"/>
            </a:xfrm>
            <a:custGeom>
              <a:avLst/>
              <a:gdLst>
                <a:gd name="T0" fmla="*/ 0 w 1680"/>
                <a:gd name="T1" fmla="*/ 163 h 679"/>
                <a:gd name="T2" fmla="*/ 840 w 1680"/>
                <a:gd name="T3" fmla="*/ 652 h 679"/>
                <a:gd name="T4" fmla="*/ 1680 w 1680"/>
                <a:gd name="T5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0" h="679">
                  <a:moveTo>
                    <a:pt x="0" y="163"/>
                  </a:moveTo>
                  <a:cubicBezTo>
                    <a:pt x="280" y="421"/>
                    <a:pt x="560" y="679"/>
                    <a:pt x="840" y="652"/>
                  </a:cubicBezTo>
                  <a:cubicBezTo>
                    <a:pt x="1120" y="625"/>
                    <a:pt x="1540" y="109"/>
                    <a:pt x="16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5334" y="12048"/>
              <a:ext cx="1920" cy="516"/>
            </a:xfrm>
            <a:custGeom>
              <a:avLst/>
              <a:gdLst>
                <a:gd name="T0" fmla="*/ 0 w 1920"/>
                <a:gd name="T1" fmla="*/ 516 h 516"/>
                <a:gd name="T2" fmla="*/ 840 w 1920"/>
                <a:gd name="T3" fmla="*/ 27 h 516"/>
                <a:gd name="T4" fmla="*/ 1920 w 1920"/>
                <a:gd name="T5" fmla="*/ 35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0" h="516">
                  <a:moveTo>
                    <a:pt x="0" y="516"/>
                  </a:moveTo>
                  <a:cubicBezTo>
                    <a:pt x="260" y="285"/>
                    <a:pt x="520" y="54"/>
                    <a:pt x="840" y="27"/>
                  </a:cubicBezTo>
                  <a:cubicBezTo>
                    <a:pt x="1160" y="0"/>
                    <a:pt x="1540" y="176"/>
                    <a:pt x="1920" y="35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7"/>
            <p:cNvSpPr>
              <a:spLocks noChangeShapeType="1"/>
            </p:cNvSpPr>
            <p:nvPr/>
          </p:nvSpPr>
          <p:spPr bwMode="auto">
            <a:xfrm>
              <a:off x="5679" y="12277"/>
              <a:ext cx="0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>
              <a:off x="5694" y="1226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" y="12691"/>
              <a:ext cx="195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" y="11417"/>
              <a:ext cx="215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" y="12097"/>
              <a:ext cx="273" cy="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" y="12767"/>
              <a:ext cx="272" cy="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" y="12854"/>
              <a:ext cx="234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" name="Group 14"/>
            <p:cNvGrpSpPr>
              <a:grpSpLocks/>
            </p:cNvGrpSpPr>
            <p:nvPr/>
          </p:nvGrpSpPr>
          <p:grpSpPr bwMode="auto">
            <a:xfrm>
              <a:off x="5942" y="12766"/>
              <a:ext cx="97" cy="85"/>
              <a:chOff x="3669" y="12595"/>
              <a:chExt cx="97" cy="85"/>
            </a:xfrm>
          </p:grpSpPr>
          <p:sp>
            <p:nvSpPr>
              <p:cNvPr id="80" name="Line 15"/>
              <p:cNvSpPr>
                <a:spLocks noChangeShapeType="1"/>
              </p:cNvSpPr>
              <p:nvPr/>
            </p:nvSpPr>
            <p:spPr bwMode="auto">
              <a:xfrm>
                <a:off x="3669" y="12598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Line 16"/>
              <p:cNvSpPr>
                <a:spLocks noChangeShapeType="1"/>
              </p:cNvSpPr>
              <p:nvPr/>
            </p:nvSpPr>
            <p:spPr bwMode="auto">
              <a:xfrm rot="5400000">
                <a:off x="3723" y="12638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8" name="Oval 17"/>
            <p:cNvSpPr>
              <a:spLocks noChangeArrowheads="1"/>
            </p:cNvSpPr>
            <p:nvPr/>
          </p:nvSpPr>
          <p:spPr bwMode="auto">
            <a:xfrm>
              <a:off x="5660" y="12237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18"/>
            <p:cNvSpPr>
              <a:spLocks noChangeArrowheads="1"/>
            </p:cNvSpPr>
            <p:nvPr/>
          </p:nvSpPr>
          <p:spPr bwMode="auto">
            <a:xfrm>
              <a:off x="6774" y="12170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8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0">
            <a:extLst>
              <a:ext uri="{FF2B5EF4-FFF2-40B4-BE49-F238E27FC236}">
                <a16:creationId xmlns:a16="http://schemas.microsoft.com/office/drawing/2014/main" id="{F779F8CA-0BC3-4CBE-A05C-65CBE15CB2F1}"/>
              </a:ext>
            </a:extLst>
          </p:cNvPr>
          <p:cNvGrpSpPr/>
          <p:nvPr/>
        </p:nvGrpSpPr>
        <p:grpSpPr>
          <a:xfrm>
            <a:off x="921019" y="9087865"/>
            <a:ext cx="23067555" cy="3886200"/>
            <a:chOff x="1270511" y="5867400"/>
            <a:chExt cx="22055750" cy="4299424"/>
          </a:xfrm>
        </p:grpSpPr>
        <p:sp>
          <p:nvSpPr>
            <p:cNvPr id="62" name="Rounded Rectangle 52">
              <a:extLst>
                <a:ext uri="{FF2B5EF4-FFF2-40B4-BE49-F238E27FC236}">
                  <a16:creationId xmlns:a16="http://schemas.microsoft.com/office/drawing/2014/main" id="{4FC6DD41-C2EB-4D83-97A3-4A2B85BC7611}"/>
                </a:ext>
              </a:extLst>
            </p:cNvPr>
            <p:cNvSpPr/>
            <p:nvPr/>
          </p:nvSpPr>
          <p:spPr>
            <a:xfrm>
              <a:off x="1272210" y="6139010"/>
              <a:ext cx="22054051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0">
              <a:extLst>
                <a:ext uri="{FF2B5EF4-FFF2-40B4-BE49-F238E27FC236}">
                  <a16:creationId xmlns:a16="http://schemas.microsoft.com/office/drawing/2014/main" id="{E1D81EF2-587B-4D03-A117-6D4E5B18B4D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2CBB53F7-E3AA-4831-98D4-DF4E2A8A9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F0A9CF-41B6-4242-B6D6-47B54984225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Round Diagonal Corner Rectangle 58">
                <a:extLst>
                  <a:ext uri="{FF2B5EF4-FFF2-40B4-BE49-F238E27FC236}">
                    <a16:creationId xmlns:a16="http://schemas.microsoft.com/office/drawing/2014/main" id="{DFBF08CE-9D8E-4B20-B57B-36E0A9D0357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91100ADC-C220-470A-B4AC-C3AA3481DF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14568" y="9029785"/>
            <a:ext cx="23074005" cy="1007175"/>
            <a:chOff x="1270511" y="5884230"/>
            <a:chExt cx="22061917" cy="111427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60218" cy="859490"/>
            </a:xfrm>
            <a:prstGeom prst="roundRect">
              <a:avLst>
                <a:gd name="adj" fmla="val 3132"/>
              </a:avLst>
            </a:prstGeom>
          </p:spPr>
          <p:txBody>
            <a:bodyPr wrap="square">
              <a:spAutoFit/>
            </a:bodyPr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2437762" cy="941820"/>
              <a:chOff x="1224541" y="6322797"/>
              <a:chExt cx="2437762" cy="94182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6369267"/>
                <a:ext cx="828631" cy="735691"/>
              </a:xfrm>
              <a:prstGeom prst="round1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941818"/>
              </a:xfrm>
              <a:prstGeom prst="round2Diag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851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54289" y="2692370"/>
            <a:ext cx="22065640" cy="2946430"/>
            <a:chOff x="534987" y="1594800"/>
            <a:chExt cx="21628322" cy="2470849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49" y="1594800"/>
              <a:ext cx="21407660" cy="247084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691306"/>
              <a:ext cx="3505200" cy="1132897"/>
              <a:chOff x="534987" y="1691306"/>
              <a:chExt cx="3505200" cy="1132897"/>
            </a:xfrm>
          </p:grpSpPr>
          <p:sp>
            <p:nvSpPr>
              <p:cNvPr id="9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Pentagon 93"/>
              <p:cNvSpPr/>
              <p:nvPr/>
            </p:nvSpPr>
            <p:spPr bwMode="auto">
              <a:xfrm>
                <a:off x="534987" y="1691306"/>
                <a:ext cx="3505200" cy="86879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860973" y="1823735"/>
                <a:ext cx="1749097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12292" y="5925234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1024" y="6501894"/>
                <a:ext cx="3556417" cy="1078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>
                    <a:solidFill>
                      <a:schemeClr val="bg1"/>
                    </a:solidFill>
                  </a:rPr>
                  <a:t>.</a:t>
                </a:r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024" y="6501894"/>
                <a:ext cx="3556417" cy="1078629"/>
              </a:xfrm>
              <a:prstGeom prst="rect">
                <a:avLst/>
              </a:prstGeom>
              <a:blipFill rotWithShape="1">
                <a:blip r:embed="rId3"/>
                <a:stretch>
                  <a:fillRect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924799" y="6214726"/>
                <a:ext cx="3656257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9" y="6214726"/>
                <a:ext cx="3656257" cy="13756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740039" y="6505229"/>
                <a:ext cx="248901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/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>
                    <a:solidFill>
                      <a:schemeClr val="bg1"/>
                    </a:solidFill>
                  </a:rPr>
                  <a:t>.</a:t>
                </a:r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039" y="6505229"/>
                <a:ext cx="2489015" cy="1070358"/>
              </a:xfrm>
              <a:prstGeom prst="rect">
                <a:avLst/>
              </a:prstGeom>
              <a:blipFill rotWithShape="1">
                <a:blip r:embed="rId5"/>
                <a:stretch>
                  <a:fillRect r="-8824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656734" y="6218114"/>
                <a:ext cx="3234668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6734" y="6218114"/>
                <a:ext cx="3234668" cy="13644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844761" y="6393776"/>
            <a:ext cx="1092232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8" name="Group 47">
            <a:extLst>
              <a:ext uri="{FF2B5EF4-FFF2-40B4-BE49-F238E27FC236}">
                <a16:creationId xmlns:a16="http://schemas.microsoft.com/office/drawing/2014/main" id="{7B5C4C68-AD99-4689-AB31-DC92EFCA2416}"/>
              </a:ext>
            </a:extLst>
          </p:cNvPr>
          <p:cNvGrpSpPr/>
          <p:nvPr/>
        </p:nvGrpSpPr>
        <p:grpSpPr>
          <a:xfrm>
            <a:off x="810731" y="175499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627C88C9-659C-4B33-9128-FB3F324D99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30">
              <a:extLst>
                <a:ext uri="{FF2B5EF4-FFF2-40B4-BE49-F238E27FC236}">
                  <a16:creationId xmlns:a16="http://schemas.microsoft.com/office/drawing/2014/main" id="{310A39CD-BAD6-4AA1-8615-6F06865A8E9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851CD4B1-D235-4DB8-B5E2-341DE7F3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A500BEB7-0BA9-432D-93CA-F2457B635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AD772E83-8FE2-40EE-8024-3E0EC7CBD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92731687-4423-4F4B-9A45-079ABD85A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17477C57-8451-4E29-B251-C123D1BEF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E6B4C9F4-2C59-4BEF-94C9-CF6115F8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76A0A56D-9B53-4434-9D22-2D5FB6E91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D3550392-684F-4762-B66D-151C67CF9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E132CB68-F1FD-45A6-96CE-CAFA05CF6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2041C0C0-A05A-437E-89A4-3D29B26B3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7012A9CA-0875-477A-AE3D-E20072E5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B07E2047-5C9A-4EB7-97C6-91EA8D4A1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id="{56E283C7-8AFC-437B-A227-F99083314F4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</a:t>
                </a:r>
                <a:r>
                  <a:rPr lang="vi-VN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CỦNG CỐ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430906" y="4002311"/>
            <a:ext cx="2054996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Đồ thị hàm số nào sau đây cắt trục tung tại điểm có tung độ âm?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79442" y="10298803"/>
                <a:ext cx="19811959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cắt trục tung tại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442" y="10298803"/>
                <a:ext cx="19811959" cy="1048107"/>
              </a:xfrm>
              <a:prstGeom prst="rect">
                <a:avLst/>
              </a:prstGeom>
              <a:blipFill rotWithShape="1">
                <a:blip r:embed="rId7"/>
                <a:stretch>
                  <a:fillRect l="-1200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1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4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0">
            <a:extLst>
              <a:ext uri="{FF2B5EF4-FFF2-40B4-BE49-F238E27FC236}">
                <a16:creationId xmlns:a16="http://schemas.microsoft.com/office/drawing/2014/main" id="{F779F8CA-0BC3-4CBE-A05C-65CBE15CB2F1}"/>
              </a:ext>
            </a:extLst>
          </p:cNvPr>
          <p:cNvGrpSpPr/>
          <p:nvPr/>
        </p:nvGrpSpPr>
        <p:grpSpPr>
          <a:xfrm>
            <a:off x="921019" y="9087865"/>
            <a:ext cx="23067555" cy="3886200"/>
            <a:chOff x="1270511" y="5867400"/>
            <a:chExt cx="22055750" cy="4299424"/>
          </a:xfrm>
        </p:grpSpPr>
        <p:sp>
          <p:nvSpPr>
            <p:cNvPr id="62" name="Rounded Rectangle 52">
              <a:extLst>
                <a:ext uri="{FF2B5EF4-FFF2-40B4-BE49-F238E27FC236}">
                  <a16:creationId xmlns:a16="http://schemas.microsoft.com/office/drawing/2014/main" id="{4FC6DD41-C2EB-4D83-97A3-4A2B85BC7611}"/>
                </a:ext>
              </a:extLst>
            </p:cNvPr>
            <p:cNvSpPr/>
            <p:nvPr/>
          </p:nvSpPr>
          <p:spPr>
            <a:xfrm>
              <a:off x="1272210" y="6139010"/>
              <a:ext cx="22054051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0">
              <a:extLst>
                <a:ext uri="{FF2B5EF4-FFF2-40B4-BE49-F238E27FC236}">
                  <a16:creationId xmlns:a16="http://schemas.microsoft.com/office/drawing/2014/main" id="{E1D81EF2-587B-4D03-A117-6D4E5B18B4D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2CBB53F7-E3AA-4831-98D4-DF4E2A8A9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F0A9CF-41B6-4242-B6D6-47B54984225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Round Diagonal Corner Rectangle 58">
                <a:extLst>
                  <a:ext uri="{FF2B5EF4-FFF2-40B4-BE49-F238E27FC236}">
                    <a16:creationId xmlns:a16="http://schemas.microsoft.com/office/drawing/2014/main" id="{DFBF08CE-9D8E-4B20-B57B-36E0A9D0357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91100ADC-C220-470A-B4AC-C3AA3481DF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14568" y="9029785"/>
            <a:ext cx="23074005" cy="1007175"/>
            <a:chOff x="1270511" y="5884230"/>
            <a:chExt cx="22061917" cy="111427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60218" cy="859490"/>
            </a:xfrm>
            <a:prstGeom prst="roundRect">
              <a:avLst>
                <a:gd name="adj" fmla="val 3132"/>
              </a:avLst>
            </a:prstGeom>
          </p:spPr>
          <p:txBody>
            <a:bodyPr wrap="square">
              <a:spAutoFit/>
            </a:bodyPr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2437762" cy="941820"/>
              <a:chOff x="1224541" y="6322797"/>
              <a:chExt cx="2437762" cy="94182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6369267"/>
                <a:ext cx="828631" cy="735691"/>
              </a:xfrm>
              <a:prstGeom prst="round1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941818"/>
              </a:xfrm>
              <a:prstGeom prst="round2Diag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851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54289" y="2432369"/>
            <a:ext cx="14718041" cy="4464584"/>
            <a:chOff x="534987" y="1594800"/>
            <a:chExt cx="14426345" cy="3743959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49" y="1594800"/>
              <a:ext cx="14205683" cy="374395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691306"/>
              <a:ext cx="3505200" cy="1132897"/>
              <a:chOff x="534987" y="1691306"/>
              <a:chExt cx="3505200" cy="1132897"/>
            </a:xfrm>
          </p:grpSpPr>
          <p:sp>
            <p:nvSpPr>
              <p:cNvPr id="9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Pentagon 93"/>
              <p:cNvSpPr/>
              <p:nvPr/>
            </p:nvSpPr>
            <p:spPr bwMode="auto">
              <a:xfrm>
                <a:off x="534987" y="1691306"/>
                <a:ext cx="3505200" cy="86879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860973" y="1823735"/>
                <a:ext cx="1749097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12292" y="7060350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00644" y="7542354"/>
                <a:ext cx="35564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44" y="7542354"/>
                <a:ext cx="3556417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924800" y="7604747"/>
                <a:ext cx="6992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7604747"/>
                <a:ext cx="699230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535" r="-3391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740039" y="7570783"/>
                <a:ext cx="75052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039" y="7570783"/>
                <a:ext cx="750526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33333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688265" y="7603839"/>
                <a:ext cx="8851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265" y="7603839"/>
                <a:ext cx="885179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109074" y="7470032"/>
            <a:ext cx="1092232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8" name="Group 47">
            <a:extLst>
              <a:ext uri="{FF2B5EF4-FFF2-40B4-BE49-F238E27FC236}">
                <a16:creationId xmlns:a16="http://schemas.microsoft.com/office/drawing/2014/main" id="{7B5C4C68-AD99-4689-AB31-DC92EFCA2416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627C88C9-659C-4B33-9128-FB3F324D99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30">
              <a:extLst>
                <a:ext uri="{FF2B5EF4-FFF2-40B4-BE49-F238E27FC236}">
                  <a16:creationId xmlns:a16="http://schemas.microsoft.com/office/drawing/2014/main" id="{310A39CD-BAD6-4AA1-8615-6F06865A8E9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851CD4B1-D235-4DB8-B5E2-341DE7F3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A500BEB7-0BA9-432D-93CA-F2457B635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AD772E83-8FE2-40EE-8024-3E0EC7CBD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92731687-4423-4F4B-9A45-079ABD85A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17477C57-8451-4E29-B251-C123D1BEF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E6B4C9F4-2C59-4BEF-94C9-CF6115F8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76A0A56D-9B53-4434-9D22-2D5FB6E91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D3550392-684F-4762-B66D-151C67CF9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E132CB68-F1FD-45A6-96CE-CAFA05CF6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2041C0C0-A05A-437E-89A4-3D29B26B3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7012A9CA-0875-477A-AE3D-E20072E5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B07E2047-5C9A-4EB7-97C6-91EA8D4A1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id="{56E283C7-8AFC-437B-A227-F99083314F4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BÀI TẬP CỦNG CỐ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6298" y="4010108"/>
                <a:ext cx="14296033" cy="2368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đồ thi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 hình vẽ. </a:t>
                </a:r>
              </a:p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 nghiệm phân biệt của phương trình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</a:t>
                </a:r>
              </a:p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98" y="4010108"/>
                <a:ext cx="14296033" cy="2368405"/>
              </a:xfrm>
              <a:prstGeom prst="rect">
                <a:avLst/>
              </a:prstGeom>
              <a:blipFill rotWithShape="1">
                <a:blip r:embed="rId7"/>
                <a:stretch>
                  <a:fillRect l="-1706" t="-5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8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885" y="1775908"/>
            <a:ext cx="8630688" cy="51210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67818" y="10078901"/>
                <a:ext cx="21501782" cy="1997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cắt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tại 3 điểm phân biệt nên phương trình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luôn có 3 nghiệm phân biệt.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818" y="10078901"/>
                <a:ext cx="21501782" cy="1997598"/>
              </a:xfrm>
              <a:prstGeom prst="rect">
                <a:avLst/>
              </a:prstGeom>
              <a:blipFill rotWithShape="1">
                <a:blip r:embed="rId9"/>
                <a:stretch>
                  <a:fillRect l="-1134" r="-964" b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1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0">
            <a:extLst>
              <a:ext uri="{FF2B5EF4-FFF2-40B4-BE49-F238E27FC236}">
                <a16:creationId xmlns:a16="http://schemas.microsoft.com/office/drawing/2014/main" id="{F779F8CA-0BC3-4CBE-A05C-65CBE15CB2F1}"/>
              </a:ext>
            </a:extLst>
          </p:cNvPr>
          <p:cNvGrpSpPr/>
          <p:nvPr/>
        </p:nvGrpSpPr>
        <p:grpSpPr>
          <a:xfrm>
            <a:off x="921019" y="8267522"/>
            <a:ext cx="23067555" cy="5281372"/>
            <a:chOff x="1270511" y="5867400"/>
            <a:chExt cx="22055750" cy="5842946"/>
          </a:xfrm>
        </p:grpSpPr>
        <p:sp>
          <p:nvSpPr>
            <p:cNvPr id="62" name="Rounded Rectangle 52">
              <a:extLst>
                <a:ext uri="{FF2B5EF4-FFF2-40B4-BE49-F238E27FC236}">
                  <a16:creationId xmlns:a16="http://schemas.microsoft.com/office/drawing/2014/main" id="{4FC6DD41-C2EB-4D83-97A3-4A2B85BC7611}"/>
                </a:ext>
              </a:extLst>
            </p:cNvPr>
            <p:cNvSpPr/>
            <p:nvPr/>
          </p:nvSpPr>
          <p:spPr>
            <a:xfrm>
              <a:off x="1272210" y="6139010"/>
              <a:ext cx="22054051" cy="55713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0">
              <a:extLst>
                <a:ext uri="{FF2B5EF4-FFF2-40B4-BE49-F238E27FC236}">
                  <a16:creationId xmlns:a16="http://schemas.microsoft.com/office/drawing/2014/main" id="{E1D81EF2-587B-4D03-A117-6D4E5B18B4D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2CBB53F7-E3AA-4831-98D4-DF4E2A8A9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F0A9CF-41B6-4242-B6D6-47B54984225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Round Diagonal Corner Rectangle 58">
                <a:extLst>
                  <a:ext uri="{FF2B5EF4-FFF2-40B4-BE49-F238E27FC236}">
                    <a16:creationId xmlns:a16="http://schemas.microsoft.com/office/drawing/2014/main" id="{DFBF08CE-9D8E-4B20-B57B-36E0A9D0357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91100ADC-C220-470A-B4AC-C3AA3481DF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14568" y="9029785"/>
            <a:ext cx="23074005" cy="1007175"/>
            <a:chOff x="1270511" y="5884230"/>
            <a:chExt cx="22061917" cy="111427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60218" cy="859490"/>
            </a:xfrm>
            <a:prstGeom prst="roundRect">
              <a:avLst>
                <a:gd name="adj" fmla="val 3132"/>
              </a:avLst>
            </a:prstGeom>
          </p:spPr>
          <p:txBody>
            <a:bodyPr wrap="square">
              <a:spAutoFit/>
            </a:bodyPr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2437762" cy="941820"/>
              <a:chOff x="1224541" y="6322797"/>
              <a:chExt cx="2437762" cy="94182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6369267"/>
                <a:ext cx="828631" cy="735691"/>
              </a:xfrm>
              <a:prstGeom prst="round1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941818"/>
              </a:xfrm>
              <a:prstGeom prst="round2Diag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851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54289" y="2432369"/>
            <a:ext cx="23334284" cy="3469143"/>
            <a:chOff x="534987" y="1594800"/>
            <a:chExt cx="22871823" cy="2909191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49" y="1594800"/>
              <a:ext cx="22651161" cy="290919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691306"/>
              <a:ext cx="3505200" cy="1132897"/>
              <a:chOff x="534987" y="1691306"/>
              <a:chExt cx="3505200" cy="1132897"/>
            </a:xfrm>
          </p:grpSpPr>
          <p:sp>
            <p:nvSpPr>
              <p:cNvPr id="9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Pentagon 93"/>
              <p:cNvSpPr/>
              <p:nvPr/>
            </p:nvSpPr>
            <p:spPr bwMode="auto">
              <a:xfrm>
                <a:off x="534987" y="1691306"/>
                <a:ext cx="3505200" cy="86879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860972" y="1823735"/>
                <a:ext cx="1749098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12292" y="6178165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40735" y="6841743"/>
                <a:ext cx="35564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35" y="6841743"/>
                <a:ext cx="3556417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74252" y="6688374"/>
                <a:ext cx="6992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252" y="6688374"/>
                <a:ext cx="699230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667" r="-3508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319133" y="6716529"/>
                <a:ext cx="8643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133" y="6716529"/>
                <a:ext cx="864339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667" r="-2676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325386" y="6628355"/>
                <a:ext cx="8643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5386" y="6628355"/>
                <a:ext cx="864339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909569" y="6628361"/>
            <a:ext cx="1092232" cy="100393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8" name="Group 47">
            <a:extLst>
              <a:ext uri="{FF2B5EF4-FFF2-40B4-BE49-F238E27FC236}">
                <a16:creationId xmlns:a16="http://schemas.microsoft.com/office/drawing/2014/main" id="{7B5C4C68-AD99-4689-AB31-DC92EFCA2416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627C88C9-659C-4B33-9128-FB3F324D99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30">
              <a:extLst>
                <a:ext uri="{FF2B5EF4-FFF2-40B4-BE49-F238E27FC236}">
                  <a16:creationId xmlns:a16="http://schemas.microsoft.com/office/drawing/2014/main" id="{310A39CD-BAD6-4AA1-8615-6F06865A8E9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851CD4B1-D235-4DB8-B5E2-341DE7F3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A500BEB7-0BA9-432D-93CA-F2457B635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AD772E83-8FE2-40EE-8024-3E0EC7CBD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92731687-4423-4F4B-9A45-079ABD85A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17477C57-8451-4E29-B251-C123D1BEF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E6B4C9F4-2C59-4BEF-94C9-CF6115F8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76A0A56D-9B53-4434-9D22-2D5FB6E91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D3550392-684F-4762-B66D-151C67CF9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E132CB68-F1FD-45A6-96CE-CAFA05CF6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2041C0C0-A05A-437E-89A4-3D29B26B3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7012A9CA-0875-477A-AE3D-E20072E5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B07E2047-5C9A-4EB7-97C6-91EA8D4A1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id="{56E283C7-8AFC-437B-A227-F99083314F4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28735" y="3794139"/>
                <a:ext cx="22340865" cy="1430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đồ thị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tất cả bao nhiêu giao điểm?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35" y="3794139"/>
                <a:ext cx="22340865" cy="1430713"/>
              </a:xfrm>
              <a:prstGeom prst="rect">
                <a:avLst/>
              </a:prstGeom>
              <a:blipFill rotWithShape="1">
                <a:blip r:embed="rId7"/>
                <a:stretch>
                  <a:fillRect l="-1064" t="-808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92245" y="9121470"/>
                <a:ext cx="22996328" cy="3180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 giao điểm của hai đồ thị bằng số nghiệm của phương trình hoành độ giao điểm.</a:t>
                </a:r>
              </a:p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phương trình hoành độ giao điểm: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45" y="9121470"/>
                <a:ext cx="22996328" cy="3180551"/>
              </a:xfrm>
              <a:prstGeom prst="rect">
                <a:avLst/>
              </a:prstGeom>
              <a:blipFill rotWithShape="1">
                <a:blip r:embed="rId8"/>
                <a:stretch>
                  <a:fillRect l="-1060" t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19882" y="12469532"/>
                <a:ext cx="22654518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đường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đồ thị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ba giao điểm.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82" y="12469532"/>
                <a:ext cx="22654518" cy="768993"/>
              </a:xfrm>
              <a:prstGeom prst="rect">
                <a:avLst/>
              </a:prstGeom>
              <a:blipFill rotWithShape="1">
                <a:blip r:embed="rId9"/>
                <a:stretch>
                  <a:fillRect l="-1076" t="-1507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1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4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0">
            <a:extLst>
              <a:ext uri="{FF2B5EF4-FFF2-40B4-BE49-F238E27FC236}">
                <a16:creationId xmlns:a16="http://schemas.microsoft.com/office/drawing/2014/main" id="{F779F8CA-0BC3-4CBE-A05C-65CBE15CB2F1}"/>
              </a:ext>
            </a:extLst>
          </p:cNvPr>
          <p:cNvGrpSpPr/>
          <p:nvPr/>
        </p:nvGrpSpPr>
        <p:grpSpPr>
          <a:xfrm>
            <a:off x="327614" y="8359354"/>
            <a:ext cx="24071707" cy="5144884"/>
            <a:chOff x="1270511" y="5867400"/>
            <a:chExt cx="23015858" cy="5691945"/>
          </a:xfrm>
        </p:grpSpPr>
        <p:sp>
          <p:nvSpPr>
            <p:cNvPr id="62" name="Rounded Rectangle 52">
              <a:extLst>
                <a:ext uri="{FF2B5EF4-FFF2-40B4-BE49-F238E27FC236}">
                  <a16:creationId xmlns:a16="http://schemas.microsoft.com/office/drawing/2014/main" id="{4FC6DD41-C2EB-4D83-97A3-4A2B85BC7611}"/>
                </a:ext>
              </a:extLst>
            </p:cNvPr>
            <p:cNvSpPr/>
            <p:nvPr/>
          </p:nvSpPr>
          <p:spPr>
            <a:xfrm>
              <a:off x="1270511" y="5988009"/>
              <a:ext cx="23015858" cy="55713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0">
              <a:extLst>
                <a:ext uri="{FF2B5EF4-FFF2-40B4-BE49-F238E27FC236}">
                  <a16:creationId xmlns:a16="http://schemas.microsoft.com/office/drawing/2014/main" id="{E1D81EF2-587B-4D03-A117-6D4E5B18B4D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2CBB53F7-E3AA-4831-98D4-DF4E2A8A9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F0A9CF-41B6-4242-B6D6-47B54984225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Round Diagonal Corner Rectangle 58">
                <a:extLst>
                  <a:ext uri="{FF2B5EF4-FFF2-40B4-BE49-F238E27FC236}">
                    <a16:creationId xmlns:a16="http://schemas.microsoft.com/office/drawing/2014/main" id="{DFBF08CE-9D8E-4B20-B57B-36E0A9D0357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91100ADC-C220-470A-B4AC-C3AA3481DF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14568" y="9029785"/>
            <a:ext cx="23074005" cy="1007175"/>
            <a:chOff x="1270511" y="5884230"/>
            <a:chExt cx="22061917" cy="111427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60218" cy="859490"/>
            </a:xfrm>
            <a:prstGeom prst="roundRect">
              <a:avLst>
                <a:gd name="adj" fmla="val 3132"/>
              </a:avLst>
            </a:prstGeom>
          </p:spPr>
          <p:txBody>
            <a:bodyPr wrap="square">
              <a:spAutoFit/>
            </a:bodyPr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2437762" cy="941820"/>
              <a:chOff x="1224541" y="6322797"/>
              <a:chExt cx="2437762" cy="94182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6369267"/>
                <a:ext cx="828631" cy="735691"/>
              </a:xfrm>
              <a:prstGeom prst="round1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941818"/>
              </a:xfrm>
              <a:prstGeom prst="round2Diag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851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01984" y="2371778"/>
            <a:ext cx="23970367" cy="3469143"/>
            <a:chOff x="534987" y="1594800"/>
            <a:chExt cx="22871823" cy="2909191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49" y="1594800"/>
              <a:ext cx="22651161" cy="290919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691306"/>
              <a:ext cx="3505200" cy="1132897"/>
              <a:chOff x="534987" y="1691306"/>
              <a:chExt cx="3505200" cy="1132897"/>
            </a:xfrm>
          </p:grpSpPr>
          <p:sp>
            <p:nvSpPr>
              <p:cNvPr id="9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Pentagon 93"/>
              <p:cNvSpPr/>
              <p:nvPr/>
            </p:nvSpPr>
            <p:spPr bwMode="auto">
              <a:xfrm>
                <a:off x="534987" y="1691306"/>
                <a:ext cx="3505200" cy="86879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860973" y="1823735"/>
                <a:ext cx="1749097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12292" y="6178165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40735" y="6841743"/>
                <a:ext cx="35564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35" y="6841743"/>
                <a:ext cx="3556417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74252" y="6688374"/>
                <a:ext cx="6992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252" y="6688374"/>
                <a:ext cx="699230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667" r="-3508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319133" y="6716529"/>
                <a:ext cx="8643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133" y="6716529"/>
                <a:ext cx="864339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667" r="-2676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325386" y="6628355"/>
                <a:ext cx="6463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5386" y="6628355"/>
                <a:ext cx="646331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37736" t="-14961" r="-1132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368452" y="6691842"/>
            <a:ext cx="1092232" cy="100393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8" name="Group 47">
            <a:extLst>
              <a:ext uri="{FF2B5EF4-FFF2-40B4-BE49-F238E27FC236}">
                <a16:creationId xmlns:a16="http://schemas.microsoft.com/office/drawing/2014/main" id="{7B5C4C68-AD99-4689-AB31-DC92EFCA2416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627C88C9-659C-4B33-9128-FB3F324D99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30">
              <a:extLst>
                <a:ext uri="{FF2B5EF4-FFF2-40B4-BE49-F238E27FC236}">
                  <a16:creationId xmlns:a16="http://schemas.microsoft.com/office/drawing/2014/main" id="{310A39CD-BAD6-4AA1-8615-6F06865A8E9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851CD4B1-D235-4DB8-B5E2-341DE7F3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A500BEB7-0BA9-432D-93CA-F2457B635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AD772E83-8FE2-40EE-8024-3E0EC7CBD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92731687-4423-4F4B-9A45-079ABD85A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17477C57-8451-4E29-B251-C123D1BEF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E6B4C9F4-2C59-4BEF-94C9-CF6115F8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76A0A56D-9B53-4434-9D22-2D5FB6E91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D3550392-684F-4762-B66D-151C67CF9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E132CB68-F1FD-45A6-96CE-CAFA05CF6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2041C0C0-A05A-437E-89A4-3D29B26B3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7012A9CA-0875-477A-AE3D-E20072E5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B07E2047-5C9A-4EB7-97C6-91EA8D4A1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id="{56E283C7-8AFC-437B-A227-F99083314F4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</a:t>
                </a:r>
                <a:r>
                  <a:rPr lang="vi-VN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CỦNG CỐ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1628" y="3898403"/>
                <a:ext cx="21427624" cy="1155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bao nhiêu điểm chung với đồ thị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28" y="3898403"/>
                <a:ext cx="21427624" cy="1155060"/>
              </a:xfrm>
              <a:prstGeom prst="rect">
                <a:avLst/>
              </a:prstGeom>
              <a:blipFill rotWithShape="1">
                <a:blip r:embed="rId7"/>
                <a:stretch>
                  <a:fillRect l="-1138" r="-74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33244" y="9640303"/>
                <a:ext cx="23805429" cy="2471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000" b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Xét phương trình hoành độ giao điểm của đường thẳng </a:t>
                </a:r>
              </a:p>
              <a:p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≠−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/>
              </a:p>
              <a:p>
                <a:endParaRPr lang="en-US" sz="40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4" y="9640303"/>
                <a:ext cx="23805429" cy="2471959"/>
              </a:xfrm>
              <a:prstGeom prst="rect">
                <a:avLst/>
              </a:prstGeom>
              <a:blipFill>
                <a:blip r:embed="rId8"/>
                <a:stretch>
                  <a:fillRect l="-896" t="-4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4289" y="11757623"/>
                <a:ext cx="23334283" cy="1195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hai điểm chung.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89" y="11757623"/>
                <a:ext cx="23334283" cy="1195712"/>
              </a:xfrm>
              <a:prstGeom prst="rect">
                <a:avLst/>
              </a:prstGeom>
              <a:blipFill rotWithShape="1">
                <a:blip r:embed="rId9"/>
                <a:stretch>
                  <a:fillRect l="-1019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2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3" grpId="0"/>
      <p:bldP spid="6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0">
            <a:extLst>
              <a:ext uri="{FF2B5EF4-FFF2-40B4-BE49-F238E27FC236}">
                <a16:creationId xmlns:a16="http://schemas.microsoft.com/office/drawing/2014/main" id="{F779F8CA-0BC3-4CBE-A05C-65CBE15CB2F1}"/>
              </a:ext>
            </a:extLst>
          </p:cNvPr>
          <p:cNvGrpSpPr/>
          <p:nvPr/>
        </p:nvGrpSpPr>
        <p:grpSpPr>
          <a:xfrm>
            <a:off x="879413" y="7164445"/>
            <a:ext cx="23504586" cy="6283281"/>
            <a:chOff x="1270511" y="5867400"/>
            <a:chExt cx="22473612" cy="6951389"/>
          </a:xfrm>
        </p:grpSpPr>
        <p:sp>
          <p:nvSpPr>
            <p:cNvPr id="62" name="Rounded Rectangle 52">
              <a:extLst>
                <a:ext uri="{FF2B5EF4-FFF2-40B4-BE49-F238E27FC236}">
                  <a16:creationId xmlns:a16="http://schemas.microsoft.com/office/drawing/2014/main" id="{4FC6DD41-C2EB-4D83-97A3-4A2B85BC7611}"/>
                </a:ext>
              </a:extLst>
            </p:cNvPr>
            <p:cNvSpPr/>
            <p:nvPr/>
          </p:nvSpPr>
          <p:spPr>
            <a:xfrm>
              <a:off x="1289798" y="5956241"/>
              <a:ext cx="22454325" cy="68625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0">
              <a:extLst>
                <a:ext uri="{FF2B5EF4-FFF2-40B4-BE49-F238E27FC236}">
                  <a16:creationId xmlns:a16="http://schemas.microsoft.com/office/drawing/2014/main" id="{E1D81EF2-587B-4D03-A117-6D4E5B18B4D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2CBB53F7-E3AA-4831-98D4-DF4E2A8A9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F0A9CF-41B6-4242-B6D6-47B54984225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Round Diagonal Corner Rectangle 58">
                <a:extLst>
                  <a:ext uri="{FF2B5EF4-FFF2-40B4-BE49-F238E27FC236}">
                    <a16:creationId xmlns:a16="http://schemas.microsoft.com/office/drawing/2014/main" id="{DFBF08CE-9D8E-4B20-B57B-36E0A9D0357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91100ADC-C220-470A-B4AC-C3AA3481DF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614795" y="9029785"/>
            <a:ext cx="23074005" cy="1007175"/>
            <a:chOff x="1270511" y="5884230"/>
            <a:chExt cx="22061917" cy="111427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60218" cy="859490"/>
            </a:xfrm>
            <a:prstGeom prst="roundRect">
              <a:avLst>
                <a:gd name="adj" fmla="val 3132"/>
              </a:avLst>
            </a:prstGeom>
          </p:spPr>
          <p:txBody>
            <a:bodyPr wrap="square">
              <a:spAutoFit/>
            </a:bodyPr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2437762" cy="941820"/>
              <a:chOff x="1224541" y="6322797"/>
              <a:chExt cx="2437762" cy="94182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6369267"/>
                <a:ext cx="828631" cy="735691"/>
              </a:xfrm>
              <a:prstGeom prst="round1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941818"/>
              </a:xfrm>
              <a:prstGeom prst="round2Diag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851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54289" y="2432369"/>
            <a:ext cx="23729711" cy="2520631"/>
            <a:chOff x="534987" y="1594800"/>
            <a:chExt cx="22871824" cy="2113778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49" y="1594800"/>
              <a:ext cx="22651162" cy="211377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691306"/>
              <a:ext cx="3505200" cy="1132897"/>
              <a:chOff x="534987" y="1691306"/>
              <a:chExt cx="3505200" cy="1132897"/>
            </a:xfrm>
          </p:grpSpPr>
          <p:sp>
            <p:nvSpPr>
              <p:cNvPr id="9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Pentagon 93"/>
              <p:cNvSpPr/>
              <p:nvPr/>
            </p:nvSpPr>
            <p:spPr bwMode="auto">
              <a:xfrm>
                <a:off x="534987" y="1691306"/>
                <a:ext cx="3505200" cy="86879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860973" y="1823735"/>
                <a:ext cx="1749097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01781" y="5204379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81332" y="5654569"/>
                <a:ext cx="35564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bg1"/>
                        </a:solidFill>
                        <a:latin typeface="Cambria Math"/>
                      </a:rPr>
                      <m:t>𝐦</m:t>
                    </m:r>
                    <m:r>
                      <a:rPr lang="en-US" sz="44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32" y="5654569"/>
                <a:ext cx="3556417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225854" y="5685249"/>
                <a:ext cx="473960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ồ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854" y="5685249"/>
                <a:ext cx="4739607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776825" y="5742385"/>
                <a:ext cx="21219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6825" y="5742385"/>
                <a:ext cx="2121928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667" r="-1034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709286" y="5810993"/>
                <a:ext cx="21219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286" y="5810993"/>
                <a:ext cx="2121928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48292" y="5531841"/>
            <a:ext cx="1092232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8" name="Group 47">
            <a:extLst>
              <a:ext uri="{FF2B5EF4-FFF2-40B4-BE49-F238E27FC236}">
                <a16:creationId xmlns:a16="http://schemas.microsoft.com/office/drawing/2014/main" id="{7B5C4C68-AD99-4689-AB31-DC92EFCA2416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627C88C9-659C-4B33-9128-FB3F324D99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30">
              <a:extLst>
                <a:ext uri="{FF2B5EF4-FFF2-40B4-BE49-F238E27FC236}">
                  <a16:creationId xmlns:a16="http://schemas.microsoft.com/office/drawing/2014/main" id="{310A39CD-BAD6-4AA1-8615-6F06865A8E9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851CD4B1-D235-4DB8-B5E2-341DE7F3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A500BEB7-0BA9-432D-93CA-F2457B635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AD772E83-8FE2-40EE-8024-3E0EC7CBD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92731687-4423-4F4B-9A45-079ABD85A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17477C57-8451-4E29-B251-C123D1BEF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E6B4C9F4-2C59-4BEF-94C9-CF6115F8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76A0A56D-9B53-4434-9D22-2D5FB6E91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D3550392-684F-4762-B66D-151C67CF9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E132CB68-F1FD-45A6-96CE-CAFA05CF6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2041C0C0-A05A-437E-89A4-3D29B26B3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7012A9CA-0875-477A-AE3D-E20072E5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B07E2047-5C9A-4EB7-97C6-91EA8D4A1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id="{56E283C7-8AFC-437B-A227-F99083314F4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</a:t>
                </a:r>
                <a:r>
                  <a:rPr lang="vi-VN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CỦNG CỐ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84748" y="3043489"/>
                <a:ext cx="22593316" cy="1709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Cho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tại hai điểm phân biệt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độ dài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ngắn nhất thì giá trị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48" y="3043489"/>
                <a:ext cx="22593316" cy="1709827"/>
              </a:xfrm>
              <a:prstGeom prst="rect">
                <a:avLst/>
              </a:prstGeom>
              <a:blipFill rotWithShape="1">
                <a:blip r:embed="rId7"/>
                <a:stretch>
                  <a:fillRect l="-1052" r="-1052" b="-15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98036" y="8036958"/>
                <a:ext cx="23580254" cy="2212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hoành độ giao điểm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 phải là nghiệm).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tại hai điểm phân biệt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(*) có hai nghiệm phân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0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36" y="8036958"/>
                <a:ext cx="23580254" cy="2212529"/>
              </a:xfrm>
              <a:prstGeom prst="rect">
                <a:avLst/>
              </a:prstGeom>
              <a:blipFill>
                <a:blip r:embed="rId8"/>
                <a:stretch>
                  <a:fillRect l="-905" t="-5234" b="-10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83058" y="10614511"/>
                <a:ext cx="23595231" cy="2412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Khi đó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nhỏ nhất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58" y="10614511"/>
                <a:ext cx="23595231" cy="2412905"/>
              </a:xfrm>
              <a:prstGeom prst="rect">
                <a:avLst/>
              </a:prstGeom>
              <a:blipFill>
                <a:blip r:embed="rId9"/>
                <a:stretch>
                  <a:fillRect t="-4798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7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4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0200" y="1658901"/>
            <a:ext cx="8458199" cy="830997"/>
            <a:chOff x="1082675" y="1892299"/>
            <a:chExt cx="8458199" cy="830995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4533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cũ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14399" y="4724400"/>
            <a:ext cx="21819676" cy="3352801"/>
            <a:chOff x="1270511" y="5867400"/>
            <a:chExt cx="21819676" cy="370930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34376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68570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lời: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14399" y="243698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4612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1: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17751" y="2973668"/>
                <a:ext cx="12372490" cy="104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Khảo sát sự biến thiên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51" y="2973668"/>
                <a:ext cx="12372490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1970" r="-93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19286" y="5726921"/>
                <a:ext cx="676262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ℝ</m:t>
                    </m:r>
                    <m:r>
                      <a:rPr lang="en-US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6" y="5726921"/>
                <a:ext cx="6762621" cy="754053"/>
              </a:xfrm>
              <a:prstGeom prst="rect">
                <a:avLst/>
              </a:prstGeom>
              <a:blipFill rotWithShape="1">
                <a:blip r:embed="rId4"/>
                <a:stretch>
                  <a:fillRect l="-3607" t="-16935" r="-261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668460" y="5584891"/>
                <a:ext cx="12012006" cy="1116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460" y="5584891"/>
                <a:ext cx="12012006" cy="1116588"/>
              </a:xfrm>
              <a:prstGeom prst="rect">
                <a:avLst/>
              </a:prstGeom>
              <a:blipFill rotWithShape="1">
                <a:blip r:embed="rId5"/>
                <a:stretch>
                  <a:fillRect r="-1015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056230" y="6701479"/>
                <a:ext cx="1958456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hàm số đồng biến trên mỗi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−∞</m:t>
                        </m:r>
                        <m:r>
                          <a:rPr lang="en-US" b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 +∞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230" y="6701479"/>
                <a:ext cx="19584569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1214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54"/>
          <p:cNvGrpSpPr/>
          <p:nvPr/>
        </p:nvGrpSpPr>
        <p:grpSpPr>
          <a:xfrm>
            <a:off x="914399" y="8111646"/>
            <a:ext cx="21841827" cy="2861153"/>
            <a:chOff x="1268078" y="3405486"/>
            <a:chExt cx="21841827" cy="2861153"/>
          </a:xfrm>
        </p:grpSpPr>
        <p:sp>
          <p:nvSpPr>
            <p:cNvPr id="93" name="Rounded Rectangle 92"/>
            <p:cNvSpPr/>
            <p:nvPr/>
          </p:nvSpPr>
          <p:spPr>
            <a:xfrm>
              <a:off x="1268078" y="3790950"/>
              <a:ext cx="21841827" cy="24756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50671" y="3527166"/>
                <a:ext cx="224612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2: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22492" y="8766051"/>
                <a:ext cx="20317826" cy="105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thẳng nào dưới đây là tiệm cận ngang của đồ thị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492" y="8766051"/>
                <a:ext cx="20317826" cy="1056187"/>
              </a:xfrm>
              <a:prstGeom prst="rect">
                <a:avLst/>
              </a:prstGeom>
              <a:blipFill rotWithShape="1">
                <a:blip r:embed="rId7"/>
                <a:stretch>
                  <a:fillRect l="-1170" b="-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18521" y="9841004"/>
                <a:ext cx="19196674" cy="104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pt-B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pt-B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pt-B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21" y="9841004"/>
                <a:ext cx="19196674" cy="1044966"/>
              </a:xfrm>
              <a:prstGeom prst="rect">
                <a:avLst/>
              </a:prstGeom>
              <a:blipFill rotWithShape="1">
                <a:blip r:embed="rId8"/>
                <a:stretch>
                  <a:fillRect l="-1238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0"/>
          <p:cNvGrpSpPr/>
          <p:nvPr/>
        </p:nvGrpSpPr>
        <p:grpSpPr>
          <a:xfrm>
            <a:off x="914399" y="11162791"/>
            <a:ext cx="21819676" cy="2122396"/>
            <a:chOff x="1270511" y="5867400"/>
            <a:chExt cx="21819676" cy="2348073"/>
          </a:xfrm>
        </p:grpSpPr>
        <p:sp>
          <p:nvSpPr>
            <p:cNvPr id="124" name="Rounded Rectangle 123"/>
            <p:cNvSpPr/>
            <p:nvPr/>
          </p:nvSpPr>
          <p:spPr>
            <a:xfrm>
              <a:off x="1272210" y="6139010"/>
              <a:ext cx="21817977" cy="207646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12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296330" y="6305967"/>
                <a:ext cx="2268570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lời: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8" name="Round Diagonal Corner Rectangle 12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08630" y="11935466"/>
                <a:ext cx="20346569" cy="1117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đường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tiệm cận ngang.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630" y="11935466"/>
                <a:ext cx="20346569" cy="1117037"/>
              </a:xfrm>
              <a:prstGeom prst="rect">
                <a:avLst/>
              </a:prstGeom>
              <a:blipFill rotWithShape="1">
                <a:blip r:embed="rId9"/>
                <a:stretch>
                  <a:fillRect l="-1168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0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797114" y="4976867"/>
            <a:ext cx="22139039" cy="8048783"/>
            <a:chOff x="1076414" y="4334858"/>
            <a:chExt cx="22139039" cy="8048783"/>
          </a:xfrm>
        </p:grpSpPr>
        <p:sp>
          <p:nvSpPr>
            <p:cNvPr id="70" name="Rounded Rectangle 69"/>
            <p:cNvSpPr/>
            <p:nvPr/>
          </p:nvSpPr>
          <p:spPr>
            <a:xfrm>
              <a:off x="1346727" y="4334858"/>
              <a:ext cx="21868726" cy="8048783"/>
            </a:xfrm>
            <a:prstGeom prst="roundRect">
              <a:avLst>
                <a:gd name="adj" fmla="val 4110"/>
              </a:avLst>
            </a:prstGeom>
            <a:solidFill>
              <a:schemeClr val="bg1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553229" cy="800219"/>
              <a:chOff x="166396" y="8712046"/>
              <a:chExt cx="3553229" cy="8002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3335102" cy="68689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932118" y="8712046"/>
                <a:ext cx="261481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28600" y="1542929"/>
                <a:ext cx="19876821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</a:t>
                </a:r>
                <a:r>
                  <a:rPr lang="en-US" sz="46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</a:t>
                </a:r>
                <a:r>
                  <a:rPr lang="en-US" sz="4600" u="sng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/>
                  </a:rPr>
                  <a:t>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Khảo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/>
                      </a:rPr>
                      <m:t>𝑦</m:t>
                    </m:r>
                    <m:r>
                      <a:rPr lang="en-US" sz="4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i="1">
                            <a:latin typeface="Cambria Math"/>
                          </a:rPr>
                          <m:t>𝑎𝑥</m:t>
                        </m:r>
                        <m:r>
                          <a:rPr lang="en-US" sz="4600" i="1">
                            <a:latin typeface="Cambria Math"/>
                          </a:rPr>
                          <m:t>+</m:t>
                        </m:r>
                        <m:r>
                          <a:rPr lang="en-US" sz="46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4600" i="1">
                            <a:latin typeface="Cambria Math"/>
                          </a:rPr>
                          <m:t>𝑐𝑥</m:t>
                        </m:r>
                        <m:r>
                          <a:rPr lang="en-US" sz="4600" i="1">
                            <a:latin typeface="Cambria Math"/>
                          </a:rPr>
                          <m:t>+</m:t>
                        </m:r>
                        <m:r>
                          <a:rPr lang="en-US" sz="4600" i="1">
                            <a:latin typeface="Cambria Math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/>
                          </a:rPr>
                          <m:t>𝑐</m:t>
                        </m:r>
                        <m:r>
                          <a:rPr lang="en-US" sz="4600" i="1">
                            <a:latin typeface="Cambria Math"/>
                          </a:rPr>
                          <m:t>≠</m:t>
                        </m:r>
                        <m:r>
                          <a:rPr lang="en-US" sz="4600">
                            <a:latin typeface="Cambria Math"/>
                          </a:rPr>
                          <m:t>0,</m:t>
                        </m:r>
                        <m:r>
                          <a:rPr lang="en-US" sz="4600" i="1">
                            <a:latin typeface="Cambria Math"/>
                          </a:rPr>
                          <m:t>𝑎𝑑</m:t>
                        </m:r>
                        <m:r>
                          <a:rPr lang="en-US" sz="4600" i="1">
                            <a:latin typeface="Cambria Math"/>
                          </a:rPr>
                          <m:t>−</m:t>
                        </m:r>
                        <m:r>
                          <a:rPr lang="en-US" sz="4600" i="1">
                            <a:latin typeface="Cambria Math"/>
                          </a:rPr>
                          <m:t>𝑏𝑐</m:t>
                        </m:r>
                        <m:r>
                          <a:rPr lang="en-US" sz="4600" i="1">
                            <a:latin typeface="Cambria Math"/>
                          </a:rPr>
                          <m:t>≠</m:t>
                        </m:r>
                        <m:r>
                          <a:rPr lang="en-US" sz="460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42929"/>
                <a:ext cx="19876821" cy="1133772"/>
              </a:xfrm>
              <a:prstGeom prst="rect">
                <a:avLst/>
              </a:prstGeom>
              <a:blipFill>
                <a:blip r:embed="rId3"/>
                <a:stretch>
                  <a:fillRect l="-1319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54"/>
          <p:cNvGrpSpPr/>
          <p:nvPr/>
        </p:nvGrpSpPr>
        <p:grpSpPr>
          <a:xfrm>
            <a:off x="1098809" y="2732148"/>
            <a:ext cx="21841827" cy="1992085"/>
            <a:chOff x="1268078" y="3405486"/>
            <a:chExt cx="21841827" cy="1992085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4572000" y="3421427"/>
                <a:ext cx="16383000" cy="105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Khảo sát sự biến thiên và vẽ đồ thị hàm số: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1427"/>
                <a:ext cx="16383000" cy="1056187"/>
              </a:xfrm>
              <a:prstGeom prst="rect">
                <a:avLst/>
              </a:prstGeom>
              <a:blipFill rotWithShape="1">
                <a:blip r:embed="rId4"/>
                <a:stretch>
                  <a:fillRect l="-1451" b="-9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748630" y="5726921"/>
                <a:ext cx="70896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ℝ</m:t>
                    </m:r>
                    <m:r>
                      <a:rPr lang="en-US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30" y="5726921"/>
                <a:ext cx="7089633" cy="754053"/>
              </a:xfrm>
              <a:prstGeom prst="rect">
                <a:avLst/>
              </a:prstGeom>
              <a:blipFill>
                <a:blip r:embed="rId5"/>
                <a:stretch>
                  <a:fillRect l="-1720" t="-19355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748630" y="6492231"/>
                <a:ext cx="20482308" cy="2252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Tiệm cận đứng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=+∞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=−∞</m:t>
                    </m:r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Tiệm cận ngang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→±∞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30" y="6492231"/>
                <a:ext cx="20482308" cy="2252027"/>
              </a:xfrm>
              <a:prstGeom prst="rect">
                <a:avLst/>
              </a:prstGeom>
              <a:blipFill>
                <a:blip r:embed="rId6"/>
                <a:stretch>
                  <a:fillRect l="-1190" b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9410109" y="5577392"/>
                <a:ext cx="6840527" cy="1116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/>
                  <a:t>, </a:t>
                </a: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109" y="5577392"/>
                <a:ext cx="6840527" cy="1116588"/>
              </a:xfrm>
              <a:prstGeom prst="rect">
                <a:avLst/>
              </a:prstGeom>
              <a:blipFill rotWithShape="1">
                <a:blip r:embed="rId7"/>
                <a:stretch>
                  <a:fillRect l="-3565" r="-2496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Bảng biến thiên</a:t>
            </a: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82" y="9482165"/>
            <a:ext cx="11820982" cy="370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0" y="1695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748630" y="8728113"/>
            <a:ext cx="938101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Bảng biến thiên và đồ thị</a:t>
            </a:r>
          </a:p>
        </p:txBody>
      </p:sp>
      <p:pic>
        <p:nvPicPr>
          <p:cNvPr id="119" name="Picture 11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301" y="7591744"/>
            <a:ext cx="7929235" cy="5335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66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6" grpId="0"/>
      <p:bldP spid="108" grpId="0"/>
      <p:bldP spid="110" grpId="0"/>
      <p:bldP spid="112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853784" y="4064853"/>
            <a:ext cx="22086852" cy="9149651"/>
            <a:chOff x="1076414" y="4334859"/>
            <a:chExt cx="22086852" cy="9149651"/>
          </a:xfrm>
        </p:grpSpPr>
        <p:sp>
          <p:nvSpPr>
            <p:cNvPr id="70" name="Rounded Rectangle 69"/>
            <p:cNvSpPr/>
            <p:nvPr/>
          </p:nvSpPr>
          <p:spPr>
            <a:xfrm>
              <a:off x="1294540" y="4377894"/>
              <a:ext cx="21868726" cy="9106616"/>
            </a:xfrm>
            <a:prstGeom prst="roundRect">
              <a:avLst>
                <a:gd name="adj" fmla="val 4110"/>
              </a:avLst>
            </a:prstGeom>
            <a:solidFill>
              <a:schemeClr val="bg1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932118" y="8712046"/>
                <a:ext cx="244169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lời: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4" name="Group 54"/>
          <p:cNvGrpSpPr/>
          <p:nvPr/>
        </p:nvGrpSpPr>
        <p:grpSpPr>
          <a:xfrm>
            <a:off x="1098809" y="1737070"/>
            <a:ext cx="21841827" cy="1992085"/>
            <a:chOff x="1268078" y="3405486"/>
            <a:chExt cx="21841827" cy="1992085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4760258" y="2372561"/>
                <a:ext cx="16383000" cy="105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Khảo sát sự biến thiên và vẽ đồ thị hàm số: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58" y="2372561"/>
                <a:ext cx="16383000" cy="1056187"/>
              </a:xfrm>
              <a:prstGeom prst="rect">
                <a:avLst/>
              </a:prstGeom>
              <a:blipFill rotWithShape="1">
                <a:blip r:embed="rId3"/>
                <a:stretch>
                  <a:fillRect l="-1489" b="-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748630" y="5407329"/>
                <a:ext cx="70896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ℝ</m:t>
                    </m:r>
                    <m:r>
                      <a:rPr lang="en-US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30" y="5407329"/>
                <a:ext cx="7089633" cy="754053"/>
              </a:xfrm>
              <a:prstGeom prst="rect">
                <a:avLst/>
              </a:prstGeom>
              <a:blipFill>
                <a:blip r:embed="rId4"/>
                <a:stretch>
                  <a:fillRect l="-1720" t="-19355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748630" y="6172639"/>
                <a:ext cx="20482308" cy="2252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Tiệm cận đứng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∞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∞</m:t>
                    </m:r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Tiệm cận ngang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→±∞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30" y="6172639"/>
                <a:ext cx="20482308" cy="2252027"/>
              </a:xfrm>
              <a:prstGeom prst="rect">
                <a:avLst/>
              </a:prstGeom>
              <a:blipFill>
                <a:blip r:embed="rId5"/>
                <a:stretch>
                  <a:fillRect l="-1190" b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9410109" y="5257800"/>
                <a:ext cx="6840527" cy="1116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/>
                  <a:t>, </a:t>
                </a: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109" y="5257800"/>
                <a:ext cx="6840527" cy="1116588"/>
              </a:xfrm>
              <a:prstGeom prst="rect">
                <a:avLst/>
              </a:prstGeom>
              <a:blipFill>
                <a:blip r:embed="rId6"/>
                <a:stretch>
                  <a:fillRect l="-3565" r="-2406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Bảng biến thiên</a:t>
            </a: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0" y="1695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748630" y="8408521"/>
            <a:ext cx="938101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Bảng biến thiên và đồ thị</a:t>
            </a:r>
          </a:p>
        </p:txBody>
      </p:sp>
      <p:pic>
        <p:nvPicPr>
          <p:cNvPr id="71" name="Picture 7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92" y="9214373"/>
            <a:ext cx="10556906" cy="3792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" name="Picture 7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883" y="7540698"/>
            <a:ext cx="8428870" cy="5465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79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10" grpId="0"/>
      <p:bldP spid="112" grpId="0"/>
      <p:bldP spid="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7973" y="1828800"/>
            <a:ext cx="23000206" cy="11811000"/>
            <a:chOff x="1076414" y="4332641"/>
            <a:chExt cx="21374845" cy="10463423"/>
          </a:xfrm>
        </p:grpSpPr>
        <p:grpSp>
          <p:nvGrpSpPr>
            <p:cNvPr id="22" name="Group 5"/>
            <p:cNvGrpSpPr/>
            <p:nvPr/>
          </p:nvGrpSpPr>
          <p:grpSpPr>
            <a:xfrm>
              <a:off x="1294540" y="4464296"/>
              <a:ext cx="21156719" cy="10331768"/>
              <a:chOff x="543533" y="1002523"/>
              <a:chExt cx="8331293" cy="406766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43533" y="1002523"/>
                <a:ext cx="4851426" cy="4067663"/>
              </a:xfrm>
              <a:prstGeom prst="roundRect">
                <a:avLst>
                  <a:gd name="adj" fmla="val 4110"/>
                </a:avLst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2641"/>
              <a:ext cx="10162770" cy="800219"/>
              <a:chOff x="166396" y="8709828"/>
              <a:chExt cx="10162770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9944645" cy="75496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013554" y="8709828"/>
                <a:ext cx="824296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Tính chất và dạng đồ thị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9225" y="2729548"/>
                <a:ext cx="8031942" cy="10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Tập xác định: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𝐃</m:t>
                    </m:r>
                    <m:r>
                      <a:rPr lang="en-US" b="1" i="0">
                        <a:latin typeface="Cambria Math"/>
                      </a:rPr>
                      <m:t>=</m:t>
                    </m:r>
                    <m:r>
                      <a:rPr lang="en-US" b="1" i="0">
                        <a:latin typeface="Cambria Math"/>
                      </a:rPr>
                      <m:t>𝐑</m:t>
                    </m:r>
                    <m:r>
                      <a:rPr lang="en-US" b="1" i="0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</a:rPr>
                              <m:t>𝐝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</a:rPr>
                              <m:t>𝐜</m:t>
                            </m:r>
                          </m:den>
                        </m:f>
                      </m:e>
                    </m:d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5" y="2729548"/>
                <a:ext cx="8031942" cy="1076770"/>
              </a:xfrm>
              <a:prstGeom prst="rect">
                <a:avLst/>
              </a:prstGeom>
              <a:blipFill>
                <a:blip r:embed="rId4"/>
                <a:stretch>
                  <a:fillRect l="-2959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9669" y="3927098"/>
                <a:ext cx="6633547" cy="1126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Đạo hàm: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𝐲</m:t>
                    </m:r>
                    <m:r>
                      <a:rPr lang="en-US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𝐚𝐝</m:t>
                        </m:r>
                        <m:r>
                          <a:rPr lang="en-US" b="1" i="0"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latin typeface="Cambria Math"/>
                          </a:rPr>
                          <m:t>𝐛𝐜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latin typeface="Cambria Math"/>
                                  </a:rPr>
                                  <m:t>𝐜𝐱</m:t>
                                </m:r>
                                <m:r>
                                  <a:rPr lang="en-US" b="1" i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0">
                                    <a:latin typeface="Cambria Math"/>
                                  </a:rPr>
                                  <m:t>𝐝</m:t>
                                </m:r>
                              </m:e>
                            </m:d>
                          </m:e>
                          <m:sup>
                            <m:r>
                              <a:rPr lang="en-US" b="1" i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9" y="3927098"/>
                <a:ext cx="6633547" cy="1126655"/>
              </a:xfrm>
              <a:prstGeom prst="rect">
                <a:avLst/>
              </a:prstGeom>
              <a:blipFill>
                <a:blip r:embed="rId5"/>
                <a:stretch>
                  <a:fillRect l="-3581" b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0523" y="5093412"/>
                <a:ext cx="12286174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𝐚𝐝</m:t>
                    </m:r>
                    <m:r>
                      <a:rPr lang="en-US" b="1" i="0">
                        <a:latin typeface="Cambria Math"/>
                      </a:rPr>
                      <m:t>−</m:t>
                    </m:r>
                    <m:r>
                      <a:rPr lang="en-US" b="1" i="0">
                        <a:latin typeface="Cambria Math"/>
                      </a:rPr>
                      <m:t>𝐛𝐜</m:t>
                    </m:r>
                    <m:r>
                      <a:rPr lang="en-US" b="1" i="0">
                        <a:latin typeface="Cambria Math"/>
                      </a:rPr>
                      <m:t>&gt;</m:t>
                    </m:r>
                    <m:r>
                      <a:rPr lang="en-US" b="1" i="0">
                        <a:latin typeface="Cambria Math"/>
                      </a:rPr>
                      <m:t>𝟎</m:t>
                    </m:r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hàm số đồng biến trên từng khoảng xác định. </a:t>
                </a:r>
              </a:p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thị nằm góc phần tư 2 và 4.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3" y="5093412"/>
                <a:ext cx="12286174" cy="2077492"/>
              </a:xfrm>
              <a:prstGeom prst="rect">
                <a:avLst/>
              </a:prstGeom>
              <a:blipFill>
                <a:blip r:embed="rId6"/>
                <a:stretch>
                  <a:fillRect l="-1985" t="-6176" r="-596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3468" y="7231810"/>
                <a:ext cx="12895774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𝐚𝐝</m:t>
                    </m:r>
                    <m:r>
                      <a:rPr lang="en-US" b="1" i="0">
                        <a:latin typeface="Cambria Math"/>
                      </a:rPr>
                      <m:t>−</m:t>
                    </m:r>
                    <m:r>
                      <a:rPr lang="en-US" b="1" i="0">
                        <a:latin typeface="Cambria Math"/>
                      </a:rPr>
                      <m:t>𝐛𝐜</m:t>
                    </m:r>
                    <m:r>
                      <a:rPr lang="en-US" b="1" i="0">
                        <a:latin typeface="Cambria Math"/>
                      </a:rPr>
                      <m:t>&lt;</m:t>
                    </m:r>
                    <m:r>
                      <a:rPr lang="en-US" b="1" i="0">
                        <a:latin typeface="Cambria Math"/>
                      </a:rPr>
                      <m:t>𝟎</m:t>
                    </m:r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hàm số nghịch biến trên từng khoảng xác định. Đồ thị nằm góc phần tư 1 và 3.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8" y="7231810"/>
                <a:ext cx="12895774" cy="2077492"/>
              </a:xfrm>
              <a:prstGeom prst="rect">
                <a:avLst/>
              </a:prstGeom>
              <a:blipFill>
                <a:blip r:embed="rId7"/>
                <a:stretch>
                  <a:fillRect l="-1891" t="-6158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5952" y="9251600"/>
                <a:ext cx="13096149" cy="1058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Đồ thị hàm số có: TCĐ: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𝐱</m:t>
                    </m:r>
                    <m:r>
                      <a:rPr lang="en-US" b="1" i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𝐜</m:t>
                        </m:r>
                      </m:den>
                    </m:f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TCN: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𝐲</m:t>
                    </m:r>
                    <m:r>
                      <a:rPr lang="en-US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𝐚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𝐜</m:t>
                        </m:r>
                      </m:den>
                    </m:f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2" y="9251600"/>
                <a:ext cx="13096149" cy="1058175"/>
              </a:xfrm>
              <a:prstGeom prst="rect">
                <a:avLst/>
              </a:prstGeom>
              <a:blipFill>
                <a:blip r:embed="rId8"/>
                <a:stretch>
                  <a:fillRect l="-1862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95952" y="10292656"/>
                <a:ext cx="9944645" cy="1082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Đồ thị có tâm đối xứng: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</a:rPr>
                              <m:t>𝐝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</a:rPr>
                              <m:t>𝐜</m:t>
                            </m:r>
                          </m:den>
                        </m:f>
                        <m:r>
                          <a:rPr lang="en-US" b="1" i="0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</a:rPr>
                              <m:t>𝐚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</a:rPr>
                              <m:t>𝐜</m:t>
                            </m:r>
                          </m:den>
                        </m:f>
                      </m:e>
                    </m:d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2" y="10292656"/>
                <a:ext cx="9944645" cy="1082669"/>
              </a:xfrm>
              <a:prstGeom prst="rect">
                <a:avLst/>
              </a:prstGeom>
              <a:blipFill>
                <a:blip r:embed="rId9"/>
                <a:stretch>
                  <a:fillRect l="-2452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68A2925E-E101-4C98-B53D-1E7431857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04778"/>
              </p:ext>
            </p:extLst>
          </p:nvPr>
        </p:nvGraphicFramePr>
        <p:xfrm>
          <a:off x="16460989" y="1770349"/>
          <a:ext cx="7883772" cy="611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Bitmap Image" r:id="rId10" imgW="3685714" imgH="3266667" progId="Paint.Picture">
                  <p:embed/>
                </p:oleObj>
              </mc:Choice>
              <mc:Fallback>
                <p:oleObj name="Bitmap Image" r:id="rId10" imgW="3685714" imgH="3266667" progId="Paint.Picture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0989" y="1770349"/>
                        <a:ext cx="7883772" cy="6111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CFDDFD-1487-4540-946D-8FFA45267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20455"/>
              </p:ext>
            </p:extLst>
          </p:nvPr>
        </p:nvGraphicFramePr>
        <p:xfrm>
          <a:off x="16239866" y="8356720"/>
          <a:ext cx="8104895" cy="511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Bitmap Image" r:id="rId12" imgW="3685714" imgH="3266667" progId="Paint.Picture">
                  <p:embed/>
                </p:oleObj>
              </mc:Choice>
              <mc:Fallback>
                <p:oleObj name="Bitmap Image" r:id="rId12" imgW="3685714" imgH="3266667" progId="Paint.Picture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9866" y="8356720"/>
                        <a:ext cx="8104895" cy="5116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1A72A15-014F-4CF2-B416-7783B54A9D5C}"/>
                  </a:ext>
                </a:extLst>
              </p:cNvPr>
              <p:cNvSpPr/>
              <p:nvPr/>
            </p:nvSpPr>
            <p:spPr>
              <a:xfrm>
                <a:off x="14056585" y="2482640"/>
                <a:ext cx="43636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𝒂𝒅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𝒃𝒄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1A72A15-014F-4CF2-B416-7783B54A9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6585" y="2482640"/>
                <a:ext cx="4363695" cy="769441"/>
              </a:xfrm>
              <a:prstGeom prst="rect">
                <a:avLst/>
              </a:prstGeom>
              <a:blipFill>
                <a:blip r:embed="rId14"/>
                <a:stretch>
                  <a:fillRect l="-572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FF30991-D4F6-46ED-A6F4-47392B375486}"/>
                  </a:ext>
                </a:extLst>
              </p:cNvPr>
              <p:cNvSpPr/>
              <p:nvPr/>
            </p:nvSpPr>
            <p:spPr>
              <a:xfrm>
                <a:off x="14279141" y="9148377"/>
                <a:ext cx="43636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𝒂𝒅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𝒃𝒄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FF30991-D4F6-46ED-A6F4-47392B375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141" y="9148377"/>
                <a:ext cx="4363695" cy="769441"/>
              </a:xfrm>
              <a:prstGeom prst="rect">
                <a:avLst/>
              </a:prstGeom>
              <a:blipFill>
                <a:blip r:embed="rId15"/>
                <a:stretch>
                  <a:fillRect l="-558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2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54">
            <a:extLst>
              <a:ext uri="{FF2B5EF4-FFF2-40B4-BE49-F238E27FC236}">
                <a16:creationId xmlns:a16="http://schemas.microsoft.com/office/drawing/2014/main" id="{D91FA413-FA88-4DFE-BAF6-0EB747970C5E}"/>
              </a:ext>
            </a:extLst>
          </p:cNvPr>
          <p:cNvGrpSpPr/>
          <p:nvPr/>
        </p:nvGrpSpPr>
        <p:grpSpPr>
          <a:xfrm>
            <a:off x="664940" y="2371013"/>
            <a:ext cx="23054120" cy="3053471"/>
            <a:chOff x="1268078" y="3405486"/>
            <a:chExt cx="23054120" cy="3053471"/>
          </a:xfrm>
        </p:grpSpPr>
        <p:sp>
          <p:nvSpPr>
            <p:cNvPr id="123" name="Rounded Rectangle 74">
              <a:extLst>
                <a:ext uri="{FF2B5EF4-FFF2-40B4-BE49-F238E27FC236}">
                  <a16:creationId xmlns:a16="http://schemas.microsoft.com/office/drawing/2014/main" id="{73701DAB-204D-4499-8449-432C477DD584}"/>
                </a:ext>
              </a:extLst>
            </p:cNvPr>
            <p:cNvSpPr/>
            <p:nvPr/>
          </p:nvSpPr>
          <p:spPr>
            <a:xfrm>
              <a:off x="1268078" y="3790950"/>
              <a:ext cx="23054120" cy="266800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67">
              <a:extLst>
                <a:ext uri="{FF2B5EF4-FFF2-40B4-BE49-F238E27FC236}">
                  <a16:creationId xmlns:a16="http://schemas.microsoft.com/office/drawing/2014/main" id="{4352B385-9AC7-40AC-9E51-C2C2E7F44E1B}"/>
                </a:ext>
              </a:extLst>
            </p:cNvPr>
            <p:cNvGrpSpPr/>
            <p:nvPr/>
          </p:nvGrpSpPr>
          <p:grpSpPr>
            <a:xfrm>
              <a:off x="1268078" y="3405486"/>
              <a:ext cx="4413839" cy="940513"/>
              <a:chOff x="1311958" y="3405486"/>
              <a:chExt cx="4413839" cy="940513"/>
            </a:xfrm>
          </p:grpSpPr>
          <p:sp>
            <p:nvSpPr>
              <p:cNvPr id="125" name="Freeform 20">
                <a:extLst>
                  <a:ext uri="{FF2B5EF4-FFF2-40B4-BE49-F238E27FC236}">
                    <a16:creationId xmlns:a16="http://schemas.microsoft.com/office/drawing/2014/main" id="{42395941-806B-4F51-A99B-4EC38F0954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33158" y="2120548"/>
                <a:ext cx="732158" cy="365312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6D01985-6E52-4BB0-A0CB-536CA023098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311816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6/T44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7" name="Group 70">
                <a:extLst>
                  <a:ext uri="{FF2B5EF4-FFF2-40B4-BE49-F238E27FC236}">
                    <a16:creationId xmlns:a16="http://schemas.microsoft.com/office/drawing/2014/main" id="{0CF423BE-6E24-406E-B0BA-DB0520174A0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34E8EF6-BC5E-436B-A162-B662AA3F6C1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13">
                  <a:extLst>
                    <a:ext uri="{FF2B5EF4-FFF2-40B4-BE49-F238E27FC236}">
                      <a16:creationId xmlns:a16="http://schemas.microsoft.com/office/drawing/2014/main" id="{54FF6AE5-D359-4838-9FC1-FD1761B9FF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82B9B109-C31E-4DB0-95DF-E7969206A0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0257618F-89A2-4572-8563-4DE53761F2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6">
                  <a:extLst>
                    <a:ext uri="{FF2B5EF4-FFF2-40B4-BE49-F238E27FC236}">
                      <a16:creationId xmlns:a16="http://schemas.microsoft.com/office/drawing/2014/main" id="{7990A8CD-6C48-490F-A9EB-F30F528385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7">
                  <a:extLst>
                    <a:ext uri="{FF2B5EF4-FFF2-40B4-BE49-F238E27FC236}">
                      <a16:creationId xmlns:a16="http://schemas.microsoft.com/office/drawing/2014/main" id="{2AF71AF6-79E2-400F-BD24-C7BC01D2EC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8">
                  <a:extLst>
                    <a:ext uri="{FF2B5EF4-FFF2-40B4-BE49-F238E27FC236}">
                      <a16:creationId xmlns:a16="http://schemas.microsoft.com/office/drawing/2014/main" id="{CAFE0DA8-1A02-43C3-9B4A-D75290A686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9">
                  <a:extLst>
                    <a:ext uri="{FF2B5EF4-FFF2-40B4-BE49-F238E27FC236}">
                      <a16:creationId xmlns:a16="http://schemas.microsoft.com/office/drawing/2014/main" id="{B30E099E-D187-4099-AF34-F982AAEFED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0">
                  <a:extLst>
                    <a:ext uri="{FF2B5EF4-FFF2-40B4-BE49-F238E27FC236}">
                      <a16:creationId xmlns:a16="http://schemas.microsoft.com/office/drawing/2014/main" id="{D173ADD5-9C2F-4A78-8593-57DCD728A5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1">
                  <a:extLst>
                    <a:ext uri="{FF2B5EF4-FFF2-40B4-BE49-F238E27FC236}">
                      <a16:creationId xmlns:a16="http://schemas.microsoft.com/office/drawing/2014/main" id="{54C7895E-BE35-45B9-860E-AF5E4F1E9A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2">
                  <a:extLst>
                    <a:ext uri="{FF2B5EF4-FFF2-40B4-BE49-F238E27FC236}">
                      <a16:creationId xmlns:a16="http://schemas.microsoft.com/office/drawing/2014/main" id="{AB9F7B07-CFF2-4D71-9210-0E458E227B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3">
                  <a:extLst>
                    <a:ext uri="{FF2B5EF4-FFF2-40B4-BE49-F238E27FC236}">
                      <a16:creationId xmlns:a16="http://schemas.microsoft.com/office/drawing/2014/main" id="{74B49C84-8F75-42BB-B2F5-19410C6371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4">
                  <a:extLst>
                    <a:ext uri="{FF2B5EF4-FFF2-40B4-BE49-F238E27FC236}">
                      <a16:creationId xmlns:a16="http://schemas.microsoft.com/office/drawing/2014/main" id="{3917ECE0-30D7-4A79-B030-631A7B7BFC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5">
                  <a:extLst>
                    <a:ext uri="{FF2B5EF4-FFF2-40B4-BE49-F238E27FC236}">
                      <a16:creationId xmlns:a16="http://schemas.microsoft.com/office/drawing/2014/main" id="{4C38321F-AEC9-429D-8A28-FC4689538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6">
                  <a:extLst>
                    <a:ext uri="{FF2B5EF4-FFF2-40B4-BE49-F238E27FC236}">
                      <a16:creationId xmlns:a16="http://schemas.microsoft.com/office/drawing/2014/main" id="{F161087A-EFD6-4B17-93DC-39A532E86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7">
                  <a:extLst>
                    <a:ext uri="{FF2B5EF4-FFF2-40B4-BE49-F238E27FC236}">
                      <a16:creationId xmlns:a16="http://schemas.microsoft.com/office/drawing/2014/main" id="{9496E546-5CF5-451D-A88C-C393947AE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8">
                  <a:extLst>
                    <a:ext uri="{FF2B5EF4-FFF2-40B4-BE49-F238E27FC236}">
                      <a16:creationId xmlns:a16="http://schemas.microsoft.com/office/drawing/2014/main" id="{C14F7C71-BB44-4829-91FD-53C69EF83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9">
                  <a:extLst>
                    <a:ext uri="{FF2B5EF4-FFF2-40B4-BE49-F238E27FC236}">
                      <a16:creationId xmlns:a16="http://schemas.microsoft.com/office/drawing/2014/main" id="{0A66D9ED-C991-4439-BE1D-9F3146BF1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0">
                  <a:extLst>
                    <a:ext uri="{FF2B5EF4-FFF2-40B4-BE49-F238E27FC236}">
                      <a16:creationId xmlns:a16="http://schemas.microsoft.com/office/drawing/2014/main" id="{396FC3DB-4BA1-4367-9D6B-EE982EDE5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1">
                  <a:extLst>
                    <a:ext uri="{FF2B5EF4-FFF2-40B4-BE49-F238E27FC236}">
                      <a16:creationId xmlns:a16="http://schemas.microsoft.com/office/drawing/2014/main" id="{8DA6BDDD-DFD1-44CD-9348-5075344A2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2">
                  <a:extLst>
                    <a:ext uri="{FF2B5EF4-FFF2-40B4-BE49-F238E27FC236}">
                      <a16:creationId xmlns:a16="http://schemas.microsoft.com/office/drawing/2014/main" id="{F73C325F-652E-40D9-80DF-DCA9262C5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3">
                  <a:extLst>
                    <a:ext uri="{FF2B5EF4-FFF2-40B4-BE49-F238E27FC236}">
                      <a16:creationId xmlns:a16="http://schemas.microsoft.com/office/drawing/2014/main" id="{BF202F79-5B8B-4BCF-8D28-FCA92DA96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4">
                  <a:extLst>
                    <a:ext uri="{FF2B5EF4-FFF2-40B4-BE49-F238E27FC236}">
                      <a16:creationId xmlns:a16="http://schemas.microsoft.com/office/drawing/2014/main" id="{4573A3F5-4424-459D-8BED-1407CDEAE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35">
                  <a:extLst>
                    <a:ext uri="{FF2B5EF4-FFF2-40B4-BE49-F238E27FC236}">
                      <a16:creationId xmlns:a16="http://schemas.microsoft.com/office/drawing/2014/main" id="{1CF049C9-D69D-4715-AD53-34FEF4DCA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36">
                  <a:extLst>
                    <a:ext uri="{FF2B5EF4-FFF2-40B4-BE49-F238E27FC236}">
                      <a16:creationId xmlns:a16="http://schemas.microsoft.com/office/drawing/2014/main" id="{3D16BFC7-7B52-4258-A978-28E73C2C5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99258" y="5612218"/>
            <a:ext cx="23055934" cy="7951382"/>
            <a:chOff x="1270511" y="5867400"/>
            <a:chExt cx="21596590" cy="686827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1594891" cy="65966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153362" cy="66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F12C27D-8161-4EB1-A3EF-E04604C53E5F}"/>
                  </a:ext>
                </a:extLst>
              </p:cNvPr>
              <p:cNvSpPr/>
              <p:nvPr/>
            </p:nvSpPr>
            <p:spPr>
              <a:xfrm>
                <a:off x="1806342" y="3729479"/>
                <a:ext cx="19682058" cy="1641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CMR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F12C27D-8161-4EB1-A3EF-E04604C53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42" y="3729479"/>
                <a:ext cx="19682058" cy="1641027"/>
              </a:xfrm>
              <a:prstGeom prst="rect">
                <a:avLst/>
              </a:prstGeom>
              <a:blipFill>
                <a:blip r:embed="rId2"/>
                <a:stretch>
                  <a:fillRect l="-1239" t="-8922" b="-1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FC88023-83AC-46C6-9C60-8D8EF618EA43}"/>
                  </a:ext>
                </a:extLst>
              </p:cNvPr>
              <p:cNvSpPr/>
              <p:nvPr/>
            </p:nvSpPr>
            <p:spPr>
              <a:xfrm>
                <a:off x="5078780" y="2652614"/>
                <a:ext cx="13471235" cy="1070614"/>
              </a:xfrm>
              <a:prstGeom prst="rect">
                <a:avLst/>
              </a:prstGeom>
              <a:blipFill dpi="0" rotWithShape="1">
                <a:blip r:embed="rId3">
                  <a:alphaModFix amt="40000"/>
                </a:blip>
                <a:srcRect/>
                <a:stretch>
                  <a:fillRect/>
                </a:stretch>
              </a:blipFill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C88023-83AC-46C6-9C60-8D8EF618E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2652614"/>
                <a:ext cx="13471235" cy="1070614"/>
              </a:xfrm>
              <a:prstGeom prst="rect">
                <a:avLst/>
              </a:prstGeom>
              <a:blipFill rotWithShape="0">
                <a:blip r:embed="rId4"/>
                <a:stretch>
                  <a:fillRect l="-181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C947D4-8AE4-4611-AAF4-C7645D01DFD7}"/>
                  </a:ext>
                </a:extLst>
              </p:cNvPr>
              <p:cNvSpPr/>
              <p:nvPr/>
            </p:nvSpPr>
            <p:spPr>
              <a:xfrm>
                <a:off x="-261226" y="6540313"/>
                <a:ext cx="6824191" cy="257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  </m:t>
                      </m:r>
                    </m:oMath>
                  </m:oMathPara>
                </a14:m>
                <a:endParaRPr lang="vi-VN" sz="4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𝐓𝐗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Đ: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C947D4-8AE4-4611-AAF4-C7645D01D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1226" y="6540313"/>
                <a:ext cx="6824191" cy="25730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A59B62-1F7F-4618-946A-039A699C3988}"/>
                  </a:ext>
                </a:extLst>
              </p:cNvPr>
              <p:cNvSpPr/>
              <p:nvPr/>
            </p:nvSpPr>
            <p:spPr>
              <a:xfrm>
                <a:off x="1176918" y="9114136"/>
                <a:ext cx="13604830" cy="1340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𝐓𝐚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A59B62-1F7F-4618-946A-039A699C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918" y="9114136"/>
                <a:ext cx="13604830" cy="1340945"/>
              </a:xfrm>
              <a:prstGeom prst="rect">
                <a:avLst/>
              </a:prstGeom>
              <a:blipFill>
                <a:blip r:embed="rId6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FC0E0D3D-242D-478C-9A06-C0A0FC2ABCBE}"/>
              </a:ext>
            </a:extLst>
          </p:cNvPr>
          <p:cNvSpPr/>
          <p:nvPr/>
        </p:nvSpPr>
        <p:spPr>
          <a:xfrm>
            <a:off x="1104641" y="10554793"/>
            <a:ext cx="2197649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48BEB09-B763-4C3E-BCC2-B91235ADD179}"/>
                  </a:ext>
                </a:extLst>
              </p:cNvPr>
              <p:cNvSpPr/>
              <p:nvPr/>
            </p:nvSpPr>
            <p:spPr>
              <a:xfrm>
                <a:off x="1104641" y="11369000"/>
                <a:ext cx="18715984" cy="1055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48BEB09-B763-4C3E-BCC2-B91235ADD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41" y="11369000"/>
                <a:ext cx="18715984" cy="1055097"/>
              </a:xfrm>
              <a:prstGeom prst="rect">
                <a:avLst/>
              </a:prstGeom>
              <a:blipFill>
                <a:blip r:embed="rId7"/>
                <a:stretch>
                  <a:fillRect l="-1303" t="-1156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41441D-88A4-4524-9E0B-E51BCC8DF264}"/>
                  </a:ext>
                </a:extLst>
              </p:cNvPr>
              <p:cNvSpPr/>
              <p:nvPr/>
            </p:nvSpPr>
            <p:spPr>
              <a:xfrm>
                <a:off x="1104641" y="12301287"/>
                <a:ext cx="21191380" cy="1055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A(-1;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41441D-88A4-4524-9E0B-E51BCC8DF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41" y="12301287"/>
                <a:ext cx="21191380" cy="1055097"/>
              </a:xfrm>
              <a:prstGeom prst="rect">
                <a:avLst/>
              </a:prstGeom>
              <a:blipFill>
                <a:blip r:embed="rId8"/>
                <a:stretch>
                  <a:fillRect l="-1151" t="-1156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47">
            <a:extLst>
              <a:ext uri="{FF2B5EF4-FFF2-40B4-BE49-F238E27FC236}">
                <a16:creationId xmlns:a16="http://schemas.microsoft.com/office/drawing/2014/main" id="{4C377F28-BDFD-420C-8E12-4F17BC8D0827}"/>
              </a:ext>
            </a:extLst>
          </p:cNvPr>
          <p:cNvGrpSpPr/>
          <p:nvPr/>
        </p:nvGrpSpPr>
        <p:grpSpPr>
          <a:xfrm>
            <a:off x="7287653" y="1556268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C1C0574C-F7D3-48E6-AA6A-AB620A33E3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30">
              <a:extLst>
                <a:ext uri="{FF2B5EF4-FFF2-40B4-BE49-F238E27FC236}">
                  <a16:creationId xmlns:a16="http://schemas.microsoft.com/office/drawing/2014/main" id="{B65632B4-D59D-4D86-A7DF-60593443AD39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AF63CBFF-D23F-4F7F-AE3E-9CAA2BAF9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0E273DA2-2267-42C9-B9AC-F0A3DEE4E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5775434C-A100-4045-87DC-D166D6880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6F435A41-B31F-4B9D-9F53-FBACAAFFB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54AB5F81-3951-4679-9FF6-0362E843C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6D4DE8C2-D5D5-4581-9903-B95E18625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B7F46242-9F2A-448D-99A9-050EABB6A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95A5B1A5-0B22-493A-946F-ADC9E98FE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8B690C22-8BEF-4774-9125-894F5DDDA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414530EB-AF22-4E21-907E-DFB18ABB0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5190D724-731A-42F0-847C-C98A5EE78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15D86A7D-0650-428A-AEBB-1BE6AC276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id="{402C702E-1A30-405F-BEDC-2052C9F6254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7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9" grpId="0"/>
      <p:bldP spid="31" grpId="0"/>
      <p:bldP spid="33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21019" y="9087865"/>
            <a:ext cx="23067555" cy="3886200"/>
            <a:chOff x="1270511" y="5867400"/>
            <a:chExt cx="22055750" cy="429942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54051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26979" y="2489925"/>
            <a:ext cx="11298524" cy="4464584"/>
            <a:chOff x="534987" y="1594800"/>
            <a:chExt cx="10353516" cy="3743959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49" y="1594800"/>
              <a:ext cx="10132854" cy="374395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766698"/>
              <a:ext cx="3505200" cy="718014"/>
              <a:chOff x="534987" y="1766698"/>
              <a:chExt cx="3505200" cy="718014"/>
            </a:xfrm>
          </p:grpSpPr>
          <p:sp>
            <p:nvSpPr>
              <p:cNvPr id="94" name="Pentagon 93"/>
              <p:cNvSpPr/>
              <p:nvPr/>
            </p:nvSpPr>
            <p:spPr bwMode="auto">
              <a:xfrm>
                <a:off x="534987" y="1766698"/>
                <a:ext cx="3505200" cy="71801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899950" y="1783871"/>
                <a:ext cx="1635212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1194817" y="3654940"/>
            <a:ext cx="106928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nào dưới đây có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 như hình vẽ 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5" name="Picture 10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947" y="2349325"/>
            <a:ext cx="11925500" cy="4366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roup 105"/>
          <p:cNvGrpSpPr/>
          <p:nvPr/>
        </p:nvGrpSpPr>
        <p:grpSpPr>
          <a:xfrm>
            <a:off x="312292" y="7060350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66574" y="7542354"/>
                <a:ext cx="506690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74" y="7542354"/>
                <a:ext cx="5066900" cy="784767"/>
              </a:xfrm>
              <a:prstGeom prst="rect">
                <a:avLst/>
              </a:prstGeom>
              <a:blipFill>
                <a:blip r:embed="rId4"/>
                <a:stretch>
                  <a:fillRect t="-14729" r="-4091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924800" y="7282019"/>
                <a:ext cx="2757486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7282019"/>
                <a:ext cx="2757486" cy="1375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67689" y="7570783"/>
                <a:ext cx="481041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689" y="7570783"/>
                <a:ext cx="4810419" cy="784767"/>
              </a:xfrm>
              <a:prstGeom prst="rect">
                <a:avLst/>
              </a:prstGeom>
              <a:blipFill>
                <a:blip r:embed="rId6"/>
                <a:stretch>
                  <a:fillRect t="-15504" r="-4056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742053" y="7334899"/>
                <a:ext cx="3095719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053" y="7334899"/>
                <a:ext cx="3095719" cy="1375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21072" y="9796265"/>
                <a:ext cx="21214108" cy="3674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tỷ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72" y="9796265"/>
                <a:ext cx="21214108" cy="3674467"/>
              </a:xfrm>
              <a:prstGeom prst="rect">
                <a:avLst/>
              </a:prstGeom>
              <a:blipFill>
                <a:blip r:embed="rId8"/>
                <a:stretch>
                  <a:fillRect l="-1178" t="-3483" r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807813" y="7388722"/>
            <a:ext cx="1092232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47">
            <a:extLst>
              <a:ext uri="{FF2B5EF4-FFF2-40B4-BE49-F238E27FC236}">
                <a16:creationId xmlns:a16="http://schemas.microsoft.com/office/drawing/2014/main" id="{3054B9A6-25EA-4A34-A99D-79455FEB441F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19A9BF20-EA62-4ACB-82F1-CAE610FBE6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05F1A262-AEFC-480C-ADD9-278AE256ECF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F517ED94-4D35-4647-BD24-58BD58080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C06767D5-7EEE-44E2-9CFA-DA3393F78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A6D5800F-B2D4-4EFF-AB72-5B83C2D6F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D07618A1-240B-4613-8F23-8AD41C500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688AEB9F-1345-4233-B075-DB27EAAA3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DCD184A6-E288-4184-8BFC-C96AA0541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1164EF85-9920-4F8C-AD7F-630875DF5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7D5DBD9B-A7AC-477D-9F31-4E63AC484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7BDF5250-5611-44BF-9F22-B88D26520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747CD974-6E5D-40E2-A266-B932A0B9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0B7C21BF-76B9-44D7-A35F-CC02AE457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F60072E0-38B7-43BA-B650-A179652C4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A3935A9C-8FAA-4D04-90D3-4F2DBD96E66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6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14400" y="9127468"/>
            <a:ext cx="23074173" cy="3886200"/>
            <a:chOff x="1270511" y="5867400"/>
            <a:chExt cx="22062078" cy="429942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60379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52641" y="2491294"/>
            <a:ext cx="11906397" cy="4464584"/>
            <a:chOff x="534987" y="1594800"/>
            <a:chExt cx="11670425" cy="3743959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50" y="1594800"/>
              <a:ext cx="11449762" cy="374395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730797"/>
              <a:ext cx="3505200" cy="789815"/>
              <a:chOff x="534987" y="1730797"/>
              <a:chExt cx="3505200" cy="789815"/>
            </a:xfrm>
          </p:grpSpPr>
          <p:sp>
            <p:nvSpPr>
              <p:cNvPr id="94" name="Pentagon 93"/>
              <p:cNvSpPr/>
              <p:nvPr/>
            </p:nvSpPr>
            <p:spPr bwMode="auto">
              <a:xfrm>
                <a:off x="534987" y="1730797"/>
                <a:ext cx="3505200" cy="78981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717796" y="1822807"/>
                <a:ext cx="1749098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12292" y="7060350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71197" y="7517621"/>
                <a:ext cx="2854244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197" y="7517621"/>
                <a:ext cx="2854244" cy="1159292"/>
              </a:xfrm>
              <a:prstGeom prst="rect">
                <a:avLst/>
              </a:prstGeom>
              <a:blipFill>
                <a:blip r:embed="rId3"/>
                <a:stretch>
                  <a:fillRect r="-9168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924800" y="7282019"/>
                <a:ext cx="3361818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7282019"/>
                <a:ext cx="3361818" cy="148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313272" y="7517620"/>
                <a:ext cx="2403800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272" y="7517620"/>
                <a:ext cx="2403800" cy="1159292"/>
              </a:xfrm>
              <a:prstGeom prst="rect">
                <a:avLst/>
              </a:prstGeom>
              <a:blipFill>
                <a:blip r:embed="rId5"/>
                <a:stretch>
                  <a:fillRect r="-10406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742053" y="7334899"/>
                <a:ext cx="3656770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053" y="7334899"/>
                <a:ext cx="3656770" cy="148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807813" y="7388722"/>
            <a:ext cx="1092232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5357" y="4149971"/>
            <a:ext cx="90282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6" name="Picture 5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516" y="2587186"/>
            <a:ext cx="10920368" cy="39153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62471" y="9796265"/>
                <a:ext cx="2272610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1" y="9796265"/>
                <a:ext cx="22726102" cy="1446550"/>
              </a:xfrm>
              <a:prstGeom prst="rect">
                <a:avLst/>
              </a:prstGeom>
              <a:blipFill>
                <a:blip r:embed="rId8"/>
                <a:stretch>
                  <a:fillRect l="-1073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58320" y="11160160"/>
                <a:ext cx="22515592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20" y="11160160"/>
                <a:ext cx="22515592" cy="1747466"/>
              </a:xfrm>
              <a:prstGeom prst="rect">
                <a:avLst/>
              </a:prstGeom>
              <a:blipFill>
                <a:blip r:embed="rId9"/>
                <a:stretch>
                  <a:fillRect l="-1083" t="-734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47">
            <a:extLst>
              <a:ext uri="{FF2B5EF4-FFF2-40B4-BE49-F238E27FC236}">
                <a16:creationId xmlns:a16="http://schemas.microsoft.com/office/drawing/2014/main" id="{1B293959-48CF-48B1-9008-F5C2C94BC42A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6E9758DB-1EEC-46E8-89FF-CA322A1D28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3" name="Group 30">
              <a:extLst>
                <a:ext uri="{FF2B5EF4-FFF2-40B4-BE49-F238E27FC236}">
                  <a16:creationId xmlns:a16="http://schemas.microsoft.com/office/drawing/2014/main" id="{6A344E1E-BF2C-43B1-9DC4-6FA72818291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4" name="Freeform 71">
                <a:extLst>
                  <a:ext uri="{FF2B5EF4-FFF2-40B4-BE49-F238E27FC236}">
                    <a16:creationId xmlns:a16="http://schemas.microsoft.com/office/drawing/2014/main" id="{23771805-D435-4D55-9D6C-FB4263D86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72">
                <a:extLst>
                  <a:ext uri="{FF2B5EF4-FFF2-40B4-BE49-F238E27FC236}">
                    <a16:creationId xmlns:a16="http://schemas.microsoft.com/office/drawing/2014/main" id="{B793D13C-33C6-48C5-AE40-097CAC61B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3">
                <a:extLst>
                  <a:ext uri="{FF2B5EF4-FFF2-40B4-BE49-F238E27FC236}">
                    <a16:creationId xmlns:a16="http://schemas.microsoft.com/office/drawing/2014/main" id="{D2EE4A08-EBEF-4AC1-ABAD-A70C8BD5D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4">
                <a:extLst>
                  <a:ext uri="{FF2B5EF4-FFF2-40B4-BE49-F238E27FC236}">
                    <a16:creationId xmlns:a16="http://schemas.microsoft.com/office/drawing/2014/main" id="{E3196B56-E02C-4BD5-BEF7-1EEC92A43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5">
                <a:extLst>
                  <a:ext uri="{FF2B5EF4-FFF2-40B4-BE49-F238E27FC236}">
                    <a16:creationId xmlns:a16="http://schemas.microsoft.com/office/drawing/2014/main" id="{0134660D-26FA-4BE1-8258-76170271C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6">
                <a:extLst>
                  <a:ext uri="{FF2B5EF4-FFF2-40B4-BE49-F238E27FC236}">
                    <a16:creationId xmlns:a16="http://schemas.microsoft.com/office/drawing/2014/main" id="{6F90C2E2-FF0D-4F38-AABF-44838A1D7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7">
                <a:extLst>
                  <a:ext uri="{FF2B5EF4-FFF2-40B4-BE49-F238E27FC236}">
                    <a16:creationId xmlns:a16="http://schemas.microsoft.com/office/drawing/2014/main" id="{CC2FFC7F-0937-49D3-952C-45B3320B6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DF055CBB-74CA-4B4A-8155-A32648E21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C6B12308-7D7A-4FAE-B508-8FB13CB67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336C8313-6EA3-463C-A3FE-0E5D6AC66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A287DFE7-9674-4DAC-8157-3E8421F4A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7E485D34-238E-4E85-9A43-53667094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TextBox 43">
                <a:extLst>
                  <a:ext uri="{FF2B5EF4-FFF2-40B4-BE49-F238E27FC236}">
                    <a16:creationId xmlns:a16="http://schemas.microsoft.com/office/drawing/2014/main" id="{ACA6AD10-2647-45D7-B27C-CD49A82636C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31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1426</TotalTime>
  <Words>3712</Words>
  <PresentationFormat>Custom</PresentationFormat>
  <Paragraphs>437</Paragraphs>
  <Slides>29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Tahoma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2021-10-05T16:25:42Z</dcterms:modified>
</cp:coreProperties>
</file>