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400" r:id="rId3"/>
    <p:sldId id="355" r:id="rId4"/>
    <p:sldId id="388" r:id="rId5"/>
    <p:sldId id="389" r:id="rId6"/>
    <p:sldId id="367" r:id="rId7"/>
    <p:sldId id="390" r:id="rId8"/>
    <p:sldId id="391" r:id="rId9"/>
    <p:sldId id="392" r:id="rId10"/>
    <p:sldId id="356" r:id="rId11"/>
    <p:sldId id="345" r:id="rId12"/>
    <p:sldId id="344" r:id="rId13"/>
    <p:sldId id="395" r:id="rId14"/>
    <p:sldId id="259" r:id="rId15"/>
    <p:sldId id="396" r:id="rId16"/>
    <p:sldId id="393" r:id="rId17"/>
    <p:sldId id="394" r:id="rId18"/>
    <p:sldId id="397" r:id="rId19"/>
    <p:sldId id="359" r:id="rId20"/>
    <p:sldId id="297" r:id="rId21"/>
    <p:sldId id="398" r:id="rId22"/>
    <p:sldId id="399" r:id="rId23"/>
    <p:sldId id="360" r:id="rId24"/>
    <p:sldId id="293" r:id="rId25"/>
    <p:sldId id="378"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18F0139-687E-7D37-0B8C-CF51064E5B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75D915D8-65A5-7A2E-32EA-184D7CC343D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9D29AB6-424C-4BAB-B97C-2E22E185F830}" type="datetimeFigureOut">
              <a:rPr lang="en-US"/>
              <a:pPr>
                <a:defRPr/>
              </a:pPr>
              <a:t>6/28/2022</a:t>
            </a:fld>
            <a:endParaRPr lang="en-US"/>
          </a:p>
        </p:txBody>
      </p:sp>
      <p:sp>
        <p:nvSpPr>
          <p:cNvPr id="4" name="Slide Image Placeholder 3">
            <a:extLst>
              <a:ext uri="{FF2B5EF4-FFF2-40B4-BE49-F238E27FC236}">
                <a16:creationId xmlns:a16="http://schemas.microsoft.com/office/drawing/2014/main" xmlns="" id="{1B8BE036-2F1C-30DB-5015-F86B183721B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D3353DBE-63F8-86D8-A103-A95F73475F4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1B09F503-67F5-6604-7991-99DE4C37D5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7531EA46-2782-6423-206C-C94315D8371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C59606A-045B-4074-ADE4-AFC8B1A323C9}" type="slidenum">
              <a:rPr lang="en-US" altLang="en-US"/>
              <a:pPr/>
              <a:t>‹#›</a:t>
            </a:fld>
            <a:endParaRPr lang="en-US" altLang="en-US"/>
          </a:p>
        </p:txBody>
      </p:sp>
    </p:spTree>
    <p:extLst>
      <p:ext uri="{BB962C8B-B14F-4D97-AF65-F5344CB8AC3E}">
        <p14:creationId xmlns:p14="http://schemas.microsoft.com/office/powerpoint/2010/main" val="31872777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xmlns="" id="{DAC92095-E229-E9E2-2ACA-02CF8B470F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xmlns="" id="{E9C80DF7-3167-F867-C64A-524C28EFE7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124" name="灯片编号占位符 3">
            <a:extLst>
              <a:ext uri="{FF2B5EF4-FFF2-40B4-BE49-F238E27FC236}">
                <a16:creationId xmlns:a16="http://schemas.microsoft.com/office/drawing/2014/main" xmlns="" id="{8B4F8315-4BB7-8C5B-6703-5592CE635B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0D587D9-A747-4901-8AEC-67B28FCCE1B1}" type="slidenum">
              <a:rPr lang="zh-CN" altLang="en-US">
                <a:solidFill>
                  <a:srgbClr val="000000"/>
                </a:solidFill>
                <a:latin typeface="Arial" panose="020B0604020202020204" pitchFamily="34" charset="0"/>
                <a:cs typeface="Arial" panose="020B0604020202020204" pitchFamily="34" charset="0"/>
              </a:rPr>
              <a:pPr/>
              <a:t>2</a:t>
            </a:fld>
            <a:endParaRPr lang="zh-CN"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91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0FEF7A10-6EAD-8421-A5AD-CC60C7CDE4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xmlns="" id="{887C5144-0A74-C220-EE11-5400310511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xmlns="" id="{ABC149FC-6637-7FEF-566D-F55D97737B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E8E78BC-0226-44A4-9D79-993FC3D6E422}" type="slidenum">
              <a:rPr lang="en-US" altLang="en-US"/>
              <a:pPr/>
              <a:t>15</a:t>
            </a:fld>
            <a:endParaRPr lang="en-US" altLang="en-US"/>
          </a:p>
        </p:txBody>
      </p:sp>
    </p:spTree>
    <p:extLst>
      <p:ext uri="{BB962C8B-B14F-4D97-AF65-F5344CB8AC3E}">
        <p14:creationId xmlns:p14="http://schemas.microsoft.com/office/powerpoint/2010/main" val="349183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97117397-157B-7F94-EE5D-1EF6AE712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xmlns="" id="{67BC6B09-EDAC-89DA-B385-469D0B9898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2532" name="Slide Number Placeholder 3">
            <a:extLst>
              <a:ext uri="{FF2B5EF4-FFF2-40B4-BE49-F238E27FC236}">
                <a16:creationId xmlns:a16="http://schemas.microsoft.com/office/drawing/2014/main" xmlns="" id="{68ECD026-877D-64F4-C238-9EA90B9B48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2421FAE-7395-45A1-8725-6E3CCD1E5CEC}" type="slidenum">
              <a:rPr lang="en-US" altLang="en-US"/>
              <a:pPr/>
              <a:t>17</a:t>
            </a:fld>
            <a:endParaRPr lang="en-US" altLang="en-US"/>
          </a:p>
        </p:txBody>
      </p:sp>
    </p:spTree>
    <p:extLst>
      <p:ext uri="{BB962C8B-B14F-4D97-AF65-F5344CB8AC3E}">
        <p14:creationId xmlns:p14="http://schemas.microsoft.com/office/powerpoint/2010/main" val="393267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41;p1:notes">
            <a:extLst>
              <a:ext uri="{FF2B5EF4-FFF2-40B4-BE49-F238E27FC236}">
                <a16:creationId xmlns:a16="http://schemas.microsoft.com/office/drawing/2014/main" xmlns="" id="{7C326558-65C9-8F17-3B4A-B1257FDD009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9699" name="Google Shape;42;p1:notes">
            <a:extLst>
              <a:ext uri="{FF2B5EF4-FFF2-40B4-BE49-F238E27FC236}">
                <a16:creationId xmlns:a16="http://schemas.microsoft.com/office/drawing/2014/main" xmlns="" id="{AE5FF15D-FAFF-BCE4-87EA-C3C9BF4CCD0A}"/>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buSzPts val="1100"/>
            </a:pPr>
            <a:endParaRPr lang="en-US" altLang="en-US"/>
          </a:p>
        </p:txBody>
      </p:sp>
    </p:spTree>
    <p:extLst>
      <p:ext uri="{BB962C8B-B14F-4D97-AF65-F5344CB8AC3E}">
        <p14:creationId xmlns:p14="http://schemas.microsoft.com/office/powerpoint/2010/main" val="328156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718920-36DA-4394-9F65-F055A2322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FDAA0A-4EAB-462A-9C72-455112564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ECD6DA2-AC9A-A498-AAEA-B726DD983E0B}"/>
              </a:ext>
            </a:extLst>
          </p:cNvPr>
          <p:cNvSpPr>
            <a:spLocks noGrp="1"/>
          </p:cNvSpPr>
          <p:nvPr>
            <p:ph type="dt" sz="half" idx="10"/>
          </p:nvPr>
        </p:nvSpPr>
        <p:spPr/>
        <p:txBody>
          <a:bodyPr/>
          <a:lstStyle>
            <a:lvl1pPr>
              <a:defRPr/>
            </a:lvl1pPr>
          </a:lstStyle>
          <a:p>
            <a:pPr>
              <a:defRPr/>
            </a:pPr>
            <a:fld id="{9B6F3206-EE1E-417F-8274-BA4949E6FD83}" type="datetimeFigureOut">
              <a:rPr lang="en-US"/>
              <a:pPr>
                <a:defRPr/>
              </a:pPr>
              <a:t>6/28/2022</a:t>
            </a:fld>
            <a:endParaRPr lang="en-US"/>
          </a:p>
        </p:txBody>
      </p:sp>
      <p:sp>
        <p:nvSpPr>
          <p:cNvPr id="5" name="Footer Placeholder 4">
            <a:extLst>
              <a:ext uri="{FF2B5EF4-FFF2-40B4-BE49-F238E27FC236}">
                <a16:creationId xmlns:a16="http://schemas.microsoft.com/office/drawing/2014/main" xmlns="" id="{F6F2BC1C-87DC-C78C-053E-69543D5F6B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3C93401-8A3F-23E4-4ABB-87D7EA3CED98}"/>
              </a:ext>
            </a:extLst>
          </p:cNvPr>
          <p:cNvSpPr>
            <a:spLocks noGrp="1"/>
          </p:cNvSpPr>
          <p:nvPr>
            <p:ph type="sldNum" sz="quarter" idx="12"/>
          </p:nvPr>
        </p:nvSpPr>
        <p:spPr/>
        <p:txBody>
          <a:bodyPr/>
          <a:lstStyle>
            <a:lvl1pPr>
              <a:defRPr/>
            </a:lvl1pPr>
          </a:lstStyle>
          <a:p>
            <a:fld id="{211A1D22-4543-49DB-A723-17A999BF679C}" type="slidenum">
              <a:rPr lang="en-US" altLang="en-US"/>
              <a:pPr/>
              <a:t>‹#›</a:t>
            </a:fld>
            <a:endParaRPr lang="en-US" altLang="en-US"/>
          </a:p>
        </p:txBody>
      </p:sp>
    </p:spTree>
    <p:extLst>
      <p:ext uri="{BB962C8B-B14F-4D97-AF65-F5344CB8AC3E}">
        <p14:creationId xmlns:p14="http://schemas.microsoft.com/office/powerpoint/2010/main" val="214019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FD5B4-3467-4364-9EA6-A4F213507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38D60C2-9571-45E0-931D-8D4D192F2B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DC4751-D4D4-2BFE-8D62-3A120AA32DE1}"/>
              </a:ext>
            </a:extLst>
          </p:cNvPr>
          <p:cNvSpPr>
            <a:spLocks noGrp="1"/>
          </p:cNvSpPr>
          <p:nvPr>
            <p:ph type="dt" sz="half" idx="10"/>
          </p:nvPr>
        </p:nvSpPr>
        <p:spPr/>
        <p:txBody>
          <a:bodyPr/>
          <a:lstStyle>
            <a:lvl1pPr>
              <a:defRPr/>
            </a:lvl1pPr>
          </a:lstStyle>
          <a:p>
            <a:pPr>
              <a:defRPr/>
            </a:pPr>
            <a:fld id="{ED8A6B5F-6D98-454B-B98A-FFDA6B490D46}" type="datetimeFigureOut">
              <a:rPr lang="en-US"/>
              <a:pPr>
                <a:defRPr/>
              </a:pPr>
              <a:t>6/28/2022</a:t>
            </a:fld>
            <a:endParaRPr lang="en-US"/>
          </a:p>
        </p:txBody>
      </p:sp>
      <p:sp>
        <p:nvSpPr>
          <p:cNvPr id="5" name="Footer Placeholder 4">
            <a:extLst>
              <a:ext uri="{FF2B5EF4-FFF2-40B4-BE49-F238E27FC236}">
                <a16:creationId xmlns:a16="http://schemas.microsoft.com/office/drawing/2014/main" xmlns="" id="{BC207974-3835-7C87-55D8-9224BD861B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3AB37BA-E275-DB82-466B-C1FA0591B580}"/>
              </a:ext>
            </a:extLst>
          </p:cNvPr>
          <p:cNvSpPr>
            <a:spLocks noGrp="1"/>
          </p:cNvSpPr>
          <p:nvPr>
            <p:ph type="sldNum" sz="quarter" idx="12"/>
          </p:nvPr>
        </p:nvSpPr>
        <p:spPr/>
        <p:txBody>
          <a:bodyPr/>
          <a:lstStyle>
            <a:lvl1pPr>
              <a:defRPr/>
            </a:lvl1pPr>
          </a:lstStyle>
          <a:p>
            <a:fld id="{98B2F61B-BAAF-46C9-9835-D9B6FCEEB59E}" type="slidenum">
              <a:rPr lang="en-US" altLang="en-US"/>
              <a:pPr/>
              <a:t>‹#›</a:t>
            </a:fld>
            <a:endParaRPr lang="en-US" altLang="en-US"/>
          </a:p>
        </p:txBody>
      </p:sp>
    </p:spTree>
    <p:extLst>
      <p:ext uri="{BB962C8B-B14F-4D97-AF65-F5344CB8AC3E}">
        <p14:creationId xmlns:p14="http://schemas.microsoft.com/office/powerpoint/2010/main" val="1626384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7993BD-5F95-438E-9A03-1FAE06AF1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58879E6-8518-4D34-A7FD-41CC824242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FE195F-0751-19C0-03B3-92B287FFDC3B}"/>
              </a:ext>
            </a:extLst>
          </p:cNvPr>
          <p:cNvSpPr>
            <a:spLocks noGrp="1"/>
          </p:cNvSpPr>
          <p:nvPr>
            <p:ph type="dt" sz="half" idx="10"/>
          </p:nvPr>
        </p:nvSpPr>
        <p:spPr/>
        <p:txBody>
          <a:bodyPr/>
          <a:lstStyle>
            <a:lvl1pPr>
              <a:defRPr/>
            </a:lvl1pPr>
          </a:lstStyle>
          <a:p>
            <a:pPr>
              <a:defRPr/>
            </a:pPr>
            <a:fld id="{C69893A7-5F56-474F-B91E-1BD1C635A7E5}" type="datetimeFigureOut">
              <a:rPr lang="en-US"/>
              <a:pPr>
                <a:defRPr/>
              </a:pPr>
              <a:t>6/28/2022</a:t>
            </a:fld>
            <a:endParaRPr lang="en-US"/>
          </a:p>
        </p:txBody>
      </p:sp>
      <p:sp>
        <p:nvSpPr>
          <p:cNvPr id="5" name="Footer Placeholder 4">
            <a:extLst>
              <a:ext uri="{FF2B5EF4-FFF2-40B4-BE49-F238E27FC236}">
                <a16:creationId xmlns:a16="http://schemas.microsoft.com/office/drawing/2014/main" xmlns="" id="{DAB7B2CC-EE4B-C1F3-6905-BAA2133B5F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9554C8A-B1DA-4B0B-26F7-0380EB6AF7D6}"/>
              </a:ext>
            </a:extLst>
          </p:cNvPr>
          <p:cNvSpPr>
            <a:spLocks noGrp="1"/>
          </p:cNvSpPr>
          <p:nvPr>
            <p:ph type="sldNum" sz="quarter" idx="12"/>
          </p:nvPr>
        </p:nvSpPr>
        <p:spPr/>
        <p:txBody>
          <a:bodyPr/>
          <a:lstStyle>
            <a:lvl1pPr>
              <a:defRPr/>
            </a:lvl1pPr>
          </a:lstStyle>
          <a:p>
            <a:fld id="{BD249BA5-0143-4785-B014-04980AC8AFC0}" type="slidenum">
              <a:rPr lang="en-US" altLang="en-US"/>
              <a:pPr/>
              <a:t>‹#›</a:t>
            </a:fld>
            <a:endParaRPr lang="en-US" altLang="en-US"/>
          </a:p>
        </p:txBody>
      </p:sp>
    </p:spTree>
    <p:extLst>
      <p:ext uri="{BB962C8B-B14F-4D97-AF65-F5344CB8AC3E}">
        <p14:creationId xmlns:p14="http://schemas.microsoft.com/office/powerpoint/2010/main" val="4085415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 name="Google Shape;22;p6">
            <a:extLst>
              <a:ext uri="{FF2B5EF4-FFF2-40B4-BE49-F238E27FC236}">
                <a16:creationId xmlns:a16="http://schemas.microsoft.com/office/drawing/2014/main" xmlns="" id="{8CCDA504-00E1-86C4-804C-D361FC859F7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044" b="39510"/>
          <a:stretch>
            <a:fillRect/>
          </a:stretch>
        </p:blipFill>
        <p:spPr bwMode="auto">
          <a:xfrm>
            <a:off x="-330200" y="-249238"/>
            <a:ext cx="12982575" cy="7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3;p6">
            <a:extLst>
              <a:ext uri="{FF2B5EF4-FFF2-40B4-BE49-F238E27FC236}">
                <a16:creationId xmlns:a16="http://schemas.microsoft.com/office/drawing/2014/main" xmlns="" id="{A090406E-0B06-F6ED-8746-1A1B060D984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268288"/>
            <a:ext cx="1151255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26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81DA47-81BF-40F4-8FA4-FE9F62EB29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6DB9CA-E3F8-4FC3-9B96-2B27FB141E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9B73C5-BA41-3030-C5B3-8704FA18BADD}"/>
              </a:ext>
            </a:extLst>
          </p:cNvPr>
          <p:cNvSpPr>
            <a:spLocks noGrp="1"/>
          </p:cNvSpPr>
          <p:nvPr>
            <p:ph type="dt" sz="half" idx="10"/>
          </p:nvPr>
        </p:nvSpPr>
        <p:spPr/>
        <p:txBody>
          <a:bodyPr/>
          <a:lstStyle>
            <a:lvl1pPr>
              <a:defRPr/>
            </a:lvl1pPr>
          </a:lstStyle>
          <a:p>
            <a:pPr>
              <a:defRPr/>
            </a:pPr>
            <a:fld id="{B3A82B0E-B16B-4027-9FD7-15BA9836E7F4}" type="datetimeFigureOut">
              <a:rPr lang="en-US"/>
              <a:pPr>
                <a:defRPr/>
              </a:pPr>
              <a:t>6/28/2022</a:t>
            </a:fld>
            <a:endParaRPr lang="en-US"/>
          </a:p>
        </p:txBody>
      </p:sp>
      <p:sp>
        <p:nvSpPr>
          <p:cNvPr id="5" name="Footer Placeholder 4">
            <a:extLst>
              <a:ext uri="{FF2B5EF4-FFF2-40B4-BE49-F238E27FC236}">
                <a16:creationId xmlns:a16="http://schemas.microsoft.com/office/drawing/2014/main" xmlns="" id="{29EFE724-ECB0-05F5-B3F0-DAD9394841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C632DE5-6ACD-A2DF-8FD4-00D85C53DDCC}"/>
              </a:ext>
            </a:extLst>
          </p:cNvPr>
          <p:cNvSpPr>
            <a:spLocks noGrp="1"/>
          </p:cNvSpPr>
          <p:nvPr>
            <p:ph type="sldNum" sz="quarter" idx="12"/>
          </p:nvPr>
        </p:nvSpPr>
        <p:spPr/>
        <p:txBody>
          <a:bodyPr/>
          <a:lstStyle>
            <a:lvl1pPr>
              <a:defRPr/>
            </a:lvl1pPr>
          </a:lstStyle>
          <a:p>
            <a:fld id="{7356888A-805D-4517-BB4A-B14C850310E4}" type="slidenum">
              <a:rPr lang="en-US" altLang="en-US"/>
              <a:pPr/>
              <a:t>‹#›</a:t>
            </a:fld>
            <a:endParaRPr lang="en-US" altLang="en-US"/>
          </a:p>
        </p:txBody>
      </p:sp>
    </p:spTree>
    <p:extLst>
      <p:ext uri="{BB962C8B-B14F-4D97-AF65-F5344CB8AC3E}">
        <p14:creationId xmlns:p14="http://schemas.microsoft.com/office/powerpoint/2010/main" val="386702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AC1563-A267-47F6-88F7-5B72B5DECB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C706085-4185-4131-9FB1-635CDB7803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F0CC9D9-4644-9C14-60CF-7CFB1F720688}"/>
              </a:ext>
            </a:extLst>
          </p:cNvPr>
          <p:cNvSpPr>
            <a:spLocks noGrp="1"/>
          </p:cNvSpPr>
          <p:nvPr>
            <p:ph type="dt" sz="half" idx="10"/>
          </p:nvPr>
        </p:nvSpPr>
        <p:spPr/>
        <p:txBody>
          <a:bodyPr/>
          <a:lstStyle>
            <a:lvl1pPr>
              <a:defRPr/>
            </a:lvl1pPr>
          </a:lstStyle>
          <a:p>
            <a:pPr>
              <a:defRPr/>
            </a:pPr>
            <a:fld id="{82F53895-D653-4295-91A0-C61D924F33A7}" type="datetimeFigureOut">
              <a:rPr lang="en-US"/>
              <a:pPr>
                <a:defRPr/>
              </a:pPr>
              <a:t>6/28/2022</a:t>
            </a:fld>
            <a:endParaRPr lang="en-US"/>
          </a:p>
        </p:txBody>
      </p:sp>
      <p:sp>
        <p:nvSpPr>
          <p:cNvPr id="5" name="Footer Placeholder 4">
            <a:extLst>
              <a:ext uri="{FF2B5EF4-FFF2-40B4-BE49-F238E27FC236}">
                <a16:creationId xmlns:a16="http://schemas.microsoft.com/office/drawing/2014/main" xmlns="" id="{7EFE6FA9-8AC7-F0FC-1181-9EA8FF508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68F12DB-5D28-04D1-736A-815ABE12BAEE}"/>
              </a:ext>
            </a:extLst>
          </p:cNvPr>
          <p:cNvSpPr>
            <a:spLocks noGrp="1"/>
          </p:cNvSpPr>
          <p:nvPr>
            <p:ph type="sldNum" sz="quarter" idx="12"/>
          </p:nvPr>
        </p:nvSpPr>
        <p:spPr/>
        <p:txBody>
          <a:bodyPr/>
          <a:lstStyle>
            <a:lvl1pPr>
              <a:defRPr/>
            </a:lvl1pPr>
          </a:lstStyle>
          <a:p>
            <a:fld id="{88443F0A-6001-4478-9298-90D811999434}" type="slidenum">
              <a:rPr lang="en-US" altLang="en-US"/>
              <a:pPr/>
              <a:t>‹#›</a:t>
            </a:fld>
            <a:endParaRPr lang="en-US" altLang="en-US"/>
          </a:p>
        </p:txBody>
      </p:sp>
    </p:spTree>
    <p:extLst>
      <p:ext uri="{BB962C8B-B14F-4D97-AF65-F5344CB8AC3E}">
        <p14:creationId xmlns:p14="http://schemas.microsoft.com/office/powerpoint/2010/main" val="321588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792145-EBAE-43B1-98B5-8A9AC5CD0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72ECA7-0765-481D-8421-0F7B3F683A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955E47B-48E5-454F-B69F-1E852A542B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383CA45-C20E-8016-B8DD-78F5059BA5F8}"/>
              </a:ext>
            </a:extLst>
          </p:cNvPr>
          <p:cNvSpPr>
            <a:spLocks noGrp="1"/>
          </p:cNvSpPr>
          <p:nvPr>
            <p:ph type="dt" sz="half" idx="10"/>
          </p:nvPr>
        </p:nvSpPr>
        <p:spPr/>
        <p:txBody>
          <a:bodyPr/>
          <a:lstStyle>
            <a:lvl1pPr>
              <a:defRPr/>
            </a:lvl1pPr>
          </a:lstStyle>
          <a:p>
            <a:pPr>
              <a:defRPr/>
            </a:pPr>
            <a:fld id="{116F19A7-EFC7-42B5-98E4-20FF1769FBC8}" type="datetimeFigureOut">
              <a:rPr lang="en-US"/>
              <a:pPr>
                <a:defRPr/>
              </a:pPr>
              <a:t>6/28/2022</a:t>
            </a:fld>
            <a:endParaRPr lang="en-US"/>
          </a:p>
        </p:txBody>
      </p:sp>
      <p:sp>
        <p:nvSpPr>
          <p:cNvPr id="6" name="Footer Placeholder 4">
            <a:extLst>
              <a:ext uri="{FF2B5EF4-FFF2-40B4-BE49-F238E27FC236}">
                <a16:creationId xmlns:a16="http://schemas.microsoft.com/office/drawing/2014/main" xmlns="" id="{342675B3-2DB9-8DEF-F479-0763CE2F7F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1892313-AF04-A2E8-8E33-7406508ADF49}"/>
              </a:ext>
            </a:extLst>
          </p:cNvPr>
          <p:cNvSpPr>
            <a:spLocks noGrp="1"/>
          </p:cNvSpPr>
          <p:nvPr>
            <p:ph type="sldNum" sz="quarter" idx="12"/>
          </p:nvPr>
        </p:nvSpPr>
        <p:spPr/>
        <p:txBody>
          <a:bodyPr/>
          <a:lstStyle>
            <a:lvl1pPr>
              <a:defRPr/>
            </a:lvl1pPr>
          </a:lstStyle>
          <a:p>
            <a:fld id="{4A60EB9B-3E4C-4EAB-864D-0D61B56B245F}" type="slidenum">
              <a:rPr lang="en-US" altLang="en-US"/>
              <a:pPr/>
              <a:t>‹#›</a:t>
            </a:fld>
            <a:endParaRPr lang="en-US" altLang="en-US"/>
          </a:p>
        </p:txBody>
      </p:sp>
    </p:spTree>
    <p:extLst>
      <p:ext uri="{BB962C8B-B14F-4D97-AF65-F5344CB8AC3E}">
        <p14:creationId xmlns:p14="http://schemas.microsoft.com/office/powerpoint/2010/main" val="181473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855A8-F3F9-46E2-B330-80EA6F0FEC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5EA5426-D684-4BD3-BA72-F089FE300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932DBFC-1258-45C9-BAF5-C6C904F3DD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F2BE04-3A27-49E7-9A8B-489C017AC6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35D0BDB-090B-429B-8A65-6BEA3F8F5B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954B972F-E8C0-7144-C0C3-15FCD6845AC6}"/>
              </a:ext>
            </a:extLst>
          </p:cNvPr>
          <p:cNvSpPr>
            <a:spLocks noGrp="1"/>
          </p:cNvSpPr>
          <p:nvPr>
            <p:ph type="dt" sz="half" idx="10"/>
          </p:nvPr>
        </p:nvSpPr>
        <p:spPr/>
        <p:txBody>
          <a:bodyPr/>
          <a:lstStyle>
            <a:lvl1pPr>
              <a:defRPr/>
            </a:lvl1pPr>
          </a:lstStyle>
          <a:p>
            <a:pPr>
              <a:defRPr/>
            </a:pPr>
            <a:fld id="{8B8AC06A-3F6A-46C4-8FA0-A149AF594EE4}" type="datetimeFigureOut">
              <a:rPr lang="en-US"/>
              <a:pPr>
                <a:defRPr/>
              </a:pPr>
              <a:t>6/28/2022</a:t>
            </a:fld>
            <a:endParaRPr lang="en-US"/>
          </a:p>
        </p:txBody>
      </p:sp>
      <p:sp>
        <p:nvSpPr>
          <p:cNvPr id="8" name="Footer Placeholder 4">
            <a:extLst>
              <a:ext uri="{FF2B5EF4-FFF2-40B4-BE49-F238E27FC236}">
                <a16:creationId xmlns:a16="http://schemas.microsoft.com/office/drawing/2014/main" xmlns="" id="{5C3EF9A9-9BB1-A050-E773-19017AD256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3D6CBA6-8776-A500-E6CF-5E614A8B09A4}"/>
              </a:ext>
            </a:extLst>
          </p:cNvPr>
          <p:cNvSpPr>
            <a:spLocks noGrp="1"/>
          </p:cNvSpPr>
          <p:nvPr>
            <p:ph type="sldNum" sz="quarter" idx="12"/>
          </p:nvPr>
        </p:nvSpPr>
        <p:spPr/>
        <p:txBody>
          <a:bodyPr/>
          <a:lstStyle>
            <a:lvl1pPr>
              <a:defRPr/>
            </a:lvl1pPr>
          </a:lstStyle>
          <a:p>
            <a:fld id="{411B2AAF-F5B6-4B94-83BB-CA52D038F15B}" type="slidenum">
              <a:rPr lang="en-US" altLang="en-US"/>
              <a:pPr/>
              <a:t>‹#›</a:t>
            </a:fld>
            <a:endParaRPr lang="en-US" altLang="en-US"/>
          </a:p>
        </p:txBody>
      </p:sp>
    </p:spTree>
    <p:extLst>
      <p:ext uri="{BB962C8B-B14F-4D97-AF65-F5344CB8AC3E}">
        <p14:creationId xmlns:p14="http://schemas.microsoft.com/office/powerpoint/2010/main" val="217096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2CE19-3361-427D-AC34-BC03C7FC8EBC}"/>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1D2012D9-B4C3-2308-6351-B2974E83F8A1}"/>
              </a:ext>
            </a:extLst>
          </p:cNvPr>
          <p:cNvSpPr>
            <a:spLocks noGrp="1"/>
          </p:cNvSpPr>
          <p:nvPr>
            <p:ph type="dt" sz="half" idx="10"/>
          </p:nvPr>
        </p:nvSpPr>
        <p:spPr/>
        <p:txBody>
          <a:bodyPr/>
          <a:lstStyle>
            <a:lvl1pPr>
              <a:defRPr/>
            </a:lvl1pPr>
          </a:lstStyle>
          <a:p>
            <a:pPr>
              <a:defRPr/>
            </a:pPr>
            <a:fld id="{3EF76A57-2BFE-478D-A359-6633D61C00C5}" type="datetimeFigureOut">
              <a:rPr lang="en-US"/>
              <a:pPr>
                <a:defRPr/>
              </a:pPr>
              <a:t>6/28/2022</a:t>
            </a:fld>
            <a:endParaRPr lang="en-US"/>
          </a:p>
        </p:txBody>
      </p:sp>
      <p:sp>
        <p:nvSpPr>
          <p:cNvPr id="4" name="Footer Placeholder 4">
            <a:extLst>
              <a:ext uri="{FF2B5EF4-FFF2-40B4-BE49-F238E27FC236}">
                <a16:creationId xmlns:a16="http://schemas.microsoft.com/office/drawing/2014/main" xmlns="" id="{6909E2A6-279D-8C8F-88D3-D9CFCA135B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603E3E4A-37B4-0F90-1D97-A2E96D3332CB}"/>
              </a:ext>
            </a:extLst>
          </p:cNvPr>
          <p:cNvSpPr>
            <a:spLocks noGrp="1"/>
          </p:cNvSpPr>
          <p:nvPr>
            <p:ph type="sldNum" sz="quarter" idx="12"/>
          </p:nvPr>
        </p:nvSpPr>
        <p:spPr/>
        <p:txBody>
          <a:bodyPr/>
          <a:lstStyle>
            <a:lvl1pPr>
              <a:defRPr/>
            </a:lvl1pPr>
          </a:lstStyle>
          <a:p>
            <a:fld id="{844C1212-E435-4DB3-B5BF-CF2DBFEDB0B4}" type="slidenum">
              <a:rPr lang="en-US" altLang="en-US"/>
              <a:pPr/>
              <a:t>‹#›</a:t>
            </a:fld>
            <a:endParaRPr lang="en-US" altLang="en-US"/>
          </a:p>
        </p:txBody>
      </p:sp>
    </p:spTree>
    <p:extLst>
      <p:ext uri="{BB962C8B-B14F-4D97-AF65-F5344CB8AC3E}">
        <p14:creationId xmlns:p14="http://schemas.microsoft.com/office/powerpoint/2010/main" val="335791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A60ACB7-17B0-15DA-0B08-2BEFDE4345D6}"/>
              </a:ext>
            </a:extLst>
          </p:cNvPr>
          <p:cNvSpPr>
            <a:spLocks noGrp="1"/>
          </p:cNvSpPr>
          <p:nvPr>
            <p:ph type="dt" sz="half" idx="10"/>
          </p:nvPr>
        </p:nvSpPr>
        <p:spPr/>
        <p:txBody>
          <a:bodyPr/>
          <a:lstStyle>
            <a:lvl1pPr>
              <a:defRPr/>
            </a:lvl1pPr>
          </a:lstStyle>
          <a:p>
            <a:pPr>
              <a:defRPr/>
            </a:pPr>
            <a:fld id="{C1AC8FD4-6C48-47FA-8F6B-FEB54260E166}" type="datetimeFigureOut">
              <a:rPr lang="en-US"/>
              <a:pPr>
                <a:defRPr/>
              </a:pPr>
              <a:t>6/28/2022</a:t>
            </a:fld>
            <a:endParaRPr lang="en-US"/>
          </a:p>
        </p:txBody>
      </p:sp>
      <p:sp>
        <p:nvSpPr>
          <p:cNvPr id="3" name="Footer Placeholder 4">
            <a:extLst>
              <a:ext uri="{FF2B5EF4-FFF2-40B4-BE49-F238E27FC236}">
                <a16:creationId xmlns:a16="http://schemas.microsoft.com/office/drawing/2014/main" xmlns="" id="{88D36AB0-9A44-EC5E-C584-082CE16289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389DE08-7E1E-BBFB-2B39-57C59E6FC5BC}"/>
              </a:ext>
            </a:extLst>
          </p:cNvPr>
          <p:cNvSpPr>
            <a:spLocks noGrp="1"/>
          </p:cNvSpPr>
          <p:nvPr>
            <p:ph type="sldNum" sz="quarter" idx="12"/>
          </p:nvPr>
        </p:nvSpPr>
        <p:spPr/>
        <p:txBody>
          <a:bodyPr/>
          <a:lstStyle>
            <a:lvl1pPr>
              <a:defRPr/>
            </a:lvl1pPr>
          </a:lstStyle>
          <a:p>
            <a:fld id="{050DB5B7-192C-412B-9EED-B26D73BA2CA9}" type="slidenum">
              <a:rPr lang="en-US" altLang="en-US"/>
              <a:pPr/>
              <a:t>‹#›</a:t>
            </a:fld>
            <a:endParaRPr lang="en-US" altLang="en-US"/>
          </a:p>
        </p:txBody>
      </p:sp>
    </p:spTree>
    <p:extLst>
      <p:ext uri="{BB962C8B-B14F-4D97-AF65-F5344CB8AC3E}">
        <p14:creationId xmlns:p14="http://schemas.microsoft.com/office/powerpoint/2010/main" val="2027938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EF441-3E8E-4A86-AAD8-431600CE3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E02832D-D57F-4455-8831-12CF92BB2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B0663C-C2AD-4F3B-8B5C-8745BF440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C3D34C27-316D-27CE-D5D7-8D4BF19AEBCF}"/>
              </a:ext>
            </a:extLst>
          </p:cNvPr>
          <p:cNvSpPr>
            <a:spLocks noGrp="1"/>
          </p:cNvSpPr>
          <p:nvPr>
            <p:ph type="dt" sz="half" idx="10"/>
          </p:nvPr>
        </p:nvSpPr>
        <p:spPr/>
        <p:txBody>
          <a:bodyPr/>
          <a:lstStyle>
            <a:lvl1pPr>
              <a:defRPr/>
            </a:lvl1pPr>
          </a:lstStyle>
          <a:p>
            <a:pPr>
              <a:defRPr/>
            </a:pPr>
            <a:fld id="{D5C63519-DE40-4714-9770-E871179D95BB}" type="datetimeFigureOut">
              <a:rPr lang="en-US"/>
              <a:pPr>
                <a:defRPr/>
              </a:pPr>
              <a:t>6/28/2022</a:t>
            </a:fld>
            <a:endParaRPr lang="en-US"/>
          </a:p>
        </p:txBody>
      </p:sp>
      <p:sp>
        <p:nvSpPr>
          <p:cNvPr id="6" name="Footer Placeholder 4">
            <a:extLst>
              <a:ext uri="{FF2B5EF4-FFF2-40B4-BE49-F238E27FC236}">
                <a16:creationId xmlns:a16="http://schemas.microsoft.com/office/drawing/2014/main" xmlns="" id="{A4F56491-ADCE-B18B-96E2-3824203862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B6C2E22-1F50-8EE2-12F4-EE253DB08F9E}"/>
              </a:ext>
            </a:extLst>
          </p:cNvPr>
          <p:cNvSpPr>
            <a:spLocks noGrp="1"/>
          </p:cNvSpPr>
          <p:nvPr>
            <p:ph type="sldNum" sz="quarter" idx="12"/>
          </p:nvPr>
        </p:nvSpPr>
        <p:spPr/>
        <p:txBody>
          <a:bodyPr/>
          <a:lstStyle>
            <a:lvl1pPr>
              <a:defRPr/>
            </a:lvl1pPr>
          </a:lstStyle>
          <a:p>
            <a:fld id="{3D001EE8-7469-4613-92A9-5030EB60A50C}" type="slidenum">
              <a:rPr lang="en-US" altLang="en-US"/>
              <a:pPr/>
              <a:t>‹#›</a:t>
            </a:fld>
            <a:endParaRPr lang="en-US" altLang="en-US"/>
          </a:p>
        </p:txBody>
      </p:sp>
    </p:spTree>
    <p:extLst>
      <p:ext uri="{BB962C8B-B14F-4D97-AF65-F5344CB8AC3E}">
        <p14:creationId xmlns:p14="http://schemas.microsoft.com/office/powerpoint/2010/main" val="642008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B5A566-57E5-4868-A6C3-337C39D17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36FD68-BDA1-4DCA-97C3-9123832A5DD0}"/>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F196CD32-9224-4E56-8EDD-5B58BA0E8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CEEBF10A-9EE4-01A3-182B-25AFE147D77D}"/>
              </a:ext>
            </a:extLst>
          </p:cNvPr>
          <p:cNvSpPr>
            <a:spLocks noGrp="1"/>
          </p:cNvSpPr>
          <p:nvPr>
            <p:ph type="dt" sz="half" idx="10"/>
          </p:nvPr>
        </p:nvSpPr>
        <p:spPr/>
        <p:txBody>
          <a:bodyPr/>
          <a:lstStyle>
            <a:lvl1pPr>
              <a:defRPr/>
            </a:lvl1pPr>
          </a:lstStyle>
          <a:p>
            <a:pPr>
              <a:defRPr/>
            </a:pPr>
            <a:fld id="{67CCD240-7B04-432F-AB4C-D6D4FD310C4F}" type="datetimeFigureOut">
              <a:rPr lang="en-US"/>
              <a:pPr>
                <a:defRPr/>
              </a:pPr>
              <a:t>6/28/2022</a:t>
            </a:fld>
            <a:endParaRPr lang="en-US"/>
          </a:p>
        </p:txBody>
      </p:sp>
      <p:sp>
        <p:nvSpPr>
          <p:cNvPr id="6" name="Footer Placeholder 4">
            <a:extLst>
              <a:ext uri="{FF2B5EF4-FFF2-40B4-BE49-F238E27FC236}">
                <a16:creationId xmlns:a16="http://schemas.microsoft.com/office/drawing/2014/main" xmlns="" id="{3241FEBD-6748-3F8E-204F-863B2888FC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52EC81F-5502-A1BE-523F-34D0AE21D63A}"/>
              </a:ext>
            </a:extLst>
          </p:cNvPr>
          <p:cNvSpPr>
            <a:spLocks noGrp="1"/>
          </p:cNvSpPr>
          <p:nvPr>
            <p:ph type="sldNum" sz="quarter" idx="12"/>
          </p:nvPr>
        </p:nvSpPr>
        <p:spPr/>
        <p:txBody>
          <a:bodyPr/>
          <a:lstStyle>
            <a:lvl1pPr>
              <a:defRPr/>
            </a:lvl1pPr>
          </a:lstStyle>
          <a:p>
            <a:fld id="{1F6F2A94-2A0B-46AA-83EE-B4D285713B39}" type="slidenum">
              <a:rPr lang="en-US" altLang="en-US"/>
              <a:pPr/>
              <a:t>‹#›</a:t>
            </a:fld>
            <a:endParaRPr lang="en-US" altLang="en-US"/>
          </a:p>
        </p:txBody>
      </p:sp>
    </p:spTree>
    <p:extLst>
      <p:ext uri="{BB962C8B-B14F-4D97-AF65-F5344CB8AC3E}">
        <p14:creationId xmlns:p14="http://schemas.microsoft.com/office/powerpoint/2010/main" val="380269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7F8E1277-C156-9031-CC6F-6CBDB0F5231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D338C567-DAE5-8B97-4E42-ADA248D498F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7BDC548D-5732-4DFC-91BE-0869E4D014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9A0A078-BDA0-4706-98D1-1A5A6CF04341}" type="datetimeFigureOut">
              <a:rPr lang="en-US"/>
              <a:pPr>
                <a:defRPr/>
              </a:pPr>
              <a:t>6/28/2022</a:t>
            </a:fld>
            <a:endParaRPr lang="en-US"/>
          </a:p>
        </p:txBody>
      </p:sp>
      <p:sp>
        <p:nvSpPr>
          <p:cNvPr id="5" name="Footer Placeholder 4">
            <a:extLst>
              <a:ext uri="{FF2B5EF4-FFF2-40B4-BE49-F238E27FC236}">
                <a16:creationId xmlns:a16="http://schemas.microsoft.com/office/drawing/2014/main" xmlns="" id="{45CE2496-7901-4A15-9F4D-6C710D3E0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066DB52A-A8E9-4F3B-A35E-7AEB07959CD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CBA7153-D4F9-4AE3-BBE1-4DCCE2DA9BD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60523" y="638111"/>
            <a:ext cx="10304296" cy="584775"/>
          </a:xfrm>
          <a:prstGeom prst="rect">
            <a:avLst/>
          </a:prstGeom>
          <a:noFill/>
        </p:spPr>
        <p:txBody>
          <a:bodyPr wrap="none" lIns="91440" tIns="45720" rIns="91440" bIns="4572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en-US" sz="3200" b="1" cap="none" spc="0" dirty="0" err="1"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Bùi</a:t>
            </a:r>
            <a:r>
              <a:rPr lang="en-US" sz="3200" b="1" cap="none" spc="0" dirty="0"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 </a:t>
            </a:r>
            <a:r>
              <a:rPr lang="en-US" sz="3200" b="1" cap="none" spc="0" dirty="0" err="1"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Thị</a:t>
            </a:r>
            <a:r>
              <a:rPr lang="en-US" sz="3200" b="1" cap="none" spc="0" dirty="0"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 </a:t>
            </a:r>
            <a:r>
              <a:rPr lang="en-US" sz="3200" b="1" cap="none" spc="0" dirty="0" err="1"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Việt</a:t>
            </a:r>
            <a:r>
              <a:rPr lang="en-US" sz="3200" b="1" cap="none" spc="0" dirty="0"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 </a:t>
            </a:r>
            <a:r>
              <a:rPr lang="en-US" sz="3200" b="1" cap="none" spc="0" dirty="0" err="1"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Hằng</a:t>
            </a:r>
            <a:r>
              <a:rPr lang="en-US" sz="3200" b="1" cap="none" spc="0" dirty="0"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 THCS </a:t>
            </a:r>
            <a:r>
              <a:rPr lang="en-US" sz="3200" b="1" cap="none" spc="0" dirty="0" err="1"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Thanh</a:t>
            </a:r>
            <a:r>
              <a:rPr lang="en-US" sz="3200" b="1" cap="none" spc="0" dirty="0"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 </a:t>
            </a:r>
            <a:r>
              <a:rPr lang="en-US" sz="3200" b="1" cap="none" spc="0" dirty="0" err="1"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Sơn</a:t>
            </a:r>
            <a:r>
              <a:rPr lang="en-US" sz="3200" b="1" cap="none" spc="0" dirty="0"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 Kim </a:t>
            </a:r>
            <a:r>
              <a:rPr lang="en-US" sz="3200" b="1" cap="none" spc="0" dirty="0" err="1" smtClean="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rPr>
              <a:t>Bảng</a:t>
            </a:r>
            <a:r>
              <a:rPr lang="en-US" sz="3200" b="1" dirty="0"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Hà</a:t>
            </a:r>
            <a:r>
              <a:rPr lang="en-US" sz="3200" b="1" dirty="0" smtClean="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 Nam</a:t>
            </a:r>
            <a:endParaRPr lang="en-US" sz="3200" b="1" cap="none" spc="0" dirty="0">
              <a:ln w="22225">
                <a:solidFill>
                  <a:schemeClr val="accent2"/>
                </a:solidFill>
                <a:prstDash val="solid"/>
              </a:ln>
              <a:solidFill>
                <a:schemeClr val="accent2">
                  <a:lumMod val="75000"/>
                </a:schemeClr>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Cloud 76">
            <a:extLst>
              <a:ext uri="{FF2B5EF4-FFF2-40B4-BE49-F238E27FC236}">
                <a16:creationId xmlns:a16="http://schemas.microsoft.com/office/drawing/2014/main" xmlns="" id="{403A2E91-19D5-9D40-7FB2-330D11329651}"/>
              </a:ext>
            </a:extLst>
          </p:cNvPr>
          <p:cNvSpPr/>
          <p:nvPr/>
        </p:nvSpPr>
        <p:spPr>
          <a:xfrm>
            <a:off x="1484313" y="1123950"/>
            <a:ext cx="8066087" cy="4524375"/>
          </a:xfrm>
          <a:prstGeom prst="cloud">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US" sz="1600">
              <a:solidFill>
                <a:prstClr val="black"/>
              </a:solidFill>
            </a:endParaRPr>
          </a:p>
        </p:txBody>
      </p:sp>
      <p:sp>
        <p:nvSpPr>
          <p:cNvPr id="80" name="Rectangle 79">
            <a:extLst>
              <a:ext uri="{FF2B5EF4-FFF2-40B4-BE49-F238E27FC236}">
                <a16:creationId xmlns:a16="http://schemas.microsoft.com/office/drawing/2014/main" xmlns="" id="{5037121F-A5F1-9C85-1EFD-4C05F4B7A0B2}"/>
              </a:ext>
            </a:extLst>
          </p:cNvPr>
          <p:cNvSpPr/>
          <p:nvPr/>
        </p:nvSpPr>
        <p:spPr>
          <a:xfrm>
            <a:off x="1401728" y="1682334"/>
            <a:ext cx="7801266" cy="2554545"/>
          </a:xfrm>
          <a:prstGeom prst="rect">
            <a:avLst/>
          </a:prstGeom>
        </p:spPr>
        <p:txBody>
          <a:bodyPr>
            <a:spAutoFit/>
          </a:bodyPr>
          <a:lstStyle/>
          <a:p>
            <a:pPr algn="ctr" eaLnBrk="1" fontAlgn="auto" hangingPunct="1">
              <a:spcBef>
                <a:spcPts val="0"/>
              </a:spcBef>
              <a:spcAft>
                <a:spcPts val="0"/>
              </a:spcAft>
              <a:defRPr/>
            </a:pPr>
            <a:r>
              <a:rPr lang="en-US" altLang="zh-CN" sz="8000" i="1" dirty="0">
                <a:solidFill>
                  <a:prstClr val="black">
                    <a:lumMod val="85000"/>
                    <a:lumOff val="15000"/>
                  </a:prstClr>
                </a:solidFill>
                <a:effectLst>
                  <a:glow rad="63500">
                    <a:srgbClr val="5B9BD5">
                      <a:satMod val="175000"/>
                      <a:alpha val="40000"/>
                    </a:srgbClr>
                  </a:glow>
                </a:effectLst>
                <a:latin typeface="Times New Roman" pitchFamily="18" charset="0"/>
                <a:ea typeface="微软雅黑" panose="020B0503020204020204" pitchFamily="34" charset="-122"/>
                <a:cs typeface="Times New Roman" pitchFamily="18" charset="0"/>
                <a:sym typeface="+mn-lt"/>
              </a:rPr>
              <a:t>II</a:t>
            </a:r>
            <a:r>
              <a:rPr lang="en-US" altLang="zh-CN" sz="8000" i="1">
                <a:solidFill>
                  <a:prstClr val="black">
                    <a:lumMod val="85000"/>
                    <a:lumOff val="15000"/>
                  </a:prstClr>
                </a:solidFill>
                <a:effectLst>
                  <a:glow rad="63500">
                    <a:srgbClr val="5B9BD5">
                      <a:satMod val="175000"/>
                      <a:alpha val="40000"/>
                    </a:srgbClr>
                  </a:glow>
                </a:effectLst>
                <a:latin typeface="Times New Roman" pitchFamily="18" charset="0"/>
                <a:ea typeface="微软雅黑" panose="020B0503020204020204" pitchFamily="34" charset="-122"/>
                <a:cs typeface="Times New Roman" pitchFamily="18" charset="0"/>
                <a:sym typeface="+mn-lt"/>
              </a:rPr>
              <a:t>. Khám phá</a:t>
            </a:r>
          </a:p>
          <a:p>
            <a:pPr algn="ctr" eaLnBrk="1" fontAlgn="auto" hangingPunct="1">
              <a:spcBef>
                <a:spcPts val="0"/>
              </a:spcBef>
              <a:spcAft>
                <a:spcPts val="0"/>
              </a:spcAft>
              <a:defRPr/>
            </a:pPr>
            <a:r>
              <a:rPr lang="en-US" altLang="zh-CN" sz="8000" i="1">
                <a:solidFill>
                  <a:prstClr val="black">
                    <a:lumMod val="85000"/>
                    <a:lumOff val="15000"/>
                  </a:prstClr>
                </a:solidFill>
                <a:effectLst>
                  <a:glow rad="63500">
                    <a:srgbClr val="5B9BD5">
                      <a:satMod val="175000"/>
                      <a:alpha val="40000"/>
                    </a:srgbClr>
                  </a:glow>
                </a:effectLst>
                <a:latin typeface="Times New Roman" pitchFamily="18" charset="0"/>
                <a:ea typeface="微软雅黑" panose="020B0503020204020204" pitchFamily="34" charset="-122"/>
                <a:cs typeface="Times New Roman" pitchFamily="18" charset="0"/>
                <a:sym typeface="+mn-lt"/>
              </a:rPr>
              <a:t> văn </a:t>
            </a:r>
            <a:r>
              <a:rPr lang="en-US" altLang="zh-CN" sz="8000" i="1" dirty="0" err="1">
                <a:solidFill>
                  <a:prstClr val="black">
                    <a:lumMod val="85000"/>
                    <a:lumOff val="15000"/>
                  </a:prstClr>
                </a:solidFill>
                <a:effectLst>
                  <a:glow rad="63500">
                    <a:srgbClr val="5B9BD5">
                      <a:satMod val="175000"/>
                      <a:alpha val="40000"/>
                    </a:srgbClr>
                  </a:glow>
                </a:effectLst>
                <a:latin typeface="Times New Roman" pitchFamily="18" charset="0"/>
                <a:ea typeface="微软雅黑" panose="020B0503020204020204" pitchFamily="34" charset="-122"/>
                <a:cs typeface="Times New Roman" pitchFamily="18" charset="0"/>
                <a:sym typeface="+mn-lt"/>
              </a:rPr>
              <a:t>bản</a:t>
            </a:r>
            <a:endParaRPr lang="zh-CN" altLang="en-US" sz="8000" i="1" dirty="0">
              <a:solidFill>
                <a:prstClr val="black">
                  <a:lumMod val="85000"/>
                  <a:lumOff val="15000"/>
                </a:prstClr>
              </a:solidFill>
              <a:effectLst>
                <a:glow rad="63500">
                  <a:srgbClr val="5B9BD5">
                    <a:satMod val="175000"/>
                    <a:alpha val="40000"/>
                  </a:srgbClr>
                </a:glow>
              </a:effectLst>
              <a:latin typeface="Times New Roman" pitchFamily="18" charset="0"/>
              <a:ea typeface="微软雅黑" panose="020B0503020204020204" pitchFamily="34" charset="-122"/>
              <a:cs typeface="Times New Roman" pitchFamily="18" charset="0"/>
              <a:sym typeface="+mn-lt"/>
            </a:endParaRPr>
          </a:p>
        </p:txBody>
      </p:sp>
      <p:pic>
        <p:nvPicPr>
          <p:cNvPr id="6" name="Picture 5" descr="22858PICdbgea5Gz679dY_PIC2018.png">
            <a:extLst>
              <a:ext uri="{FF2B5EF4-FFF2-40B4-BE49-F238E27FC236}">
                <a16:creationId xmlns:a16="http://schemas.microsoft.com/office/drawing/2014/main" xmlns="" id="{62D46391-3942-B93D-8A9E-FE43C86DE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1138" y="438150"/>
            <a:ext cx="4921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descr="lotus1">
            <a:extLst>
              <a:ext uri="{FF2B5EF4-FFF2-40B4-BE49-F238E27FC236}">
                <a16:creationId xmlns:a16="http://schemas.microsoft.com/office/drawing/2014/main" xmlns="" id="{70B534A4-967F-0845-9414-F71B97334A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363" y="5253038"/>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lotus1">
            <a:extLst>
              <a:ext uri="{FF2B5EF4-FFF2-40B4-BE49-F238E27FC236}">
                <a16:creationId xmlns:a16="http://schemas.microsoft.com/office/drawing/2014/main" xmlns="" id="{DBA3D10C-20FF-C88A-56EF-633AA8BB3D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5375275"/>
            <a:ext cx="18478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descr="lotus1">
            <a:extLst>
              <a:ext uri="{FF2B5EF4-FFF2-40B4-BE49-F238E27FC236}">
                <a16:creationId xmlns:a16="http://schemas.microsoft.com/office/drawing/2014/main" xmlns="" id="{5BF6570A-A1AB-B54E-5510-0D72B5AE92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538" y="4083050"/>
            <a:ext cx="15779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lotus1">
            <a:extLst>
              <a:ext uri="{FF2B5EF4-FFF2-40B4-BE49-F238E27FC236}">
                <a16:creationId xmlns:a16="http://schemas.microsoft.com/office/drawing/2014/main" xmlns="" id="{E2334C60-3BC3-2AD0-1CC8-67C4BFD953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5648325"/>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lotus1">
            <a:extLst>
              <a:ext uri="{FF2B5EF4-FFF2-40B4-BE49-F238E27FC236}">
                <a16:creationId xmlns:a16="http://schemas.microsoft.com/office/drawing/2014/main" xmlns="" id="{1D015248-F5AC-02E6-088B-6DF0224D677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873375"/>
            <a:ext cx="10763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1"/>
                                          </p:val>
                                        </p:tav>
                                        <p:tav tm="100000">
                                          <p:val>
                                            <p:strVal val="#ppt_x"/>
                                          </p:val>
                                        </p:tav>
                                      </p:tavLst>
                                    </p:anim>
                                    <p:anim calcmode="lin" valueType="num">
                                      <p:cBhvr>
                                        <p:cTn id="9" dur="10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xmlns="" id="{970765D8-70A2-4B0A-B816-15708827B3C4}"/>
              </a:ext>
            </a:extLst>
          </p:cNvPr>
          <p:cNvSpPr/>
          <p:nvPr/>
        </p:nvSpPr>
        <p:spPr>
          <a:xfrm>
            <a:off x="3216275" y="2903538"/>
            <a:ext cx="7461250" cy="19272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lnSpc>
                <a:spcPct val="107000"/>
              </a:lnSpc>
              <a:spcBef>
                <a:spcPts val="0"/>
              </a:spcBef>
              <a:spcAft>
                <a:spcPts val="800"/>
              </a:spcAft>
              <a:defRPr/>
            </a:pPr>
            <a:r>
              <a:rPr lang="vi-VN" sz="2800">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eaLnBrk="1" fontAlgn="auto" hangingPunct="1">
              <a:lnSpc>
                <a:spcPct val="107000"/>
              </a:lnSpc>
              <a:spcBef>
                <a:spcPts val="0"/>
              </a:spcBef>
              <a:spcAft>
                <a:spcPts val="800"/>
              </a:spcAft>
              <a:defRPr/>
            </a:pPr>
            <a:r>
              <a:rPr lang="vi-VN" sz="2800">
                <a:latin typeface="Times New Roman" panose="02020603050405020304" pitchFamily="18" charset="0"/>
                <a:ea typeface="Calibri" panose="020F0502020204030204" pitchFamily="34" charset="0"/>
                <a:cs typeface="Times New Roman" panose="02020603050405020304" pitchFamily="18" charset="0"/>
              </a:rPr>
              <a:t>Họ tên...............Nhóm......................</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eaLnBrk="1" fontAlgn="auto" hangingPunct="1">
              <a:lnSpc>
                <a:spcPct val="107000"/>
              </a:lnSpc>
              <a:spcBef>
                <a:spcPts val="0"/>
              </a:spcBef>
              <a:spcAft>
                <a:spcPts val="800"/>
              </a:spcAft>
              <a:defRPr/>
            </a:pPr>
            <a:r>
              <a:rPr lang="vi-VN" sz="2800">
                <a:latin typeface="Times New Roman" panose="02020603050405020304" pitchFamily="18" charset="0"/>
                <a:ea typeface="Calibri" panose="020F0502020204030204" pitchFamily="34" charset="0"/>
                <a:cs typeface="Times New Roman" panose="02020603050405020304" pitchFamily="18" charset="0"/>
              </a:rPr>
              <a:t>Hãy nêu những nét chính về tác giả Nam Hương</a:t>
            </a:r>
            <a:r>
              <a:rPr lang="en-US" sz="2800">
                <a:latin typeface="Times New Roman" panose="02020603050405020304" pitchFamily="18" charset="0"/>
                <a:ea typeface="Calibri" panose="020F0502020204030204" pitchFamily="34" charset="0"/>
                <a:cs typeface="Times New Roman" panose="02020603050405020304" pitchFamily="18" charset="0"/>
              </a:rPr>
              <a:t>?</a:t>
            </a:r>
          </a:p>
          <a:p>
            <a:pPr algn="ctr" eaLnBrk="1" fontAlgn="auto" hangingPunct="1">
              <a:lnSpc>
                <a:spcPct val="107000"/>
              </a:lnSpc>
              <a:spcBef>
                <a:spcPts val="0"/>
              </a:spcBef>
              <a:spcAft>
                <a:spcPts val="800"/>
              </a:spcAft>
              <a:defRPr/>
            </a:pPr>
            <a:r>
              <a:rPr lang="en-US" sz="28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4339" name="Picture 9" descr="b00f0a891b96caa050f493ee863d966a.png">
            <a:extLst>
              <a:ext uri="{FF2B5EF4-FFF2-40B4-BE49-F238E27FC236}">
                <a16:creationId xmlns:a16="http://schemas.microsoft.com/office/drawing/2014/main" xmlns="" id="{69674B18-1ACA-B33A-06F6-393BADFDC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111125" y="733425"/>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a:extLst>
              <a:ext uri="{FF2B5EF4-FFF2-40B4-BE49-F238E27FC236}">
                <a16:creationId xmlns:a16="http://schemas.microsoft.com/office/drawing/2014/main" xmlns="" id="{F1DFDEE1-8E07-98E1-65EE-B668AB788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450850"/>
            <a:ext cx="4554538"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品 10">
            <a:extLst>
              <a:ext uri="{FF2B5EF4-FFF2-40B4-BE49-F238E27FC236}">
                <a16:creationId xmlns:a16="http://schemas.microsoft.com/office/drawing/2014/main" xmlns="" id="{C9007744-E92C-50B7-1224-8CE1DFA9E767}"/>
              </a:ext>
            </a:extLst>
          </p:cNvPr>
          <p:cNvSpPr txBox="1">
            <a:spLocks noChangeArrowheads="1"/>
          </p:cNvSpPr>
          <p:nvPr/>
        </p:nvSpPr>
        <p:spPr bwMode="auto">
          <a:xfrm rot="-284555">
            <a:off x="3106738" y="460375"/>
            <a:ext cx="4167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zh-CN" sz="4000" b="1">
                <a:solidFill>
                  <a:srgbClr val="FF0000"/>
                </a:solidFill>
                <a:latin typeface="Times New Roman" panose="02020603050405020304" pitchFamily="18" charset="0"/>
                <a:ea typeface="汉仪白棋体简"/>
                <a:cs typeface="Times New Roman" panose="02020603050405020304" pitchFamily="18" charset="0"/>
              </a:rPr>
              <a:t>LÀM VIỆC NHÓM</a:t>
            </a:r>
            <a:endParaRPr lang="zh-CN" altLang="en-US" sz="4000" b="1">
              <a:solidFill>
                <a:srgbClr val="FF0000"/>
              </a:solidFill>
              <a:latin typeface="Times New Roman" panose="02020603050405020304" pitchFamily="18" charset="0"/>
              <a:ea typeface="汉仪白棋体简"/>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1">
            <a:extLst>
              <a:ext uri="{FF2B5EF4-FFF2-40B4-BE49-F238E27FC236}">
                <a16:creationId xmlns:a16="http://schemas.microsoft.com/office/drawing/2014/main" xmlns="" id="{A06EA13F-FFB2-B3C2-C656-6D926AF69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54325" y="-2209800"/>
            <a:ext cx="6483350" cy="112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xmlns="" id="{4D81115B-A197-43B1-9FE5-F49C509E98DE}"/>
              </a:ext>
            </a:extLst>
          </p:cNvPr>
          <p:cNvPicPr>
            <a:picLocks noChangeAspect="1"/>
          </p:cNvPicPr>
          <p:nvPr/>
        </p:nvPicPr>
        <p:blipFill>
          <a:blip r:embed="rId3"/>
          <a:stretch>
            <a:fillRect/>
          </a:stretch>
        </p:blipFill>
        <p:spPr>
          <a:xfrm rot="1155608">
            <a:off x="4975225" y="581025"/>
            <a:ext cx="1311275" cy="1311275"/>
          </a:xfrm>
          <a:prstGeom prst="rect">
            <a:avLst/>
          </a:prstGeom>
          <a:effectLst>
            <a:outerShdw blurRad="50800" dist="38100" dir="2700000" algn="tl" rotWithShape="0">
              <a:prstClr val="black">
                <a:alpha val="40000"/>
              </a:prstClr>
            </a:outerShdw>
          </a:effectLst>
        </p:spPr>
      </p:pic>
      <p:pic>
        <p:nvPicPr>
          <p:cNvPr id="13" name="图片 15">
            <a:extLst>
              <a:ext uri="{FF2B5EF4-FFF2-40B4-BE49-F238E27FC236}">
                <a16:creationId xmlns:a16="http://schemas.microsoft.com/office/drawing/2014/main" xmlns="" id="{3837ADB3-ADB5-B10B-DAEF-1879EE802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203200"/>
            <a:ext cx="4554537"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品 10">
            <a:extLst>
              <a:ext uri="{FF2B5EF4-FFF2-40B4-BE49-F238E27FC236}">
                <a16:creationId xmlns:a16="http://schemas.microsoft.com/office/drawing/2014/main" xmlns="" id="{5363C303-C1E6-47F7-FA3E-4A6CC8A2A5D3}"/>
              </a:ext>
            </a:extLst>
          </p:cNvPr>
          <p:cNvSpPr txBox="1">
            <a:spLocks noChangeArrowheads="1"/>
          </p:cNvSpPr>
          <p:nvPr/>
        </p:nvSpPr>
        <p:spPr bwMode="auto">
          <a:xfrm rot="-284555">
            <a:off x="1525588" y="1355725"/>
            <a:ext cx="416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4000" b="1">
                <a:solidFill>
                  <a:srgbClr val="FF0000"/>
                </a:solidFill>
                <a:latin typeface="Times New Roman" panose="02020603050405020304" pitchFamily="18" charset="0"/>
                <a:ea typeface="汉仪白棋体简"/>
                <a:cs typeface="Times New Roman" panose="02020603050405020304" pitchFamily="18" charset="0"/>
              </a:rPr>
              <a:t>NAM HƯƠNG</a:t>
            </a:r>
            <a:endParaRPr lang="zh-CN" altLang="en-US" sz="4000" b="1">
              <a:solidFill>
                <a:srgbClr val="FF0000"/>
              </a:solidFill>
              <a:latin typeface="Times New Roman" panose="02020603050405020304" pitchFamily="18" charset="0"/>
              <a:ea typeface="汉仪白棋体简"/>
              <a:cs typeface="Times New Roman" panose="02020603050405020304" pitchFamily="18" charset="0"/>
            </a:endParaRPr>
          </a:p>
        </p:txBody>
      </p:sp>
      <p:sp>
        <p:nvSpPr>
          <p:cNvPr id="16" name="Rectangle 15">
            <a:extLst>
              <a:ext uri="{FF2B5EF4-FFF2-40B4-BE49-F238E27FC236}">
                <a16:creationId xmlns:a16="http://schemas.microsoft.com/office/drawing/2014/main" xmlns="" id="{91A88371-579C-8EF1-2EC2-1223BE50C6AD}"/>
              </a:ext>
            </a:extLst>
          </p:cNvPr>
          <p:cNvSpPr/>
          <p:nvPr/>
        </p:nvSpPr>
        <p:spPr>
          <a:xfrm>
            <a:off x="6567488" y="841375"/>
            <a:ext cx="5408612" cy="10763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eaLnBrk="1" fontAlgn="auto" hangingPunct="1">
              <a:spcBef>
                <a:spcPts val="0"/>
              </a:spcBef>
              <a:spcAft>
                <a:spcPts val="0"/>
              </a:spcAft>
              <a:defRPr/>
            </a:pPr>
            <a:r>
              <a:rPr lang="en-US" sz="3200">
                <a:latin typeface="Times New Roman" panose="02020603050405020304" pitchFamily="18" charset="0"/>
                <a:cs typeface="Times New Roman" panose="02020603050405020304" pitchFamily="18" charset="0"/>
              </a:rPr>
              <a:t>Nam Hương </a:t>
            </a:r>
            <a:r>
              <a:rPr lang="vi-VN" sz="3200">
                <a:latin typeface="+mj-lt"/>
              </a:rPr>
              <a:t>( 1899-1960)</a:t>
            </a:r>
            <a:r>
              <a:rPr lang="en-US" sz="3200">
                <a:latin typeface="+mj-lt"/>
              </a:rPr>
              <a:t>;</a:t>
            </a:r>
            <a:r>
              <a:rPr lang="vi-VN" sz="3200">
                <a:latin typeface="+mj-lt"/>
              </a:rPr>
              <a:t> Quê ở Hà Nội</a:t>
            </a:r>
            <a:endParaRPr lang="en-US" sz="3200">
              <a:latin typeface="+mj-lt"/>
            </a:endParaRPr>
          </a:p>
        </p:txBody>
      </p:sp>
      <p:pic>
        <p:nvPicPr>
          <p:cNvPr id="17" name="图片 3">
            <a:extLst>
              <a:ext uri="{FF2B5EF4-FFF2-40B4-BE49-F238E27FC236}">
                <a16:creationId xmlns:a16="http://schemas.microsoft.com/office/drawing/2014/main" xmlns="" id="{4D81115B-A197-43B1-9FE5-F49C509E98DE}"/>
              </a:ext>
            </a:extLst>
          </p:cNvPr>
          <p:cNvPicPr>
            <a:picLocks noChangeAspect="1"/>
          </p:cNvPicPr>
          <p:nvPr/>
        </p:nvPicPr>
        <p:blipFill>
          <a:blip r:embed="rId3"/>
          <a:stretch>
            <a:fillRect/>
          </a:stretch>
        </p:blipFill>
        <p:spPr>
          <a:xfrm rot="1155608">
            <a:off x="4984750" y="2682875"/>
            <a:ext cx="1311275" cy="1311275"/>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xmlns="" id="{3E372BAA-9633-B239-EE66-514C83D97474}"/>
              </a:ext>
            </a:extLst>
          </p:cNvPr>
          <p:cNvSpPr/>
          <p:nvPr/>
        </p:nvSpPr>
        <p:spPr>
          <a:xfrm>
            <a:off x="6692900" y="2789238"/>
            <a:ext cx="5334000" cy="10779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vi-VN" sz="3200">
                <a:solidFill>
                  <a:srgbClr val="002060"/>
                </a:solidFill>
                <a:latin typeface="Times New Roman" panose="02020603050405020304" pitchFamily="18" charset="0"/>
                <a:cs typeface="Times New Roman" panose="02020603050405020304" pitchFamily="18" charset="0"/>
              </a:rPr>
              <a:t>Sáng tác nhiều thơ ngụ ngôn và thơ thiếu nhi</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图片 3">
            <a:extLst>
              <a:ext uri="{FF2B5EF4-FFF2-40B4-BE49-F238E27FC236}">
                <a16:creationId xmlns:a16="http://schemas.microsoft.com/office/drawing/2014/main" xmlns="" id="{4D81115B-A197-43B1-9FE5-F49C509E98DE}"/>
              </a:ext>
            </a:extLst>
          </p:cNvPr>
          <p:cNvPicPr>
            <a:picLocks noChangeAspect="1"/>
          </p:cNvPicPr>
          <p:nvPr/>
        </p:nvPicPr>
        <p:blipFill>
          <a:blip r:embed="rId3"/>
          <a:stretch>
            <a:fillRect/>
          </a:stretch>
        </p:blipFill>
        <p:spPr>
          <a:xfrm rot="1155608">
            <a:off x="4984750" y="4565650"/>
            <a:ext cx="1311275" cy="1311275"/>
          </a:xfrm>
          <a:prstGeom prst="rect">
            <a:avLst/>
          </a:prstGeom>
          <a:effectLst>
            <a:outerShdw blurRad="50800" dist="38100" dir="2700000" algn="tl" rotWithShape="0">
              <a:prstClr val="black">
                <a:alpha val="40000"/>
              </a:prstClr>
            </a:outerShdw>
          </a:effectLst>
        </p:spPr>
      </p:pic>
      <p:sp>
        <p:nvSpPr>
          <p:cNvPr id="22" name="Rectangle 21">
            <a:extLst>
              <a:ext uri="{FF2B5EF4-FFF2-40B4-BE49-F238E27FC236}">
                <a16:creationId xmlns:a16="http://schemas.microsoft.com/office/drawing/2014/main" xmlns="" id="{E7B36917-8018-0489-9338-340B3C1C846A}"/>
              </a:ext>
            </a:extLst>
          </p:cNvPr>
          <p:cNvSpPr/>
          <p:nvPr/>
        </p:nvSpPr>
        <p:spPr>
          <a:xfrm>
            <a:off x="6642100" y="4605338"/>
            <a:ext cx="5334000" cy="157003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just" eaLnBrk="1" fontAlgn="auto" hangingPunct="1">
              <a:spcBef>
                <a:spcPts val="0"/>
              </a:spcBef>
              <a:spcAft>
                <a:spcPts val="0"/>
              </a:spcAft>
              <a:defRPr/>
            </a:pPr>
            <a:r>
              <a:rPr lang="vi-VN" sz="3200">
                <a:solidFill>
                  <a:srgbClr val="7030A0"/>
                </a:solidFill>
                <a:latin typeface="Times New Roman" panose="02020603050405020304" pitchFamily="18" charset="0"/>
                <a:cs typeface="Times New Roman" panose="02020603050405020304" pitchFamily="18" charset="0"/>
              </a:rPr>
              <a:t>Các tác phẩm chính: Ngụ ngôn mới, Gương thế sự, Tập thơ ngụ ngôn...</a:t>
            </a:r>
            <a:endParaRPr lang="en-US" sz="3200">
              <a:solidFill>
                <a:srgbClr val="7030A0"/>
              </a:solidFill>
              <a:latin typeface="Times New Roman" panose="02020603050405020304" pitchFamily="18" charset="0"/>
              <a:cs typeface="Times New Roman" panose="02020603050405020304" pitchFamily="18" charset="0"/>
            </a:endParaRPr>
          </a:p>
        </p:txBody>
      </p:sp>
      <p:pic>
        <p:nvPicPr>
          <p:cNvPr id="26" name="Picture 25" descr="b00f0a891b96caa050f493ee863d966a.png">
            <a:extLst>
              <a:ext uri="{FF2B5EF4-FFF2-40B4-BE49-F238E27FC236}">
                <a16:creationId xmlns:a16="http://schemas.microsoft.com/office/drawing/2014/main" xmlns="" id="{55EACD31-107F-09F8-D17E-1F9B445230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313" t="12427" r="9872" b="3661"/>
          <a:stretch>
            <a:fillRect/>
          </a:stretch>
        </p:blipFill>
        <p:spPr bwMode="auto">
          <a:xfrm>
            <a:off x="31750" y="2181225"/>
            <a:ext cx="32591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xmlns="" id="{D3E878D2-9BA4-6FD2-3039-46A3386743A7}"/>
              </a:ext>
            </a:extLst>
          </p:cNvPr>
          <p:cNvSpPr txBox="1">
            <a:spLocks noChangeArrowheads="1"/>
          </p:cNvSpPr>
          <p:nvPr/>
        </p:nvSpPr>
        <p:spPr bwMode="auto">
          <a:xfrm>
            <a:off x="303213" y="187325"/>
            <a:ext cx="2400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u="sng">
                <a:solidFill>
                  <a:srgbClr val="FF0000"/>
                </a:solidFill>
                <a:latin typeface="Times New Roman" panose="02020603050405020304" pitchFamily="18" charset="0"/>
                <a:cs typeface="Times New Roman" panose="02020603050405020304" pitchFamily="18" charset="0"/>
              </a:rPr>
              <a:t>1. Tác giả:</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ppt_w</p:attrName>
                                        </p:attrNameLst>
                                      </p:cBhvr>
                                      <p:tavLst>
                                        <p:tav tm="0" fmla="#ppt_w*sin(2.5*pi*$)">
                                          <p:val>
                                            <p:fltVal val="0"/>
                                          </p:val>
                                        </p:tav>
                                        <p:tav tm="100000">
                                          <p:val>
                                            <p:fltVal val="1"/>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80">
                                          <p:stCondLst>
                                            <p:cond delay="0"/>
                                          </p:stCondLst>
                                        </p:cTn>
                                        <p:tgtEl>
                                          <p:spTgt spid="4"/>
                                        </p:tgtEl>
                                      </p:cBhvr>
                                    </p:animEffect>
                                    <p:anim calcmode="lin" valueType="num">
                                      <p:cBhvr>
                                        <p:cTn id="3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gtEl>
                                      </p:cBhvr>
                                      <p:to x="100000" y="60000"/>
                                    </p:animScale>
                                    <p:animScale>
                                      <p:cBhvr>
                                        <p:cTn id="42" dur="166" decel="50000">
                                          <p:stCondLst>
                                            <p:cond delay="676"/>
                                          </p:stCondLst>
                                        </p:cTn>
                                        <p:tgtEl>
                                          <p:spTgt spid="4"/>
                                        </p:tgtEl>
                                      </p:cBhvr>
                                      <p:to x="100000" y="100000"/>
                                    </p:animScale>
                                    <p:animScale>
                                      <p:cBhvr>
                                        <p:cTn id="43" dur="26">
                                          <p:stCondLst>
                                            <p:cond delay="1312"/>
                                          </p:stCondLst>
                                        </p:cTn>
                                        <p:tgtEl>
                                          <p:spTgt spid="4"/>
                                        </p:tgtEl>
                                      </p:cBhvr>
                                      <p:to x="100000" y="80000"/>
                                    </p:animScale>
                                    <p:animScale>
                                      <p:cBhvr>
                                        <p:cTn id="44" dur="166" decel="50000">
                                          <p:stCondLst>
                                            <p:cond delay="1338"/>
                                          </p:stCondLst>
                                        </p:cTn>
                                        <p:tgtEl>
                                          <p:spTgt spid="4"/>
                                        </p:tgtEl>
                                      </p:cBhvr>
                                      <p:to x="100000" y="100000"/>
                                    </p:animScale>
                                    <p:animScale>
                                      <p:cBhvr>
                                        <p:cTn id="45" dur="26">
                                          <p:stCondLst>
                                            <p:cond delay="1642"/>
                                          </p:stCondLst>
                                        </p:cTn>
                                        <p:tgtEl>
                                          <p:spTgt spid="4"/>
                                        </p:tgtEl>
                                      </p:cBhvr>
                                      <p:to x="100000" y="90000"/>
                                    </p:animScale>
                                    <p:animScale>
                                      <p:cBhvr>
                                        <p:cTn id="46" dur="166" decel="50000">
                                          <p:stCondLst>
                                            <p:cond delay="1668"/>
                                          </p:stCondLst>
                                        </p:cTn>
                                        <p:tgtEl>
                                          <p:spTgt spid="4"/>
                                        </p:tgtEl>
                                      </p:cBhvr>
                                      <p:to x="100000" y="100000"/>
                                    </p:animScale>
                                    <p:animScale>
                                      <p:cBhvr>
                                        <p:cTn id="47" dur="26">
                                          <p:stCondLst>
                                            <p:cond delay="1808"/>
                                          </p:stCondLst>
                                        </p:cTn>
                                        <p:tgtEl>
                                          <p:spTgt spid="4"/>
                                        </p:tgtEl>
                                      </p:cBhvr>
                                      <p:to x="100000" y="95000"/>
                                    </p:animScale>
                                    <p:animScale>
                                      <p:cBhvr>
                                        <p:cTn id="48" dur="166" decel="50000">
                                          <p:stCondLst>
                                            <p:cond delay="1834"/>
                                          </p:stCondLst>
                                        </p:cTn>
                                        <p:tgtEl>
                                          <p:spTgt spid="4"/>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80">
                                          <p:stCondLst>
                                            <p:cond delay="0"/>
                                          </p:stCondLst>
                                        </p:cTn>
                                        <p:tgtEl>
                                          <p:spTgt spid="19"/>
                                        </p:tgtEl>
                                      </p:cBhvr>
                                    </p:animEffect>
                                    <p:anim calcmode="lin" valueType="num">
                                      <p:cBhvr>
                                        <p:cTn id="5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7" dur="26">
                                          <p:stCondLst>
                                            <p:cond delay="650"/>
                                          </p:stCondLst>
                                        </p:cTn>
                                        <p:tgtEl>
                                          <p:spTgt spid="19"/>
                                        </p:tgtEl>
                                      </p:cBhvr>
                                      <p:to x="100000" y="60000"/>
                                    </p:animScale>
                                    <p:animScale>
                                      <p:cBhvr>
                                        <p:cTn id="58" dur="166" decel="50000">
                                          <p:stCondLst>
                                            <p:cond delay="676"/>
                                          </p:stCondLst>
                                        </p:cTn>
                                        <p:tgtEl>
                                          <p:spTgt spid="19"/>
                                        </p:tgtEl>
                                      </p:cBhvr>
                                      <p:to x="100000" y="100000"/>
                                    </p:animScale>
                                    <p:animScale>
                                      <p:cBhvr>
                                        <p:cTn id="59" dur="26">
                                          <p:stCondLst>
                                            <p:cond delay="1312"/>
                                          </p:stCondLst>
                                        </p:cTn>
                                        <p:tgtEl>
                                          <p:spTgt spid="19"/>
                                        </p:tgtEl>
                                      </p:cBhvr>
                                      <p:to x="100000" y="80000"/>
                                    </p:animScale>
                                    <p:animScale>
                                      <p:cBhvr>
                                        <p:cTn id="60" dur="166" decel="50000">
                                          <p:stCondLst>
                                            <p:cond delay="1338"/>
                                          </p:stCondLst>
                                        </p:cTn>
                                        <p:tgtEl>
                                          <p:spTgt spid="19"/>
                                        </p:tgtEl>
                                      </p:cBhvr>
                                      <p:to x="100000" y="100000"/>
                                    </p:animScale>
                                    <p:animScale>
                                      <p:cBhvr>
                                        <p:cTn id="61" dur="26">
                                          <p:stCondLst>
                                            <p:cond delay="1642"/>
                                          </p:stCondLst>
                                        </p:cTn>
                                        <p:tgtEl>
                                          <p:spTgt spid="19"/>
                                        </p:tgtEl>
                                      </p:cBhvr>
                                      <p:to x="100000" y="90000"/>
                                    </p:animScale>
                                    <p:animScale>
                                      <p:cBhvr>
                                        <p:cTn id="62" dur="166" decel="50000">
                                          <p:stCondLst>
                                            <p:cond delay="1668"/>
                                          </p:stCondLst>
                                        </p:cTn>
                                        <p:tgtEl>
                                          <p:spTgt spid="19"/>
                                        </p:tgtEl>
                                      </p:cBhvr>
                                      <p:to x="100000" y="100000"/>
                                    </p:animScale>
                                    <p:animScale>
                                      <p:cBhvr>
                                        <p:cTn id="63" dur="26">
                                          <p:stCondLst>
                                            <p:cond delay="1808"/>
                                          </p:stCondLst>
                                        </p:cTn>
                                        <p:tgtEl>
                                          <p:spTgt spid="19"/>
                                        </p:tgtEl>
                                      </p:cBhvr>
                                      <p:to x="100000" y="95000"/>
                                    </p:animScale>
                                    <p:animScale>
                                      <p:cBhvr>
                                        <p:cTn id="64" dur="166" decel="50000">
                                          <p:stCondLst>
                                            <p:cond delay="1834"/>
                                          </p:stCondLst>
                                        </p:cTn>
                                        <p:tgtEl>
                                          <p:spTgt spid="19"/>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80">
                                          <p:stCondLst>
                                            <p:cond delay="0"/>
                                          </p:stCondLst>
                                        </p:cTn>
                                        <p:tgtEl>
                                          <p:spTgt spid="17"/>
                                        </p:tgtEl>
                                      </p:cBhvr>
                                    </p:animEffect>
                                    <p:anim calcmode="lin" valueType="num">
                                      <p:cBhvr>
                                        <p:cTn id="6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3" dur="26">
                                          <p:stCondLst>
                                            <p:cond delay="650"/>
                                          </p:stCondLst>
                                        </p:cTn>
                                        <p:tgtEl>
                                          <p:spTgt spid="17"/>
                                        </p:tgtEl>
                                      </p:cBhvr>
                                      <p:to x="100000" y="60000"/>
                                    </p:animScale>
                                    <p:animScale>
                                      <p:cBhvr>
                                        <p:cTn id="74" dur="166" decel="50000">
                                          <p:stCondLst>
                                            <p:cond delay="676"/>
                                          </p:stCondLst>
                                        </p:cTn>
                                        <p:tgtEl>
                                          <p:spTgt spid="17"/>
                                        </p:tgtEl>
                                      </p:cBhvr>
                                      <p:to x="100000" y="100000"/>
                                    </p:animScale>
                                    <p:animScale>
                                      <p:cBhvr>
                                        <p:cTn id="75" dur="26">
                                          <p:stCondLst>
                                            <p:cond delay="1312"/>
                                          </p:stCondLst>
                                        </p:cTn>
                                        <p:tgtEl>
                                          <p:spTgt spid="17"/>
                                        </p:tgtEl>
                                      </p:cBhvr>
                                      <p:to x="100000" y="80000"/>
                                    </p:animScale>
                                    <p:animScale>
                                      <p:cBhvr>
                                        <p:cTn id="76" dur="166" decel="50000">
                                          <p:stCondLst>
                                            <p:cond delay="1338"/>
                                          </p:stCondLst>
                                        </p:cTn>
                                        <p:tgtEl>
                                          <p:spTgt spid="17"/>
                                        </p:tgtEl>
                                      </p:cBhvr>
                                      <p:to x="100000" y="100000"/>
                                    </p:animScale>
                                    <p:animScale>
                                      <p:cBhvr>
                                        <p:cTn id="77" dur="26">
                                          <p:stCondLst>
                                            <p:cond delay="1642"/>
                                          </p:stCondLst>
                                        </p:cTn>
                                        <p:tgtEl>
                                          <p:spTgt spid="17"/>
                                        </p:tgtEl>
                                      </p:cBhvr>
                                      <p:to x="100000" y="90000"/>
                                    </p:animScale>
                                    <p:animScale>
                                      <p:cBhvr>
                                        <p:cTn id="78" dur="166" decel="50000">
                                          <p:stCondLst>
                                            <p:cond delay="1668"/>
                                          </p:stCondLst>
                                        </p:cTn>
                                        <p:tgtEl>
                                          <p:spTgt spid="17"/>
                                        </p:tgtEl>
                                      </p:cBhvr>
                                      <p:to x="100000" y="100000"/>
                                    </p:animScale>
                                    <p:animScale>
                                      <p:cBhvr>
                                        <p:cTn id="79" dur="26">
                                          <p:stCondLst>
                                            <p:cond delay="1808"/>
                                          </p:stCondLst>
                                        </p:cTn>
                                        <p:tgtEl>
                                          <p:spTgt spid="17"/>
                                        </p:tgtEl>
                                      </p:cBhvr>
                                      <p:to x="100000" y="95000"/>
                                    </p:animScale>
                                    <p:animScale>
                                      <p:cBhvr>
                                        <p:cTn id="80" dur="166" decel="50000">
                                          <p:stCondLst>
                                            <p:cond delay="1834"/>
                                          </p:stCondLst>
                                        </p:cTn>
                                        <p:tgtEl>
                                          <p:spTgt spid="17"/>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down)">
                                      <p:cBhvr>
                                        <p:cTn id="83" dur="580">
                                          <p:stCondLst>
                                            <p:cond delay="0"/>
                                          </p:stCondLst>
                                        </p:cTn>
                                        <p:tgtEl>
                                          <p:spTgt spid="22"/>
                                        </p:tgtEl>
                                      </p:cBhvr>
                                    </p:animEffect>
                                    <p:anim calcmode="lin" valueType="num">
                                      <p:cBhvr>
                                        <p:cTn id="8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9" dur="26">
                                          <p:stCondLst>
                                            <p:cond delay="650"/>
                                          </p:stCondLst>
                                        </p:cTn>
                                        <p:tgtEl>
                                          <p:spTgt spid="22"/>
                                        </p:tgtEl>
                                      </p:cBhvr>
                                      <p:to x="100000" y="60000"/>
                                    </p:animScale>
                                    <p:animScale>
                                      <p:cBhvr>
                                        <p:cTn id="90" dur="166" decel="50000">
                                          <p:stCondLst>
                                            <p:cond delay="676"/>
                                          </p:stCondLst>
                                        </p:cTn>
                                        <p:tgtEl>
                                          <p:spTgt spid="22"/>
                                        </p:tgtEl>
                                      </p:cBhvr>
                                      <p:to x="100000" y="100000"/>
                                    </p:animScale>
                                    <p:animScale>
                                      <p:cBhvr>
                                        <p:cTn id="91" dur="26">
                                          <p:stCondLst>
                                            <p:cond delay="1312"/>
                                          </p:stCondLst>
                                        </p:cTn>
                                        <p:tgtEl>
                                          <p:spTgt spid="22"/>
                                        </p:tgtEl>
                                      </p:cBhvr>
                                      <p:to x="100000" y="80000"/>
                                    </p:animScale>
                                    <p:animScale>
                                      <p:cBhvr>
                                        <p:cTn id="92" dur="166" decel="50000">
                                          <p:stCondLst>
                                            <p:cond delay="1338"/>
                                          </p:stCondLst>
                                        </p:cTn>
                                        <p:tgtEl>
                                          <p:spTgt spid="22"/>
                                        </p:tgtEl>
                                      </p:cBhvr>
                                      <p:to x="100000" y="100000"/>
                                    </p:animScale>
                                    <p:animScale>
                                      <p:cBhvr>
                                        <p:cTn id="93" dur="26">
                                          <p:stCondLst>
                                            <p:cond delay="1642"/>
                                          </p:stCondLst>
                                        </p:cTn>
                                        <p:tgtEl>
                                          <p:spTgt spid="22"/>
                                        </p:tgtEl>
                                      </p:cBhvr>
                                      <p:to x="100000" y="90000"/>
                                    </p:animScale>
                                    <p:animScale>
                                      <p:cBhvr>
                                        <p:cTn id="94" dur="166" decel="50000">
                                          <p:stCondLst>
                                            <p:cond delay="1668"/>
                                          </p:stCondLst>
                                        </p:cTn>
                                        <p:tgtEl>
                                          <p:spTgt spid="22"/>
                                        </p:tgtEl>
                                      </p:cBhvr>
                                      <p:to x="100000" y="100000"/>
                                    </p:animScale>
                                    <p:animScale>
                                      <p:cBhvr>
                                        <p:cTn id="95" dur="26">
                                          <p:stCondLst>
                                            <p:cond delay="1808"/>
                                          </p:stCondLst>
                                        </p:cTn>
                                        <p:tgtEl>
                                          <p:spTgt spid="22"/>
                                        </p:tgtEl>
                                      </p:cBhvr>
                                      <p:to x="100000" y="95000"/>
                                    </p:animScale>
                                    <p:animScale>
                                      <p:cBhvr>
                                        <p:cTn id="96" dur="166" decel="50000">
                                          <p:stCondLst>
                                            <p:cond delay="1834"/>
                                          </p:stCondLst>
                                        </p:cTn>
                                        <p:tgtEl>
                                          <p:spTgt spid="22"/>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down)">
                                      <p:cBhvr>
                                        <p:cTn id="99" dur="580">
                                          <p:stCondLst>
                                            <p:cond delay="0"/>
                                          </p:stCondLst>
                                        </p:cTn>
                                        <p:tgtEl>
                                          <p:spTgt spid="20"/>
                                        </p:tgtEl>
                                      </p:cBhvr>
                                    </p:animEffect>
                                    <p:anim calcmode="lin" valueType="num">
                                      <p:cBhvr>
                                        <p:cTn id="10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5" dur="26">
                                          <p:stCondLst>
                                            <p:cond delay="650"/>
                                          </p:stCondLst>
                                        </p:cTn>
                                        <p:tgtEl>
                                          <p:spTgt spid="20"/>
                                        </p:tgtEl>
                                      </p:cBhvr>
                                      <p:to x="100000" y="60000"/>
                                    </p:animScale>
                                    <p:animScale>
                                      <p:cBhvr>
                                        <p:cTn id="106" dur="166" decel="50000">
                                          <p:stCondLst>
                                            <p:cond delay="676"/>
                                          </p:stCondLst>
                                        </p:cTn>
                                        <p:tgtEl>
                                          <p:spTgt spid="20"/>
                                        </p:tgtEl>
                                      </p:cBhvr>
                                      <p:to x="100000" y="100000"/>
                                    </p:animScale>
                                    <p:animScale>
                                      <p:cBhvr>
                                        <p:cTn id="107" dur="26">
                                          <p:stCondLst>
                                            <p:cond delay="1312"/>
                                          </p:stCondLst>
                                        </p:cTn>
                                        <p:tgtEl>
                                          <p:spTgt spid="20"/>
                                        </p:tgtEl>
                                      </p:cBhvr>
                                      <p:to x="100000" y="80000"/>
                                    </p:animScale>
                                    <p:animScale>
                                      <p:cBhvr>
                                        <p:cTn id="108" dur="166" decel="50000">
                                          <p:stCondLst>
                                            <p:cond delay="1338"/>
                                          </p:stCondLst>
                                        </p:cTn>
                                        <p:tgtEl>
                                          <p:spTgt spid="20"/>
                                        </p:tgtEl>
                                      </p:cBhvr>
                                      <p:to x="100000" y="100000"/>
                                    </p:animScale>
                                    <p:animScale>
                                      <p:cBhvr>
                                        <p:cTn id="109" dur="26">
                                          <p:stCondLst>
                                            <p:cond delay="1642"/>
                                          </p:stCondLst>
                                        </p:cTn>
                                        <p:tgtEl>
                                          <p:spTgt spid="20"/>
                                        </p:tgtEl>
                                      </p:cBhvr>
                                      <p:to x="100000" y="90000"/>
                                    </p:animScale>
                                    <p:animScale>
                                      <p:cBhvr>
                                        <p:cTn id="110" dur="166" decel="50000">
                                          <p:stCondLst>
                                            <p:cond delay="1668"/>
                                          </p:stCondLst>
                                        </p:cTn>
                                        <p:tgtEl>
                                          <p:spTgt spid="20"/>
                                        </p:tgtEl>
                                      </p:cBhvr>
                                      <p:to x="100000" y="100000"/>
                                    </p:animScale>
                                    <p:animScale>
                                      <p:cBhvr>
                                        <p:cTn id="111" dur="26">
                                          <p:stCondLst>
                                            <p:cond delay="1808"/>
                                          </p:stCondLst>
                                        </p:cTn>
                                        <p:tgtEl>
                                          <p:spTgt spid="20"/>
                                        </p:tgtEl>
                                      </p:cBhvr>
                                      <p:to x="100000" y="95000"/>
                                    </p:animScale>
                                    <p:animScale>
                                      <p:cBhvr>
                                        <p:cTn id="112" dur="166" decel="50000">
                                          <p:stCondLst>
                                            <p:cond delay="1834"/>
                                          </p:stCondLst>
                                        </p:cTn>
                                        <p:tgtEl>
                                          <p:spTgt spid="20"/>
                                        </p:tgtEl>
                                      </p:cBhvr>
                                      <p:to x="100000" y="100000"/>
                                    </p:animScale>
                                  </p:childTnLst>
                                </p:cTn>
                              </p:par>
                              <p:par>
                                <p:cTn id="113" presetID="45" presetClass="entr" presetSubtype="0" fill="hold" nodeType="with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2000"/>
                                        <p:tgtEl>
                                          <p:spTgt spid="26"/>
                                        </p:tgtEl>
                                      </p:cBhvr>
                                    </p:animEffect>
                                    <p:anim calcmode="lin" valueType="num">
                                      <p:cBhvr>
                                        <p:cTn id="116" dur="2000" fill="hold"/>
                                        <p:tgtEl>
                                          <p:spTgt spid="26"/>
                                        </p:tgtEl>
                                        <p:attrNameLst>
                                          <p:attrName>ppt_w</p:attrName>
                                        </p:attrNameLst>
                                      </p:cBhvr>
                                      <p:tavLst>
                                        <p:tav tm="0" fmla="#ppt_w*sin(2.5*pi*$)">
                                          <p:val>
                                            <p:fltVal val="0"/>
                                          </p:val>
                                        </p:tav>
                                        <p:tav tm="100000">
                                          <p:val>
                                            <p:fltVal val="1"/>
                                          </p:val>
                                        </p:tav>
                                      </p:tavLst>
                                    </p:anim>
                                    <p:anim calcmode="lin" valueType="num">
                                      <p:cBhvr>
                                        <p:cTn id="117"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randombar(horizontal)">
                                      <p:cBhvr>
                                        <p:cTn id="1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P spid="22"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7144CDE-6673-46F0-AC03-34C7AD067F13}"/>
              </a:ext>
            </a:extLst>
          </p:cNvPr>
          <p:cNvSpPr/>
          <p:nvPr/>
        </p:nvSpPr>
        <p:spPr>
          <a:xfrm>
            <a:off x="727075" y="1023938"/>
            <a:ext cx="10766425" cy="306705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eaLnBrk="1" fontAlgn="auto" hangingPunct="1">
              <a:spcBef>
                <a:spcPts val="0"/>
              </a:spcBef>
              <a:spcAft>
                <a:spcPts val="800"/>
              </a:spcAft>
              <a:defRPr/>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Văn bản được trích từ đâu?</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gn="just" eaLnBrk="1" fontAlgn="auto" hangingPunct="1">
              <a:spcBef>
                <a:spcPts val="0"/>
              </a:spcBef>
              <a:spcAft>
                <a:spcPts val="800"/>
              </a:spcAft>
              <a:defRPr/>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Xét số tiếng của mỗi dòng thơ, hãy cho biết văn bản thuộc thể loại gì?</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gn="just" eaLnBrk="1" fontAlgn="auto" hangingPunct="1">
              <a:spcBef>
                <a:spcPts val="0"/>
              </a:spcBef>
              <a:spcAft>
                <a:spcPts val="800"/>
              </a:spcAft>
              <a:defRPr/>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 viết bằng thơ song đây là văn bản kể chuyện, vậy câu chuyện tro</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 văn bản là gì?</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Mục đích kể chuyện?</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6" descr="1">
            <a:extLst>
              <a:ext uri="{FF2B5EF4-FFF2-40B4-BE49-F238E27FC236}">
                <a16:creationId xmlns:a16="http://schemas.microsoft.com/office/drawing/2014/main" xmlns="" id="{1BE2D291-5A7C-BDF2-DBE9-37369AA21BCE}"/>
              </a:ext>
            </a:extLst>
          </p:cNvPr>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334963" y="68263"/>
            <a:ext cx="7175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65629EF0-FE34-63B7-B5D2-DF3202D17960}"/>
              </a:ext>
            </a:extLst>
          </p:cNvPr>
          <p:cNvSpPr txBox="1">
            <a:spLocks noChangeArrowheads="1"/>
          </p:cNvSpPr>
          <p:nvPr/>
        </p:nvSpPr>
        <p:spPr bwMode="auto">
          <a:xfrm>
            <a:off x="4583113" y="158750"/>
            <a:ext cx="2400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u="sng">
                <a:solidFill>
                  <a:srgbClr val="FF0000"/>
                </a:solidFill>
              </a:rPr>
              <a:t>2. Văn bản:</a:t>
            </a:r>
          </a:p>
        </p:txBody>
      </p:sp>
      <p:pic>
        <p:nvPicPr>
          <p:cNvPr id="14" name="Picture 13">
            <a:extLst>
              <a:ext uri="{FF2B5EF4-FFF2-40B4-BE49-F238E27FC236}">
                <a16:creationId xmlns:a16="http://schemas.microsoft.com/office/drawing/2014/main" xmlns="" id="{43E99C12-F800-EFF7-591F-473D86997F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4763"/>
            <a:ext cx="4081463"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xmlns="" id="{C95DBD90-5B4D-6DB6-0B8F-87C0AE6BB6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1575" y="131763"/>
            <a:ext cx="46323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4">
            <a:extLst>
              <a:ext uri="{FF2B5EF4-FFF2-40B4-BE49-F238E27FC236}">
                <a16:creationId xmlns:a16="http://schemas.microsoft.com/office/drawing/2014/main" xmlns="" id="{78BE0493-7AB9-4387-A86B-EE2EE95A5B9E}"/>
              </a:ext>
            </a:extLst>
          </p:cNvPr>
          <p:cNvSpPr txBox="1"/>
          <p:nvPr/>
        </p:nvSpPr>
        <p:spPr>
          <a:xfrm>
            <a:off x="2452688" y="3313113"/>
            <a:ext cx="8470900" cy="6540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1435" tIns="51435" rIns="51435" bIns="51435" spcCol="1270"/>
          <a:lstStyle/>
          <a:p>
            <a:pPr marL="0" lvl="1" algn="just" defTabSz="1066800" eaLnBrk="1" fontAlgn="auto" hangingPunct="1">
              <a:lnSpc>
                <a:spcPct val="90000"/>
              </a:lnSpc>
              <a:spcAft>
                <a:spcPct val="15000"/>
              </a:spcAft>
              <a:defRPr/>
            </a:pPr>
            <a:r>
              <a:rPr lang="en-US" sz="3200">
                <a:latin typeface="Times New Roman" panose="02020603050405020304" pitchFamily="18" charset="0"/>
                <a:cs typeface="Times New Roman" panose="02020603050405020304" pitchFamily="18" charset="0"/>
              </a:rPr>
              <a:t>I</a:t>
            </a:r>
            <a:r>
              <a:rPr lang="vi-VN" sz="3200">
                <a:latin typeface="Times New Roman" panose="02020603050405020304" pitchFamily="18" charset="0"/>
                <a:cs typeface="Times New Roman" panose="02020603050405020304" pitchFamily="18" charset="0"/>
              </a:rPr>
              <a:t>n trong tuyển tập Văn học dân gian Việt Nam</a:t>
            </a:r>
            <a:endParaRPr lang="en-US" sz="3200">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xmlns="" id="{42162F35-BBC0-6E41-ED62-CBB9A072F949}"/>
              </a:ext>
            </a:extLst>
          </p:cNvPr>
          <p:cNvGrpSpPr>
            <a:grpSpLocks/>
          </p:cNvGrpSpPr>
          <p:nvPr/>
        </p:nvGrpSpPr>
        <p:grpSpPr bwMode="auto">
          <a:xfrm>
            <a:off x="38100" y="3176588"/>
            <a:ext cx="1966913" cy="781050"/>
            <a:chOff x="246024" y="2856355"/>
            <a:chExt cx="1966598" cy="782051"/>
          </a:xfrm>
        </p:grpSpPr>
        <p:sp>
          <p:nvSpPr>
            <p:cNvPr id="20" name="Rectangle: Rounded Corners 19">
              <a:extLst>
                <a:ext uri="{FF2B5EF4-FFF2-40B4-BE49-F238E27FC236}">
                  <a16:creationId xmlns:a16="http://schemas.microsoft.com/office/drawing/2014/main" xmlns="" id="{4F0AD8D3-EC92-49C1-9881-2D5CF7154E70}"/>
                </a:ext>
              </a:extLst>
            </p:cNvPr>
            <p:cNvSpPr/>
            <p:nvPr/>
          </p:nvSpPr>
          <p:spPr>
            <a:xfrm>
              <a:off x="246024" y="2856355"/>
              <a:ext cx="1966598" cy="782051"/>
            </a:xfrm>
            <a:prstGeom prst="roundRect">
              <a:avLst>
                <a:gd name="adj" fmla="val 10000"/>
              </a:avLst>
            </a:prstGeom>
            <a:solidFill>
              <a:srgbClr val="DB313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xmlns="" id="{8E6D7546-B827-4782-A356-356074702881}"/>
                </a:ext>
              </a:extLst>
            </p:cNvPr>
            <p:cNvSpPr txBox="1"/>
            <p:nvPr/>
          </p:nvSpPr>
          <p:spPr>
            <a:xfrm>
              <a:off x="268245" y="2878608"/>
              <a:ext cx="1922155" cy="737544"/>
            </a:xfrm>
            <a:prstGeom prst="rect">
              <a:avLst/>
            </a:prstGeom>
          </p:spPr>
          <p:style>
            <a:lnRef idx="0">
              <a:scrgbClr r="0" g="0" b="0"/>
            </a:lnRef>
            <a:fillRef idx="0">
              <a:scrgbClr r="0" g="0" b="0"/>
            </a:fillRef>
            <a:effectRef idx="0">
              <a:scrgbClr r="0" g="0" b="0"/>
            </a:effectRef>
            <a:fontRef idx="minor">
              <a:schemeClr val="lt1"/>
            </a:fontRef>
          </p:style>
          <p:txBody>
            <a:bodyPr lIns="76200" tIns="50800" rIns="76200" bIns="50800" spcCol="1270" anchor="ctr"/>
            <a:lstStyle/>
            <a:p>
              <a:pPr algn="ctr" defTabSz="1778000" eaLnBrk="1" fontAlgn="auto" hangingPunct="1">
                <a:lnSpc>
                  <a:spcPct val="90000"/>
                </a:lnSpc>
                <a:spcAft>
                  <a:spcPct val="35000"/>
                </a:spcAft>
                <a:defRPr/>
              </a:pPr>
              <a:r>
                <a:rPr lang="en-US" sz="2800" b="1">
                  <a:latin typeface="Times New Roman" pitchFamily="18" charset="0"/>
                  <a:cs typeface="Times New Roman" pitchFamily="18" charset="0"/>
                </a:rPr>
                <a:t>Xuất xứ</a:t>
              </a:r>
            </a:p>
          </p:txBody>
        </p:sp>
      </p:grpSp>
      <p:sp>
        <p:nvSpPr>
          <p:cNvPr id="28" name="Rectangle: Rounded Corners 4">
            <a:extLst>
              <a:ext uri="{FF2B5EF4-FFF2-40B4-BE49-F238E27FC236}">
                <a16:creationId xmlns:a16="http://schemas.microsoft.com/office/drawing/2014/main" xmlns="" id="{8B5690CC-D0AC-451A-80EE-844029BF16EB}"/>
              </a:ext>
            </a:extLst>
          </p:cNvPr>
          <p:cNvSpPr txBox="1"/>
          <p:nvPr/>
        </p:nvSpPr>
        <p:spPr>
          <a:xfrm>
            <a:off x="2519363" y="4138613"/>
            <a:ext cx="4926012" cy="7366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3825" tIns="123825" rIns="123825" bIns="123825" spcCol="1270"/>
          <a:lstStyle/>
          <a:p>
            <a:pPr marL="0" lvl="1" defTabSz="1244600" eaLnBrk="1" fontAlgn="auto" hangingPunct="1">
              <a:lnSpc>
                <a:spcPct val="90000"/>
              </a:lnSpc>
              <a:spcAft>
                <a:spcPct val="15000"/>
              </a:spcAft>
              <a:defRPr/>
            </a:pPr>
            <a:r>
              <a:rPr lang="en-US" sz="3200">
                <a:latin typeface="Times New Roman" panose="02020603050405020304" pitchFamily="18" charset="0"/>
                <a:cs typeface="Times New Roman" panose="02020603050405020304" pitchFamily="18" charset="0"/>
              </a:rPr>
              <a:t>Thơ </a:t>
            </a:r>
            <a:r>
              <a:rPr lang="vi-VN" sz="3200">
                <a:latin typeface="Times New Roman" panose="02020603050405020304" pitchFamily="18" charset="0"/>
                <a:cs typeface="Times New Roman" panose="02020603050405020304" pitchFamily="18" charset="0"/>
              </a:rPr>
              <a:t>song thất lục bát </a:t>
            </a:r>
            <a:endParaRPr lang="en-US" sz="3200">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xmlns="" id="{F5D1A902-A3D0-E13D-3676-0DA5A7769153}"/>
              </a:ext>
            </a:extLst>
          </p:cNvPr>
          <p:cNvGrpSpPr>
            <a:grpSpLocks/>
          </p:cNvGrpSpPr>
          <p:nvPr/>
        </p:nvGrpSpPr>
        <p:grpSpPr bwMode="auto">
          <a:xfrm>
            <a:off x="92075" y="4241800"/>
            <a:ext cx="1920875" cy="547688"/>
            <a:chOff x="2202318" y="1525099"/>
            <a:chExt cx="1338559" cy="547459"/>
          </a:xfrm>
        </p:grpSpPr>
        <p:sp>
          <p:nvSpPr>
            <p:cNvPr id="31" name="Rectangle: Rounded Corners 30">
              <a:extLst>
                <a:ext uri="{FF2B5EF4-FFF2-40B4-BE49-F238E27FC236}">
                  <a16:creationId xmlns:a16="http://schemas.microsoft.com/office/drawing/2014/main" xmlns="" id="{B811ADBA-D965-493E-87D2-0FB7F44A3F9B}"/>
                </a:ext>
              </a:extLst>
            </p:cNvPr>
            <p:cNvSpPr/>
            <p:nvPr/>
          </p:nvSpPr>
          <p:spPr>
            <a:xfrm>
              <a:off x="2202318" y="1525099"/>
              <a:ext cx="1338559" cy="531591"/>
            </a:xfrm>
            <a:prstGeom prst="roundRect">
              <a:avLst>
                <a:gd name="adj" fmla="val 10000"/>
              </a:avLst>
            </a:prstGeom>
            <a:solidFill>
              <a:srgbClr val="DB313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Rectangle: Rounded Corners 4">
              <a:extLst>
                <a:ext uri="{FF2B5EF4-FFF2-40B4-BE49-F238E27FC236}">
                  <a16:creationId xmlns:a16="http://schemas.microsoft.com/office/drawing/2014/main" xmlns="" id="{B8B2F403-11F3-42DF-A76B-559261294DD1}"/>
                </a:ext>
              </a:extLst>
            </p:cNvPr>
            <p:cNvSpPr txBox="1"/>
            <p:nvPr/>
          </p:nvSpPr>
          <p:spPr>
            <a:xfrm>
              <a:off x="2233293" y="1571118"/>
              <a:ext cx="1307584" cy="501440"/>
            </a:xfrm>
            <a:prstGeom prst="rect">
              <a:avLst/>
            </a:prstGeom>
          </p:spPr>
          <p:style>
            <a:lnRef idx="0">
              <a:scrgbClr r="0" g="0" b="0"/>
            </a:lnRef>
            <a:fillRef idx="0">
              <a:scrgbClr r="0" g="0" b="0"/>
            </a:fillRef>
            <a:effectRef idx="0">
              <a:scrgbClr r="0" g="0" b="0"/>
            </a:effectRef>
            <a:fontRef idx="minor">
              <a:schemeClr val="lt1"/>
            </a:fontRef>
          </p:style>
          <p:txBody>
            <a:bodyPr lIns="51435" tIns="34290" rIns="51435" bIns="34290" spcCol="1270" anchor="ctr"/>
            <a:lstStyle/>
            <a:p>
              <a:pPr algn="ctr" defTabSz="1200150" eaLnBrk="1" fontAlgn="auto" hangingPunct="1">
                <a:lnSpc>
                  <a:spcPct val="90000"/>
                </a:lnSpc>
                <a:spcAft>
                  <a:spcPct val="35000"/>
                </a:spcAft>
                <a:defRPr/>
              </a:pPr>
              <a:r>
                <a:rPr lang="en-US" sz="3200" b="1">
                  <a:latin typeface="Times New Roman" pitchFamily="18" charset="0"/>
                  <a:cs typeface="Times New Roman" pitchFamily="18" charset="0"/>
                </a:rPr>
                <a:t>Thể loại</a:t>
              </a:r>
            </a:p>
          </p:txBody>
        </p:sp>
      </p:grpSp>
      <p:grpSp>
        <p:nvGrpSpPr>
          <p:cNvPr id="33" name="Group 32">
            <a:extLst>
              <a:ext uri="{FF2B5EF4-FFF2-40B4-BE49-F238E27FC236}">
                <a16:creationId xmlns:a16="http://schemas.microsoft.com/office/drawing/2014/main" xmlns="" id="{DC40F26F-12A9-42C6-B65C-93C2F18B3EB6}"/>
              </a:ext>
            </a:extLst>
          </p:cNvPr>
          <p:cNvGrpSpPr>
            <a:grpSpLocks/>
          </p:cNvGrpSpPr>
          <p:nvPr/>
        </p:nvGrpSpPr>
        <p:grpSpPr bwMode="auto">
          <a:xfrm>
            <a:off x="114300" y="5248275"/>
            <a:ext cx="2105025" cy="531813"/>
            <a:chOff x="5930822" y="1525099"/>
            <a:chExt cx="1544351" cy="532300"/>
          </a:xfrm>
        </p:grpSpPr>
        <p:sp>
          <p:nvSpPr>
            <p:cNvPr id="34" name="Rectangle: Rounded Corners 33">
              <a:extLst>
                <a:ext uri="{FF2B5EF4-FFF2-40B4-BE49-F238E27FC236}">
                  <a16:creationId xmlns:a16="http://schemas.microsoft.com/office/drawing/2014/main" xmlns="" id="{0BAF47F8-C191-4D89-8F9A-B03DBA36A020}"/>
                </a:ext>
              </a:extLst>
            </p:cNvPr>
            <p:cNvSpPr/>
            <p:nvPr/>
          </p:nvSpPr>
          <p:spPr>
            <a:xfrm>
              <a:off x="5930822" y="1525099"/>
              <a:ext cx="1338205" cy="532300"/>
            </a:xfrm>
            <a:prstGeom prst="roundRect">
              <a:avLst>
                <a:gd name="adj" fmla="val 10000"/>
              </a:avLst>
            </a:prstGeom>
            <a:solidFill>
              <a:srgbClr val="DB313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xmlns="" id="{18BA4A1B-FFB7-4552-BB8C-7EED3F3AB797}"/>
                </a:ext>
              </a:extLst>
            </p:cNvPr>
            <p:cNvSpPr txBox="1"/>
            <p:nvPr/>
          </p:nvSpPr>
          <p:spPr>
            <a:xfrm>
              <a:off x="5945963" y="1540989"/>
              <a:ext cx="1529210" cy="516410"/>
            </a:xfrm>
            <a:prstGeom prst="rect">
              <a:avLst/>
            </a:prstGeom>
          </p:spPr>
          <p:style>
            <a:lnRef idx="0">
              <a:scrgbClr r="0" g="0" b="0"/>
            </a:lnRef>
            <a:fillRef idx="0">
              <a:scrgbClr r="0" g="0" b="0"/>
            </a:fillRef>
            <a:effectRef idx="0">
              <a:scrgbClr r="0" g="0" b="0"/>
            </a:effectRef>
            <a:fontRef idx="minor">
              <a:schemeClr val="lt1"/>
            </a:fontRef>
          </p:style>
          <p:txBody>
            <a:bodyPr lIns="51435" tIns="34290" rIns="51435" bIns="34290" spcCol="1270" anchor="ctr"/>
            <a:lstStyle/>
            <a:p>
              <a:pPr algn="ctr" defTabSz="1200150" eaLnBrk="1" fontAlgn="auto" hangingPunct="1">
                <a:lnSpc>
                  <a:spcPct val="90000"/>
                </a:lnSpc>
                <a:spcAft>
                  <a:spcPct val="35000"/>
                </a:spcAft>
                <a:defRPr/>
              </a:pPr>
              <a:r>
                <a:rPr lang="en-US" sz="2700" b="1">
                  <a:latin typeface="Times New Roman" pitchFamily="18" charset="0"/>
                  <a:cs typeface="Times New Roman" pitchFamily="18" charset="0"/>
                </a:rPr>
                <a:t>Mục đích</a:t>
              </a:r>
            </a:p>
          </p:txBody>
        </p:sp>
      </p:grpSp>
      <p:sp>
        <p:nvSpPr>
          <p:cNvPr id="2" name="Rectangle 1">
            <a:extLst>
              <a:ext uri="{FF2B5EF4-FFF2-40B4-BE49-F238E27FC236}">
                <a16:creationId xmlns:a16="http://schemas.microsoft.com/office/drawing/2014/main" xmlns="" id="{DB025D71-EF02-435B-83E5-73BAEF066D50}"/>
              </a:ext>
            </a:extLst>
          </p:cNvPr>
          <p:cNvSpPr/>
          <p:nvPr/>
        </p:nvSpPr>
        <p:spPr>
          <a:xfrm>
            <a:off x="2697163" y="5170488"/>
            <a:ext cx="9494837" cy="1076325"/>
          </a:xfrm>
          <a:prstGeom prst="rect">
            <a:avLst/>
          </a:prstGeom>
        </p:spPr>
        <p:txBody>
          <a:bodyPr>
            <a:spAutoFit/>
          </a:bodyPr>
          <a:lstStyle/>
          <a:p>
            <a:pPr eaLnBrk="1" fontAlgn="auto" hangingPunct="1">
              <a:spcBef>
                <a:spcPts val="0"/>
              </a:spcBef>
              <a:spcAft>
                <a:spcPts val="0"/>
              </a:spcAft>
              <a:defRPr/>
            </a:pPr>
            <a:r>
              <a:rPr lang="vi-VN" sz="3200">
                <a:solidFill>
                  <a:srgbClr val="000000"/>
                </a:solidFill>
                <a:latin typeface="+mj-lt"/>
                <a:ea typeface="Calibri" panose="020F0502020204030204" pitchFamily="34" charset="0"/>
                <a:cs typeface="Times New Roman" panose="02020603050405020304" pitchFamily="18" charset="0"/>
              </a:rPr>
              <a:t>Văn bản mượn chuyện con mối và con kiến để khuyên nhủ con người</a:t>
            </a:r>
            <a:endParaRPr lang="en-US" sz="32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style.rotation</p:attrName>
                                        </p:attrNameLst>
                                      </p:cBhvr>
                                      <p:tavLst>
                                        <p:tav tm="0">
                                          <p:val>
                                            <p:fltVal val="90"/>
                                          </p:val>
                                        </p:tav>
                                        <p:tav tm="100000">
                                          <p:val>
                                            <p:fltVal val="0"/>
                                          </p:val>
                                        </p:tav>
                                      </p:tavLst>
                                    </p:anim>
                                    <p:animEffect transition="in" filter="fade">
                                      <p:cBhvr>
                                        <p:cTn id="36" dur="10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style.rotation</p:attrName>
                                        </p:attrNameLst>
                                      </p:cBhvr>
                                      <p:tavLst>
                                        <p:tav tm="0">
                                          <p:val>
                                            <p:fltVal val="90"/>
                                          </p:val>
                                        </p:tav>
                                        <p:tav tm="100000">
                                          <p:val>
                                            <p:fltVal val="0"/>
                                          </p:val>
                                        </p:tav>
                                      </p:tavLst>
                                    </p:anim>
                                    <p:animEffect transition="in" filter="fade">
                                      <p:cBhvr>
                                        <p:cTn id="6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00f0a891b96caa050f493ee863d966a.png">
            <a:extLst>
              <a:ext uri="{FF2B5EF4-FFF2-40B4-BE49-F238E27FC236}">
                <a16:creationId xmlns:a16="http://schemas.microsoft.com/office/drawing/2014/main" xmlns="" id="{DF888470-4630-D89C-A2CB-E5E7CC71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13" t="12427" r="9872" b="3661"/>
          <a:stretch>
            <a:fillRect/>
          </a:stretch>
        </p:blipFill>
        <p:spPr bwMode="auto">
          <a:xfrm>
            <a:off x="111125" y="290513"/>
            <a:ext cx="249872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a:extLst>
              <a:ext uri="{FF2B5EF4-FFF2-40B4-BE49-F238E27FC236}">
                <a16:creationId xmlns:a16="http://schemas.microsoft.com/office/drawing/2014/main" xmlns="" id="{87E9EA90-8EE0-BFDE-047A-C8248C622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888" y="-774700"/>
            <a:ext cx="45529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品 10">
            <a:extLst>
              <a:ext uri="{FF2B5EF4-FFF2-40B4-BE49-F238E27FC236}">
                <a16:creationId xmlns:a16="http://schemas.microsoft.com/office/drawing/2014/main" xmlns="" id="{82C8C158-1893-089A-8C27-79D67283964A}"/>
              </a:ext>
            </a:extLst>
          </p:cNvPr>
          <p:cNvSpPr txBox="1">
            <a:spLocks noChangeArrowheads="1"/>
          </p:cNvSpPr>
          <p:nvPr/>
        </p:nvSpPr>
        <p:spPr bwMode="auto">
          <a:xfrm rot="-284555">
            <a:off x="2576513" y="87313"/>
            <a:ext cx="4165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zh-CN" sz="4000" b="1">
                <a:solidFill>
                  <a:srgbClr val="FF0000"/>
                </a:solidFill>
                <a:latin typeface="Times New Roman" panose="02020603050405020304" pitchFamily="18" charset="0"/>
                <a:ea typeface="汉仪白棋体简"/>
                <a:cs typeface="Times New Roman" panose="02020603050405020304" pitchFamily="18" charset="0"/>
              </a:rPr>
              <a:t>LÀM VIỆC NHÓM</a:t>
            </a:r>
            <a:endParaRPr lang="zh-CN" altLang="en-US" sz="4000" b="1">
              <a:solidFill>
                <a:srgbClr val="FF0000"/>
              </a:solidFill>
              <a:latin typeface="Times New Roman" panose="02020603050405020304" pitchFamily="18" charset="0"/>
              <a:ea typeface="汉仪白棋体简"/>
              <a:cs typeface="Times New Roman" panose="02020603050405020304" pitchFamily="18" charset="0"/>
            </a:endParaRPr>
          </a:p>
        </p:txBody>
      </p:sp>
      <p:sp>
        <p:nvSpPr>
          <p:cNvPr id="6" name="Rectangle 1">
            <a:extLst>
              <a:ext uri="{FF2B5EF4-FFF2-40B4-BE49-F238E27FC236}">
                <a16:creationId xmlns:a16="http://schemas.microsoft.com/office/drawing/2014/main" xmlns="" id="{75EC9B99-1E95-4465-B87C-03FA0FA9BE06}"/>
              </a:ext>
            </a:extLst>
          </p:cNvPr>
          <p:cNvSpPr>
            <a:spLocks noChangeArrowheads="1"/>
          </p:cNvSpPr>
          <p:nvPr/>
        </p:nvSpPr>
        <p:spPr bwMode="auto">
          <a:xfrm>
            <a:off x="2325688" y="1827213"/>
            <a:ext cx="95123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vi-VN" altLang="en-US" sz="3200">
                <a:solidFill>
                  <a:srgbClr val="000000"/>
                </a:solidFill>
                <a:latin typeface="Times New Roman" panose="02020603050405020304" pitchFamily="18" charset="0"/>
                <a:cs typeface="Times New Roman" panose="02020603050405020304" pitchFamily="18" charset="0"/>
              </a:rPr>
              <a:t>Theo dõi vào bài thơ kết hợp với hiểu biết của em hãy hoàn thành P</a:t>
            </a:r>
            <a:r>
              <a:rPr lang="en-US" altLang="en-US" sz="3200">
                <a:solidFill>
                  <a:srgbClr val="000000"/>
                </a:solidFill>
                <a:latin typeface="Times New Roman" panose="02020603050405020304" pitchFamily="18" charset="0"/>
                <a:cs typeface="Times New Roman" panose="02020603050405020304" pitchFamily="18" charset="0"/>
              </a:rPr>
              <a:t>hiếu học tập</a:t>
            </a:r>
            <a:r>
              <a:rPr lang="vi-VN" altLang="en-US" sz="3200">
                <a:solidFill>
                  <a:srgbClr val="000000"/>
                </a:solidFill>
                <a:latin typeface="Times New Roman" panose="02020603050405020304" pitchFamily="18" charset="0"/>
                <a:cs typeface="Times New Roman" panose="02020603050405020304" pitchFamily="18" charset="0"/>
              </a:rPr>
              <a:t> sau</a:t>
            </a:r>
            <a:r>
              <a:rPr lang="en-US" altLang="en-US" sz="3200">
                <a:solidFill>
                  <a:srgbClr val="000000"/>
                </a:solidFill>
                <a:latin typeface="Calibri Light" panose="020F0302020204030204" pitchFamily="34" charset="0"/>
                <a:cs typeface="Times New Roman" panose="02020603050405020304" pitchFamily="18" charset="0"/>
              </a:rPr>
              <a:t>:</a:t>
            </a:r>
            <a:endParaRPr lang="en-US" altLang="en-US" sz="3200">
              <a:latin typeface="Calibri Light" panose="020F0302020204030204" pitchFamily="34" charset="0"/>
            </a:endParaRPr>
          </a:p>
        </p:txBody>
      </p:sp>
      <p:graphicFrame>
        <p:nvGraphicFramePr>
          <p:cNvPr id="7" name="Table 6">
            <a:extLst>
              <a:ext uri="{FF2B5EF4-FFF2-40B4-BE49-F238E27FC236}">
                <a16:creationId xmlns:a16="http://schemas.microsoft.com/office/drawing/2014/main" xmlns="" id="{E37088EA-9096-451E-8C4D-29AFB7FA76F4}"/>
              </a:ext>
            </a:extLst>
          </p:cNvPr>
          <p:cNvGraphicFramePr>
            <a:graphicFrameLocks noGrp="1"/>
          </p:cNvGraphicFramePr>
          <p:nvPr/>
        </p:nvGraphicFramePr>
        <p:xfrm>
          <a:off x="1720850" y="3238500"/>
          <a:ext cx="9380538" cy="3436938"/>
        </p:xfrm>
        <a:graphic>
          <a:graphicData uri="http://schemas.openxmlformats.org/drawingml/2006/table">
            <a:tbl>
              <a:tblPr firstRow="1" firstCol="1" bandRow="1">
                <a:tableStyleId>{5C22544A-7EE6-4342-B048-85BDC9FD1C3A}</a:tableStyleId>
              </a:tblPr>
              <a:tblGrid>
                <a:gridCol w="3407772">
                  <a:extLst>
                    <a:ext uri="{9D8B030D-6E8A-4147-A177-3AD203B41FA5}">
                      <a16:colId xmlns:a16="http://schemas.microsoft.com/office/drawing/2014/main" xmlns="" val="4049184444"/>
                    </a:ext>
                  </a:extLst>
                </a:gridCol>
                <a:gridCol w="2367120">
                  <a:extLst>
                    <a:ext uri="{9D8B030D-6E8A-4147-A177-3AD203B41FA5}">
                      <a16:colId xmlns:a16="http://schemas.microsoft.com/office/drawing/2014/main" xmlns="" val="4112782861"/>
                    </a:ext>
                  </a:extLst>
                </a:gridCol>
                <a:gridCol w="3605646">
                  <a:extLst>
                    <a:ext uri="{9D8B030D-6E8A-4147-A177-3AD203B41FA5}">
                      <a16:colId xmlns:a16="http://schemas.microsoft.com/office/drawing/2014/main" xmlns="" val="1090963556"/>
                    </a:ext>
                  </a:extLst>
                </a:gridCol>
              </a:tblGrid>
              <a:tr h="572823">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ctr">
                        <a:lnSpc>
                          <a:spcPct val="150000"/>
                        </a:lnSpc>
                        <a:spcAft>
                          <a:spcPts val="0"/>
                        </a:spcAft>
                      </a:pPr>
                      <a:r>
                        <a:rPr lang="vi-VN" sz="2400">
                          <a:effectLst/>
                          <a:latin typeface="+mj-lt"/>
                        </a:rPr>
                        <a:t>Mối</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ctr">
                        <a:lnSpc>
                          <a:spcPct val="150000"/>
                        </a:lnSpc>
                        <a:spcAft>
                          <a:spcPts val="0"/>
                        </a:spcAft>
                      </a:pPr>
                      <a:r>
                        <a:rPr lang="vi-VN" sz="2400">
                          <a:effectLst/>
                          <a:latin typeface="+mj-lt"/>
                        </a:rPr>
                        <a:t>Kiến</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extLst>
                  <a:ext uri="{0D108BD9-81ED-4DB2-BD59-A6C34878D82A}">
                    <a16:rowId xmlns:a16="http://schemas.microsoft.com/office/drawing/2014/main" xmlns="" val="3787041221"/>
                  </a:ext>
                </a:extLst>
              </a:tr>
              <a:tr h="572823">
                <a:tc>
                  <a:txBody>
                    <a:bodyPr/>
                    <a:lstStyle/>
                    <a:p>
                      <a:pPr algn="just">
                        <a:lnSpc>
                          <a:spcPct val="150000"/>
                        </a:lnSpc>
                        <a:spcAft>
                          <a:spcPts val="0"/>
                        </a:spcAft>
                      </a:pPr>
                      <a:r>
                        <a:rPr lang="vi-VN" sz="2400">
                          <a:effectLst/>
                          <a:latin typeface="+mj-lt"/>
                        </a:rPr>
                        <a:t>Việc làm (1)</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extLst>
                  <a:ext uri="{0D108BD9-81ED-4DB2-BD59-A6C34878D82A}">
                    <a16:rowId xmlns:a16="http://schemas.microsoft.com/office/drawing/2014/main" xmlns="" val="333487044"/>
                  </a:ext>
                </a:extLst>
              </a:tr>
              <a:tr h="572823">
                <a:tc>
                  <a:txBody>
                    <a:bodyPr/>
                    <a:lstStyle/>
                    <a:p>
                      <a:pPr algn="just">
                        <a:lnSpc>
                          <a:spcPct val="150000"/>
                        </a:lnSpc>
                        <a:spcAft>
                          <a:spcPts val="0"/>
                        </a:spcAft>
                      </a:pPr>
                      <a:r>
                        <a:rPr lang="vi-VN" sz="2400">
                          <a:effectLst/>
                          <a:latin typeface="+mj-lt"/>
                        </a:rPr>
                        <a:t>Hình dáng(2)</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extLst>
                  <a:ext uri="{0D108BD9-81ED-4DB2-BD59-A6C34878D82A}">
                    <a16:rowId xmlns:a16="http://schemas.microsoft.com/office/drawing/2014/main" xmlns="" val="3715956919"/>
                  </a:ext>
                </a:extLst>
              </a:tr>
              <a:tr h="572823">
                <a:tc>
                  <a:txBody>
                    <a:bodyPr/>
                    <a:lstStyle/>
                    <a:p>
                      <a:pPr algn="just">
                        <a:lnSpc>
                          <a:spcPct val="150000"/>
                        </a:lnSpc>
                        <a:spcAft>
                          <a:spcPts val="0"/>
                        </a:spcAft>
                      </a:pPr>
                      <a:r>
                        <a:rPr lang="vi-VN" sz="2400">
                          <a:effectLst/>
                          <a:latin typeface="+mj-lt"/>
                        </a:rPr>
                        <a:t>Lối sống(3)</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extLst>
                  <a:ext uri="{0D108BD9-81ED-4DB2-BD59-A6C34878D82A}">
                    <a16:rowId xmlns:a16="http://schemas.microsoft.com/office/drawing/2014/main" xmlns="" val="2439460687"/>
                  </a:ext>
                </a:extLst>
              </a:tr>
              <a:tr h="572823">
                <a:tc>
                  <a:txBody>
                    <a:bodyPr/>
                    <a:lstStyle/>
                    <a:p>
                      <a:pPr algn="just">
                        <a:lnSpc>
                          <a:spcPct val="150000"/>
                        </a:lnSpc>
                        <a:spcAft>
                          <a:spcPts val="0"/>
                        </a:spcAft>
                      </a:pPr>
                      <a:r>
                        <a:rPr lang="vi-VN" sz="2400">
                          <a:effectLst/>
                          <a:latin typeface="+mj-lt"/>
                        </a:rPr>
                        <a:t>Hậu quả(4)</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extLst>
                  <a:ext uri="{0D108BD9-81ED-4DB2-BD59-A6C34878D82A}">
                    <a16:rowId xmlns:a16="http://schemas.microsoft.com/office/drawing/2014/main" xmlns="" val="2158757103"/>
                  </a:ext>
                </a:extLst>
              </a:tr>
              <a:tr h="572823">
                <a:tc>
                  <a:txBody>
                    <a:bodyPr/>
                    <a:lstStyle/>
                    <a:p>
                      <a:pPr algn="just">
                        <a:lnSpc>
                          <a:spcPct val="150000"/>
                        </a:lnSpc>
                        <a:spcAft>
                          <a:spcPts val="0"/>
                        </a:spcAft>
                      </a:pPr>
                      <a:r>
                        <a:rPr lang="vi-VN" sz="2400">
                          <a:effectLst/>
                          <a:latin typeface="+mj-lt"/>
                        </a:rPr>
                        <a:t>Lối sống của mối, kién</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tc>
                  <a:txBody>
                    <a:bodyPr/>
                    <a:lstStyle/>
                    <a:p>
                      <a:pPr algn="just">
                        <a:lnSpc>
                          <a:spcPct val="150000"/>
                        </a:lnSpc>
                        <a:spcAft>
                          <a:spcPts val="0"/>
                        </a:spcAft>
                      </a:pPr>
                      <a:r>
                        <a:rPr lang="vi-VN" sz="2400">
                          <a:effectLst/>
                          <a:latin typeface="+mj-lt"/>
                        </a:rPr>
                        <a:t> </a:t>
                      </a:r>
                      <a:endParaRPr lang="en-US" sz="2400">
                        <a:solidFill>
                          <a:srgbClr val="000000"/>
                        </a:solidFill>
                        <a:effectLst/>
                        <a:latin typeface="+mj-lt"/>
                        <a:ea typeface="Calibri" panose="020F0502020204030204" pitchFamily="34" charset="0"/>
                        <a:cs typeface="Times New Roman" panose="02020603050405020304" pitchFamily="18" charset="0"/>
                      </a:endParaRPr>
                    </a:p>
                  </a:txBody>
                  <a:tcPr marL="68584" marR="68584" marT="0" marB="0"/>
                </a:tc>
                <a:extLst>
                  <a:ext uri="{0D108BD9-81ED-4DB2-BD59-A6C34878D82A}">
                    <a16:rowId xmlns:a16="http://schemas.microsoft.com/office/drawing/2014/main" xmlns="" val="706538541"/>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ppt_w</p:attrName>
                                        </p:attrNameLst>
                                      </p:cBhvr>
                                      <p:tavLst>
                                        <p:tav tm="0" fmla="#ppt_w*sin(2.5*pi*$)">
                                          <p:val>
                                            <p:fltVal val="0"/>
                                          </p:val>
                                        </p:tav>
                                        <p:tav tm="100000">
                                          <p:val>
                                            <p:fltVal val="1"/>
                                          </p:val>
                                        </p:tav>
                                      </p:tavLst>
                                    </p:anim>
                                    <p:anim calcmode="lin" valueType="num">
                                      <p:cBhvr>
                                        <p:cTn id="14" dur="2000" fill="hold"/>
                                        <p:tgtEl>
                                          <p:spTgt spid="1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126F649-6012-498E-9245-FFD297C71EE8}"/>
              </a:ext>
            </a:extLst>
          </p:cNvPr>
          <p:cNvGraphicFramePr>
            <a:graphicFrameLocks noGrp="1"/>
          </p:cNvGraphicFramePr>
          <p:nvPr/>
        </p:nvGraphicFramePr>
        <p:xfrm>
          <a:off x="295275" y="185738"/>
          <a:ext cx="11483975" cy="6508750"/>
        </p:xfrm>
        <a:graphic>
          <a:graphicData uri="http://schemas.openxmlformats.org/drawingml/2006/table">
            <a:tbl>
              <a:tblPr firstRow="1" firstCol="1" bandRow="1">
                <a:tableStyleId>{5C22544A-7EE6-4342-B048-85BDC9FD1C3A}</a:tableStyleId>
              </a:tblPr>
              <a:tblGrid>
                <a:gridCol w="2788770">
                  <a:extLst>
                    <a:ext uri="{9D8B030D-6E8A-4147-A177-3AD203B41FA5}">
                      <a16:colId xmlns:a16="http://schemas.microsoft.com/office/drawing/2014/main" xmlns="" val="2930482935"/>
                    </a:ext>
                  </a:extLst>
                </a:gridCol>
                <a:gridCol w="4496869">
                  <a:extLst>
                    <a:ext uri="{9D8B030D-6E8A-4147-A177-3AD203B41FA5}">
                      <a16:colId xmlns:a16="http://schemas.microsoft.com/office/drawing/2014/main" xmlns="" val="2363753069"/>
                    </a:ext>
                  </a:extLst>
                </a:gridCol>
                <a:gridCol w="4198336">
                  <a:extLst>
                    <a:ext uri="{9D8B030D-6E8A-4147-A177-3AD203B41FA5}">
                      <a16:colId xmlns:a16="http://schemas.microsoft.com/office/drawing/2014/main" xmlns="" val="2377232181"/>
                    </a:ext>
                  </a:extLst>
                </a:gridCol>
              </a:tblGrid>
              <a:tr h="689976">
                <a:tc>
                  <a:txBody>
                    <a:bodyPr/>
                    <a:lstStyle/>
                    <a:p>
                      <a:pPr algn="just">
                        <a:lnSpc>
                          <a:spcPct val="150000"/>
                        </a:lnSpc>
                        <a:spcAft>
                          <a:spcPts val="0"/>
                        </a:spcAft>
                      </a:pPr>
                      <a:r>
                        <a:rPr lang="vi-VN" sz="3200">
                          <a:effectLst/>
                          <a:latin typeface="+mj-lt"/>
                        </a:rPr>
                        <a:t> </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rgbClr val="92D050"/>
                    </a:solidFill>
                  </a:tcPr>
                </a:tc>
                <a:tc>
                  <a:txBody>
                    <a:bodyPr/>
                    <a:lstStyle/>
                    <a:p>
                      <a:pPr algn="ctr">
                        <a:lnSpc>
                          <a:spcPct val="150000"/>
                        </a:lnSpc>
                        <a:spcAft>
                          <a:spcPts val="0"/>
                        </a:spcAft>
                      </a:pPr>
                      <a:r>
                        <a:rPr lang="vi-VN" sz="3200">
                          <a:effectLst/>
                          <a:latin typeface="+mj-lt"/>
                        </a:rPr>
                        <a:t>Mối</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rgbClr val="92D050"/>
                    </a:solidFill>
                  </a:tcPr>
                </a:tc>
                <a:tc>
                  <a:txBody>
                    <a:bodyPr/>
                    <a:lstStyle/>
                    <a:p>
                      <a:pPr algn="ctr">
                        <a:lnSpc>
                          <a:spcPct val="150000"/>
                        </a:lnSpc>
                        <a:spcAft>
                          <a:spcPts val="0"/>
                        </a:spcAft>
                      </a:pPr>
                      <a:r>
                        <a:rPr lang="vi-VN" sz="3200">
                          <a:effectLst/>
                          <a:latin typeface="+mj-lt"/>
                        </a:rPr>
                        <a:t>Kiến</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rgbClr val="92D050"/>
                    </a:solidFill>
                  </a:tcPr>
                </a:tc>
                <a:extLst>
                  <a:ext uri="{0D108BD9-81ED-4DB2-BD59-A6C34878D82A}">
                    <a16:rowId xmlns:a16="http://schemas.microsoft.com/office/drawing/2014/main" xmlns="" val="4160556566"/>
                  </a:ext>
                </a:extLst>
              </a:tr>
              <a:tr h="1462502">
                <a:tc>
                  <a:txBody>
                    <a:bodyPr/>
                    <a:lstStyle/>
                    <a:p>
                      <a:pPr algn="just">
                        <a:lnSpc>
                          <a:spcPct val="150000"/>
                        </a:lnSpc>
                        <a:spcAft>
                          <a:spcPts val="0"/>
                        </a:spcAft>
                      </a:pPr>
                      <a:r>
                        <a:rPr lang="vi-VN" sz="3200">
                          <a:effectLst/>
                          <a:latin typeface="+mj-lt"/>
                        </a:rPr>
                        <a:t>Việc làm</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1"/>
                    </a:solidFill>
                  </a:tcPr>
                </a:tc>
                <a:tc>
                  <a:txBody>
                    <a:bodyPr/>
                    <a:lstStyle/>
                    <a:p>
                      <a:pPr algn="just">
                        <a:lnSpc>
                          <a:spcPct val="150000"/>
                        </a:lnSpc>
                        <a:spcAft>
                          <a:spcPts val="0"/>
                        </a:spcAft>
                      </a:pPr>
                      <a:r>
                        <a:rPr lang="vi-VN" sz="3200">
                          <a:effectLst/>
                          <a:latin typeface="+mj-lt"/>
                        </a:rPr>
                        <a:t>Ngồi trong nhà -&gt; lười nhác</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rgbClr val="FFC000"/>
                    </a:solidFill>
                  </a:tcPr>
                </a:tc>
                <a:tc>
                  <a:txBody>
                    <a:bodyPr/>
                    <a:lstStyle/>
                    <a:p>
                      <a:pPr algn="just">
                        <a:lnSpc>
                          <a:spcPct val="150000"/>
                        </a:lnSpc>
                        <a:spcAft>
                          <a:spcPts val="0"/>
                        </a:spcAft>
                      </a:pPr>
                      <a:r>
                        <a:rPr lang="vi-VN" sz="3200">
                          <a:effectLst/>
                          <a:latin typeface="+mj-lt"/>
                        </a:rPr>
                        <a:t>Cả đàn tha mồi</a:t>
                      </a:r>
                      <a:r>
                        <a:rPr lang="en-US" sz="3200">
                          <a:effectLst/>
                          <a:latin typeface="+mj-lt"/>
                        </a:rPr>
                        <a:t> </a:t>
                      </a:r>
                      <a:r>
                        <a:rPr lang="vi-VN" sz="3200">
                          <a:effectLst/>
                          <a:latin typeface="+mj-lt"/>
                        </a:rPr>
                        <a:t>-&gt;</a:t>
                      </a:r>
                      <a:r>
                        <a:rPr lang="en-US" sz="3200">
                          <a:effectLst/>
                          <a:latin typeface="+mj-lt"/>
                        </a:rPr>
                        <a:t> </a:t>
                      </a:r>
                      <a:r>
                        <a:rPr lang="vi-VN" sz="3200">
                          <a:effectLst/>
                          <a:latin typeface="+mj-lt"/>
                        </a:rPr>
                        <a:t>chăm chỉ</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rgbClr val="FFC000"/>
                    </a:solidFill>
                  </a:tcPr>
                </a:tc>
                <a:extLst>
                  <a:ext uri="{0D108BD9-81ED-4DB2-BD59-A6C34878D82A}">
                    <a16:rowId xmlns:a16="http://schemas.microsoft.com/office/drawing/2014/main" xmlns="" val="3442143599"/>
                  </a:ext>
                </a:extLst>
              </a:tr>
              <a:tr h="1152798">
                <a:tc>
                  <a:txBody>
                    <a:bodyPr/>
                    <a:lstStyle/>
                    <a:p>
                      <a:pPr algn="just">
                        <a:lnSpc>
                          <a:spcPct val="150000"/>
                        </a:lnSpc>
                        <a:spcAft>
                          <a:spcPts val="0"/>
                        </a:spcAft>
                      </a:pPr>
                      <a:r>
                        <a:rPr lang="vi-VN" sz="3200">
                          <a:effectLst/>
                          <a:latin typeface="+mj-lt"/>
                        </a:rPr>
                        <a:t>Hình dáng</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1"/>
                    </a:solidFill>
                  </a:tcPr>
                </a:tc>
                <a:tc>
                  <a:txBody>
                    <a:bodyPr/>
                    <a:lstStyle/>
                    <a:p>
                      <a:pPr algn="just">
                        <a:lnSpc>
                          <a:spcPct val="150000"/>
                        </a:lnSpc>
                        <a:spcAft>
                          <a:spcPts val="0"/>
                        </a:spcAft>
                      </a:pPr>
                      <a:r>
                        <a:rPr lang="vi-VN" sz="3200">
                          <a:effectLst/>
                          <a:latin typeface="+mj-lt"/>
                        </a:rPr>
                        <a:t>Béo trục, béo tròn</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rgbClr val="00B0F0"/>
                    </a:solidFill>
                  </a:tcPr>
                </a:tc>
                <a:tc>
                  <a:txBody>
                    <a:bodyPr/>
                    <a:lstStyle/>
                    <a:p>
                      <a:pPr algn="just">
                        <a:lnSpc>
                          <a:spcPct val="150000"/>
                        </a:lnSpc>
                        <a:spcAft>
                          <a:spcPts val="0"/>
                        </a:spcAft>
                      </a:pPr>
                      <a:r>
                        <a:rPr lang="vi-VN" sz="3200">
                          <a:effectLst/>
                          <a:latin typeface="+mj-lt"/>
                        </a:rPr>
                        <a:t>Gầy gò</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rgbClr val="00B0F0"/>
                    </a:solidFill>
                  </a:tcPr>
                </a:tc>
                <a:extLst>
                  <a:ext uri="{0D108BD9-81ED-4DB2-BD59-A6C34878D82A}">
                    <a16:rowId xmlns:a16="http://schemas.microsoft.com/office/drawing/2014/main" xmlns="" val="2228145961"/>
                  </a:ext>
                </a:extLst>
              </a:tr>
              <a:tr h="1740974">
                <a:tc>
                  <a:txBody>
                    <a:bodyPr/>
                    <a:lstStyle/>
                    <a:p>
                      <a:pPr algn="just">
                        <a:lnSpc>
                          <a:spcPct val="150000"/>
                        </a:lnSpc>
                        <a:spcAft>
                          <a:spcPts val="0"/>
                        </a:spcAft>
                      </a:pPr>
                      <a:r>
                        <a:rPr lang="vi-VN" sz="3200">
                          <a:effectLst/>
                          <a:latin typeface="+mj-lt"/>
                        </a:rPr>
                        <a:t>Lối sống</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1"/>
                    </a:solidFill>
                  </a:tcPr>
                </a:tc>
                <a:tc>
                  <a:txBody>
                    <a:bodyPr/>
                    <a:lstStyle/>
                    <a:p>
                      <a:pPr algn="just">
                        <a:lnSpc>
                          <a:spcPct val="150000"/>
                        </a:lnSpc>
                        <a:spcAft>
                          <a:spcPts val="0"/>
                        </a:spcAft>
                      </a:pPr>
                      <a:r>
                        <a:rPr lang="vi-VN" sz="3200">
                          <a:effectLst/>
                          <a:latin typeface="+mj-lt"/>
                        </a:rPr>
                        <a:t>Đục khoét nơi ở </a:t>
                      </a:r>
                      <a:endParaRPr lang="en-US" sz="3200">
                        <a:effectLst/>
                        <a:latin typeface="+mj-lt"/>
                      </a:endParaRPr>
                    </a:p>
                    <a:p>
                      <a:pPr algn="just">
                        <a:lnSpc>
                          <a:spcPct val="150000"/>
                        </a:lnSpc>
                        <a:spcAft>
                          <a:spcPts val="0"/>
                        </a:spcAft>
                      </a:pPr>
                      <a:r>
                        <a:rPr lang="vi-VN" sz="3200">
                          <a:effectLst/>
                          <a:latin typeface="+mj-lt"/>
                        </a:rPr>
                        <a:t>-&gt;</a:t>
                      </a:r>
                      <a:r>
                        <a:rPr lang="en-US" sz="3200">
                          <a:effectLst/>
                          <a:latin typeface="+mj-lt"/>
                        </a:rPr>
                        <a:t> </a:t>
                      </a:r>
                      <a:r>
                        <a:rPr lang="vi-VN" sz="3200">
                          <a:effectLst/>
                          <a:latin typeface="+mj-lt"/>
                        </a:rPr>
                        <a:t>hưởng thụ, phá hoại</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2">
                        <a:lumMod val="60000"/>
                        <a:lumOff val="40000"/>
                      </a:schemeClr>
                    </a:solidFill>
                  </a:tcPr>
                </a:tc>
                <a:tc>
                  <a:txBody>
                    <a:bodyPr/>
                    <a:lstStyle/>
                    <a:p>
                      <a:pPr algn="just">
                        <a:lnSpc>
                          <a:spcPct val="150000"/>
                        </a:lnSpc>
                        <a:spcAft>
                          <a:spcPts val="0"/>
                        </a:spcAft>
                      </a:pPr>
                      <a:r>
                        <a:rPr lang="vi-VN" sz="3200">
                          <a:effectLst/>
                          <a:latin typeface="+mj-lt"/>
                        </a:rPr>
                        <a:t>Có làm mới có ăn, vì cả đàn -&gt;</a:t>
                      </a:r>
                      <a:r>
                        <a:rPr lang="en-US" sz="3200">
                          <a:effectLst/>
                          <a:latin typeface="+mj-lt"/>
                        </a:rPr>
                        <a:t>  </a:t>
                      </a:r>
                      <a:r>
                        <a:rPr lang="vi-VN" sz="3200">
                          <a:effectLst/>
                          <a:latin typeface="+mj-lt"/>
                        </a:rPr>
                        <a:t>sống vì tập thể </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2">
                        <a:lumMod val="60000"/>
                        <a:lumOff val="40000"/>
                      </a:schemeClr>
                    </a:solidFill>
                  </a:tcPr>
                </a:tc>
                <a:extLst>
                  <a:ext uri="{0D108BD9-81ED-4DB2-BD59-A6C34878D82A}">
                    <a16:rowId xmlns:a16="http://schemas.microsoft.com/office/drawing/2014/main" xmlns="" val="2484330872"/>
                  </a:ext>
                </a:extLst>
              </a:tr>
              <a:tr h="1462502">
                <a:tc>
                  <a:txBody>
                    <a:bodyPr/>
                    <a:lstStyle/>
                    <a:p>
                      <a:pPr algn="just">
                        <a:lnSpc>
                          <a:spcPct val="150000"/>
                        </a:lnSpc>
                        <a:spcAft>
                          <a:spcPts val="0"/>
                        </a:spcAft>
                      </a:pPr>
                      <a:r>
                        <a:rPr lang="vi-VN" sz="3200">
                          <a:effectLst/>
                          <a:latin typeface="+mj-lt"/>
                        </a:rPr>
                        <a:t>Hậu quả</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1"/>
                    </a:solidFill>
                  </a:tcPr>
                </a:tc>
                <a:tc>
                  <a:txBody>
                    <a:bodyPr/>
                    <a:lstStyle/>
                    <a:p>
                      <a:pPr algn="just">
                        <a:lnSpc>
                          <a:spcPct val="150000"/>
                        </a:lnSpc>
                        <a:spcAft>
                          <a:spcPts val="0"/>
                        </a:spcAft>
                      </a:pPr>
                      <a:r>
                        <a:rPr lang="vi-VN" sz="3200">
                          <a:effectLst/>
                          <a:latin typeface="+mj-lt"/>
                        </a:rPr>
                        <a:t>Nhà đổ -&gt; cuộc sống đi đời</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4">
                        <a:lumMod val="60000"/>
                        <a:lumOff val="40000"/>
                      </a:schemeClr>
                    </a:solidFill>
                  </a:tcPr>
                </a:tc>
                <a:tc>
                  <a:txBody>
                    <a:bodyPr/>
                    <a:lstStyle/>
                    <a:p>
                      <a:pPr algn="just">
                        <a:lnSpc>
                          <a:spcPct val="150000"/>
                        </a:lnSpc>
                        <a:spcAft>
                          <a:spcPts val="0"/>
                        </a:spcAft>
                      </a:pPr>
                      <a:r>
                        <a:rPr lang="vi-VN" sz="3200">
                          <a:effectLst/>
                          <a:latin typeface="+mj-lt"/>
                        </a:rPr>
                        <a:t>Vì tổ vì đàn    -&gt; ấm no</a:t>
                      </a:r>
                      <a:endParaRPr lang="en-US" sz="3200">
                        <a:solidFill>
                          <a:srgbClr val="000000"/>
                        </a:solidFill>
                        <a:effectLst/>
                        <a:latin typeface="+mj-lt"/>
                        <a:ea typeface="Calibri" panose="020F0502020204030204" pitchFamily="34" charset="0"/>
                        <a:cs typeface="Times New Roman" panose="02020603050405020304" pitchFamily="18" charset="0"/>
                      </a:endParaRPr>
                    </a:p>
                  </a:txBody>
                  <a:tcPr marL="57495" marR="57495" marT="0" marB="0">
                    <a:solidFill>
                      <a:schemeClr val="accent4">
                        <a:lumMod val="60000"/>
                        <a:lumOff val="40000"/>
                      </a:schemeClr>
                    </a:solidFill>
                  </a:tcPr>
                </a:tc>
                <a:extLst>
                  <a:ext uri="{0D108BD9-81ED-4DB2-BD59-A6C34878D82A}">
                    <a16:rowId xmlns:a16="http://schemas.microsoft.com/office/drawing/2014/main" xmlns="" val="8594282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8F5F47F-AE1D-4A51-8344-066E3B0F62F5}"/>
              </a:ext>
            </a:extLst>
          </p:cNvPr>
          <p:cNvSpPr/>
          <p:nvPr/>
        </p:nvSpPr>
        <p:spPr>
          <a:xfrm>
            <a:off x="4365625" y="700088"/>
            <a:ext cx="7481888" cy="13239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Aft>
                <a:spcPts val="800"/>
              </a:spcAft>
            </a:pPr>
            <a:r>
              <a:rPr lang="en-US" altLang="en-US" sz="4000">
                <a:solidFill>
                  <a:srgbClr val="FFFF00"/>
                </a:solidFill>
                <a:latin typeface="Times New Roman" panose="02020603050405020304" pitchFamily="18" charset="0"/>
                <a:cs typeface="Times New Roman" panose="02020603050405020304" pitchFamily="18" charset="0"/>
              </a:rPr>
              <a:t>- </a:t>
            </a:r>
            <a:r>
              <a:rPr lang="vi-VN" altLang="en-US" sz="4000">
                <a:solidFill>
                  <a:srgbClr val="FFFF00"/>
                </a:solidFill>
                <a:latin typeface="Times New Roman" panose="02020603050405020304" pitchFamily="18" charset="0"/>
                <a:cs typeface="Times New Roman" panose="02020603050405020304" pitchFamily="18" charset="0"/>
              </a:rPr>
              <a:t>Mối: coi thường,</a:t>
            </a:r>
            <a:r>
              <a:rPr lang="en-US" altLang="en-US" sz="4000">
                <a:solidFill>
                  <a:srgbClr val="FFFF00"/>
                </a:solidFill>
                <a:latin typeface="Times New Roman" panose="02020603050405020304" pitchFamily="18" charset="0"/>
                <a:cs typeface="Times New Roman" panose="02020603050405020304" pitchFamily="18" charset="0"/>
              </a:rPr>
              <a:t> </a:t>
            </a:r>
            <a:r>
              <a:rPr lang="vi-VN" altLang="en-US" sz="4000">
                <a:solidFill>
                  <a:srgbClr val="FFFF00"/>
                </a:solidFill>
                <a:latin typeface="Times New Roman" panose="02020603050405020304" pitchFamily="18" charset="0"/>
                <a:cs typeface="Times New Roman" panose="02020603050405020304" pitchFamily="18" charset="0"/>
              </a:rPr>
              <a:t>chế giễu sự chăm chỉ của kiến</a:t>
            </a:r>
            <a:endParaRPr lang="en-US" altLang="en-US" sz="400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95CDA43E-E0FB-640E-0425-81A45B9E9B36}"/>
              </a:ext>
            </a:extLst>
          </p:cNvPr>
          <p:cNvSpPr>
            <a:spLocks noChangeArrowheads="1"/>
          </p:cNvSpPr>
          <p:nvPr/>
        </p:nvSpPr>
        <p:spPr bwMode="auto">
          <a:xfrm>
            <a:off x="290513" y="2976563"/>
            <a:ext cx="2678112" cy="8239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spcAft>
                <a:spcPts val="800"/>
              </a:spcAft>
            </a:pPr>
            <a:r>
              <a:rPr lang="en-US" altLang="en-US" sz="3600" b="1">
                <a:latin typeface="Times New Roman" panose="02020603050405020304" pitchFamily="18" charset="0"/>
                <a:cs typeface="Times New Roman" panose="02020603050405020304" pitchFamily="18" charset="0"/>
              </a:rPr>
              <a:t>KẾT LUẬN</a:t>
            </a:r>
          </a:p>
        </p:txBody>
      </p:sp>
      <p:sp>
        <p:nvSpPr>
          <p:cNvPr id="4" name="Rectangle 3">
            <a:extLst>
              <a:ext uri="{FF2B5EF4-FFF2-40B4-BE49-F238E27FC236}">
                <a16:creationId xmlns:a16="http://schemas.microsoft.com/office/drawing/2014/main" xmlns="" id="{5755BEA0-3FCC-45DE-B65A-BC72A0B00940}"/>
              </a:ext>
            </a:extLst>
          </p:cNvPr>
          <p:cNvSpPr/>
          <p:nvPr/>
        </p:nvSpPr>
        <p:spPr>
          <a:xfrm>
            <a:off x="4365625" y="4702175"/>
            <a:ext cx="7481888" cy="193833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4000">
                <a:solidFill>
                  <a:srgbClr val="0070C0"/>
                </a:solidFill>
                <a:latin typeface="Times New Roman" panose="02020603050405020304" pitchFamily="18" charset="0"/>
                <a:cs typeface="Times New Roman" panose="02020603050405020304" pitchFamily="18" charset="0"/>
              </a:rPr>
              <a:t>- </a:t>
            </a:r>
            <a:r>
              <a:rPr lang="vi-VN" altLang="en-US" sz="4000">
                <a:solidFill>
                  <a:srgbClr val="0070C0"/>
                </a:solidFill>
                <a:latin typeface="Times New Roman" panose="02020603050405020304" pitchFamily="18" charset="0"/>
                <a:cs typeface="Times New Roman" panose="02020603050405020304" pitchFamily="18" charset="0"/>
              </a:rPr>
              <a:t>Kiến: chỉ rõ tác hại của lối sống hưởng thụ đục khoét của mối sẽ dẫn đến hậu quả tự diệt </a:t>
            </a:r>
            <a:endParaRPr lang="en-US" altLang="en-US" sz="4000">
              <a:solidFill>
                <a:srgbClr val="0070C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xmlns="" id="{3BD4339F-2DB6-4597-9E2E-D3258D3A3B7F}"/>
              </a:ext>
            </a:extLst>
          </p:cNvPr>
          <p:cNvCxnSpPr>
            <a:cxnSpLocks/>
            <a:stCxn id="3" idx="3"/>
            <a:endCxn id="2" idx="1"/>
          </p:cNvCxnSpPr>
          <p:nvPr/>
        </p:nvCxnSpPr>
        <p:spPr>
          <a:xfrm flipV="1">
            <a:off x="2968625" y="1362075"/>
            <a:ext cx="1397000" cy="20272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xmlns="" id="{F83F518A-5B36-4B24-B148-451ED07185A8}"/>
              </a:ext>
            </a:extLst>
          </p:cNvPr>
          <p:cNvCxnSpPr>
            <a:cxnSpLocks/>
            <a:stCxn id="3" idx="3"/>
            <a:endCxn id="4" idx="1"/>
          </p:cNvCxnSpPr>
          <p:nvPr/>
        </p:nvCxnSpPr>
        <p:spPr>
          <a:xfrm>
            <a:off x="2968625" y="3389313"/>
            <a:ext cx="1397000" cy="22812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007B4D35-BC97-45E0-AC79-CAD24510E722}"/>
              </a:ext>
            </a:extLst>
          </p:cNvPr>
          <p:cNvSpPr/>
          <p:nvPr/>
        </p:nvSpPr>
        <p:spPr>
          <a:xfrm>
            <a:off x="944563" y="-238125"/>
            <a:ext cx="6862762" cy="3667125"/>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algn="just" eaLnBrk="1" fontAlgn="auto" hangingPunct="1">
              <a:spcBef>
                <a:spcPts val="0"/>
              </a:spcBef>
              <a:spcAft>
                <a:spcPts val="800"/>
              </a:spcAft>
              <a:defRPr/>
            </a:pP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 những</a:t>
            </a:r>
            <a:r>
              <a:rPr lang="vi-VN"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bài học rút ra từ câu chuyện của hai loài mối và kiến?</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DA2603F5-E410-425B-5468-A650D212C16C}"/>
              </a:ext>
            </a:extLst>
          </p:cNvPr>
          <p:cNvSpPr>
            <a:spLocks noChangeArrowheads="1"/>
          </p:cNvSpPr>
          <p:nvPr/>
        </p:nvSpPr>
        <p:spPr bwMode="auto">
          <a:xfrm>
            <a:off x="290513" y="2976563"/>
            <a:ext cx="2678112" cy="8239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spcAft>
                <a:spcPts val="800"/>
              </a:spcAft>
            </a:pPr>
            <a:r>
              <a:rPr lang="en-US" altLang="en-US" sz="3600" b="1">
                <a:latin typeface="Times New Roman" panose="02020603050405020304" pitchFamily="18" charset="0"/>
                <a:cs typeface="Times New Roman" panose="02020603050405020304" pitchFamily="18" charset="0"/>
              </a:rPr>
              <a:t>BÀI HỌC</a:t>
            </a:r>
          </a:p>
        </p:txBody>
      </p:sp>
      <p:sp>
        <p:nvSpPr>
          <p:cNvPr id="5" name="Rectangle 4">
            <a:extLst>
              <a:ext uri="{FF2B5EF4-FFF2-40B4-BE49-F238E27FC236}">
                <a16:creationId xmlns:a16="http://schemas.microsoft.com/office/drawing/2014/main" xmlns="" id="{B7710FF3-0DAD-45BA-9F71-6CB58E0AF2DF}"/>
              </a:ext>
            </a:extLst>
          </p:cNvPr>
          <p:cNvSpPr/>
          <p:nvPr/>
        </p:nvSpPr>
        <p:spPr>
          <a:xfrm>
            <a:off x="4365625" y="700088"/>
            <a:ext cx="7481888" cy="120015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eaLnBrk="1" fontAlgn="auto" hangingPunct="1">
              <a:spcBef>
                <a:spcPts val="0"/>
              </a:spcBef>
              <a:spcAft>
                <a:spcPts val="800"/>
              </a:spcAft>
              <a:defRPr/>
            </a:pPr>
            <a:r>
              <a:rPr lang="vi-VN" sz="3600">
                <a:latin typeface="Times New Roman" panose="02020603050405020304" pitchFamily="18" charset="0"/>
                <a:cs typeface="Times New Roman" panose="02020603050405020304" pitchFamily="18" charset="0"/>
              </a:rPr>
              <a:t>Lối sống phá hoại, hưởng thụ sẽ dẫn đế hậu quả tự giết mình</a:t>
            </a:r>
            <a:endParaRPr lang="en-US" sz="36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AB0AA015-E4E7-4FC7-AE60-60C0EF9EA3A5}"/>
              </a:ext>
            </a:extLst>
          </p:cNvPr>
          <p:cNvSpPr/>
          <p:nvPr/>
        </p:nvSpPr>
        <p:spPr>
          <a:xfrm>
            <a:off x="4365625" y="4702175"/>
            <a:ext cx="7481888" cy="17541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eaLnBrk="1" fontAlgn="auto" hangingPunct="1">
              <a:spcBef>
                <a:spcPts val="0"/>
              </a:spcBef>
              <a:spcAft>
                <a:spcPts val="0"/>
              </a:spcAft>
              <a:defRPr/>
            </a:pPr>
            <a:r>
              <a:rPr lang="vi-VN" sz="3600">
                <a:latin typeface="Times New Roman" panose="02020603050405020304" pitchFamily="18" charset="0"/>
                <a:cs typeface="Times New Roman" panose="02020603050405020304" pitchFamily="18" charset="0"/>
              </a:rPr>
              <a:t>Phải chăm chỉ, có làm mới có ăn, một người vì mọi người là lối sống cao đẹp cần hướng tới</a:t>
            </a:r>
            <a:endParaRPr lang="en-US" sz="3600">
              <a:solidFill>
                <a:srgbClr val="0070C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xmlns="" id="{F82B6FD5-4F2C-40AB-B979-D65302397F5F}"/>
              </a:ext>
            </a:extLst>
          </p:cNvPr>
          <p:cNvCxnSpPr>
            <a:cxnSpLocks/>
            <a:endCxn id="5" idx="1"/>
          </p:cNvCxnSpPr>
          <p:nvPr/>
        </p:nvCxnSpPr>
        <p:spPr>
          <a:xfrm flipV="1">
            <a:off x="2968625" y="1300163"/>
            <a:ext cx="1397000" cy="2089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xmlns="" id="{08AFA0AB-8AB2-4006-BAC7-3EB0D4CD35EE}"/>
              </a:ext>
            </a:extLst>
          </p:cNvPr>
          <p:cNvCxnSpPr>
            <a:cxnSpLocks/>
            <a:endCxn id="6" idx="1"/>
          </p:cNvCxnSpPr>
          <p:nvPr/>
        </p:nvCxnSpPr>
        <p:spPr>
          <a:xfrm>
            <a:off x="2968625" y="3389313"/>
            <a:ext cx="1397000" cy="21891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xit" presetSubtype="32" fill="hold" grpId="1"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xmlns="" id="{F6F01B2B-F1C9-F601-D339-21201988808C}"/>
              </a:ext>
            </a:extLst>
          </p:cNvPr>
          <p:cNvSpPr/>
          <p:nvPr/>
        </p:nvSpPr>
        <p:spPr>
          <a:xfrm>
            <a:off x="4054768" y="8463"/>
            <a:ext cx="4267200" cy="82563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18" name="Rounded Rectangle 17">
            <a:extLst>
              <a:ext uri="{FF2B5EF4-FFF2-40B4-BE49-F238E27FC236}">
                <a16:creationId xmlns:a16="http://schemas.microsoft.com/office/drawing/2014/main" xmlns="" id="{8359A247-9439-2A4A-E747-435A8E178E18}"/>
              </a:ext>
            </a:extLst>
          </p:cNvPr>
          <p:cNvSpPr/>
          <p:nvPr/>
        </p:nvSpPr>
        <p:spPr>
          <a:xfrm>
            <a:off x="4334912" y="62777"/>
            <a:ext cx="3733800" cy="77296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19" name="TextBox 18">
            <a:extLst>
              <a:ext uri="{FF2B5EF4-FFF2-40B4-BE49-F238E27FC236}">
                <a16:creationId xmlns:a16="http://schemas.microsoft.com/office/drawing/2014/main" xmlns="" id="{37DEA7DF-4AD4-E776-9B0D-EA97816D590F}"/>
              </a:ext>
            </a:extLst>
          </p:cNvPr>
          <p:cNvSpPr txBox="1">
            <a:spLocks noChangeArrowheads="1"/>
          </p:cNvSpPr>
          <p:nvPr/>
        </p:nvSpPr>
        <p:spPr bwMode="auto">
          <a:xfrm>
            <a:off x="4435475" y="115888"/>
            <a:ext cx="3505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09417" indent="-609417" defTabSz="914126" eaLnBrk="1" hangingPunct="1">
              <a:spcBef>
                <a:spcPct val="20000"/>
              </a:spcBef>
              <a:defRPr/>
            </a:pPr>
            <a:r>
              <a:rPr lang="en-US" sz="2399" b="1" kern="0" dirty="0">
                <a:solidFill>
                  <a:srgbClr val="333399"/>
                </a:solidFill>
                <a:effectLst>
                  <a:outerShdw blurRad="38100" dist="38100" dir="2700000" algn="tl">
                    <a:srgbClr val="C0C0C0"/>
                  </a:outerShdw>
                </a:effectLst>
                <a:latin typeface="Times New Roman" pitchFamily="18" charset="0"/>
              </a:rPr>
              <a:t>            </a:t>
            </a:r>
            <a:r>
              <a:rPr lang="en-US" sz="2800" b="1" kern="0" dirty="0">
                <a:solidFill>
                  <a:srgbClr val="333399"/>
                </a:solidFill>
                <a:effectLst>
                  <a:outerShdw blurRad="38100" dist="38100" dir="2700000" algn="tl">
                    <a:srgbClr val="C0C0C0"/>
                  </a:outerShdw>
                </a:effectLst>
                <a:latin typeface="Times New Roman" pitchFamily="18" charset="0"/>
              </a:rPr>
              <a:t>TỔNG KẾT</a:t>
            </a:r>
          </a:p>
        </p:txBody>
      </p:sp>
      <p:cxnSp>
        <p:nvCxnSpPr>
          <p:cNvPr id="22" name="Straight Connector 21">
            <a:extLst>
              <a:ext uri="{FF2B5EF4-FFF2-40B4-BE49-F238E27FC236}">
                <a16:creationId xmlns:a16="http://schemas.microsoft.com/office/drawing/2014/main" xmlns="" id="{2A06C520-D1E5-90E1-8F5C-9F7252BDB227}"/>
              </a:ext>
            </a:extLst>
          </p:cNvPr>
          <p:cNvCxnSpPr/>
          <p:nvPr/>
        </p:nvCxnSpPr>
        <p:spPr>
          <a:xfrm>
            <a:off x="6061075" y="833438"/>
            <a:ext cx="0" cy="217487"/>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xmlns="" id="{D644CD42-45CF-98E5-F81D-25B25F18003F}"/>
              </a:ext>
            </a:extLst>
          </p:cNvPr>
          <p:cNvCxnSpPr/>
          <p:nvPr/>
        </p:nvCxnSpPr>
        <p:spPr>
          <a:xfrm>
            <a:off x="2832100" y="969963"/>
            <a:ext cx="6159500" cy="158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xmlns="" id="{B7B20B53-8730-D79E-3B67-C96FF2CABA9A}"/>
              </a:ext>
            </a:extLst>
          </p:cNvPr>
          <p:cNvCxnSpPr/>
          <p:nvPr/>
        </p:nvCxnSpPr>
        <p:spPr>
          <a:xfrm>
            <a:off x="2832100" y="989013"/>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xmlns="" id="{0747E381-18A3-9430-F2D9-563052A34361}"/>
              </a:ext>
            </a:extLst>
          </p:cNvPr>
          <p:cNvCxnSpPr/>
          <p:nvPr/>
        </p:nvCxnSpPr>
        <p:spPr>
          <a:xfrm>
            <a:off x="8991600" y="10509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a:extLst>
              <a:ext uri="{FF2B5EF4-FFF2-40B4-BE49-F238E27FC236}">
                <a16:creationId xmlns:a16="http://schemas.microsoft.com/office/drawing/2014/main" xmlns="" id="{8C4C60F6-B42B-6193-4F4C-CDB8AC8A84B2}"/>
              </a:ext>
            </a:extLst>
          </p:cNvPr>
          <p:cNvSpPr/>
          <p:nvPr/>
        </p:nvSpPr>
        <p:spPr>
          <a:xfrm>
            <a:off x="1413903" y="1218756"/>
            <a:ext cx="3505200" cy="819026"/>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0" name="Rounded Rectangle 39">
            <a:extLst>
              <a:ext uri="{FF2B5EF4-FFF2-40B4-BE49-F238E27FC236}">
                <a16:creationId xmlns:a16="http://schemas.microsoft.com/office/drawing/2014/main" xmlns="" id="{4CEF3368-2BD1-4702-74ED-B9058892C97D}"/>
              </a:ext>
            </a:extLst>
          </p:cNvPr>
          <p:cNvSpPr/>
          <p:nvPr/>
        </p:nvSpPr>
        <p:spPr>
          <a:xfrm>
            <a:off x="1765719" y="1399156"/>
            <a:ext cx="3077215" cy="6549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5" name="Rounded Rectangle 44">
            <a:extLst>
              <a:ext uri="{FF2B5EF4-FFF2-40B4-BE49-F238E27FC236}">
                <a16:creationId xmlns:a16="http://schemas.microsoft.com/office/drawing/2014/main" xmlns="" id="{63DCA32A-0DF9-B6B7-6AC2-85A0C0B21477}"/>
              </a:ext>
            </a:extLst>
          </p:cNvPr>
          <p:cNvSpPr/>
          <p:nvPr/>
        </p:nvSpPr>
        <p:spPr>
          <a:xfrm>
            <a:off x="7634055" y="1304003"/>
            <a:ext cx="3033945" cy="87597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6" name="Rounded Rectangle 45">
            <a:extLst>
              <a:ext uri="{FF2B5EF4-FFF2-40B4-BE49-F238E27FC236}">
                <a16:creationId xmlns:a16="http://schemas.microsoft.com/office/drawing/2014/main" xmlns="" id="{17E285DD-1FF4-4D45-6E8B-3093B54D10F2}"/>
              </a:ext>
            </a:extLst>
          </p:cNvPr>
          <p:cNvSpPr/>
          <p:nvPr/>
        </p:nvSpPr>
        <p:spPr>
          <a:xfrm>
            <a:off x="7886070" y="1475061"/>
            <a:ext cx="2667000" cy="65874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9" name="TextBox 48">
            <a:extLst>
              <a:ext uri="{FF2B5EF4-FFF2-40B4-BE49-F238E27FC236}">
                <a16:creationId xmlns:a16="http://schemas.microsoft.com/office/drawing/2014/main" xmlns="" id="{AD2E7B20-9FAB-F7F1-C4AF-DA40A30CFB9C}"/>
              </a:ext>
            </a:extLst>
          </p:cNvPr>
          <p:cNvSpPr txBox="1">
            <a:spLocks noChangeArrowheads="1"/>
          </p:cNvSpPr>
          <p:nvPr/>
        </p:nvSpPr>
        <p:spPr bwMode="auto">
          <a:xfrm>
            <a:off x="1497013" y="1368425"/>
            <a:ext cx="3252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815975">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815975">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defRPr/>
            </a:pPr>
            <a:r>
              <a:rPr lang="en-US" altLang="en-US" sz="2399" b="1" dirty="0">
                <a:solidFill>
                  <a:srgbClr val="006600"/>
                </a:solidFill>
                <a:latin typeface="Times New Roman" panose="02020603050405020304" pitchFamily="18" charset="0"/>
                <a:cs typeface="Times New Roman" panose="02020603050405020304" pitchFamily="18" charset="0"/>
              </a:rPr>
              <a:t> NGHỆ THUẬT</a:t>
            </a:r>
            <a:endParaRPr lang="vi-VN" altLang="en-US" sz="2399" b="1" dirty="0">
              <a:solidFill>
                <a:srgbClr val="00660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xmlns="" id="{4BFE2C60-E176-866D-9C53-065041205A7F}"/>
              </a:ext>
            </a:extLst>
          </p:cNvPr>
          <p:cNvSpPr txBox="1">
            <a:spLocks noChangeArrowheads="1"/>
          </p:cNvSpPr>
          <p:nvPr/>
        </p:nvSpPr>
        <p:spPr bwMode="auto">
          <a:xfrm>
            <a:off x="7940675" y="1500188"/>
            <a:ext cx="2727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815975">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815975">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defRPr/>
            </a:pPr>
            <a:r>
              <a:rPr lang="en-US" altLang="en-US" sz="2399" b="1" dirty="0">
                <a:solidFill>
                  <a:srgbClr val="006600"/>
                </a:solidFill>
                <a:latin typeface="Times New Roman" panose="02020603050405020304" pitchFamily="18" charset="0"/>
                <a:cs typeface="Times New Roman" panose="02020603050405020304" pitchFamily="18" charset="0"/>
              </a:rPr>
              <a:t>NỘI DUNG</a:t>
            </a:r>
            <a:endParaRPr lang="vi-VN" altLang="en-US" sz="2399" b="1" i="1" dirty="0">
              <a:solidFill>
                <a:srgbClr val="006600"/>
              </a:solidFill>
              <a:latin typeface="Times New Roman" panose="02020603050405020304" pitchFamily="18" charset="0"/>
              <a:cs typeface="Times New Roman" panose="02020603050405020304" pitchFamily="18" charset="0"/>
            </a:endParaRPr>
          </a:p>
        </p:txBody>
      </p:sp>
      <p:sp>
        <p:nvSpPr>
          <p:cNvPr id="15" name="Oval 2">
            <a:extLst>
              <a:ext uri="{FF2B5EF4-FFF2-40B4-BE49-F238E27FC236}">
                <a16:creationId xmlns:a16="http://schemas.microsoft.com/office/drawing/2014/main" xmlns="" id="{9757A3A2-5E65-0AB4-3942-360584312514}"/>
              </a:ext>
            </a:extLst>
          </p:cNvPr>
          <p:cNvSpPr>
            <a:spLocks noChangeArrowheads="1"/>
          </p:cNvSpPr>
          <p:nvPr/>
        </p:nvSpPr>
        <p:spPr bwMode="auto">
          <a:xfrm rot="5400000">
            <a:off x="523875" y="1606550"/>
            <a:ext cx="4716463" cy="5764213"/>
          </a:xfrm>
          <a:prstGeom prst="ellipse">
            <a:avLst/>
          </a:prstGeom>
          <a:solidFill>
            <a:schemeClr val="accent4">
              <a:lumMod val="20000"/>
              <a:lumOff val="80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en-US" altLang="en-US" sz="1799" b="1" dirty="0">
              <a:solidFill>
                <a:prstClr val="white"/>
              </a:solidFill>
              <a:latin typeface="Times New Roman" panose="02020603050405020304" pitchFamily="18" charset="0"/>
            </a:endParaRPr>
          </a:p>
        </p:txBody>
      </p:sp>
      <p:sp>
        <p:nvSpPr>
          <p:cNvPr id="54" name="Horizontal Scroll 53">
            <a:extLst>
              <a:ext uri="{FF2B5EF4-FFF2-40B4-BE49-F238E27FC236}">
                <a16:creationId xmlns:a16="http://schemas.microsoft.com/office/drawing/2014/main" xmlns="" id="{3DC1E310-06BB-E4FE-7815-AA255B8F1EB0}"/>
              </a:ext>
            </a:extLst>
          </p:cNvPr>
          <p:cNvSpPr>
            <a:spLocks noChangeArrowheads="1"/>
          </p:cNvSpPr>
          <p:nvPr/>
        </p:nvSpPr>
        <p:spPr bwMode="auto">
          <a:xfrm>
            <a:off x="6105525" y="1512888"/>
            <a:ext cx="5972175" cy="5578475"/>
          </a:xfrm>
          <a:prstGeom prst="horizontalScroll">
            <a:avLst>
              <a:gd name="adj" fmla="val 12500"/>
            </a:avLst>
          </a:prstGeom>
          <a:solidFill>
            <a:schemeClr val="accent2">
              <a:lumMod val="20000"/>
              <a:lumOff val="80000"/>
            </a:schemeClr>
          </a:solidFill>
          <a:ln w="12700" algn="ctr">
            <a:solidFill>
              <a:srgbClr val="41719C"/>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fontAlgn="auto" hangingPunct="1">
              <a:spcBef>
                <a:spcPct val="0"/>
              </a:spcBef>
              <a:spcAft>
                <a:spcPts val="0"/>
              </a:spcAft>
              <a:buFont typeface="Wingdings 3" panose="05040102010807070707" pitchFamily="18" charset="2"/>
              <a:buNone/>
              <a:defRPr/>
            </a:pPr>
            <a:endParaRPr lang="en-US" altLang="en-US" sz="2400" dirty="0">
              <a:solidFill>
                <a:schemeClr val="bg1"/>
              </a:solidFill>
              <a:latin typeface="Arial" panose="020B0604020202020204" pitchFamily="34" charset="0"/>
            </a:endParaRPr>
          </a:p>
        </p:txBody>
      </p:sp>
      <p:sp>
        <p:nvSpPr>
          <p:cNvPr id="59" name="TextBox 58">
            <a:extLst>
              <a:ext uri="{FF2B5EF4-FFF2-40B4-BE49-F238E27FC236}">
                <a16:creationId xmlns:a16="http://schemas.microsoft.com/office/drawing/2014/main" xmlns="" id="{24E80CF1-5A8D-A248-6746-31FE610C0846}"/>
              </a:ext>
            </a:extLst>
          </p:cNvPr>
          <p:cNvSpPr txBox="1">
            <a:spLocks noChangeArrowheads="1"/>
          </p:cNvSpPr>
          <p:nvPr/>
        </p:nvSpPr>
        <p:spPr bwMode="auto">
          <a:xfrm>
            <a:off x="609600" y="2603500"/>
            <a:ext cx="473551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4000">
                <a:solidFill>
                  <a:srgbClr val="0070C0"/>
                </a:solidFill>
                <a:latin typeface="Times New Roman" panose="02020603050405020304" pitchFamily="18" charset="0"/>
                <a:cs typeface="Times New Roman" panose="02020603050405020304" pitchFamily="18" charset="0"/>
              </a:rPr>
              <a:t>- Sử dụng thể thơ cổ</a:t>
            </a:r>
            <a:endParaRPr lang="en-US" altLang="en-US" sz="4000">
              <a:solidFill>
                <a:srgbClr val="0070C0"/>
              </a:solidFill>
              <a:latin typeface="Times New Roman" panose="02020603050405020304" pitchFamily="18" charset="0"/>
              <a:cs typeface="Times New Roman" panose="02020603050405020304" pitchFamily="18" charset="0"/>
            </a:endParaRPr>
          </a:p>
          <a:p>
            <a:pPr algn="just" eaLnBrk="1" hangingPunct="1"/>
            <a:r>
              <a:rPr lang="vi-VN" altLang="en-US" sz="4000">
                <a:solidFill>
                  <a:srgbClr val="0070C0"/>
                </a:solidFill>
                <a:latin typeface="Times New Roman" panose="02020603050405020304" pitchFamily="18" charset="0"/>
                <a:cs typeface="Times New Roman" panose="02020603050405020304" pitchFamily="18" charset="0"/>
              </a:rPr>
              <a:t>- </a:t>
            </a:r>
            <a:r>
              <a:rPr lang="en-US" altLang="en-US" sz="4000">
                <a:solidFill>
                  <a:srgbClr val="0070C0"/>
                </a:solidFill>
                <a:latin typeface="Times New Roman" panose="02020603050405020304" pitchFamily="18" charset="0"/>
                <a:cs typeface="Times New Roman" panose="02020603050405020304" pitchFamily="18" charset="0"/>
              </a:rPr>
              <a:t>Mượn chuyện loài vật để đưa ra lời khuyên răn bổ ích đối với con người.</a:t>
            </a:r>
          </a:p>
          <a:p>
            <a:pPr algn="just" eaLnBrk="1" hangingPunct="1">
              <a:lnSpc>
                <a:spcPct val="80000"/>
              </a:lnSpc>
            </a:pPr>
            <a:endParaRPr lang="en-US" altLang="en-US" sz="4000" b="1">
              <a:solidFill>
                <a:srgbClr val="000000"/>
              </a:solidFill>
              <a:latin typeface="Times New Roman" panose="02020603050405020304" pitchFamily="18" charset="0"/>
              <a:cs typeface="Times New Roman" panose="02020603050405020304" pitchFamily="18" charset="0"/>
            </a:endParaRPr>
          </a:p>
          <a:p>
            <a:pPr algn="just" eaLnBrk="1" hangingPunct="1"/>
            <a:r>
              <a:rPr lang="en-US" altLang="en-US" sz="4000">
                <a:solidFill>
                  <a:srgbClr val="FFFFFF"/>
                </a:solidFill>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xmlns="" id="{CD60323A-2390-EDC9-B9B0-04C2FB4C55C6}"/>
              </a:ext>
            </a:extLst>
          </p:cNvPr>
          <p:cNvSpPr txBox="1">
            <a:spLocks noChangeArrowheads="1"/>
          </p:cNvSpPr>
          <p:nvPr/>
        </p:nvSpPr>
        <p:spPr bwMode="auto">
          <a:xfrm>
            <a:off x="6524625" y="2262188"/>
            <a:ext cx="5553075"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3400" b="1">
                <a:solidFill>
                  <a:srgbClr val="FF0000"/>
                </a:solidFill>
                <a:latin typeface="Times New Roman" panose="02020603050405020304" pitchFamily="18" charset="0"/>
                <a:cs typeface="Times New Roman" panose="02020603050405020304" pitchFamily="18" charset="0"/>
              </a:rPr>
              <a:t>Từ câu chuyện con mối và con kiến rút ra bài học:</a:t>
            </a:r>
            <a:endParaRPr lang="en-US" altLang="en-US" sz="3400">
              <a:solidFill>
                <a:srgbClr val="FF0000"/>
              </a:solidFill>
              <a:latin typeface="Times New Roman" panose="02020603050405020304" pitchFamily="18" charset="0"/>
              <a:cs typeface="Times New Roman" panose="02020603050405020304" pitchFamily="18" charset="0"/>
            </a:endParaRPr>
          </a:p>
          <a:p>
            <a:pPr algn="just" eaLnBrk="1" hangingPunct="1"/>
            <a:r>
              <a:rPr lang="vi-VN" altLang="en-US" sz="3400">
                <a:solidFill>
                  <a:srgbClr val="FF0000"/>
                </a:solidFill>
                <a:latin typeface="Times New Roman" panose="02020603050405020304" pitchFamily="18" charset="0"/>
                <a:cs typeface="Times New Roman" panose="02020603050405020304" pitchFamily="18" charset="0"/>
              </a:rPr>
              <a:t>-Lối sống phá hoại, hưởng thụ sẽ dẫn đế hậu quả tự giết mình.</a:t>
            </a:r>
            <a:endParaRPr lang="en-US" altLang="en-US" sz="3400">
              <a:solidFill>
                <a:srgbClr val="FF0000"/>
              </a:solidFill>
              <a:latin typeface="Times New Roman" panose="02020603050405020304" pitchFamily="18" charset="0"/>
              <a:cs typeface="Times New Roman" panose="02020603050405020304" pitchFamily="18" charset="0"/>
            </a:endParaRPr>
          </a:p>
          <a:p>
            <a:pPr algn="just" eaLnBrk="1" hangingPunct="1"/>
            <a:r>
              <a:rPr lang="vi-VN" altLang="en-US" sz="3400">
                <a:solidFill>
                  <a:srgbClr val="FF0000"/>
                </a:solidFill>
                <a:latin typeface="Times New Roman" panose="02020603050405020304" pitchFamily="18" charset="0"/>
                <a:cs typeface="Times New Roman" panose="02020603050405020304" pitchFamily="18" charset="0"/>
              </a:rPr>
              <a:t>Phải chăm chỉ, có làm mới có ăn, một người vì mọi người là lối sống cao đẹp cần hướng tới</a:t>
            </a:r>
            <a:endParaRPr lang="en-US" altLang="en-US" sz="3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ppt_x"/>
                                          </p:val>
                                        </p:tav>
                                        <p:tav tm="100000">
                                          <p:val>
                                            <p:strVal val="#ppt_x"/>
                                          </p:val>
                                        </p:tav>
                                      </p:tavLst>
                                    </p:anim>
                                    <p:anim calcmode="lin" valueType="num">
                                      <p:cBhvr additive="base">
                                        <p:cTn id="4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barn(inVertical)">
                                      <p:cBhvr>
                                        <p:cTn id="53" dur="500"/>
                                        <p:tgtEl>
                                          <p:spTgt spid="52"/>
                                        </p:tgtEl>
                                      </p:cBhvr>
                                    </p:animEffect>
                                  </p:childTnLst>
                                </p:cTn>
                              </p:par>
                              <p:par>
                                <p:cTn id="54" presetID="16" presetClass="entr" presetSubtype="21"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arn(inVertical)">
                                      <p:cBhvr>
                                        <p:cTn id="56" dur="500"/>
                                        <p:tgtEl>
                                          <p:spTgt spid="46"/>
                                        </p:tgtEl>
                                      </p:cBhvr>
                                    </p:animEffect>
                                  </p:childTnLst>
                                </p:cTn>
                              </p:par>
                              <p:par>
                                <p:cTn id="57" presetID="16" presetClass="entr" presetSubtype="21"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inVertical)">
                                      <p:cBhvr>
                                        <p:cTn id="59" dur="500"/>
                                        <p:tgtEl>
                                          <p:spTgt spid="45"/>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ppt_x"/>
                                          </p:val>
                                        </p:tav>
                                        <p:tav tm="100000">
                                          <p:val>
                                            <p:strVal val="#ppt_x"/>
                                          </p:val>
                                        </p:tav>
                                      </p:tavLst>
                                    </p:anim>
                                    <p:anim calcmode="lin" valueType="num">
                                      <p:cBhvr additive="base">
                                        <p:cTn id="63" dur="500" fill="hold"/>
                                        <p:tgtEl>
                                          <p:spTgt spid="5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ppt_x"/>
                                          </p:val>
                                        </p:tav>
                                        <p:tav tm="100000">
                                          <p:val>
                                            <p:strVal val="#ppt_x"/>
                                          </p:val>
                                        </p:tav>
                                      </p:tavLst>
                                    </p:anim>
                                    <p:anim calcmode="lin" valueType="num">
                                      <p:cBhvr additive="base">
                                        <p:cTn id="6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2" grpId="0"/>
      <p:bldP spid="15" grpId="0" animBg="1"/>
      <p:bldP spid="54" grpId="0" animBg="1"/>
      <p:bldP spid="59"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A01DFE1-9FE2-6488-2FA1-86D00307ACC2}"/>
              </a:ext>
            </a:extLst>
          </p:cNvPr>
          <p:cNvPicPr>
            <a:picLocks noChangeAspect="1"/>
          </p:cNvPicPr>
          <p:nvPr/>
        </p:nvPicPr>
        <p:blipFill>
          <a:blip r:embed="rId4">
            <a:extLst>
              <a:ext uri="{28A0092B-C50C-407E-A947-70E740481C1C}">
                <a14:useLocalDpi xmlns:a14="http://schemas.microsoft.com/office/drawing/2010/main" val="0"/>
              </a:ext>
            </a:extLst>
          </a:blip>
          <a:srcRect l="2914" t="12038" r="70209" b="60370"/>
          <a:stretch>
            <a:fillRect/>
          </a:stretch>
        </p:blipFill>
        <p:spPr bwMode="auto">
          <a:xfrm>
            <a:off x="8905875" y="-60325"/>
            <a:ext cx="24574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xmlns="" id="{9EDEE509-DD02-F0E1-B1E5-90B64C016E43}"/>
              </a:ext>
            </a:extLst>
          </p:cNvPr>
          <p:cNvPicPr>
            <a:picLocks noChangeAspect="1"/>
          </p:cNvPicPr>
          <p:nvPr/>
        </p:nvPicPr>
        <p:blipFill>
          <a:blip r:embed="rId4">
            <a:extLst>
              <a:ext uri="{28A0092B-C50C-407E-A947-70E740481C1C}">
                <a14:useLocalDpi xmlns:a14="http://schemas.microsoft.com/office/drawing/2010/main" val="0"/>
              </a:ext>
            </a:extLst>
          </a:blip>
          <a:srcRect l="2914" t="12038" r="70209" b="60370"/>
          <a:stretch>
            <a:fillRect/>
          </a:stretch>
        </p:blipFill>
        <p:spPr bwMode="auto">
          <a:xfrm>
            <a:off x="1704975" y="52388"/>
            <a:ext cx="245586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B68556CA-7F3F-306B-B67C-D6A686D116F4}"/>
              </a:ext>
            </a:extLst>
          </p:cNvPr>
          <p:cNvSpPr txBox="1"/>
          <p:nvPr/>
        </p:nvSpPr>
        <p:spPr>
          <a:xfrm>
            <a:off x="136102" y="1153803"/>
            <a:ext cx="12263478" cy="1615300"/>
          </a:xfrm>
          <a:prstGeom prst="rect">
            <a:avLst/>
          </a:prstGeom>
          <a:noFill/>
        </p:spPr>
        <p:txBody>
          <a:bodyPr lIns="121843" tIns="60921" rIns="121843" bIns="60921">
            <a:spAutoFit/>
          </a:bodyPr>
          <a:lstStyle/>
          <a:p>
            <a:pPr algn="ctr" defTabSz="1218294" eaLnBrk="1" fontAlgn="auto" hangingPunct="1">
              <a:spcBef>
                <a:spcPts val="0"/>
              </a:spcBef>
              <a:spcAft>
                <a:spcPts val="0"/>
              </a:spcAft>
              <a:defRPr/>
            </a:pPr>
            <a:r>
              <a:rPr lang="vi-VN" altLang="zh-CN" sz="5298" b="1">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ĐỌC </a:t>
            </a:r>
            <a:r>
              <a:rPr lang="vi-VN" altLang="zh-CN" sz="5298" b="1"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HIỂU </a:t>
            </a:r>
            <a:r>
              <a:rPr lang="en-US" altLang="zh-CN" sz="5298" b="1" err="1">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VĂN</a:t>
            </a:r>
            <a:r>
              <a:rPr lang="en-US" altLang="zh-CN" sz="5298" b="1">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BẢN</a:t>
            </a:r>
          </a:p>
          <a:p>
            <a:pPr algn="ctr" defTabSz="1218294" eaLnBrk="1" fontAlgn="auto" hangingPunct="1">
              <a:spcBef>
                <a:spcPts val="0"/>
              </a:spcBef>
              <a:spcAft>
                <a:spcPts val="0"/>
              </a:spcAft>
              <a:defRPr/>
            </a:pPr>
            <a:r>
              <a:rPr lang="en-US" sz="4399" b="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CON MỐI VÀ CON KIẾN</a:t>
            </a:r>
            <a:endParaRPr lang="en-US" sz="4399"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图片 16">
            <a:extLst>
              <a:ext uri="{FF2B5EF4-FFF2-40B4-BE49-F238E27FC236}">
                <a16:creationId xmlns:a16="http://schemas.microsoft.com/office/drawing/2014/main" xmlns="" id="{376B836E-C291-B02A-556F-CC83237003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55934">
            <a:off x="8415338" y="825500"/>
            <a:ext cx="8096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xmlns="" id="{953CBE32-A909-85F1-7DA8-7BFCC14933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0375" y="0"/>
            <a:ext cx="8604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Sắc tím lục bình">
            <a:extLst>
              <a:ext uri="{FF2B5EF4-FFF2-40B4-BE49-F238E27FC236}">
                <a16:creationId xmlns:a16="http://schemas.microsoft.com/office/drawing/2014/main" xmlns="" id="{54A3D635-63D6-CD5A-8D9D-0EAFD4AC6251}"/>
              </a:ext>
            </a:extLst>
          </p:cNvPr>
          <p:cNvSpPr>
            <a:spLocks noChangeAspect="1" noChangeArrowheads="1"/>
          </p:cNvSpPr>
          <p:nvPr/>
        </p:nvSpPr>
        <p:spPr bwMode="auto">
          <a:xfrm>
            <a:off x="157163" y="-142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lIns="91416" tIns="45708" rIns="91416" bIns="45708"/>
          <a:lstStyle/>
          <a:p>
            <a:pPr eaLnBrk="1" fontAlgn="auto" hangingPunct="1">
              <a:spcBef>
                <a:spcPts val="0"/>
              </a:spcBef>
              <a:spcAft>
                <a:spcPts val="0"/>
              </a:spcAft>
              <a:defRPr/>
            </a:pPr>
            <a:endParaRPr lang="en-US" sz="1799">
              <a:solidFill>
                <a:prstClr val="black"/>
              </a:solidFill>
              <a:latin typeface="+mn-lt"/>
              <a:cs typeface="Arial" panose="020B0604020202020204" pitchFamily="34" charset="0"/>
            </a:endParaRPr>
          </a:p>
        </p:txBody>
      </p:sp>
      <p:pic>
        <p:nvPicPr>
          <p:cNvPr id="11" name="Picture 10" descr="Tìm hiểu loài mối thông tin">
            <a:extLst>
              <a:ext uri="{FF2B5EF4-FFF2-40B4-BE49-F238E27FC236}">
                <a16:creationId xmlns:a16="http://schemas.microsoft.com/office/drawing/2014/main" xmlns="" id="{A507B169-8054-9E60-AAA7-36B7003E90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675" y="3157538"/>
            <a:ext cx="41338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ttp://1.bp.blogspot.com/-ubu6CJC2IaA/U8iJdfYtBsI/AAAAAAAAAUo/Ka_Q2cwThCg/s000/hinh-anh-doc-nhung-hinh-anh-doc-dao-ve-loai-kien-10.jpg">
            <a:extLst>
              <a:ext uri="{FF2B5EF4-FFF2-40B4-BE49-F238E27FC236}">
                <a16:creationId xmlns:a16="http://schemas.microsoft.com/office/drawing/2014/main" xmlns="" id="{0D53FA57-0012-DAA0-E146-034319AAB1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2963" y="3157538"/>
            <a:ext cx="504031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ppt_x"/>
                                          </p:val>
                                        </p:tav>
                                        <p:tav tm="100000">
                                          <p:val>
                                            <p:strVal val="#ppt_x"/>
                                          </p:val>
                                        </p:tav>
                                      </p:tavLst>
                                    </p:anim>
                                    <p:anim calcmode="lin" valueType="num">
                                      <p:cBhvr additive="base">
                                        <p:cTn id="8"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2" presetClass="emph" presetSubtype="0" fill="hold" nodeType="clickEffect">
                                  <p:stCondLst>
                                    <p:cond delay="750"/>
                                  </p:stCondLst>
                                  <p:childTnLst>
                                    <p:animRot by="120000">
                                      <p:cBhvr>
                                        <p:cTn id="33" dur="100" fill="hold">
                                          <p:stCondLst>
                                            <p:cond delay="0"/>
                                          </p:stCondLst>
                                        </p:cTn>
                                        <p:tgtEl>
                                          <p:spTgt spid="18"/>
                                        </p:tgtEl>
                                        <p:attrNameLst>
                                          <p:attrName>r</p:attrName>
                                        </p:attrNameLst>
                                      </p:cBhvr>
                                    </p:animRot>
                                    <p:animRot by="-240000">
                                      <p:cBhvr>
                                        <p:cTn id="34" dur="200" fill="hold">
                                          <p:stCondLst>
                                            <p:cond delay="200"/>
                                          </p:stCondLst>
                                        </p:cTn>
                                        <p:tgtEl>
                                          <p:spTgt spid="18"/>
                                        </p:tgtEl>
                                        <p:attrNameLst>
                                          <p:attrName>r</p:attrName>
                                        </p:attrNameLst>
                                      </p:cBhvr>
                                    </p:animRot>
                                    <p:animRot by="240000">
                                      <p:cBhvr>
                                        <p:cTn id="35" dur="200" fill="hold">
                                          <p:stCondLst>
                                            <p:cond delay="400"/>
                                          </p:stCondLst>
                                        </p:cTn>
                                        <p:tgtEl>
                                          <p:spTgt spid="18"/>
                                        </p:tgtEl>
                                        <p:attrNameLst>
                                          <p:attrName>r</p:attrName>
                                        </p:attrNameLst>
                                      </p:cBhvr>
                                    </p:animRot>
                                    <p:animRot by="-240000">
                                      <p:cBhvr>
                                        <p:cTn id="36" dur="200" fill="hold">
                                          <p:stCondLst>
                                            <p:cond delay="600"/>
                                          </p:stCondLst>
                                        </p:cTn>
                                        <p:tgtEl>
                                          <p:spTgt spid="18"/>
                                        </p:tgtEl>
                                        <p:attrNameLst>
                                          <p:attrName>r</p:attrName>
                                        </p:attrNameLst>
                                      </p:cBhvr>
                                    </p:animRot>
                                    <p:animRot by="120000">
                                      <p:cBhvr>
                                        <p:cTn id="37" dur="200" fill="hold">
                                          <p:stCondLst>
                                            <p:cond delay="800"/>
                                          </p:stCondLst>
                                        </p:cTn>
                                        <p:tgtEl>
                                          <p:spTgt spid="18"/>
                                        </p:tgtEl>
                                        <p:attrNameLst>
                                          <p:attrName>r</p:attrName>
                                        </p:attrNameLst>
                                      </p:cBhvr>
                                    </p:animRo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2" presetClass="emph" presetSubtype="0" fill="hold" nodeType="clickEffect">
                                  <p:stCondLst>
                                    <p:cond delay="750"/>
                                  </p:stCondLst>
                                  <p:childTnLst>
                                    <p:animRot by="120000">
                                      <p:cBhvr>
                                        <p:cTn id="48" dur="100" fill="hold">
                                          <p:stCondLst>
                                            <p:cond delay="0"/>
                                          </p:stCondLst>
                                        </p:cTn>
                                        <p:tgtEl>
                                          <p:spTgt spid="17"/>
                                        </p:tgtEl>
                                        <p:attrNameLst>
                                          <p:attrName>r</p:attrName>
                                        </p:attrNameLst>
                                      </p:cBhvr>
                                    </p:animRot>
                                    <p:animRot by="-240000">
                                      <p:cBhvr>
                                        <p:cTn id="49" dur="200" fill="hold">
                                          <p:stCondLst>
                                            <p:cond delay="200"/>
                                          </p:stCondLst>
                                        </p:cTn>
                                        <p:tgtEl>
                                          <p:spTgt spid="17"/>
                                        </p:tgtEl>
                                        <p:attrNameLst>
                                          <p:attrName>r</p:attrName>
                                        </p:attrNameLst>
                                      </p:cBhvr>
                                    </p:animRot>
                                    <p:animRot by="240000">
                                      <p:cBhvr>
                                        <p:cTn id="50" dur="200" fill="hold">
                                          <p:stCondLst>
                                            <p:cond delay="400"/>
                                          </p:stCondLst>
                                        </p:cTn>
                                        <p:tgtEl>
                                          <p:spTgt spid="17"/>
                                        </p:tgtEl>
                                        <p:attrNameLst>
                                          <p:attrName>r</p:attrName>
                                        </p:attrNameLst>
                                      </p:cBhvr>
                                    </p:animRot>
                                    <p:animRot by="-240000">
                                      <p:cBhvr>
                                        <p:cTn id="51" dur="200" fill="hold">
                                          <p:stCondLst>
                                            <p:cond delay="600"/>
                                          </p:stCondLst>
                                        </p:cTn>
                                        <p:tgtEl>
                                          <p:spTgt spid="17"/>
                                        </p:tgtEl>
                                        <p:attrNameLst>
                                          <p:attrName>r</p:attrName>
                                        </p:attrNameLst>
                                      </p:cBhvr>
                                    </p:animRot>
                                    <p:animRot by="120000">
                                      <p:cBhvr>
                                        <p:cTn id="52" dur="200" fill="hold">
                                          <p:stCondLst>
                                            <p:cond delay="800"/>
                                          </p:stCondLst>
                                        </p:cTn>
                                        <p:tgtEl>
                                          <p:spTgt spid="17"/>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par>
                                <p:cTn id="58" presetID="14" presetClass="entr" presetSubtype="1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xmlns="" id="{AB8167F0-A842-6259-99FD-5D031C19959F}"/>
              </a:ext>
            </a:extLst>
          </p:cNvPr>
          <p:cNvSpPr txBox="1">
            <a:spLocks noChangeArrowheads="1"/>
          </p:cNvSpPr>
          <p:nvPr/>
        </p:nvSpPr>
        <p:spPr bwMode="auto">
          <a:xfrm>
            <a:off x="209550" y="1038225"/>
            <a:ext cx="574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 TRẢI NGHIỆM CÙNG VĂN BẢN</a:t>
            </a:r>
          </a:p>
        </p:txBody>
      </p:sp>
      <p:cxnSp>
        <p:nvCxnSpPr>
          <p:cNvPr id="11" name="Straight Connector 10">
            <a:extLst>
              <a:ext uri="{FF2B5EF4-FFF2-40B4-BE49-F238E27FC236}">
                <a16:creationId xmlns:a16="http://schemas.microsoft.com/office/drawing/2014/main" xmlns="" id="{D395EAF4-72EA-46AC-9F31-27D2A15E2A02}"/>
              </a:ext>
            </a:extLst>
          </p:cNvPr>
          <p:cNvCxnSpPr>
            <a:cxnSpLocks/>
          </p:cNvCxnSpPr>
          <p:nvPr/>
        </p:nvCxnSpPr>
        <p:spPr>
          <a:xfrm>
            <a:off x="6096000" y="1150938"/>
            <a:ext cx="0" cy="5437187"/>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5604" name="TextBox 13">
            <a:extLst>
              <a:ext uri="{FF2B5EF4-FFF2-40B4-BE49-F238E27FC236}">
                <a16:creationId xmlns:a16="http://schemas.microsoft.com/office/drawing/2014/main" xmlns="" id="{75B8B061-8F04-0930-728B-553220BE9E2B}"/>
              </a:ext>
            </a:extLst>
          </p:cNvPr>
          <p:cNvSpPr txBox="1">
            <a:spLocks noChangeArrowheads="1"/>
          </p:cNvSpPr>
          <p:nvPr/>
        </p:nvSpPr>
        <p:spPr bwMode="auto">
          <a:xfrm>
            <a:off x="209550" y="1470025"/>
            <a:ext cx="549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II. SUY NGẪM VÀ PHẢN HỒI</a:t>
            </a:r>
          </a:p>
        </p:txBody>
      </p:sp>
      <p:grpSp>
        <p:nvGrpSpPr>
          <p:cNvPr id="25605" name="Group 18">
            <a:extLst>
              <a:ext uri="{FF2B5EF4-FFF2-40B4-BE49-F238E27FC236}">
                <a16:creationId xmlns:a16="http://schemas.microsoft.com/office/drawing/2014/main" xmlns="" id="{9E3C7DAE-B84E-A726-4ED3-AC9A91BAAC1E}"/>
              </a:ext>
            </a:extLst>
          </p:cNvPr>
          <p:cNvGrpSpPr>
            <a:grpSpLocks/>
          </p:cNvGrpSpPr>
          <p:nvPr/>
        </p:nvGrpSpPr>
        <p:grpSpPr bwMode="auto">
          <a:xfrm>
            <a:off x="3194050" y="-23813"/>
            <a:ext cx="6081713" cy="708026"/>
            <a:chOff x="3194343" y="-23650"/>
            <a:chExt cx="6082191" cy="707886"/>
          </a:xfrm>
        </p:grpSpPr>
        <p:sp>
          <p:nvSpPr>
            <p:cNvPr id="21" name="Rectangle: Rounded Corners 20">
              <a:extLst>
                <a:ext uri="{FF2B5EF4-FFF2-40B4-BE49-F238E27FC236}">
                  <a16:creationId xmlns:a16="http://schemas.microsoft.com/office/drawing/2014/main" xmlns="" id="{0283F290-F8FA-42B6-9D5F-C81080505893}"/>
                </a:ext>
              </a:extLst>
            </p:cNvPr>
            <p:cNvSpPr/>
            <p:nvPr/>
          </p:nvSpPr>
          <p:spPr>
            <a:xfrm>
              <a:off x="3619826" y="-3016"/>
              <a:ext cx="5656708" cy="677729"/>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620" name="TextBox 21">
              <a:extLst>
                <a:ext uri="{FF2B5EF4-FFF2-40B4-BE49-F238E27FC236}">
                  <a16:creationId xmlns:a16="http://schemas.microsoft.com/office/drawing/2014/main" xmlns="" id="{6CD93E81-9C5E-D64D-2266-6F1ABB028889}"/>
                </a:ext>
              </a:extLst>
            </p:cNvPr>
            <p:cNvSpPr txBox="1">
              <a:spLocks noChangeArrowheads="1"/>
            </p:cNvSpPr>
            <p:nvPr/>
          </p:nvSpPr>
          <p:spPr bwMode="auto">
            <a:xfrm>
              <a:off x="3194343" y="-23650"/>
              <a:ext cx="59559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            </a:t>
              </a:r>
              <a:r>
                <a:rPr lang="en-US" altLang="en-US" sz="2000" b="1">
                  <a:solidFill>
                    <a:srgbClr val="002060"/>
                  </a:solidFill>
                  <a:latin typeface="Times New Roman" panose="02020603050405020304" pitchFamily="18" charset="0"/>
                  <a:cs typeface="Times New Roman" panose="02020603050405020304" pitchFamily="18" charset="0"/>
                </a:rPr>
                <a:t>NGƯỜI ĐÀN ÔNG CÔ ĐỘC GIỮA RỪNG</a:t>
              </a:r>
              <a:endParaRPr lang="en-US" altLang="en-US" b="1">
                <a:solidFill>
                  <a:srgbClr val="002060"/>
                </a:solidFill>
                <a:latin typeface="Times New Roman" panose="02020603050405020304" pitchFamily="18" charset="0"/>
                <a:cs typeface="Times New Roman" panose="02020603050405020304" pitchFamily="18" charset="0"/>
              </a:endParaRPr>
            </a:p>
            <a:p>
              <a:pPr eaLnBrk="1" hangingPunct="1"/>
              <a:r>
                <a:rPr lang="en-US" altLang="en-US" b="1" i="1">
                  <a:solidFill>
                    <a:srgbClr val="002060"/>
                  </a:solidFill>
                  <a:latin typeface="#9Slide05 Claudia"/>
                  <a:cs typeface="Times New Roman" panose="02020603050405020304" pitchFamily="18" charset="0"/>
                </a:rPr>
                <a:t>                                                                                           </a:t>
              </a:r>
              <a:r>
                <a:rPr lang="en-US" altLang="en-US" b="1" i="1">
                  <a:solidFill>
                    <a:srgbClr val="002060"/>
                  </a:solidFill>
                  <a:latin typeface="Times New Roman" panose="02020603050405020304" pitchFamily="18" charset="0"/>
                  <a:cs typeface="Times New Roman" panose="02020603050405020304" pitchFamily="18" charset="0"/>
                </a:rPr>
                <a:t>- </a:t>
              </a:r>
              <a:r>
                <a:rPr lang="en-US" altLang="en-US" sz="2000" b="1" i="1">
                  <a:solidFill>
                    <a:srgbClr val="002060"/>
                  </a:solidFill>
                  <a:latin typeface="Times New Roman" panose="02020603050405020304" pitchFamily="18" charset="0"/>
                  <a:cs typeface="Times New Roman" panose="02020603050405020304" pitchFamily="18" charset="0"/>
                </a:rPr>
                <a:t>Đoàn Giỏi-</a:t>
              </a:r>
              <a:endParaRPr lang="en-US" altLang="en-US" b="1" i="1">
                <a:solidFill>
                  <a:srgbClr val="002060"/>
                </a:solidFill>
                <a:latin typeface="Times New Roman" panose="02020603050405020304" pitchFamily="18" charset="0"/>
                <a:cs typeface="Times New Roman" panose="02020603050405020304" pitchFamily="18" charset="0"/>
              </a:endParaRPr>
            </a:p>
          </p:txBody>
        </p:sp>
      </p:grpSp>
      <p:sp>
        <p:nvSpPr>
          <p:cNvPr id="25606" name="TextBox 12">
            <a:extLst>
              <a:ext uri="{FF2B5EF4-FFF2-40B4-BE49-F238E27FC236}">
                <a16:creationId xmlns:a16="http://schemas.microsoft.com/office/drawing/2014/main" xmlns="" id="{A12BC80E-A66E-15E9-4999-0A6C966AE1F3}"/>
              </a:ext>
            </a:extLst>
          </p:cNvPr>
          <p:cNvSpPr txBox="1">
            <a:spLocks noChangeArrowheads="1"/>
          </p:cNvSpPr>
          <p:nvPr/>
        </p:nvSpPr>
        <p:spPr bwMode="auto">
          <a:xfrm>
            <a:off x="209550" y="1931988"/>
            <a:ext cx="549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III. TỔNG KẾT</a:t>
            </a:r>
          </a:p>
        </p:txBody>
      </p:sp>
      <p:sp>
        <p:nvSpPr>
          <p:cNvPr id="25607" name="TextBox 15">
            <a:extLst>
              <a:ext uri="{FF2B5EF4-FFF2-40B4-BE49-F238E27FC236}">
                <a16:creationId xmlns:a16="http://schemas.microsoft.com/office/drawing/2014/main" xmlns="" id="{ED4677F1-859E-15CA-55BC-C3AABFD7A2C7}"/>
              </a:ext>
            </a:extLst>
          </p:cNvPr>
          <p:cNvSpPr txBox="1">
            <a:spLocks noChangeArrowheads="1"/>
          </p:cNvSpPr>
          <p:nvPr/>
        </p:nvSpPr>
        <p:spPr bwMode="auto">
          <a:xfrm>
            <a:off x="209550" y="2393950"/>
            <a:ext cx="549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IV. LUYỆN TẬP</a:t>
            </a:r>
          </a:p>
        </p:txBody>
      </p:sp>
      <p:pic>
        <p:nvPicPr>
          <p:cNvPr id="25608" name="Content Placeholder 6">
            <a:extLst>
              <a:ext uri="{FF2B5EF4-FFF2-40B4-BE49-F238E27FC236}">
                <a16:creationId xmlns:a16="http://schemas.microsoft.com/office/drawing/2014/main" xmlns="" id="{66B6ECC9-48D5-3486-7C91-24A78EF92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B3506850-9E73-42D6-984F-AAE4BA548EBF}"/>
              </a:ext>
            </a:extLst>
          </p:cNvPr>
          <p:cNvSpPr txBox="1"/>
          <p:nvPr/>
        </p:nvSpPr>
        <p:spPr>
          <a:xfrm>
            <a:off x="2619375" y="631825"/>
            <a:ext cx="6807200" cy="584200"/>
          </a:xfrm>
          <a:prstGeom prst="rect">
            <a:avLst/>
          </a:prstGeom>
          <a:solidFill>
            <a:schemeClr val="accent1">
              <a:tint val="20000"/>
            </a:schemeClr>
          </a:solidFill>
        </p:spPr>
        <p:txBody>
          <a:bodyPr>
            <a:spAutoFit/>
          </a:bodyPr>
          <a:lstStyle/>
          <a:p>
            <a:pPr algn="ctr" eaLnBrk="1" fontAlgn="auto" hangingPunct="1">
              <a:spcBef>
                <a:spcPts val="0"/>
              </a:spcBef>
              <a:spcAft>
                <a:spcPts val="0"/>
              </a:spcAft>
              <a:defRPr/>
            </a:pPr>
            <a:r>
              <a:rPr lang="en-US" sz="3200" b="1" dirty="0">
                <a:latin typeface="Times New Roman" panose="02020603050405020304" pitchFamily="18" charset="0"/>
                <a:cs typeface="Times New Roman" panose="02020603050405020304" pitchFamily="18" charset="0"/>
              </a:rPr>
              <a:t>LUYỆN TẬP</a:t>
            </a:r>
            <a:endParaRPr lang="x-none" sz="3200" b="1" dirty="0">
              <a:latin typeface="Times New Roman" panose="02020603050405020304" pitchFamily="18" charset="0"/>
              <a:cs typeface="Times New Roman" panose="02020603050405020304" pitchFamily="18" charset="0"/>
            </a:endParaRPr>
          </a:p>
        </p:txBody>
      </p:sp>
      <p:grpSp>
        <p:nvGrpSpPr>
          <p:cNvPr id="25610" name="Group 14">
            <a:extLst>
              <a:ext uri="{FF2B5EF4-FFF2-40B4-BE49-F238E27FC236}">
                <a16:creationId xmlns:a16="http://schemas.microsoft.com/office/drawing/2014/main" xmlns="" id="{25B28E7A-3106-8D67-4862-554A300AE9D4}"/>
              </a:ext>
            </a:extLst>
          </p:cNvPr>
          <p:cNvGrpSpPr>
            <a:grpSpLocks/>
          </p:cNvGrpSpPr>
          <p:nvPr/>
        </p:nvGrpSpPr>
        <p:grpSpPr bwMode="auto">
          <a:xfrm>
            <a:off x="47625" y="5861050"/>
            <a:ext cx="12231688" cy="1046163"/>
            <a:chOff x="47343" y="5861302"/>
            <a:chExt cx="12232515" cy="1046420"/>
          </a:xfrm>
        </p:grpSpPr>
        <p:pic>
          <p:nvPicPr>
            <p:cNvPr id="25613" name="Picture 16">
              <a:extLst>
                <a:ext uri="{FF2B5EF4-FFF2-40B4-BE49-F238E27FC236}">
                  <a16:creationId xmlns:a16="http://schemas.microsoft.com/office/drawing/2014/main" xmlns="" id="{695D89A8-263B-0F39-67DD-92191D341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7">
              <a:extLst>
                <a:ext uri="{FF2B5EF4-FFF2-40B4-BE49-F238E27FC236}">
                  <a16:creationId xmlns:a16="http://schemas.microsoft.com/office/drawing/2014/main" xmlns="" id="{03C84F74-ADFC-43F4-4AEC-0D2F82AC4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9">
              <a:extLst>
                <a:ext uri="{FF2B5EF4-FFF2-40B4-BE49-F238E27FC236}">
                  <a16:creationId xmlns:a16="http://schemas.microsoft.com/office/drawing/2014/main" xmlns="" id="{9DD23AFF-DFB7-FB02-3901-D4DE1A17B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22">
              <a:extLst>
                <a:ext uri="{FF2B5EF4-FFF2-40B4-BE49-F238E27FC236}">
                  <a16:creationId xmlns:a16="http://schemas.microsoft.com/office/drawing/2014/main" xmlns="" id="{B96E1902-D9B9-39FB-69BF-0F269E49C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23">
              <a:extLst>
                <a:ext uri="{FF2B5EF4-FFF2-40B4-BE49-F238E27FC236}">
                  <a16:creationId xmlns:a16="http://schemas.microsoft.com/office/drawing/2014/main" xmlns="" id="{6450CF2F-E236-DC5F-5395-5A9894021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4">
              <a:extLst>
                <a:ext uri="{FF2B5EF4-FFF2-40B4-BE49-F238E27FC236}">
                  <a16:creationId xmlns:a16="http://schemas.microsoft.com/office/drawing/2014/main" xmlns="" id="{D66C3A17-1AA4-DAA6-8880-B2454579B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xmlns="" id="{58811FF9-FCD5-58FA-9332-0D8585DD1D2E}"/>
              </a:ext>
            </a:extLst>
          </p:cNvPr>
          <p:cNvSpPr txBox="1">
            <a:spLocks noChangeArrowheads="1"/>
          </p:cNvSpPr>
          <p:nvPr/>
        </p:nvSpPr>
        <p:spPr bwMode="auto">
          <a:xfrm>
            <a:off x="1571625" y="2673350"/>
            <a:ext cx="875823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vi-VN" altLang="en-US" sz="3200" b="1">
                <a:latin typeface="Times New Roman" panose="02020603050405020304" pitchFamily="18" charset="0"/>
                <a:cs typeface="Times New Roman" panose="02020603050405020304" pitchFamily="18" charset="0"/>
              </a:rPr>
              <a:t>1. Văn bản Con mối và con kiến là loại truyện gì</a:t>
            </a:r>
            <a:r>
              <a:rPr lang="en-US" altLang="en-US" sz="3200" b="1">
                <a:latin typeface="Times New Roman" panose="02020603050405020304" pitchFamily="18" charset="0"/>
                <a:cs typeface="Times New Roman" panose="02020603050405020304" pitchFamily="18" charset="0"/>
              </a:rPr>
              <a:t>?</a:t>
            </a:r>
            <a:endParaRPr lang="en-US" altLang="en-US" sz="3200">
              <a:latin typeface="Times New Roman" panose="02020603050405020304" pitchFamily="18" charset="0"/>
              <a:cs typeface="Times New Roman" panose="02020603050405020304" pitchFamily="18" charset="0"/>
            </a:endParaRPr>
          </a:p>
          <a:p>
            <a:pPr eaLnBrk="1" hangingPunct="1"/>
            <a:r>
              <a:rPr lang="en-US" altLang="en-US" sz="3200">
                <a:latin typeface="Times New Roman" panose="02020603050405020304" pitchFamily="18" charset="0"/>
                <a:cs typeface="Times New Roman" panose="02020603050405020304" pitchFamily="18" charset="0"/>
              </a:rPr>
              <a:t>A. </a:t>
            </a:r>
            <a:r>
              <a:rPr lang="vi-VN" altLang="en-US" sz="3200">
                <a:latin typeface="Times New Roman" panose="02020603050405020304" pitchFamily="18" charset="0"/>
                <a:cs typeface="Times New Roman" panose="02020603050405020304" pitchFamily="18" charset="0"/>
              </a:rPr>
              <a:t>Cổ tích</a:t>
            </a:r>
            <a:endParaRPr lang="en-US" altLang="en-US" sz="3200">
              <a:latin typeface="Times New Roman" panose="02020603050405020304" pitchFamily="18" charset="0"/>
              <a:cs typeface="Times New Roman" panose="02020603050405020304" pitchFamily="18" charset="0"/>
            </a:endParaRPr>
          </a:p>
          <a:p>
            <a:pPr eaLnBrk="1" hangingPunct="1"/>
            <a:r>
              <a:rPr lang="en-US" altLang="en-US" sz="3200">
                <a:latin typeface="Times New Roman" panose="02020603050405020304" pitchFamily="18" charset="0"/>
                <a:cs typeface="Times New Roman" panose="02020603050405020304" pitchFamily="18" charset="0"/>
              </a:rPr>
              <a:t>B. </a:t>
            </a:r>
            <a:r>
              <a:rPr lang="vi-VN" altLang="en-US" sz="3200">
                <a:latin typeface="Times New Roman" panose="02020603050405020304" pitchFamily="18" charset="0"/>
                <a:cs typeface="Times New Roman" panose="02020603050405020304" pitchFamily="18" charset="0"/>
              </a:rPr>
              <a:t>Truyền thuyết</a:t>
            </a:r>
            <a:endParaRPr lang="en-US" altLang="en-US" sz="3200">
              <a:latin typeface="Times New Roman" panose="02020603050405020304" pitchFamily="18" charset="0"/>
              <a:cs typeface="Times New Roman" panose="02020603050405020304" pitchFamily="18" charset="0"/>
            </a:endParaRPr>
          </a:p>
          <a:p>
            <a:pPr eaLnBrk="1" hangingPunct="1"/>
            <a:r>
              <a:rPr lang="en-US" altLang="en-US" sz="3200">
                <a:latin typeface="Times New Roman" panose="02020603050405020304" pitchFamily="18" charset="0"/>
                <a:cs typeface="Times New Roman" panose="02020603050405020304" pitchFamily="18" charset="0"/>
              </a:rPr>
              <a:t>C. </a:t>
            </a:r>
            <a:r>
              <a:rPr lang="vi-VN" altLang="en-US" sz="3200">
                <a:latin typeface="Times New Roman" panose="02020603050405020304" pitchFamily="18" charset="0"/>
                <a:cs typeface="Times New Roman" panose="02020603050405020304" pitchFamily="18" charset="0"/>
              </a:rPr>
              <a:t>Truyện ngụ ngôn</a:t>
            </a:r>
            <a:endParaRPr lang="en-US" altLang="en-US" sz="3200">
              <a:latin typeface="Times New Roman" panose="02020603050405020304" pitchFamily="18" charset="0"/>
              <a:cs typeface="Times New Roman" panose="02020603050405020304" pitchFamily="18" charset="0"/>
            </a:endParaRPr>
          </a:p>
          <a:p>
            <a:pPr eaLnBrk="1" hangingPunct="1"/>
            <a:r>
              <a:rPr lang="en-US" altLang="en-US" sz="3200">
                <a:latin typeface="Times New Roman" panose="02020603050405020304" pitchFamily="18" charset="0"/>
                <a:cs typeface="Times New Roman" panose="02020603050405020304" pitchFamily="18" charset="0"/>
              </a:rPr>
              <a:t>D. </a:t>
            </a:r>
            <a:r>
              <a:rPr lang="vi-VN" altLang="en-US" sz="3200">
                <a:latin typeface="Times New Roman" panose="02020603050405020304" pitchFamily="18" charset="0"/>
                <a:cs typeface="Times New Roman" panose="02020603050405020304" pitchFamily="18" charset="0"/>
              </a:rPr>
              <a:t>Truyện cười</a:t>
            </a:r>
            <a:endParaRPr lang="en-US" altLang="en-US" sz="3200">
              <a:latin typeface="Times New Roman" panose="02020603050405020304" pitchFamily="18" charset="0"/>
              <a:cs typeface="Times New Roman" panose="02020603050405020304" pitchFamily="18" charset="0"/>
            </a:endParaRPr>
          </a:p>
          <a:p>
            <a:pPr algn="just" eaLnBrk="1" hangingPunct="1">
              <a:lnSpc>
                <a:spcPct val="150000"/>
              </a:lnSpc>
            </a:pPr>
            <a:endParaRPr lang="en-US" altLang="en-US" sz="320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6F706EC8-C408-4502-8BAC-CFF43FB7C3FA}"/>
              </a:ext>
            </a:extLst>
          </p:cNvPr>
          <p:cNvSpPr/>
          <p:nvPr/>
        </p:nvSpPr>
        <p:spPr>
          <a:xfrm>
            <a:off x="1482725" y="4173538"/>
            <a:ext cx="579438" cy="5476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xmlns="" id="{8A66CB03-A9E2-AF89-6BC7-72CAE7E45437}"/>
              </a:ext>
            </a:extLst>
          </p:cNvPr>
          <p:cNvSpPr txBox="1">
            <a:spLocks noChangeArrowheads="1"/>
          </p:cNvSpPr>
          <p:nvPr/>
        </p:nvSpPr>
        <p:spPr bwMode="auto">
          <a:xfrm>
            <a:off x="209550" y="1038225"/>
            <a:ext cx="574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 TRẢI NGHIỆM CÙNG VĂN BẢN</a:t>
            </a:r>
          </a:p>
        </p:txBody>
      </p:sp>
      <p:cxnSp>
        <p:nvCxnSpPr>
          <p:cNvPr id="11" name="Straight Connector 10">
            <a:extLst>
              <a:ext uri="{FF2B5EF4-FFF2-40B4-BE49-F238E27FC236}">
                <a16:creationId xmlns:a16="http://schemas.microsoft.com/office/drawing/2014/main" xmlns="" id="{D395EAF4-72EA-46AC-9F31-27D2A15E2A02}"/>
              </a:ext>
            </a:extLst>
          </p:cNvPr>
          <p:cNvCxnSpPr>
            <a:cxnSpLocks/>
          </p:cNvCxnSpPr>
          <p:nvPr/>
        </p:nvCxnSpPr>
        <p:spPr>
          <a:xfrm>
            <a:off x="6096000" y="1150938"/>
            <a:ext cx="0" cy="5437187"/>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6628" name="TextBox 13">
            <a:extLst>
              <a:ext uri="{FF2B5EF4-FFF2-40B4-BE49-F238E27FC236}">
                <a16:creationId xmlns:a16="http://schemas.microsoft.com/office/drawing/2014/main" xmlns="" id="{0E517CFA-16FE-2946-E4E5-CECC68FF58B1}"/>
              </a:ext>
            </a:extLst>
          </p:cNvPr>
          <p:cNvSpPr txBox="1">
            <a:spLocks noChangeArrowheads="1"/>
          </p:cNvSpPr>
          <p:nvPr/>
        </p:nvSpPr>
        <p:spPr bwMode="auto">
          <a:xfrm>
            <a:off x="209550" y="1470025"/>
            <a:ext cx="549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II. SUY NGẪM VÀ PHẢN HỒI</a:t>
            </a:r>
          </a:p>
        </p:txBody>
      </p:sp>
      <p:grpSp>
        <p:nvGrpSpPr>
          <p:cNvPr id="26629" name="Group 18">
            <a:extLst>
              <a:ext uri="{FF2B5EF4-FFF2-40B4-BE49-F238E27FC236}">
                <a16:creationId xmlns:a16="http://schemas.microsoft.com/office/drawing/2014/main" xmlns="" id="{43279005-774F-E056-881E-4F4B1CA0F6EE}"/>
              </a:ext>
            </a:extLst>
          </p:cNvPr>
          <p:cNvGrpSpPr>
            <a:grpSpLocks/>
          </p:cNvGrpSpPr>
          <p:nvPr/>
        </p:nvGrpSpPr>
        <p:grpSpPr bwMode="auto">
          <a:xfrm>
            <a:off x="3194050" y="-23813"/>
            <a:ext cx="6081713" cy="708026"/>
            <a:chOff x="3194343" y="-23650"/>
            <a:chExt cx="6082191" cy="707886"/>
          </a:xfrm>
        </p:grpSpPr>
        <p:sp>
          <p:nvSpPr>
            <p:cNvPr id="21" name="Rectangle: Rounded Corners 20">
              <a:extLst>
                <a:ext uri="{FF2B5EF4-FFF2-40B4-BE49-F238E27FC236}">
                  <a16:creationId xmlns:a16="http://schemas.microsoft.com/office/drawing/2014/main" xmlns="" id="{0283F290-F8FA-42B6-9D5F-C81080505893}"/>
                </a:ext>
              </a:extLst>
            </p:cNvPr>
            <p:cNvSpPr/>
            <p:nvPr/>
          </p:nvSpPr>
          <p:spPr>
            <a:xfrm>
              <a:off x="3619826" y="-3016"/>
              <a:ext cx="5656708" cy="677729"/>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644" name="TextBox 21">
              <a:extLst>
                <a:ext uri="{FF2B5EF4-FFF2-40B4-BE49-F238E27FC236}">
                  <a16:creationId xmlns:a16="http://schemas.microsoft.com/office/drawing/2014/main" xmlns="" id="{C69EDA0F-4948-FBF8-5D60-8EE6437766C1}"/>
                </a:ext>
              </a:extLst>
            </p:cNvPr>
            <p:cNvSpPr txBox="1">
              <a:spLocks noChangeArrowheads="1"/>
            </p:cNvSpPr>
            <p:nvPr/>
          </p:nvSpPr>
          <p:spPr bwMode="auto">
            <a:xfrm>
              <a:off x="3194343" y="-23650"/>
              <a:ext cx="59559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            </a:t>
              </a:r>
              <a:r>
                <a:rPr lang="en-US" altLang="en-US" sz="2000" b="1">
                  <a:solidFill>
                    <a:srgbClr val="002060"/>
                  </a:solidFill>
                  <a:latin typeface="Times New Roman" panose="02020603050405020304" pitchFamily="18" charset="0"/>
                  <a:cs typeface="Times New Roman" panose="02020603050405020304" pitchFamily="18" charset="0"/>
                </a:rPr>
                <a:t>NGƯỜI ĐÀN ÔNG CÔ ĐỘC GIỮA RỪNG</a:t>
              </a:r>
              <a:endParaRPr lang="en-US" altLang="en-US" b="1">
                <a:solidFill>
                  <a:srgbClr val="002060"/>
                </a:solidFill>
                <a:latin typeface="Times New Roman" panose="02020603050405020304" pitchFamily="18" charset="0"/>
                <a:cs typeface="Times New Roman" panose="02020603050405020304" pitchFamily="18" charset="0"/>
              </a:endParaRPr>
            </a:p>
            <a:p>
              <a:pPr eaLnBrk="1" hangingPunct="1"/>
              <a:r>
                <a:rPr lang="en-US" altLang="en-US" b="1" i="1">
                  <a:solidFill>
                    <a:srgbClr val="002060"/>
                  </a:solidFill>
                  <a:latin typeface="#9Slide05 Claudia"/>
                  <a:cs typeface="Times New Roman" panose="02020603050405020304" pitchFamily="18" charset="0"/>
                </a:rPr>
                <a:t>                                                                                           </a:t>
              </a:r>
              <a:r>
                <a:rPr lang="en-US" altLang="en-US" b="1" i="1">
                  <a:solidFill>
                    <a:srgbClr val="002060"/>
                  </a:solidFill>
                  <a:latin typeface="Times New Roman" panose="02020603050405020304" pitchFamily="18" charset="0"/>
                  <a:cs typeface="Times New Roman" panose="02020603050405020304" pitchFamily="18" charset="0"/>
                </a:rPr>
                <a:t>- </a:t>
              </a:r>
              <a:r>
                <a:rPr lang="en-US" altLang="en-US" sz="2000" b="1" i="1">
                  <a:solidFill>
                    <a:srgbClr val="002060"/>
                  </a:solidFill>
                  <a:latin typeface="Times New Roman" panose="02020603050405020304" pitchFamily="18" charset="0"/>
                  <a:cs typeface="Times New Roman" panose="02020603050405020304" pitchFamily="18" charset="0"/>
                </a:rPr>
                <a:t>Đoàn Giỏi-</a:t>
              </a:r>
              <a:endParaRPr lang="en-US" altLang="en-US" b="1" i="1">
                <a:solidFill>
                  <a:srgbClr val="002060"/>
                </a:solidFill>
                <a:latin typeface="Times New Roman" panose="02020603050405020304" pitchFamily="18" charset="0"/>
                <a:cs typeface="Times New Roman" panose="02020603050405020304" pitchFamily="18" charset="0"/>
              </a:endParaRPr>
            </a:p>
          </p:txBody>
        </p:sp>
      </p:grpSp>
      <p:sp>
        <p:nvSpPr>
          <p:cNvPr id="26630" name="TextBox 12">
            <a:extLst>
              <a:ext uri="{FF2B5EF4-FFF2-40B4-BE49-F238E27FC236}">
                <a16:creationId xmlns:a16="http://schemas.microsoft.com/office/drawing/2014/main" xmlns="" id="{1D2611D9-3A14-13F4-B73C-940F75EE9C97}"/>
              </a:ext>
            </a:extLst>
          </p:cNvPr>
          <p:cNvSpPr txBox="1">
            <a:spLocks noChangeArrowheads="1"/>
          </p:cNvSpPr>
          <p:nvPr/>
        </p:nvSpPr>
        <p:spPr bwMode="auto">
          <a:xfrm>
            <a:off x="209550" y="1931988"/>
            <a:ext cx="549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III. TỔNG KẾT</a:t>
            </a:r>
          </a:p>
        </p:txBody>
      </p:sp>
      <p:sp>
        <p:nvSpPr>
          <p:cNvPr id="26631" name="TextBox 15">
            <a:extLst>
              <a:ext uri="{FF2B5EF4-FFF2-40B4-BE49-F238E27FC236}">
                <a16:creationId xmlns:a16="http://schemas.microsoft.com/office/drawing/2014/main" xmlns="" id="{49A07AD5-B956-377E-6BF1-739E792DF7B9}"/>
              </a:ext>
            </a:extLst>
          </p:cNvPr>
          <p:cNvSpPr txBox="1">
            <a:spLocks noChangeArrowheads="1"/>
          </p:cNvSpPr>
          <p:nvPr/>
        </p:nvSpPr>
        <p:spPr bwMode="auto">
          <a:xfrm>
            <a:off x="209550" y="2393950"/>
            <a:ext cx="549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IV. LUYỆN TẬP</a:t>
            </a:r>
          </a:p>
        </p:txBody>
      </p:sp>
      <p:pic>
        <p:nvPicPr>
          <p:cNvPr id="26632" name="Content Placeholder 6">
            <a:extLst>
              <a:ext uri="{FF2B5EF4-FFF2-40B4-BE49-F238E27FC236}">
                <a16:creationId xmlns:a16="http://schemas.microsoft.com/office/drawing/2014/main" xmlns="" id="{A56D57DE-37E4-3424-82E1-C7FB99077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B3506850-9E73-42D6-984F-AAE4BA548EBF}"/>
              </a:ext>
            </a:extLst>
          </p:cNvPr>
          <p:cNvSpPr txBox="1"/>
          <p:nvPr/>
        </p:nvSpPr>
        <p:spPr>
          <a:xfrm>
            <a:off x="2619375" y="631825"/>
            <a:ext cx="6807200" cy="584200"/>
          </a:xfrm>
          <a:prstGeom prst="rect">
            <a:avLst/>
          </a:prstGeom>
          <a:solidFill>
            <a:schemeClr val="accent1">
              <a:tint val="20000"/>
            </a:schemeClr>
          </a:solidFill>
        </p:spPr>
        <p:txBody>
          <a:bodyPr>
            <a:spAutoFit/>
          </a:bodyPr>
          <a:lstStyle/>
          <a:p>
            <a:pPr algn="ctr" eaLnBrk="1" fontAlgn="auto" hangingPunct="1">
              <a:spcBef>
                <a:spcPts val="0"/>
              </a:spcBef>
              <a:spcAft>
                <a:spcPts val="0"/>
              </a:spcAft>
              <a:defRPr/>
            </a:pPr>
            <a:r>
              <a:rPr lang="en-US" sz="3200" b="1" dirty="0">
                <a:latin typeface="Times New Roman" panose="02020603050405020304" pitchFamily="18" charset="0"/>
                <a:cs typeface="Times New Roman" panose="02020603050405020304" pitchFamily="18" charset="0"/>
              </a:rPr>
              <a:t>LUYỆN TẬP</a:t>
            </a:r>
            <a:endParaRPr lang="x-none" sz="3200" b="1" dirty="0">
              <a:latin typeface="Times New Roman" panose="02020603050405020304" pitchFamily="18" charset="0"/>
              <a:cs typeface="Times New Roman" panose="02020603050405020304" pitchFamily="18" charset="0"/>
            </a:endParaRPr>
          </a:p>
        </p:txBody>
      </p:sp>
      <p:grpSp>
        <p:nvGrpSpPr>
          <p:cNvPr id="26634" name="Group 14">
            <a:extLst>
              <a:ext uri="{FF2B5EF4-FFF2-40B4-BE49-F238E27FC236}">
                <a16:creationId xmlns:a16="http://schemas.microsoft.com/office/drawing/2014/main" xmlns="" id="{449BD991-EF30-54EC-5AD0-403832858AD9}"/>
              </a:ext>
            </a:extLst>
          </p:cNvPr>
          <p:cNvGrpSpPr>
            <a:grpSpLocks/>
          </p:cNvGrpSpPr>
          <p:nvPr/>
        </p:nvGrpSpPr>
        <p:grpSpPr bwMode="auto">
          <a:xfrm>
            <a:off x="47625" y="5861050"/>
            <a:ext cx="12231688" cy="1046163"/>
            <a:chOff x="47343" y="5861302"/>
            <a:chExt cx="12232515" cy="1046420"/>
          </a:xfrm>
        </p:grpSpPr>
        <p:pic>
          <p:nvPicPr>
            <p:cNvPr id="26637" name="Picture 16">
              <a:extLst>
                <a:ext uri="{FF2B5EF4-FFF2-40B4-BE49-F238E27FC236}">
                  <a16:creationId xmlns:a16="http://schemas.microsoft.com/office/drawing/2014/main" xmlns="" id="{4AE36904-8D93-1E56-36F6-5FFC595A9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7">
              <a:extLst>
                <a:ext uri="{FF2B5EF4-FFF2-40B4-BE49-F238E27FC236}">
                  <a16:creationId xmlns:a16="http://schemas.microsoft.com/office/drawing/2014/main" xmlns="" id="{E27F8CFD-C6E7-1C27-47D6-9985E456F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9">
              <a:extLst>
                <a:ext uri="{FF2B5EF4-FFF2-40B4-BE49-F238E27FC236}">
                  <a16:creationId xmlns:a16="http://schemas.microsoft.com/office/drawing/2014/main" xmlns="" id="{A82754CE-2A25-5667-35BA-5868B9A74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2">
              <a:extLst>
                <a:ext uri="{FF2B5EF4-FFF2-40B4-BE49-F238E27FC236}">
                  <a16:creationId xmlns:a16="http://schemas.microsoft.com/office/drawing/2014/main" xmlns="" id="{DE6FB668-ECD0-81C6-1CB7-C99776ED9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3">
              <a:extLst>
                <a:ext uri="{FF2B5EF4-FFF2-40B4-BE49-F238E27FC236}">
                  <a16:creationId xmlns:a16="http://schemas.microsoft.com/office/drawing/2014/main" xmlns="" id="{7905B4AE-3086-3312-B437-D314871D2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24">
              <a:extLst>
                <a:ext uri="{FF2B5EF4-FFF2-40B4-BE49-F238E27FC236}">
                  <a16:creationId xmlns:a16="http://schemas.microsoft.com/office/drawing/2014/main" xmlns="" id="{AA5C6325-A285-6D71-4D0A-78644F056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xmlns="" id="{964ACA3F-8DCD-1572-5C74-37AB604D764D}"/>
              </a:ext>
            </a:extLst>
          </p:cNvPr>
          <p:cNvSpPr txBox="1">
            <a:spLocks noChangeArrowheads="1"/>
          </p:cNvSpPr>
          <p:nvPr/>
        </p:nvSpPr>
        <p:spPr bwMode="auto">
          <a:xfrm>
            <a:off x="1196975" y="2417763"/>
            <a:ext cx="9920288"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vi-VN" altLang="en-US" sz="3200" b="1">
                <a:latin typeface="Times New Roman" panose="02020603050405020304" pitchFamily="18" charset="0"/>
                <a:cs typeface="Times New Roman" panose="02020603050405020304" pitchFamily="18" charset="0"/>
              </a:rPr>
              <a:t>2. Từ ngữ nào nói đúng hình ảnh con mối trong bài?</a:t>
            </a:r>
            <a:endParaRPr lang="en-US" altLang="en-US" sz="3200" b="1">
              <a:latin typeface="Times New Roman" panose="02020603050405020304" pitchFamily="18" charset="0"/>
              <a:cs typeface="Times New Roman" panose="02020603050405020304" pitchFamily="18" charset="0"/>
            </a:endParaRPr>
          </a:p>
          <a:p>
            <a:pPr eaLnBrk="1" hangingPunct="1"/>
            <a:r>
              <a:rPr lang="vi-VN" altLang="en-US" sz="3200">
                <a:latin typeface="Times New Roman" panose="02020603050405020304" pitchFamily="18" charset="0"/>
                <a:cs typeface="Times New Roman" panose="02020603050405020304" pitchFamily="18" charset="0"/>
              </a:rPr>
              <a:t>A.Béo tròn và có ích</a:t>
            </a:r>
            <a:endParaRPr lang="en-US" altLang="en-US" sz="3200">
              <a:latin typeface="Times New Roman" panose="02020603050405020304" pitchFamily="18" charset="0"/>
              <a:cs typeface="Times New Roman" panose="02020603050405020304" pitchFamily="18" charset="0"/>
            </a:endParaRPr>
          </a:p>
          <a:p>
            <a:pPr eaLnBrk="1" hangingPunct="1"/>
            <a:r>
              <a:rPr lang="vi-VN" altLang="en-US" sz="3200">
                <a:latin typeface="Times New Roman" panose="02020603050405020304" pitchFamily="18" charset="0"/>
                <a:cs typeface="Times New Roman" panose="02020603050405020304" pitchFamily="18" charset="0"/>
              </a:rPr>
              <a:t>B. Gầy gò và chăm chỉ</a:t>
            </a:r>
            <a:endParaRPr lang="en-US" altLang="en-US" sz="3200">
              <a:latin typeface="Times New Roman" panose="02020603050405020304" pitchFamily="18" charset="0"/>
              <a:cs typeface="Times New Roman" panose="02020603050405020304" pitchFamily="18" charset="0"/>
            </a:endParaRPr>
          </a:p>
          <a:p>
            <a:pPr eaLnBrk="1" hangingPunct="1"/>
            <a:r>
              <a:rPr lang="vi-VN" altLang="en-US" sz="3200">
                <a:latin typeface="Times New Roman" panose="02020603050405020304" pitchFamily="18" charset="0"/>
                <a:cs typeface="Times New Roman" panose="02020603050405020304" pitchFamily="18" charset="0"/>
              </a:rPr>
              <a:t>C. Béo tròn và lười biếng</a:t>
            </a:r>
            <a:endParaRPr lang="en-US" altLang="en-US" sz="3200">
              <a:latin typeface="Times New Roman" panose="02020603050405020304" pitchFamily="18" charset="0"/>
              <a:cs typeface="Times New Roman" panose="02020603050405020304" pitchFamily="18" charset="0"/>
            </a:endParaRPr>
          </a:p>
          <a:p>
            <a:pPr eaLnBrk="1" hangingPunct="1"/>
            <a:r>
              <a:rPr lang="vi-VN" altLang="en-US" sz="3200">
                <a:latin typeface="Times New Roman" panose="02020603050405020304" pitchFamily="18" charset="0"/>
                <a:cs typeface="Times New Roman" panose="02020603050405020304" pitchFamily="18" charset="0"/>
              </a:rPr>
              <a:t>D. Gầy và ham chơi</a:t>
            </a:r>
            <a:endParaRPr lang="en-US" altLang="en-US" sz="3200">
              <a:latin typeface="Times New Roman" panose="02020603050405020304" pitchFamily="18" charset="0"/>
              <a:cs typeface="Times New Roman" panose="02020603050405020304" pitchFamily="18" charset="0"/>
            </a:endParaRPr>
          </a:p>
          <a:p>
            <a:pPr algn="just" eaLnBrk="1" hangingPunct="1">
              <a:lnSpc>
                <a:spcPct val="150000"/>
              </a:lnSpc>
            </a:pPr>
            <a:endParaRPr lang="en-US" altLang="en-US" sz="320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6F706EC8-C408-4502-8BAC-CFF43FB7C3FA}"/>
              </a:ext>
            </a:extLst>
          </p:cNvPr>
          <p:cNvSpPr/>
          <p:nvPr/>
        </p:nvSpPr>
        <p:spPr>
          <a:xfrm>
            <a:off x="1196975" y="3917950"/>
            <a:ext cx="577850" cy="5476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a:extLst>
              <a:ext uri="{FF2B5EF4-FFF2-40B4-BE49-F238E27FC236}">
                <a16:creationId xmlns:a16="http://schemas.microsoft.com/office/drawing/2014/main" xmlns="" id="{11A6933B-D309-6DDE-D658-3F419D0EF137}"/>
              </a:ext>
            </a:extLst>
          </p:cNvPr>
          <p:cNvSpPr txBox="1">
            <a:spLocks noChangeArrowheads="1"/>
          </p:cNvSpPr>
          <p:nvPr/>
        </p:nvSpPr>
        <p:spPr bwMode="auto">
          <a:xfrm>
            <a:off x="209550" y="1038225"/>
            <a:ext cx="574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 TRẢI NGHIỆM CÙNG VĂN BẢN</a:t>
            </a:r>
          </a:p>
        </p:txBody>
      </p:sp>
      <p:cxnSp>
        <p:nvCxnSpPr>
          <p:cNvPr id="11" name="Straight Connector 10">
            <a:extLst>
              <a:ext uri="{FF2B5EF4-FFF2-40B4-BE49-F238E27FC236}">
                <a16:creationId xmlns:a16="http://schemas.microsoft.com/office/drawing/2014/main" xmlns="" id="{D395EAF4-72EA-46AC-9F31-27D2A15E2A02}"/>
              </a:ext>
            </a:extLst>
          </p:cNvPr>
          <p:cNvCxnSpPr>
            <a:cxnSpLocks/>
          </p:cNvCxnSpPr>
          <p:nvPr/>
        </p:nvCxnSpPr>
        <p:spPr>
          <a:xfrm>
            <a:off x="6096000" y="1150938"/>
            <a:ext cx="0" cy="5437187"/>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7652" name="TextBox 13">
            <a:extLst>
              <a:ext uri="{FF2B5EF4-FFF2-40B4-BE49-F238E27FC236}">
                <a16:creationId xmlns:a16="http://schemas.microsoft.com/office/drawing/2014/main" xmlns="" id="{CBAF7DB4-E390-64FC-1FDD-1CED216A1B43}"/>
              </a:ext>
            </a:extLst>
          </p:cNvPr>
          <p:cNvSpPr txBox="1">
            <a:spLocks noChangeArrowheads="1"/>
          </p:cNvSpPr>
          <p:nvPr/>
        </p:nvSpPr>
        <p:spPr bwMode="auto">
          <a:xfrm>
            <a:off x="209550" y="1470025"/>
            <a:ext cx="549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II. SUY NGẪM VÀ PHẢN HỒI</a:t>
            </a:r>
          </a:p>
        </p:txBody>
      </p:sp>
      <p:grpSp>
        <p:nvGrpSpPr>
          <p:cNvPr id="27653" name="Group 18">
            <a:extLst>
              <a:ext uri="{FF2B5EF4-FFF2-40B4-BE49-F238E27FC236}">
                <a16:creationId xmlns:a16="http://schemas.microsoft.com/office/drawing/2014/main" xmlns="" id="{B3069F37-B976-1EEF-A0D3-5B541C8618FE}"/>
              </a:ext>
            </a:extLst>
          </p:cNvPr>
          <p:cNvGrpSpPr>
            <a:grpSpLocks/>
          </p:cNvGrpSpPr>
          <p:nvPr/>
        </p:nvGrpSpPr>
        <p:grpSpPr bwMode="auto">
          <a:xfrm>
            <a:off x="3194050" y="-23813"/>
            <a:ext cx="6081713" cy="708026"/>
            <a:chOff x="3194343" y="-23650"/>
            <a:chExt cx="6082191" cy="707886"/>
          </a:xfrm>
        </p:grpSpPr>
        <p:sp>
          <p:nvSpPr>
            <p:cNvPr id="21" name="Rectangle: Rounded Corners 20">
              <a:extLst>
                <a:ext uri="{FF2B5EF4-FFF2-40B4-BE49-F238E27FC236}">
                  <a16:creationId xmlns:a16="http://schemas.microsoft.com/office/drawing/2014/main" xmlns="" id="{0283F290-F8FA-42B6-9D5F-C81080505893}"/>
                </a:ext>
              </a:extLst>
            </p:cNvPr>
            <p:cNvSpPr/>
            <p:nvPr/>
          </p:nvSpPr>
          <p:spPr>
            <a:xfrm>
              <a:off x="3619826" y="-3016"/>
              <a:ext cx="5656708" cy="677729"/>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668" name="TextBox 21">
              <a:extLst>
                <a:ext uri="{FF2B5EF4-FFF2-40B4-BE49-F238E27FC236}">
                  <a16:creationId xmlns:a16="http://schemas.microsoft.com/office/drawing/2014/main" xmlns="" id="{52AA608E-2BF9-3B0A-EF73-413F191081F3}"/>
                </a:ext>
              </a:extLst>
            </p:cNvPr>
            <p:cNvSpPr txBox="1">
              <a:spLocks noChangeArrowheads="1"/>
            </p:cNvSpPr>
            <p:nvPr/>
          </p:nvSpPr>
          <p:spPr bwMode="auto">
            <a:xfrm>
              <a:off x="3194343" y="-23650"/>
              <a:ext cx="59559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            </a:t>
              </a:r>
              <a:r>
                <a:rPr lang="en-US" altLang="en-US" sz="2000" b="1">
                  <a:solidFill>
                    <a:srgbClr val="002060"/>
                  </a:solidFill>
                  <a:latin typeface="Times New Roman" panose="02020603050405020304" pitchFamily="18" charset="0"/>
                  <a:cs typeface="Times New Roman" panose="02020603050405020304" pitchFamily="18" charset="0"/>
                </a:rPr>
                <a:t>NGƯỜI ĐÀN ÔNG CÔ ĐỘC GIỮA RỪNG</a:t>
              </a:r>
              <a:endParaRPr lang="en-US" altLang="en-US" b="1">
                <a:solidFill>
                  <a:srgbClr val="002060"/>
                </a:solidFill>
                <a:latin typeface="Times New Roman" panose="02020603050405020304" pitchFamily="18" charset="0"/>
                <a:cs typeface="Times New Roman" panose="02020603050405020304" pitchFamily="18" charset="0"/>
              </a:endParaRPr>
            </a:p>
            <a:p>
              <a:pPr eaLnBrk="1" hangingPunct="1"/>
              <a:r>
                <a:rPr lang="en-US" altLang="en-US" b="1" i="1">
                  <a:solidFill>
                    <a:srgbClr val="002060"/>
                  </a:solidFill>
                  <a:latin typeface="#9Slide05 Claudia"/>
                  <a:cs typeface="Times New Roman" panose="02020603050405020304" pitchFamily="18" charset="0"/>
                </a:rPr>
                <a:t>                                                                                           </a:t>
              </a:r>
              <a:r>
                <a:rPr lang="en-US" altLang="en-US" b="1" i="1">
                  <a:solidFill>
                    <a:srgbClr val="002060"/>
                  </a:solidFill>
                  <a:latin typeface="Times New Roman" panose="02020603050405020304" pitchFamily="18" charset="0"/>
                  <a:cs typeface="Times New Roman" panose="02020603050405020304" pitchFamily="18" charset="0"/>
                </a:rPr>
                <a:t>- </a:t>
              </a:r>
              <a:r>
                <a:rPr lang="en-US" altLang="en-US" sz="2000" b="1" i="1">
                  <a:solidFill>
                    <a:srgbClr val="002060"/>
                  </a:solidFill>
                  <a:latin typeface="Times New Roman" panose="02020603050405020304" pitchFamily="18" charset="0"/>
                  <a:cs typeface="Times New Roman" panose="02020603050405020304" pitchFamily="18" charset="0"/>
                </a:rPr>
                <a:t>Đoàn Giỏi-</a:t>
              </a:r>
              <a:endParaRPr lang="en-US" altLang="en-US" b="1" i="1">
                <a:solidFill>
                  <a:srgbClr val="002060"/>
                </a:solidFill>
                <a:latin typeface="Times New Roman" panose="02020603050405020304" pitchFamily="18" charset="0"/>
                <a:cs typeface="Times New Roman" panose="02020603050405020304" pitchFamily="18" charset="0"/>
              </a:endParaRPr>
            </a:p>
          </p:txBody>
        </p:sp>
      </p:grpSp>
      <p:sp>
        <p:nvSpPr>
          <p:cNvPr id="27654" name="TextBox 12">
            <a:extLst>
              <a:ext uri="{FF2B5EF4-FFF2-40B4-BE49-F238E27FC236}">
                <a16:creationId xmlns:a16="http://schemas.microsoft.com/office/drawing/2014/main" xmlns="" id="{C68AC61E-9358-67A4-68E7-92AF70CF54DB}"/>
              </a:ext>
            </a:extLst>
          </p:cNvPr>
          <p:cNvSpPr txBox="1">
            <a:spLocks noChangeArrowheads="1"/>
          </p:cNvSpPr>
          <p:nvPr/>
        </p:nvSpPr>
        <p:spPr bwMode="auto">
          <a:xfrm>
            <a:off x="209550" y="1931988"/>
            <a:ext cx="549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III. TỔNG KẾT</a:t>
            </a:r>
          </a:p>
        </p:txBody>
      </p:sp>
      <p:sp>
        <p:nvSpPr>
          <p:cNvPr id="27655" name="TextBox 15">
            <a:extLst>
              <a:ext uri="{FF2B5EF4-FFF2-40B4-BE49-F238E27FC236}">
                <a16:creationId xmlns:a16="http://schemas.microsoft.com/office/drawing/2014/main" xmlns="" id="{EBF8B95A-05E5-0CD4-9B29-4051F7693836}"/>
              </a:ext>
            </a:extLst>
          </p:cNvPr>
          <p:cNvSpPr txBox="1">
            <a:spLocks noChangeArrowheads="1"/>
          </p:cNvSpPr>
          <p:nvPr/>
        </p:nvSpPr>
        <p:spPr bwMode="auto">
          <a:xfrm>
            <a:off x="209550" y="2393950"/>
            <a:ext cx="549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2060"/>
                </a:solidFill>
                <a:latin typeface="Times New Roman" panose="02020603050405020304" pitchFamily="18" charset="0"/>
                <a:cs typeface="Times New Roman" panose="02020603050405020304" pitchFamily="18" charset="0"/>
              </a:rPr>
              <a:t>IV. LUYỆN TẬP</a:t>
            </a:r>
          </a:p>
        </p:txBody>
      </p:sp>
      <p:pic>
        <p:nvPicPr>
          <p:cNvPr id="27656" name="Content Placeholder 6">
            <a:extLst>
              <a:ext uri="{FF2B5EF4-FFF2-40B4-BE49-F238E27FC236}">
                <a16:creationId xmlns:a16="http://schemas.microsoft.com/office/drawing/2014/main" xmlns="" id="{5F4EBF0E-C9B1-8FDC-1D61-9921ABF57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B3506850-9E73-42D6-984F-AAE4BA548EBF}"/>
              </a:ext>
            </a:extLst>
          </p:cNvPr>
          <p:cNvSpPr txBox="1"/>
          <p:nvPr/>
        </p:nvSpPr>
        <p:spPr>
          <a:xfrm>
            <a:off x="2619375" y="631825"/>
            <a:ext cx="6807200" cy="584200"/>
          </a:xfrm>
          <a:prstGeom prst="rect">
            <a:avLst/>
          </a:prstGeom>
          <a:solidFill>
            <a:schemeClr val="accent1">
              <a:tint val="20000"/>
            </a:schemeClr>
          </a:solidFill>
        </p:spPr>
        <p:txBody>
          <a:bodyPr>
            <a:spAutoFit/>
          </a:bodyPr>
          <a:lstStyle/>
          <a:p>
            <a:pPr algn="ctr" eaLnBrk="1" fontAlgn="auto" hangingPunct="1">
              <a:spcBef>
                <a:spcPts val="0"/>
              </a:spcBef>
              <a:spcAft>
                <a:spcPts val="0"/>
              </a:spcAft>
              <a:defRPr/>
            </a:pPr>
            <a:r>
              <a:rPr lang="en-US" sz="3200" b="1" dirty="0">
                <a:latin typeface="Times New Roman" panose="02020603050405020304" pitchFamily="18" charset="0"/>
                <a:cs typeface="Times New Roman" panose="02020603050405020304" pitchFamily="18" charset="0"/>
              </a:rPr>
              <a:t>LUYỆN TẬP</a:t>
            </a:r>
            <a:endParaRPr lang="x-none" sz="3200" b="1" dirty="0">
              <a:latin typeface="Times New Roman" panose="02020603050405020304" pitchFamily="18" charset="0"/>
              <a:cs typeface="Times New Roman" panose="02020603050405020304" pitchFamily="18" charset="0"/>
            </a:endParaRPr>
          </a:p>
        </p:txBody>
      </p:sp>
      <p:grpSp>
        <p:nvGrpSpPr>
          <p:cNvPr id="27658" name="Group 14">
            <a:extLst>
              <a:ext uri="{FF2B5EF4-FFF2-40B4-BE49-F238E27FC236}">
                <a16:creationId xmlns:a16="http://schemas.microsoft.com/office/drawing/2014/main" xmlns="" id="{AC6631CF-433A-535A-0B9E-3BFE757B8902}"/>
              </a:ext>
            </a:extLst>
          </p:cNvPr>
          <p:cNvGrpSpPr>
            <a:grpSpLocks/>
          </p:cNvGrpSpPr>
          <p:nvPr/>
        </p:nvGrpSpPr>
        <p:grpSpPr bwMode="auto">
          <a:xfrm>
            <a:off x="47625" y="5861050"/>
            <a:ext cx="12231688" cy="1046163"/>
            <a:chOff x="47343" y="5861302"/>
            <a:chExt cx="12232515" cy="1046420"/>
          </a:xfrm>
        </p:grpSpPr>
        <p:pic>
          <p:nvPicPr>
            <p:cNvPr id="27661" name="Picture 16">
              <a:extLst>
                <a:ext uri="{FF2B5EF4-FFF2-40B4-BE49-F238E27FC236}">
                  <a16:creationId xmlns:a16="http://schemas.microsoft.com/office/drawing/2014/main" xmlns="" id="{E684C23D-0497-3242-6DB3-054F5D38E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7">
              <a:extLst>
                <a:ext uri="{FF2B5EF4-FFF2-40B4-BE49-F238E27FC236}">
                  <a16:creationId xmlns:a16="http://schemas.microsoft.com/office/drawing/2014/main" xmlns="" id="{A5D54D7A-C475-4305-C214-70622B901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9">
              <a:extLst>
                <a:ext uri="{FF2B5EF4-FFF2-40B4-BE49-F238E27FC236}">
                  <a16:creationId xmlns:a16="http://schemas.microsoft.com/office/drawing/2014/main" xmlns="" id="{D8E57032-2C73-534C-AB66-E2AEDF3B6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2">
              <a:extLst>
                <a:ext uri="{FF2B5EF4-FFF2-40B4-BE49-F238E27FC236}">
                  <a16:creationId xmlns:a16="http://schemas.microsoft.com/office/drawing/2014/main" xmlns="" id="{8B966C02-5E12-77BE-D2A7-53D2CA63C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3">
              <a:extLst>
                <a:ext uri="{FF2B5EF4-FFF2-40B4-BE49-F238E27FC236}">
                  <a16:creationId xmlns:a16="http://schemas.microsoft.com/office/drawing/2014/main" xmlns="" id="{05E42DEE-EB9E-1A9D-9870-E641A3B86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24">
              <a:extLst>
                <a:ext uri="{FF2B5EF4-FFF2-40B4-BE49-F238E27FC236}">
                  <a16:creationId xmlns:a16="http://schemas.microsoft.com/office/drawing/2014/main" xmlns="" id="{EDD2CC8C-C7BC-BACA-7D82-21750D778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xmlns="" id="{1A21D4FF-543E-ACD4-A549-98000515C871}"/>
              </a:ext>
            </a:extLst>
          </p:cNvPr>
          <p:cNvSpPr txBox="1">
            <a:spLocks noChangeArrowheads="1"/>
          </p:cNvSpPr>
          <p:nvPr/>
        </p:nvSpPr>
        <p:spPr bwMode="auto">
          <a:xfrm>
            <a:off x="1196975" y="2417763"/>
            <a:ext cx="99202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vi-VN" altLang="en-US" sz="3200" b="1">
                <a:latin typeface="Times New Roman" panose="02020603050405020304" pitchFamily="18" charset="0"/>
                <a:cs typeface="Times New Roman" panose="02020603050405020304" pitchFamily="18" charset="0"/>
              </a:rPr>
              <a:t>3. Quan niệm sống của kiến trong bài thơ là</a:t>
            </a:r>
            <a:endParaRPr lang="en-US" altLang="en-US" sz="3200" b="1">
              <a:latin typeface="Times New Roman" panose="02020603050405020304" pitchFamily="18" charset="0"/>
              <a:cs typeface="Times New Roman" panose="02020603050405020304" pitchFamily="18" charset="0"/>
            </a:endParaRPr>
          </a:p>
          <a:p>
            <a:pPr eaLnBrk="1" hangingPunct="1"/>
            <a:r>
              <a:rPr lang="vi-VN" altLang="en-US" sz="3200">
                <a:latin typeface="Times New Roman" panose="02020603050405020304" pitchFamily="18" charset="0"/>
                <a:cs typeface="Times New Roman" panose="02020603050405020304" pitchFamily="18" charset="0"/>
              </a:rPr>
              <a:t>A. Không cần khó nhọc vẫn có cái ăn</a:t>
            </a:r>
            <a:r>
              <a:rPr lang="en-US" altLang="en-US" sz="3200">
                <a:latin typeface="Times New Roman" panose="02020603050405020304" pitchFamily="18" charset="0"/>
                <a:cs typeface="Times New Roman" panose="02020603050405020304" pitchFamily="18" charset="0"/>
              </a:rPr>
              <a:t>.</a:t>
            </a:r>
          </a:p>
          <a:p>
            <a:pPr eaLnBrk="1" hangingPunct="1"/>
            <a:r>
              <a:rPr lang="vi-VN" altLang="en-US" sz="3200">
                <a:latin typeface="Times New Roman" panose="02020603050405020304" pitchFamily="18" charset="0"/>
                <a:cs typeface="Times New Roman" panose="02020603050405020304" pitchFamily="18" charset="0"/>
              </a:rPr>
              <a:t>B. Có làm thì mới có ăn, vì cộng đồng chung.</a:t>
            </a:r>
            <a:endParaRPr lang="en-US" altLang="en-US" sz="3200">
              <a:latin typeface="Times New Roman" panose="02020603050405020304" pitchFamily="18" charset="0"/>
              <a:cs typeface="Times New Roman" panose="02020603050405020304" pitchFamily="18" charset="0"/>
            </a:endParaRPr>
          </a:p>
          <a:p>
            <a:pPr eaLnBrk="1" hangingPunct="1"/>
            <a:r>
              <a:rPr lang="en-US" altLang="en-US" sz="3200">
                <a:latin typeface="Times New Roman" panose="02020603050405020304" pitchFamily="18" charset="0"/>
                <a:cs typeface="Times New Roman" panose="02020603050405020304" pitchFamily="18" charset="0"/>
              </a:rPr>
              <a:t>C. Vừa làm vừa rong chơi thì mới vui.</a:t>
            </a:r>
          </a:p>
          <a:p>
            <a:pPr eaLnBrk="1" hangingPunct="1"/>
            <a:r>
              <a:rPr lang="en-US" altLang="en-US" sz="3200">
                <a:latin typeface="Times New Roman" panose="02020603050405020304" pitchFamily="18" charset="0"/>
                <a:cs typeface="Times New Roman" panose="02020603050405020304" pitchFamily="18" charset="0"/>
              </a:rPr>
              <a:t>D. Cần vun vén cuộc sống của riêng mình.</a:t>
            </a:r>
          </a:p>
        </p:txBody>
      </p:sp>
      <p:sp>
        <p:nvSpPr>
          <p:cNvPr id="5" name="Oval 4">
            <a:extLst>
              <a:ext uri="{FF2B5EF4-FFF2-40B4-BE49-F238E27FC236}">
                <a16:creationId xmlns:a16="http://schemas.microsoft.com/office/drawing/2014/main" xmlns="" id="{6F706EC8-C408-4502-8BAC-CFF43FB7C3FA}"/>
              </a:ext>
            </a:extLst>
          </p:cNvPr>
          <p:cNvSpPr/>
          <p:nvPr/>
        </p:nvSpPr>
        <p:spPr>
          <a:xfrm>
            <a:off x="1108075" y="3429000"/>
            <a:ext cx="579438" cy="5476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xmlns="" id="{AAB08B57-DF5F-0078-871F-C82AB6732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769938"/>
            <a:ext cx="5049838"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Google Shape;125;p5">
            <a:extLst>
              <a:ext uri="{FF2B5EF4-FFF2-40B4-BE49-F238E27FC236}">
                <a16:creationId xmlns:a16="http://schemas.microsoft.com/office/drawing/2014/main" xmlns="" id="{331C4AB8-B8BE-731B-220E-741B18768B5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425450"/>
            <a:ext cx="520700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5">
            <a:extLst>
              <a:ext uri="{FF2B5EF4-FFF2-40B4-BE49-F238E27FC236}">
                <a16:creationId xmlns:a16="http://schemas.microsoft.com/office/drawing/2014/main" xmlns="" id="{7CEB173D-C4D8-93D1-CE9E-F0497B42A603}"/>
              </a:ext>
            </a:extLst>
          </p:cNvPr>
          <p:cNvSpPr txBox="1"/>
          <p:nvPr/>
        </p:nvSpPr>
        <p:spPr>
          <a:xfrm>
            <a:off x="6834188" y="3589338"/>
            <a:ext cx="4362450" cy="830262"/>
          </a:xfrm>
          <a:prstGeom prst="rect">
            <a:avLst/>
          </a:prstGeom>
          <a:noFill/>
        </p:spPr>
        <p:txBody>
          <a:bodyPr>
            <a:spAutoFit/>
          </a:bodyPr>
          <a:lstStyle/>
          <a:p>
            <a:pPr algn="ctr" defTabSz="457200" eaLnBrk="1" fontAlgn="auto" hangingPunct="1">
              <a:spcBef>
                <a:spcPts val="0"/>
              </a:spcBef>
              <a:spcAft>
                <a:spcPts val="0"/>
              </a:spcAft>
              <a:defRPr/>
            </a:pPr>
            <a:r>
              <a:rPr lang="en-US" altLang="zh-CN" sz="4800" b="1" dirty="0">
                <a:solidFill>
                  <a:srgbClr val="FF0000"/>
                </a:solidFill>
                <a:effectLst>
                  <a:outerShdw blurRad="38100" dist="38100" dir="2700000" algn="tl">
                    <a:srgbClr val="000000">
                      <a:alpha val="43137"/>
                    </a:srgbClr>
                  </a:outerShdw>
                </a:effectLst>
                <a:latin typeface="Arial" pitchFamily="34" charset="0"/>
                <a:ea typeface="华康海报体W12" panose="040B0C09000000000000" pitchFamily="81" charset="-122"/>
                <a:cs typeface="Arial" pitchFamily="34" charset="0"/>
              </a:rPr>
              <a:t>IV.</a:t>
            </a:r>
            <a:r>
              <a:rPr lang="vi-VN" altLang="zh-CN" sz="4800" b="1" dirty="0">
                <a:solidFill>
                  <a:srgbClr val="FF0000"/>
                </a:solidFill>
                <a:effectLst>
                  <a:outerShdw blurRad="38100" dist="38100" dir="2700000" algn="tl">
                    <a:srgbClr val="000000">
                      <a:alpha val="43137"/>
                    </a:srgbClr>
                  </a:outerShdw>
                </a:effectLst>
                <a:latin typeface="Arial" pitchFamily="34" charset="0"/>
                <a:ea typeface="华康海报体W12" panose="040B0C09000000000000" pitchFamily="81" charset="-122"/>
                <a:cs typeface="Arial" pitchFamily="34" charset="0"/>
              </a:rPr>
              <a:t> </a:t>
            </a:r>
            <a:r>
              <a:rPr lang="en-US" altLang="zh-CN" sz="4800" b="1" dirty="0" err="1">
                <a:solidFill>
                  <a:srgbClr val="FF0000"/>
                </a:solidFill>
                <a:effectLst>
                  <a:outerShdw blurRad="38100" dist="38100" dir="2700000" algn="tl">
                    <a:srgbClr val="000000">
                      <a:alpha val="43137"/>
                    </a:srgbClr>
                  </a:outerShdw>
                </a:effectLst>
                <a:latin typeface="Arial" pitchFamily="34" charset="0"/>
                <a:ea typeface="华康海报体W12" panose="040B0C09000000000000" pitchFamily="81" charset="-122"/>
                <a:cs typeface="Arial" pitchFamily="34" charset="0"/>
              </a:rPr>
              <a:t>Vận</a:t>
            </a:r>
            <a:r>
              <a:rPr lang="en-US" altLang="zh-CN" sz="4800" b="1" dirty="0">
                <a:solidFill>
                  <a:srgbClr val="FF0000"/>
                </a:solidFill>
                <a:effectLst>
                  <a:outerShdw blurRad="38100" dist="38100" dir="2700000" algn="tl">
                    <a:srgbClr val="000000">
                      <a:alpha val="43137"/>
                    </a:srgbClr>
                  </a:outerShdw>
                </a:effectLst>
                <a:latin typeface="Arial" pitchFamily="34" charset="0"/>
                <a:ea typeface="华康海报体W12" panose="040B0C09000000000000" pitchFamily="81" charset="-122"/>
                <a:cs typeface="Arial" pitchFamily="34" charset="0"/>
              </a:rPr>
              <a:t> </a:t>
            </a:r>
            <a:r>
              <a:rPr lang="en-US" altLang="zh-CN" sz="4800" b="1" dirty="0" err="1">
                <a:solidFill>
                  <a:srgbClr val="FF0000"/>
                </a:solidFill>
                <a:effectLst>
                  <a:outerShdw blurRad="38100" dist="38100" dir="2700000" algn="tl">
                    <a:srgbClr val="000000">
                      <a:alpha val="43137"/>
                    </a:srgbClr>
                  </a:outerShdw>
                </a:effectLst>
                <a:latin typeface="Arial" pitchFamily="34" charset="0"/>
                <a:ea typeface="华康海报体W12" panose="040B0C09000000000000" pitchFamily="81" charset="-122"/>
                <a:cs typeface="Arial" pitchFamily="34" charset="0"/>
              </a:rPr>
              <a:t>dụng</a:t>
            </a:r>
            <a:endParaRPr lang="zh-CN" altLang="en-US" sz="4800" b="1" dirty="0">
              <a:solidFill>
                <a:srgbClr val="FF0000"/>
              </a:solidFill>
              <a:effectLst>
                <a:outerShdw blurRad="38100" dist="38100" dir="2700000" algn="tl">
                  <a:srgbClr val="000000">
                    <a:alpha val="43137"/>
                  </a:srgbClr>
                </a:outerShdw>
              </a:effectLst>
              <a:latin typeface="Arial" pitchFamily="34" charset="0"/>
              <a:ea typeface="华康海报体W12" panose="040B0C09000000000000" pitchFamily="81" charset="-122"/>
              <a:cs typeface="Arial" pitchFamily="34" charset="0"/>
            </a:endParaRPr>
          </a:p>
        </p:txBody>
      </p:sp>
      <p:grpSp>
        <p:nvGrpSpPr>
          <p:cNvPr id="28677" name="Group 2">
            <a:extLst>
              <a:ext uri="{FF2B5EF4-FFF2-40B4-BE49-F238E27FC236}">
                <a16:creationId xmlns:a16="http://schemas.microsoft.com/office/drawing/2014/main" xmlns="" id="{E8C281F4-7F2E-9CF2-5899-430A14CACA5B}"/>
              </a:ext>
            </a:extLst>
          </p:cNvPr>
          <p:cNvGrpSpPr>
            <a:grpSpLocks/>
          </p:cNvGrpSpPr>
          <p:nvPr/>
        </p:nvGrpSpPr>
        <p:grpSpPr bwMode="auto">
          <a:xfrm>
            <a:off x="839788" y="577850"/>
            <a:ext cx="5064125" cy="5605463"/>
            <a:chOff x="839417" y="578106"/>
            <a:chExt cx="5064981" cy="5604731"/>
          </a:xfrm>
        </p:grpSpPr>
        <p:pic>
          <p:nvPicPr>
            <p:cNvPr id="28680" name="Picture 7">
              <a:extLst>
                <a:ext uri="{FF2B5EF4-FFF2-40B4-BE49-F238E27FC236}">
                  <a16:creationId xmlns:a16="http://schemas.microsoft.com/office/drawing/2014/main" xmlns="" id="{EE36289E-C82F-FE70-6E1A-6B761C1C0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7" y="578106"/>
              <a:ext cx="5064981" cy="560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8">
              <a:extLst>
                <a:ext uri="{FF2B5EF4-FFF2-40B4-BE49-F238E27FC236}">
                  <a16:creationId xmlns:a16="http://schemas.microsoft.com/office/drawing/2014/main" xmlns="" id="{575A7A89-8421-CB8A-0CF2-4DABCE5FA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208" y="1288202"/>
              <a:ext cx="4558400" cy="443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78" name="Picture 12">
            <a:extLst>
              <a:ext uri="{FF2B5EF4-FFF2-40B4-BE49-F238E27FC236}">
                <a16:creationId xmlns:a16="http://schemas.microsoft.com/office/drawing/2014/main" xmlns="" id="{1C863FFD-52AE-274C-F960-98237D32B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6288" y="0"/>
            <a:ext cx="125571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xmlns="" id="{720B0BCD-486E-2E67-A58C-D542D7E4DAFA}"/>
              </a:ext>
            </a:extLst>
          </p:cNvPr>
          <p:cNvSpPr>
            <a:spLocks noChangeArrowheads="1"/>
          </p:cNvSpPr>
          <p:nvPr/>
        </p:nvSpPr>
        <p:spPr bwMode="auto">
          <a:xfrm>
            <a:off x="1603375" y="1641475"/>
            <a:ext cx="33162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defRPr/>
            </a:pPr>
            <a:r>
              <a:rPr lang="en-US" altLang="en-US" sz="5400" b="1">
                <a:solidFill>
                  <a:srgbClr val="FF0000"/>
                </a:solidFill>
                <a:effectLst>
                  <a:outerShdw blurRad="38100" dist="38100" dir="2700000" algn="tl">
                    <a:srgbClr val="000000">
                      <a:alpha val="43137"/>
                    </a:srgbClr>
                  </a:outerShdw>
                </a:effectLst>
                <a:latin typeface="Arial" pitchFamily="34" charset="0"/>
                <a:ea typeface="Helvetica Neue"/>
                <a:cs typeface="Arial" pitchFamily="34" charset="0"/>
              </a:rPr>
              <a:t>CON MỐI VÀ CON KIẾN</a:t>
            </a:r>
            <a:endParaRPr lang="en-US" altLang="en-US" sz="5400" b="1" dirty="0">
              <a:solidFill>
                <a:srgbClr val="FF0000"/>
              </a:solidFill>
              <a:effectLst>
                <a:outerShdw blurRad="38100" dist="38100" dir="2700000" algn="tl">
                  <a:srgbClr val="000000">
                    <a:alpha val="43137"/>
                  </a:srgbClr>
                </a:outerShdw>
              </a:effectLst>
              <a:latin typeface="Arial" pitchFamily="34" charset="0"/>
              <a:ea typeface="Helvetica Neue"/>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 Box 9">
            <a:extLst>
              <a:ext uri="{FF2B5EF4-FFF2-40B4-BE49-F238E27FC236}">
                <a16:creationId xmlns:a16="http://schemas.microsoft.com/office/drawing/2014/main" xmlns="" id="{44A93446-F6BF-4AAE-A352-B5D517BB6D4B}"/>
              </a:ext>
            </a:extLst>
          </p:cNvPr>
          <p:cNvSpPr txBox="1">
            <a:spLocks noChangeArrowheads="1"/>
          </p:cNvSpPr>
          <p:nvPr/>
        </p:nvSpPr>
        <p:spPr bwMode="auto">
          <a:xfrm>
            <a:off x="958850" y="414338"/>
            <a:ext cx="9345613" cy="5170487"/>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6"/>
          </a:lnRef>
          <a:fillRef idx="2">
            <a:schemeClr val="accent6"/>
          </a:fillRef>
          <a:effectRef idx="1">
            <a:schemeClr val="accent6"/>
          </a:effectRef>
          <a:fontRef idx="minor">
            <a:schemeClr val="dk1"/>
          </a:fontRef>
        </p:style>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fontAlgn="auto">
              <a:spcBef>
                <a:spcPts val="0"/>
              </a:spcBef>
              <a:spcAft>
                <a:spcPts val="0"/>
              </a:spcAft>
              <a:defRPr/>
            </a:pPr>
            <a:r>
              <a:rPr lang="vi-VN" sz="6600" b="1" i="1">
                <a:latin typeface="Times New Roman" panose="02020603050405020304" pitchFamily="18" charset="0"/>
                <a:cs typeface="Times New Roman" panose="02020603050405020304" pitchFamily="18" charset="0"/>
              </a:rPr>
              <a:t>Viết một đoạn văn ngắn từ 5-7 câu nêu suy nghĩ của em về bài học rút ra từ văn bản </a:t>
            </a:r>
            <a:r>
              <a:rPr lang="en-US" sz="6600" b="1" i="1">
                <a:latin typeface="Times New Roman" panose="02020603050405020304" pitchFamily="18" charset="0"/>
                <a:cs typeface="Times New Roman" panose="02020603050405020304" pitchFamily="18" charset="0"/>
              </a:rPr>
              <a:t>“</a:t>
            </a:r>
            <a:r>
              <a:rPr lang="vi-VN" sz="6600" b="1" i="1">
                <a:latin typeface="Times New Roman" panose="02020603050405020304" pitchFamily="18" charset="0"/>
                <a:cs typeface="Times New Roman" panose="02020603050405020304" pitchFamily="18" charset="0"/>
              </a:rPr>
              <a:t>Con mối và con kiến</a:t>
            </a:r>
            <a:r>
              <a:rPr lang="en-US" sz="6600" b="1" i="1">
                <a:latin typeface="Times New Roman" panose="02020603050405020304" pitchFamily="18" charset="0"/>
                <a:cs typeface="Times New Roman" panose="02020603050405020304" pitchFamily="18" charset="0"/>
              </a:rPr>
              <a:t>”?</a:t>
            </a:r>
            <a:endParaRPr lang="en-US" sz="6600" i="1">
              <a:latin typeface="Times New Roman" panose="02020603050405020304" pitchFamily="18" charset="0"/>
              <a:cs typeface="Times New Roman" panose="02020603050405020304" pitchFamily="18" charset="0"/>
            </a:endParaRPr>
          </a:p>
        </p:txBody>
      </p:sp>
      <p:pic>
        <p:nvPicPr>
          <p:cNvPr id="30723" name="Picture 10" descr="lotus1">
            <a:extLst>
              <a:ext uri="{FF2B5EF4-FFF2-40B4-BE49-F238E27FC236}">
                <a16:creationId xmlns:a16="http://schemas.microsoft.com/office/drawing/2014/main" xmlns="" id="{A5FD371F-D41C-C92B-7430-86A8E470A84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37725" y="5160963"/>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lotus1">
            <a:extLst>
              <a:ext uri="{FF2B5EF4-FFF2-40B4-BE49-F238E27FC236}">
                <a16:creationId xmlns:a16="http://schemas.microsoft.com/office/drawing/2014/main" xmlns="" id="{560A6FEB-2F46-3F5B-4739-144CEEB506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48888" y="3371850"/>
            <a:ext cx="17875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descr="lotus1">
            <a:extLst>
              <a:ext uri="{FF2B5EF4-FFF2-40B4-BE49-F238E27FC236}">
                <a16:creationId xmlns:a16="http://schemas.microsoft.com/office/drawing/2014/main" xmlns="" id="{0E070B59-D569-C5FC-056F-744B2962F8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75588" y="5451475"/>
            <a:ext cx="159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0" descr="lotus1">
            <a:extLst>
              <a:ext uri="{FF2B5EF4-FFF2-40B4-BE49-F238E27FC236}">
                <a16:creationId xmlns:a16="http://schemas.microsoft.com/office/drawing/2014/main" xmlns="" id="{8055B996-03C9-7707-610F-59A97DAFDC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75938" y="1692275"/>
            <a:ext cx="1516062"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0" descr="lotus1">
            <a:extLst>
              <a:ext uri="{FF2B5EF4-FFF2-40B4-BE49-F238E27FC236}">
                <a16:creationId xmlns:a16="http://schemas.microsoft.com/office/drawing/2014/main" xmlns="" id="{7D053FA9-7325-191B-954C-8EB55C784A1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89625" y="5451475"/>
            <a:ext cx="14605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0" descr="lotus1">
            <a:extLst>
              <a:ext uri="{FF2B5EF4-FFF2-40B4-BE49-F238E27FC236}">
                <a16:creationId xmlns:a16="http://schemas.microsoft.com/office/drawing/2014/main" xmlns="" id="{EF43C591-1AA8-676E-B6F2-26998B4E387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48838" y="5160963"/>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0" descr="lotus1">
            <a:extLst>
              <a:ext uri="{FF2B5EF4-FFF2-40B4-BE49-F238E27FC236}">
                <a16:creationId xmlns:a16="http://schemas.microsoft.com/office/drawing/2014/main" xmlns="" id="{452A73BA-0780-0496-B2F5-FDEC30EC99A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3371850"/>
            <a:ext cx="17875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6" descr="lotus1">
            <a:extLst>
              <a:ext uri="{FF2B5EF4-FFF2-40B4-BE49-F238E27FC236}">
                <a16:creationId xmlns:a16="http://schemas.microsoft.com/office/drawing/2014/main" xmlns="" id="{C26C3BC8-4934-1979-3D47-6B7D94D433C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5451475"/>
            <a:ext cx="159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0" descr="lotus1">
            <a:extLst>
              <a:ext uri="{FF2B5EF4-FFF2-40B4-BE49-F238E27FC236}">
                <a16:creationId xmlns:a16="http://schemas.microsoft.com/office/drawing/2014/main" xmlns="" id="{A5A576F8-C3F9-4327-2677-A0EF9BE0B6D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5451475"/>
            <a:ext cx="14605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descr="lotus1">
            <a:extLst>
              <a:ext uri="{FF2B5EF4-FFF2-40B4-BE49-F238E27FC236}">
                <a16:creationId xmlns:a16="http://schemas.microsoft.com/office/drawing/2014/main" xmlns="" id="{02A59D66-E59F-FE8B-AE20-81C8B6BB18E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37500" y="2376488"/>
            <a:ext cx="151765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0" descr="lotus1">
            <a:extLst>
              <a:ext uri="{FF2B5EF4-FFF2-40B4-BE49-F238E27FC236}">
                <a16:creationId xmlns:a16="http://schemas.microsoft.com/office/drawing/2014/main" xmlns="" id="{D62F5069-C998-0DEE-B408-7FC9D8E9145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0725" y="5068888"/>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0" descr="lotus1">
            <a:extLst>
              <a:ext uri="{FF2B5EF4-FFF2-40B4-BE49-F238E27FC236}">
                <a16:creationId xmlns:a16="http://schemas.microsoft.com/office/drawing/2014/main" xmlns="" id="{D95C1EAB-1096-0820-308B-C29462C8F38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02413" y="3554413"/>
            <a:ext cx="178911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lotus1">
            <a:extLst>
              <a:ext uri="{FF2B5EF4-FFF2-40B4-BE49-F238E27FC236}">
                <a16:creationId xmlns:a16="http://schemas.microsoft.com/office/drawing/2014/main" xmlns="" id="{BF9D9876-E2C4-C00D-74C5-95613EDFB3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2425" y="5253038"/>
            <a:ext cx="159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descr="lotus1">
            <a:extLst>
              <a:ext uri="{FF2B5EF4-FFF2-40B4-BE49-F238E27FC236}">
                <a16:creationId xmlns:a16="http://schemas.microsoft.com/office/drawing/2014/main" xmlns="" id="{81759C3E-099A-BD46-4E30-7ADD9F676F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4957763"/>
            <a:ext cx="14605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4">
            <a:extLst>
              <a:ext uri="{FF2B5EF4-FFF2-40B4-BE49-F238E27FC236}">
                <a16:creationId xmlns:a16="http://schemas.microsoft.com/office/drawing/2014/main" xmlns="" id="{41B8AF13-2D5D-EEDF-B965-8AB3D9215133}"/>
              </a:ext>
            </a:extLst>
          </p:cNvPr>
          <p:cNvSpPr txBox="1"/>
          <p:nvPr/>
        </p:nvSpPr>
        <p:spPr>
          <a:xfrm>
            <a:off x="758825" y="873125"/>
            <a:ext cx="9048750" cy="1447800"/>
          </a:xfrm>
          <a:prstGeom prst="rect">
            <a:avLst/>
          </a:prstGeom>
          <a:solidFill>
            <a:srgbClr val="DCF6E9"/>
          </a:solidFill>
          <a:ln w="19050">
            <a:noFill/>
            <a:prstDash val="dash"/>
          </a:ln>
          <a:effectLst>
            <a:outerShdw blurRad="50800" dist="38100" dir="5400000" algn="ctr" rotWithShape="0">
              <a:srgbClr val="000000">
                <a:alpha val="43137"/>
              </a:srgbClr>
            </a:outerShdw>
          </a:effectLst>
        </p:spPr>
        <p:txBody>
          <a:bodyPr>
            <a:spAutoFit/>
          </a:bodyPr>
          <a:lstStyle/>
          <a:p>
            <a:pPr algn="ctr" eaLnBrk="1" fontAlgn="auto" hangingPunct="1">
              <a:spcBef>
                <a:spcPts val="0"/>
              </a:spcBef>
              <a:spcAft>
                <a:spcPts val="0"/>
              </a:spcAft>
              <a:defRPr/>
            </a:pPr>
            <a:r>
              <a:rPr lang="en-US" altLang="zh-CN" sz="8800" dirty="0" err="1">
                <a:solidFill>
                  <a:srgbClr val="FF0000"/>
                </a:solidFill>
                <a:latin typeface="Times New Roman" pitchFamily="18" charset="0"/>
                <a:ea typeface="微软雅黑" panose="020B0503020204020204" pitchFamily="34" charset="-122"/>
                <a:cs typeface="Times New Roman" pitchFamily="18" charset="0"/>
              </a:rPr>
              <a:t>Tạm</a:t>
            </a:r>
            <a:r>
              <a:rPr lang="en-US" altLang="zh-CN" sz="8800" dirty="0">
                <a:solidFill>
                  <a:srgbClr val="FF0000"/>
                </a:solidFill>
                <a:latin typeface="Times New Roman" pitchFamily="18" charset="0"/>
                <a:ea typeface="微软雅黑" panose="020B0503020204020204" pitchFamily="34" charset="-122"/>
                <a:cs typeface="Times New Roman" pitchFamily="18" charset="0"/>
              </a:rPr>
              <a:t> </a:t>
            </a:r>
            <a:r>
              <a:rPr lang="en-US" altLang="zh-CN" sz="8800" dirty="0" err="1">
                <a:solidFill>
                  <a:srgbClr val="FF0000"/>
                </a:solidFill>
                <a:latin typeface="Times New Roman" pitchFamily="18" charset="0"/>
                <a:ea typeface="微软雅黑" panose="020B0503020204020204" pitchFamily="34" charset="-122"/>
                <a:cs typeface="Times New Roman" pitchFamily="18" charset="0"/>
              </a:rPr>
              <a:t>biệt</a:t>
            </a:r>
            <a:r>
              <a:rPr lang="en-US" altLang="zh-CN" sz="8800" dirty="0">
                <a:solidFill>
                  <a:srgbClr val="FF0000"/>
                </a:solidFill>
                <a:latin typeface="Times New Roman" pitchFamily="18" charset="0"/>
                <a:ea typeface="微软雅黑" panose="020B0503020204020204" pitchFamily="34" charset="-122"/>
                <a:cs typeface="Times New Roman" pitchFamily="18" charset="0"/>
              </a:rPr>
              <a:t> </a:t>
            </a:r>
            <a:r>
              <a:rPr lang="en-US" altLang="zh-CN" sz="8800" dirty="0" err="1">
                <a:solidFill>
                  <a:srgbClr val="FF0000"/>
                </a:solidFill>
                <a:latin typeface="Times New Roman" pitchFamily="18" charset="0"/>
                <a:ea typeface="微软雅黑" panose="020B0503020204020204" pitchFamily="34" charset="-122"/>
                <a:cs typeface="Times New Roman" pitchFamily="18" charset="0"/>
              </a:rPr>
              <a:t>các</a:t>
            </a:r>
            <a:r>
              <a:rPr lang="en-US" altLang="zh-CN" sz="8800" dirty="0">
                <a:solidFill>
                  <a:srgbClr val="FF0000"/>
                </a:solidFill>
                <a:latin typeface="Times New Roman" pitchFamily="18" charset="0"/>
                <a:ea typeface="微软雅黑" panose="020B0503020204020204" pitchFamily="34" charset="-122"/>
                <a:cs typeface="Times New Roman" pitchFamily="18" charset="0"/>
              </a:rPr>
              <a:t> </a:t>
            </a:r>
            <a:r>
              <a:rPr lang="en-US" altLang="zh-CN" sz="8800" dirty="0" err="1">
                <a:solidFill>
                  <a:srgbClr val="FF0000"/>
                </a:solidFill>
                <a:latin typeface="Times New Roman" pitchFamily="18" charset="0"/>
                <a:ea typeface="微软雅黑" panose="020B0503020204020204" pitchFamily="34" charset="-122"/>
                <a:cs typeface="Times New Roman" pitchFamily="18" charset="0"/>
              </a:rPr>
              <a:t>em</a:t>
            </a:r>
            <a:r>
              <a:rPr lang="en-US" altLang="zh-CN" sz="8800" dirty="0">
                <a:solidFill>
                  <a:srgbClr val="FF0000"/>
                </a:solidFill>
                <a:latin typeface="Times New Roman" pitchFamily="18" charset="0"/>
                <a:ea typeface="微软雅黑" panose="020B0503020204020204" pitchFamily="34" charset="-122"/>
                <a:cs typeface="Times New Roman" pitchFamily="18" charset="0"/>
              </a:rPr>
              <a:t>!!!</a:t>
            </a:r>
            <a:endParaRPr lang="zh-CN" altLang="en-US" sz="8800"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8" name="Key Sounds Label - 馬鹿ふたり">
            <a:hlinkClick r:id="" action="ppaction://media"/>
            <a:extLst>
              <a:ext uri="{FF2B5EF4-FFF2-40B4-BE49-F238E27FC236}">
                <a16:creationId xmlns:a16="http://schemas.microsoft.com/office/drawing/2014/main" xmlns="" id="{7C2F8EBC-E44B-AB55-752B-24D132929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8">
            <a:extLst>
              <a:ext uri="{FF2B5EF4-FFF2-40B4-BE49-F238E27FC236}">
                <a16:creationId xmlns:a16="http://schemas.microsoft.com/office/drawing/2014/main" xmlns="" id="{2E88D8B4-A879-85FD-2F6B-F951CF051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8" y="2547938"/>
            <a:ext cx="27559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22858PICdbgea5Gz679dY_PIC2018.png">
            <a:extLst>
              <a:ext uri="{FF2B5EF4-FFF2-40B4-BE49-F238E27FC236}">
                <a16:creationId xmlns:a16="http://schemas.microsoft.com/office/drawing/2014/main" xmlns="" id="{84B3947B-0AD5-1889-904A-BC0360186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3" y="496888"/>
            <a:ext cx="49196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Cloud 76">
            <a:extLst>
              <a:ext uri="{FF2B5EF4-FFF2-40B4-BE49-F238E27FC236}">
                <a16:creationId xmlns:a16="http://schemas.microsoft.com/office/drawing/2014/main" xmlns="" id="{82EA3D72-98DA-6D39-0B6A-D2D76228EFF4}"/>
              </a:ext>
            </a:extLst>
          </p:cNvPr>
          <p:cNvSpPr/>
          <p:nvPr/>
        </p:nvSpPr>
        <p:spPr>
          <a:xfrm>
            <a:off x="1484313" y="1123950"/>
            <a:ext cx="8066087" cy="4524375"/>
          </a:xfrm>
          <a:prstGeom prst="cloud">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80" name="Rectangle 79">
            <a:extLst>
              <a:ext uri="{FF2B5EF4-FFF2-40B4-BE49-F238E27FC236}">
                <a16:creationId xmlns:a16="http://schemas.microsoft.com/office/drawing/2014/main" xmlns="" id="{DD41427B-430D-5539-41D4-3A4DDE33742D}"/>
              </a:ext>
            </a:extLst>
          </p:cNvPr>
          <p:cNvSpPr/>
          <p:nvPr/>
        </p:nvSpPr>
        <p:spPr>
          <a:xfrm>
            <a:off x="1483567" y="1819817"/>
            <a:ext cx="8570340" cy="2923877"/>
          </a:xfrm>
          <a:prstGeom prst="rect">
            <a:avLst/>
          </a:prstGeom>
        </p:spPr>
        <p:txBody>
          <a:bodyPr>
            <a:spAutoFit/>
          </a:bodyPr>
          <a:lstStyle/>
          <a:p>
            <a:pPr algn="ctr" eaLnBrk="1" fontAlgn="auto" hangingPunct="1">
              <a:lnSpc>
                <a:spcPct val="80000"/>
              </a:lnSpc>
              <a:spcBef>
                <a:spcPts val="0"/>
              </a:spcBef>
              <a:spcAft>
                <a:spcPts val="0"/>
              </a:spcAft>
              <a:defRPr/>
            </a:pPr>
            <a:r>
              <a:rPr lang="en-US" sz="11500" i="1">
                <a:solidFill>
                  <a:prstClr val="black"/>
                </a:solidFill>
                <a:effectLst>
                  <a:glow rad="63500">
                    <a:srgbClr val="E6B91E">
                      <a:satMod val="175000"/>
                      <a:alpha val="40000"/>
                    </a:srgbClr>
                  </a:glow>
                </a:effectLst>
                <a:latin typeface="Times New Roman" pitchFamily="18" charset="0"/>
                <a:cs typeface="Times New Roman" pitchFamily="18" charset="0"/>
              </a:rPr>
              <a:t>I/ Khởi </a:t>
            </a:r>
          </a:p>
          <a:p>
            <a:pPr algn="ctr" eaLnBrk="1" fontAlgn="auto" hangingPunct="1">
              <a:lnSpc>
                <a:spcPct val="80000"/>
              </a:lnSpc>
              <a:spcBef>
                <a:spcPts val="0"/>
              </a:spcBef>
              <a:spcAft>
                <a:spcPts val="0"/>
              </a:spcAft>
              <a:defRPr/>
            </a:pPr>
            <a:r>
              <a:rPr lang="en-US" sz="11500" i="1">
                <a:solidFill>
                  <a:prstClr val="black"/>
                </a:solidFill>
                <a:effectLst>
                  <a:glow rad="63500">
                    <a:srgbClr val="E6B91E">
                      <a:satMod val="175000"/>
                      <a:alpha val="40000"/>
                    </a:srgbClr>
                  </a:glow>
                </a:effectLst>
                <a:latin typeface="Times New Roman" pitchFamily="18" charset="0"/>
                <a:cs typeface="Times New Roman" pitchFamily="18" charset="0"/>
              </a:rPr>
              <a:t>động</a:t>
            </a:r>
            <a:endParaRPr lang="en-US" sz="11500" i="1" dirty="0">
              <a:solidFill>
                <a:prstClr val="black"/>
              </a:solidFill>
              <a:effectLst>
                <a:glow rad="63500">
                  <a:srgbClr val="E6B91E">
                    <a:satMod val="175000"/>
                    <a:alpha val="40000"/>
                  </a:srgbClr>
                </a:glow>
              </a:effectLst>
              <a:latin typeface="Times New Roman" pitchFamily="18" charset="0"/>
              <a:cs typeface="Times New Roman" pitchFamily="18" charset="0"/>
            </a:endParaRPr>
          </a:p>
        </p:txBody>
      </p:sp>
      <p:pic>
        <p:nvPicPr>
          <p:cNvPr id="6" name="Picture 5" descr="22858PICdbgea5Gz679dY_PIC2018.png">
            <a:extLst>
              <a:ext uri="{FF2B5EF4-FFF2-40B4-BE49-F238E27FC236}">
                <a16:creationId xmlns:a16="http://schemas.microsoft.com/office/drawing/2014/main" xmlns="" id="{C32CFF87-DFC9-7661-E965-984622DAE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1138" y="438150"/>
            <a:ext cx="4921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lotus1">
            <a:extLst>
              <a:ext uri="{FF2B5EF4-FFF2-40B4-BE49-F238E27FC236}">
                <a16:creationId xmlns:a16="http://schemas.microsoft.com/office/drawing/2014/main" xmlns="" id="{E337B53A-96EA-EE4E-2731-0D4C3C7CF5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363" y="5253038"/>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 descr="lotus1">
            <a:extLst>
              <a:ext uri="{FF2B5EF4-FFF2-40B4-BE49-F238E27FC236}">
                <a16:creationId xmlns:a16="http://schemas.microsoft.com/office/drawing/2014/main" xmlns="" id="{EB3F1F61-0553-DB24-6478-3DF73865EDE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5375275"/>
            <a:ext cx="18478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lotus1">
            <a:extLst>
              <a:ext uri="{FF2B5EF4-FFF2-40B4-BE49-F238E27FC236}">
                <a16:creationId xmlns:a16="http://schemas.microsoft.com/office/drawing/2014/main" xmlns="" id="{67A14354-87C2-63AF-D7E9-FD6B042855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538" y="4083050"/>
            <a:ext cx="15779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lotus1">
            <a:extLst>
              <a:ext uri="{FF2B5EF4-FFF2-40B4-BE49-F238E27FC236}">
                <a16:creationId xmlns:a16="http://schemas.microsoft.com/office/drawing/2014/main" xmlns="" id="{40F002C7-3746-DB68-369C-82425515F7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5648325"/>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0" descr="lotus1">
            <a:extLst>
              <a:ext uri="{FF2B5EF4-FFF2-40B4-BE49-F238E27FC236}">
                <a16:creationId xmlns:a16="http://schemas.microsoft.com/office/drawing/2014/main" xmlns="" id="{B8968E83-292E-F887-BF67-74503BD285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873375"/>
            <a:ext cx="10763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1"/>
                                          </p:val>
                                        </p:tav>
                                        <p:tav tm="100000">
                                          <p:val>
                                            <p:strVal val="#ppt_x"/>
                                          </p:val>
                                        </p:tav>
                                      </p:tavLst>
                                    </p:anim>
                                    <p:anim calcmode="lin" valueType="num">
                                      <p:cBhvr>
                                        <p:cTn id="9" dur="10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4" descr="图片包含 事情, 镜子&#10;&#10;已生成高可信度的说明">
            <a:extLst>
              <a:ext uri="{FF2B5EF4-FFF2-40B4-BE49-F238E27FC236}">
                <a16:creationId xmlns:a16="http://schemas.microsoft.com/office/drawing/2014/main" xmlns="" id="{C35EBA5E-B735-4510-831F-ED730E21CE4A}"/>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l="8356" t="26660" r="6501" b="6415"/>
          <a:stretch>
            <a:fillRect/>
          </a:stretch>
        </p:blipFill>
        <p:spPr>
          <a:xfrm>
            <a:off x="722313" y="331788"/>
            <a:ext cx="9896475" cy="1944687"/>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6" name="Rectangle 5">
            <a:extLst>
              <a:ext uri="{FF2B5EF4-FFF2-40B4-BE49-F238E27FC236}">
                <a16:creationId xmlns:a16="http://schemas.microsoft.com/office/drawing/2014/main" xmlns="" id="{51720886-BB6F-FC31-2ED2-7A0802A43095}"/>
              </a:ext>
            </a:extLst>
          </p:cNvPr>
          <p:cNvSpPr/>
          <p:nvPr/>
        </p:nvSpPr>
        <p:spPr>
          <a:xfrm>
            <a:off x="2443163" y="765175"/>
            <a:ext cx="6454775" cy="107791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eaLnBrk="1" fontAlgn="auto" hangingPunct="1">
              <a:spcBef>
                <a:spcPts val="0"/>
              </a:spcBef>
              <a:spcAft>
                <a:spcPts val="0"/>
              </a:spcAft>
              <a:defRPr/>
            </a:pPr>
            <a:r>
              <a:rPr lang="en-US" sz="3200" i="1">
                <a:latin typeface="Times New Roman" panose="02020603050405020304" pitchFamily="18" charset="0"/>
                <a:cs typeface="Times New Roman" panose="02020603050405020304" pitchFamily="18" charset="0"/>
              </a:rPr>
              <a:t>- </a:t>
            </a:r>
            <a:r>
              <a:rPr lang="vi-VN" sz="3200" i="1">
                <a:latin typeface="Times New Roman" panose="02020603050405020304" pitchFamily="18" charset="0"/>
                <a:cs typeface="Times New Roman" panose="02020603050405020304" pitchFamily="18" charset="0"/>
              </a:rPr>
              <a:t>Nêu đặc đi</a:t>
            </a:r>
            <a:r>
              <a:rPr lang="en-US" sz="3200" i="1">
                <a:latin typeface="Times New Roman" panose="02020603050405020304" pitchFamily="18" charset="0"/>
                <a:cs typeface="Times New Roman" panose="02020603050405020304" pitchFamily="18" charset="0"/>
              </a:rPr>
              <a:t>ể</a:t>
            </a:r>
            <a:r>
              <a:rPr lang="vi-VN" sz="3200" i="1">
                <a:latin typeface="Times New Roman" panose="02020603050405020304" pitchFamily="18" charset="0"/>
                <a:cs typeface="Times New Roman" panose="02020603050405020304" pitchFamily="18" charset="0"/>
              </a:rPr>
              <a:t>m của truyện ngụ ngôn</a:t>
            </a:r>
            <a:r>
              <a:rPr lang="en-US" sz="3200" i="1">
                <a:latin typeface="Times New Roman" panose="02020603050405020304" pitchFamily="18" charset="0"/>
                <a:cs typeface="Times New Roman" panose="02020603050405020304" pitchFamily="18" charset="0"/>
              </a:rPr>
              <a:t>?</a:t>
            </a:r>
            <a:r>
              <a:rPr lang="vi-VN" sz="3200" i="1">
                <a:latin typeface="Times New Roman" panose="02020603050405020304" pitchFamily="18" charset="0"/>
                <a:cs typeface="Times New Roman" panose="02020603050405020304" pitchFamily="18" charset="0"/>
              </a:rPr>
              <a:t> </a:t>
            </a:r>
            <a:endParaRPr lang="en-US" sz="3200" i="1">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3200" i="1">
                <a:latin typeface="Times New Roman" panose="02020603050405020304" pitchFamily="18" charset="0"/>
                <a:cs typeface="Times New Roman" panose="02020603050405020304" pitchFamily="18" charset="0"/>
              </a:rPr>
              <a:t>- K</a:t>
            </a:r>
            <a:r>
              <a:rPr lang="vi-VN" sz="3200" i="1">
                <a:latin typeface="Times New Roman" panose="02020603050405020304" pitchFamily="18" charset="0"/>
                <a:cs typeface="Times New Roman" panose="02020603050405020304" pitchFamily="18" charset="0"/>
              </a:rPr>
              <a:t>ể tên truyện ngụ ngôn đã học?</a:t>
            </a:r>
            <a:endParaRPr lang="en-US" sz="3200" i="1">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xmlns="" id="{1A7023AE-AD02-4D7B-AE70-1F36D92D78A4}"/>
              </a:ext>
            </a:extLst>
          </p:cNvPr>
          <p:cNvSpPr/>
          <p:nvPr/>
        </p:nvSpPr>
        <p:spPr>
          <a:xfrm>
            <a:off x="304800" y="3294063"/>
            <a:ext cx="1744663" cy="2605087"/>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lnSpc>
                <a:spcPct val="107000"/>
              </a:lnSpc>
              <a:spcBef>
                <a:spcPts val="0"/>
              </a:spcBef>
              <a:spcAft>
                <a:spcPts val="800"/>
              </a:spcAft>
              <a:defRPr/>
            </a:pPr>
            <a:r>
              <a:rPr lang="vi-VN" sz="2400">
                <a:solidFill>
                  <a:srgbClr val="0070C0"/>
                </a:solidFill>
                <a:latin typeface="+mj-lt"/>
                <a:ea typeface="Calibri" panose="020F0502020204030204" pitchFamily="34" charset="0"/>
                <a:cs typeface="Times New Roman" panose="02020603050405020304" pitchFamily="18" charset="0"/>
              </a:rPr>
              <a:t>Đặc điểm của truyện ngụ ngôn</a:t>
            </a:r>
            <a:endParaRPr lang="en-US" sz="2400">
              <a:latin typeface="+mj-lt"/>
              <a:ea typeface="Calibri" panose="020F0502020204030204" pitchFamily="34" charset="0"/>
              <a:cs typeface="Times New Roman" panose="02020603050405020304" pitchFamily="18" charset="0"/>
            </a:endParaRPr>
          </a:p>
        </p:txBody>
      </p:sp>
      <p:cxnSp>
        <p:nvCxnSpPr>
          <p:cNvPr id="10" name="Curved Connector 9">
            <a:extLst>
              <a:ext uri="{FF2B5EF4-FFF2-40B4-BE49-F238E27FC236}">
                <a16:creationId xmlns:a16="http://schemas.microsoft.com/office/drawing/2014/main" xmlns="" id="{64AFC790-A4EE-4887-A866-38B1316F6B7F}"/>
              </a:ext>
            </a:extLst>
          </p:cNvPr>
          <p:cNvCxnSpPr>
            <a:cxnSpLocks/>
            <a:stCxn id="9" idx="6"/>
            <a:endCxn id="22" idx="1"/>
          </p:cNvCxnSpPr>
          <p:nvPr/>
        </p:nvCxnSpPr>
        <p:spPr>
          <a:xfrm flipV="1">
            <a:off x="2049463" y="3529013"/>
            <a:ext cx="923925" cy="106680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Curved Connector 11">
            <a:extLst>
              <a:ext uri="{FF2B5EF4-FFF2-40B4-BE49-F238E27FC236}">
                <a16:creationId xmlns:a16="http://schemas.microsoft.com/office/drawing/2014/main" xmlns="" id="{33240CC1-D666-4973-9DD1-EF98DCAC56DA}"/>
              </a:ext>
            </a:extLst>
          </p:cNvPr>
          <p:cNvCxnSpPr>
            <a:cxnSpLocks/>
            <a:stCxn id="9" idx="6"/>
            <a:endCxn id="23" idx="1"/>
          </p:cNvCxnSpPr>
          <p:nvPr/>
        </p:nvCxnSpPr>
        <p:spPr>
          <a:xfrm flipV="1">
            <a:off x="2049463" y="4432300"/>
            <a:ext cx="873125" cy="163513"/>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Curved Connector 14">
            <a:extLst>
              <a:ext uri="{FF2B5EF4-FFF2-40B4-BE49-F238E27FC236}">
                <a16:creationId xmlns:a16="http://schemas.microsoft.com/office/drawing/2014/main" xmlns="" id="{72573B8E-3E1A-4616-8E41-EF5F39BDAB19}"/>
              </a:ext>
            </a:extLst>
          </p:cNvPr>
          <p:cNvCxnSpPr>
            <a:cxnSpLocks/>
            <a:stCxn id="9" idx="6"/>
            <a:endCxn id="24" idx="1"/>
          </p:cNvCxnSpPr>
          <p:nvPr/>
        </p:nvCxnSpPr>
        <p:spPr>
          <a:xfrm>
            <a:off x="2049463" y="4595813"/>
            <a:ext cx="874712" cy="987425"/>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ounded Rectangle 10">
            <a:extLst>
              <a:ext uri="{FF2B5EF4-FFF2-40B4-BE49-F238E27FC236}">
                <a16:creationId xmlns:a16="http://schemas.microsoft.com/office/drawing/2014/main" xmlns="" id="{B68FF67E-2AB5-4419-B7EE-22F0D600473D}"/>
              </a:ext>
            </a:extLst>
          </p:cNvPr>
          <p:cNvSpPr/>
          <p:nvPr/>
        </p:nvSpPr>
        <p:spPr>
          <a:xfrm>
            <a:off x="2973388" y="3081338"/>
            <a:ext cx="8805862" cy="89693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lnSpc>
                <a:spcPct val="107000"/>
              </a:lnSpc>
              <a:spcBef>
                <a:spcPts val="0"/>
              </a:spcBef>
              <a:spcAft>
                <a:spcPts val="800"/>
              </a:spcAft>
              <a:defRPr/>
            </a:pPr>
            <a:r>
              <a:rPr lang="vi-VN" sz="2800"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 thức</a:t>
            </a:r>
            <a:r>
              <a:rPr lang="vi-VN" sz="2800">
                <a:latin typeface="Times New Roman" panose="02020603050405020304" pitchFamily="18" charset="0"/>
                <a:ea typeface="Calibri" panose="020F0502020204030204" pitchFamily="34" charset="0"/>
                <a:cs typeface="Times New Roman" panose="02020603050405020304" pitchFamily="18" charset="0"/>
              </a:rPr>
              <a:t>: ngắn gọn, thường được viết bằng văn xuôi hoặc thơ</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ounded Rectangle 13">
            <a:extLst>
              <a:ext uri="{FF2B5EF4-FFF2-40B4-BE49-F238E27FC236}">
                <a16:creationId xmlns:a16="http://schemas.microsoft.com/office/drawing/2014/main" xmlns="" id="{709E5108-4656-49CE-812E-E9FF4DCA8AAC}"/>
              </a:ext>
            </a:extLst>
          </p:cNvPr>
          <p:cNvSpPr/>
          <p:nvPr/>
        </p:nvSpPr>
        <p:spPr>
          <a:xfrm>
            <a:off x="2922588" y="4090988"/>
            <a:ext cx="8907462" cy="68421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lnSpc>
                <a:spcPct val="107000"/>
              </a:lnSpc>
              <a:spcBef>
                <a:spcPts val="0"/>
              </a:spcBef>
              <a:spcAft>
                <a:spcPts val="800"/>
              </a:spcAft>
              <a:defRPr/>
            </a:pPr>
            <a:r>
              <a:rPr lang="vi-VN" sz="2800">
                <a:latin typeface="Times New Roman" panose="02020603050405020304" pitchFamily="18" charset="0"/>
                <a:ea typeface="Calibri" panose="020F0502020204030204" pitchFamily="34" charset="0"/>
                <a:cs typeface="Times New Roman" panose="02020603050405020304" pitchFamily="18" charset="0"/>
              </a:rPr>
              <a:t>    </a:t>
            </a:r>
            <a:r>
              <a:rPr lang="vi-VN" sz="2800"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 vật</a:t>
            </a:r>
            <a:r>
              <a:rPr lang="vi-VN" sz="2800">
                <a:latin typeface="Times New Roman" panose="02020603050405020304" pitchFamily="18" charset="0"/>
                <a:ea typeface="Calibri" panose="020F0502020204030204" pitchFamily="34" charset="0"/>
                <a:cs typeface="Times New Roman" panose="02020603050405020304" pitchFamily="18" charset="0"/>
              </a:rPr>
              <a:t>: thường là con người, đồ vật, con vật </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15">
            <a:extLst>
              <a:ext uri="{FF2B5EF4-FFF2-40B4-BE49-F238E27FC236}">
                <a16:creationId xmlns:a16="http://schemas.microsoft.com/office/drawing/2014/main" xmlns="" id="{5A3AB2FD-A6AB-4FD6-843E-09F905091293}"/>
              </a:ext>
            </a:extLst>
          </p:cNvPr>
          <p:cNvSpPr/>
          <p:nvPr/>
        </p:nvSpPr>
        <p:spPr>
          <a:xfrm>
            <a:off x="2924175" y="5073650"/>
            <a:ext cx="8967788" cy="101917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lnSpc>
                <a:spcPct val="107000"/>
              </a:lnSpc>
              <a:spcBef>
                <a:spcPts val="0"/>
              </a:spcBef>
              <a:spcAft>
                <a:spcPts val="800"/>
              </a:spcAft>
              <a:defRPr/>
            </a:pPr>
            <a:r>
              <a:rPr lang="vi-VN" sz="2800"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 đích</a:t>
            </a:r>
            <a:r>
              <a:rPr lang="vi-VN" sz="2800">
                <a:latin typeface="Times New Roman" panose="02020603050405020304" pitchFamily="18" charset="0"/>
                <a:ea typeface="Calibri" panose="020F0502020204030204" pitchFamily="34" charset="0"/>
                <a:cs typeface="Times New Roman" panose="02020603050405020304" pitchFamily="18" charset="0"/>
              </a:rPr>
              <a:t>: nêu lên các tư tưởng đạo lý, hoặc để răn dạy con người những bài học trong cuộc sống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heel(1)">
                                      <p:cBhvr>
                                        <p:cTn id="23" dur="2000"/>
                                        <p:tgtEl>
                                          <p:spTgt spid="22"/>
                                        </p:tgtEl>
                                      </p:cBhvr>
                                    </p:animEffect>
                                  </p:childTnLst>
                                </p:cTn>
                              </p:par>
                              <p:par>
                                <p:cTn id="24" presetID="21" presetClass="entr" presetSubtype="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2000"/>
                                        <p:tgtEl>
                                          <p:spTgt spid="23"/>
                                        </p:tgtEl>
                                      </p:cBhvr>
                                    </p:animEffect>
                                  </p:childTnLst>
                                </p:cTn>
                              </p:par>
                              <p:par>
                                <p:cTn id="30" presetID="21" presetClass="entr" presetSubtype="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Khatmau_sr\Downloads\ẢNH CỦA bình\ếch NGỒI ĐÁY GIẾNG.png">
            <a:extLst>
              <a:ext uri="{FF2B5EF4-FFF2-40B4-BE49-F238E27FC236}">
                <a16:creationId xmlns:a16="http://schemas.microsoft.com/office/drawing/2014/main" xmlns="" id="{794DD75D-120D-AE26-07E7-5DFA57784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688975"/>
            <a:ext cx="5819775"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xmlns="" id="{0F3BC9D9-F360-201D-5B86-8A72DFC14503}"/>
              </a:ext>
            </a:extLst>
          </p:cNvPr>
          <p:cNvSpPr txBox="1">
            <a:spLocks noChangeArrowheads="1"/>
          </p:cNvSpPr>
          <p:nvPr/>
        </p:nvSpPr>
        <p:spPr bwMode="auto">
          <a:xfrm>
            <a:off x="495300" y="5635625"/>
            <a:ext cx="558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a:solidFill>
                  <a:srgbClr val="FF0000"/>
                </a:solidFill>
                <a:latin typeface="Times New Roman" panose="02020603050405020304" pitchFamily="18" charset="0"/>
                <a:cs typeface="Times New Roman" panose="02020603050405020304" pitchFamily="18" charset="0"/>
              </a:rPr>
              <a:t>ẾCH NGỒI ĐÁY GIẾNG</a:t>
            </a:r>
          </a:p>
        </p:txBody>
      </p:sp>
      <p:pic>
        <p:nvPicPr>
          <p:cNvPr id="4" name="Picture 2" descr="C:\Users\Khatmau_sr\Downloads\ẢNH CỦA bình\ĐẼO CÀY GIỮA ĐƯỜNG 7.png">
            <a:extLst>
              <a:ext uri="{FF2B5EF4-FFF2-40B4-BE49-F238E27FC236}">
                <a16:creationId xmlns:a16="http://schemas.microsoft.com/office/drawing/2014/main" xmlns="" id="{085B4945-E70B-F4BC-32AA-94F676876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576263"/>
            <a:ext cx="5132388"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a:extLst>
              <a:ext uri="{FF2B5EF4-FFF2-40B4-BE49-F238E27FC236}">
                <a16:creationId xmlns:a16="http://schemas.microsoft.com/office/drawing/2014/main" xmlns="" id="{D941B64E-96FC-EC75-AE17-F6B1CCA3C02D}"/>
              </a:ext>
            </a:extLst>
          </p:cNvPr>
          <p:cNvSpPr>
            <a:spLocks/>
          </p:cNvSpPr>
          <p:nvPr/>
        </p:nvSpPr>
        <p:spPr bwMode="gray">
          <a:xfrm>
            <a:off x="3079750" y="-23813"/>
            <a:ext cx="3249613" cy="1585913"/>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1140" name="AutoShape 4">
            <a:extLst>
              <a:ext uri="{FF2B5EF4-FFF2-40B4-BE49-F238E27FC236}">
                <a16:creationId xmlns:a16="http://schemas.microsoft.com/office/drawing/2014/main" xmlns="" id="{EBB909D6-994D-9F41-E6D5-5374F9F2F8D3}"/>
              </a:ext>
            </a:extLst>
          </p:cNvPr>
          <p:cNvSpPr>
            <a:spLocks noChangeArrowheads="1"/>
          </p:cNvSpPr>
          <p:nvPr/>
        </p:nvSpPr>
        <p:spPr bwMode="auto">
          <a:xfrm>
            <a:off x="6227763" y="417513"/>
            <a:ext cx="5810250" cy="5137150"/>
          </a:xfrm>
          <a:prstGeom prst="roundRect">
            <a:avLst>
              <a:gd name="adj" fmla="val 4690"/>
            </a:avLst>
          </a:prstGeom>
          <a:solidFill>
            <a:schemeClr val="accent6">
              <a:lumMod val="20000"/>
              <a:lumOff val="80000"/>
            </a:schemeClr>
          </a:solidFill>
          <a:ln w="57150">
            <a:solidFill>
              <a:schemeClr val="accent2"/>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grpSp>
        <p:nvGrpSpPr>
          <p:cNvPr id="91151" name="Group 15">
            <a:extLst>
              <a:ext uri="{FF2B5EF4-FFF2-40B4-BE49-F238E27FC236}">
                <a16:creationId xmlns:a16="http://schemas.microsoft.com/office/drawing/2014/main" xmlns="" id="{8952FB70-7222-84EA-3991-38DFD7D92D51}"/>
              </a:ext>
            </a:extLst>
          </p:cNvPr>
          <p:cNvGrpSpPr>
            <a:grpSpLocks/>
          </p:cNvGrpSpPr>
          <p:nvPr/>
        </p:nvGrpSpPr>
        <p:grpSpPr bwMode="auto">
          <a:xfrm>
            <a:off x="56832" y="418305"/>
            <a:ext cx="4937759" cy="5043514"/>
            <a:chOff x="569" y="1429"/>
            <a:chExt cx="1460" cy="2268"/>
          </a:xfrm>
          <a:solidFill>
            <a:schemeClr val="accent3">
              <a:lumMod val="20000"/>
              <a:lumOff val="80000"/>
            </a:schemeClr>
          </a:solidFill>
        </p:grpSpPr>
        <p:sp>
          <p:nvSpPr>
            <p:cNvPr id="91152" name="AutoShape 16">
              <a:extLst>
                <a:ext uri="{FF2B5EF4-FFF2-40B4-BE49-F238E27FC236}">
                  <a16:creationId xmlns:a16="http://schemas.microsoft.com/office/drawing/2014/main" xmlns="" id="{B820FAD2-7D12-6DED-2DA5-7722DAC5B896}"/>
                </a:ext>
              </a:extLst>
            </p:cNvPr>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1153" name="AutoShape 17">
              <a:extLst>
                <a:ext uri="{FF2B5EF4-FFF2-40B4-BE49-F238E27FC236}">
                  <a16:creationId xmlns:a16="http://schemas.microsoft.com/office/drawing/2014/main" xmlns="" id="{1C4C07DE-8577-D278-72D7-99A2A975D439}"/>
                </a:ext>
              </a:extLst>
            </p:cNvPr>
            <p:cNvSpPr>
              <a:spLocks noChangeArrowheads="1"/>
            </p:cNvSpPr>
            <p:nvPr/>
          </p:nvSpPr>
          <p:spPr bwMode="gray">
            <a:xfrm>
              <a:off x="727" y="1429"/>
              <a:ext cx="1174" cy="392"/>
            </a:xfrm>
            <a:prstGeom prst="roundRect">
              <a:avLst>
                <a:gd name="adj" fmla="val 50000"/>
              </a:avLst>
            </a:prstGeom>
            <a:solidFill>
              <a:schemeClr val="accent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91156" name="Text Box 20">
              <a:extLst>
                <a:ext uri="{FF2B5EF4-FFF2-40B4-BE49-F238E27FC236}">
                  <a16:creationId xmlns:a16="http://schemas.microsoft.com/office/drawing/2014/main" xmlns="" id="{D81AE372-FD8C-D8E5-7C25-BF4E1437248A}"/>
                </a:ext>
              </a:extLst>
            </p:cNvPr>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19" name="Text Box 21">
            <a:extLst>
              <a:ext uri="{FF2B5EF4-FFF2-40B4-BE49-F238E27FC236}">
                <a16:creationId xmlns:a16="http://schemas.microsoft.com/office/drawing/2014/main" xmlns="" id="{984F2733-6317-1B9D-9B05-6D4F5CBB5C54}"/>
              </a:ext>
            </a:extLst>
          </p:cNvPr>
          <p:cNvSpPr txBox="1">
            <a:spLocks noChangeArrowheads="1"/>
          </p:cNvSpPr>
          <p:nvPr/>
        </p:nvSpPr>
        <p:spPr bwMode="auto">
          <a:xfrm>
            <a:off x="152400" y="1957388"/>
            <a:ext cx="4678363" cy="2678112"/>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a:spAutoFit/>
          </a:bodyPr>
          <a:lstStyle/>
          <a:p>
            <a:pPr algn="just" eaLnBrk="1" fontAlgn="auto" hangingPunct="1">
              <a:spcBef>
                <a:spcPts val="0"/>
              </a:spcBef>
              <a:spcAft>
                <a:spcPts val="0"/>
              </a:spcAft>
              <a:defRPr/>
            </a:pPr>
            <a:r>
              <a:rPr lang="en-US" sz="2800">
                <a:latin typeface="Times New Roman" panose="02020603050405020304" pitchFamily="18" charset="0"/>
                <a:cs typeface="Times New Roman" panose="02020603050405020304" pitchFamily="18" charset="0"/>
              </a:rPr>
              <a:t> </a:t>
            </a:r>
            <a:r>
              <a:rPr lang="en-US" sz="2800" b="1" i="1">
                <a:latin typeface="Times New Roman" panose="02020603050405020304" pitchFamily="18" charset="0"/>
                <a:cs typeface="Times New Roman" panose="02020603050405020304" pitchFamily="18" charset="0"/>
              </a:rPr>
              <a:t>Quan sát hình ảnh về loài kiến và loài mối</a:t>
            </a:r>
            <a:r>
              <a:rPr lang="vi-VN" sz="2800" b="1" i="1">
                <a:latin typeface="Times New Roman" panose="02020603050405020304" pitchFamily="18" charset="0"/>
                <a:cs typeface="Times New Roman" panose="02020603050405020304" pitchFamily="18" charset="0"/>
              </a:rPr>
              <a:t> kết hợp với hiểu biết của em </a:t>
            </a:r>
            <a:r>
              <a:rPr lang="en-US" sz="2800" b="1" i="1">
                <a:latin typeface="Times New Roman" panose="02020603050405020304" pitchFamily="18" charset="0"/>
                <a:cs typeface="Times New Roman" panose="02020603050405020304" pitchFamily="18" charset="0"/>
              </a:rPr>
              <a:t>hãy nêu cảm nhận ban đầu của em về</a:t>
            </a:r>
            <a:r>
              <a:rPr lang="vi-VN" sz="2800" b="1" i="1">
                <a:latin typeface="Times New Roman" panose="02020603050405020304" pitchFamily="18" charset="0"/>
                <a:cs typeface="Times New Roman" panose="02020603050405020304" pitchFamily="18" charset="0"/>
              </a:rPr>
              <a:t> đặc tính của hai loài vật này?</a:t>
            </a:r>
            <a:endParaRPr lang="en-US" sz="2800" b="1" i="1">
              <a:latin typeface="Times New Roman" panose="02020603050405020304" pitchFamily="18" charset="0"/>
              <a:cs typeface="Times New Roman" panose="02020603050405020304" pitchFamily="18" charset="0"/>
            </a:endParaRPr>
          </a:p>
          <a:p>
            <a:pPr marL="342900" indent="-342900" algn="just">
              <a:buFontTx/>
              <a:buChar char="-"/>
              <a:defRPr/>
            </a:pPr>
            <a:endParaRPr lang="en-US" altLang="en-US" sz="2800" b="1" dirty="0">
              <a:solidFill>
                <a:prstClr val="black"/>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431F13FD-2D51-BFFE-5160-FF5B46530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825" y="717550"/>
            <a:ext cx="557371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7BAA450C-460B-F5F0-8701-BA80BF6B7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313" y="684213"/>
            <a:ext cx="5610225"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96026B74-1685-93EF-E999-E4E01D157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531813"/>
            <a:ext cx="561022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1567F6F8-58EF-9619-1DAE-DF0903D9C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9363" y="531813"/>
            <a:ext cx="5627687"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51CCE7A8-C297-74B7-5E24-FBCE8A79FC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875" y="603250"/>
            <a:ext cx="559117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40C7F927-9333-33BB-771E-E3A04EA3D4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363" y="531813"/>
            <a:ext cx="55753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203D601A-9CE9-FA98-7263-D1F472549A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531813"/>
            <a:ext cx="561181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p:cTn id="7" dur="1000" fill="hold"/>
                                        <p:tgtEl>
                                          <p:spTgt spid="91139"/>
                                        </p:tgtEl>
                                        <p:attrNameLst>
                                          <p:attrName>ppt_w</p:attrName>
                                        </p:attrNameLst>
                                      </p:cBhvr>
                                      <p:tavLst>
                                        <p:tav tm="0">
                                          <p:val>
                                            <p:fltVal val="0"/>
                                          </p:val>
                                        </p:tav>
                                        <p:tav tm="100000">
                                          <p:val>
                                            <p:strVal val="#ppt_w"/>
                                          </p:val>
                                        </p:tav>
                                      </p:tavLst>
                                    </p:anim>
                                    <p:anim calcmode="lin" valueType="num">
                                      <p:cBhvr>
                                        <p:cTn id="8" dur="1000" fill="hold"/>
                                        <p:tgtEl>
                                          <p:spTgt spid="91139"/>
                                        </p:tgtEl>
                                        <p:attrNameLst>
                                          <p:attrName>ppt_h</p:attrName>
                                        </p:attrNameLst>
                                      </p:cBhvr>
                                      <p:tavLst>
                                        <p:tav tm="0">
                                          <p:val>
                                            <p:fltVal val="0"/>
                                          </p:val>
                                        </p:tav>
                                        <p:tav tm="100000">
                                          <p:val>
                                            <p:strVal val="#ppt_h"/>
                                          </p:val>
                                        </p:tav>
                                      </p:tavLst>
                                    </p:anim>
                                    <p:anim calcmode="lin" valueType="num">
                                      <p:cBhvr>
                                        <p:cTn id="9" dur="1000" fill="hold"/>
                                        <p:tgtEl>
                                          <p:spTgt spid="91139"/>
                                        </p:tgtEl>
                                        <p:attrNameLst>
                                          <p:attrName>style.rotation</p:attrName>
                                        </p:attrNameLst>
                                      </p:cBhvr>
                                      <p:tavLst>
                                        <p:tav tm="0">
                                          <p:val>
                                            <p:fltVal val="90"/>
                                          </p:val>
                                        </p:tav>
                                        <p:tav tm="100000">
                                          <p:val>
                                            <p:fltVal val="0"/>
                                          </p:val>
                                        </p:tav>
                                      </p:tavLst>
                                    </p:anim>
                                    <p:animEffect transition="in" filter="fade">
                                      <p:cBhvr>
                                        <p:cTn id="10" dur="1000"/>
                                        <p:tgtEl>
                                          <p:spTgt spid="9113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91151"/>
                                        </p:tgtEl>
                                        <p:attrNameLst>
                                          <p:attrName>style.visibility</p:attrName>
                                        </p:attrNameLst>
                                      </p:cBhvr>
                                      <p:to>
                                        <p:strVal val="visible"/>
                                      </p:to>
                                    </p:set>
                                    <p:anim calcmode="lin" valueType="num">
                                      <p:cBhvr>
                                        <p:cTn id="15" dur="1000" fill="hold"/>
                                        <p:tgtEl>
                                          <p:spTgt spid="91151"/>
                                        </p:tgtEl>
                                        <p:attrNameLst>
                                          <p:attrName>ppt_w</p:attrName>
                                        </p:attrNameLst>
                                      </p:cBhvr>
                                      <p:tavLst>
                                        <p:tav tm="0">
                                          <p:val>
                                            <p:fltVal val="0"/>
                                          </p:val>
                                        </p:tav>
                                        <p:tav tm="100000">
                                          <p:val>
                                            <p:strVal val="#ppt_w"/>
                                          </p:val>
                                        </p:tav>
                                      </p:tavLst>
                                    </p:anim>
                                    <p:anim calcmode="lin" valueType="num">
                                      <p:cBhvr>
                                        <p:cTn id="16" dur="1000" fill="hold"/>
                                        <p:tgtEl>
                                          <p:spTgt spid="91151"/>
                                        </p:tgtEl>
                                        <p:attrNameLst>
                                          <p:attrName>ppt_h</p:attrName>
                                        </p:attrNameLst>
                                      </p:cBhvr>
                                      <p:tavLst>
                                        <p:tav tm="0">
                                          <p:val>
                                            <p:fltVal val="0"/>
                                          </p:val>
                                        </p:tav>
                                        <p:tav tm="100000">
                                          <p:val>
                                            <p:strVal val="#ppt_h"/>
                                          </p:val>
                                        </p:tav>
                                      </p:tavLst>
                                    </p:anim>
                                    <p:anim calcmode="lin" valueType="num">
                                      <p:cBhvr>
                                        <p:cTn id="17" dur="1000" fill="hold"/>
                                        <p:tgtEl>
                                          <p:spTgt spid="91151"/>
                                        </p:tgtEl>
                                        <p:attrNameLst>
                                          <p:attrName>style.rotation</p:attrName>
                                        </p:attrNameLst>
                                      </p:cBhvr>
                                      <p:tavLst>
                                        <p:tav tm="0">
                                          <p:val>
                                            <p:fltVal val="90"/>
                                          </p:val>
                                        </p:tav>
                                        <p:tav tm="100000">
                                          <p:val>
                                            <p:fltVal val="0"/>
                                          </p:val>
                                        </p:tav>
                                      </p:tavLst>
                                    </p:anim>
                                    <p:animEffect transition="in" filter="fade">
                                      <p:cBhvr>
                                        <p:cTn id="18" dur="1000"/>
                                        <p:tgtEl>
                                          <p:spTgt spid="9115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91140"/>
                                        </p:tgtEl>
                                        <p:attrNameLst>
                                          <p:attrName>style.visibility</p:attrName>
                                        </p:attrNameLst>
                                      </p:cBhvr>
                                      <p:to>
                                        <p:strVal val="visible"/>
                                      </p:to>
                                    </p:set>
                                    <p:anim calcmode="lin" valueType="num">
                                      <p:cBhvr>
                                        <p:cTn id="27" dur="1000" fill="hold"/>
                                        <p:tgtEl>
                                          <p:spTgt spid="91140"/>
                                        </p:tgtEl>
                                        <p:attrNameLst>
                                          <p:attrName>ppt_w</p:attrName>
                                        </p:attrNameLst>
                                      </p:cBhvr>
                                      <p:tavLst>
                                        <p:tav tm="0">
                                          <p:val>
                                            <p:fltVal val="0"/>
                                          </p:val>
                                        </p:tav>
                                        <p:tav tm="100000">
                                          <p:val>
                                            <p:strVal val="#ppt_w"/>
                                          </p:val>
                                        </p:tav>
                                      </p:tavLst>
                                    </p:anim>
                                    <p:anim calcmode="lin" valueType="num">
                                      <p:cBhvr>
                                        <p:cTn id="28" dur="1000" fill="hold"/>
                                        <p:tgtEl>
                                          <p:spTgt spid="91140"/>
                                        </p:tgtEl>
                                        <p:attrNameLst>
                                          <p:attrName>ppt_h</p:attrName>
                                        </p:attrNameLst>
                                      </p:cBhvr>
                                      <p:tavLst>
                                        <p:tav tm="0">
                                          <p:val>
                                            <p:fltVal val="0"/>
                                          </p:val>
                                        </p:tav>
                                        <p:tav tm="100000">
                                          <p:val>
                                            <p:strVal val="#ppt_h"/>
                                          </p:val>
                                        </p:tav>
                                      </p:tavLst>
                                    </p:anim>
                                    <p:anim calcmode="lin" valueType="num">
                                      <p:cBhvr>
                                        <p:cTn id="29" dur="1000" fill="hold"/>
                                        <p:tgtEl>
                                          <p:spTgt spid="91140"/>
                                        </p:tgtEl>
                                        <p:attrNameLst>
                                          <p:attrName>style.rotation</p:attrName>
                                        </p:attrNameLst>
                                      </p:cBhvr>
                                      <p:tavLst>
                                        <p:tav tm="0">
                                          <p:val>
                                            <p:fltVal val="90"/>
                                          </p:val>
                                        </p:tav>
                                        <p:tav tm="100000">
                                          <p:val>
                                            <p:fltVal val="0"/>
                                          </p:val>
                                        </p:tav>
                                      </p:tavLst>
                                    </p:anim>
                                    <p:animEffect transition="in" filter="fade">
                                      <p:cBhvr>
                                        <p:cTn id="30" dur="1000"/>
                                        <p:tgtEl>
                                          <p:spTgt spid="91140"/>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style.rotation</p:attrName>
                                        </p:attrNameLst>
                                      </p:cBhvr>
                                      <p:tavLst>
                                        <p:tav tm="0">
                                          <p:val>
                                            <p:fltVal val="90"/>
                                          </p:val>
                                        </p:tav>
                                        <p:tav tm="100000">
                                          <p:val>
                                            <p:fltVal val="0"/>
                                          </p:val>
                                        </p:tav>
                                      </p:tavLst>
                                    </p:anim>
                                    <p:animEffect transition="in" filter="fade">
                                      <p:cBhvr>
                                        <p:cTn id="44" dur="1000"/>
                                        <p:tgtEl>
                                          <p:spTgt spid="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1000" fill="hold"/>
                                        <p:tgtEl>
                                          <p:spTgt spid="6"/>
                                        </p:tgtEl>
                                        <p:attrNameLst>
                                          <p:attrName>ppt_w</p:attrName>
                                        </p:attrNameLst>
                                      </p:cBhvr>
                                      <p:tavLst>
                                        <p:tav tm="0">
                                          <p:val>
                                            <p:fltVal val="0"/>
                                          </p:val>
                                        </p:tav>
                                        <p:tav tm="100000">
                                          <p:val>
                                            <p:strVal val="#ppt_w"/>
                                          </p:val>
                                        </p:tav>
                                      </p:tavLst>
                                    </p:anim>
                                    <p:anim calcmode="lin" valueType="num">
                                      <p:cBhvr>
                                        <p:cTn id="66" dur="1000" fill="hold"/>
                                        <p:tgtEl>
                                          <p:spTgt spid="6"/>
                                        </p:tgtEl>
                                        <p:attrNameLst>
                                          <p:attrName>ppt_h</p:attrName>
                                        </p:attrNameLst>
                                      </p:cBhvr>
                                      <p:tavLst>
                                        <p:tav tm="0">
                                          <p:val>
                                            <p:fltVal val="0"/>
                                          </p:val>
                                        </p:tav>
                                        <p:tav tm="100000">
                                          <p:val>
                                            <p:strVal val="#ppt_h"/>
                                          </p:val>
                                        </p:tav>
                                      </p:tavLst>
                                    </p:anim>
                                    <p:anim calcmode="lin" valueType="num">
                                      <p:cBhvr>
                                        <p:cTn id="67" dur="1000" fill="hold"/>
                                        <p:tgtEl>
                                          <p:spTgt spid="6"/>
                                        </p:tgtEl>
                                        <p:attrNameLst>
                                          <p:attrName>style.rotation</p:attrName>
                                        </p:attrNameLst>
                                      </p:cBhvr>
                                      <p:tavLst>
                                        <p:tav tm="0">
                                          <p:val>
                                            <p:fltVal val="90"/>
                                          </p:val>
                                        </p:tav>
                                        <p:tav tm="100000">
                                          <p:val>
                                            <p:fltVal val="0"/>
                                          </p:val>
                                        </p:tav>
                                      </p:tavLst>
                                    </p:anim>
                                    <p:animEffect transition="in" filter="fade">
                                      <p:cBhvr>
                                        <p:cTn id="68" dur="1000"/>
                                        <p:tgtEl>
                                          <p:spTgt spid="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1" presetClass="entr" presetSubtype="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1000" fill="hold"/>
                                        <p:tgtEl>
                                          <p:spTgt spid="7"/>
                                        </p:tgtEl>
                                        <p:attrNameLst>
                                          <p:attrName>ppt_w</p:attrName>
                                        </p:attrNameLst>
                                      </p:cBhvr>
                                      <p:tavLst>
                                        <p:tav tm="0">
                                          <p:val>
                                            <p:fltVal val="0"/>
                                          </p:val>
                                        </p:tav>
                                        <p:tav tm="100000">
                                          <p:val>
                                            <p:strVal val="#ppt_w"/>
                                          </p:val>
                                        </p:tav>
                                      </p:tavLst>
                                    </p:anim>
                                    <p:anim calcmode="lin" valueType="num">
                                      <p:cBhvr>
                                        <p:cTn id="74" dur="1000" fill="hold"/>
                                        <p:tgtEl>
                                          <p:spTgt spid="7"/>
                                        </p:tgtEl>
                                        <p:attrNameLst>
                                          <p:attrName>ppt_h</p:attrName>
                                        </p:attrNameLst>
                                      </p:cBhvr>
                                      <p:tavLst>
                                        <p:tav tm="0">
                                          <p:val>
                                            <p:fltVal val="0"/>
                                          </p:val>
                                        </p:tav>
                                        <p:tav tm="100000">
                                          <p:val>
                                            <p:strVal val="#ppt_h"/>
                                          </p:val>
                                        </p:tav>
                                      </p:tavLst>
                                    </p:anim>
                                    <p:anim calcmode="lin" valueType="num">
                                      <p:cBhvr>
                                        <p:cTn id="75" dur="1000" fill="hold"/>
                                        <p:tgtEl>
                                          <p:spTgt spid="7"/>
                                        </p:tgtEl>
                                        <p:attrNameLst>
                                          <p:attrName>style.rotation</p:attrName>
                                        </p:attrNameLst>
                                      </p:cBhvr>
                                      <p:tavLst>
                                        <p:tav tm="0">
                                          <p:val>
                                            <p:fltVal val="90"/>
                                          </p:val>
                                        </p:tav>
                                        <p:tav tm="100000">
                                          <p:val>
                                            <p:fltVal val="0"/>
                                          </p:val>
                                        </p:tav>
                                      </p:tavLst>
                                    </p:anim>
                                    <p:animEffect transition="in" filter="fade">
                                      <p:cBhvr>
                                        <p:cTn id="76" dur="1000"/>
                                        <p:tgtEl>
                                          <p:spTgt spid="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1" presetClass="entr" presetSubtype="0"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1000" fill="hold"/>
                                        <p:tgtEl>
                                          <p:spTgt spid="8"/>
                                        </p:tgtEl>
                                        <p:attrNameLst>
                                          <p:attrName>ppt_w</p:attrName>
                                        </p:attrNameLst>
                                      </p:cBhvr>
                                      <p:tavLst>
                                        <p:tav tm="0">
                                          <p:val>
                                            <p:fltVal val="0"/>
                                          </p:val>
                                        </p:tav>
                                        <p:tav tm="100000">
                                          <p:val>
                                            <p:strVal val="#ppt_w"/>
                                          </p:val>
                                        </p:tav>
                                      </p:tavLst>
                                    </p:anim>
                                    <p:anim calcmode="lin" valueType="num">
                                      <p:cBhvr>
                                        <p:cTn id="82" dur="1000" fill="hold"/>
                                        <p:tgtEl>
                                          <p:spTgt spid="8"/>
                                        </p:tgtEl>
                                        <p:attrNameLst>
                                          <p:attrName>ppt_h</p:attrName>
                                        </p:attrNameLst>
                                      </p:cBhvr>
                                      <p:tavLst>
                                        <p:tav tm="0">
                                          <p:val>
                                            <p:fltVal val="0"/>
                                          </p:val>
                                        </p:tav>
                                        <p:tav tm="100000">
                                          <p:val>
                                            <p:strVal val="#ppt_h"/>
                                          </p:val>
                                        </p:tav>
                                      </p:tavLst>
                                    </p:anim>
                                    <p:anim calcmode="lin" valueType="num">
                                      <p:cBhvr>
                                        <p:cTn id="83" dur="1000" fill="hold"/>
                                        <p:tgtEl>
                                          <p:spTgt spid="8"/>
                                        </p:tgtEl>
                                        <p:attrNameLst>
                                          <p:attrName>style.rotation</p:attrName>
                                        </p:attrNameLst>
                                      </p:cBhvr>
                                      <p:tavLst>
                                        <p:tav tm="0">
                                          <p:val>
                                            <p:fltVal val="90"/>
                                          </p:val>
                                        </p:tav>
                                        <p:tav tm="100000">
                                          <p:val>
                                            <p:fltVal val="0"/>
                                          </p:val>
                                        </p:tav>
                                      </p:tavLst>
                                    </p:anim>
                                    <p:animEffect transition="in" filter="fade">
                                      <p:cBhvr>
                                        <p:cTn id="8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xmlns="" id="{791C440C-8DE9-8F91-5F77-CF202ADDA72D}"/>
              </a:ext>
            </a:extLst>
          </p:cNvPr>
          <p:cNvSpPr/>
          <p:nvPr/>
        </p:nvSpPr>
        <p:spPr>
          <a:xfrm>
            <a:off x="4054768" y="8463"/>
            <a:ext cx="4267200" cy="82563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18" name="Rounded Rectangle 17">
            <a:extLst>
              <a:ext uri="{FF2B5EF4-FFF2-40B4-BE49-F238E27FC236}">
                <a16:creationId xmlns:a16="http://schemas.microsoft.com/office/drawing/2014/main" xmlns="" id="{C11BBE21-F7C4-B3B6-C1E3-6E141A0370BD}"/>
              </a:ext>
            </a:extLst>
          </p:cNvPr>
          <p:cNvSpPr/>
          <p:nvPr/>
        </p:nvSpPr>
        <p:spPr>
          <a:xfrm>
            <a:off x="4334912" y="62777"/>
            <a:ext cx="3733800" cy="77296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19" name="TextBox 18">
            <a:extLst>
              <a:ext uri="{FF2B5EF4-FFF2-40B4-BE49-F238E27FC236}">
                <a16:creationId xmlns:a16="http://schemas.microsoft.com/office/drawing/2014/main" xmlns="" id="{BF07D5AA-9DD1-97BE-9A3D-B9BBE42433B1}"/>
              </a:ext>
            </a:extLst>
          </p:cNvPr>
          <p:cNvSpPr txBox="1">
            <a:spLocks noChangeArrowheads="1"/>
          </p:cNvSpPr>
          <p:nvPr/>
        </p:nvSpPr>
        <p:spPr bwMode="auto">
          <a:xfrm>
            <a:off x="4435475" y="115888"/>
            <a:ext cx="3505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09417" indent="-609417" defTabSz="914126" eaLnBrk="1" hangingPunct="1">
              <a:spcBef>
                <a:spcPct val="20000"/>
              </a:spcBef>
              <a:defRPr/>
            </a:pPr>
            <a:r>
              <a:rPr lang="en-US" sz="2399" b="1" kern="0">
                <a:solidFill>
                  <a:srgbClr val="333399"/>
                </a:solidFill>
                <a:effectLst>
                  <a:outerShdw blurRad="38100" dist="38100" dir="2700000" algn="tl">
                    <a:srgbClr val="C0C0C0"/>
                  </a:outerShdw>
                </a:effectLst>
                <a:latin typeface="Times New Roman" pitchFamily="18" charset="0"/>
              </a:rPr>
              <a:t>            KIẾN VÀ MỐI</a:t>
            </a:r>
            <a:endParaRPr lang="en-US" sz="2800" b="1" kern="0" dirty="0">
              <a:solidFill>
                <a:srgbClr val="333399"/>
              </a:solidFill>
              <a:effectLst>
                <a:outerShdw blurRad="38100" dist="38100" dir="2700000" algn="tl">
                  <a:srgbClr val="C0C0C0"/>
                </a:outerShdw>
              </a:effectLst>
              <a:latin typeface="Times New Roman" pitchFamily="18" charset="0"/>
            </a:endParaRPr>
          </a:p>
        </p:txBody>
      </p:sp>
      <p:cxnSp>
        <p:nvCxnSpPr>
          <p:cNvPr id="22" name="Straight Connector 21">
            <a:extLst>
              <a:ext uri="{FF2B5EF4-FFF2-40B4-BE49-F238E27FC236}">
                <a16:creationId xmlns:a16="http://schemas.microsoft.com/office/drawing/2014/main" xmlns="" id="{A32A4450-482C-FF90-904B-521F1FA611AF}"/>
              </a:ext>
            </a:extLst>
          </p:cNvPr>
          <p:cNvCxnSpPr/>
          <p:nvPr/>
        </p:nvCxnSpPr>
        <p:spPr>
          <a:xfrm>
            <a:off x="6061075" y="833438"/>
            <a:ext cx="0" cy="217487"/>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xmlns="" id="{E8A8222A-C855-978F-93B7-8ECDA439EEB5}"/>
              </a:ext>
            </a:extLst>
          </p:cNvPr>
          <p:cNvCxnSpPr/>
          <p:nvPr/>
        </p:nvCxnSpPr>
        <p:spPr>
          <a:xfrm>
            <a:off x="2832100" y="969963"/>
            <a:ext cx="6159500" cy="158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xmlns="" id="{EDA37BF1-768C-6FE5-53FF-762B366E3A36}"/>
              </a:ext>
            </a:extLst>
          </p:cNvPr>
          <p:cNvCxnSpPr/>
          <p:nvPr/>
        </p:nvCxnSpPr>
        <p:spPr>
          <a:xfrm>
            <a:off x="2832100" y="989013"/>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xmlns="" id="{DBB782F9-5B73-8726-A99F-9F7F40654A70}"/>
              </a:ext>
            </a:extLst>
          </p:cNvPr>
          <p:cNvCxnSpPr/>
          <p:nvPr/>
        </p:nvCxnSpPr>
        <p:spPr>
          <a:xfrm>
            <a:off x="8991600" y="10509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a:extLst>
              <a:ext uri="{FF2B5EF4-FFF2-40B4-BE49-F238E27FC236}">
                <a16:creationId xmlns:a16="http://schemas.microsoft.com/office/drawing/2014/main" xmlns="" id="{68E008A5-69D9-B052-071A-DA9966D11BE9}"/>
              </a:ext>
            </a:extLst>
          </p:cNvPr>
          <p:cNvSpPr/>
          <p:nvPr/>
        </p:nvSpPr>
        <p:spPr>
          <a:xfrm>
            <a:off x="1413903" y="1218756"/>
            <a:ext cx="3505200" cy="819026"/>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0" name="Rounded Rectangle 39">
            <a:extLst>
              <a:ext uri="{FF2B5EF4-FFF2-40B4-BE49-F238E27FC236}">
                <a16:creationId xmlns:a16="http://schemas.microsoft.com/office/drawing/2014/main" xmlns="" id="{332917ED-64E9-F8E0-5CBE-AB3FF9C88311}"/>
              </a:ext>
            </a:extLst>
          </p:cNvPr>
          <p:cNvSpPr/>
          <p:nvPr/>
        </p:nvSpPr>
        <p:spPr>
          <a:xfrm>
            <a:off x="1765719" y="1399156"/>
            <a:ext cx="3077215" cy="6549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5" name="Rounded Rectangle 44">
            <a:extLst>
              <a:ext uri="{FF2B5EF4-FFF2-40B4-BE49-F238E27FC236}">
                <a16:creationId xmlns:a16="http://schemas.microsoft.com/office/drawing/2014/main" xmlns="" id="{031299F5-7919-6681-CF84-1AEC4BEB5608}"/>
              </a:ext>
            </a:extLst>
          </p:cNvPr>
          <p:cNvSpPr/>
          <p:nvPr/>
        </p:nvSpPr>
        <p:spPr>
          <a:xfrm>
            <a:off x="7634055" y="1304003"/>
            <a:ext cx="3033945" cy="87597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6" name="Rounded Rectangle 45">
            <a:extLst>
              <a:ext uri="{FF2B5EF4-FFF2-40B4-BE49-F238E27FC236}">
                <a16:creationId xmlns:a16="http://schemas.microsoft.com/office/drawing/2014/main" xmlns="" id="{BEF8654B-47E5-2216-BBAD-1DBE57D73860}"/>
              </a:ext>
            </a:extLst>
          </p:cNvPr>
          <p:cNvSpPr/>
          <p:nvPr/>
        </p:nvSpPr>
        <p:spPr>
          <a:xfrm>
            <a:off x="7886070" y="1475061"/>
            <a:ext cx="2667000" cy="65874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123" eaLnBrk="1" fontAlgn="auto" hangingPunct="1">
              <a:spcBef>
                <a:spcPts val="0"/>
              </a:spcBef>
              <a:spcAft>
                <a:spcPts val="0"/>
              </a:spcAft>
              <a:defRPr/>
            </a:pPr>
            <a:endParaRPr lang="en-US" sz="1016">
              <a:solidFill>
                <a:prstClr val="white"/>
              </a:solidFill>
            </a:endParaRPr>
          </a:p>
        </p:txBody>
      </p:sp>
      <p:sp>
        <p:nvSpPr>
          <p:cNvPr id="49" name="TextBox 48">
            <a:extLst>
              <a:ext uri="{FF2B5EF4-FFF2-40B4-BE49-F238E27FC236}">
                <a16:creationId xmlns:a16="http://schemas.microsoft.com/office/drawing/2014/main" xmlns="" id="{6DA4C6C5-1BAF-6F9A-2043-E6E78AE3D585}"/>
              </a:ext>
            </a:extLst>
          </p:cNvPr>
          <p:cNvSpPr txBox="1">
            <a:spLocks noChangeArrowheads="1"/>
          </p:cNvSpPr>
          <p:nvPr/>
        </p:nvSpPr>
        <p:spPr bwMode="auto">
          <a:xfrm>
            <a:off x="1497013" y="1368425"/>
            <a:ext cx="3252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815975">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815975">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defRPr/>
            </a:pPr>
            <a:r>
              <a:rPr lang="en-US" altLang="en-US" sz="2399" b="1">
                <a:solidFill>
                  <a:srgbClr val="006600"/>
                </a:solidFill>
                <a:latin typeface="Times New Roman" panose="02020603050405020304" pitchFamily="18" charset="0"/>
                <a:cs typeface="Times New Roman" panose="02020603050405020304" pitchFamily="18" charset="0"/>
              </a:rPr>
              <a:t> KIẾN</a:t>
            </a:r>
            <a:endParaRPr lang="vi-VN" altLang="en-US" sz="2399" b="1" dirty="0">
              <a:solidFill>
                <a:srgbClr val="006600"/>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xmlns="" id="{768D7F40-EC07-2063-519B-FF6B16F3EFB6}"/>
              </a:ext>
            </a:extLst>
          </p:cNvPr>
          <p:cNvSpPr txBox="1">
            <a:spLocks noChangeArrowheads="1"/>
          </p:cNvSpPr>
          <p:nvPr/>
        </p:nvSpPr>
        <p:spPr bwMode="auto">
          <a:xfrm>
            <a:off x="7940675" y="1500188"/>
            <a:ext cx="2727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815975">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815975">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815975">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815975"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defRPr/>
            </a:pPr>
            <a:r>
              <a:rPr lang="en-US" altLang="en-US" sz="2399" b="1">
                <a:solidFill>
                  <a:srgbClr val="006600"/>
                </a:solidFill>
                <a:latin typeface="Times New Roman" panose="02020603050405020304" pitchFamily="18" charset="0"/>
                <a:cs typeface="Times New Roman" panose="02020603050405020304" pitchFamily="18" charset="0"/>
              </a:rPr>
              <a:t>MỐI</a:t>
            </a:r>
            <a:endParaRPr lang="vi-VN" altLang="en-US" sz="2399" b="1" dirty="0">
              <a:solidFill>
                <a:srgbClr val="006600"/>
              </a:solidFill>
              <a:latin typeface="Times New Roman" panose="02020603050405020304" pitchFamily="18" charset="0"/>
              <a:cs typeface="Times New Roman" panose="02020603050405020304" pitchFamily="18" charset="0"/>
            </a:endParaRPr>
          </a:p>
        </p:txBody>
      </p:sp>
      <p:sp>
        <p:nvSpPr>
          <p:cNvPr id="15" name="Oval 2">
            <a:extLst>
              <a:ext uri="{FF2B5EF4-FFF2-40B4-BE49-F238E27FC236}">
                <a16:creationId xmlns:a16="http://schemas.microsoft.com/office/drawing/2014/main" xmlns="" id="{2BF0382E-B7D9-9755-AC00-9843637F3D6F}"/>
              </a:ext>
            </a:extLst>
          </p:cNvPr>
          <p:cNvSpPr>
            <a:spLocks noChangeArrowheads="1"/>
          </p:cNvSpPr>
          <p:nvPr/>
        </p:nvSpPr>
        <p:spPr bwMode="auto">
          <a:xfrm rot="5400000">
            <a:off x="523875" y="1606550"/>
            <a:ext cx="4716463" cy="5764213"/>
          </a:xfrm>
          <a:prstGeom prst="ellipse">
            <a:avLst/>
          </a:prstGeom>
          <a:solidFill>
            <a:schemeClr val="accent4">
              <a:lumMod val="20000"/>
              <a:lumOff val="80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en-US" altLang="en-US" sz="1799" b="1" dirty="0">
              <a:solidFill>
                <a:prstClr val="white"/>
              </a:solidFill>
              <a:latin typeface="Times New Roman" panose="02020603050405020304" pitchFamily="18" charset="0"/>
            </a:endParaRPr>
          </a:p>
        </p:txBody>
      </p:sp>
      <p:sp>
        <p:nvSpPr>
          <p:cNvPr id="54" name="Horizontal Scroll 53">
            <a:extLst>
              <a:ext uri="{FF2B5EF4-FFF2-40B4-BE49-F238E27FC236}">
                <a16:creationId xmlns:a16="http://schemas.microsoft.com/office/drawing/2014/main" xmlns="" id="{92D6C2A6-7757-B49A-AAE0-68FAD001FC73}"/>
              </a:ext>
            </a:extLst>
          </p:cNvPr>
          <p:cNvSpPr>
            <a:spLocks noChangeArrowheads="1"/>
          </p:cNvSpPr>
          <p:nvPr/>
        </p:nvSpPr>
        <p:spPr bwMode="auto">
          <a:xfrm>
            <a:off x="6105525" y="1639888"/>
            <a:ext cx="5972175" cy="5240337"/>
          </a:xfrm>
          <a:prstGeom prst="horizontalScroll">
            <a:avLst>
              <a:gd name="adj" fmla="val 12500"/>
            </a:avLst>
          </a:prstGeom>
          <a:solidFill>
            <a:schemeClr val="accent2">
              <a:lumMod val="20000"/>
              <a:lumOff val="80000"/>
            </a:schemeClr>
          </a:solidFill>
          <a:ln w="12700" algn="ctr">
            <a:solidFill>
              <a:srgbClr val="41719C"/>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fontAlgn="auto" hangingPunct="1">
              <a:spcBef>
                <a:spcPct val="0"/>
              </a:spcBef>
              <a:spcAft>
                <a:spcPts val="0"/>
              </a:spcAft>
              <a:buFont typeface="Wingdings 3" panose="05040102010807070707" pitchFamily="18" charset="2"/>
              <a:buNone/>
              <a:defRPr/>
            </a:pPr>
            <a:endParaRPr lang="en-US" altLang="en-US" sz="2400" dirty="0">
              <a:solidFill>
                <a:schemeClr val="bg1"/>
              </a:solidFill>
              <a:latin typeface="Arial" panose="020B0604020202020204" pitchFamily="34" charset="0"/>
            </a:endParaRPr>
          </a:p>
        </p:txBody>
      </p:sp>
      <p:sp>
        <p:nvSpPr>
          <p:cNvPr id="59" name="TextBox 58">
            <a:extLst>
              <a:ext uri="{FF2B5EF4-FFF2-40B4-BE49-F238E27FC236}">
                <a16:creationId xmlns:a16="http://schemas.microsoft.com/office/drawing/2014/main" xmlns="" id="{843DF5DC-219B-9860-EA15-15D0AF7F1877}"/>
              </a:ext>
            </a:extLst>
          </p:cNvPr>
          <p:cNvSpPr txBox="1"/>
          <p:nvPr/>
        </p:nvSpPr>
        <p:spPr>
          <a:xfrm>
            <a:off x="114300" y="2471738"/>
            <a:ext cx="5381625" cy="41544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eaLnBrk="1" fontAlgn="auto" hangingPunct="1">
              <a:spcBef>
                <a:spcPts val="0"/>
              </a:spcBef>
              <a:spcAft>
                <a:spcPts val="0"/>
              </a:spcAft>
              <a:defRPr/>
            </a:pPr>
            <a:r>
              <a:rPr lang="en-US" sz="2400">
                <a:latin typeface="Times New Roman" panose="02020603050405020304" pitchFamily="18" charset="0"/>
                <a:cs typeface="Times New Roman" panose="02020603050405020304" pitchFamily="18" charset="0"/>
              </a:rPr>
              <a:t>Kiến là loài sống bầy đàn, với cách tổ chức xã hội khá riêng biệt</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Kiến được xem là loài mạnh nhất vì chúng có thể vác thức ăn nặng hơn chúng cả 10 lần. Nhưng để vận chuyển lượng thức ăn nặng nề đó, chúng phải dùng sức mạnh tập thể trong sự phối hợp.</a:t>
            </a:r>
            <a:r>
              <a:rPr lang="vi-VN" sz="2400">
                <a:latin typeface="Times New Roman" panose="02020603050405020304" pitchFamily="18" charset="0"/>
                <a:cs typeface="Times New Roman" panose="02020603050405020304" pitchFamily="18" charset="0"/>
              </a:rPr>
              <a:t> L</a:t>
            </a:r>
            <a:r>
              <a:rPr lang="en-US" sz="2400">
                <a:latin typeface="Times New Roman" panose="02020603050405020304" pitchFamily="18" charset="0"/>
                <a:cs typeface="Times New Roman" panose="02020603050405020304" pitchFamily="18" charset="0"/>
              </a:rPr>
              <a:t>à loài vật siêng năng chăm chỉ, kiến cũng được cho là những “vận động viên cừ khôi”.  Chúng có thể nâng một vật có trọng lượng gấp 50 lần cơ thể</a:t>
            </a:r>
            <a:r>
              <a:rPr lang="vi-VN" sz="2400">
                <a:latin typeface="Times New Roman" panose="02020603050405020304" pitchFamily="18" charset="0"/>
                <a:cs typeface="Times New Roman" panose="02020603050405020304" pitchFamily="18" charset="0"/>
              </a:rPr>
              <a:t> của</a:t>
            </a:r>
            <a:r>
              <a:rPr lang="en-US" sz="2400">
                <a:latin typeface="Times New Roman" panose="02020603050405020304" pitchFamily="18" charset="0"/>
                <a:cs typeface="Times New Roman" panose="02020603050405020304" pitchFamily="18" charset="0"/>
              </a:rPr>
              <a:t> nó với sức mạnh phi thường.</a:t>
            </a:r>
          </a:p>
        </p:txBody>
      </p:sp>
      <p:sp>
        <p:nvSpPr>
          <p:cNvPr id="31" name="TextBox 30">
            <a:extLst>
              <a:ext uri="{FF2B5EF4-FFF2-40B4-BE49-F238E27FC236}">
                <a16:creationId xmlns:a16="http://schemas.microsoft.com/office/drawing/2014/main" xmlns="" id="{008A34C3-EA14-73F0-DD03-9786C1263288}"/>
              </a:ext>
            </a:extLst>
          </p:cNvPr>
          <p:cNvSpPr txBox="1"/>
          <p:nvPr/>
        </p:nvSpPr>
        <p:spPr>
          <a:xfrm>
            <a:off x="6373813" y="2281238"/>
            <a:ext cx="5703887" cy="45243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eaLnBrk="1" fontAlgn="auto" hangingPunct="1">
              <a:spcBef>
                <a:spcPts val="0"/>
              </a:spcBef>
              <a:spcAft>
                <a:spcPts val="0"/>
              </a:spcAft>
              <a:defRPr/>
            </a:pPr>
            <a:r>
              <a:rPr lang="en-US" sz="2400">
                <a:latin typeface="Times New Roman" panose="02020603050405020304" pitchFamily="18" charset="0"/>
                <a:cs typeface="Times New Roman" panose="02020603050405020304" pitchFamily="18" charset="0"/>
              </a:rPr>
              <a:t>Mối là côn trùng có hại đối với các công trình xây dựng, thậm chí nhiều vật dụng quan trọng của con người. Sức ăn của đàn mối có thể phá hoại nhà cửa, đê điều, hồ chứa nước, thuyền bè, cầu cống..., thậm chí tiêu hủy nhiều tài liệu thư viện quý giá...Ngoài ra, mối còn gây thiệt hại đến máy móc, trang thiết bị kỹ thuật, công nghệ cao…Mối có thể luồn lách vào những khe hở nhỏ, sau đó đắp đất để đi. Từ đó chúng làm cho các bộ phận kỹ thuật của máy móc bị chập mạch, dẫn đến cháy nổ rất nguy hiểm.</a:t>
            </a:r>
          </a:p>
        </p:txBody>
      </p:sp>
      <p:pic>
        <p:nvPicPr>
          <p:cNvPr id="2" name="Picture 1">
            <a:extLst>
              <a:ext uri="{FF2B5EF4-FFF2-40B4-BE49-F238E27FC236}">
                <a16:creationId xmlns:a16="http://schemas.microsoft.com/office/drawing/2014/main" xmlns="" id="{3702A35B-91EE-E38B-FCCF-B461D35691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0438" y="131763"/>
            <a:ext cx="23034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7D7B0E95-F442-131B-24E3-6A1D13DC1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4763"/>
            <a:ext cx="2633663" cy="19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fltVal val="0"/>
                                          </p:val>
                                        </p:tav>
                                        <p:tav tm="100000">
                                          <p:val>
                                            <p:strVal val="#ppt_w"/>
                                          </p:val>
                                        </p:tav>
                                      </p:tavLst>
                                    </p:anim>
                                    <p:anim calcmode="lin" valueType="num">
                                      <p:cBhvr>
                                        <p:cTn id="17" dur="1000" fill="hold"/>
                                        <p:tgtEl>
                                          <p:spTgt spid="17"/>
                                        </p:tgtEl>
                                        <p:attrNameLst>
                                          <p:attrName>ppt_h</p:attrName>
                                        </p:attrNameLst>
                                      </p:cBhvr>
                                      <p:tavLst>
                                        <p:tav tm="0">
                                          <p:val>
                                            <p:fltVal val="0"/>
                                          </p:val>
                                        </p:tav>
                                        <p:tav tm="100000">
                                          <p:val>
                                            <p:strVal val="#ppt_h"/>
                                          </p:val>
                                        </p:tav>
                                      </p:tavLst>
                                    </p:anim>
                                    <p:anim calcmode="lin" valueType="num">
                                      <p:cBhvr>
                                        <p:cTn id="18" dur="1000" fill="hold"/>
                                        <p:tgtEl>
                                          <p:spTgt spid="17"/>
                                        </p:tgtEl>
                                        <p:attrNameLst>
                                          <p:attrName>style.rotation</p:attrName>
                                        </p:attrNameLst>
                                      </p:cBhvr>
                                      <p:tavLst>
                                        <p:tav tm="0">
                                          <p:val>
                                            <p:fltVal val="90"/>
                                          </p:val>
                                        </p:tav>
                                        <p:tav tm="100000">
                                          <p:val>
                                            <p:fltVal val="0"/>
                                          </p:val>
                                        </p:tav>
                                      </p:tavLst>
                                    </p:anim>
                                    <p:animEffect transition="in" filter="fade">
                                      <p:cBhvr>
                                        <p:cTn id="19" dur="1000"/>
                                        <p:tgtEl>
                                          <p:spTgt spid="17"/>
                                        </p:tgtEl>
                                      </p:cBhvr>
                                    </p:animEffect>
                                  </p:childTnLst>
                                </p:cTn>
                              </p:par>
                              <p:par>
                                <p:cTn id="20" presetID="31"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fltVal val="0"/>
                                          </p:val>
                                        </p:tav>
                                        <p:tav tm="100000">
                                          <p:val>
                                            <p:strVal val="#ppt_w"/>
                                          </p:val>
                                        </p:tav>
                                      </p:tavLst>
                                    </p:anim>
                                    <p:anim calcmode="lin" valueType="num">
                                      <p:cBhvr>
                                        <p:cTn id="29" dur="1000" fill="hold"/>
                                        <p:tgtEl>
                                          <p:spTgt spid="32"/>
                                        </p:tgtEl>
                                        <p:attrNameLst>
                                          <p:attrName>ppt_h</p:attrName>
                                        </p:attrNameLst>
                                      </p:cBhvr>
                                      <p:tavLst>
                                        <p:tav tm="0">
                                          <p:val>
                                            <p:fltVal val="0"/>
                                          </p:val>
                                        </p:tav>
                                        <p:tav tm="100000">
                                          <p:val>
                                            <p:strVal val="#ppt_h"/>
                                          </p:val>
                                        </p:tav>
                                      </p:tavLst>
                                    </p:anim>
                                    <p:anim calcmode="lin" valueType="num">
                                      <p:cBhvr>
                                        <p:cTn id="30" dur="1000" fill="hold"/>
                                        <p:tgtEl>
                                          <p:spTgt spid="32"/>
                                        </p:tgtEl>
                                        <p:attrNameLst>
                                          <p:attrName>style.rotation</p:attrName>
                                        </p:attrNameLst>
                                      </p:cBhvr>
                                      <p:tavLst>
                                        <p:tav tm="0">
                                          <p:val>
                                            <p:fltVal val="90"/>
                                          </p:val>
                                        </p:tav>
                                        <p:tav tm="100000">
                                          <p:val>
                                            <p:fltVal val="0"/>
                                          </p:val>
                                        </p:tav>
                                      </p:tavLst>
                                    </p:anim>
                                    <p:animEffect transition="in" filter="fade">
                                      <p:cBhvr>
                                        <p:cTn id="31" dur="1000"/>
                                        <p:tgtEl>
                                          <p:spTgt spid="32"/>
                                        </p:tgtEl>
                                      </p:cBhvr>
                                    </p:animEffect>
                                  </p:childTnLst>
                                </p:cTn>
                              </p:par>
                              <p:par>
                                <p:cTn id="32" presetID="3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fltVal val="0"/>
                                          </p:val>
                                        </p:tav>
                                        <p:tav tm="100000">
                                          <p:val>
                                            <p:strVal val="#ppt_w"/>
                                          </p:val>
                                        </p:tav>
                                      </p:tavLst>
                                    </p:anim>
                                    <p:anim calcmode="lin" valueType="num">
                                      <p:cBhvr>
                                        <p:cTn id="35" dur="1000" fill="hold"/>
                                        <p:tgtEl>
                                          <p:spTgt spid="23"/>
                                        </p:tgtEl>
                                        <p:attrNameLst>
                                          <p:attrName>ppt_h</p:attrName>
                                        </p:attrNameLst>
                                      </p:cBhvr>
                                      <p:tavLst>
                                        <p:tav tm="0">
                                          <p:val>
                                            <p:fltVal val="0"/>
                                          </p:val>
                                        </p:tav>
                                        <p:tav tm="100000">
                                          <p:val>
                                            <p:strVal val="#ppt_h"/>
                                          </p:val>
                                        </p:tav>
                                      </p:tavLst>
                                    </p:anim>
                                    <p:anim calcmode="lin" valueType="num">
                                      <p:cBhvr>
                                        <p:cTn id="36" dur="1000" fill="hold"/>
                                        <p:tgtEl>
                                          <p:spTgt spid="23"/>
                                        </p:tgtEl>
                                        <p:attrNameLst>
                                          <p:attrName>style.rotation</p:attrName>
                                        </p:attrNameLst>
                                      </p:cBhvr>
                                      <p:tavLst>
                                        <p:tav tm="0">
                                          <p:val>
                                            <p:fltVal val="90"/>
                                          </p:val>
                                        </p:tav>
                                        <p:tav tm="100000">
                                          <p:val>
                                            <p:fltVal val="0"/>
                                          </p:val>
                                        </p:tav>
                                      </p:tavLst>
                                    </p:anim>
                                    <p:animEffect transition="in" filter="fade">
                                      <p:cBhvr>
                                        <p:cTn id="37" dur="1000"/>
                                        <p:tgtEl>
                                          <p:spTgt spid="2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style.rotation</p:attrName>
                                        </p:attrNameLst>
                                      </p:cBhvr>
                                      <p:tavLst>
                                        <p:tav tm="0">
                                          <p:val>
                                            <p:fltVal val="90"/>
                                          </p:val>
                                        </p:tav>
                                        <p:tav tm="100000">
                                          <p:val>
                                            <p:fltVal val="0"/>
                                          </p:val>
                                        </p:tav>
                                      </p:tavLst>
                                    </p:anim>
                                    <p:animEffect transition="in" filter="fade">
                                      <p:cBhvr>
                                        <p:cTn id="43" dur="1000"/>
                                        <p:tgtEl>
                                          <p:spTgt spid="49"/>
                                        </p:tgtEl>
                                      </p:cBhvr>
                                    </p:animEffec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style.rotation</p:attrName>
                                        </p:attrNameLst>
                                      </p:cBhvr>
                                      <p:tavLst>
                                        <p:tav tm="0">
                                          <p:val>
                                            <p:fltVal val="90"/>
                                          </p:val>
                                        </p:tav>
                                        <p:tav tm="100000">
                                          <p:val>
                                            <p:fltVal val="0"/>
                                          </p:val>
                                        </p:tav>
                                      </p:tavLst>
                                    </p:anim>
                                    <p:animEffect transition="in" filter="fade">
                                      <p:cBhvr>
                                        <p:cTn id="52" dur="1000"/>
                                        <p:tgtEl>
                                          <p:spTgt spid="3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ppt_w</p:attrName>
                                        </p:attrNameLst>
                                      </p:cBhvr>
                                      <p:tavLst>
                                        <p:tav tm="0">
                                          <p:val>
                                            <p:fltVal val="0"/>
                                          </p:val>
                                        </p:tav>
                                        <p:tav tm="100000">
                                          <p:val>
                                            <p:strVal val="#ppt_w"/>
                                          </p:val>
                                        </p:tav>
                                      </p:tavLst>
                                    </p:anim>
                                    <p:anim calcmode="lin" valueType="num">
                                      <p:cBhvr>
                                        <p:cTn id="58" dur="1000" fill="hold"/>
                                        <p:tgtEl>
                                          <p:spTgt spid="15"/>
                                        </p:tgtEl>
                                        <p:attrNameLst>
                                          <p:attrName>ppt_h</p:attrName>
                                        </p:attrNameLst>
                                      </p:cBhvr>
                                      <p:tavLst>
                                        <p:tav tm="0">
                                          <p:val>
                                            <p:fltVal val="0"/>
                                          </p:val>
                                        </p:tav>
                                        <p:tav tm="100000">
                                          <p:val>
                                            <p:strVal val="#ppt_h"/>
                                          </p:val>
                                        </p:tav>
                                      </p:tavLst>
                                    </p:anim>
                                    <p:anim calcmode="lin" valueType="num">
                                      <p:cBhvr>
                                        <p:cTn id="59" dur="1000" fill="hold"/>
                                        <p:tgtEl>
                                          <p:spTgt spid="15"/>
                                        </p:tgtEl>
                                        <p:attrNameLst>
                                          <p:attrName>style.rotation</p:attrName>
                                        </p:attrNameLst>
                                      </p:cBhvr>
                                      <p:tavLst>
                                        <p:tav tm="0">
                                          <p:val>
                                            <p:fltVal val="90"/>
                                          </p:val>
                                        </p:tav>
                                        <p:tav tm="100000">
                                          <p:val>
                                            <p:fltVal val="0"/>
                                          </p:val>
                                        </p:tav>
                                      </p:tavLst>
                                    </p:anim>
                                    <p:animEffect transition="in" filter="fade">
                                      <p:cBhvr>
                                        <p:cTn id="60" dur="1000"/>
                                        <p:tgtEl>
                                          <p:spTgt spid="1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p:cTn id="63" dur="1000" fill="hold"/>
                                        <p:tgtEl>
                                          <p:spTgt spid="59"/>
                                        </p:tgtEl>
                                        <p:attrNameLst>
                                          <p:attrName>ppt_w</p:attrName>
                                        </p:attrNameLst>
                                      </p:cBhvr>
                                      <p:tavLst>
                                        <p:tav tm="0">
                                          <p:val>
                                            <p:fltVal val="0"/>
                                          </p:val>
                                        </p:tav>
                                        <p:tav tm="100000">
                                          <p:val>
                                            <p:strVal val="#ppt_w"/>
                                          </p:val>
                                        </p:tav>
                                      </p:tavLst>
                                    </p:anim>
                                    <p:anim calcmode="lin" valueType="num">
                                      <p:cBhvr>
                                        <p:cTn id="64" dur="1000" fill="hold"/>
                                        <p:tgtEl>
                                          <p:spTgt spid="59"/>
                                        </p:tgtEl>
                                        <p:attrNameLst>
                                          <p:attrName>ppt_h</p:attrName>
                                        </p:attrNameLst>
                                      </p:cBhvr>
                                      <p:tavLst>
                                        <p:tav tm="0">
                                          <p:val>
                                            <p:fltVal val="0"/>
                                          </p:val>
                                        </p:tav>
                                        <p:tav tm="100000">
                                          <p:val>
                                            <p:strVal val="#ppt_h"/>
                                          </p:val>
                                        </p:tav>
                                      </p:tavLst>
                                    </p:anim>
                                    <p:anim calcmode="lin" valueType="num">
                                      <p:cBhvr>
                                        <p:cTn id="65" dur="1000" fill="hold"/>
                                        <p:tgtEl>
                                          <p:spTgt spid="59"/>
                                        </p:tgtEl>
                                        <p:attrNameLst>
                                          <p:attrName>style.rotation</p:attrName>
                                        </p:attrNameLst>
                                      </p:cBhvr>
                                      <p:tavLst>
                                        <p:tav tm="0">
                                          <p:val>
                                            <p:fltVal val="90"/>
                                          </p:val>
                                        </p:tav>
                                        <p:tav tm="100000">
                                          <p:val>
                                            <p:fltVal val="0"/>
                                          </p:val>
                                        </p:tav>
                                      </p:tavLst>
                                    </p:anim>
                                    <p:animEffect transition="in" filter="fade">
                                      <p:cBhvr>
                                        <p:cTn id="66" dur="1000"/>
                                        <p:tgtEl>
                                          <p:spTgt spid="5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1"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barn(inVertical)">
                                      <p:cBhvr>
                                        <p:cTn id="71" dur="500"/>
                                        <p:tgtEl>
                                          <p:spTgt spid="35"/>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 calcmode="lin" valueType="num">
                                      <p:cBhvr>
                                        <p:cTn id="74" dur="1000" fill="hold"/>
                                        <p:tgtEl>
                                          <p:spTgt spid="52"/>
                                        </p:tgtEl>
                                        <p:attrNameLst>
                                          <p:attrName>ppt_w</p:attrName>
                                        </p:attrNameLst>
                                      </p:cBhvr>
                                      <p:tavLst>
                                        <p:tav tm="0">
                                          <p:val>
                                            <p:fltVal val="0"/>
                                          </p:val>
                                        </p:tav>
                                        <p:tav tm="100000">
                                          <p:val>
                                            <p:strVal val="#ppt_w"/>
                                          </p:val>
                                        </p:tav>
                                      </p:tavLst>
                                    </p:anim>
                                    <p:anim calcmode="lin" valueType="num">
                                      <p:cBhvr>
                                        <p:cTn id="75" dur="1000" fill="hold"/>
                                        <p:tgtEl>
                                          <p:spTgt spid="52"/>
                                        </p:tgtEl>
                                        <p:attrNameLst>
                                          <p:attrName>ppt_h</p:attrName>
                                        </p:attrNameLst>
                                      </p:cBhvr>
                                      <p:tavLst>
                                        <p:tav tm="0">
                                          <p:val>
                                            <p:fltVal val="0"/>
                                          </p:val>
                                        </p:tav>
                                        <p:tav tm="100000">
                                          <p:val>
                                            <p:strVal val="#ppt_h"/>
                                          </p:val>
                                        </p:tav>
                                      </p:tavLst>
                                    </p:anim>
                                    <p:anim calcmode="lin" valueType="num">
                                      <p:cBhvr>
                                        <p:cTn id="76" dur="1000" fill="hold"/>
                                        <p:tgtEl>
                                          <p:spTgt spid="52"/>
                                        </p:tgtEl>
                                        <p:attrNameLst>
                                          <p:attrName>style.rotation</p:attrName>
                                        </p:attrNameLst>
                                      </p:cBhvr>
                                      <p:tavLst>
                                        <p:tav tm="0">
                                          <p:val>
                                            <p:fltVal val="90"/>
                                          </p:val>
                                        </p:tav>
                                        <p:tav tm="100000">
                                          <p:val>
                                            <p:fltVal val="0"/>
                                          </p:val>
                                        </p:tav>
                                      </p:tavLst>
                                    </p:anim>
                                    <p:animEffect transition="in" filter="fade">
                                      <p:cBhvr>
                                        <p:cTn id="77" dur="1000"/>
                                        <p:tgtEl>
                                          <p:spTgt spid="52"/>
                                        </p:tgtEl>
                                      </p:cBhvr>
                                    </p:animEffect>
                                  </p:childTnLst>
                                </p:cTn>
                              </p:par>
                              <p:par>
                                <p:cTn id="78" presetID="16" presetClass="entr" presetSubtype="21" fill="hold"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barn(inVertical)">
                                      <p:cBhvr>
                                        <p:cTn id="80" dur="500"/>
                                        <p:tgtEl>
                                          <p:spTgt spid="46"/>
                                        </p:tgtEl>
                                      </p:cBhvr>
                                    </p:animEffect>
                                  </p:childTnLst>
                                </p:cTn>
                              </p:par>
                              <p:par>
                                <p:cTn id="81" presetID="3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p:cTn id="83" dur="1000" fill="hold"/>
                                        <p:tgtEl>
                                          <p:spTgt spid="45"/>
                                        </p:tgtEl>
                                        <p:attrNameLst>
                                          <p:attrName>ppt_w</p:attrName>
                                        </p:attrNameLst>
                                      </p:cBhvr>
                                      <p:tavLst>
                                        <p:tav tm="0">
                                          <p:val>
                                            <p:fltVal val="0"/>
                                          </p:val>
                                        </p:tav>
                                        <p:tav tm="100000">
                                          <p:val>
                                            <p:strVal val="#ppt_w"/>
                                          </p:val>
                                        </p:tav>
                                      </p:tavLst>
                                    </p:anim>
                                    <p:anim calcmode="lin" valueType="num">
                                      <p:cBhvr>
                                        <p:cTn id="84" dur="1000" fill="hold"/>
                                        <p:tgtEl>
                                          <p:spTgt spid="45"/>
                                        </p:tgtEl>
                                        <p:attrNameLst>
                                          <p:attrName>ppt_h</p:attrName>
                                        </p:attrNameLst>
                                      </p:cBhvr>
                                      <p:tavLst>
                                        <p:tav tm="0">
                                          <p:val>
                                            <p:fltVal val="0"/>
                                          </p:val>
                                        </p:tav>
                                        <p:tav tm="100000">
                                          <p:val>
                                            <p:strVal val="#ppt_h"/>
                                          </p:val>
                                        </p:tav>
                                      </p:tavLst>
                                    </p:anim>
                                    <p:anim calcmode="lin" valueType="num">
                                      <p:cBhvr>
                                        <p:cTn id="85" dur="1000" fill="hold"/>
                                        <p:tgtEl>
                                          <p:spTgt spid="45"/>
                                        </p:tgtEl>
                                        <p:attrNameLst>
                                          <p:attrName>style.rotation</p:attrName>
                                        </p:attrNameLst>
                                      </p:cBhvr>
                                      <p:tavLst>
                                        <p:tav tm="0">
                                          <p:val>
                                            <p:fltVal val="90"/>
                                          </p:val>
                                        </p:tav>
                                        <p:tav tm="100000">
                                          <p:val>
                                            <p:fltVal val="0"/>
                                          </p:val>
                                        </p:tav>
                                      </p:tavLst>
                                    </p:anim>
                                    <p:animEffect transition="in" filter="fade">
                                      <p:cBhvr>
                                        <p:cTn id="86" dur="1000"/>
                                        <p:tgtEl>
                                          <p:spTgt spid="4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p:cTn id="91" dur="1000" fill="hold"/>
                                        <p:tgtEl>
                                          <p:spTgt spid="54"/>
                                        </p:tgtEl>
                                        <p:attrNameLst>
                                          <p:attrName>ppt_w</p:attrName>
                                        </p:attrNameLst>
                                      </p:cBhvr>
                                      <p:tavLst>
                                        <p:tav tm="0">
                                          <p:val>
                                            <p:fltVal val="0"/>
                                          </p:val>
                                        </p:tav>
                                        <p:tav tm="100000">
                                          <p:val>
                                            <p:strVal val="#ppt_w"/>
                                          </p:val>
                                        </p:tav>
                                      </p:tavLst>
                                    </p:anim>
                                    <p:anim calcmode="lin" valueType="num">
                                      <p:cBhvr>
                                        <p:cTn id="92" dur="1000" fill="hold"/>
                                        <p:tgtEl>
                                          <p:spTgt spid="54"/>
                                        </p:tgtEl>
                                        <p:attrNameLst>
                                          <p:attrName>ppt_h</p:attrName>
                                        </p:attrNameLst>
                                      </p:cBhvr>
                                      <p:tavLst>
                                        <p:tav tm="0">
                                          <p:val>
                                            <p:fltVal val="0"/>
                                          </p:val>
                                        </p:tav>
                                        <p:tav tm="100000">
                                          <p:val>
                                            <p:strVal val="#ppt_h"/>
                                          </p:val>
                                        </p:tav>
                                      </p:tavLst>
                                    </p:anim>
                                    <p:anim calcmode="lin" valueType="num">
                                      <p:cBhvr>
                                        <p:cTn id="93" dur="1000" fill="hold"/>
                                        <p:tgtEl>
                                          <p:spTgt spid="54"/>
                                        </p:tgtEl>
                                        <p:attrNameLst>
                                          <p:attrName>style.rotation</p:attrName>
                                        </p:attrNameLst>
                                      </p:cBhvr>
                                      <p:tavLst>
                                        <p:tav tm="0">
                                          <p:val>
                                            <p:fltVal val="90"/>
                                          </p:val>
                                        </p:tav>
                                        <p:tav tm="100000">
                                          <p:val>
                                            <p:fltVal val="0"/>
                                          </p:val>
                                        </p:tav>
                                      </p:tavLst>
                                    </p:anim>
                                    <p:animEffect transition="in" filter="fade">
                                      <p:cBhvr>
                                        <p:cTn id="94" dur="1000"/>
                                        <p:tgtEl>
                                          <p:spTgt spid="54"/>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p:cTn id="97" dur="1000" fill="hold"/>
                                        <p:tgtEl>
                                          <p:spTgt spid="31"/>
                                        </p:tgtEl>
                                        <p:attrNameLst>
                                          <p:attrName>ppt_w</p:attrName>
                                        </p:attrNameLst>
                                      </p:cBhvr>
                                      <p:tavLst>
                                        <p:tav tm="0">
                                          <p:val>
                                            <p:fltVal val="0"/>
                                          </p:val>
                                        </p:tav>
                                        <p:tav tm="100000">
                                          <p:val>
                                            <p:strVal val="#ppt_w"/>
                                          </p:val>
                                        </p:tav>
                                      </p:tavLst>
                                    </p:anim>
                                    <p:anim calcmode="lin" valueType="num">
                                      <p:cBhvr>
                                        <p:cTn id="98" dur="1000" fill="hold"/>
                                        <p:tgtEl>
                                          <p:spTgt spid="31"/>
                                        </p:tgtEl>
                                        <p:attrNameLst>
                                          <p:attrName>ppt_h</p:attrName>
                                        </p:attrNameLst>
                                      </p:cBhvr>
                                      <p:tavLst>
                                        <p:tav tm="0">
                                          <p:val>
                                            <p:fltVal val="0"/>
                                          </p:val>
                                        </p:tav>
                                        <p:tav tm="100000">
                                          <p:val>
                                            <p:strVal val="#ppt_h"/>
                                          </p:val>
                                        </p:tav>
                                      </p:tavLst>
                                    </p:anim>
                                    <p:anim calcmode="lin" valueType="num">
                                      <p:cBhvr>
                                        <p:cTn id="99" dur="1000" fill="hold"/>
                                        <p:tgtEl>
                                          <p:spTgt spid="31"/>
                                        </p:tgtEl>
                                        <p:attrNameLst>
                                          <p:attrName>style.rotation</p:attrName>
                                        </p:attrNameLst>
                                      </p:cBhvr>
                                      <p:tavLst>
                                        <p:tav tm="0">
                                          <p:val>
                                            <p:fltVal val="90"/>
                                          </p:val>
                                        </p:tav>
                                        <p:tav tm="100000">
                                          <p:val>
                                            <p:fltVal val="0"/>
                                          </p:val>
                                        </p:tav>
                                      </p:tavLst>
                                    </p:anim>
                                    <p:animEffect transition="in" filter="fade">
                                      <p:cBhvr>
                                        <p:cTn id="100" dur="1000"/>
                                        <p:tgtEl>
                                          <p:spTgt spid="31"/>
                                        </p:tgtEl>
                                      </p:cBhvr>
                                    </p:animEffect>
                                  </p:childTnLst>
                                </p:cTn>
                              </p:par>
                              <p:par>
                                <p:cTn id="101" presetID="31" presetClass="entr" presetSubtype="0"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1000" fill="hold"/>
                                        <p:tgtEl>
                                          <p:spTgt spid="3"/>
                                        </p:tgtEl>
                                        <p:attrNameLst>
                                          <p:attrName>ppt_w</p:attrName>
                                        </p:attrNameLst>
                                      </p:cBhvr>
                                      <p:tavLst>
                                        <p:tav tm="0">
                                          <p:val>
                                            <p:fltVal val="0"/>
                                          </p:val>
                                        </p:tav>
                                        <p:tav tm="100000">
                                          <p:val>
                                            <p:strVal val="#ppt_w"/>
                                          </p:val>
                                        </p:tav>
                                      </p:tavLst>
                                    </p:anim>
                                    <p:anim calcmode="lin" valueType="num">
                                      <p:cBhvr>
                                        <p:cTn id="104" dur="1000" fill="hold"/>
                                        <p:tgtEl>
                                          <p:spTgt spid="3"/>
                                        </p:tgtEl>
                                        <p:attrNameLst>
                                          <p:attrName>ppt_h</p:attrName>
                                        </p:attrNameLst>
                                      </p:cBhvr>
                                      <p:tavLst>
                                        <p:tav tm="0">
                                          <p:val>
                                            <p:fltVal val="0"/>
                                          </p:val>
                                        </p:tav>
                                        <p:tav tm="100000">
                                          <p:val>
                                            <p:strVal val="#ppt_h"/>
                                          </p:val>
                                        </p:tav>
                                      </p:tavLst>
                                    </p:anim>
                                    <p:anim calcmode="lin" valueType="num">
                                      <p:cBhvr>
                                        <p:cTn id="105" dur="1000" fill="hold"/>
                                        <p:tgtEl>
                                          <p:spTgt spid="3"/>
                                        </p:tgtEl>
                                        <p:attrNameLst>
                                          <p:attrName>style.rotation</p:attrName>
                                        </p:attrNameLst>
                                      </p:cBhvr>
                                      <p:tavLst>
                                        <p:tav tm="0">
                                          <p:val>
                                            <p:fltVal val="90"/>
                                          </p:val>
                                        </p:tav>
                                        <p:tav tm="100000">
                                          <p:val>
                                            <p:fltVal val="0"/>
                                          </p:val>
                                        </p:tav>
                                      </p:tavLst>
                                    </p:anim>
                                    <p:animEffect transition="in" filter="fade">
                                      <p:cBhvr>
                                        <p:cTn id="106" dur="1000"/>
                                        <p:tgtEl>
                                          <p:spTgt spid="3"/>
                                        </p:tgtEl>
                                      </p:cBhvr>
                                    </p:animEffect>
                                  </p:childTnLst>
                                </p:cTn>
                              </p:par>
                              <p:par>
                                <p:cTn id="107" presetID="31" presetClass="entr" presetSubtype="0" fill="hold" nodeType="withEffect">
                                  <p:stCondLst>
                                    <p:cond delay="0"/>
                                  </p:stCondLst>
                                  <p:childTnLst>
                                    <p:set>
                                      <p:cBhvr>
                                        <p:cTn id="108" dur="1" fill="hold">
                                          <p:stCondLst>
                                            <p:cond delay="0"/>
                                          </p:stCondLst>
                                        </p:cTn>
                                        <p:tgtEl>
                                          <p:spTgt spid="2"/>
                                        </p:tgtEl>
                                        <p:attrNameLst>
                                          <p:attrName>style.visibility</p:attrName>
                                        </p:attrNameLst>
                                      </p:cBhvr>
                                      <p:to>
                                        <p:strVal val="visible"/>
                                      </p:to>
                                    </p:set>
                                    <p:anim calcmode="lin" valueType="num">
                                      <p:cBhvr>
                                        <p:cTn id="109" dur="1000" fill="hold"/>
                                        <p:tgtEl>
                                          <p:spTgt spid="2"/>
                                        </p:tgtEl>
                                        <p:attrNameLst>
                                          <p:attrName>ppt_w</p:attrName>
                                        </p:attrNameLst>
                                      </p:cBhvr>
                                      <p:tavLst>
                                        <p:tav tm="0">
                                          <p:val>
                                            <p:fltVal val="0"/>
                                          </p:val>
                                        </p:tav>
                                        <p:tav tm="100000">
                                          <p:val>
                                            <p:strVal val="#ppt_w"/>
                                          </p:val>
                                        </p:tav>
                                      </p:tavLst>
                                    </p:anim>
                                    <p:anim calcmode="lin" valueType="num">
                                      <p:cBhvr>
                                        <p:cTn id="110" dur="1000" fill="hold"/>
                                        <p:tgtEl>
                                          <p:spTgt spid="2"/>
                                        </p:tgtEl>
                                        <p:attrNameLst>
                                          <p:attrName>ppt_h</p:attrName>
                                        </p:attrNameLst>
                                      </p:cBhvr>
                                      <p:tavLst>
                                        <p:tav tm="0">
                                          <p:val>
                                            <p:fltVal val="0"/>
                                          </p:val>
                                        </p:tav>
                                        <p:tav tm="100000">
                                          <p:val>
                                            <p:strVal val="#ppt_h"/>
                                          </p:val>
                                        </p:tav>
                                      </p:tavLst>
                                    </p:anim>
                                    <p:anim calcmode="lin" valueType="num">
                                      <p:cBhvr>
                                        <p:cTn id="111" dur="1000" fill="hold"/>
                                        <p:tgtEl>
                                          <p:spTgt spid="2"/>
                                        </p:tgtEl>
                                        <p:attrNameLst>
                                          <p:attrName>style.rotation</p:attrName>
                                        </p:attrNameLst>
                                      </p:cBhvr>
                                      <p:tavLst>
                                        <p:tav tm="0">
                                          <p:val>
                                            <p:fltVal val="90"/>
                                          </p:val>
                                        </p:tav>
                                        <p:tav tm="100000">
                                          <p:val>
                                            <p:fltVal val="0"/>
                                          </p:val>
                                        </p:tav>
                                      </p:tavLst>
                                    </p:anim>
                                    <p:animEffect transition="in" filter="fade">
                                      <p:cBhvr>
                                        <p:cTn id="1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2" grpId="0"/>
      <p:bldP spid="15" grpId="0" animBg="1"/>
      <p:bldP spid="54" grpId="0" animBg="1"/>
      <p:bldP spid="59"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ẬP TÍNH CỦA LOÀI KIẾN_360p">
            <a:hlinkClick r:id="" action="ppaction://media"/>
            <a:extLst>
              <a:ext uri="{FF2B5EF4-FFF2-40B4-BE49-F238E27FC236}">
                <a16:creationId xmlns:a16="http://schemas.microsoft.com/office/drawing/2014/main" xmlns="" id="{ED5FA782-0949-A427-C38B-23C6F293E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541338"/>
            <a:ext cx="922337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TVLIFE - THẾ GIỚI ĐỘNG VẬT] - TẬP TÍNH XÃ HỘI CỦA LOÀI MỐI">
            <a:hlinkClick r:id="" action="ppaction://media"/>
            <a:extLst>
              <a:ext uri="{FF2B5EF4-FFF2-40B4-BE49-F238E27FC236}">
                <a16:creationId xmlns:a16="http://schemas.microsoft.com/office/drawing/2014/main" xmlns="" id="{508F2B84-2266-84FB-F131-F6B744AC1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9753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TITLE" val="gioi thieu"/>
  <p:tag name="GENSWF_ADVANCE_TIME" val="0.00"/>
  <p:tag name="ISPRING_SLIDE_INDENT_LEVEL" val="0"/>
  <p:tag name="ISPRING_PRESENTER_ID" val="{ADB59505-F542-4590-ACB1-166601337CA7}"/>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1131</Words>
  <Application>Microsoft Office PowerPoint</Application>
  <PresentationFormat>Widescreen</PresentationFormat>
  <Paragraphs>137</Paragraphs>
  <Slides>25</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微软雅黑</vt:lpstr>
      <vt:lpstr>宋体</vt:lpstr>
      <vt:lpstr>#9Slide05 Claudia</vt:lpstr>
      <vt:lpstr>Arial</vt:lpstr>
      <vt:lpstr>Calibri</vt:lpstr>
      <vt:lpstr>Calibri Light</vt:lpstr>
      <vt:lpstr>Helvetica Neue</vt:lpstr>
      <vt:lpstr>华文琥珀</vt:lpstr>
      <vt:lpstr>Times New Roman</vt:lpstr>
      <vt:lpstr>Wingdings 3</vt:lpstr>
      <vt:lpstr>华康海报体W12</vt:lpstr>
      <vt:lpstr>汉仪白棋体简</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6</cp:revision>
  <dcterms:created xsi:type="dcterms:W3CDTF">2022-05-30T14:14:31Z</dcterms:created>
  <dcterms:modified xsi:type="dcterms:W3CDTF">2022-06-28T16:18:21Z</dcterms:modified>
</cp:coreProperties>
</file>