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8" r:id="rId2"/>
    <p:sldId id="527" r:id="rId3"/>
    <p:sldId id="420" r:id="rId4"/>
    <p:sldId id="424" r:id="rId5"/>
    <p:sldId id="528" r:id="rId6"/>
    <p:sldId id="529" r:id="rId7"/>
    <p:sldId id="530" r:id="rId8"/>
    <p:sldId id="425" r:id="rId9"/>
    <p:sldId id="531" r:id="rId10"/>
    <p:sldId id="532" r:id="rId11"/>
    <p:sldId id="533" r:id="rId12"/>
    <p:sldId id="537" r:id="rId13"/>
    <p:sldId id="535" r:id="rId14"/>
    <p:sldId id="538" r:id="rId15"/>
    <p:sldId id="539" r:id="rId16"/>
    <p:sldId id="540" r:id="rId17"/>
    <p:sldId id="541" r:id="rId18"/>
    <p:sldId id="536" r:id="rId19"/>
    <p:sldId id="543" r:id="rId20"/>
    <p:sldId id="544" r:id="rId21"/>
    <p:sldId id="545" r:id="rId22"/>
    <p:sldId id="542" r:id="rId23"/>
    <p:sldId id="546" r:id="rId24"/>
    <p:sldId id="547" r:id="rId25"/>
    <p:sldId id="429" r:id="rId26"/>
    <p:sldId id="549" r:id="rId27"/>
    <p:sldId id="551" r:id="rId28"/>
    <p:sldId id="550" r:id="rId29"/>
    <p:sldId id="552" r:id="rId30"/>
    <p:sldId id="553" r:id="rId31"/>
    <p:sldId id="554" r:id="rId32"/>
    <p:sldId id="555"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00FF"/>
    <a:srgbClr val="FF9900"/>
    <a:srgbClr val="FFFF00"/>
    <a:srgbClr val="00FF00"/>
    <a:srgbClr val="FFFFFF"/>
    <a:srgbClr val="FFCCFF"/>
    <a:srgbClr val="CCFF33"/>
    <a:srgbClr val="CCFF99"/>
    <a:srgbClr val="1A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660"/>
  </p:normalViewPr>
  <p:slideViewPr>
    <p:cSldViewPr>
      <p:cViewPr varScale="1">
        <p:scale>
          <a:sx n="92" d="100"/>
          <a:sy n="92" d="100"/>
        </p:scale>
        <p:origin x="984"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A267F-B4A3-47EE-9F3E-F2528B322178}" type="datetimeFigureOut">
              <a:rPr lang="en-US" smtClean="0"/>
              <a:t>7/22/2022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AC3B2-C471-44CE-B5F5-87CA972FF8A9}" type="slidenum">
              <a:rPr lang="en-US" smtClean="0"/>
              <a:t>‹#›</a:t>
            </a:fld>
            <a:endParaRPr lang="en-US"/>
          </a:p>
        </p:txBody>
      </p:sp>
    </p:spTree>
    <p:extLst>
      <p:ext uri="{BB962C8B-B14F-4D97-AF65-F5344CB8AC3E}">
        <p14:creationId xmlns:p14="http://schemas.microsoft.com/office/powerpoint/2010/main" val="53185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8</a:t>
            </a:fld>
            <a:endParaRPr lang="en-US"/>
          </a:p>
        </p:txBody>
      </p:sp>
    </p:spTree>
    <p:extLst>
      <p:ext uri="{BB962C8B-B14F-4D97-AF65-F5344CB8AC3E}">
        <p14:creationId xmlns:p14="http://schemas.microsoft.com/office/powerpoint/2010/main" val="69959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19</a:t>
            </a:fld>
            <a:endParaRPr lang="en-US"/>
          </a:p>
        </p:txBody>
      </p:sp>
    </p:spTree>
    <p:extLst>
      <p:ext uri="{BB962C8B-B14F-4D97-AF65-F5344CB8AC3E}">
        <p14:creationId xmlns:p14="http://schemas.microsoft.com/office/powerpoint/2010/main" val="296026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20</a:t>
            </a:fld>
            <a:endParaRPr lang="en-US"/>
          </a:p>
        </p:txBody>
      </p:sp>
    </p:spTree>
    <p:extLst>
      <p:ext uri="{BB962C8B-B14F-4D97-AF65-F5344CB8AC3E}">
        <p14:creationId xmlns:p14="http://schemas.microsoft.com/office/powerpoint/2010/main" val="4266754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21</a:t>
            </a:fld>
            <a:endParaRPr lang="en-US"/>
          </a:p>
        </p:txBody>
      </p:sp>
    </p:spTree>
    <p:extLst>
      <p:ext uri="{BB962C8B-B14F-4D97-AF65-F5344CB8AC3E}">
        <p14:creationId xmlns:p14="http://schemas.microsoft.com/office/powerpoint/2010/main" val="68827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D14AC3B2-C471-44CE-B5F5-87CA972FF8A9}" type="slidenum">
              <a:rPr lang="en-US" smtClean="0"/>
              <a:t>23</a:t>
            </a:fld>
            <a:endParaRPr lang="en-US"/>
          </a:p>
        </p:txBody>
      </p:sp>
    </p:spTree>
    <p:extLst>
      <p:ext uri="{BB962C8B-B14F-4D97-AF65-F5344CB8AC3E}">
        <p14:creationId xmlns:p14="http://schemas.microsoft.com/office/powerpoint/2010/main" val="4230145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D14AC3B2-C471-44CE-B5F5-87CA972FF8A9}" type="slidenum">
              <a:rPr lang="en-US" smtClean="0"/>
              <a:t>24</a:t>
            </a:fld>
            <a:endParaRPr lang="en-US"/>
          </a:p>
        </p:txBody>
      </p:sp>
    </p:spTree>
    <p:extLst>
      <p:ext uri="{BB962C8B-B14F-4D97-AF65-F5344CB8AC3E}">
        <p14:creationId xmlns:p14="http://schemas.microsoft.com/office/powerpoint/2010/main" val="53294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9</a:t>
            </a:fld>
            <a:endParaRPr lang="en-US"/>
          </a:p>
        </p:txBody>
      </p:sp>
    </p:spTree>
    <p:extLst>
      <p:ext uri="{BB962C8B-B14F-4D97-AF65-F5344CB8AC3E}">
        <p14:creationId xmlns:p14="http://schemas.microsoft.com/office/powerpoint/2010/main" val="863985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10</a:t>
            </a:fld>
            <a:endParaRPr lang="en-US"/>
          </a:p>
        </p:txBody>
      </p:sp>
    </p:spTree>
    <p:extLst>
      <p:ext uri="{BB962C8B-B14F-4D97-AF65-F5344CB8AC3E}">
        <p14:creationId xmlns:p14="http://schemas.microsoft.com/office/powerpoint/2010/main" val="35392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11</a:t>
            </a:fld>
            <a:endParaRPr lang="en-US"/>
          </a:p>
        </p:txBody>
      </p:sp>
    </p:spTree>
    <p:extLst>
      <p:ext uri="{BB962C8B-B14F-4D97-AF65-F5344CB8AC3E}">
        <p14:creationId xmlns:p14="http://schemas.microsoft.com/office/powerpoint/2010/main" val="3240752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12</a:t>
            </a:fld>
            <a:endParaRPr lang="en-US"/>
          </a:p>
        </p:txBody>
      </p:sp>
    </p:spTree>
    <p:extLst>
      <p:ext uri="{BB962C8B-B14F-4D97-AF65-F5344CB8AC3E}">
        <p14:creationId xmlns:p14="http://schemas.microsoft.com/office/powerpoint/2010/main" val="375885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14</a:t>
            </a:fld>
            <a:endParaRPr lang="en-US"/>
          </a:p>
        </p:txBody>
      </p:sp>
    </p:spTree>
    <p:extLst>
      <p:ext uri="{BB962C8B-B14F-4D97-AF65-F5344CB8AC3E}">
        <p14:creationId xmlns:p14="http://schemas.microsoft.com/office/powerpoint/2010/main" val="125642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15</a:t>
            </a:fld>
            <a:endParaRPr lang="en-US"/>
          </a:p>
        </p:txBody>
      </p:sp>
    </p:spTree>
    <p:extLst>
      <p:ext uri="{BB962C8B-B14F-4D97-AF65-F5344CB8AC3E}">
        <p14:creationId xmlns:p14="http://schemas.microsoft.com/office/powerpoint/2010/main" val="185506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16</a:t>
            </a:fld>
            <a:endParaRPr lang="en-US"/>
          </a:p>
        </p:txBody>
      </p:sp>
    </p:spTree>
    <p:extLst>
      <p:ext uri="{BB962C8B-B14F-4D97-AF65-F5344CB8AC3E}">
        <p14:creationId xmlns:p14="http://schemas.microsoft.com/office/powerpoint/2010/main" val="87062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17</a:t>
            </a:fld>
            <a:endParaRPr lang="en-US"/>
          </a:p>
        </p:txBody>
      </p:sp>
    </p:spTree>
    <p:extLst>
      <p:ext uri="{BB962C8B-B14F-4D97-AF65-F5344CB8AC3E}">
        <p14:creationId xmlns:p14="http://schemas.microsoft.com/office/powerpoint/2010/main" val="310573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314452"/>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AD03774-4747-4B41-94EF-996A28996A91}" type="datetimeFigureOut">
              <a:rPr lang="en-US" smtClean="0"/>
              <a:t>7/22/2022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6E7B367-DAAF-46D0-90A2-1EB3D8FA6BA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8"/>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D03774-4747-4B41-94EF-996A28996A91}"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1"/>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D03774-4747-4B41-94EF-996A28996A91}"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D03774-4747-4B41-94EF-996A28996A91}"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AD03774-4747-4B41-94EF-996A28996A91}"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AD03774-4747-4B41-94EF-996A28996A91}"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7B367-DAAF-46D0-90A2-1EB3D8FA6BAD}"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9"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2"/>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8" y="1083222"/>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AD03774-4747-4B41-94EF-996A28996A91}" type="datetimeFigureOut">
              <a:rPr lang="en-US" smtClean="0"/>
              <a:t>7/22/2022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7B367-DAAF-46D0-90A2-1EB3D8FA6BA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D03774-4747-4B41-94EF-996A28996A91}" type="datetimeFigureOut">
              <a:rPr lang="en-US" smtClean="0"/>
              <a:t>7/22/2022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7B367-DAAF-46D0-90A2-1EB3D8FA6BAD}"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03774-4747-4B41-94EF-996A28996A91}"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7B367-DAAF-46D0-90A2-1EB3D8FA6B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fld id="{CAD03774-4747-4B41-94EF-996A28996A91}"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7B367-DAAF-46D0-90A2-1EB3D8FA6BA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AD03774-4747-4B41-94EF-996A28996A91}" type="datetimeFigureOut">
              <a:rPr lang="en-US" smtClean="0"/>
              <a:t>7/22/2022</a:t>
            </a:fld>
            <a:endParaRPr lang="en-US"/>
          </a:p>
        </p:txBody>
      </p:sp>
      <p:sp>
        <p:nvSpPr>
          <p:cNvPr id="6" name="Footer Placeholder 5"/>
          <p:cNvSpPr>
            <a:spLocks noGrp="1"/>
          </p:cNvSpPr>
          <p:nvPr>
            <p:ph type="ftr" sz="quarter" idx="11"/>
          </p:nvPr>
        </p:nvSpPr>
        <p:spPr>
          <a:xfrm>
            <a:off x="4380075" y="4805958"/>
            <a:ext cx="2350681" cy="273844"/>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6E7B367-DAAF-46D0-90A2-1EB3D8FA6BAD}" type="slidenum">
              <a:rPr lang="en-US" smtClean="0"/>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4458703"/>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4343441"/>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3"/>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343441"/>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CAD03774-4747-4B41-94EF-996A28996A91}" type="datetimeFigureOut">
              <a:rPr lang="en-US" smtClean="0"/>
              <a:t>7/22/2022</a:t>
            </a:fld>
            <a:endParaRPr lang="en-US"/>
          </a:p>
        </p:txBody>
      </p:sp>
      <p:sp>
        <p:nvSpPr>
          <p:cNvPr id="22" name="Footer Placeholder 21"/>
          <p:cNvSpPr>
            <a:spLocks noGrp="1"/>
          </p:cNvSpPr>
          <p:nvPr>
            <p:ph type="ftr" sz="quarter" idx="3"/>
          </p:nvPr>
        </p:nvSpPr>
        <p:spPr>
          <a:xfrm>
            <a:off x="4380075"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76E7B367-DAAF-46D0-90A2-1EB3D8FA6B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2400300" y="57150"/>
            <a:ext cx="44577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24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p>
        </p:txBody>
      </p:sp>
      <p:sp>
        <p:nvSpPr>
          <p:cNvPr id="104453" name="Text Box 5"/>
          <p:cNvSpPr txBox="1">
            <a:spLocks noChangeArrowheads="1"/>
          </p:cNvSpPr>
          <p:nvPr/>
        </p:nvSpPr>
        <p:spPr bwMode="auto">
          <a:xfrm>
            <a:off x="457200" y="639726"/>
            <a:ext cx="7924608"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en-US" altLang="en-US" sz="2100" b="1">
                <a:latin typeface="Arial" panose="020B0604020202020204" pitchFamily="34" charset="0"/>
                <a:cs typeface="Arial" panose="020B0604020202020204" pitchFamily="34" charset="0"/>
              </a:rPr>
              <a:t>Các nhóm thực hiện thí nghiệm vui:</a:t>
            </a:r>
          </a:p>
          <a:p>
            <a:pPr eaLnBrk="0" fontAlgn="base" hangingPunct="0">
              <a:spcBef>
                <a:spcPct val="50000"/>
              </a:spcBef>
              <a:spcAft>
                <a:spcPct val="0"/>
              </a:spcAft>
            </a:pPr>
            <a:r>
              <a:rPr lang="en-US" altLang="en-US" sz="2100" b="1">
                <a:solidFill>
                  <a:srgbClr val="FF0000"/>
                </a:solidFill>
                <a:latin typeface="Arial" panose="020B0604020202020204" pitchFamily="34" charset="0"/>
                <a:cs typeface="Arial" panose="020B0604020202020204" pitchFamily="34" charset="0"/>
              </a:rPr>
              <a:t>Dùng đèn pin ( đèn laze) chiếu vào gương, quan sát hiện tượng xảy ra và mô tả lại đường đi của tia sáng qua thí nghiệm.</a:t>
            </a:r>
            <a:endParaRPr lang="en-US" altLang="en-US" sz="2100" b="1" dirty="0">
              <a:solidFill>
                <a:srgbClr val="FF0000"/>
              </a:solidFill>
              <a:latin typeface="Arial" panose="020B0604020202020204" pitchFamily="34" charset="0"/>
              <a:cs typeface="Arial" panose="020B0604020202020204" pitchFamily="34" charset="0"/>
            </a:endParaRPr>
          </a:p>
        </p:txBody>
      </p:sp>
      <p:sp>
        <p:nvSpPr>
          <p:cNvPr id="104456" name="Text Box 8"/>
          <p:cNvSpPr txBox="1">
            <a:spLocks noChangeArrowheads="1"/>
          </p:cNvSpPr>
          <p:nvPr/>
        </p:nvSpPr>
        <p:spPr bwMode="auto">
          <a:xfrm>
            <a:off x="304800" y="3257550"/>
            <a:ext cx="78867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100">
                <a:solidFill>
                  <a:srgbClr val="006699"/>
                </a:solidFill>
                <a:latin typeface="Arial" panose="020B0604020202020204" pitchFamily="34" charset="0"/>
                <a:cs typeface="Arial" panose="020B0604020202020204" pitchFamily="34" charset="0"/>
              </a:rPr>
              <a:t>Hiện tượng tia sáng truyền đến gương sau đó bị hắt trở lại, hiện tượng đó là hiện tượng phản xạ ánh sáng. Vậy hiện tượng phản xạ ánh sáng là gì? Có đặc điểm nào? Được biểu diễn như thế nào? Chúng ta cùng nghiên cứu bài hôm nay: “ SỰ PHẢN XẠ ÁNH SÁNG”</a:t>
            </a:r>
            <a:endParaRPr lang="en-US" altLang="en-US" sz="2100" dirty="0">
              <a:solidFill>
                <a:srgbClr val="006699"/>
              </a:solidFill>
              <a:latin typeface="Arial" panose="020B0604020202020204" pitchFamily="34" charset="0"/>
              <a:cs typeface="Arial" panose="020B0604020202020204" pitchFamily="34" charset="0"/>
            </a:endParaRPr>
          </a:p>
        </p:txBody>
      </p:sp>
      <p:pic>
        <p:nvPicPr>
          <p:cNvPr id="1026" name="Picture 2" descr="Định Luật Phản Xạ Ánh Sáng Là Gì? |Một Số Bài Tập Vận Dụng - Thư viện khoa  học">
            <a:extLst>
              <a:ext uri="{FF2B5EF4-FFF2-40B4-BE49-F238E27FC236}">
                <a16:creationId xmlns:a16="http://schemas.microsoft.com/office/drawing/2014/main" id="{DC175572-1C44-41AD-A4F5-181D2DC1B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187" y="1876425"/>
            <a:ext cx="309562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622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p:cTn id="7" dur="1000" fill="hold"/>
                                        <p:tgtEl>
                                          <p:spTgt spid="104453"/>
                                        </p:tgtEl>
                                        <p:attrNameLst>
                                          <p:attrName>ppt_w</p:attrName>
                                        </p:attrNameLst>
                                      </p:cBhvr>
                                      <p:tavLst>
                                        <p:tav tm="0">
                                          <p:val>
                                            <p:fltVal val="0"/>
                                          </p:val>
                                        </p:tav>
                                        <p:tav tm="100000">
                                          <p:val>
                                            <p:strVal val="#ppt_w"/>
                                          </p:val>
                                        </p:tav>
                                      </p:tavLst>
                                    </p:anim>
                                    <p:anim calcmode="lin" valueType="num">
                                      <p:cBhvr>
                                        <p:cTn id="8" dur="1000" fill="hold"/>
                                        <p:tgtEl>
                                          <p:spTgt spid="104453"/>
                                        </p:tgtEl>
                                        <p:attrNameLst>
                                          <p:attrName>ppt_h</p:attrName>
                                        </p:attrNameLst>
                                      </p:cBhvr>
                                      <p:tavLst>
                                        <p:tav tm="0">
                                          <p:val>
                                            <p:fltVal val="0"/>
                                          </p:val>
                                        </p:tav>
                                        <p:tav tm="100000">
                                          <p:val>
                                            <p:strVal val="#ppt_h"/>
                                          </p:val>
                                        </p:tav>
                                      </p:tavLst>
                                    </p:anim>
                                    <p:anim calcmode="lin" valueType="num">
                                      <p:cBhvr>
                                        <p:cTn id="9" dur="1000" fill="hold"/>
                                        <p:tgtEl>
                                          <p:spTgt spid="104453"/>
                                        </p:tgtEl>
                                        <p:attrNameLst>
                                          <p:attrName>style.rotation</p:attrName>
                                        </p:attrNameLst>
                                      </p:cBhvr>
                                      <p:tavLst>
                                        <p:tav tm="0">
                                          <p:val>
                                            <p:fltVal val="90"/>
                                          </p:val>
                                        </p:tav>
                                        <p:tav tm="100000">
                                          <p:val>
                                            <p:fltVal val="0"/>
                                          </p:val>
                                        </p:tav>
                                      </p:tavLst>
                                    </p:anim>
                                    <p:animEffect transition="in" filter="fade">
                                      <p:cBhvr>
                                        <p:cTn id="10" dur="1000"/>
                                        <p:tgtEl>
                                          <p:spTgt spid="10445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80">
                                          <p:stCondLst>
                                            <p:cond delay="0"/>
                                          </p:stCondLst>
                                        </p:cTn>
                                        <p:tgtEl>
                                          <p:spTgt spid="1026"/>
                                        </p:tgtEl>
                                      </p:cBhvr>
                                    </p:animEffect>
                                    <p:anim calcmode="lin" valueType="num">
                                      <p:cBhvr>
                                        <p:cTn id="1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1" dur="26">
                                          <p:stCondLst>
                                            <p:cond delay="650"/>
                                          </p:stCondLst>
                                        </p:cTn>
                                        <p:tgtEl>
                                          <p:spTgt spid="1026"/>
                                        </p:tgtEl>
                                      </p:cBhvr>
                                      <p:to x="100000" y="60000"/>
                                    </p:animScale>
                                    <p:animScale>
                                      <p:cBhvr>
                                        <p:cTn id="22" dur="166" decel="50000">
                                          <p:stCondLst>
                                            <p:cond delay="676"/>
                                          </p:stCondLst>
                                        </p:cTn>
                                        <p:tgtEl>
                                          <p:spTgt spid="1026"/>
                                        </p:tgtEl>
                                      </p:cBhvr>
                                      <p:to x="100000" y="100000"/>
                                    </p:animScale>
                                    <p:animScale>
                                      <p:cBhvr>
                                        <p:cTn id="23" dur="26">
                                          <p:stCondLst>
                                            <p:cond delay="1312"/>
                                          </p:stCondLst>
                                        </p:cTn>
                                        <p:tgtEl>
                                          <p:spTgt spid="1026"/>
                                        </p:tgtEl>
                                      </p:cBhvr>
                                      <p:to x="100000" y="80000"/>
                                    </p:animScale>
                                    <p:animScale>
                                      <p:cBhvr>
                                        <p:cTn id="24" dur="166" decel="50000">
                                          <p:stCondLst>
                                            <p:cond delay="1338"/>
                                          </p:stCondLst>
                                        </p:cTn>
                                        <p:tgtEl>
                                          <p:spTgt spid="1026"/>
                                        </p:tgtEl>
                                      </p:cBhvr>
                                      <p:to x="100000" y="100000"/>
                                    </p:animScale>
                                    <p:animScale>
                                      <p:cBhvr>
                                        <p:cTn id="25" dur="26">
                                          <p:stCondLst>
                                            <p:cond delay="1642"/>
                                          </p:stCondLst>
                                        </p:cTn>
                                        <p:tgtEl>
                                          <p:spTgt spid="1026"/>
                                        </p:tgtEl>
                                      </p:cBhvr>
                                      <p:to x="100000" y="90000"/>
                                    </p:animScale>
                                    <p:animScale>
                                      <p:cBhvr>
                                        <p:cTn id="26" dur="166" decel="50000">
                                          <p:stCondLst>
                                            <p:cond delay="1668"/>
                                          </p:stCondLst>
                                        </p:cTn>
                                        <p:tgtEl>
                                          <p:spTgt spid="1026"/>
                                        </p:tgtEl>
                                      </p:cBhvr>
                                      <p:to x="100000" y="100000"/>
                                    </p:animScale>
                                    <p:animScale>
                                      <p:cBhvr>
                                        <p:cTn id="27" dur="26">
                                          <p:stCondLst>
                                            <p:cond delay="1808"/>
                                          </p:stCondLst>
                                        </p:cTn>
                                        <p:tgtEl>
                                          <p:spTgt spid="1026"/>
                                        </p:tgtEl>
                                      </p:cBhvr>
                                      <p:to x="100000" y="95000"/>
                                    </p:animScale>
                                    <p:animScale>
                                      <p:cBhvr>
                                        <p:cTn id="28" dur="166" decel="50000">
                                          <p:stCondLst>
                                            <p:cond delay="1834"/>
                                          </p:stCondLst>
                                        </p:cTn>
                                        <p:tgtEl>
                                          <p:spTgt spid="102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4456"/>
                                        </p:tgtEl>
                                        <p:attrNameLst>
                                          <p:attrName>style.visibility</p:attrName>
                                        </p:attrNameLst>
                                      </p:cBhvr>
                                      <p:to>
                                        <p:strVal val="visible"/>
                                      </p:to>
                                    </p:set>
                                    <p:anim calcmode="lin" valueType="num">
                                      <p:cBhvr additive="base">
                                        <p:cTn id="33" dur="500" fill="hold"/>
                                        <p:tgtEl>
                                          <p:spTgt spid="104456"/>
                                        </p:tgtEl>
                                        <p:attrNameLst>
                                          <p:attrName>ppt_x</p:attrName>
                                        </p:attrNameLst>
                                      </p:cBhvr>
                                      <p:tavLst>
                                        <p:tav tm="0">
                                          <p:val>
                                            <p:strVal val="#ppt_x"/>
                                          </p:val>
                                        </p:tav>
                                        <p:tav tm="100000">
                                          <p:val>
                                            <p:strVal val="#ppt_x"/>
                                          </p:val>
                                        </p:tav>
                                      </p:tavLst>
                                    </p:anim>
                                    <p:anim calcmode="lin" valueType="num">
                                      <p:cBhvr additive="base">
                                        <p:cTn id="34" dur="500" fill="hold"/>
                                        <p:tgtEl>
                                          <p:spTgt spid="1044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p:bldP spid="1044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895600" y="209550"/>
            <a:ext cx="3680816"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PHIẾU HỌC TẬP SỐ 1</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28600" y="895350"/>
            <a:ext cx="8610600" cy="375275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Họ và tên: </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Lớp: ……………………………. Nhóm: ……</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4862830" algn="l"/>
              </a:tabLst>
            </a:pPr>
            <a:r>
              <a:rPr lang="en-US" sz="1800" b="1" u="sng">
                <a:effectLst/>
                <a:latin typeface="Times New Roman" panose="02020603050405020304" pitchFamily="18" charset="0"/>
                <a:ea typeface="Calibri" panose="020F0502020204030204" pitchFamily="34" charset="0"/>
                <a:cs typeface="Times New Roman" panose="02020603050405020304" pitchFamily="18" charset="0"/>
              </a:rPr>
              <a:t>Học sinh hoạt động nhóm hoàn thành các câu hỏi sau</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ts val="1800"/>
              </a:lnSpc>
            </a:pPr>
            <a:r>
              <a:rPr lang="en-US" sz="1800">
                <a:effectLst/>
                <a:latin typeface="Times New Roman" panose="02020603050405020304" pitchFamily="18" charset="0"/>
                <a:ea typeface="Calibri" panose="020F0502020204030204" pitchFamily="34" charset="0"/>
              </a:rPr>
              <a:t>D</a:t>
            </a:r>
            <a:r>
              <a:rPr lang="vi-VN" sz="1800">
                <a:effectLst/>
                <a:latin typeface="Times New Roman" panose="02020603050405020304" pitchFamily="18" charset="0"/>
                <a:ea typeface="Times New Roman" panose="02020603050405020304" pitchFamily="18" charset="0"/>
              </a:rPr>
              <a:t>ùng đèn chiếu tia sáng tới mặt gương phẳng sao cho tia sáng này đi là là trên mặt bảng chia độ. Hãy quan sát thí nghiệm và cho biết:</a:t>
            </a:r>
            <a:endParaRPr lang="vi-VN" sz="1600">
              <a:effectLst/>
              <a:latin typeface="Times New Roman" panose="02020603050405020304" pitchFamily="18" charset="0"/>
              <a:ea typeface="Times New Roman" panose="02020603050405020304" pitchFamily="18" charset="0"/>
            </a:endParaRPr>
          </a:p>
          <a:p>
            <a:pPr marL="342900" marR="30480" lvl="0" indent="-342900" algn="just">
              <a:lnSpc>
                <a:spcPts val="1800"/>
              </a:lnSpc>
              <a:spcAft>
                <a:spcPts val="0"/>
              </a:spcAft>
              <a:buFont typeface="+mj-lt"/>
              <a:buAutoNum type="arabicPeriod"/>
            </a:pPr>
            <a:r>
              <a:rPr lang="vi-VN" sz="1800">
                <a:effectLst/>
                <a:latin typeface="Times New Roman" panose="02020603050405020304" pitchFamily="18" charset="0"/>
                <a:ea typeface="Times New Roman" panose="02020603050405020304" pitchFamily="18" charset="0"/>
              </a:rPr>
              <a:t>Tia sáng phản xạ có xuất hiện trên mặt phẳng tới không?</a:t>
            </a:r>
            <a:endParaRPr lang="vi-VN" sz="1600">
              <a:effectLst/>
              <a:latin typeface="Times New Roman" panose="02020603050405020304" pitchFamily="18" charset="0"/>
              <a:ea typeface="Times New Roman" panose="02020603050405020304" pitchFamily="18" charset="0"/>
            </a:endParaRPr>
          </a:p>
          <a:p>
            <a:pPr marL="30480" marR="30480" algn="just">
              <a:lnSpc>
                <a:spcPts val="1800"/>
              </a:lnSpc>
              <a:spcAft>
                <a:spcPts val="800"/>
              </a:spcAft>
            </a:pPr>
            <a:r>
              <a:rPr lang="vi-VN" sz="1800">
                <a:effectLst/>
                <a:latin typeface="Times New Roman" panose="02020603050405020304" pitchFamily="18" charset="0"/>
                <a:ea typeface="Times New Roman" panose="02020603050405020304" pitchFamily="18" charset="0"/>
                <a:cs typeface="Times New Roman" panose="02020603050405020304" pitchFamily="18" charset="0"/>
              </a:rPr>
              <a:t>Quay nửa bên phải của bảng chia độ quanh trục A để nó không thuộc mặt phẳng chứa nửa bên trái. Quan sát xem có còn nhìn thấy tia sáng phản xạ không?</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n-US" sz="1800">
                <a:effectLst/>
                <a:latin typeface="Times New Roman" panose="02020603050405020304" pitchFamily="18" charset="0"/>
                <a:ea typeface="Calibri" panose="020F0502020204030204" pitchFamily="34" charset="0"/>
              </a:rPr>
              <a:t>2. Quay nửa bên phải của bảng chia độ trở lại vị trí ban đầu rồi thay đổi góc tới để tìm mối quan hệ giữa góc tới và góc phản xạ.</a:t>
            </a:r>
            <a:endParaRPr lang="vi-VN" sz="1600">
              <a:effectLst/>
              <a:latin typeface="Times New Roman" panose="02020603050405020304" pitchFamily="18" charset="0"/>
              <a:ea typeface="Times New Roman" panose="02020603050405020304" pitchFamily="18" charset="0"/>
            </a:endParaRPr>
          </a:p>
          <a:p>
            <a:pPr lvl="0" algn="just"/>
            <a:r>
              <a:rPr lang="en-US" sz="1800">
                <a:effectLst/>
                <a:latin typeface="Times New Roman" panose="02020603050405020304" pitchFamily="18" charset="0"/>
                <a:ea typeface="Calibri" panose="020F0502020204030204" pitchFamily="34" charset="0"/>
              </a:rPr>
              <a:t>3. Rút ra kết luận về mặt phẳng chứa tia phản xạ và mối quan hệ giữa góc phản xạ và góc tới.</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22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1</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16195" y="971550"/>
            <a:ext cx="8610600" cy="17172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marR="30480" lvl="0" indent="-342900" algn="just">
              <a:lnSpc>
                <a:spcPts val="1800"/>
              </a:lnSpc>
              <a:spcAft>
                <a:spcPts val="0"/>
              </a:spcAft>
              <a:buFont typeface="+mj-lt"/>
              <a:buAutoNum type="arabicPeriod"/>
            </a:pPr>
            <a:r>
              <a:rPr lang="vi-VN" sz="2800">
                <a:effectLst/>
                <a:latin typeface="Times New Roman" panose="02020603050405020304" pitchFamily="18" charset="0"/>
                <a:ea typeface="Times New Roman" panose="02020603050405020304" pitchFamily="18" charset="0"/>
              </a:rPr>
              <a:t>Tia sáng phản xạ có xuất hiện trên mặt phẳng tới </a:t>
            </a:r>
            <a:endParaRPr lang="en-US" sz="2800">
              <a:effectLst/>
              <a:latin typeface="Times New Roman" panose="02020603050405020304" pitchFamily="18" charset="0"/>
              <a:ea typeface="Times New Roman" panose="02020603050405020304" pitchFamily="18" charset="0"/>
            </a:endParaRPr>
          </a:p>
          <a:p>
            <a:pPr marR="30480" lvl="0" algn="just">
              <a:lnSpc>
                <a:spcPts val="1800"/>
              </a:lnSpc>
              <a:spcAft>
                <a:spcPts val="0"/>
              </a:spcAft>
            </a:pPr>
            <a:endParaRPr lang="en-US" sz="2800">
              <a:latin typeface="Times New Roman" panose="02020603050405020304" pitchFamily="18" charset="0"/>
              <a:ea typeface="Times New Roman" panose="02020603050405020304" pitchFamily="18" charset="0"/>
            </a:endParaRPr>
          </a:p>
          <a:p>
            <a:pPr marR="30480" lvl="0" algn="just">
              <a:lnSpc>
                <a:spcPts val="1800"/>
              </a:lnSpc>
              <a:spcAft>
                <a:spcPts val="0"/>
              </a:spcAft>
            </a:pPr>
            <a:r>
              <a:rPr lang="vi-VN" sz="2800">
                <a:effectLst/>
                <a:latin typeface="Times New Roman" panose="02020603050405020304" pitchFamily="18" charset="0"/>
                <a:ea typeface="Times New Roman" panose="02020603050405020304" pitchFamily="18" charset="0"/>
              </a:rPr>
              <a:t>không?</a:t>
            </a:r>
          </a:p>
          <a:p>
            <a:pPr marL="30480" marR="30480" algn="just">
              <a:lnSpc>
                <a:spcPts val="18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Quay nửa bên phải của bảng chia độ quanh trục A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0480" marR="30480" algn="just">
              <a:lnSpc>
                <a:spcPts val="1800"/>
              </a:lnSpc>
              <a:spcAft>
                <a:spcPts val="80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để nó không thuộc mặt phẳng chứa nửa bên trái. Quan sát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800"/>
              </a:lnSpc>
              <a:spcAft>
                <a:spcPts val="80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xem có còn nhìn thấy tia sáng phản xạ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19739" y="2800350"/>
            <a:ext cx="8610600" cy="203273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eaLnBrk="0" fontAlgn="base" hangingPunct="0">
              <a:spcBef>
                <a:spcPct val="0"/>
              </a:spcBef>
              <a:spcAft>
                <a:spcPct val="0"/>
              </a:spcAft>
            </a:pPr>
            <a:r>
              <a:rPr lang="vi-VN" altLang="vi-VN" sz="2200">
                <a:solidFill>
                  <a:srgbClr val="212529"/>
                </a:solidFill>
                <a:latin typeface="Open Sans" panose="020B0606030504020204" pitchFamily="34" charset="0"/>
              </a:rPr>
              <a:t>Tia phản xạ nằm trên mặt phẳng tới khi chiếu tia sáng tới mặt gương phẳng sao cho tia sáng này đi là là trên mặt bảng chia độ.</a:t>
            </a:r>
            <a:endParaRPr lang="vi-VN" altLang="vi-VN" sz="2200">
              <a:solidFill>
                <a:schemeClr val="tx1"/>
              </a:solidFill>
            </a:endParaRPr>
          </a:p>
          <a:p>
            <a:pPr lvl="0" eaLnBrk="0" fontAlgn="base" hangingPunct="0">
              <a:spcBef>
                <a:spcPct val="0"/>
              </a:spcBef>
              <a:spcAft>
                <a:spcPct val="0"/>
              </a:spcAft>
            </a:pPr>
            <a:r>
              <a:rPr lang="vi-VN" altLang="vi-VN" sz="2200">
                <a:solidFill>
                  <a:srgbClr val="212529"/>
                </a:solidFill>
                <a:latin typeface="Open Sans" panose="020B0606030504020204" pitchFamily="34" charset="0"/>
              </a:rPr>
              <a:t>- Tia phản xạ không còn trên mặt bảng chia độ bên phải khi quay nửa bên phải của bảng chia độ quanh trục A để nó không thuộc mặt phẳng chứa nửa bên trái.</a:t>
            </a:r>
            <a:endParaRPr lang="vi-VN" altLang="vi-VN" sz="2200">
              <a:solidFill>
                <a:schemeClr val="tx1"/>
              </a:solidFill>
            </a:endParaRPr>
          </a:p>
          <a:p>
            <a:pPr marL="30480" marR="30480" algn="just">
              <a:lnSpc>
                <a:spcPts val="1800"/>
              </a:lnSpc>
            </a:pPr>
            <a:endParaRPr lang="vi-VN" sz="2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973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1</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en-US" sz="2800">
                <a:latin typeface="Times New Roman" panose="02020603050405020304" pitchFamily="18" charset="0"/>
                <a:ea typeface="Calibri" panose="020F0502020204030204" pitchFamily="34" charset="0"/>
              </a:rPr>
              <a:t>2. Quay nửa bên phải của bảng chia độ trở lại vị trí ban đầu rồi thay đổi góc tới để tìm mối quan hệ giữa góc tới và góc phản xạ.</a:t>
            </a:r>
            <a:endParaRPr lang="vi-VN" sz="2400">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16195" y="2440692"/>
            <a:ext cx="86106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Tx/>
              <a:buChar char="-"/>
            </a:pPr>
            <a:r>
              <a:rPr lang="en-US" sz="2400">
                <a:latin typeface="Times New Roman" panose="02020603050405020304" pitchFamily="18" charset="0"/>
                <a:cs typeface="Times New Roman" panose="02020603050405020304" pitchFamily="18" charset="0"/>
              </a:rPr>
              <a:t>Góc phản xạ bằng góc tới (i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5CD59F69-AA5C-49EA-BB91-F4669054EDA5}"/>
              </a:ext>
            </a:extLst>
          </p:cNvPr>
          <p:cNvSpPr txBox="1"/>
          <p:nvPr/>
        </p:nvSpPr>
        <p:spPr>
          <a:xfrm>
            <a:off x="203790" y="2958594"/>
            <a:ext cx="86106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en-US" sz="2800">
                <a:latin typeface="Times New Roman" panose="02020603050405020304" pitchFamily="18" charset="0"/>
                <a:ea typeface="Calibri" panose="020F0502020204030204" pitchFamily="34" charset="0"/>
              </a:rPr>
              <a:t>3. Rút ra kết luận về mặt phẳng chứa tia phản xạ và mối quan hệ giữa góc phản xạ và góc tới.</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000">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518DCD0B-AF7B-45D0-B026-449EF3340405}"/>
              </a:ext>
            </a:extLst>
          </p:cNvPr>
          <p:cNvSpPr txBox="1"/>
          <p:nvPr/>
        </p:nvSpPr>
        <p:spPr>
          <a:xfrm>
            <a:off x="175437" y="4053085"/>
            <a:ext cx="86106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Tx/>
              <a:buChar char="-"/>
            </a:pPr>
            <a:r>
              <a:rPr lang="en-US" sz="2400">
                <a:latin typeface="Times New Roman" panose="02020603050405020304" pitchFamily="18" charset="0"/>
                <a:cs typeface="Times New Roman" panose="02020603050405020304" pitchFamily="18" charset="0"/>
              </a:rPr>
              <a:t>Tia phản xạ nằm trong mặt phẳng tới</a:t>
            </a:r>
          </a:p>
          <a:p>
            <a:pPr marL="285750" indent="-285750">
              <a:buFontTx/>
              <a:buChar char="-"/>
            </a:pPr>
            <a:r>
              <a:rPr lang="en-US" sz="2400">
                <a:latin typeface="Times New Roman" panose="02020603050405020304" pitchFamily="18" charset="0"/>
                <a:cs typeface="Times New Roman" panose="02020603050405020304" pitchFamily="18" charset="0"/>
              </a:rPr>
              <a:t>Góc phản xạ bằng góc tới (i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97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3987"/>
            <a:ext cx="9220200" cy="5143500"/>
          </a:xfrm>
          <a:prstGeom prst="rect">
            <a:avLst/>
          </a:prstGeom>
        </p:spPr>
      </p:pic>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a:t>
              </a:r>
              <a:r>
                <a:rPr lang="en-US" sz="2800" b="1" dirty="0">
                  <a:latin typeface="Times New Roman" pitchFamily="18" charset="0"/>
                  <a:cs typeface="Times New Roman" pitchFamily="18" charset="0"/>
                </a:rPr>
                <a:t>I</a:t>
              </a:r>
              <a:r>
                <a:rPr lang="en-US" sz="2800" b="1">
                  <a:latin typeface="Times New Roman" pitchFamily="18" charset="0"/>
                  <a:cs typeface="Times New Roman" pitchFamily="18" charset="0"/>
                </a:rPr>
                <a:t>. Hiện tượng phản xạ ánh sáng.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grpSp>
        <p:nvGrpSpPr>
          <p:cNvPr id="13" name="Group 6">
            <a:extLst>
              <a:ext uri="{FF2B5EF4-FFF2-40B4-BE49-F238E27FC236}">
                <a16:creationId xmlns:a16="http://schemas.microsoft.com/office/drawing/2014/main" id="{AE60F3AC-7657-4EFA-A8F6-413FB89886F9}"/>
              </a:ext>
            </a:extLst>
          </p:cNvPr>
          <p:cNvGrpSpPr/>
          <p:nvPr/>
        </p:nvGrpSpPr>
        <p:grpSpPr>
          <a:xfrm>
            <a:off x="261535" y="1638731"/>
            <a:ext cx="6748865" cy="550471"/>
            <a:chOff x="228607" y="389327"/>
            <a:chExt cx="9181847" cy="807654"/>
          </a:xfrm>
          <a:scene3d>
            <a:camera prst="orthographicFront"/>
            <a:lightRig rig="threePt" dir="t"/>
          </a:scene3d>
        </p:grpSpPr>
        <p:sp>
          <p:nvSpPr>
            <p:cNvPr id="14" name="Rounded Rectangle 7">
              <a:extLst>
                <a:ext uri="{FF2B5EF4-FFF2-40B4-BE49-F238E27FC236}">
                  <a16:creationId xmlns:a16="http://schemas.microsoft.com/office/drawing/2014/main" id="{743AADE6-80E4-4C7D-B892-59AC6598285A}"/>
                </a:ext>
              </a:extLst>
            </p:cNvPr>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15" name="Rounded Rectangle 4">
              <a:extLst>
                <a:ext uri="{FF2B5EF4-FFF2-40B4-BE49-F238E27FC236}">
                  <a16:creationId xmlns:a16="http://schemas.microsoft.com/office/drawing/2014/main" id="{FE0169E9-0B95-482C-8E35-E77437CAF170}"/>
                </a:ext>
              </a:extLst>
            </p:cNvPr>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2. Định luật phản xạ ánh sáng.</a:t>
              </a:r>
              <a:endParaRPr lang="en-US" sz="2800" b="1" kern="1200" dirty="0">
                <a:effectLst/>
                <a:latin typeface="Times New Roman" pitchFamily="18" charset="0"/>
                <a:cs typeface="Times New Roman" pitchFamily="18" charset="0"/>
              </a:endParaRPr>
            </a:p>
          </p:txBody>
        </p:sp>
      </p:grpSp>
      <p:grpSp>
        <p:nvGrpSpPr>
          <p:cNvPr id="16" name="Group 6">
            <a:extLst>
              <a:ext uri="{FF2B5EF4-FFF2-40B4-BE49-F238E27FC236}">
                <a16:creationId xmlns:a16="http://schemas.microsoft.com/office/drawing/2014/main" id="{0AEA8716-5CC7-415E-9510-FD281F42BF8A}"/>
              </a:ext>
            </a:extLst>
          </p:cNvPr>
          <p:cNvGrpSpPr/>
          <p:nvPr/>
        </p:nvGrpSpPr>
        <p:grpSpPr>
          <a:xfrm>
            <a:off x="219599" y="2340092"/>
            <a:ext cx="8620932" cy="1692411"/>
            <a:chOff x="171554" y="389327"/>
            <a:chExt cx="11728799" cy="2483114"/>
          </a:xfrm>
          <a:scene3d>
            <a:camera prst="orthographicFront"/>
            <a:lightRig rig="threePt" dir="t"/>
          </a:scene3d>
        </p:grpSpPr>
        <p:sp>
          <p:nvSpPr>
            <p:cNvPr id="17" name="Rounded Rectangle 7">
              <a:extLst>
                <a:ext uri="{FF2B5EF4-FFF2-40B4-BE49-F238E27FC236}">
                  <a16:creationId xmlns:a16="http://schemas.microsoft.com/office/drawing/2014/main" id="{FDAEAF72-FF78-4F5F-9A5F-D060D137CAC2}"/>
                </a:ext>
              </a:extLst>
            </p:cNvPr>
            <p:cNvSpPr/>
            <p:nvPr/>
          </p:nvSpPr>
          <p:spPr>
            <a:xfrm>
              <a:off x="171554" y="406399"/>
              <a:ext cx="11728799" cy="2466042"/>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lstStyle/>
            <a:p>
              <a:pPr marL="285750" indent="-285750">
                <a:buFontTx/>
                <a:buChar char="-"/>
              </a:pPr>
              <a:r>
                <a:rPr lang="en-US" sz="3200">
                  <a:latin typeface="Times New Roman" panose="02020603050405020304" pitchFamily="18" charset="0"/>
                  <a:cs typeface="Times New Roman" panose="02020603050405020304" pitchFamily="18" charset="0"/>
                </a:rPr>
                <a:t>Tia phản xạ nằm trong mặt phẳng tới</a:t>
              </a:r>
            </a:p>
            <a:p>
              <a:pPr marL="285750" indent="-285750">
                <a:buFontTx/>
                <a:buChar char="-"/>
              </a:pPr>
              <a:r>
                <a:rPr lang="en-US" sz="3200">
                  <a:latin typeface="Times New Roman" panose="02020603050405020304" pitchFamily="18" charset="0"/>
                  <a:cs typeface="Times New Roman" panose="02020603050405020304" pitchFamily="18" charset="0"/>
                </a:rPr>
                <a:t>Góc phản xạ bằng góc tới (i = i</a:t>
              </a:r>
              <a:r>
                <a:rPr lang="en-US" sz="3200" baseline="300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id="{9AA4B82D-A4B0-45DA-929F-16A2C76ED718}"/>
                </a:ext>
              </a:extLst>
            </p:cNvPr>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lang="en-US" sz="2800" b="1" kern="1200" dirty="0">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62896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895600" y="209550"/>
            <a:ext cx="3680816"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66700" y="775848"/>
            <a:ext cx="8610600" cy="417095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Họ và tên: ………………………………………………… </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Lớp: ……………………………. Nhóm: ……</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4862830" algn="l"/>
              </a:tabLst>
            </a:pPr>
            <a:r>
              <a:rPr lang="en-US" sz="2400" b="1" u="sng">
                <a:effectLst/>
                <a:latin typeface="Times New Roman" panose="02020603050405020304" pitchFamily="18" charset="0"/>
                <a:ea typeface="Calibri" panose="020F0502020204030204" pitchFamily="34" charset="0"/>
                <a:cs typeface="Times New Roman" panose="02020603050405020304" pitchFamily="18" charset="0"/>
              </a:rPr>
              <a:t>Học sinh hoạt động nhóm hoàn thành các câu hỏi sau</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2400"/>
              <a:t>1</a:t>
            </a:r>
            <a:r>
              <a:rPr lang="en-US" sz="2400">
                <a:latin typeface="Times New Roman" panose="02020603050405020304" pitchFamily="18" charset="0"/>
                <a:cs typeface="Times New Roman" panose="02020603050405020304" pitchFamily="18" charset="0"/>
              </a:rPr>
              <a:t>. Có thể viết công thức của định luật phản xạ ánh sáng i = i</a:t>
            </a:r>
            <a:r>
              <a:rPr lang="en-US" sz="2400" baseline="300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được không? Tại sao?</a:t>
            </a:r>
            <a:endParaRPr lang="vi-VN" sz="2400">
              <a:latin typeface="Times New Roman" panose="02020603050405020304" pitchFamily="18" charset="0"/>
              <a:cs typeface="Times New Roman" panose="02020603050405020304" pitchFamily="18" charset="0"/>
            </a:endParaRPr>
          </a:p>
          <a:p>
            <a:pPr lvl="0"/>
            <a:r>
              <a:rPr lang="en-US" sz="240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Chiếu tia sáng tới dưới góc tới 30</a:t>
            </a:r>
            <a:r>
              <a:rPr lang="en-US" sz="2400" baseline="30000">
                <a:latin typeface="Times New Roman" panose="02020603050405020304" pitchFamily="18" charset="0"/>
                <a:cs typeface="Times New Roman" panose="02020603050405020304" pitchFamily="18" charset="0"/>
              </a:rPr>
              <a:t>o</a:t>
            </a:r>
            <a:r>
              <a:rPr lang="en-US" sz="2400">
                <a:latin typeface="Times New Roman" panose="02020603050405020304" pitchFamily="18" charset="0"/>
                <a:cs typeface="Times New Roman" panose="02020603050405020304" pitchFamily="18" charset="0"/>
              </a:rPr>
              <a:t> vào gương phẳng đặt thẳng đứng, vẽ hình biểu diễn tia sáng tới và tia sáng phản xạ.</a:t>
            </a:r>
            <a:endParaRPr lang="vi-VN" sz="2400">
              <a:latin typeface="Times New Roman" panose="02020603050405020304" pitchFamily="18" charset="0"/>
              <a:cs typeface="Times New Roman" panose="02020603050405020304" pitchFamily="18" charset="0"/>
            </a:endParaRPr>
          </a:p>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a:latin typeface="Times New Roman" panose="02020603050405020304" pitchFamily="18" charset="0"/>
                <a:cs typeface="Times New Roman" panose="02020603050405020304" pitchFamily="18" charset="0"/>
              </a:rPr>
              <a:t>Chiếu một tia sáng vào gương phẳng đặt nằm ngang ta được tia sáng phản xạ vuông góc với tia sáng tới. Em hãy tính góc tới và góc phản xạ. Vẽ hình.</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7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514350" indent="-514350" algn="just">
              <a:buAutoNum type="arabicPeriod"/>
            </a:pPr>
            <a:r>
              <a:rPr lang="en-US" sz="2800">
                <a:latin typeface="Times New Roman" panose="02020603050405020304" pitchFamily="18" charset="0"/>
                <a:cs typeface="Times New Roman" panose="02020603050405020304" pitchFamily="18" charset="0"/>
              </a:rPr>
              <a:t>Có thể viết công thức của định luật phản xạ ánh sáng </a:t>
            </a:r>
          </a:p>
          <a:p>
            <a:pPr algn="just"/>
            <a:r>
              <a:rPr lang="en-US" sz="2800">
                <a:latin typeface="Times New Roman" panose="02020603050405020304" pitchFamily="18" charset="0"/>
                <a:cs typeface="Times New Roman" panose="02020603050405020304" pitchFamily="18" charset="0"/>
              </a:rPr>
              <a:t>i = i</a:t>
            </a:r>
            <a:r>
              <a:rPr lang="en-US" sz="2800" baseline="300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được không? Tại sao?</a:t>
            </a:r>
            <a:endParaRPr lang="vi-VN" sz="280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10878" y="2009804"/>
            <a:ext cx="86106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sz="2400">
                <a:latin typeface="Times New Roman" panose="02020603050405020304" pitchFamily="18" charset="0"/>
                <a:cs typeface="Times New Roman" panose="02020603050405020304" pitchFamily="18" charset="0"/>
              </a:rPr>
              <a:t>Về mặt toán học, có thể viết công thức của định luật phản xạ ánh sáng i = i’ nhưng về mặt Vật lí thì không thể viết được vì góc phản xạ phụ thuộc vào góc tới nên phải viết i’ = i thể hiện đúng mối quan hệ nhân - quả.</a:t>
            </a:r>
          </a:p>
        </p:txBody>
      </p:sp>
    </p:spTree>
    <p:extLst>
      <p:ext uri="{BB962C8B-B14F-4D97-AF65-F5344CB8AC3E}">
        <p14:creationId xmlns:p14="http://schemas.microsoft.com/office/powerpoint/2010/main" val="50528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en-US" sz="2800">
                <a:latin typeface="Times New Roman" panose="02020603050405020304" pitchFamily="18" charset="0"/>
                <a:ea typeface="Calibri" panose="020F0502020204030204" pitchFamily="34"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Chiếu tia sáng tới dưới góc tới 30</a:t>
            </a:r>
            <a:r>
              <a:rPr lang="en-US" sz="2800" baseline="30000">
                <a:latin typeface="Times New Roman" panose="02020603050405020304" pitchFamily="18" charset="0"/>
                <a:cs typeface="Times New Roman" panose="02020603050405020304" pitchFamily="18" charset="0"/>
              </a:rPr>
              <a:t>o</a:t>
            </a:r>
            <a:r>
              <a:rPr lang="en-US" sz="2800">
                <a:latin typeface="Times New Roman" panose="02020603050405020304" pitchFamily="18" charset="0"/>
                <a:cs typeface="Times New Roman" panose="02020603050405020304" pitchFamily="18" charset="0"/>
              </a:rPr>
              <a:t> vào gương phẳng đặt thẳng đứng, vẽ hình biểu diễn tia sáng tới và tia sáng phản xạ.</a:t>
            </a:r>
            <a:endParaRPr lang="vi-VN" sz="280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03790" y="2440692"/>
            <a:ext cx="8610600" cy="173893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eaLnBrk="0" fontAlgn="base" hangingPunct="0">
              <a:spcBef>
                <a:spcPct val="0"/>
              </a:spcBef>
              <a:spcAft>
                <a:spcPct val="0"/>
              </a:spcAft>
            </a:pPr>
            <a:r>
              <a:rPr lang="vi-VN" altLang="vi-VN" sz="2400">
                <a:solidFill>
                  <a:srgbClr val="212529"/>
                </a:solidFill>
                <a:latin typeface="Open Sans" panose="020B0606030504020204" pitchFamily="34" charset="0"/>
              </a:rPr>
              <a:t>Theo định luật phản xạ ánh sáng: i = i’</a:t>
            </a:r>
            <a:endParaRPr lang="en-US" altLang="vi-VN" sz="2400">
              <a:solidFill>
                <a:srgbClr val="212529"/>
              </a:solidFill>
              <a:latin typeface="Open Sans" panose="020B0606030504020204" pitchFamily="34" charset="0"/>
            </a:endParaRPr>
          </a:p>
          <a:p>
            <a:pPr lvl="0" eaLnBrk="0" fontAlgn="base" hangingPunct="0">
              <a:spcBef>
                <a:spcPct val="0"/>
              </a:spcBef>
              <a:spcAft>
                <a:spcPct val="0"/>
              </a:spcAft>
            </a:pPr>
            <a:endParaRPr lang="en-US" altLang="vi-VN" sz="2400">
              <a:solidFill>
                <a:srgbClr val="212529"/>
              </a:solidFill>
              <a:latin typeface="Open Sans" panose="020B0606030504020204" pitchFamily="34" charset="0"/>
            </a:endParaRPr>
          </a:p>
          <a:p>
            <a:pPr lvl="0" eaLnBrk="0" fontAlgn="base" hangingPunct="0">
              <a:spcBef>
                <a:spcPct val="0"/>
              </a:spcBef>
              <a:spcAft>
                <a:spcPct val="0"/>
              </a:spcAft>
            </a:pPr>
            <a:endParaRPr lang="en-US" altLang="vi-VN" sz="2400">
              <a:solidFill>
                <a:srgbClr val="212529"/>
              </a:solidFill>
              <a:latin typeface="Open Sans" panose="020B0606030504020204" pitchFamily="34" charset="0"/>
            </a:endParaRPr>
          </a:p>
          <a:p>
            <a:pPr lvl="0" eaLnBrk="0" fontAlgn="base" hangingPunct="0">
              <a:spcBef>
                <a:spcPct val="0"/>
              </a:spcBef>
              <a:spcAft>
                <a:spcPct val="0"/>
              </a:spcAft>
            </a:pPr>
            <a:endParaRPr lang="en-US" altLang="vi-VN" sz="2400">
              <a:solidFill>
                <a:srgbClr val="212529"/>
              </a:solidFill>
              <a:latin typeface="Open Sans" panose="020B0606030504020204" pitchFamily="34" charset="0"/>
            </a:endParaRPr>
          </a:p>
          <a:p>
            <a:pPr lvl="0" eaLnBrk="0" fontAlgn="base" hangingPunct="0">
              <a:spcBef>
                <a:spcPct val="0"/>
              </a:spcBef>
              <a:spcAft>
                <a:spcPct val="0"/>
              </a:spcAft>
            </a:pPr>
            <a:endParaRPr lang="vi-VN" altLang="vi-VN" sz="1100">
              <a:solidFill>
                <a:schemeClr val="tx1"/>
              </a:solidFill>
            </a:endParaRPr>
          </a:p>
        </p:txBody>
      </p:sp>
      <p:sp>
        <p:nvSpPr>
          <p:cNvPr id="2" name="Rectangle 1">
            <a:extLst>
              <a:ext uri="{FF2B5EF4-FFF2-40B4-BE49-F238E27FC236}">
                <a16:creationId xmlns:a16="http://schemas.microsoft.com/office/drawing/2014/main" id="{03C88304-319E-4E15-B254-77FAC55BD888}"/>
              </a:ext>
            </a:extLst>
          </p:cNvPr>
          <p:cNvSpPr>
            <a:spLocks noChangeArrowheads="1"/>
          </p:cNvSpPr>
          <p:nvPr/>
        </p:nvSpPr>
        <p:spPr bwMode="auto">
          <a:xfrm>
            <a:off x="0" y="-840923"/>
            <a:ext cx="2746265"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4000" b="0" i="0" u="none" strike="noStrike" cap="none" normalizeH="0" baseline="0">
                <a:ln>
                  <a:noFill/>
                </a:ln>
                <a:solidFill>
                  <a:srgbClr val="212529"/>
                </a:solidFill>
                <a:effectLst/>
                <a:latin typeface="Open Sans" panose="020B0606030504020204" pitchFamily="34" charset="0"/>
              </a:rPr>
              <a:t>           </a:t>
            </a:r>
            <a:endParaRPr kumimoji="0" lang="vi-VN" altLang="vi-VN"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300" b="0" i="0" u="none" strike="noStrike" cap="none" normalizeH="0" baseline="0">
                <a:ln>
                  <a:noFill/>
                </a:ln>
                <a:solidFill>
                  <a:srgbClr val="212529"/>
                </a:solidFill>
                <a:effectLst/>
                <a:latin typeface="Open Sans" panose="020B0606030504020204" pitchFamily="34" charset="0"/>
              </a:rPr>
              <a:t>  </a:t>
            </a:r>
            <a:r>
              <a:rPr kumimoji="0" lang="vi-VN" altLang="vi-VN" sz="9300" b="0" i="0" u="none" strike="noStrike" cap="none" normalizeH="0" baseline="0">
                <a:ln>
                  <a:noFill/>
                </a:ln>
                <a:solidFill>
                  <a:srgbClr val="212529"/>
                </a:solidFill>
                <a:effectLst/>
                <a:latin typeface="Open Sans" panose="020B0606030504020204" pitchFamily="34" charset="0"/>
              </a:rPr>
              <a:t>        </a:t>
            </a:r>
            <a:endParaRPr kumimoji="0" lang="vi-VN" altLang="vi-VN" sz="1800" b="0" i="0" u="none" strike="noStrike" cap="none" normalizeH="0" baseline="0">
              <a:ln>
                <a:noFill/>
              </a:ln>
              <a:solidFill>
                <a:schemeClr val="tx1"/>
              </a:solidFill>
              <a:effectLst/>
              <a:latin typeface="Arial" panose="020B0604020202020204" pitchFamily="34" charset="0"/>
            </a:endParaRPr>
          </a:p>
        </p:txBody>
      </p:sp>
      <p:pic>
        <p:nvPicPr>
          <p:cNvPr id="8195" name="Picture 3" descr="Tài liệu VietJack">
            <a:extLst>
              <a:ext uri="{FF2B5EF4-FFF2-40B4-BE49-F238E27FC236}">
                <a16:creationId xmlns:a16="http://schemas.microsoft.com/office/drawing/2014/main" id="{4D3A42AE-E29A-49DC-8789-31294178E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71973"/>
            <a:ext cx="225742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ài liệu VietJack">
            <a:extLst>
              <a:ext uri="{FF2B5EF4-FFF2-40B4-BE49-F238E27FC236}">
                <a16:creationId xmlns:a16="http://schemas.microsoft.com/office/drawing/2014/main" id="{B5F3C047-2420-4144-9C54-684D438CD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76550"/>
            <a:ext cx="2362200" cy="107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14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gtEl>
                                        <p:attrNameLst>
                                          <p:attrName>style.visibility</p:attrName>
                                        </p:attrNameLst>
                                      </p:cBhvr>
                                      <p:to>
                                        <p:strVal val="visible"/>
                                      </p:to>
                                    </p:set>
                                    <p:animEffect transition="in" filter="fade">
                                      <p:cBhvr>
                                        <p:cTn id="21" dur="1000"/>
                                        <p:tgtEl>
                                          <p:spTgt spid="8195"/>
                                        </p:tgtEl>
                                      </p:cBhvr>
                                    </p:animEffect>
                                    <p:anim calcmode="lin" valueType="num">
                                      <p:cBhvr>
                                        <p:cTn id="22" dur="1000" fill="hold"/>
                                        <p:tgtEl>
                                          <p:spTgt spid="8195"/>
                                        </p:tgtEl>
                                        <p:attrNameLst>
                                          <p:attrName>ppt_x</p:attrName>
                                        </p:attrNameLst>
                                      </p:cBhvr>
                                      <p:tavLst>
                                        <p:tav tm="0">
                                          <p:val>
                                            <p:strVal val="#ppt_x"/>
                                          </p:val>
                                        </p:tav>
                                        <p:tav tm="100000">
                                          <p:val>
                                            <p:strVal val="#ppt_x"/>
                                          </p:val>
                                        </p:tav>
                                      </p:tavLst>
                                    </p:anim>
                                    <p:anim calcmode="lin" valueType="num">
                                      <p:cBhvr>
                                        <p:cTn id="23"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a:latin typeface="Times New Roman" panose="02020603050405020304" pitchFamily="18" charset="0"/>
                <a:ea typeface="Calibri" panose="020F0502020204030204" pitchFamily="34" charset="0"/>
                <a:cs typeface="Times New Roman" panose="02020603050405020304" pitchFamily="18" charset="0"/>
              </a:rPr>
              <a:t>3. </a:t>
            </a:r>
            <a:r>
              <a:rPr lang="en-US" sz="2800">
                <a:latin typeface="Times New Roman" panose="02020603050405020304" pitchFamily="18" charset="0"/>
                <a:cs typeface="Times New Roman" panose="02020603050405020304" pitchFamily="18" charset="0"/>
              </a:rPr>
              <a:t>Chiếu một tia sáng vào gương phẳng đặt nằm ngang ta được tia sáng phản xạ vuông góc với tia sáng tới. Em hãy tính góc tới và góc phản xạ. Vẽ hình.</a:t>
            </a:r>
            <a:endParaRPr lang="vi-VN" sz="280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03790" y="2568649"/>
            <a:ext cx="86106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Theo đề bài, tia phản xạ vuông góc với tia tới nên 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=90</a:t>
            </a:r>
            <a:r>
              <a:rPr lang="en-US" sz="2400" baseline="30000">
                <a:latin typeface="Times New Roman" panose="02020603050405020304" pitchFamily="18" charset="0"/>
                <a:cs typeface="Times New Roman" panose="02020603050405020304" pitchFamily="18" charset="0"/>
              </a:rPr>
              <a:t>0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Mặt khác, theo định luật phản xạ ánh sáng i = i</a:t>
            </a:r>
            <a:r>
              <a:rPr lang="en-US" sz="2400" baseline="30000">
                <a:latin typeface="Times New Roman" panose="02020603050405020304" pitchFamily="18" charset="0"/>
                <a:cs typeface="Times New Roman" panose="02020603050405020304" pitchFamily="18" charset="0"/>
              </a:rPr>
              <a:t>’</a:t>
            </a:r>
          </a:p>
          <a:p>
            <a:pPr marL="342900" indent="-342900">
              <a:buFont typeface="Symbol" panose="05050102010706020507" pitchFamily="18" charset="2"/>
              <a:buChar char="Þ"/>
            </a:pPr>
            <a:r>
              <a:rPr lang="en-US" sz="2400">
                <a:latin typeface="Times New Roman" panose="02020603050405020304" pitchFamily="18" charset="0"/>
                <a:cs typeface="Times New Roman" panose="02020603050405020304" pitchFamily="18" charset="0"/>
              </a:rPr>
              <a:t>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90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/2 = 45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Vậy góc phản xạ bằng 45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endParaRPr lang="en-US" sz="2400" baseline="30000">
              <a:latin typeface="Times New Roman" panose="02020603050405020304" pitchFamily="18" charset="0"/>
              <a:cs typeface="Times New Roman" panose="02020603050405020304" pitchFamily="18" charset="0"/>
            </a:endParaRPr>
          </a:p>
          <a:p>
            <a:endParaRPr lang="vi-VN" sz="2400">
              <a:latin typeface="Times New Roman" panose="02020603050405020304" pitchFamily="18" charset="0"/>
              <a:cs typeface="Times New Roman" panose="02020603050405020304" pitchFamily="18" charset="0"/>
            </a:endParaRPr>
          </a:p>
        </p:txBody>
      </p:sp>
      <p:pic>
        <p:nvPicPr>
          <p:cNvPr id="7170" name="Picture 2" descr="Tài liệu VietJack">
            <a:extLst>
              <a:ext uri="{FF2B5EF4-FFF2-40B4-BE49-F238E27FC236}">
                <a16:creationId xmlns:a16="http://schemas.microsoft.com/office/drawing/2014/main" id="{FADD9158-0BE0-454E-9BAC-2FCC05E7B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043" y="3105150"/>
            <a:ext cx="2528348"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25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130996" y="-6645"/>
            <a:ext cx="9220200" cy="5143500"/>
          </a:xfrm>
          <a:prstGeom prst="rect">
            <a:avLst/>
          </a:prstGeom>
        </p:spPr>
      </p:pic>
      <p:sp>
        <p:nvSpPr>
          <p:cNvPr id="5" name="Rectangle 4"/>
          <p:cNvSpPr/>
          <p:nvPr/>
        </p:nvSpPr>
        <p:spPr>
          <a:xfrm>
            <a:off x="838199" y="1662720"/>
            <a:ext cx="7467600" cy="144655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4400" b="1">
                <a:ln w="11430"/>
                <a:solidFill>
                  <a:srgbClr val="FF0000"/>
                </a:solidFill>
                <a:latin typeface="Times New Roman" pitchFamily="18" charset="0"/>
                <a:cs typeface="Times New Roman" pitchFamily="18" charset="0"/>
              </a:rPr>
              <a:t>PHẢN XẠ VÀ PHẢN XẠ KHUẾCH TÁN </a:t>
            </a:r>
            <a:endParaRPr lang="en-US" sz="4400" b="1" cap="none" spc="0" dirty="0">
              <a:ln w="11430"/>
              <a:solidFill>
                <a:srgbClr val="FF0000"/>
              </a:solidFill>
              <a:latin typeface="Times New Roman" pitchFamily="18" charset="0"/>
              <a:cs typeface="Times New Roman"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III. Phản xạ và phản xạ khuếch tán</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0269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895600" y="209550"/>
            <a:ext cx="3680816"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PHIẾU HỌC TẬP SỐ 3</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66700" y="775848"/>
            <a:ext cx="8610600" cy="417095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Họ và tên: ………………………………………………… </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Lớp: ……………………………. Nhóm: ……</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4862830" algn="l"/>
              </a:tabLst>
            </a:pPr>
            <a:r>
              <a:rPr lang="en-US" sz="2400" b="1" u="sng">
                <a:effectLst/>
                <a:latin typeface="Times New Roman" panose="02020603050405020304" pitchFamily="18" charset="0"/>
                <a:ea typeface="Calibri" panose="020F0502020204030204" pitchFamily="34" charset="0"/>
                <a:cs typeface="Times New Roman" panose="02020603050405020304" pitchFamily="18" charset="0"/>
              </a:rPr>
              <a:t>Học sinh hoạt động nhóm hoàn thành các câu hỏi sau</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buAutoNum type="arabicPeriod"/>
            </a:pPr>
            <a:r>
              <a:rPr lang="en-US" sz="2400">
                <a:latin typeface="Times New Roman" panose="02020603050405020304" pitchFamily="18" charset="0"/>
                <a:cs typeface="Times New Roman" panose="02020603050405020304" pitchFamily="18" charset="0"/>
              </a:rPr>
              <a:t>Em hãy vẽ các tia phản xạ của các tia sáng tới trong hình 16.3a và  16.3b.</a:t>
            </a:r>
          </a:p>
          <a:p>
            <a:pPr marL="457200" lvl="0" indent="-457200">
              <a:buAutoNum type="arabicPeriod"/>
            </a:pPr>
            <a:endParaRPr lang="en-US" sz="2400">
              <a:latin typeface="Times New Roman" panose="02020603050405020304" pitchFamily="18" charset="0"/>
              <a:cs typeface="Times New Roman" panose="02020603050405020304" pitchFamily="18" charset="0"/>
            </a:endParaRPr>
          </a:p>
          <a:p>
            <a:pPr marL="457200" lvl="0" indent="-457200">
              <a:buAutoNum type="arabicPeriod"/>
            </a:pPr>
            <a:endParaRPr lang="en-US" sz="2400">
              <a:latin typeface="Times New Roman" panose="02020603050405020304" pitchFamily="18" charset="0"/>
              <a:cs typeface="Times New Roman" panose="02020603050405020304" pitchFamily="18" charset="0"/>
            </a:endParaRPr>
          </a:p>
          <a:p>
            <a:pPr lvl="0"/>
            <a:endParaRPr lang="vi-VN" sz="2400">
              <a:latin typeface="Times New Roman" panose="02020603050405020304" pitchFamily="18" charset="0"/>
              <a:cs typeface="Times New Roman" panose="02020603050405020304" pitchFamily="18" charset="0"/>
            </a:endParaRPr>
          </a:p>
          <a:p>
            <a:pPr lvl="0"/>
            <a:r>
              <a:rPr lang="en-US" sz="240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Nhận xét về hướng của các tia sáng phản xạ đã vẽ trong Hình 16.3a và 16.3b. Giải thích.</a:t>
            </a:r>
            <a:endParaRPr lang="vi-VN" sz="2400">
              <a:latin typeface="Times New Roman" panose="02020603050405020304" pitchFamily="18" charset="0"/>
              <a:cs typeface="Times New Roman" panose="02020603050405020304" pitchFamily="18" charset="0"/>
            </a:endParaRPr>
          </a:p>
        </p:txBody>
      </p:sp>
      <p:pic>
        <p:nvPicPr>
          <p:cNvPr id="7" name="Hình ảnh 6" descr="Em hãy vẽ các tia sáng phản xạ của các tia sáng tới trong Hình 16.3a và 16.3b (ảnh 9)">
            <a:extLst>
              <a:ext uri="{FF2B5EF4-FFF2-40B4-BE49-F238E27FC236}">
                <a16:creationId xmlns:a16="http://schemas.microsoft.com/office/drawing/2014/main" id="{A3B7B001-54E0-46FB-B898-0B08D36296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36008" y="2828096"/>
            <a:ext cx="2590800" cy="1254760"/>
          </a:xfrm>
          <a:prstGeom prst="rect">
            <a:avLst/>
          </a:prstGeom>
          <a:noFill/>
          <a:ln>
            <a:noFill/>
          </a:ln>
        </p:spPr>
      </p:pic>
    </p:spTree>
    <p:extLst>
      <p:ext uri="{BB962C8B-B14F-4D97-AF65-F5344CB8AC3E}">
        <p14:creationId xmlns:p14="http://schemas.microsoft.com/office/powerpoint/2010/main" val="3470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113414" y="12848"/>
            <a:ext cx="9220200" cy="5143500"/>
          </a:xfrm>
          <a:prstGeom prst="rect">
            <a:avLst/>
          </a:prstGeom>
        </p:spPr>
      </p:pic>
      <p:sp>
        <p:nvSpPr>
          <p:cNvPr id="5" name="Rectangle 4"/>
          <p:cNvSpPr/>
          <p:nvPr/>
        </p:nvSpPr>
        <p:spPr>
          <a:xfrm>
            <a:off x="597498" y="1850808"/>
            <a:ext cx="8412860" cy="584775"/>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3200" b="1">
                <a:ln w="11430"/>
                <a:solidFill>
                  <a:srgbClr val="FF0000"/>
                </a:solidFill>
                <a:latin typeface="Times New Roman" pitchFamily="18" charset="0"/>
                <a:cs typeface="Times New Roman" pitchFamily="18" charset="0"/>
              </a:rPr>
              <a:t>I. HIỆN TƯỢNG PHẢN XẠ ÁNH SÁNG</a:t>
            </a:r>
            <a:endParaRPr lang="en-US" sz="3200" b="1" cap="none" spc="0" dirty="0">
              <a:ln w="11430"/>
              <a:solidFill>
                <a:srgbClr val="FF0000"/>
              </a:solidFill>
              <a:latin typeface="Times New Roman" pitchFamily="18" charset="0"/>
              <a:cs typeface="Times New Roman" pitchFamily="18" charset="0"/>
            </a:endParaRPr>
          </a:p>
        </p:txBody>
      </p:sp>
      <p:grpSp>
        <p:nvGrpSpPr>
          <p:cNvPr id="7" name="Group 6"/>
          <p:cNvGrpSpPr/>
          <p:nvPr/>
        </p:nvGrpSpPr>
        <p:grpSpPr>
          <a:xfrm>
            <a:off x="261535" y="916380"/>
            <a:ext cx="28626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NỘI DUNG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b="1" u="none" kern="1200" dirty="0">
                <a:solidFill>
                  <a:srgbClr val="FFFF00"/>
                </a:solidFill>
                <a:latin typeface="Times New Roman" pitchFamily="18" charset="0"/>
                <a:cs typeface="Times New Roman" pitchFamily="18" charset="0"/>
              </a:endParaRPr>
            </a:p>
          </p:txBody>
        </p:sp>
      </p:grpSp>
      <p:sp>
        <p:nvSpPr>
          <p:cNvPr id="16" name="Rectangle 4">
            <a:extLst>
              <a:ext uri="{FF2B5EF4-FFF2-40B4-BE49-F238E27FC236}">
                <a16:creationId xmlns:a16="http://schemas.microsoft.com/office/drawing/2014/main" id="{8855F6A7-B828-405A-A4B6-9C918F9F86B2}"/>
              </a:ext>
            </a:extLst>
          </p:cNvPr>
          <p:cNvSpPr/>
          <p:nvPr/>
        </p:nvSpPr>
        <p:spPr>
          <a:xfrm>
            <a:off x="275163" y="2671602"/>
            <a:ext cx="8593673" cy="584775"/>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3200" b="1">
                <a:ln w="11430"/>
                <a:solidFill>
                  <a:srgbClr val="FF0000"/>
                </a:solidFill>
                <a:latin typeface="Times New Roman" pitchFamily="18" charset="0"/>
                <a:cs typeface="Times New Roman" pitchFamily="18" charset="0"/>
              </a:rPr>
              <a:t>II. ĐỊNH LUẬT PHẢN XẠ ÁNH SÁNG</a:t>
            </a:r>
            <a:endParaRPr lang="en-US" sz="3200" b="1" cap="none" spc="0" dirty="0">
              <a:ln w="11430"/>
              <a:solidFill>
                <a:srgbClr val="FF0000"/>
              </a:solidFill>
              <a:latin typeface="Times New Roman" pitchFamily="18" charset="0"/>
              <a:cs typeface="Times New Roman" pitchFamily="18" charset="0"/>
            </a:endParaRPr>
          </a:p>
        </p:txBody>
      </p:sp>
      <p:sp>
        <p:nvSpPr>
          <p:cNvPr id="17" name="Rectangle 4">
            <a:extLst>
              <a:ext uri="{FF2B5EF4-FFF2-40B4-BE49-F238E27FC236}">
                <a16:creationId xmlns:a16="http://schemas.microsoft.com/office/drawing/2014/main" id="{5180B37E-390E-4244-BB99-62C969560CEB}"/>
              </a:ext>
            </a:extLst>
          </p:cNvPr>
          <p:cNvSpPr/>
          <p:nvPr/>
        </p:nvSpPr>
        <p:spPr>
          <a:xfrm>
            <a:off x="-113414" y="3503578"/>
            <a:ext cx="8610600" cy="584775"/>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3200" b="1">
                <a:ln w="11430"/>
                <a:solidFill>
                  <a:srgbClr val="FF0000"/>
                </a:solidFill>
                <a:latin typeface="Times New Roman" pitchFamily="18" charset="0"/>
                <a:cs typeface="Times New Roman" pitchFamily="18" charset="0"/>
              </a:rPr>
              <a:t>III. PHẢN XẠ VÀ PHẢN XẠ KHUẾCH TÁN</a:t>
            </a:r>
            <a:endParaRPr lang="en-US" sz="3200" b="1" cap="none" spc="0" dirty="0">
              <a:ln w="1143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6022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a:latin typeface="Times New Roman" panose="02020603050405020304" pitchFamily="18" charset="0"/>
                <a:ea typeface="Calibri" panose="020F0502020204030204" pitchFamily="34" charset="0"/>
                <a:cs typeface="Times New Roman" panose="02020603050405020304" pitchFamily="18" charset="0"/>
              </a:rPr>
              <a:t>1. </a:t>
            </a:r>
            <a:r>
              <a:rPr lang="en-US" sz="2800">
                <a:latin typeface="Times New Roman" panose="02020603050405020304" pitchFamily="18" charset="0"/>
                <a:cs typeface="Times New Roman" panose="02020603050405020304" pitchFamily="18" charset="0"/>
              </a:rPr>
              <a:t>Em hãy vẽ các tia phản xạ của các tia sáng tới trong hình 16.3a và  16.3b.</a:t>
            </a: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03790" y="1933188"/>
            <a:ext cx="861060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vi-VN" sz="2400">
              <a:latin typeface="Times New Roman" panose="02020603050405020304" pitchFamily="18" charset="0"/>
              <a:cs typeface="Times New Roman" panose="02020603050405020304" pitchFamily="18" charset="0"/>
            </a:endParaRPr>
          </a:p>
        </p:txBody>
      </p:sp>
      <p:pic>
        <p:nvPicPr>
          <p:cNvPr id="14338" name="Picture 2" descr="Tài liệu VietJack">
            <a:extLst>
              <a:ext uri="{FF2B5EF4-FFF2-40B4-BE49-F238E27FC236}">
                <a16:creationId xmlns:a16="http://schemas.microsoft.com/office/drawing/2014/main" id="{05CF849B-C713-434D-9F4A-DA8401236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33188"/>
            <a:ext cx="5486400"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338"/>
                                        </p:tgtEl>
                                        <p:attrNameLst>
                                          <p:attrName>style.visibility</p:attrName>
                                        </p:attrNameLst>
                                      </p:cBhvr>
                                      <p:to>
                                        <p:strVal val="visible"/>
                                      </p:to>
                                    </p:set>
                                    <p:animEffect transition="in" filter="fade">
                                      <p:cBhvr>
                                        <p:cTn id="19" dur="1000"/>
                                        <p:tgtEl>
                                          <p:spTgt spid="14338"/>
                                        </p:tgtEl>
                                      </p:cBhvr>
                                    </p:animEffect>
                                    <p:anim calcmode="lin" valueType="num">
                                      <p:cBhvr>
                                        <p:cTn id="20" dur="1000" fill="hold"/>
                                        <p:tgtEl>
                                          <p:spTgt spid="14338"/>
                                        </p:tgtEl>
                                        <p:attrNameLst>
                                          <p:attrName>ppt_x</p:attrName>
                                        </p:attrNameLst>
                                      </p:cBhvr>
                                      <p:tavLst>
                                        <p:tav tm="0">
                                          <p:val>
                                            <p:strVal val="#ppt_x"/>
                                          </p:val>
                                        </p:tav>
                                        <p:tav tm="100000">
                                          <p:val>
                                            <p:strVal val="#ppt_x"/>
                                          </p:val>
                                        </p:tav>
                                      </p:tavLst>
                                    </p:anim>
                                    <p:anim calcmode="lin" valueType="num">
                                      <p:cBhvr>
                                        <p:cTn id="21"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a:latin typeface="Times New Roman" panose="02020603050405020304" pitchFamily="18" charset="0"/>
                <a:ea typeface="Calibri" panose="020F0502020204030204" pitchFamily="34"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Nhận xét về hướng của các tia sáng phản xạ đã vẽ trong Hình 16.3a và 16.3b. Giải thích.</a:t>
            </a: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03790" y="1925657"/>
            <a:ext cx="8610600"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sz="2800">
                <a:latin typeface="Times New Roman" panose="02020603050405020304" pitchFamily="18" charset="0"/>
                <a:cs typeface="Times New Roman" panose="02020603050405020304" pitchFamily="18" charset="0"/>
              </a:rPr>
              <a:t>Nhận xét:</a:t>
            </a:r>
          </a:p>
          <a:p>
            <a:r>
              <a:rPr lang="vi-VN" sz="2800">
                <a:latin typeface="Times New Roman" panose="02020603050405020304" pitchFamily="18" charset="0"/>
                <a:cs typeface="Times New Roman" panose="02020603050405020304" pitchFamily="18" charset="0"/>
              </a:rPr>
              <a:t>+ Khi mặt gương nhẵn thì các tia tới song song bị phản xạ theo một hướng.</a:t>
            </a:r>
          </a:p>
          <a:p>
            <a:r>
              <a:rPr lang="vi-VN" sz="2800">
                <a:latin typeface="Times New Roman" panose="02020603050405020304" pitchFamily="18" charset="0"/>
                <a:cs typeface="Times New Roman" panose="02020603050405020304" pitchFamily="18" charset="0"/>
              </a:rPr>
              <a:t>+ Khi mặt gương không nhẵn thì các tia tới song song bị phản xạ theo mọi hướng.</a:t>
            </a:r>
          </a:p>
        </p:txBody>
      </p:sp>
    </p:spTree>
    <p:extLst>
      <p:ext uri="{BB962C8B-B14F-4D97-AF65-F5344CB8AC3E}">
        <p14:creationId xmlns:p14="http://schemas.microsoft.com/office/powerpoint/2010/main" val="373835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130996" y="-6645"/>
            <a:ext cx="9220200" cy="5143500"/>
          </a:xfrm>
          <a:prstGeom prst="rect">
            <a:avLst/>
          </a:prstGeom>
        </p:spPr>
      </p:pic>
      <p:sp>
        <p:nvSpPr>
          <p:cNvPr id="5" name="Rectangle 4"/>
          <p:cNvSpPr/>
          <p:nvPr/>
        </p:nvSpPr>
        <p:spPr>
          <a:xfrm>
            <a:off x="214283" y="1727537"/>
            <a:ext cx="7467600" cy="3108543"/>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lvl="0"/>
            <a:r>
              <a:rPr lang="en-US" sz="2800" b="1">
                <a:ln w="11430"/>
                <a:solidFill>
                  <a:srgbClr val="FF0000"/>
                </a:solidFill>
                <a:latin typeface="Times New Roman" pitchFamily="18" charset="0"/>
                <a:cs typeface="Times New Roman" pitchFamily="18" charset="0"/>
              </a:rPr>
              <a:t>- </a:t>
            </a:r>
            <a:r>
              <a:rPr lang="en-US" sz="2800">
                <a:latin typeface="Times New Roman" panose="02020603050405020304" pitchFamily="18" charset="0"/>
                <a:cs typeface="Times New Roman" panose="02020603050405020304" pitchFamily="18" charset="0"/>
              </a:rPr>
              <a:t>Phản xạ là hiện tượng các tia sáng song song truyền đến bề mặt nhẵn, bị phản xạ theo một hướng.</a:t>
            </a:r>
            <a:endParaRPr lang="vi-VN"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rPr>
              <a:t>- Phản xạ khuếch tán là hiện tượng các tia sáng song song truyền đến bề mặt nhẵn, bị phản xạ theo mọi hướng.</a:t>
            </a:r>
            <a:endParaRPr lang="vi-VN" sz="2800">
              <a:latin typeface="Times New Roman" panose="02020603050405020304" pitchFamily="18" charset="0"/>
              <a:cs typeface="Times New Roman" panose="02020603050405020304" pitchFamily="18" charset="0"/>
            </a:endParaRPr>
          </a:p>
          <a:p>
            <a:pPr algn="ctr"/>
            <a:endParaRPr lang="en-US" sz="2800" b="1" cap="none" spc="0" dirty="0">
              <a:ln w="11430"/>
              <a:solidFill>
                <a:srgbClr val="FF0000"/>
              </a:solidFill>
              <a:latin typeface="Times New Roman" pitchFamily="18" charset="0"/>
              <a:cs typeface="Times New Roman"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III. Phản xạ và phản xạ khuếch tán</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5404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19"/>
          <a:stretch/>
        </p:blipFill>
        <p:spPr>
          <a:xfrm>
            <a:off x="-135518" y="0"/>
            <a:ext cx="9220200" cy="5143500"/>
          </a:xfrm>
          <a:prstGeom prst="rect">
            <a:avLst/>
          </a:prstGeom>
        </p:spPr>
      </p:pic>
      <p:sp>
        <p:nvSpPr>
          <p:cNvPr id="5" name="Rectangle 4"/>
          <p:cNvSpPr/>
          <p:nvPr/>
        </p:nvSpPr>
        <p:spPr>
          <a:xfrm>
            <a:off x="214283" y="1727537"/>
            <a:ext cx="7467600" cy="52322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lvl="0"/>
            <a:r>
              <a:rPr lang="en-US" sz="2800" b="1">
                <a:ln w="11430"/>
                <a:solidFill>
                  <a:srgbClr val="FF0000"/>
                </a:solidFill>
                <a:latin typeface="Times New Roman" pitchFamily="18" charset="0"/>
                <a:cs typeface="Times New Roman" pitchFamily="18" charset="0"/>
              </a:rPr>
              <a:t>- </a:t>
            </a:r>
            <a:r>
              <a:rPr lang="en-US" sz="2800">
                <a:latin typeface="Times New Roman" panose="02020603050405020304" pitchFamily="18" charset="0"/>
                <a:cs typeface="Times New Roman" panose="02020603050405020304" pitchFamily="18" charset="0"/>
              </a:rPr>
              <a:t>Ví dụ về phản xạ khuếch tán.</a:t>
            </a:r>
            <a:endParaRPr lang="vi-VN" sz="28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III. Phản xạ và phản xạ khuếch tán</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pic>
        <p:nvPicPr>
          <p:cNvPr id="15366" name="Picture 6" descr="Tài liệu VietJack">
            <a:extLst>
              <a:ext uri="{FF2B5EF4-FFF2-40B4-BE49-F238E27FC236}">
                <a16:creationId xmlns:a16="http://schemas.microsoft.com/office/drawing/2014/main" id="{6B750578-99A3-411B-BC2E-62C56AE58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33" y="2350780"/>
            <a:ext cx="3391803" cy="2415375"/>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Tài liệu VietJack">
            <a:extLst>
              <a:ext uri="{FF2B5EF4-FFF2-40B4-BE49-F238E27FC236}">
                <a16:creationId xmlns:a16="http://schemas.microsoft.com/office/drawing/2014/main" id="{94F9718D-D7DD-4596-BAEA-3505A97B0A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121" y="2328186"/>
            <a:ext cx="3819525"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4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fade">
                                      <p:cBhvr>
                                        <p:cTn id="22" dur="1000"/>
                                        <p:tgtEl>
                                          <p:spTgt spid="15366"/>
                                        </p:tgtEl>
                                      </p:cBhvr>
                                    </p:animEffect>
                                    <p:anim calcmode="lin" valueType="num">
                                      <p:cBhvr>
                                        <p:cTn id="23" dur="1000" fill="hold"/>
                                        <p:tgtEl>
                                          <p:spTgt spid="15366"/>
                                        </p:tgtEl>
                                        <p:attrNameLst>
                                          <p:attrName>ppt_x</p:attrName>
                                        </p:attrNameLst>
                                      </p:cBhvr>
                                      <p:tavLst>
                                        <p:tav tm="0">
                                          <p:val>
                                            <p:strVal val="#ppt_x"/>
                                          </p:val>
                                        </p:tav>
                                        <p:tav tm="100000">
                                          <p:val>
                                            <p:strVal val="#ppt_x"/>
                                          </p:val>
                                        </p:tav>
                                      </p:tavLst>
                                    </p:anim>
                                    <p:anim calcmode="lin" valueType="num">
                                      <p:cBhvr>
                                        <p:cTn id="24" dur="1000" fill="hold"/>
                                        <p:tgtEl>
                                          <p:spTgt spid="1536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370"/>
                                        </p:tgtEl>
                                        <p:attrNameLst>
                                          <p:attrName>style.visibility</p:attrName>
                                        </p:attrNameLst>
                                      </p:cBhvr>
                                      <p:to>
                                        <p:strVal val="visible"/>
                                      </p:to>
                                    </p:set>
                                    <p:animEffect transition="in" filter="fade">
                                      <p:cBhvr>
                                        <p:cTn id="29" dur="1000"/>
                                        <p:tgtEl>
                                          <p:spTgt spid="15370"/>
                                        </p:tgtEl>
                                      </p:cBhvr>
                                    </p:animEffect>
                                    <p:anim calcmode="lin" valueType="num">
                                      <p:cBhvr>
                                        <p:cTn id="30" dur="1000" fill="hold"/>
                                        <p:tgtEl>
                                          <p:spTgt spid="15370"/>
                                        </p:tgtEl>
                                        <p:attrNameLst>
                                          <p:attrName>ppt_x</p:attrName>
                                        </p:attrNameLst>
                                      </p:cBhvr>
                                      <p:tavLst>
                                        <p:tav tm="0">
                                          <p:val>
                                            <p:strVal val="#ppt_x"/>
                                          </p:val>
                                        </p:tav>
                                        <p:tav tm="100000">
                                          <p:val>
                                            <p:strVal val="#ppt_x"/>
                                          </p:val>
                                        </p:tav>
                                      </p:tavLst>
                                    </p:anim>
                                    <p:anim calcmode="lin" valueType="num">
                                      <p:cBhvr>
                                        <p:cTn id="31" dur="1000" fill="hold"/>
                                        <p:tgtEl>
                                          <p:spTgt spid="153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19"/>
          <a:stretch/>
        </p:blipFill>
        <p:spPr>
          <a:xfrm>
            <a:off x="-135518" y="0"/>
            <a:ext cx="9220200" cy="5143500"/>
          </a:xfrm>
          <a:prstGeom prst="rect">
            <a:avLst/>
          </a:prstGeom>
        </p:spPr>
      </p:pic>
      <p:sp>
        <p:nvSpPr>
          <p:cNvPr id="5" name="Rectangle 4"/>
          <p:cNvSpPr/>
          <p:nvPr/>
        </p:nvSpPr>
        <p:spPr>
          <a:xfrm>
            <a:off x="214283" y="1727537"/>
            <a:ext cx="7467600" cy="52322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lvl="0"/>
            <a:r>
              <a:rPr lang="en-US" sz="2800" b="1">
                <a:ln w="11430"/>
                <a:solidFill>
                  <a:srgbClr val="FF0000"/>
                </a:solidFill>
                <a:latin typeface="Times New Roman" pitchFamily="18" charset="0"/>
                <a:cs typeface="Times New Roman" pitchFamily="18" charset="0"/>
              </a:rPr>
              <a:t>- </a:t>
            </a:r>
            <a:r>
              <a:rPr lang="en-US" sz="2800">
                <a:latin typeface="Times New Roman" panose="02020603050405020304" pitchFamily="18" charset="0"/>
                <a:cs typeface="Times New Roman" panose="02020603050405020304" pitchFamily="18" charset="0"/>
              </a:rPr>
              <a:t>Ví dụ về phản xạ khuếch tán.</a:t>
            </a:r>
            <a:endParaRPr lang="vi-VN" sz="28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III. Phản xạ và phản xạ khuếch tán</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pic>
        <p:nvPicPr>
          <p:cNvPr id="17410" name="Picture 2" descr="Tài liệu VietJack">
            <a:extLst>
              <a:ext uri="{FF2B5EF4-FFF2-40B4-BE49-F238E27FC236}">
                <a16:creationId xmlns:a16="http://schemas.microsoft.com/office/drawing/2014/main" id="{F3118695-F5CB-460B-8FF0-190386F20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183" y="2316003"/>
            <a:ext cx="67818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410"/>
                                        </p:tgtEl>
                                        <p:attrNameLst>
                                          <p:attrName>style.visibility</p:attrName>
                                        </p:attrNameLst>
                                      </p:cBhvr>
                                      <p:to>
                                        <p:strVal val="visible"/>
                                      </p:to>
                                    </p:set>
                                    <p:anim calcmode="lin" valueType="num">
                                      <p:cBhvr additive="base">
                                        <p:cTn id="22" dur="500" fill="hold"/>
                                        <p:tgtEl>
                                          <p:spTgt spid="17410"/>
                                        </p:tgtEl>
                                        <p:attrNameLst>
                                          <p:attrName>ppt_x</p:attrName>
                                        </p:attrNameLst>
                                      </p:cBhvr>
                                      <p:tavLst>
                                        <p:tav tm="0">
                                          <p:val>
                                            <p:strVal val="#ppt_x"/>
                                          </p:val>
                                        </p:tav>
                                        <p:tav tm="100000">
                                          <p:val>
                                            <p:strVal val="#ppt_x"/>
                                          </p:val>
                                        </p:tav>
                                      </p:tavLst>
                                    </p:anim>
                                    <p:anim calcmode="lin" valueType="num">
                                      <p:cBhvr additive="base">
                                        <p:cTn id="23"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13464"/>
            <a:ext cx="9144000" cy="5143500"/>
          </a:xfrm>
          <a:prstGeom prst="rect">
            <a:avLst/>
          </a:prstGeom>
        </p:spPr>
      </p:pic>
      <p:grpSp>
        <p:nvGrpSpPr>
          <p:cNvPr id="15" name="Group 14"/>
          <p:cNvGrpSpPr/>
          <p:nvPr/>
        </p:nvGrpSpPr>
        <p:grpSpPr>
          <a:xfrm>
            <a:off x="1535962" y="114244"/>
            <a:ext cx="5791198" cy="807721"/>
            <a:chOff x="205995" y="2572560"/>
            <a:chExt cx="8633197" cy="790583"/>
          </a:xfrm>
          <a:solidFill>
            <a:srgbClr val="FFFF00"/>
          </a:solidFill>
          <a:scene3d>
            <a:camera prst="orthographicFront"/>
            <a:lightRig rig="threePt" dir="t"/>
          </a:scene3d>
        </p:grpSpPr>
        <p:sp>
          <p:nvSpPr>
            <p:cNvPr id="16" name="Rounded Rectangle 15"/>
            <p:cNvSpPr/>
            <p:nvPr/>
          </p:nvSpPr>
          <p:spPr>
            <a:xfrm>
              <a:off x="205995" y="2572560"/>
              <a:ext cx="8633197" cy="790583"/>
            </a:xfrm>
            <a:prstGeom prst="roundRect">
              <a:avLst/>
            </a:prstGeom>
            <a:grp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244588" y="2611153"/>
              <a:ext cx="8556011" cy="713397"/>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600" b="1">
                  <a:solidFill>
                    <a:srgbClr val="FF0000"/>
                  </a:solidFill>
                  <a:latin typeface="Times New Roman" pitchFamily="18" charset="0"/>
                  <a:cs typeface="Times New Roman" pitchFamily="18" charset="0"/>
                </a:rPr>
                <a:t>SỰ PHẢN XẠ ÁNH SÁNG</a:t>
              </a:r>
              <a:endParaRPr lang="en-US" sz="3600" b="1" kern="1200" dirty="0">
                <a:solidFill>
                  <a:srgbClr val="FF0000"/>
                </a:solidFill>
                <a:latin typeface="Times New Roman" pitchFamily="18" charset="0"/>
                <a:cs typeface="Times New Roman" pitchFamily="18" charset="0"/>
              </a:endParaRPr>
            </a:p>
          </p:txBody>
        </p:sp>
      </p:grpSp>
      <p:grpSp>
        <p:nvGrpSpPr>
          <p:cNvPr id="18" name="Group 17"/>
          <p:cNvGrpSpPr/>
          <p:nvPr/>
        </p:nvGrpSpPr>
        <p:grpSpPr>
          <a:xfrm>
            <a:off x="183411" y="1802913"/>
            <a:ext cx="2712190" cy="1406446"/>
            <a:chOff x="205995" y="2572560"/>
            <a:chExt cx="8633197" cy="790583"/>
          </a:xfrm>
          <a:solidFill>
            <a:schemeClr val="bg1"/>
          </a:solidFill>
          <a:scene3d>
            <a:camera prst="orthographicFront"/>
            <a:lightRig rig="threePt" dir="t"/>
          </a:scene3d>
        </p:grpSpPr>
        <p:sp>
          <p:nvSpPr>
            <p:cNvPr id="19" name="Rounded Rectangle 18"/>
            <p:cNvSpPr/>
            <p:nvPr/>
          </p:nvSpPr>
          <p:spPr>
            <a:xfrm>
              <a:off x="205995" y="2572560"/>
              <a:ext cx="8633197" cy="790583"/>
            </a:xfrm>
            <a:prstGeom prst="roundRect">
              <a:avLst/>
            </a:prstGeom>
            <a:grp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712822" y="2662069"/>
              <a:ext cx="7641261" cy="662477"/>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600" b="1">
                  <a:solidFill>
                    <a:srgbClr val="FF0000"/>
                  </a:solidFill>
                  <a:latin typeface="Times New Roman" pitchFamily="18" charset="0"/>
                  <a:cs typeface="Times New Roman" pitchFamily="18" charset="0"/>
                </a:rPr>
                <a:t>Định nghĩa và quy ước</a:t>
              </a:r>
              <a:endParaRPr lang="en-US" sz="3600" b="1" kern="1200" dirty="0">
                <a:solidFill>
                  <a:srgbClr val="FF0000"/>
                </a:solidFill>
                <a:latin typeface="Times New Roman" pitchFamily="18" charset="0"/>
                <a:cs typeface="Times New Roman" pitchFamily="18" charset="0"/>
              </a:endParaRPr>
            </a:p>
          </p:txBody>
        </p:sp>
      </p:grpSp>
      <p:grpSp>
        <p:nvGrpSpPr>
          <p:cNvPr id="21" name="Group 20"/>
          <p:cNvGrpSpPr/>
          <p:nvPr/>
        </p:nvGrpSpPr>
        <p:grpSpPr>
          <a:xfrm>
            <a:off x="6174256" y="1777197"/>
            <a:ext cx="2554381" cy="2242353"/>
            <a:chOff x="579419" y="2532474"/>
            <a:chExt cx="8633197" cy="880330"/>
          </a:xfrm>
          <a:solidFill>
            <a:srgbClr val="FFFFFF"/>
          </a:solidFill>
          <a:scene3d>
            <a:camera prst="orthographicFront"/>
            <a:lightRig rig="threePt" dir="t"/>
          </a:scene3d>
        </p:grpSpPr>
        <p:sp>
          <p:nvSpPr>
            <p:cNvPr id="22" name="Rounded Rectangle 21"/>
            <p:cNvSpPr/>
            <p:nvPr/>
          </p:nvSpPr>
          <p:spPr>
            <a:xfrm>
              <a:off x="579419" y="2532474"/>
              <a:ext cx="8633197" cy="880330"/>
            </a:xfrm>
            <a:prstGeom prst="roundRect">
              <a:avLst/>
            </a:prstGeom>
            <a:grp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904340" y="2611153"/>
              <a:ext cx="7896260" cy="608947"/>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pPr>
              <a:r>
                <a:rPr lang="en-US" sz="3600" b="1">
                  <a:solidFill>
                    <a:srgbClr val="FF0000"/>
                  </a:solidFill>
                  <a:latin typeface="Times New Roman" pitchFamily="18" charset="0"/>
                  <a:cs typeface="Times New Roman" pitchFamily="18" charset="0"/>
                </a:rPr>
                <a:t>Phản xạ và phản xạ khuếch tán</a:t>
              </a:r>
              <a:endParaRPr lang="en-US" sz="3600" b="1" kern="1200" dirty="0">
                <a:solidFill>
                  <a:srgbClr val="FF0000"/>
                </a:solidFill>
                <a:latin typeface="Times New Roman" pitchFamily="18" charset="0"/>
                <a:cs typeface="Times New Roman" pitchFamily="18" charset="0"/>
              </a:endParaRPr>
            </a:p>
          </p:txBody>
        </p:sp>
      </p:grpSp>
      <p:sp>
        <p:nvSpPr>
          <p:cNvPr id="25" name="Rounded Rectangle 24"/>
          <p:cNvSpPr/>
          <p:nvPr/>
        </p:nvSpPr>
        <p:spPr>
          <a:xfrm>
            <a:off x="3275410" y="1777198"/>
            <a:ext cx="2383765" cy="1730282"/>
          </a:xfrm>
          <a:prstGeom prst="roundRect">
            <a:avLst/>
          </a:prstGeom>
          <a:solidFill>
            <a:srgbClr val="FFFFFF"/>
          </a:solidFill>
          <a:scene3d>
            <a:camera prst="orthographicFront"/>
            <a:lightRig rig="threePt" dir="t"/>
          </a:scene3d>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Down Arrow 26"/>
          <p:cNvSpPr/>
          <p:nvPr/>
        </p:nvSpPr>
        <p:spPr>
          <a:xfrm rot="2377329">
            <a:off x="2163776" y="864719"/>
            <a:ext cx="382326" cy="10295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4167109" y="935432"/>
            <a:ext cx="394419" cy="86748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9656567">
            <a:off x="6412626" y="835847"/>
            <a:ext cx="347574" cy="98095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4">
            <a:extLst>
              <a:ext uri="{FF2B5EF4-FFF2-40B4-BE49-F238E27FC236}">
                <a16:creationId xmlns:a16="http://schemas.microsoft.com/office/drawing/2014/main" id="{019B422C-06A4-431F-BE47-32E6B2AB37E9}"/>
              </a:ext>
            </a:extLst>
          </p:cNvPr>
          <p:cNvSpPr/>
          <p:nvPr/>
        </p:nvSpPr>
        <p:spPr>
          <a:xfrm>
            <a:off x="3452916" y="1929929"/>
            <a:ext cx="2010637" cy="1438960"/>
          </a:xfrm>
          <a:prstGeom prst="rect">
            <a:avLst/>
          </a:prstGeom>
          <a:solidFill>
            <a:schemeClr val="bg1"/>
          </a:solidFill>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600" b="1" kern="1200">
                <a:solidFill>
                  <a:srgbClr val="FF0000"/>
                </a:solidFill>
                <a:latin typeface="Times New Roman" pitchFamily="18" charset="0"/>
                <a:cs typeface="Times New Roman" pitchFamily="18" charset="0"/>
              </a:rPr>
              <a:t>ĐL phản xạ ánh sáng</a:t>
            </a:r>
            <a:endParaRPr lang="en-US" sz="3600" b="1" kern="1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3954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6645"/>
            <a:ext cx="9220200" cy="5143500"/>
          </a:xfrm>
          <a:prstGeom prst="rect">
            <a:avLst/>
          </a:prstGeom>
        </p:spPr>
      </p:pic>
      <p:sp>
        <p:nvSpPr>
          <p:cNvPr id="5" name="Rectangle 4"/>
          <p:cNvSpPr/>
          <p:nvPr/>
        </p:nvSpPr>
        <p:spPr>
          <a:xfrm>
            <a:off x="248366" y="1597425"/>
            <a:ext cx="9124233" cy="353943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a:ln/>
                <a:latin typeface="Times New Roman" pitchFamily="18" charset="0"/>
                <a:cs typeface="Times New Roman" pitchFamily="18" charset="0"/>
              </a:rPr>
              <a:t>Câu 1: Chỉ ra phát biểu sai:</a:t>
            </a:r>
            <a:endParaRPr lang="vi-VN" sz="2800" b="1">
              <a:ln/>
              <a:latin typeface="Times New Roman" panose="02020603050405020304" pitchFamily="18" charset="0"/>
              <a:cs typeface="Times New Roman" panose="02020603050405020304" pitchFamily="18" charset="0"/>
            </a:endParaRPr>
          </a:p>
          <a:p>
            <a:pPr lvl="0"/>
            <a:r>
              <a:rPr lang="en-US" sz="2800" b="1">
                <a:ln/>
                <a:latin typeface="Times New Roman" panose="02020603050405020304" pitchFamily="18" charset="0"/>
                <a:cs typeface="Times New Roman" panose="02020603050405020304" pitchFamily="18" charset="0"/>
              </a:rPr>
              <a:t>A. Ánh sáng bị hắt trở lại khi gặp mặt phân cách là hiện tượng phản xạ ánh sáng.</a:t>
            </a:r>
            <a:endParaRPr lang="vi-VN" sz="2800" b="1">
              <a:ln/>
              <a:latin typeface="Times New Roman" panose="02020603050405020304" pitchFamily="18" charset="0"/>
              <a:cs typeface="Times New Roman" panose="02020603050405020304" pitchFamily="18" charset="0"/>
            </a:endParaRPr>
          </a:p>
          <a:p>
            <a:pPr lvl="0"/>
            <a:r>
              <a:rPr lang="en-US" sz="2800" b="1">
                <a:ln/>
                <a:latin typeface="Times New Roman" panose="02020603050405020304" pitchFamily="18" charset="0"/>
                <a:cs typeface="Times New Roman" panose="02020603050405020304" pitchFamily="18" charset="0"/>
              </a:rPr>
              <a:t>B. Phản xạ ánh sáng chỉ xảy ra trên mặt gương.</a:t>
            </a:r>
            <a:endParaRPr lang="vi-VN" sz="2800" b="1">
              <a:ln/>
              <a:latin typeface="Times New Roman" panose="02020603050405020304" pitchFamily="18" charset="0"/>
              <a:cs typeface="Times New Roman" panose="02020603050405020304" pitchFamily="18" charset="0"/>
            </a:endParaRPr>
          </a:p>
          <a:p>
            <a:pPr lvl="0"/>
            <a:r>
              <a:rPr lang="en-US" sz="2800" b="1">
                <a:ln/>
                <a:latin typeface="Times New Roman" panose="02020603050405020304" pitchFamily="18" charset="0"/>
                <a:cs typeface="Times New Roman" panose="02020603050405020304" pitchFamily="18" charset="0"/>
              </a:rPr>
              <a:t>C. Tia phản xạ nằm trong mặt phẳng chứa tia sáng tới và pháp tuyến tại điểm tới.</a:t>
            </a:r>
            <a:endParaRPr lang="vi-VN" sz="2800" b="1">
              <a:ln/>
              <a:latin typeface="Times New Roman" panose="02020603050405020304" pitchFamily="18" charset="0"/>
              <a:cs typeface="Times New Roman" panose="02020603050405020304" pitchFamily="18" charset="0"/>
            </a:endParaRPr>
          </a:p>
          <a:p>
            <a:pPr lvl="0"/>
            <a:r>
              <a:rPr lang="en-US" sz="2800" b="1">
                <a:ln/>
                <a:latin typeface="Times New Roman" panose="02020603050405020304" pitchFamily="18" charset="0"/>
                <a:cs typeface="Times New Roman" panose="02020603050405020304" pitchFamily="18" charset="0"/>
              </a:rPr>
              <a:t>D. Góc phản xạ là góc tạo bởi tia sáng phản xạ và đường pháp tuyến tại điểm tới.</a:t>
            </a:r>
            <a:endParaRPr lang="vi-VN" sz="2800" b="1">
              <a:ln/>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LUYỆN TẬP</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59996" y="139766"/>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4" name="Cung 13">
            <a:extLst>
              <a:ext uri="{FF2B5EF4-FFF2-40B4-BE49-F238E27FC236}">
                <a16:creationId xmlns:a16="http://schemas.microsoft.com/office/drawing/2014/main" id="{049F5295-F369-40C6-9C51-B9503A94FA5F}"/>
              </a:ext>
            </a:extLst>
          </p:cNvPr>
          <p:cNvSpPr/>
          <p:nvPr/>
        </p:nvSpPr>
        <p:spPr>
          <a:xfrm>
            <a:off x="219599" y="2896206"/>
            <a:ext cx="512815" cy="457200"/>
          </a:xfrm>
          <a:prstGeom prst="arc">
            <a:avLst>
              <a:gd name="adj1" fmla="val 16200000"/>
              <a:gd name="adj2" fmla="val 15957309"/>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307009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38100" y="0"/>
            <a:ext cx="9220200" cy="5143500"/>
          </a:xfrm>
          <a:prstGeom prst="rect">
            <a:avLst/>
          </a:prstGeom>
        </p:spPr>
      </p:pic>
      <p:sp>
        <p:nvSpPr>
          <p:cNvPr id="5" name="Rectangle 4"/>
          <p:cNvSpPr/>
          <p:nvPr/>
        </p:nvSpPr>
        <p:spPr>
          <a:xfrm>
            <a:off x="211153" y="1550878"/>
            <a:ext cx="9124233" cy="3108543"/>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a:ln/>
                <a:latin typeface="Times New Roman" pitchFamily="18" charset="0"/>
                <a:cs typeface="Times New Roman" pitchFamily="18" charset="0"/>
              </a:rPr>
              <a:t>Câu 2: </a:t>
            </a:r>
            <a:r>
              <a:rPr lang="vi-VN" sz="2800">
                <a:latin typeface="Times New Roman" panose="02020603050405020304" pitchFamily="18" charset="0"/>
                <a:cs typeface="Times New Roman" panose="02020603050405020304" pitchFamily="18" charset="0"/>
              </a:rPr>
              <a:t>Nội dung nào sau đây không thuộc về Định luật phản xạ ánh sáng:</a:t>
            </a:r>
          </a:p>
          <a:p>
            <a:r>
              <a:rPr lang="en-US" sz="2800">
                <a:latin typeface="Times New Roman" panose="02020603050405020304" pitchFamily="18" charset="0"/>
                <a:cs typeface="Times New Roman" panose="02020603050405020304" pitchFamily="18" charset="0"/>
              </a:rPr>
              <a:t>A. Góc phản xạ bằng góc tới.</a:t>
            </a:r>
            <a:endParaRPr lang="vi-VN"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B. Tia phản xạ nằm trong gương phẳng chứa tia tới và đường pháp tuyến của gương ở điểm tới.</a:t>
            </a:r>
            <a:endParaRPr lang="vi-VN"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 Phương của tia tới xác định bằng góc SIN = i gọi là góc tới.</a:t>
            </a:r>
          </a:p>
          <a:p>
            <a:r>
              <a:rPr lang="en-US" sz="2800">
                <a:latin typeface="Times New Roman" panose="02020603050405020304" pitchFamily="18" charset="0"/>
                <a:cs typeface="Times New Roman" panose="02020603050405020304" pitchFamily="18" charset="0"/>
              </a:rPr>
              <a:t>D. Góc phản xạ nhỏ hơn góc tới.</a:t>
            </a:r>
            <a:endParaRPr lang="vi-VN" sz="28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LUYỆN TẬP</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63040"/>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4" name="Cung 13">
            <a:extLst>
              <a:ext uri="{FF2B5EF4-FFF2-40B4-BE49-F238E27FC236}">
                <a16:creationId xmlns:a16="http://schemas.microsoft.com/office/drawing/2014/main" id="{049F5295-F369-40C6-9C51-B9503A94FA5F}"/>
              </a:ext>
            </a:extLst>
          </p:cNvPr>
          <p:cNvSpPr/>
          <p:nvPr/>
        </p:nvSpPr>
        <p:spPr>
          <a:xfrm>
            <a:off x="182186" y="4149138"/>
            <a:ext cx="512815" cy="457200"/>
          </a:xfrm>
          <a:prstGeom prst="arc">
            <a:avLst>
              <a:gd name="adj1" fmla="val 16200000"/>
              <a:gd name="adj2" fmla="val 15957309"/>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273621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85060" y="0"/>
            <a:ext cx="9220200" cy="5143500"/>
          </a:xfrm>
          <a:prstGeom prst="rect">
            <a:avLst/>
          </a:prstGeom>
        </p:spPr>
      </p:pic>
      <p:sp>
        <p:nvSpPr>
          <p:cNvPr id="5" name="Rectangle 4"/>
          <p:cNvSpPr/>
          <p:nvPr/>
        </p:nvSpPr>
        <p:spPr>
          <a:xfrm>
            <a:off x="248366" y="1597425"/>
            <a:ext cx="9124233" cy="2862322"/>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a:ln/>
                <a:latin typeface="Times New Roman" pitchFamily="18" charset="0"/>
                <a:cs typeface="Times New Roman" pitchFamily="18" charset="0"/>
              </a:rPr>
              <a:t>Câu 3: </a:t>
            </a:r>
            <a:r>
              <a:rPr lang="vi-VN" sz="3600">
                <a:latin typeface="Times New Roman" panose="02020603050405020304" pitchFamily="18" charset="0"/>
                <a:cs typeface="Times New Roman" panose="02020603050405020304" pitchFamily="18" charset="0"/>
              </a:rPr>
              <a:t>Chiếu một tia sáng vuông góc với mặt một gương phẳng. Góc phản xạ r có giá trị nào sau đây?</a:t>
            </a:r>
          </a:p>
          <a:p>
            <a:r>
              <a:rPr lang="en-US" sz="3600">
                <a:latin typeface="Times New Roman" panose="02020603050405020304" pitchFamily="18" charset="0"/>
                <a:cs typeface="Times New Roman" panose="02020603050405020304" pitchFamily="18" charset="0"/>
              </a:rPr>
              <a:t>A. r = 90°                 B. r = 45°</a:t>
            </a:r>
            <a:endParaRPr lang="vi-VN"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C. r = 180°               D. r = 0°</a:t>
            </a:r>
            <a:endParaRPr lang="vi-VN" sz="36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LUYỆN TẬP</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85060" y="139766"/>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4" name="Cung 13">
            <a:extLst>
              <a:ext uri="{FF2B5EF4-FFF2-40B4-BE49-F238E27FC236}">
                <a16:creationId xmlns:a16="http://schemas.microsoft.com/office/drawing/2014/main" id="{049F5295-F369-40C6-9C51-B9503A94FA5F}"/>
              </a:ext>
            </a:extLst>
          </p:cNvPr>
          <p:cNvSpPr/>
          <p:nvPr/>
        </p:nvSpPr>
        <p:spPr>
          <a:xfrm>
            <a:off x="3962400" y="3823344"/>
            <a:ext cx="609600" cy="592597"/>
          </a:xfrm>
          <a:prstGeom prst="arc">
            <a:avLst>
              <a:gd name="adj1" fmla="val 16200000"/>
              <a:gd name="adj2" fmla="val 15957309"/>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209852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220200" cy="5143500"/>
          </a:xfrm>
          <a:prstGeom prst="rect">
            <a:avLst/>
          </a:prstGeom>
        </p:spPr>
      </p:pic>
      <p:sp>
        <p:nvSpPr>
          <p:cNvPr id="5" name="Rectangle 4"/>
          <p:cNvSpPr/>
          <p:nvPr/>
        </p:nvSpPr>
        <p:spPr>
          <a:xfrm>
            <a:off x="248366" y="1597425"/>
            <a:ext cx="9124233" cy="2862322"/>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a:ln/>
                <a:latin typeface="Times New Roman" pitchFamily="18" charset="0"/>
                <a:cs typeface="Times New Roman" pitchFamily="18" charset="0"/>
              </a:rPr>
              <a:t>Câu 4: </a:t>
            </a:r>
            <a:r>
              <a:rPr lang="vi-VN" sz="3600">
                <a:latin typeface="Times New Roman" panose="02020603050405020304" pitchFamily="18" charset="0"/>
                <a:cs typeface="Times New Roman" panose="02020603050405020304" pitchFamily="18" charset="0"/>
              </a:rPr>
              <a:t>Chọn góc đo thích hợp để điền vào chỗ trống: Khi tia tới có góc tới ............... thì tia phản xạ gần như thẳng hàng với tia tới.</a:t>
            </a:r>
          </a:p>
          <a:p>
            <a:r>
              <a:rPr lang="en-US" sz="3600">
                <a:latin typeface="Times New Roman" panose="02020603050405020304" pitchFamily="18" charset="0"/>
                <a:cs typeface="Times New Roman" panose="02020603050405020304" pitchFamily="18" charset="0"/>
              </a:rPr>
              <a:t>A. i = 60</a:t>
            </a:r>
            <a:r>
              <a:rPr lang="en-US" sz="3600" baseline="30000">
                <a:latin typeface="Times New Roman" panose="02020603050405020304" pitchFamily="18" charset="0"/>
                <a:cs typeface="Times New Roman" panose="02020603050405020304" pitchFamily="18" charset="0"/>
              </a:rPr>
              <a:t>0 </a:t>
            </a:r>
            <a:r>
              <a:rPr lang="en-US" sz="3600">
                <a:latin typeface="Times New Roman" panose="02020603050405020304" pitchFamily="18" charset="0"/>
                <a:cs typeface="Times New Roman" panose="02020603050405020304" pitchFamily="18" charset="0"/>
              </a:rPr>
              <a:t>                  B. i = 90</a:t>
            </a:r>
            <a:r>
              <a:rPr lang="en-US" sz="3600" baseline="30000">
                <a:latin typeface="Times New Roman" panose="02020603050405020304" pitchFamily="18" charset="0"/>
                <a:cs typeface="Times New Roman" panose="02020603050405020304" pitchFamily="18" charset="0"/>
              </a:rPr>
              <a:t>0</a:t>
            </a:r>
            <a:endParaRPr lang="vi-VN"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C. i = 30</a:t>
            </a:r>
            <a:r>
              <a:rPr lang="en-US" sz="3600" baseline="30000">
                <a:latin typeface="Times New Roman" panose="02020603050405020304" pitchFamily="18" charset="0"/>
                <a:cs typeface="Times New Roman" panose="02020603050405020304" pitchFamily="18" charset="0"/>
              </a:rPr>
              <a:t>0 </a:t>
            </a:r>
            <a:r>
              <a:rPr lang="en-US" sz="3600">
                <a:latin typeface="Times New Roman" panose="02020603050405020304" pitchFamily="18" charset="0"/>
                <a:cs typeface="Times New Roman" panose="02020603050405020304" pitchFamily="18" charset="0"/>
              </a:rPr>
              <a:t>                   D. i = 45</a:t>
            </a:r>
            <a:r>
              <a:rPr lang="en-US" sz="3600" baseline="30000">
                <a:latin typeface="Times New Roman" panose="02020603050405020304" pitchFamily="18" charset="0"/>
                <a:cs typeface="Times New Roman" panose="02020603050405020304" pitchFamily="18" charset="0"/>
              </a:rPr>
              <a:t>0</a:t>
            </a:r>
            <a:endParaRPr lang="vi-VN" sz="36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LUYỆN TẬP</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15882"/>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4" name="Cung 13">
            <a:extLst>
              <a:ext uri="{FF2B5EF4-FFF2-40B4-BE49-F238E27FC236}">
                <a16:creationId xmlns:a16="http://schemas.microsoft.com/office/drawing/2014/main" id="{049F5295-F369-40C6-9C51-B9503A94FA5F}"/>
              </a:ext>
            </a:extLst>
          </p:cNvPr>
          <p:cNvSpPr/>
          <p:nvPr/>
        </p:nvSpPr>
        <p:spPr>
          <a:xfrm>
            <a:off x="4072409" y="3266051"/>
            <a:ext cx="609600" cy="592597"/>
          </a:xfrm>
          <a:prstGeom prst="arc">
            <a:avLst>
              <a:gd name="adj1" fmla="val 16200000"/>
              <a:gd name="adj2" fmla="val 15957309"/>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331257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130996" y="-6645"/>
            <a:ext cx="9220200" cy="5143500"/>
          </a:xfrm>
          <a:prstGeom prst="rect">
            <a:avLst/>
          </a:prstGeom>
        </p:spPr>
      </p:pic>
      <p:sp>
        <p:nvSpPr>
          <p:cNvPr id="5" name="Rectangle 4"/>
          <p:cNvSpPr/>
          <p:nvPr/>
        </p:nvSpPr>
        <p:spPr>
          <a:xfrm>
            <a:off x="838199" y="1662720"/>
            <a:ext cx="7467600" cy="144655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4400" b="1">
                <a:ln w="11430"/>
                <a:solidFill>
                  <a:srgbClr val="FF0000"/>
                </a:solidFill>
                <a:latin typeface="Times New Roman" pitchFamily="18" charset="0"/>
                <a:cs typeface="Times New Roman" pitchFamily="18" charset="0"/>
              </a:rPr>
              <a:t>HIỆN TƯỢNG PHẢN XẠ ÁNH SÁNG</a:t>
            </a:r>
            <a:endParaRPr lang="en-US" sz="4400" b="1" cap="none" spc="0" dirty="0">
              <a:ln w="11430"/>
              <a:solidFill>
                <a:srgbClr val="FF0000"/>
              </a:solidFill>
              <a:latin typeface="Times New Roman" pitchFamily="18" charset="0"/>
              <a:cs typeface="Times New Roman"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dirty="0">
                  <a:latin typeface="Times New Roman" pitchFamily="18" charset="0"/>
                  <a:cs typeface="Times New Roman" pitchFamily="18" charset="0"/>
                </a:rPr>
                <a:t>I</a:t>
              </a:r>
              <a:r>
                <a:rPr lang="en-US" sz="2800" b="1">
                  <a:latin typeface="Times New Roman" pitchFamily="18" charset="0"/>
                  <a:cs typeface="Times New Roman" pitchFamily="18" charset="0"/>
                </a:rPr>
                <a:t>. Hiện tượng phản xạ ánh sáng.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7533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90605" y="-61154"/>
            <a:ext cx="9220200" cy="5143500"/>
          </a:xfrm>
          <a:prstGeom prst="rect">
            <a:avLst/>
          </a:prstGeom>
        </p:spPr>
      </p:pic>
      <p:sp>
        <p:nvSpPr>
          <p:cNvPr id="5" name="Rectangle 4"/>
          <p:cNvSpPr/>
          <p:nvPr/>
        </p:nvSpPr>
        <p:spPr>
          <a:xfrm>
            <a:off x="131635" y="1265123"/>
            <a:ext cx="8870400" cy="1692771"/>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000">
                <a:latin typeface="Times New Roman" panose="02020603050405020304" pitchFamily="18" charset="0"/>
                <a:cs typeface="Times New Roman" panose="02020603050405020304" pitchFamily="18" charset="0"/>
              </a:rPr>
              <a:t>Bài tập 1: (bài 16.3 SBT/ tr 46)</a:t>
            </a:r>
            <a:endParaRPr lang="vi-VN" sz="2000">
              <a:latin typeface="Times New Roman" panose="02020603050405020304" pitchFamily="18" charset="0"/>
              <a:cs typeface="Times New Roman" panose="02020603050405020304" pitchFamily="18" charset="0"/>
            </a:endParaRPr>
          </a:p>
          <a:p>
            <a:r>
              <a:rPr lang="en-US" sz="2000" b="1">
                <a:ln/>
                <a:latin typeface="Times New Roman" pitchFamily="18" charset="0"/>
                <a:cs typeface="Times New Roman" pitchFamily="18" charset="0"/>
              </a:rPr>
              <a:t> </a:t>
            </a:r>
            <a:r>
              <a:rPr lang="en-US" sz="2000">
                <a:latin typeface="Times New Roman" panose="02020603050405020304" pitchFamily="18" charset="0"/>
                <a:cs typeface="Times New Roman" panose="02020603050405020304" pitchFamily="18" charset="0"/>
              </a:rPr>
              <a:t>Chiếu một tia sáng tới chếch 1 góc 20</a:t>
            </a:r>
            <a:r>
              <a:rPr lang="en-US" sz="2000" baseline="30000">
                <a:latin typeface="Times New Roman" panose="02020603050405020304" pitchFamily="18" charset="0"/>
                <a:cs typeface="Times New Roman" panose="02020603050405020304" pitchFamily="18" charset="0"/>
              </a:rPr>
              <a:t>0</a:t>
            </a:r>
            <a:r>
              <a:rPr lang="en-US" sz="2000">
                <a:latin typeface="Times New Roman" panose="02020603050405020304" pitchFamily="18" charset="0"/>
                <a:cs typeface="Times New Roman" panose="02020603050405020304" pitchFamily="18" charset="0"/>
              </a:rPr>
              <a:t> vào một gương phẳng ta được tia sáng phản xạ tạo với </a:t>
            </a:r>
            <a:r>
              <a:rPr lang="en-US" sz="2400">
                <a:latin typeface="Times New Roman" panose="02020603050405020304" pitchFamily="18" charset="0"/>
                <a:cs typeface="Times New Roman" panose="02020603050405020304" pitchFamily="18" charset="0"/>
              </a:rPr>
              <a:t>tia</a:t>
            </a:r>
            <a:r>
              <a:rPr lang="en-US" sz="2000">
                <a:latin typeface="Times New Roman" panose="02020603050405020304" pitchFamily="18" charset="0"/>
                <a:cs typeface="Times New Roman" panose="02020603050405020304" pitchFamily="18" charset="0"/>
              </a:rPr>
              <a:t> sáng tới một góc.</a:t>
            </a:r>
            <a:endParaRPr lang="vi-VN"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A. 40</a:t>
            </a:r>
            <a:r>
              <a:rPr lang="en-US" sz="2000" baseline="30000">
                <a:latin typeface="Times New Roman" panose="02020603050405020304" pitchFamily="18" charset="0"/>
                <a:cs typeface="Times New Roman" panose="02020603050405020304" pitchFamily="18" charset="0"/>
              </a:rPr>
              <a:t>0 </a:t>
            </a:r>
            <a:r>
              <a:rPr lang="en-US" sz="2000">
                <a:latin typeface="Times New Roman" panose="02020603050405020304" pitchFamily="18" charset="0"/>
                <a:cs typeface="Times New Roman" panose="02020603050405020304" pitchFamily="18" charset="0"/>
              </a:rPr>
              <a:t>                 C. 80</a:t>
            </a:r>
            <a:r>
              <a:rPr lang="en-US" sz="2000" baseline="30000">
                <a:latin typeface="Times New Roman" panose="02020603050405020304" pitchFamily="18" charset="0"/>
                <a:cs typeface="Times New Roman" panose="02020603050405020304" pitchFamily="18" charset="0"/>
              </a:rPr>
              <a:t>0</a:t>
            </a:r>
            <a:endParaRPr lang="vi-VN"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B. 70</a:t>
            </a:r>
            <a:r>
              <a:rPr lang="en-US" sz="2000" baseline="30000">
                <a:latin typeface="Times New Roman" panose="02020603050405020304" pitchFamily="18" charset="0"/>
                <a:cs typeface="Times New Roman" panose="02020603050405020304" pitchFamily="18" charset="0"/>
              </a:rPr>
              <a:t>0</a:t>
            </a:r>
            <a:r>
              <a:rPr lang="en-US" sz="2000">
                <a:latin typeface="Times New Roman" panose="02020603050405020304" pitchFamily="18" charset="0"/>
                <a:cs typeface="Times New Roman" panose="02020603050405020304" pitchFamily="18" charset="0"/>
              </a:rPr>
              <a:t>                  D. 140</a:t>
            </a:r>
            <a:r>
              <a:rPr lang="en-US" sz="2000" baseline="30000">
                <a:latin typeface="Times New Roman" panose="02020603050405020304" pitchFamily="18" charset="0"/>
                <a:cs typeface="Times New Roman" panose="02020603050405020304" pitchFamily="18" charset="0"/>
              </a:rPr>
              <a:t>0</a:t>
            </a:r>
            <a:endParaRPr lang="vi-VN" sz="20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48367" y="661819"/>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VẬN DỤNG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15882"/>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6" name="Hộp Văn bản 15">
            <a:extLst>
              <a:ext uri="{FF2B5EF4-FFF2-40B4-BE49-F238E27FC236}">
                <a16:creationId xmlns:a16="http://schemas.microsoft.com/office/drawing/2014/main" id="{325349C5-CF62-4D1E-8540-18BF6042627F}"/>
              </a:ext>
            </a:extLst>
          </p:cNvPr>
          <p:cNvSpPr txBox="1"/>
          <p:nvPr/>
        </p:nvSpPr>
        <p:spPr>
          <a:xfrm>
            <a:off x="120443" y="2928148"/>
            <a:ext cx="8781551"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Giải: Theo đề bài, tia tới hợp với gương 1 góc 20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suy ra i = 70</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Mặt khác, theo định luật phản xạ ánh sáng 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70</a:t>
            </a:r>
            <a:r>
              <a:rPr lang="en-US" sz="2400" baseline="30000">
                <a:latin typeface="Times New Roman" panose="02020603050405020304" pitchFamily="18" charset="0"/>
                <a:cs typeface="Times New Roman" panose="02020603050405020304" pitchFamily="18" charset="0"/>
              </a:rPr>
              <a:t>0</a:t>
            </a:r>
          </a:p>
          <a:p>
            <a:pPr marL="342900" indent="-342900">
              <a:buFont typeface="Symbol" panose="05050102010706020507" pitchFamily="18" charset="2"/>
              <a:buChar char="Þ"/>
            </a:pPr>
            <a:r>
              <a:rPr lang="en-US" sz="2400">
                <a:latin typeface="Times New Roman" panose="02020603050405020304" pitchFamily="18" charset="0"/>
                <a:cs typeface="Times New Roman" panose="02020603050405020304" pitchFamily="18" charset="0"/>
              </a:rPr>
              <a:t>Tia phản xạ tạo với tia sáng 1 góc bằng:</a:t>
            </a:r>
          </a:p>
          <a:p>
            <a:r>
              <a:rPr lang="en-US" sz="2400">
                <a:latin typeface="Times New Roman" panose="02020603050405020304" pitchFamily="18" charset="0"/>
                <a:cs typeface="Times New Roman" panose="02020603050405020304" pitchFamily="18" charset="0"/>
              </a:rPr>
              <a:t> i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 70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+ 70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140</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Vậy tia phản xạ tạo với tia sáng 1 góc  140</a:t>
            </a:r>
            <a:r>
              <a:rPr lang="en-US" sz="2400" baseline="30000">
                <a:latin typeface="Times New Roman" panose="02020603050405020304" pitchFamily="18" charset="0"/>
                <a:cs typeface="Times New Roman" panose="02020603050405020304" pitchFamily="18" charset="0"/>
              </a:rPr>
              <a:t>0</a:t>
            </a:r>
          </a:p>
          <a:p>
            <a:r>
              <a:rPr lang="en-US" sz="2400">
                <a:latin typeface="Times New Roman" panose="02020603050405020304" pitchFamily="18" charset="0"/>
                <a:cs typeface="Times New Roman" panose="02020603050405020304" pitchFamily="18" charset="0"/>
              </a:rPr>
              <a:t> Đáp án D</a:t>
            </a:r>
          </a:p>
        </p:txBody>
      </p:sp>
      <p:grpSp>
        <p:nvGrpSpPr>
          <p:cNvPr id="58" name="Nhóm 57">
            <a:extLst>
              <a:ext uri="{FF2B5EF4-FFF2-40B4-BE49-F238E27FC236}">
                <a16:creationId xmlns:a16="http://schemas.microsoft.com/office/drawing/2014/main" id="{1BBC5D06-260D-4DB7-AA34-1C3E9F6F8C94}"/>
              </a:ext>
            </a:extLst>
          </p:cNvPr>
          <p:cNvGrpSpPr/>
          <p:nvPr/>
        </p:nvGrpSpPr>
        <p:grpSpPr>
          <a:xfrm>
            <a:off x="5931716" y="3462424"/>
            <a:ext cx="3177909" cy="1523874"/>
            <a:chOff x="5931716" y="3462424"/>
            <a:chExt cx="3177909" cy="1523874"/>
          </a:xfrm>
        </p:grpSpPr>
        <p:sp>
          <p:nvSpPr>
            <p:cNvPr id="55" name="Arc 79">
              <a:extLst>
                <a:ext uri="{FF2B5EF4-FFF2-40B4-BE49-F238E27FC236}">
                  <a16:creationId xmlns:a16="http://schemas.microsoft.com/office/drawing/2014/main" id="{429AD2AD-8997-4DC0-9AA0-5386B9043BB1}"/>
                </a:ext>
              </a:extLst>
            </p:cNvPr>
            <p:cNvSpPr>
              <a:spLocks/>
            </p:cNvSpPr>
            <p:nvPr/>
          </p:nvSpPr>
          <p:spPr bwMode="auto">
            <a:xfrm rot="142288" flipH="1">
              <a:off x="7071816" y="4338009"/>
              <a:ext cx="101791" cy="1895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nvGrpSpPr>
            <p:cNvPr id="57" name="Nhóm 56">
              <a:extLst>
                <a:ext uri="{FF2B5EF4-FFF2-40B4-BE49-F238E27FC236}">
                  <a16:creationId xmlns:a16="http://schemas.microsoft.com/office/drawing/2014/main" id="{6ABC554A-4F5B-4A52-B5F5-E10326994443}"/>
                </a:ext>
              </a:extLst>
            </p:cNvPr>
            <p:cNvGrpSpPr/>
            <p:nvPr/>
          </p:nvGrpSpPr>
          <p:grpSpPr>
            <a:xfrm>
              <a:off x="5931716" y="3462424"/>
              <a:ext cx="3177909" cy="1523874"/>
              <a:chOff x="6719846" y="4449241"/>
              <a:chExt cx="3177909" cy="1523874"/>
            </a:xfrm>
          </p:grpSpPr>
          <p:grpSp>
            <p:nvGrpSpPr>
              <p:cNvPr id="17" name="Group 82">
                <a:extLst>
                  <a:ext uri="{FF2B5EF4-FFF2-40B4-BE49-F238E27FC236}">
                    <a16:creationId xmlns:a16="http://schemas.microsoft.com/office/drawing/2014/main" id="{70DF47C6-65D3-475C-84FA-FEA7CA7560AA}"/>
                  </a:ext>
                </a:extLst>
              </p:cNvPr>
              <p:cNvGrpSpPr>
                <a:grpSpLocks/>
              </p:cNvGrpSpPr>
              <p:nvPr/>
            </p:nvGrpSpPr>
            <p:grpSpPr bwMode="auto">
              <a:xfrm rot="5400000">
                <a:off x="7546864" y="3622223"/>
                <a:ext cx="1523874" cy="3177909"/>
                <a:chOff x="197" y="1872"/>
                <a:chExt cx="961" cy="2204"/>
              </a:xfrm>
            </p:grpSpPr>
            <p:grpSp>
              <p:nvGrpSpPr>
                <p:cNvPr id="18" name="Group 42">
                  <a:extLst>
                    <a:ext uri="{FF2B5EF4-FFF2-40B4-BE49-F238E27FC236}">
                      <a16:creationId xmlns:a16="http://schemas.microsoft.com/office/drawing/2014/main" id="{87FA6C90-DF2A-47F2-8892-54E1DE01E3E2}"/>
                    </a:ext>
                  </a:extLst>
                </p:cNvPr>
                <p:cNvGrpSpPr>
                  <a:grpSpLocks/>
                </p:cNvGrpSpPr>
                <p:nvPr/>
              </p:nvGrpSpPr>
              <p:grpSpPr bwMode="auto">
                <a:xfrm rot="-5400000">
                  <a:off x="-170" y="2928"/>
                  <a:ext cx="2160" cy="48"/>
                  <a:chOff x="1920" y="1200"/>
                  <a:chExt cx="2160" cy="48"/>
                </a:xfrm>
              </p:grpSpPr>
              <p:sp>
                <p:nvSpPr>
                  <p:cNvPr id="31" name="Line 43">
                    <a:extLst>
                      <a:ext uri="{FF2B5EF4-FFF2-40B4-BE49-F238E27FC236}">
                        <a16:creationId xmlns:a16="http://schemas.microsoft.com/office/drawing/2014/main" id="{884C6F16-3ECA-4B3A-839B-4653EB4C16B0}"/>
                      </a:ext>
                    </a:extLst>
                  </p:cNvPr>
                  <p:cNvSpPr>
                    <a:spLocks noChangeShapeType="1"/>
                  </p:cNvSpPr>
                  <p:nvPr/>
                </p:nvSpPr>
                <p:spPr bwMode="auto">
                  <a:xfrm>
                    <a:off x="1968" y="1200"/>
                    <a:ext cx="21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2" name="Line 44">
                    <a:extLst>
                      <a:ext uri="{FF2B5EF4-FFF2-40B4-BE49-F238E27FC236}">
                        <a16:creationId xmlns:a16="http://schemas.microsoft.com/office/drawing/2014/main" id="{CD1B2E1D-7811-4D57-8615-A2890FFC511B}"/>
                      </a:ext>
                    </a:extLst>
                  </p:cNvPr>
                  <p:cNvSpPr>
                    <a:spLocks noChangeShapeType="1"/>
                  </p:cNvSpPr>
                  <p:nvPr/>
                </p:nvSpPr>
                <p:spPr bwMode="auto">
                  <a:xfrm flipH="1">
                    <a:off x="192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3" name="Line 45">
                    <a:extLst>
                      <a:ext uri="{FF2B5EF4-FFF2-40B4-BE49-F238E27FC236}">
                        <a16:creationId xmlns:a16="http://schemas.microsoft.com/office/drawing/2014/main" id="{4992A9F4-7963-4FB8-AA8D-4586B43CBD66}"/>
                      </a:ext>
                    </a:extLst>
                  </p:cNvPr>
                  <p:cNvSpPr>
                    <a:spLocks noChangeShapeType="1"/>
                  </p:cNvSpPr>
                  <p:nvPr/>
                </p:nvSpPr>
                <p:spPr bwMode="auto">
                  <a:xfrm flipH="1">
                    <a:off x="201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4" name="Line 46">
                    <a:extLst>
                      <a:ext uri="{FF2B5EF4-FFF2-40B4-BE49-F238E27FC236}">
                        <a16:creationId xmlns:a16="http://schemas.microsoft.com/office/drawing/2014/main" id="{94C4C0BE-2C02-4E7D-AC0C-D41D825ABB12}"/>
                      </a:ext>
                    </a:extLst>
                  </p:cNvPr>
                  <p:cNvSpPr>
                    <a:spLocks noChangeShapeType="1"/>
                  </p:cNvSpPr>
                  <p:nvPr/>
                </p:nvSpPr>
                <p:spPr bwMode="auto">
                  <a:xfrm flipH="1">
                    <a:off x="211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5" name="Line 47">
                    <a:extLst>
                      <a:ext uri="{FF2B5EF4-FFF2-40B4-BE49-F238E27FC236}">
                        <a16:creationId xmlns:a16="http://schemas.microsoft.com/office/drawing/2014/main" id="{998CE93A-872B-49EF-8854-ED623B5F6C88}"/>
                      </a:ext>
                    </a:extLst>
                  </p:cNvPr>
                  <p:cNvSpPr>
                    <a:spLocks noChangeShapeType="1"/>
                  </p:cNvSpPr>
                  <p:nvPr/>
                </p:nvSpPr>
                <p:spPr bwMode="auto">
                  <a:xfrm flipH="1">
                    <a:off x="220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6" name="Line 48">
                    <a:extLst>
                      <a:ext uri="{FF2B5EF4-FFF2-40B4-BE49-F238E27FC236}">
                        <a16:creationId xmlns:a16="http://schemas.microsoft.com/office/drawing/2014/main" id="{806DB04B-2591-4F23-82EB-C24E23D6D98A}"/>
                      </a:ext>
                    </a:extLst>
                  </p:cNvPr>
                  <p:cNvSpPr>
                    <a:spLocks noChangeShapeType="1"/>
                  </p:cNvSpPr>
                  <p:nvPr/>
                </p:nvSpPr>
                <p:spPr bwMode="auto">
                  <a:xfrm flipH="1">
                    <a:off x="230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7" name="Line 49">
                    <a:extLst>
                      <a:ext uri="{FF2B5EF4-FFF2-40B4-BE49-F238E27FC236}">
                        <a16:creationId xmlns:a16="http://schemas.microsoft.com/office/drawing/2014/main" id="{98C3C3C1-DA53-4F3D-8AC5-2F9DBA4EE796}"/>
                      </a:ext>
                    </a:extLst>
                  </p:cNvPr>
                  <p:cNvSpPr>
                    <a:spLocks noChangeShapeType="1"/>
                  </p:cNvSpPr>
                  <p:nvPr/>
                </p:nvSpPr>
                <p:spPr bwMode="auto">
                  <a:xfrm flipH="1">
                    <a:off x="240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8" name="Line 50">
                    <a:extLst>
                      <a:ext uri="{FF2B5EF4-FFF2-40B4-BE49-F238E27FC236}">
                        <a16:creationId xmlns:a16="http://schemas.microsoft.com/office/drawing/2014/main" id="{D766BF64-1962-4DC3-8B73-C62459A63607}"/>
                      </a:ext>
                    </a:extLst>
                  </p:cNvPr>
                  <p:cNvSpPr>
                    <a:spLocks noChangeShapeType="1"/>
                  </p:cNvSpPr>
                  <p:nvPr/>
                </p:nvSpPr>
                <p:spPr bwMode="auto">
                  <a:xfrm flipH="1">
                    <a:off x="249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9" name="Line 51">
                    <a:extLst>
                      <a:ext uri="{FF2B5EF4-FFF2-40B4-BE49-F238E27FC236}">
                        <a16:creationId xmlns:a16="http://schemas.microsoft.com/office/drawing/2014/main" id="{4BCF110D-EC74-4D9E-92EC-A50FF16DDDAC}"/>
                      </a:ext>
                    </a:extLst>
                  </p:cNvPr>
                  <p:cNvSpPr>
                    <a:spLocks noChangeShapeType="1"/>
                  </p:cNvSpPr>
                  <p:nvPr/>
                </p:nvSpPr>
                <p:spPr bwMode="auto">
                  <a:xfrm flipH="1">
                    <a:off x="259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0" name="Line 52">
                    <a:extLst>
                      <a:ext uri="{FF2B5EF4-FFF2-40B4-BE49-F238E27FC236}">
                        <a16:creationId xmlns:a16="http://schemas.microsoft.com/office/drawing/2014/main" id="{0C076929-D67F-4795-BC11-83936C926E28}"/>
                      </a:ext>
                    </a:extLst>
                  </p:cNvPr>
                  <p:cNvSpPr>
                    <a:spLocks noChangeShapeType="1"/>
                  </p:cNvSpPr>
                  <p:nvPr/>
                </p:nvSpPr>
                <p:spPr bwMode="auto">
                  <a:xfrm flipH="1">
                    <a:off x="268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 name="Line 53">
                    <a:extLst>
                      <a:ext uri="{FF2B5EF4-FFF2-40B4-BE49-F238E27FC236}">
                        <a16:creationId xmlns:a16="http://schemas.microsoft.com/office/drawing/2014/main" id="{127CF84B-0F01-4C96-8CC1-493A9EE42CE5}"/>
                      </a:ext>
                    </a:extLst>
                  </p:cNvPr>
                  <p:cNvSpPr>
                    <a:spLocks noChangeShapeType="1"/>
                  </p:cNvSpPr>
                  <p:nvPr/>
                </p:nvSpPr>
                <p:spPr bwMode="auto">
                  <a:xfrm flipH="1">
                    <a:off x="278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2" name="Line 54">
                    <a:extLst>
                      <a:ext uri="{FF2B5EF4-FFF2-40B4-BE49-F238E27FC236}">
                        <a16:creationId xmlns:a16="http://schemas.microsoft.com/office/drawing/2014/main" id="{978B2676-3D2E-4351-90BC-B80B9D88D0B7}"/>
                      </a:ext>
                    </a:extLst>
                  </p:cNvPr>
                  <p:cNvSpPr>
                    <a:spLocks noChangeShapeType="1"/>
                  </p:cNvSpPr>
                  <p:nvPr/>
                </p:nvSpPr>
                <p:spPr bwMode="auto">
                  <a:xfrm flipH="1">
                    <a:off x="288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3" name="Line 55">
                    <a:extLst>
                      <a:ext uri="{FF2B5EF4-FFF2-40B4-BE49-F238E27FC236}">
                        <a16:creationId xmlns:a16="http://schemas.microsoft.com/office/drawing/2014/main" id="{F91490E2-1D51-4A11-9B03-994EB068F337}"/>
                      </a:ext>
                    </a:extLst>
                  </p:cNvPr>
                  <p:cNvSpPr>
                    <a:spLocks noChangeShapeType="1"/>
                  </p:cNvSpPr>
                  <p:nvPr/>
                </p:nvSpPr>
                <p:spPr bwMode="auto">
                  <a:xfrm flipH="1">
                    <a:off x="297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4" name="Line 56">
                    <a:extLst>
                      <a:ext uri="{FF2B5EF4-FFF2-40B4-BE49-F238E27FC236}">
                        <a16:creationId xmlns:a16="http://schemas.microsoft.com/office/drawing/2014/main" id="{29A10080-BBAB-40A7-A861-C4E291D0187C}"/>
                      </a:ext>
                    </a:extLst>
                  </p:cNvPr>
                  <p:cNvSpPr>
                    <a:spLocks noChangeShapeType="1"/>
                  </p:cNvSpPr>
                  <p:nvPr/>
                </p:nvSpPr>
                <p:spPr bwMode="auto">
                  <a:xfrm flipH="1">
                    <a:off x="307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5" name="Line 57">
                    <a:extLst>
                      <a:ext uri="{FF2B5EF4-FFF2-40B4-BE49-F238E27FC236}">
                        <a16:creationId xmlns:a16="http://schemas.microsoft.com/office/drawing/2014/main" id="{87315229-7800-46D5-9A5F-08DB490DC264}"/>
                      </a:ext>
                    </a:extLst>
                  </p:cNvPr>
                  <p:cNvSpPr>
                    <a:spLocks noChangeShapeType="1"/>
                  </p:cNvSpPr>
                  <p:nvPr/>
                </p:nvSpPr>
                <p:spPr bwMode="auto">
                  <a:xfrm flipH="1">
                    <a:off x="316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6" name="Line 58">
                    <a:extLst>
                      <a:ext uri="{FF2B5EF4-FFF2-40B4-BE49-F238E27FC236}">
                        <a16:creationId xmlns:a16="http://schemas.microsoft.com/office/drawing/2014/main" id="{37A35BDF-140B-4EC3-B30A-398B5018515A}"/>
                      </a:ext>
                    </a:extLst>
                  </p:cNvPr>
                  <p:cNvSpPr>
                    <a:spLocks noChangeShapeType="1"/>
                  </p:cNvSpPr>
                  <p:nvPr/>
                </p:nvSpPr>
                <p:spPr bwMode="auto">
                  <a:xfrm flipH="1">
                    <a:off x="326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 name="Line 59">
                    <a:extLst>
                      <a:ext uri="{FF2B5EF4-FFF2-40B4-BE49-F238E27FC236}">
                        <a16:creationId xmlns:a16="http://schemas.microsoft.com/office/drawing/2014/main" id="{D2E3F5A9-E08F-4389-94C9-BD3D6ACD39CB}"/>
                      </a:ext>
                    </a:extLst>
                  </p:cNvPr>
                  <p:cNvSpPr>
                    <a:spLocks noChangeShapeType="1"/>
                  </p:cNvSpPr>
                  <p:nvPr/>
                </p:nvSpPr>
                <p:spPr bwMode="auto">
                  <a:xfrm flipH="1">
                    <a:off x="336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8" name="Line 60">
                    <a:extLst>
                      <a:ext uri="{FF2B5EF4-FFF2-40B4-BE49-F238E27FC236}">
                        <a16:creationId xmlns:a16="http://schemas.microsoft.com/office/drawing/2014/main" id="{D3A22FC8-2723-4C2C-9D6F-EF54023D174B}"/>
                      </a:ext>
                    </a:extLst>
                  </p:cNvPr>
                  <p:cNvSpPr>
                    <a:spLocks noChangeShapeType="1"/>
                  </p:cNvSpPr>
                  <p:nvPr/>
                </p:nvSpPr>
                <p:spPr bwMode="auto">
                  <a:xfrm flipH="1">
                    <a:off x="345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9" name="Line 61">
                    <a:extLst>
                      <a:ext uri="{FF2B5EF4-FFF2-40B4-BE49-F238E27FC236}">
                        <a16:creationId xmlns:a16="http://schemas.microsoft.com/office/drawing/2014/main" id="{17AA81B1-77F5-46F1-A1AA-87F0811D1205}"/>
                      </a:ext>
                    </a:extLst>
                  </p:cNvPr>
                  <p:cNvSpPr>
                    <a:spLocks noChangeShapeType="1"/>
                  </p:cNvSpPr>
                  <p:nvPr/>
                </p:nvSpPr>
                <p:spPr bwMode="auto">
                  <a:xfrm flipH="1">
                    <a:off x="355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0" name="Line 62">
                    <a:extLst>
                      <a:ext uri="{FF2B5EF4-FFF2-40B4-BE49-F238E27FC236}">
                        <a16:creationId xmlns:a16="http://schemas.microsoft.com/office/drawing/2014/main" id="{F2DD8701-9AC7-4479-85A1-40ED343A5D89}"/>
                      </a:ext>
                    </a:extLst>
                  </p:cNvPr>
                  <p:cNvSpPr>
                    <a:spLocks noChangeShapeType="1"/>
                  </p:cNvSpPr>
                  <p:nvPr/>
                </p:nvSpPr>
                <p:spPr bwMode="auto">
                  <a:xfrm flipH="1">
                    <a:off x="364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 name="Line 63">
                    <a:extLst>
                      <a:ext uri="{FF2B5EF4-FFF2-40B4-BE49-F238E27FC236}">
                        <a16:creationId xmlns:a16="http://schemas.microsoft.com/office/drawing/2014/main" id="{B7E0F305-46F1-4FEC-9A29-795252598D7A}"/>
                      </a:ext>
                    </a:extLst>
                  </p:cNvPr>
                  <p:cNvSpPr>
                    <a:spLocks noChangeShapeType="1"/>
                  </p:cNvSpPr>
                  <p:nvPr/>
                </p:nvSpPr>
                <p:spPr bwMode="auto">
                  <a:xfrm flipH="1">
                    <a:off x="374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 name="Line 64">
                    <a:extLst>
                      <a:ext uri="{FF2B5EF4-FFF2-40B4-BE49-F238E27FC236}">
                        <a16:creationId xmlns:a16="http://schemas.microsoft.com/office/drawing/2014/main" id="{D9FA8918-92B8-4E85-AFFD-C9A7BE9DF5EF}"/>
                      </a:ext>
                    </a:extLst>
                  </p:cNvPr>
                  <p:cNvSpPr>
                    <a:spLocks noChangeShapeType="1"/>
                  </p:cNvSpPr>
                  <p:nvPr/>
                </p:nvSpPr>
                <p:spPr bwMode="auto">
                  <a:xfrm flipH="1">
                    <a:off x="384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3" name="Line 65">
                    <a:extLst>
                      <a:ext uri="{FF2B5EF4-FFF2-40B4-BE49-F238E27FC236}">
                        <a16:creationId xmlns:a16="http://schemas.microsoft.com/office/drawing/2014/main" id="{B022AA3B-A231-4010-A98A-2D15009B84E5}"/>
                      </a:ext>
                    </a:extLst>
                  </p:cNvPr>
                  <p:cNvSpPr>
                    <a:spLocks noChangeShapeType="1"/>
                  </p:cNvSpPr>
                  <p:nvPr/>
                </p:nvSpPr>
                <p:spPr bwMode="auto">
                  <a:xfrm flipH="1">
                    <a:off x="393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 name="Line 66">
                    <a:extLst>
                      <a:ext uri="{FF2B5EF4-FFF2-40B4-BE49-F238E27FC236}">
                        <a16:creationId xmlns:a16="http://schemas.microsoft.com/office/drawing/2014/main" id="{A88CA0C6-0F07-4B84-9391-9CA3B305E2BD}"/>
                      </a:ext>
                    </a:extLst>
                  </p:cNvPr>
                  <p:cNvSpPr>
                    <a:spLocks noChangeShapeType="1"/>
                  </p:cNvSpPr>
                  <p:nvPr/>
                </p:nvSpPr>
                <p:spPr bwMode="auto">
                  <a:xfrm flipH="1">
                    <a:off x="403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9" name="Line 67">
                  <a:extLst>
                    <a:ext uri="{FF2B5EF4-FFF2-40B4-BE49-F238E27FC236}">
                      <a16:creationId xmlns:a16="http://schemas.microsoft.com/office/drawing/2014/main" id="{5D349FFB-66CC-4ACD-8336-6F710F6DD0DA}"/>
                    </a:ext>
                  </a:extLst>
                </p:cNvPr>
                <p:cNvSpPr>
                  <a:spLocks noChangeShapeType="1"/>
                </p:cNvSpPr>
                <p:nvPr/>
              </p:nvSpPr>
              <p:spPr bwMode="auto">
                <a:xfrm flipH="1">
                  <a:off x="437" y="2958"/>
                  <a:ext cx="438" cy="9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 name="Text Box 68">
                  <a:extLst>
                    <a:ext uri="{FF2B5EF4-FFF2-40B4-BE49-F238E27FC236}">
                      <a16:creationId xmlns:a16="http://schemas.microsoft.com/office/drawing/2014/main" id="{97962556-AEC0-4D60-BD1D-5CC6BBBFD1B7}"/>
                    </a:ext>
                  </a:extLst>
                </p:cNvPr>
                <p:cNvSpPr txBox="1">
                  <a:spLocks noChangeArrowheads="1"/>
                </p:cNvSpPr>
                <p:nvPr/>
              </p:nvSpPr>
              <p:spPr bwMode="auto">
                <a:xfrm rot="16200000">
                  <a:off x="915" y="2825"/>
                  <a:ext cx="1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1" name="Text Box 70">
                  <a:extLst>
                    <a:ext uri="{FF2B5EF4-FFF2-40B4-BE49-F238E27FC236}">
                      <a16:creationId xmlns:a16="http://schemas.microsoft.com/office/drawing/2014/main" id="{7FCD2E52-305D-4508-A4BB-F54F16745FC1}"/>
                    </a:ext>
                  </a:extLst>
                </p:cNvPr>
                <p:cNvSpPr txBox="1">
                  <a:spLocks noChangeArrowheads="1"/>
                </p:cNvSpPr>
                <p:nvPr/>
              </p:nvSpPr>
              <p:spPr bwMode="auto">
                <a:xfrm rot="16200000">
                  <a:off x="452" y="3807"/>
                  <a:ext cx="24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S</a:t>
                  </a:r>
                </a:p>
              </p:txBody>
            </p:sp>
            <p:sp>
              <p:nvSpPr>
                <p:cNvPr id="22" name="Line 71">
                  <a:extLst>
                    <a:ext uri="{FF2B5EF4-FFF2-40B4-BE49-F238E27FC236}">
                      <a16:creationId xmlns:a16="http://schemas.microsoft.com/office/drawing/2014/main" id="{92BBCB91-FF57-4DBF-A39A-4E3FFE0090E2}"/>
                    </a:ext>
                  </a:extLst>
                </p:cNvPr>
                <p:cNvSpPr>
                  <a:spLocks noChangeShapeType="1"/>
                </p:cNvSpPr>
                <p:nvPr/>
              </p:nvSpPr>
              <p:spPr bwMode="auto">
                <a:xfrm flipH="1">
                  <a:off x="262" y="2976"/>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 name="Text Box 72">
                  <a:extLst>
                    <a:ext uri="{FF2B5EF4-FFF2-40B4-BE49-F238E27FC236}">
                      <a16:creationId xmlns:a16="http://schemas.microsoft.com/office/drawing/2014/main" id="{A9C574A8-1E0B-416F-9834-3118221AE6D0}"/>
                    </a:ext>
                  </a:extLst>
                </p:cNvPr>
                <p:cNvSpPr txBox="1">
                  <a:spLocks noChangeArrowheads="1"/>
                </p:cNvSpPr>
                <p:nvPr/>
              </p:nvSpPr>
              <p:spPr bwMode="auto">
                <a:xfrm rot="15952563">
                  <a:off x="201" y="2654"/>
                  <a:ext cx="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N</a:t>
                  </a:r>
                </a:p>
              </p:txBody>
            </p:sp>
            <p:sp>
              <p:nvSpPr>
                <p:cNvPr id="24" name="Arc 73">
                  <a:extLst>
                    <a:ext uri="{FF2B5EF4-FFF2-40B4-BE49-F238E27FC236}">
                      <a16:creationId xmlns:a16="http://schemas.microsoft.com/office/drawing/2014/main" id="{7089E95A-97EA-44BD-87DA-ED5E7024422D}"/>
                    </a:ext>
                  </a:extLst>
                </p:cNvPr>
                <p:cNvSpPr>
                  <a:spLocks/>
                </p:cNvSpPr>
                <p:nvPr/>
              </p:nvSpPr>
              <p:spPr bwMode="auto">
                <a:xfrm flipH="1">
                  <a:off x="694" y="2832"/>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5" name="Text Box 74">
                  <a:extLst>
                    <a:ext uri="{FF2B5EF4-FFF2-40B4-BE49-F238E27FC236}">
                      <a16:creationId xmlns:a16="http://schemas.microsoft.com/office/drawing/2014/main" id="{4C4BC5F2-E71B-4314-805F-D4720B7CD0F1}"/>
                    </a:ext>
                  </a:extLst>
                </p:cNvPr>
                <p:cNvSpPr txBox="1">
                  <a:spLocks noChangeArrowheads="1"/>
                </p:cNvSpPr>
                <p:nvPr/>
              </p:nvSpPr>
              <p:spPr bwMode="auto">
                <a:xfrm rot="16200000">
                  <a:off x="565" y="2712"/>
                  <a:ext cx="1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6" name="Line 75">
                  <a:extLst>
                    <a:ext uri="{FF2B5EF4-FFF2-40B4-BE49-F238E27FC236}">
                      <a16:creationId xmlns:a16="http://schemas.microsoft.com/office/drawing/2014/main" id="{A4B03CAE-3ACB-4E4B-A985-E3F3082A8592}"/>
                    </a:ext>
                  </a:extLst>
                </p:cNvPr>
                <p:cNvSpPr>
                  <a:spLocks noChangeShapeType="1"/>
                </p:cNvSpPr>
                <p:nvPr/>
              </p:nvSpPr>
              <p:spPr bwMode="auto">
                <a:xfrm flipH="1" flipV="1">
                  <a:off x="480" y="2352"/>
                  <a:ext cx="406" cy="640"/>
                </a:xfrm>
                <a:prstGeom prst="line">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27" name="Text Box 77">
                  <a:extLst>
                    <a:ext uri="{FF2B5EF4-FFF2-40B4-BE49-F238E27FC236}">
                      <a16:creationId xmlns:a16="http://schemas.microsoft.com/office/drawing/2014/main" id="{9F7D1248-3E19-456B-9BA7-66BE92657DBE}"/>
                    </a:ext>
                  </a:extLst>
                </p:cNvPr>
                <p:cNvSpPr txBox="1">
                  <a:spLocks noChangeArrowheads="1"/>
                </p:cNvSpPr>
                <p:nvPr/>
              </p:nvSpPr>
              <p:spPr bwMode="auto">
                <a:xfrm rot="16200000">
                  <a:off x="422" y="2081"/>
                  <a:ext cx="2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R</a:t>
                  </a:r>
                </a:p>
              </p:txBody>
            </p:sp>
            <p:sp>
              <p:nvSpPr>
                <p:cNvPr id="28" name="Text Box 78">
                  <a:extLst>
                    <a:ext uri="{FF2B5EF4-FFF2-40B4-BE49-F238E27FC236}">
                      <a16:creationId xmlns:a16="http://schemas.microsoft.com/office/drawing/2014/main" id="{20883AEA-3824-4EEA-B8E7-8BAC0D300CE3}"/>
                    </a:ext>
                  </a:extLst>
                </p:cNvPr>
                <p:cNvSpPr txBox="1">
                  <a:spLocks noChangeArrowheads="1"/>
                </p:cNvSpPr>
                <p:nvPr/>
              </p:nvSpPr>
              <p:spPr bwMode="auto">
                <a:xfrm rot="16406019">
                  <a:off x="545" y="2951"/>
                  <a:ext cx="25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9" name="Arc 79">
                  <a:extLst>
                    <a:ext uri="{FF2B5EF4-FFF2-40B4-BE49-F238E27FC236}">
                      <a16:creationId xmlns:a16="http://schemas.microsoft.com/office/drawing/2014/main" id="{3495CE82-82BD-4B35-9EA8-BA1E8067138E}"/>
                    </a:ext>
                  </a:extLst>
                </p:cNvPr>
                <p:cNvSpPr>
                  <a:spLocks/>
                </p:cNvSpPr>
                <p:nvPr/>
              </p:nvSpPr>
              <p:spPr bwMode="auto">
                <a:xfrm rot="16342288" flipH="1">
                  <a:off x="669" y="2999"/>
                  <a:ext cx="158" cy="11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0" name="Line 80">
                  <a:extLst>
                    <a:ext uri="{FF2B5EF4-FFF2-40B4-BE49-F238E27FC236}">
                      <a16:creationId xmlns:a16="http://schemas.microsoft.com/office/drawing/2014/main" id="{17F28011-492D-49F8-9C6C-FD988D9D9D8E}"/>
                    </a:ext>
                  </a:extLst>
                </p:cNvPr>
                <p:cNvSpPr>
                  <a:spLocks noChangeShapeType="1"/>
                </p:cNvSpPr>
                <p:nvPr/>
              </p:nvSpPr>
              <p:spPr bwMode="auto">
                <a:xfrm flipV="1">
                  <a:off x="522" y="3293"/>
                  <a:ext cx="188" cy="403"/>
                </a:xfrm>
                <a:prstGeom prst="line">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grpSp>
          <p:sp>
            <p:nvSpPr>
              <p:cNvPr id="56" name="Text Box 70">
                <a:extLst>
                  <a:ext uri="{FF2B5EF4-FFF2-40B4-BE49-F238E27FC236}">
                    <a16:creationId xmlns:a16="http://schemas.microsoft.com/office/drawing/2014/main" id="{E4E56DE2-BB89-471E-9B79-EE04357BC739}"/>
                  </a:ext>
                </a:extLst>
              </p:cNvPr>
              <p:cNvSpPr txBox="1">
                <a:spLocks noChangeArrowheads="1"/>
              </p:cNvSpPr>
              <p:nvPr/>
            </p:nvSpPr>
            <p:spPr bwMode="auto">
              <a:xfrm>
                <a:off x="7353139" y="5182466"/>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a:latin typeface="Times New Roman" panose="02020603050405020304" pitchFamily="18" charset="0"/>
                  </a:rPr>
                  <a:t>20</a:t>
                </a:r>
                <a:r>
                  <a:rPr lang="en-US" altLang="vi-VN" baseline="30000">
                    <a:latin typeface="Times New Roman" panose="02020603050405020304" pitchFamily="18" charset="0"/>
                  </a:rPr>
                  <a:t>0</a:t>
                </a:r>
                <a:endParaRPr lang="en-US" altLang="vi-VN">
                  <a:latin typeface="Times New Roman" panose="02020603050405020304" pitchFamily="18" charset="0"/>
                </a:endParaRPr>
              </a:p>
            </p:txBody>
          </p:sp>
        </p:grpSp>
      </p:grpSp>
    </p:spTree>
    <p:extLst>
      <p:ext uri="{BB962C8B-B14F-4D97-AF65-F5344CB8AC3E}">
        <p14:creationId xmlns:p14="http://schemas.microsoft.com/office/powerpoint/2010/main" val="85313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90605" y="-61154"/>
            <a:ext cx="9220200" cy="5143500"/>
          </a:xfrm>
          <a:prstGeom prst="rect">
            <a:avLst/>
          </a:prstGeom>
        </p:spPr>
      </p:pic>
      <p:sp>
        <p:nvSpPr>
          <p:cNvPr id="5" name="Rectangle 4"/>
          <p:cNvSpPr/>
          <p:nvPr/>
        </p:nvSpPr>
        <p:spPr>
          <a:xfrm>
            <a:off x="14404" y="1265123"/>
            <a:ext cx="9143999" cy="156966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400">
                <a:latin typeface="Times New Roman" panose="02020603050405020304" pitchFamily="18" charset="0"/>
                <a:cs typeface="Times New Roman" panose="02020603050405020304" pitchFamily="18" charset="0"/>
              </a:rPr>
              <a:t>Bài tập 2: (Bài 16.4 SBT/tr46)</a:t>
            </a:r>
            <a:endParaRPr lang="vi-VN"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Một tia sáng mặt trời buổi sáng lọt qua khe cửa chếch 45</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so với mặt đất (coi mặt đất nằm ngang). Cần đặt gương phẳng như thế nào để thu được tia sáng phản xạ rọi thẳng đứng vào một bể cá dưới nền nhà. Vẽ hình.</a:t>
            </a:r>
            <a:endParaRPr lang="vi-VN" sz="24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48367" y="661819"/>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VẬN DỤNG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15882"/>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6" name="Hộp Văn bản 15">
            <a:extLst>
              <a:ext uri="{FF2B5EF4-FFF2-40B4-BE49-F238E27FC236}">
                <a16:creationId xmlns:a16="http://schemas.microsoft.com/office/drawing/2014/main" id="{325349C5-CF62-4D1E-8540-18BF6042627F}"/>
              </a:ext>
            </a:extLst>
          </p:cNvPr>
          <p:cNvSpPr txBox="1"/>
          <p:nvPr/>
        </p:nvSpPr>
        <p:spPr>
          <a:xfrm>
            <a:off x="0" y="2844473"/>
            <a:ext cx="9129595"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Giải: Vì tia phản xạ rọi thẳng đứng nên tia phản xạ</a:t>
            </a:r>
          </a:p>
          <a:p>
            <a:r>
              <a:rPr lang="en-US" sz="2400">
                <a:latin typeface="Times New Roman" panose="02020603050405020304" pitchFamily="18" charset="0"/>
                <a:cs typeface="Times New Roman" panose="02020603050405020304" pitchFamily="18" charset="0"/>
              </a:rPr>
              <a:t>Hợp với mặt đất 1 góc 90</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Þ"/>
            </a:pPr>
            <a:r>
              <a:rPr lang="en-US" sz="2400">
                <a:latin typeface="Times New Roman" panose="02020603050405020304" pitchFamily="18" charset="0"/>
                <a:cs typeface="Times New Roman" panose="02020603050405020304" pitchFamily="18" charset="0"/>
              </a:rPr>
              <a:t>Tia phản xạ hợp với tia tơi 1 góc 90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+45</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=135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Þ"/>
            </a:pPr>
            <a:r>
              <a:rPr lang="en-US" sz="2400">
                <a:latin typeface="Times New Roman" panose="02020603050405020304" pitchFamily="18" charset="0"/>
                <a:cs typeface="Times New Roman" panose="02020603050405020304" pitchFamily="18" charset="0"/>
              </a:rPr>
              <a:t>i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 135</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a:t>
            </a:r>
          </a:p>
          <a:p>
            <a:r>
              <a:rPr lang="en-US" sz="2400">
                <a:latin typeface="Times New Roman" panose="02020603050405020304" pitchFamily="18" charset="0"/>
                <a:cs typeface="Times New Roman" panose="02020603050405020304" pitchFamily="18" charset="0"/>
              </a:rPr>
              <a:t>Mà theo định luật PXAS thì i=I = &gt; i=i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=135</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/2= 67,5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=&gt; Gương sẽ đặt so với mặt đất 1 góc 67,5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p:txBody>
      </p:sp>
      <p:grpSp>
        <p:nvGrpSpPr>
          <p:cNvPr id="59" name="Nhóm 58">
            <a:extLst>
              <a:ext uri="{FF2B5EF4-FFF2-40B4-BE49-F238E27FC236}">
                <a16:creationId xmlns:a16="http://schemas.microsoft.com/office/drawing/2014/main" id="{35B0F226-11BB-49C2-864C-74E3A608F1F3}"/>
              </a:ext>
            </a:extLst>
          </p:cNvPr>
          <p:cNvGrpSpPr/>
          <p:nvPr/>
        </p:nvGrpSpPr>
        <p:grpSpPr>
          <a:xfrm>
            <a:off x="6702770" y="2692162"/>
            <a:ext cx="1767490" cy="2769373"/>
            <a:chOff x="6702770" y="2692162"/>
            <a:chExt cx="1767490" cy="2769373"/>
          </a:xfrm>
        </p:grpSpPr>
        <p:grpSp>
          <p:nvGrpSpPr>
            <p:cNvPr id="58" name="Nhóm 57">
              <a:extLst>
                <a:ext uri="{FF2B5EF4-FFF2-40B4-BE49-F238E27FC236}">
                  <a16:creationId xmlns:a16="http://schemas.microsoft.com/office/drawing/2014/main" id="{1BBC5D06-260D-4DB7-AA34-1C3E9F6F8C94}"/>
                </a:ext>
              </a:extLst>
            </p:cNvPr>
            <p:cNvGrpSpPr/>
            <p:nvPr/>
          </p:nvGrpSpPr>
          <p:grpSpPr>
            <a:xfrm rot="14445945">
              <a:off x="6260208" y="3251483"/>
              <a:ext cx="2769373" cy="1650731"/>
              <a:chOff x="6047068" y="3462423"/>
              <a:chExt cx="3319213" cy="1650731"/>
            </a:xfrm>
          </p:grpSpPr>
          <p:sp>
            <p:nvSpPr>
              <p:cNvPr id="55" name="Arc 79">
                <a:extLst>
                  <a:ext uri="{FF2B5EF4-FFF2-40B4-BE49-F238E27FC236}">
                    <a16:creationId xmlns:a16="http://schemas.microsoft.com/office/drawing/2014/main" id="{429AD2AD-8997-4DC0-9AA0-5386B9043BB1}"/>
                  </a:ext>
                </a:extLst>
              </p:cNvPr>
              <p:cNvSpPr>
                <a:spLocks/>
              </p:cNvSpPr>
              <p:nvPr/>
            </p:nvSpPr>
            <p:spPr bwMode="auto">
              <a:xfrm rot="7154055" flipH="1">
                <a:off x="7956416" y="4022523"/>
                <a:ext cx="68757" cy="30950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nvGrpSpPr>
              <p:cNvPr id="57" name="Nhóm 56">
                <a:extLst>
                  <a:ext uri="{FF2B5EF4-FFF2-40B4-BE49-F238E27FC236}">
                    <a16:creationId xmlns:a16="http://schemas.microsoft.com/office/drawing/2014/main" id="{6ABC554A-4F5B-4A52-B5F5-E10326994443}"/>
                  </a:ext>
                </a:extLst>
              </p:cNvPr>
              <p:cNvGrpSpPr/>
              <p:nvPr/>
            </p:nvGrpSpPr>
            <p:grpSpPr>
              <a:xfrm>
                <a:off x="6047068" y="3462423"/>
                <a:ext cx="3319213" cy="1650731"/>
                <a:chOff x="6835198" y="4449240"/>
                <a:chExt cx="3319213" cy="1650731"/>
              </a:xfrm>
            </p:grpSpPr>
            <p:grpSp>
              <p:nvGrpSpPr>
                <p:cNvPr id="17" name="Group 82">
                  <a:extLst>
                    <a:ext uri="{FF2B5EF4-FFF2-40B4-BE49-F238E27FC236}">
                      <a16:creationId xmlns:a16="http://schemas.microsoft.com/office/drawing/2014/main" id="{70DF47C6-65D3-475C-84FA-FEA7CA7560AA}"/>
                    </a:ext>
                  </a:extLst>
                </p:cNvPr>
                <p:cNvGrpSpPr>
                  <a:grpSpLocks/>
                </p:cNvGrpSpPr>
                <p:nvPr/>
              </p:nvGrpSpPr>
              <p:grpSpPr bwMode="auto">
                <a:xfrm rot="5400000">
                  <a:off x="7669439" y="3614999"/>
                  <a:ext cx="1650731" cy="3319213"/>
                  <a:chOff x="197" y="1694"/>
                  <a:chExt cx="1041" cy="2302"/>
                </a:xfrm>
              </p:grpSpPr>
              <p:grpSp>
                <p:nvGrpSpPr>
                  <p:cNvPr id="18" name="Group 42">
                    <a:extLst>
                      <a:ext uri="{FF2B5EF4-FFF2-40B4-BE49-F238E27FC236}">
                        <a16:creationId xmlns:a16="http://schemas.microsoft.com/office/drawing/2014/main" id="{87FA6C90-DF2A-47F2-8892-54E1DE01E3E2}"/>
                      </a:ext>
                    </a:extLst>
                  </p:cNvPr>
                  <p:cNvGrpSpPr>
                    <a:grpSpLocks/>
                  </p:cNvGrpSpPr>
                  <p:nvPr/>
                </p:nvGrpSpPr>
                <p:grpSpPr bwMode="auto">
                  <a:xfrm rot="-5400000">
                    <a:off x="-148" y="2906"/>
                    <a:ext cx="2124" cy="56"/>
                    <a:chOff x="1956" y="1200"/>
                    <a:chExt cx="2124" cy="56"/>
                  </a:xfrm>
                </p:grpSpPr>
                <p:sp>
                  <p:nvSpPr>
                    <p:cNvPr id="31" name="Line 43">
                      <a:extLst>
                        <a:ext uri="{FF2B5EF4-FFF2-40B4-BE49-F238E27FC236}">
                          <a16:creationId xmlns:a16="http://schemas.microsoft.com/office/drawing/2014/main" id="{884C6F16-3ECA-4B3A-839B-4653EB4C16B0}"/>
                        </a:ext>
                      </a:extLst>
                    </p:cNvPr>
                    <p:cNvSpPr>
                      <a:spLocks noChangeShapeType="1"/>
                    </p:cNvSpPr>
                    <p:nvPr/>
                  </p:nvSpPr>
                  <p:spPr bwMode="auto">
                    <a:xfrm>
                      <a:off x="1968" y="1200"/>
                      <a:ext cx="21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2" name="Line 44">
                      <a:extLst>
                        <a:ext uri="{FF2B5EF4-FFF2-40B4-BE49-F238E27FC236}">
                          <a16:creationId xmlns:a16="http://schemas.microsoft.com/office/drawing/2014/main" id="{CD1B2E1D-7811-4D57-8615-A2890FFC511B}"/>
                        </a:ext>
                      </a:extLst>
                    </p:cNvPr>
                    <p:cNvSpPr>
                      <a:spLocks noChangeShapeType="1"/>
                    </p:cNvSpPr>
                    <p:nvPr/>
                  </p:nvSpPr>
                  <p:spPr bwMode="auto">
                    <a:xfrm flipH="1">
                      <a:off x="1956" y="120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3" name="Line 45">
                      <a:extLst>
                        <a:ext uri="{FF2B5EF4-FFF2-40B4-BE49-F238E27FC236}">
                          <a16:creationId xmlns:a16="http://schemas.microsoft.com/office/drawing/2014/main" id="{4992A9F4-7963-4FB8-AA8D-4586B43CBD66}"/>
                        </a:ext>
                      </a:extLst>
                    </p:cNvPr>
                    <p:cNvSpPr>
                      <a:spLocks noChangeShapeType="1"/>
                    </p:cNvSpPr>
                    <p:nvPr/>
                  </p:nvSpPr>
                  <p:spPr bwMode="auto">
                    <a:xfrm flipH="1">
                      <a:off x="201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4" name="Line 46">
                      <a:extLst>
                        <a:ext uri="{FF2B5EF4-FFF2-40B4-BE49-F238E27FC236}">
                          <a16:creationId xmlns:a16="http://schemas.microsoft.com/office/drawing/2014/main" id="{94C4C0BE-2C02-4E7D-AC0C-D41D825ABB12}"/>
                        </a:ext>
                      </a:extLst>
                    </p:cNvPr>
                    <p:cNvSpPr>
                      <a:spLocks noChangeShapeType="1"/>
                    </p:cNvSpPr>
                    <p:nvPr/>
                  </p:nvSpPr>
                  <p:spPr bwMode="auto">
                    <a:xfrm flipH="1">
                      <a:off x="211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5" name="Line 47">
                      <a:extLst>
                        <a:ext uri="{FF2B5EF4-FFF2-40B4-BE49-F238E27FC236}">
                          <a16:creationId xmlns:a16="http://schemas.microsoft.com/office/drawing/2014/main" id="{998CE93A-872B-49EF-8854-ED623B5F6C88}"/>
                        </a:ext>
                      </a:extLst>
                    </p:cNvPr>
                    <p:cNvSpPr>
                      <a:spLocks noChangeShapeType="1"/>
                    </p:cNvSpPr>
                    <p:nvPr/>
                  </p:nvSpPr>
                  <p:spPr bwMode="auto">
                    <a:xfrm flipH="1">
                      <a:off x="220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6" name="Line 48">
                      <a:extLst>
                        <a:ext uri="{FF2B5EF4-FFF2-40B4-BE49-F238E27FC236}">
                          <a16:creationId xmlns:a16="http://schemas.microsoft.com/office/drawing/2014/main" id="{806DB04B-2591-4F23-82EB-C24E23D6D98A}"/>
                        </a:ext>
                      </a:extLst>
                    </p:cNvPr>
                    <p:cNvSpPr>
                      <a:spLocks noChangeShapeType="1"/>
                    </p:cNvSpPr>
                    <p:nvPr/>
                  </p:nvSpPr>
                  <p:spPr bwMode="auto">
                    <a:xfrm flipH="1">
                      <a:off x="230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7" name="Line 49">
                      <a:extLst>
                        <a:ext uri="{FF2B5EF4-FFF2-40B4-BE49-F238E27FC236}">
                          <a16:creationId xmlns:a16="http://schemas.microsoft.com/office/drawing/2014/main" id="{98C3C3C1-DA53-4F3D-8AC5-2F9DBA4EE796}"/>
                        </a:ext>
                      </a:extLst>
                    </p:cNvPr>
                    <p:cNvSpPr>
                      <a:spLocks noChangeShapeType="1"/>
                    </p:cNvSpPr>
                    <p:nvPr/>
                  </p:nvSpPr>
                  <p:spPr bwMode="auto">
                    <a:xfrm flipH="1">
                      <a:off x="240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8" name="Line 50">
                      <a:extLst>
                        <a:ext uri="{FF2B5EF4-FFF2-40B4-BE49-F238E27FC236}">
                          <a16:creationId xmlns:a16="http://schemas.microsoft.com/office/drawing/2014/main" id="{D766BF64-1962-4DC3-8B73-C62459A63607}"/>
                        </a:ext>
                      </a:extLst>
                    </p:cNvPr>
                    <p:cNvSpPr>
                      <a:spLocks noChangeShapeType="1"/>
                    </p:cNvSpPr>
                    <p:nvPr/>
                  </p:nvSpPr>
                  <p:spPr bwMode="auto">
                    <a:xfrm flipH="1">
                      <a:off x="249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9" name="Line 51">
                      <a:extLst>
                        <a:ext uri="{FF2B5EF4-FFF2-40B4-BE49-F238E27FC236}">
                          <a16:creationId xmlns:a16="http://schemas.microsoft.com/office/drawing/2014/main" id="{4BCF110D-EC74-4D9E-92EC-A50FF16DDDAC}"/>
                        </a:ext>
                      </a:extLst>
                    </p:cNvPr>
                    <p:cNvSpPr>
                      <a:spLocks noChangeShapeType="1"/>
                    </p:cNvSpPr>
                    <p:nvPr/>
                  </p:nvSpPr>
                  <p:spPr bwMode="auto">
                    <a:xfrm flipH="1">
                      <a:off x="259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0" name="Line 52">
                      <a:extLst>
                        <a:ext uri="{FF2B5EF4-FFF2-40B4-BE49-F238E27FC236}">
                          <a16:creationId xmlns:a16="http://schemas.microsoft.com/office/drawing/2014/main" id="{0C076929-D67F-4795-BC11-83936C926E28}"/>
                        </a:ext>
                      </a:extLst>
                    </p:cNvPr>
                    <p:cNvSpPr>
                      <a:spLocks noChangeShapeType="1"/>
                    </p:cNvSpPr>
                    <p:nvPr/>
                  </p:nvSpPr>
                  <p:spPr bwMode="auto">
                    <a:xfrm flipH="1">
                      <a:off x="268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 name="Line 53">
                      <a:extLst>
                        <a:ext uri="{FF2B5EF4-FFF2-40B4-BE49-F238E27FC236}">
                          <a16:creationId xmlns:a16="http://schemas.microsoft.com/office/drawing/2014/main" id="{127CF84B-0F01-4C96-8CC1-493A9EE42CE5}"/>
                        </a:ext>
                      </a:extLst>
                    </p:cNvPr>
                    <p:cNvSpPr>
                      <a:spLocks noChangeShapeType="1"/>
                    </p:cNvSpPr>
                    <p:nvPr/>
                  </p:nvSpPr>
                  <p:spPr bwMode="auto">
                    <a:xfrm flipH="1">
                      <a:off x="278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2" name="Line 54">
                      <a:extLst>
                        <a:ext uri="{FF2B5EF4-FFF2-40B4-BE49-F238E27FC236}">
                          <a16:creationId xmlns:a16="http://schemas.microsoft.com/office/drawing/2014/main" id="{978B2676-3D2E-4351-90BC-B80B9D88D0B7}"/>
                        </a:ext>
                      </a:extLst>
                    </p:cNvPr>
                    <p:cNvSpPr>
                      <a:spLocks noChangeShapeType="1"/>
                    </p:cNvSpPr>
                    <p:nvPr/>
                  </p:nvSpPr>
                  <p:spPr bwMode="auto">
                    <a:xfrm flipH="1">
                      <a:off x="288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3" name="Line 55">
                      <a:extLst>
                        <a:ext uri="{FF2B5EF4-FFF2-40B4-BE49-F238E27FC236}">
                          <a16:creationId xmlns:a16="http://schemas.microsoft.com/office/drawing/2014/main" id="{F91490E2-1D51-4A11-9B03-994EB068F337}"/>
                        </a:ext>
                      </a:extLst>
                    </p:cNvPr>
                    <p:cNvSpPr>
                      <a:spLocks noChangeShapeType="1"/>
                    </p:cNvSpPr>
                    <p:nvPr/>
                  </p:nvSpPr>
                  <p:spPr bwMode="auto">
                    <a:xfrm flipH="1">
                      <a:off x="297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4" name="Line 56">
                      <a:extLst>
                        <a:ext uri="{FF2B5EF4-FFF2-40B4-BE49-F238E27FC236}">
                          <a16:creationId xmlns:a16="http://schemas.microsoft.com/office/drawing/2014/main" id="{29A10080-BBAB-40A7-A861-C4E291D0187C}"/>
                        </a:ext>
                      </a:extLst>
                    </p:cNvPr>
                    <p:cNvSpPr>
                      <a:spLocks noChangeShapeType="1"/>
                    </p:cNvSpPr>
                    <p:nvPr/>
                  </p:nvSpPr>
                  <p:spPr bwMode="auto">
                    <a:xfrm flipH="1">
                      <a:off x="307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5" name="Line 57">
                      <a:extLst>
                        <a:ext uri="{FF2B5EF4-FFF2-40B4-BE49-F238E27FC236}">
                          <a16:creationId xmlns:a16="http://schemas.microsoft.com/office/drawing/2014/main" id="{87315229-7800-46D5-9A5F-08DB490DC264}"/>
                        </a:ext>
                      </a:extLst>
                    </p:cNvPr>
                    <p:cNvSpPr>
                      <a:spLocks noChangeShapeType="1"/>
                    </p:cNvSpPr>
                    <p:nvPr/>
                  </p:nvSpPr>
                  <p:spPr bwMode="auto">
                    <a:xfrm flipH="1">
                      <a:off x="316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6" name="Line 58">
                      <a:extLst>
                        <a:ext uri="{FF2B5EF4-FFF2-40B4-BE49-F238E27FC236}">
                          <a16:creationId xmlns:a16="http://schemas.microsoft.com/office/drawing/2014/main" id="{37A35BDF-140B-4EC3-B30A-398B5018515A}"/>
                        </a:ext>
                      </a:extLst>
                    </p:cNvPr>
                    <p:cNvSpPr>
                      <a:spLocks noChangeShapeType="1"/>
                    </p:cNvSpPr>
                    <p:nvPr/>
                  </p:nvSpPr>
                  <p:spPr bwMode="auto">
                    <a:xfrm flipH="1">
                      <a:off x="326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 name="Line 59">
                      <a:extLst>
                        <a:ext uri="{FF2B5EF4-FFF2-40B4-BE49-F238E27FC236}">
                          <a16:creationId xmlns:a16="http://schemas.microsoft.com/office/drawing/2014/main" id="{D2E3F5A9-E08F-4389-94C9-BD3D6ACD39CB}"/>
                        </a:ext>
                      </a:extLst>
                    </p:cNvPr>
                    <p:cNvSpPr>
                      <a:spLocks noChangeShapeType="1"/>
                    </p:cNvSpPr>
                    <p:nvPr/>
                  </p:nvSpPr>
                  <p:spPr bwMode="auto">
                    <a:xfrm flipH="1">
                      <a:off x="336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8" name="Line 60">
                      <a:extLst>
                        <a:ext uri="{FF2B5EF4-FFF2-40B4-BE49-F238E27FC236}">
                          <a16:creationId xmlns:a16="http://schemas.microsoft.com/office/drawing/2014/main" id="{D3A22FC8-2723-4C2C-9D6F-EF54023D174B}"/>
                        </a:ext>
                      </a:extLst>
                    </p:cNvPr>
                    <p:cNvSpPr>
                      <a:spLocks noChangeShapeType="1"/>
                    </p:cNvSpPr>
                    <p:nvPr/>
                  </p:nvSpPr>
                  <p:spPr bwMode="auto">
                    <a:xfrm flipH="1">
                      <a:off x="345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9" name="Line 61">
                      <a:extLst>
                        <a:ext uri="{FF2B5EF4-FFF2-40B4-BE49-F238E27FC236}">
                          <a16:creationId xmlns:a16="http://schemas.microsoft.com/office/drawing/2014/main" id="{17AA81B1-77F5-46F1-A1AA-87F0811D1205}"/>
                        </a:ext>
                      </a:extLst>
                    </p:cNvPr>
                    <p:cNvSpPr>
                      <a:spLocks noChangeShapeType="1"/>
                    </p:cNvSpPr>
                    <p:nvPr/>
                  </p:nvSpPr>
                  <p:spPr bwMode="auto">
                    <a:xfrm flipH="1">
                      <a:off x="355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0" name="Line 62">
                      <a:extLst>
                        <a:ext uri="{FF2B5EF4-FFF2-40B4-BE49-F238E27FC236}">
                          <a16:creationId xmlns:a16="http://schemas.microsoft.com/office/drawing/2014/main" id="{F2DD8701-9AC7-4479-85A1-40ED343A5D89}"/>
                        </a:ext>
                      </a:extLst>
                    </p:cNvPr>
                    <p:cNvSpPr>
                      <a:spLocks noChangeShapeType="1"/>
                    </p:cNvSpPr>
                    <p:nvPr/>
                  </p:nvSpPr>
                  <p:spPr bwMode="auto">
                    <a:xfrm flipH="1">
                      <a:off x="364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 name="Line 63">
                      <a:extLst>
                        <a:ext uri="{FF2B5EF4-FFF2-40B4-BE49-F238E27FC236}">
                          <a16:creationId xmlns:a16="http://schemas.microsoft.com/office/drawing/2014/main" id="{B7E0F305-46F1-4FEC-9A29-795252598D7A}"/>
                        </a:ext>
                      </a:extLst>
                    </p:cNvPr>
                    <p:cNvSpPr>
                      <a:spLocks noChangeShapeType="1"/>
                    </p:cNvSpPr>
                    <p:nvPr/>
                  </p:nvSpPr>
                  <p:spPr bwMode="auto">
                    <a:xfrm flipH="1">
                      <a:off x="374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 name="Line 64">
                      <a:extLst>
                        <a:ext uri="{FF2B5EF4-FFF2-40B4-BE49-F238E27FC236}">
                          <a16:creationId xmlns:a16="http://schemas.microsoft.com/office/drawing/2014/main" id="{D9FA8918-92B8-4E85-AFFD-C9A7BE9DF5EF}"/>
                        </a:ext>
                      </a:extLst>
                    </p:cNvPr>
                    <p:cNvSpPr>
                      <a:spLocks noChangeShapeType="1"/>
                    </p:cNvSpPr>
                    <p:nvPr/>
                  </p:nvSpPr>
                  <p:spPr bwMode="auto">
                    <a:xfrm flipH="1">
                      <a:off x="384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3" name="Line 65">
                      <a:extLst>
                        <a:ext uri="{FF2B5EF4-FFF2-40B4-BE49-F238E27FC236}">
                          <a16:creationId xmlns:a16="http://schemas.microsoft.com/office/drawing/2014/main" id="{B022AA3B-A231-4010-A98A-2D15009B84E5}"/>
                        </a:ext>
                      </a:extLst>
                    </p:cNvPr>
                    <p:cNvSpPr>
                      <a:spLocks noChangeShapeType="1"/>
                    </p:cNvSpPr>
                    <p:nvPr/>
                  </p:nvSpPr>
                  <p:spPr bwMode="auto">
                    <a:xfrm flipH="1">
                      <a:off x="393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 name="Line 66">
                      <a:extLst>
                        <a:ext uri="{FF2B5EF4-FFF2-40B4-BE49-F238E27FC236}">
                          <a16:creationId xmlns:a16="http://schemas.microsoft.com/office/drawing/2014/main" id="{A88CA0C6-0F07-4B84-9391-9CA3B305E2BD}"/>
                        </a:ext>
                      </a:extLst>
                    </p:cNvPr>
                    <p:cNvSpPr>
                      <a:spLocks noChangeShapeType="1"/>
                    </p:cNvSpPr>
                    <p:nvPr/>
                  </p:nvSpPr>
                  <p:spPr bwMode="auto">
                    <a:xfrm flipH="1">
                      <a:off x="403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9" name="Line 67">
                    <a:extLst>
                      <a:ext uri="{FF2B5EF4-FFF2-40B4-BE49-F238E27FC236}">
                        <a16:creationId xmlns:a16="http://schemas.microsoft.com/office/drawing/2014/main" id="{5D349FFB-66CC-4ACD-8336-6F710F6DD0DA}"/>
                      </a:ext>
                    </a:extLst>
                  </p:cNvPr>
                  <p:cNvSpPr>
                    <a:spLocks noChangeShapeType="1"/>
                  </p:cNvSpPr>
                  <p:nvPr/>
                </p:nvSpPr>
                <p:spPr bwMode="auto">
                  <a:xfrm flipH="1" flipV="1">
                    <a:off x="520" y="2033"/>
                    <a:ext cx="369" cy="961"/>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 name="Text Box 68">
                    <a:extLst>
                      <a:ext uri="{FF2B5EF4-FFF2-40B4-BE49-F238E27FC236}">
                        <a16:creationId xmlns:a16="http://schemas.microsoft.com/office/drawing/2014/main" id="{97962556-AEC0-4D60-BD1D-5CC6BBBFD1B7}"/>
                      </a:ext>
                    </a:extLst>
                  </p:cNvPr>
                  <p:cNvSpPr txBox="1">
                    <a:spLocks noChangeArrowheads="1"/>
                  </p:cNvSpPr>
                  <p:nvPr/>
                </p:nvSpPr>
                <p:spPr bwMode="auto">
                  <a:xfrm rot="16200000">
                    <a:off x="915" y="2825"/>
                    <a:ext cx="1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1" name="Text Box 70">
                    <a:extLst>
                      <a:ext uri="{FF2B5EF4-FFF2-40B4-BE49-F238E27FC236}">
                        <a16:creationId xmlns:a16="http://schemas.microsoft.com/office/drawing/2014/main" id="{7FCD2E52-305D-4508-A4BB-F54F16745FC1}"/>
                      </a:ext>
                    </a:extLst>
                  </p:cNvPr>
                  <p:cNvSpPr txBox="1">
                    <a:spLocks noChangeArrowheads="1"/>
                  </p:cNvSpPr>
                  <p:nvPr/>
                </p:nvSpPr>
                <p:spPr bwMode="auto">
                  <a:xfrm rot="2688396">
                    <a:off x="273" y="1694"/>
                    <a:ext cx="18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S</a:t>
                    </a:r>
                  </a:p>
                </p:txBody>
              </p:sp>
              <p:sp>
                <p:nvSpPr>
                  <p:cNvPr id="22" name="Line 71">
                    <a:extLst>
                      <a:ext uri="{FF2B5EF4-FFF2-40B4-BE49-F238E27FC236}">
                        <a16:creationId xmlns:a16="http://schemas.microsoft.com/office/drawing/2014/main" id="{92BBCB91-FF57-4DBF-A39A-4E3FFE0090E2}"/>
                      </a:ext>
                    </a:extLst>
                  </p:cNvPr>
                  <p:cNvSpPr>
                    <a:spLocks noChangeShapeType="1"/>
                  </p:cNvSpPr>
                  <p:nvPr/>
                </p:nvSpPr>
                <p:spPr bwMode="auto">
                  <a:xfrm flipH="1">
                    <a:off x="262" y="2976"/>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 name="Text Box 72">
                    <a:extLst>
                      <a:ext uri="{FF2B5EF4-FFF2-40B4-BE49-F238E27FC236}">
                        <a16:creationId xmlns:a16="http://schemas.microsoft.com/office/drawing/2014/main" id="{A9C574A8-1E0B-416F-9834-3118221AE6D0}"/>
                      </a:ext>
                    </a:extLst>
                  </p:cNvPr>
                  <p:cNvSpPr txBox="1">
                    <a:spLocks noChangeArrowheads="1"/>
                  </p:cNvSpPr>
                  <p:nvPr/>
                </p:nvSpPr>
                <p:spPr bwMode="auto">
                  <a:xfrm rot="15952563">
                    <a:off x="201" y="2654"/>
                    <a:ext cx="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N</a:t>
                    </a:r>
                  </a:p>
                </p:txBody>
              </p:sp>
              <p:sp>
                <p:nvSpPr>
                  <p:cNvPr id="24" name="Arc 73">
                    <a:extLst>
                      <a:ext uri="{FF2B5EF4-FFF2-40B4-BE49-F238E27FC236}">
                        <a16:creationId xmlns:a16="http://schemas.microsoft.com/office/drawing/2014/main" id="{7089E95A-97EA-44BD-87DA-ED5E7024422D}"/>
                      </a:ext>
                    </a:extLst>
                  </p:cNvPr>
                  <p:cNvSpPr>
                    <a:spLocks/>
                  </p:cNvSpPr>
                  <p:nvPr/>
                </p:nvSpPr>
                <p:spPr bwMode="auto">
                  <a:xfrm flipH="1">
                    <a:off x="694" y="2832"/>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5" name="Text Box 74">
                    <a:extLst>
                      <a:ext uri="{FF2B5EF4-FFF2-40B4-BE49-F238E27FC236}">
                        <a16:creationId xmlns:a16="http://schemas.microsoft.com/office/drawing/2014/main" id="{4C4BC5F2-E71B-4314-805F-D4720B7CD0F1}"/>
                      </a:ext>
                    </a:extLst>
                  </p:cNvPr>
                  <p:cNvSpPr txBox="1">
                    <a:spLocks noChangeArrowheads="1"/>
                  </p:cNvSpPr>
                  <p:nvPr/>
                </p:nvSpPr>
                <p:spPr bwMode="auto">
                  <a:xfrm rot="16200000">
                    <a:off x="565" y="2712"/>
                    <a:ext cx="1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6" name="Line 75">
                    <a:extLst>
                      <a:ext uri="{FF2B5EF4-FFF2-40B4-BE49-F238E27FC236}">
                        <a16:creationId xmlns:a16="http://schemas.microsoft.com/office/drawing/2014/main" id="{A4B03CAE-3ACB-4E4B-A985-E3F3082A8592}"/>
                      </a:ext>
                    </a:extLst>
                  </p:cNvPr>
                  <p:cNvSpPr>
                    <a:spLocks noChangeShapeType="1"/>
                  </p:cNvSpPr>
                  <p:nvPr/>
                </p:nvSpPr>
                <p:spPr bwMode="auto">
                  <a:xfrm flipH="1">
                    <a:off x="574" y="3003"/>
                    <a:ext cx="313" cy="722"/>
                  </a:xfrm>
                  <a:prstGeom prst="line">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27" name="Text Box 77">
                    <a:extLst>
                      <a:ext uri="{FF2B5EF4-FFF2-40B4-BE49-F238E27FC236}">
                        <a16:creationId xmlns:a16="http://schemas.microsoft.com/office/drawing/2014/main" id="{9F7D1248-3E19-456B-9BA7-66BE92657DBE}"/>
                      </a:ext>
                    </a:extLst>
                  </p:cNvPr>
                  <p:cNvSpPr txBox="1">
                    <a:spLocks noChangeArrowheads="1"/>
                  </p:cNvSpPr>
                  <p:nvPr/>
                </p:nvSpPr>
                <p:spPr bwMode="auto">
                  <a:xfrm rot="2688396" flipH="1">
                    <a:off x="1065" y="3399"/>
                    <a:ext cx="17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R</a:t>
                    </a:r>
                  </a:p>
                </p:txBody>
              </p:sp>
              <p:sp>
                <p:nvSpPr>
                  <p:cNvPr id="28" name="Text Box 78">
                    <a:extLst>
                      <a:ext uri="{FF2B5EF4-FFF2-40B4-BE49-F238E27FC236}">
                        <a16:creationId xmlns:a16="http://schemas.microsoft.com/office/drawing/2014/main" id="{20883AEA-3824-4EEA-B8E7-8BAC0D300CE3}"/>
                      </a:ext>
                    </a:extLst>
                  </p:cNvPr>
                  <p:cNvSpPr txBox="1">
                    <a:spLocks noChangeArrowheads="1"/>
                  </p:cNvSpPr>
                  <p:nvPr/>
                </p:nvSpPr>
                <p:spPr bwMode="auto">
                  <a:xfrm rot="16406019">
                    <a:off x="545" y="2951"/>
                    <a:ext cx="25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9" name="Arc 79">
                    <a:extLst>
                      <a:ext uri="{FF2B5EF4-FFF2-40B4-BE49-F238E27FC236}">
                        <a16:creationId xmlns:a16="http://schemas.microsoft.com/office/drawing/2014/main" id="{3495CE82-82BD-4B35-9EA8-BA1E8067138E}"/>
                      </a:ext>
                    </a:extLst>
                  </p:cNvPr>
                  <p:cNvSpPr>
                    <a:spLocks/>
                  </p:cNvSpPr>
                  <p:nvPr/>
                </p:nvSpPr>
                <p:spPr bwMode="auto">
                  <a:xfrm rot="16342288" flipH="1">
                    <a:off x="669" y="2999"/>
                    <a:ext cx="158" cy="11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0" name="Line 80">
                    <a:extLst>
                      <a:ext uri="{FF2B5EF4-FFF2-40B4-BE49-F238E27FC236}">
                        <a16:creationId xmlns:a16="http://schemas.microsoft.com/office/drawing/2014/main" id="{17F28011-492D-49F8-9C6C-FD988D9D9D8E}"/>
                      </a:ext>
                    </a:extLst>
                  </p:cNvPr>
                  <p:cNvSpPr>
                    <a:spLocks noChangeShapeType="1"/>
                  </p:cNvSpPr>
                  <p:nvPr/>
                </p:nvSpPr>
                <p:spPr bwMode="auto">
                  <a:xfrm>
                    <a:off x="627" y="2328"/>
                    <a:ext cx="112" cy="268"/>
                  </a:xfrm>
                  <a:prstGeom prst="line">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grpSp>
            <p:sp>
              <p:nvSpPr>
                <p:cNvPr id="56" name="Text Box 70">
                  <a:extLst>
                    <a:ext uri="{FF2B5EF4-FFF2-40B4-BE49-F238E27FC236}">
                      <a16:creationId xmlns:a16="http://schemas.microsoft.com/office/drawing/2014/main" id="{E4E56DE2-BB89-471E-9B79-EE04357BC739}"/>
                    </a:ext>
                  </a:extLst>
                </p:cNvPr>
                <p:cNvSpPr txBox="1">
                  <a:spLocks noChangeArrowheads="1"/>
                </p:cNvSpPr>
                <p:nvPr/>
              </p:nvSpPr>
              <p:spPr bwMode="auto">
                <a:xfrm rot="7154055">
                  <a:off x="8871224" y="4643636"/>
                  <a:ext cx="492443" cy="44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a:latin typeface="Times New Roman" panose="02020603050405020304" pitchFamily="18" charset="0"/>
                    </a:rPr>
                    <a:t>45</a:t>
                  </a:r>
                  <a:r>
                    <a:rPr lang="en-US" altLang="vi-VN" baseline="30000">
                      <a:latin typeface="Times New Roman" panose="02020603050405020304" pitchFamily="18" charset="0"/>
                    </a:rPr>
                    <a:t>0</a:t>
                  </a:r>
                  <a:endParaRPr lang="en-US" altLang="vi-VN">
                    <a:latin typeface="Times New Roman" panose="02020603050405020304" pitchFamily="18" charset="0"/>
                  </a:endParaRPr>
                </a:p>
              </p:txBody>
            </p:sp>
          </p:grpSp>
        </p:grpSp>
        <p:cxnSp>
          <p:nvCxnSpPr>
            <p:cNvPr id="14" name="Đường nối Thẳng 13">
              <a:extLst>
                <a:ext uri="{FF2B5EF4-FFF2-40B4-BE49-F238E27FC236}">
                  <a16:creationId xmlns:a16="http://schemas.microsoft.com/office/drawing/2014/main" id="{59AE6439-DD8A-4DDF-92D5-3009443C4D1B}"/>
                </a:ext>
              </a:extLst>
            </p:cNvPr>
            <p:cNvCxnSpPr>
              <a:cxnSpLocks/>
            </p:cNvCxnSpPr>
            <p:nvPr/>
          </p:nvCxnSpPr>
          <p:spPr>
            <a:xfrm>
              <a:off x="6702770" y="4053078"/>
              <a:ext cx="1202557" cy="4754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424418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90605" y="-61154"/>
            <a:ext cx="9220200" cy="5143500"/>
          </a:xfrm>
          <a:prstGeom prst="rect">
            <a:avLst/>
          </a:prstGeom>
        </p:spPr>
      </p:pic>
      <p:sp>
        <p:nvSpPr>
          <p:cNvPr id="5" name="Rectangle 4"/>
          <p:cNvSpPr/>
          <p:nvPr/>
        </p:nvSpPr>
        <p:spPr>
          <a:xfrm>
            <a:off x="14404" y="1265123"/>
            <a:ext cx="9143999" cy="1200329"/>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a:buFontTx/>
              <a:buChar char="-"/>
            </a:pPr>
            <a:r>
              <a:rPr lang="en-US" sz="2400">
                <a:latin typeface="Times New Roman" panose="02020603050405020304" pitchFamily="18" charset="0"/>
                <a:cs typeface="Times New Roman" panose="02020603050405020304" pitchFamily="18" charset="0"/>
              </a:rPr>
              <a:t>Học thuộc nội dung ghi nhớ.</a:t>
            </a:r>
          </a:p>
          <a:p>
            <a:pPr marL="342900" indent="-342900">
              <a:buFontTx/>
              <a:buChar char="-"/>
            </a:pPr>
            <a:r>
              <a:rPr lang="en-US" sz="2400">
                <a:latin typeface="Times New Roman" panose="02020603050405020304" pitchFamily="18" charset="0"/>
                <a:cs typeface="Times New Roman" panose="02020603050405020304" pitchFamily="18" charset="0"/>
              </a:rPr>
              <a:t>Làm bài 16.2  16.5, 16.6 SBT</a:t>
            </a:r>
          </a:p>
          <a:p>
            <a:pPr marL="342900" indent="-342900">
              <a:buFontTx/>
              <a:buChar char="-"/>
            </a:pPr>
            <a:r>
              <a:rPr lang="en-US" sz="2400">
                <a:latin typeface="Times New Roman" panose="02020603050405020304" pitchFamily="18" charset="0"/>
                <a:cs typeface="Times New Roman" panose="02020603050405020304" pitchFamily="18" charset="0"/>
              </a:rPr>
              <a:t>Chuẩn bị bài 17: Ảnh của vật tạo bởi gương phẳng</a:t>
            </a:r>
            <a:endParaRPr lang="vi-VN" sz="24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342701" y="652826"/>
            <a:ext cx="6748865" cy="538836"/>
            <a:chOff x="228607" y="406398"/>
            <a:chExt cx="9181847" cy="790583"/>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418869"/>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HƯỚNG DẪN VỀ NHÀ</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15882"/>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Tree>
    <p:extLst>
      <p:ext uri="{BB962C8B-B14F-4D97-AF65-F5344CB8AC3E}">
        <p14:creationId xmlns:p14="http://schemas.microsoft.com/office/powerpoint/2010/main" val="370844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144000" cy="5143500"/>
          </a:xfrm>
          <a:prstGeom prst="rect">
            <a:avLst/>
          </a:prstGeom>
        </p:spPr>
      </p:pic>
      <p:grpSp>
        <p:nvGrpSpPr>
          <p:cNvPr id="5" name="Group 4"/>
          <p:cNvGrpSpPr/>
          <p:nvPr/>
        </p:nvGrpSpPr>
        <p:grpSpPr>
          <a:xfrm>
            <a:off x="228600" y="270983"/>
            <a:ext cx="8686800" cy="4739167"/>
            <a:chOff x="2371518" y="1531010"/>
            <a:chExt cx="6274988" cy="825387"/>
          </a:xfrm>
          <a:scene3d>
            <a:camera prst="orthographicFront"/>
            <a:lightRig rig="threePt" dir="t"/>
          </a:scene3d>
        </p:grpSpPr>
        <p:sp>
          <p:nvSpPr>
            <p:cNvPr id="6" name="Rounded Rectangle 5"/>
            <p:cNvSpPr/>
            <p:nvPr/>
          </p:nvSpPr>
          <p:spPr>
            <a:xfrm>
              <a:off x="2371518" y="1531010"/>
              <a:ext cx="6274988" cy="825387"/>
            </a:xfrm>
            <a:prstGeom prst="roundRect">
              <a:avLst/>
            </a:prstGeom>
            <a:solidFill>
              <a:schemeClr val="bg1">
                <a:alpha val="90000"/>
              </a:schemeClr>
            </a:solid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2452102" y="1531010"/>
              <a:ext cx="6194404" cy="7448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3200" b="1" kern="1200">
                  <a:solidFill>
                    <a:srgbClr val="1A04BC"/>
                  </a:solidFill>
                  <a:latin typeface="Times New Roman" pitchFamily="18" charset="0"/>
                  <a:cs typeface="Times New Roman" pitchFamily="18" charset="0"/>
                </a:rPr>
                <a:t>Hoạt động nhóm</a:t>
              </a:r>
              <a:endParaRPr lang="en-US" sz="3200" b="1" kern="1200" dirty="0">
                <a:solidFill>
                  <a:srgbClr val="1A04BC"/>
                </a:solidFill>
                <a:latin typeface="Times New Roman" pitchFamily="18" charset="0"/>
                <a:cs typeface="Times New Roman" pitchFamily="18" charset="0"/>
              </a:endParaRPr>
            </a:p>
            <a:p>
              <a:pPr marL="514350" indent="-514350" algn="just" defTabSz="1155700">
                <a:lnSpc>
                  <a:spcPct val="90000"/>
                </a:lnSpc>
                <a:spcBef>
                  <a:spcPct val="0"/>
                </a:spcBef>
                <a:spcAft>
                  <a:spcPct val="35000"/>
                </a:spcAft>
                <a:buAutoNum type="arabicPeriod"/>
              </a:pPr>
              <a:r>
                <a:rPr lang="en-US" sz="3200" b="1" i="1">
                  <a:latin typeface="Times New Roman" pitchFamily="18" charset="0"/>
                  <a:cs typeface="Times New Roman" pitchFamily="18" charset="0"/>
                </a:rPr>
                <a:t>Các nhóm hãy tiến hành lại thí nghiệm trên đối với các vật dụng sau: Gương, Kính, Thước nhựa, Bìa bóng…</a:t>
              </a:r>
              <a:endParaRPr lang="en-US" sz="3200" b="1" i="1" dirty="0">
                <a:latin typeface="Times New Roman" pitchFamily="18" charset="0"/>
                <a:cs typeface="Times New Roman" pitchFamily="18" charset="0"/>
              </a:endParaRPr>
            </a:p>
            <a:p>
              <a:pPr marL="514350" indent="-514350" algn="just" defTabSz="1155700">
                <a:lnSpc>
                  <a:spcPct val="90000"/>
                </a:lnSpc>
                <a:spcBef>
                  <a:spcPct val="0"/>
                </a:spcBef>
                <a:spcAft>
                  <a:spcPct val="35000"/>
                </a:spcAft>
                <a:buFontTx/>
                <a:buAutoNum type="arabicPeriod"/>
              </a:pPr>
              <a:r>
                <a:rPr lang="en-US" sz="3200" b="1" i="1">
                  <a:latin typeface="Times New Roman" pitchFamily="18" charset="0"/>
                  <a:cs typeface="Times New Roman" pitchFamily="18" charset="0"/>
                </a:rPr>
                <a:t>Quan sát và hãy cho biết có hiện tượng ánh sáng bị hắt trở lại hay không?</a:t>
              </a:r>
              <a:endParaRPr lang="en-US" sz="3200" b="1" kern="1200" dirty="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9302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144000" cy="5143500"/>
          </a:xfrm>
          <a:prstGeom prst="rect">
            <a:avLst/>
          </a:prstGeom>
        </p:spPr>
      </p:pic>
      <p:grpSp>
        <p:nvGrpSpPr>
          <p:cNvPr id="5" name="Group 4"/>
          <p:cNvGrpSpPr/>
          <p:nvPr/>
        </p:nvGrpSpPr>
        <p:grpSpPr>
          <a:xfrm>
            <a:off x="262409" y="1167411"/>
            <a:ext cx="8229600" cy="3858099"/>
            <a:chOff x="2274201" y="1737795"/>
            <a:chExt cx="5944726" cy="641826"/>
          </a:xfrm>
          <a:scene3d>
            <a:camera prst="orthographicFront"/>
            <a:lightRig rig="threePt" dir="t"/>
          </a:scene3d>
        </p:grpSpPr>
        <p:sp>
          <p:nvSpPr>
            <p:cNvPr id="6" name="Rounded Rectangle 5"/>
            <p:cNvSpPr/>
            <p:nvPr/>
          </p:nvSpPr>
          <p:spPr>
            <a:xfrm>
              <a:off x="2274201" y="1737795"/>
              <a:ext cx="5944726" cy="641826"/>
            </a:xfrm>
            <a:prstGeom prst="roundRect">
              <a:avLst/>
            </a:prstGeom>
            <a:solidFill>
              <a:schemeClr val="bg1">
                <a:alpha val="90000"/>
              </a:schemeClr>
            </a:solid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2452102" y="1799738"/>
              <a:ext cx="5588923" cy="51018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marL="457200" indent="-457200" algn="just" defTabSz="1155700">
                <a:lnSpc>
                  <a:spcPct val="90000"/>
                </a:lnSpc>
                <a:spcBef>
                  <a:spcPct val="0"/>
                </a:spcBef>
                <a:spcAft>
                  <a:spcPct val="35000"/>
                </a:spcAft>
                <a:buFontTx/>
                <a:buChar char="-"/>
              </a:pPr>
              <a:r>
                <a:rPr lang="en-US" sz="3200" b="1" i="1">
                  <a:latin typeface="Times New Roman" pitchFamily="18" charset="0"/>
                  <a:cs typeface="Times New Roman" pitchFamily="18" charset="0"/>
                </a:rPr>
                <a:t>Khi chiếu một chùm sáng vào gương thì chùm sáng bị hắt trở lại theo hướng khác. Hiện tượng đó gọi là phản xạ ánh sáng.</a:t>
              </a:r>
            </a:p>
            <a:p>
              <a:pPr marL="457200" indent="-457200" algn="just" defTabSz="1155700">
                <a:lnSpc>
                  <a:spcPct val="90000"/>
                </a:lnSpc>
                <a:spcBef>
                  <a:spcPct val="0"/>
                </a:spcBef>
                <a:spcAft>
                  <a:spcPct val="35000"/>
                </a:spcAft>
                <a:buFontTx/>
                <a:buChar char="-"/>
              </a:pPr>
              <a:r>
                <a:rPr lang="en-US" sz="3200" b="1" i="1">
                  <a:solidFill>
                    <a:schemeClr val="tx1"/>
                  </a:solidFill>
                  <a:latin typeface="Times New Roman" pitchFamily="18" charset="0"/>
                  <a:cs typeface="Times New Roman" pitchFamily="18" charset="0"/>
                </a:rPr>
                <a:t>Hiện tượng này còn xảy ra đối với các bề mặt nhẵn bóng khác như: Kính, bìa bóng, tôn nhẵn bóng, mặt nước phẳng…..</a:t>
              </a:r>
              <a:endParaRPr lang="en-US" sz="3200" b="1" kern="1200" dirty="0">
                <a:solidFill>
                  <a:schemeClr val="tx1"/>
                </a:solidFill>
                <a:latin typeface="Times New Roman" pitchFamily="18" charset="0"/>
                <a:cs typeface="Times New Roman" pitchFamily="18" charset="0"/>
              </a:endParaRPr>
            </a:p>
          </p:txBody>
        </p:sp>
      </p:grpSp>
      <p:grpSp>
        <p:nvGrpSpPr>
          <p:cNvPr id="8" name="Group 9">
            <a:extLst>
              <a:ext uri="{FF2B5EF4-FFF2-40B4-BE49-F238E27FC236}">
                <a16:creationId xmlns:a16="http://schemas.microsoft.com/office/drawing/2014/main" id="{281E4059-19B1-4489-B354-DE6A25F4DB56}"/>
              </a:ext>
            </a:extLst>
          </p:cNvPr>
          <p:cNvGrpSpPr/>
          <p:nvPr/>
        </p:nvGrpSpPr>
        <p:grpSpPr>
          <a:xfrm>
            <a:off x="-194791" y="160818"/>
            <a:ext cx="9279473" cy="533400"/>
            <a:chOff x="-48756" y="-76200"/>
            <a:chExt cx="1661815" cy="533400"/>
          </a:xfrm>
        </p:grpSpPr>
        <p:sp>
          <p:nvSpPr>
            <p:cNvPr id="9" name="Rounded Rectangle 10">
              <a:extLst>
                <a:ext uri="{FF2B5EF4-FFF2-40B4-BE49-F238E27FC236}">
                  <a16:creationId xmlns:a16="http://schemas.microsoft.com/office/drawing/2014/main" id="{16024FFD-067F-4982-98C8-C1F7128C72C7}"/>
                </a:ext>
              </a:extLst>
            </p:cNvPr>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0" name="Rounded Rectangle 4">
              <a:extLst>
                <a:ext uri="{FF2B5EF4-FFF2-40B4-BE49-F238E27FC236}">
                  <a16:creationId xmlns:a16="http://schemas.microsoft.com/office/drawing/2014/main" id="{6FD6E4BC-1844-4A28-BD1F-CA8EBF0A6D7D}"/>
                </a:ext>
              </a:extLst>
            </p:cNvPr>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b="1" u="none" kern="1200" dirty="0">
                <a:solidFill>
                  <a:srgbClr val="FFFF00"/>
                </a:solidFill>
                <a:latin typeface="Times New Roman" pitchFamily="18" charset="0"/>
                <a:cs typeface="Times New Roman" pitchFamily="18" charset="0"/>
              </a:endParaRPr>
            </a:p>
          </p:txBody>
        </p:sp>
      </p:grpSp>
      <p:sp>
        <p:nvSpPr>
          <p:cNvPr id="11" name="Rounded Rectangle 4">
            <a:extLst>
              <a:ext uri="{FF2B5EF4-FFF2-40B4-BE49-F238E27FC236}">
                <a16:creationId xmlns:a16="http://schemas.microsoft.com/office/drawing/2014/main" id="{2675D32A-4A36-45C5-A568-94A4660FC45A}"/>
              </a:ext>
            </a:extLst>
          </p:cNvPr>
          <p:cNvSpPr/>
          <p:nvPr/>
        </p:nvSpPr>
        <p:spPr>
          <a:xfrm>
            <a:off x="0" y="734533"/>
            <a:ext cx="6748865" cy="48622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dirty="0">
                <a:latin typeface="Times New Roman" pitchFamily="18" charset="0"/>
                <a:cs typeface="Times New Roman" pitchFamily="18" charset="0"/>
              </a:rPr>
              <a:t>I</a:t>
            </a:r>
            <a:r>
              <a:rPr lang="en-US" sz="2800" b="1">
                <a:latin typeface="Times New Roman" pitchFamily="18" charset="0"/>
                <a:cs typeface="Times New Roman" pitchFamily="18" charset="0"/>
              </a:rPr>
              <a:t>. Hiện tượng phản xạ ánh sáng.</a:t>
            </a:r>
            <a:endParaRPr lang="en-US" sz="2800" b="1" kern="1200" dirty="0">
              <a:effectLst/>
              <a:latin typeface="Times New Roman" pitchFamily="18" charset="0"/>
              <a:cs typeface="Times New Roman" pitchFamily="18" charset="0"/>
            </a:endParaRPr>
          </a:p>
        </p:txBody>
      </p:sp>
      <p:sp>
        <p:nvSpPr>
          <p:cNvPr id="12" name="Rounded Rectangle 4">
            <a:extLst>
              <a:ext uri="{FF2B5EF4-FFF2-40B4-BE49-F238E27FC236}">
                <a16:creationId xmlns:a16="http://schemas.microsoft.com/office/drawing/2014/main" id="{885D0D0D-31B6-4B74-9903-CA1CDE5D9EED}"/>
              </a:ext>
            </a:extLst>
          </p:cNvPr>
          <p:cNvSpPr/>
          <p:nvPr/>
        </p:nvSpPr>
        <p:spPr>
          <a:xfrm>
            <a:off x="871572" y="1154608"/>
            <a:ext cx="6748865" cy="48622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dirty="0">
                <a:latin typeface="Times New Roman" pitchFamily="18" charset="0"/>
                <a:cs typeface="Times New Roman" pitchFamily="18" charset="0"/>
              </a:rPr>
              <a:t>1</a:t>
            </a:r>
            <a:r>
              <a:rPr lang="en-US" sz="2800" b="1">
                <a:latin typeface="Times New Roman" pitchFamily="18" charset="0"/>
                <a:cs typeface="Times New Roman" pitchFamily="18" charset="0"/>
              </a:rPr>
              <a:t>. Hiện tượng phản xạ ánh sáng.</a:t>
            </a:r>
            <a:endParaRPr lang="en-US" sz="2800" b="1" kern="12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418562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144000" cy="5143500"/>
          </a:xfrm>
          <a:prstGeom prst="rect">
            <a:avLst/>
          </a:prstGeom>
        </p:spPr>
      </p:pic>
      <p:grpSp>
        <p:nvGrpSpPr>
          <p:cNvPr id="5" name="Group 4"/>
          <p:cNvGrpSpPr/>
          <p:nvPr/>
        </p:nvGrpSpPr>
        <p:grpSpPr>
          <a:xfrm>
            <a:off x="214282" y="1156825"/>
            <a:ext cx="8624917" cy="3858099"/>
            <a:chOff x="2239437" y="1736034"/>
            <a:chExt cx="5944726" cy="641826"/>
          </a:xfrm>
          <a:scene3d>
            <a:camera prst="orthographicFront"/>
            <a:lightRig rig="threePt" dir="t"/>
          </a:scene3d>
        </p:grpSpPr>
        <p:sp>
          <p:nvSpPr>
            <p:cNvPr id="6" name="Rounded Rectangle 5"/>
            <p:cNvSpPr/>
            <p:nvPr/>
          </p:nvSpPr>
          <p:spPr>
            <a:xfrm>
              <a:off x="2239437" y="1736034"/>
              <a:ext cx="5944726" cy="641826"/>
            </a:xfrm>
            <a:prstGeom prst="roundRect">
              <a:avLst/>
            </a:prstGeom>
            <a:solidFill>
              <a:schemeClr val="bg1">
                <a:alpha val="90000"/>
              </a:schemeClr>
            </a:solid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2452102" y="1799738"/>
              <a:ext cx="5588923" cy="51018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algn="just" defTabSz="1155700">
                <a:lnSpc>
                  <a:spcPct val="90000"/>
                </a:lnSpc>
                <a:spcBef>
                  <a:spcPct val="0"/>
                </a:spcBef>
                <a:spcAft>
                  <a:spcPct val="35000"/>
                </a:spcAft>
              </a:pPr>
              <a:endParaRPr lang="en-US" sz="3200" b="1" kern="1200" dirty="0">
                <a:solidFill>
                  <a:schemeClr val="tx1"/>
                </a:solidFill>
                <a:latin typeface="Times New Roman" pitchFamily="18" charset="0"/>
                <a:cs typeface="Times New Roman" pitchFamily="18" charset="0"/>
              </a:endParaRPr>
            </a:p>
          </p:txBody>
        </p:sp>
      </p:grpSp>
      <p:grpSp>
        <p:nvGrpSpPr>
          <p:cNvPr id="8" name="Group 9">
            <a:extLst>
              <a:ext uri="{FF2B5EF4-FFF2-40B4-BE49-F238E27FC236}">
                <a16:creationId xmlns:a16="http://schemas.microsoft.com/office/drawing/2014/main" id="{281E4059-19B1-4489-B354-DE6A25F4DB56}"/>
              </a:ext>
            </a:extLst>
          </p:cNvPr>
          <p:cNvGrpSpPr/>
          <p:nvPr/>
        </p:nvGrpSpPr>
        <p:grpSpPr>
          <a:xfrm>
            <a:off x="-194791" y="160818"/>
            <a:ext cx="9279473" cy="533400"/>
            <a:chOff x="-48756" y="-76200"/>
            <a:chExt cx="1661815" cy="533400"/>
          </a:xfrm>
        </p:grpSpPr>
        <p:sp>
          <p:nvSpPr>
            <p:cNvPr id="9" name="Rounded Rectangle 10">
              <a:extLst>
                <a:ext uri="{FF2B5EF4-FFF2-40B4-BE49-F238E27FC236}">
                  <a16:creationId xmlns:a16="http://schemas.microsoft.com/office/drawing/2014/main" id="{16024FFD-067F-4982-98C8-C1F7128C72C7}"/>
                </a:ext>
              </a:extLst>
            </p:cNvPr>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0" name="Rounded Rectangle 4">
              <a:extLst>
                <a:ext uri="{FF2B5EF4-FFF2-40B4-BE49-F238E27FC236}">
                  <a16:creationId xmlns:a16="http://schemas.microsoft.com/office/drawing/2014/main" id="{6FD6E4BC-1844-4A28-BD1F-CA8EBF0A6D7D}"/>
                </a:ext>
              </a:extLst>
            </p:cNvPr>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b="1" u="none" kern="1200" dirty="0">
                <a:solidFill>
                  <a:srgbClr val="FFFF00"/>
                </a:solidFill>
                <a:latin typeface="Times New Roman" pitchFamily="18" charset="0"/>
                <a:cs typeface="Times New Roman" pitchFamily="18" charset="0"/>
              </a:endParaRPr>
            </a:p>
          </p:txBody>
        </p:sp>
      </p:grpSp>
      <p:sp>
        <p:nvSpPr>
          <p:cNvPr id="11" name="Rounded Rectangle 4">
            <a:extLst>
              <a:ext uri="{FF2B5EF4-FFF2-40B4-BE49-F238E27FC236}">
                <a16:creationId xmlns:a16="http://schemas.microsoft.com/office/drawing/2014/main" id="{2675D32A-4A36-45C5-A568-94A4660FC45A}"/>
              </a:ext>
            </a:extLst>
          </p:cNvPr>
          <p:cNvSpPr/>
          <p:nvPr/>
        </p:nvSpPr>
        <p:spPr>
          <a:xfrm>
            <a:off x="0" y="734533"/>
            <a:ext cx="6748865" cy="48622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dirty="0">
                <a:latin typeface="Times New Roman" pitchFamily="18" charset="0"/>
                <a:cs typeface="Times New Roman" pitchFamily="18" charset="0"/>
              </a:rPr>
              <a:t>I</a:t>
            </a:r>
            <a:r>
              <a:rPr lang="en-US" sz="2800" b="1">
                <a:latin typeface="Times New Roman" pitchFamily="18" charset="0"/>
                <a:cs typeface="Times New Roman" pitchFamily="18" charset="0"/>
              </a:rPr>
              <a:t>. Hiện tượng phản xạ ánh sáng.</a:t>
            </a:r>
            <a:endParaRPr lang="en-US" sz="2800" b="1" kern="1200" dirty="0">
              <a:effectLst/>
              <a:latin typeface="Times New Roman" pitchFamily="18" charset="0"/>
              <a:cs typeface="Times New Roman" pitchFamily="18" charset="0"/>
            </a:endParaRPr>
          </a:p>
        </p:txBody>
      </p:sp>
      <p:sp>
        <p:nvSpPr>
          <p:cNvPr id="12" name="Rounded Rectangle 4">
            <a:extLst>
              <a:ext uri="{FF2B5EF4-FFF2-40B4-BE49-F238E27FC236}">
                <a16:creationId xmlns:a16="http://schemas.microsoft.com/office/drawing/2014/main" id="{885D0D0D-31B6-4B74-9903-CA1CDE5D9EED}"/>
              </a:ext>
            </a:extLst>
          </p:cNvPr>
          <p:cNvSpPr/>
          <p:nvPr/>
        </p:nvSpPr>
        <p:spPr>
          <a:xfrm>
            <a:off x="871572" y="1154608"/>
            <a:ext cx="6748865" cy="48622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dirty="0">
                <a:latin typeface="Times New Roman" pitchFamily="18" charset="0"/>
                <a:cs typeface="Times New Roman" pitchFamily="18" charset="0"/>
              </a:rPr>
              <a:t>2</a:t>
            </a:r>
            <a:r>
              <a:rPr lang="en-US" sz="2800" b="1">
                <a:latin typeface="Times New Roman" pitchFamily="18" charset="0"/>
                <a:cs typeface="Times New Roman" pitchFamily="18" charset="0"/>
              </a:rPr>
              <a:t>. Quy ước.</a:t>
            </a:r>
            <a:endParaRPr lang="en-US" sz="2800" b="1" kern="1200" dirty="0">
              <a:effectLst/>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4" name="Chỗ dành sẵn cho Nội dung 13">
                <a:extLst>
                  <a:ext uri="{FF2B5EF4-FFF2-40B4-BE49-F238E27FC236}">
                    <a16:creationId xmlns:a16="http://schemas.microsoft.com/office/drawing/2014/main" id="{6C32C2CF-DE3C-467B-90DE-29EFB0F6ED38}"/>
                  </a:ext>
                </a:extLst>
              </p:cNvPr>
              <p:cNvSpPr>
                <a:spLocks noGrp="1"/>
              </p:cNvSpPr>
              <p:nvPr>
                <p:ph idx="1"/>
              </p:nvPr>
            </p:nvSpPr>
            <p:spPr>
              <a:xfrm>
                <a:off x="457200" y="1193991"/>
                <a:ext cx="8229600" cy="3123243"/>
              </a:xfrm>
            </p:spPr>
            <p:txBody>
              <a:bodyPr>
                <a:noAutofit/>
              </a:bodyPr>
              <a:lstStyle/>
              <a:p>
                <a:endParaRPr lang="en-US" sz="1800"/>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 Gương phẳng (mặt phản xạ).</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Tia sáng tới (SI): Tia sáng chiếu vào gương.</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Tia phản xạ (IR): Tia sáng bị gương hắt trở lại.</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Điểm tới (I): Giao điểm của tia sáng tới và gương.</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Pháp tuyến (IN) tại I: Đường thẳng vuông góc với gương tại I</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Mặt phẳng tới: Mặt phẳng chứa tia sáng tới và pháp tuyến tại điểm tới.</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Góc tới (</a:t>
                </a:r>
                <a14:m>
                  <m:oMath xmlns:m="http://schemas.openxmlformats.org/officeDocument/2006/math">
                    <m:acc>
                      <m:accPr>
                        <m:chr m:val="̂"/>
                        <m:ctrlPr>
                          <a:rPr lang="vi-VN"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𝑆𝐼𝑁</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e>
                    </m:acc>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800">
                    <a:effectLst/>
                    <a:latin typeface="Times New Roman" panose="02020603050405020304" pitchFamily="18" charset="0"/>
                    <a:ea typeface="Calibri" panose="020F0502020204030204" pitchFamily="34" charset="0"/>
                    <a:cs typeface="Times New Roman" panose="02020603050405020304" pitchFamily="18" charset="0"/>
                  </a:rPr>
                  <a:t>Góc tạo bởi tia sáng tới và pháp tuyến tại điểm tới.</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Góc tới (</a:t>
                </a:r>
                <a14:m>
                  <m:oMath xmlns:m="http://schemas.openxmlformats.org/officeDocument/2006/math">
                    <m:acc>
                      <m:accPr>
                        <m:chr m:val="̂"/>
                        <m:ctrlPr>
                          <a:rPr lang="vi-VN"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𝑁𝐼𝑅</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e>
                    </m:acc>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800">
                    <a:effectLst/>
                    <a:latin typeface="Times New Roman" panose="02020603050405020304" pitchFamily="18" charset="0"/>
                    <a:ea typeface="Calibri" panose="020F0502020204030204" pitchFamily="34" charset="0"/>
                    <a:cs typeface="Times New Roman" panose="02020603050405020304" pitchFamily="18" charset="0"/>
                  </a:rPr>
                  <a:t>Góc tạo bởi tia phản xạ và pháp tuyến tại điểm tới.</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marL="109728" indent="0">
                  <a:buNone/>
                </a:pPr>
                <a:endParaRPr lang="vi-VN" sz="1800"/>
              </a:p>
            </p:txBody>
          </p:sp>
        </mc:Choice>
        <mc:Fallback xmlns="">
          <p:sp>
            <p:nvSpPr>
              <p:cNvPr id="14" name="Chỗ dành sẵn cho Nội dung 13">
                <a:extLst>
                  <a:ext uri="{FF2B5EF4-FFF2-40B4-BE49-F238E27FC236}">
                    <a16:creationId xmlns:a16="http://schemas.microsoft.com/office/drawing/2014/main" id="{6C32C2CF-DE3C-467B-90DE-29EFB0F6ED38}"/>
                  </a:ext>
                </a:extLst>
              </p:cNvPr>
              <p:cNvSpPr>
                <a:spLocks noGrp="1" noRot="1" noChangeAspect="1" noMove="1" noResize="1" noEditPoints="1" noAdjustHandles="1" noChangeArrowheads="1" noChangeShapeType="1" noTextEdit="1"/>
              </p:cNvSpPr>
              <p:nvPr>
                <p:ph idx="1"/>
              </p:nvPr>
            </p:nvSpPr>
            <p:spPr>
              <a:xfrm>
                <a:off x="457200" y="1193991"/>
                <a:ext cx="8229600" cy="3123243"/>
              </a:xfrm>
              <a:blipFill>
                <a:blip r:embed="rId3"/>
                <a:stretch>
                  <a:fillRect b="-26563"/>
                </a:stretch>
              </a:blipFill>
            </p:spPr>
            <p:txBody>
              <a:bodyPr/>
              <a:lstStyle/>
              <a:p>
                <a:r>
                  <a:rPr lang="vi-VN">
                    <a:noFill/>
                  </a:rPr>
                  <a:t> </a:t>
                </a:r>
              </a:p>
            </p:txBody>
          </p:sp>
        </mc:Fallback>
      </mc:AlternateContent>
      <p:pic>
        <p:nvPicPr>
          <p:cNvPr id="16" name="Hình ảnh 15" descr="Hiện tượng phản xạ toàn phần, phản xạ ánh sáng | VẬT LÝ PHỔ THÔNG">
            <a:extLst>
              <a:ext uri="{FF2B5EF4-FFF2-40B4-BE49-F238E27FC236}">
                <a16:creationId xmlns:a16="http://schemas.microsoft.com/office/drawing/2014/main" id="{1A3826FD-2902-4B79-BD76-628E009EF44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84773" y="1285400"/>
            <a:ext cx="2555747" cy="1809750"/>
          </a:xfrm>
          <a:prstGeom prst="rect">
            <a:avLst/>
          </a:prstGeom>
          <a:noFill/>
          <a:ln>
            <a:noFill/>
          </a:ln>
        </p:spPr>
      </p:pic>
    </p:spTree>
    <p:extLst>
      <p:ext uri="{BB962C8B-B14F-4D97-AF65-F5344CB8AC3E}">
        <p14:creationId xmlns:p14="http://schemas.microsoft.com/office/powerpoint/2010/main" val="162800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 calcmode="lin" valueType="num">
                                      <p:cBhvr additive="base">
                                        <p:cTn id="20"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 calcmode="lin" valueType="num">
                                      <p:cBhvr additive="base">
                                        <p:cTn id="2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 calcmode="lin" valueType="num">
                                      <p:cBhvr additive="base">
                                        <p:cTn id="28"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 calcmode="lin" valueType="num">
                                      <p:cBhvr additive="base">
                                        <p:cTn id="32"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4">
                                            <p:txEl>
                                              <p:pRg st="5" end="5"/>
                                            </p:txEl>
                                          </p:spTgt>
                                        </p:tgtEl>
                                        <p:attrNameLst>
                                          <p:attrName>style.visibility</p:attrName>
                                        </p:attrNameLst>
                                      </p:cBhvr>
                                      <p:to>
                                        <p:strVal val="visible"/>
                                      </p:to>
                                    </p:set>
                                    <p:anim calcmode="lin" valueType="num">
                                      <p:cBhvr additive="base">
                                        <p:cTn id="36"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4">
                                            <p:txEl>
                                              <p:pRg st="6" end="6"/>
                                            </p:txEl>
                                          </p:spTgt>
                                        </p:tgtEl>
                                        <p:attrNameLst>
                                          <p:attrName>style.visibility</p:attrName>
                                        </p:attrNameLst>
                                      </p:cBhvr>
                                      <p:to>
                                        <p:strVal val="visible"/>
                                      </p:to>
                                    </p:set>
                                    <p:anim calcmode="lin" valueType="num">
                                      <p:cBhvr additive="base">
                                        <p:cTn id="40"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4">
                                            <p:txEl>
                                              <p:pRg st="7" end="7"/>
                                            </p:txEl>
                                          </p:spTgt>
                                        </p:tgtEl>
                                        <p:attrNameLst>
                                          <p:attrName>style.visibility</p:attrName>
                                        </p:attrNameLst>
                                      </p:cBhvr>
                                      <p:to>
                                        <p:strVal val="visible"/>
                                      </p:to>
                                    </p:set>
                                    <p:anim calcmode="lin" valueType="num">
                                      <p:cBhvr additive="base">
                                        <p:cTn id="44"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4">
                                            <p:txEl>
                                              <p:pRg st="8" end="8"/>
                                            </p:txEl>
                                          </p:spTgt>
                                        </p:tgtEl>
                                        <p:attrNameLst>
                                          <p:attrName>style.visibility</p:attrName>
                                        </p:attrNameLst>
                                      </p:cBhvr>
                                      <p:to>
                                        <p:strVal val="visible"/>
                                      </p:to>
                                    </p:set>
                                    <p:anim calcmode="lin" valueType="num">
                                      <p:cBhvr additive="base">
                                        <p:cTn id="48"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130996" y="-6645"/>
            <a:ext cx="9220200" cy="5143500"/>
          </a:xfrm>
          <a:prstGeom prst="rect">
            <a:avLst/>
          </a:prstGeom>
        </p:spPr>
      </p:pic>
      <p:sp>
        <p:nvSpPr>
          <p:cNvPr id="5" name="Rectangle 4"/>
          <p:cNvSpPr/>
          <p:nvPr/>
        </p:nvSpPr>
        <p:spPr>
          <a:xfrm>
            <a:off x="838199" y="1662720"/>
            <a:ext cx="7467600" cy="144655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4400" b="1">
                <a:ln w="11430"/>
                <a:solidFill>
                  <a:srgbClr val="FF0000"/>
                </a:solidFill>
                <a:latin typeface="Times New Roman" pitchFamily="18" charset="0"/>
                <a:cs typeface="Times New Roman" pitchFamily="18" charset="0"/>
              </a:rPr>
              <a:t>ĐỊNH LUẬT PHẢN XẠ ÁNH SÁNG</a:t>
            </a:r>
            <a:endParaRPr lang="en-US" sz="4400" b="1" cap="none" spc="0" dirty="0">
              <a:ln w="11430"/>
              <a:solidFill>
                <a:srgbClr val="FF0000"/>
              </a:solidFill>
              <a:latin typeface="Times New Roman" pitchFamily="18" charset="0"/>
              <a:cs typeface="Times New Roman"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a:t>
              </a:r>
              <a:r>
                <a:rPr lang="en-US" sz="2800" b="1" dirty="0">
                  <a:latin typeface="Times New Roman" pitchFamily="18" charset="0"/>
                  <a:cs typeface="Times New Roman" pitchFamily="18" charset="0"/>
                </a:rPr>
                <a:t>I</a:t>
              </a:r>
              <a:r>
                <a:rPr lang="en-US" sz="2800" b="1">
                  <a:latin typeface="Times New Roman" pitchFamily="18" charset="0"/>
                  <a:cs typeface="Times New Roman" pitchFamily="18" charset="0"/>
                </a:rPr>
                <a:t>. Hiện tượng phản xạ ánh sáng.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6802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03422" y="143530"/>
            <a:ext cx="211788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1.Thí nghiệm</a:t>
            </a:r>
            <a:endParaRPr lang="en-US" sz="2800" dirty="0">
              <a:latin typeface="Times New Roman" pitchFamily="18" charset="0"/>
              <a:cs typeface="Times New Roman" pitchFamily="18" charset="0"/>
            </a:endParaRPr>
          </a:p>
        </p:txBody>
      </p:sp>
      <p:sp>
        <p:nvSpPr>
          <p:cNvPr id="56" name="Rectangle 39">
            <a:extLst>
              <a:ext uri="{FF2B5EF4-FFF2-40B4-BE49-F238E27FC236}">
                <a16:creationId xmlns:a16="http://schemas.microsoft.com/office/drawing/2014/main" id="{991F56EA-E890-46F1-9C70-A73FFCF6D8EC}"/>
              </a:ext>
            </a:extLst>
          </p:cNvPr>
          <p:cNvSpPr/>
          <p:nvPr/>
        </p:nvSpPr>
        <p:spPr>
          <a:xfrm>
            <a:off x="103422" y="737510"/>
            <a:ext cx="3382657"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800">
                <a:latin typeface="Times New Roman" pitchFamily="18" charset="0"/>
                <a:cs typeface="Times New Roman" pitchFamily="18" charset="0"/>
              </a:rPr>
              <a:t>a. Dụng cụ thí nghiệm</a:t>
            </a:r>
            <a:endParaRPr lang="en-US" sz="2800" dirty="0">
              <a:latin typeface="Times New Roman" pitchFamily="18" charset="0"/>
              <a:cs typeface="Times New Roman" pitchFamily="18" charset="0"/>
            </a:endParaRPr>
          </a:p>
        </p:txBody>
      </p:sp>
      <p:sp>
        <p:nvSpPr>
          <p:cNvPr id="57" name="Line 246">
            <a:extLst>
              <a:ext uri="{FF2B5EF4-FFF2-40B4-BE49-F238E27FC236}">
                <a16:creationId xmlns:a16="http://schemas.microsoft.com/office/drawing/2014/main" id="{A0418EA2-0132-484E-B5FC-0AC97BDD7AE0}"/>
              </a:ext>
            </a:extLst>
          </p:cNvPr>
          <p:cNvSpPr>
            <a:spLocks noChangeShapeType="1"/>
          </p:cNvSpPr>
          <p:nvPr/>
        </p:nvSpPr>
        <p:spPr bwMode="auto">
          <a:xfrm flipH="1">
            <a:off x="6854825" y="1529555"/>
            <a:ext cx="1219200" cy="12954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 name="Text Box 294">
            <a:extLst>
              <a:ext uri="{FF2B5EF4-FFF2-40B4-BE49-F238E27FC236}">
                <a16:creationId xmlns:a16="http://schemas.microsoft.com/office/drawing/2014/main" id="{9E234DA4-4C0C-48BB-8BDE-CF7BC275B23B}"/>
              </a:ext>
            </a:extLst>
          </p:cNvPr>
          <p:cNvSpPr txBox="1">
            <a:spLocks noChangeArrowheads="1"/>
          </p:cNvSpPr>
          <p:nvPr/>
        </p:nvSpPr>
        <p:spPr bwMode="auto">
          <a:xfrm>
            <a:off x="7845425" y="106918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R</a:t>
            </a:r>
          </a:p>
        </p:txBody>
      </p:sp>
      <p:sp>
        <p:nvSpPr>
          <p:cNvPr id="59" name="Freeform 295">
            <a:extLst>
              <a:ext uri="{FF2B5EF4-FFF2-40B4-BE49-F238E27FC236}">
                <a16:creationId xmlns:a16="http://schemas.microsoft.com/office/drawing/2014/main" id="{D7682E6B-CC45-493E-85FF-BAD687C597E5}"/>
              </a:ext>
            </a:extLst>
          </p:cNvPr>
          <p:cNvSpPr>
            <a:spLocks/>
          </p:cNvSpPr>
          <p:nvPr/>
        </p:nvSpPr>
        <p:spPr bwMode="auto">
          <a:xfrm rot="19657159">
            <a:off x="6615112" y="2470943"/>
            <a:ext cx="228600" cy="92075"/>
          </a:xfrm>
          <a:custGeom>
            <a:avLst/>
            <a:gdLst>
              <a:gd name="T0" fmla="*/ 0 w 144"/>
              <a:gd name="T1" fmla="*/ 2147483646 h 104"/>
              <a:gd name="T2" fmla="*/ 2147483646 w 144"/>
              <a:gd name="T3" fmla="*/ 2147483646 h 104"/>
              <a:gd name="T4" fmla="*/ 2147483646 w 144"/>
              <a:gd name="T5" fmla="*/ 2147483646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36" y="28"/>
                  <a:pt x="72" y="0"/>
                  <a:pt x="96" y="8"/>
                </a:cubicBezTo>
                <a:cubicBezTo>
                  <a:pt x="120" y="16"/>
                  <a:pt x="132" y="60"/>
                  <a:pt x="144" y="104"/>
                </a:cubicBezTo>
              </a:path>
            </a:pathLst>
          </a:custGeom>
          <a:noFill/>
          <a:ln w="22225">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0" name="Freeform 296">
            <a:extLst>
              <a:ext uri="{FF2B5EF4-FFF2-40B4-BE49-F238E27FC236}">
                <a16:creationId xmlns:a16="http://schemas.microsoft.com/office/drawing/2014/main" id="{7CF35047-EF7F-4D81-8C31-F2A173BED836}"/>
              </a:ext>
            </a:extLst>
          </p:cNvPr>
          <p:cNvSpPr>
            <a:spLocks/>
          </p:cNvSpPr>
          <p:nvPr/>
        </p:nvSpPr>
        <p:spPr bwMode="auto">
          <a:xfrm rot="2146068" flipH="1">
            <a:off x="6867525" y="2491580"/>
            <a:ext cx="228600" cy="92075"/>
          </a:xfrm>
          <a:custGeom>
            <a:avLst/>
            <a:gdLst>
              <a:gd name="T0" fmla="*/ 0 w 144"/>
              <a:gd name="T1" fmla="*/ 2147483646 h 104"/>
              <a:gd name="T2" fmla="*/ 2147483646 w 144"/>
              <a:gd name="T3" fmla="*/ 2147483646 h 104"/>
              <a:gd name="T4" fmla="*/ 2147483646 w 144"/>
              <a:gd name="T5" fmla="*/ 2147483646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36" y="28"/>
                  <a:pt x="72" y="0"/>
                  <a:pt x="96" y="8"/>
                </a:cubicBezTo>
                <a:cubicBezTo>
                  <a:pt x="120" y="16"/>
                  <a:pt x="132" y="60"/>
                  <a:pt x="144" y="104"/>
                </a:cubicBezTo>
              </a:path>
            </a:pathLst>
          </a:custGeom>
          <a:noFill/>
          <a:ln w="22225">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1" name="Text Box 297">
            <a:extLst>
              <a:ext uri="{FF2B5EF4-FFF2-40B4-BE49-F238E27FC236}">
                <a16:creationId xmlns:a16="http://schemas.microsoft.com/office/drawing/2014/main" id="{B9CE072B-4F5E-4489-A707-FAABEBFFD96F}"/>
              </a:ext>
            </a:extLst>
          </p:cNvPr>
          <p:cNvSpPr txBox="1">
            <a:spLocks noChangeArrowheads="1"/>
          </p:cNvSpPr>
          <p:nvPr/>
        </p:nvSpPr>
        <p:spPr bwMode="auto">
          <a:xfrm>
            <a:off x="6550025" y="198358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latin typeface="Times New Roman" panose="02020603050405020304" pitchFamily="18" charset="0"/>
              </a:rPr>
              <a:t>i</a:t>
            </a:r>
          </a:p>
        </p:txBody>
      </p:sp>
      <p:sp>
        <p:nvSpPr>
          <p:cNvPr id="62" name="Text Box 298">
            <a:extLst>
              <a:ext uri="{FF2B5EF4-FFF2-40B4-BE49-F238E27FC236}">
                <a16:creationId xmlns:a16="http://schemas.microsoft.com/office/drawing/2014/main" id="{50971FD5-CFD8-4D54-ADF4-0D2E088420FC}"/>
              </a:ext>
            </a:extLst>
          </p:cNvPr>
          <p:cNvSpPr txBox="1">
            <a:spLocks noChangeArrowheads="1"/>
          </p:cNvSpPr>
          <p:nvPr/>
        </p:nvSpPr>
        <p:spPr bwMode="auto">
          <a:xfrm>
            <a:off x="6873875" y="202168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latin typeface="Times New Roman" panose="02020603050405020304" pitchFamily="18" charset="0"/>
              </a:rPr>
              <a:t>i’</a:t>
            </a:r>
          </a:p>
        </p:txBody>
      </p:sp>
      <p:sp>
        <p:nvSpPr>
          <p:cNvPr id="63" name="Line 299">
            <a:extLst>
              <a:ext uri="{FF2B5EF4-FFF2-40B4-BE49-F238E27FC236}">
                <a16:creationId xmlns:a16="http://schemas.microsoft.com/office/drawing/2014/main" id="{B00AFB51-5985-4185-B6BC-4114A7C0EEED}"/>
              </a:ext>
            </a:extLst>
          </p:cNvPr>
          <p:cNvSpPr>
            <a:spLocks noChangeShapeType="1"/>
          </p:cNvSpPr>
          <p:nvPr/>
        </p:nvSpPr>
        <p:spPr bwMode="auto">
          <a:xfrm flipV="1">
            <a:off x="7216775" y="2212180"/>
            <a:ext cx="228600" cy="228600"/>
          </a:xfrm>
          <a:prstGeom prst="line">
            <a:avLst/>
          </a:prstGeom>
          <a:noFill/>
          <a:ln w="63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80" name="Group 310">
            <a:extLst>
              <a:ext uri="{FF2B5EF4-FFF2-40B4-BE49-F238E27FC236}">
                <a16:creationId xmlns:a16="http://schemas.microsoft.com/office/drawing/2014/main" id="{4C416CA2-F00A-42EA-8C28-62FEFE4715BE}"/>
              </a:ext>
            </a:extLst>
          </p:cNvPr>
          <p:cNvGrpSpPr>
            <a:grpSpLocks/>
          </p:cNvGrpSpPr>
          <p:nvPr/>
        </p:nvGrpSpPr>
        <p:grpSpPr bwMode="auto">
          <a:xfrm>
            <a:off x="5253036" y="1311013"/>
            <a:ext cx="3287713" cy="1563688"/>
            <a:chOff x="3648" y="672"/>
            <a:chExt cx="2071" cy="985"/>
          </a:xfrm>
        </p:grpSpPr>
        <p:sp>
          <p:nvSpPr>
            <p:cNvPr id="81" name="Line 248">
              <a:extLst>
                <a:ext uri="{FF2B5EF4-FFF2-40B4-BE49-F238E27FC236}">
                  <a16:creationId xmlns:a16="http://schemas.microsoft.com/office/drawing/2014/main" id="{59CC5F41-BF2A-4514-BB22-F788F4868F66}"/>
                </a:ext>
              </a:extLst>
            </p:cNvPr>
            <p:cNvSpPr>
              <a:spLocks noChangeShapeType="1"/>
            </p:cNvSpPr>
            <p:nvPr/>
          </p:nvSpPr>
          <p:spPr bwMode="auto">
            <a:xfrm>
              <a:off x="4656" y="978"/>
              <a:ext cx="0" cy="6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 name="Line 249">
              <a:extLst>
                <a:ext uri="{FF2B5EF4-FFF2-40B4-BE49-F238E27FC236}">
                  <a16:creationId xmlns:a16="http://schemas.microsoft.com/office/drawing/2014/main" id="{36033FE0-2E2F-47A6-9883-8925EE416C35}"/>
                </a:ext>
              </a:extLst>
            </p:cNvPr>
            <p:cNvSpPr>
              <a:spLocks noChangeShapeType="1"/>
            </p:cNvSpPr>
            <p:nvPr/>
          </p:nvSpPr>
          <p:spPr bwMode="auto">
            <a:xfrm rot="21589138" flipH="1">
              <a:off x="5529" y="1470"/>
              <a:ext cx="86" cy="1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3" name="Line 250">
              <a:extLst>
                <a:ext uri="{FF2B5EF4-FFF2-40B4-BE49-F238E27FC236}">
                  <a16:creationId xmlns:a16="http://schemas.microsoft.com/office/drawing/2014/main" id="{D5D8CBAA-FE81-4389-830D-8A5B86D6322C}"/>
                </a:ext>
              </a:extLst>
            </p:cNvPr>
            <p:cNvSpPr>
              <a:spLocks noChangeShapeType="1"/>
            </p:cNvSpPr>
            <p:nvPr/>
          </p:nvSpPr>
          <p:spPr bwMode="auto">
            <a:xfrm rot="21589138" flipH="1">
              <a:off x="5482" y="1323"/>
              <a:ext cx="91" cy="3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4" name="Line 251">
              <a:extLst>
                <a:ext uri="{FF2B5EF4-FFF2-40B4-BE49-F238E27FC236}">
                  <a16:creationId xmlns:a16="http://schemas.microsoft.com/office/drawing/2014/main" id="{52456AD6-C5ED-4B8A-A94B-384CD5F24557}"/>
                </a:ext>
              </a:extLst>
            </p:cNvPr>
            <p:cNvSpPr>
              <a:spLocks noChangeShapeType="1"/>
            </p:cNvSpPr>
            <p:nvPr/>
          </p:nvSpPr>
          <p:spPr bwMode="auto">
            <a:xfrm rot="21589138" flipH="1">
              <a:off x="5409" y="1173"/>
              <a:ext cx="103" cy="5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5" name="AutoShape 252">
              <a:extLst>
                <a:ext uri="{FF2B5EF4-FFF2-40B4-BE49-F238E27FC236}">
                  <a16:creationId xmlns:a16="http://schemas.microsoft.com/office/drawing/2014/main" id="{563C1B4F-73DA-4BF5-AECA-F0B969F3ED53}"/>
                </a:ext>
              </a:extLst>
            </p:cNvPr>
            <p:cNvSpPr>
              <a:spLocks noChangeAspect="1" noChangeArrowheads="1" noTextEdit="1"/>
            </p:cNvSpPr>
            <p:nvPr/>
          </p:nvSpPr>
          <p:spPr bwMode="auto">
            <a:xfrm rot="-10862">
              <a:off x="3648" y="672"/>
              <a:ext cx="2071"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86" name="Line 253">
              <a:extLst>
                <a:ext uri="{FF2B5EF4-FFF2-40B4-BE49-F238E27FC236}">
                  <a16:creationId xmlns:a16="http://schemas.microsoft.com/office/drawing/2014/main" id="{0CF2D1EB-9657-4B8A-B669-2F287D22AC85}"/>
                </a:ext>
              </a:extLst>
            </p:cNvPr>
            <p:cNvSpPr>
              <a:spLocks noChangeShapeType="1"/>
            </p:cNvSpPr>
            <p:nvPr/>
          </p:nvSpPr>
          <p:spPr bwMode="auto">
            <a:xfrm rot="21589138" flipH="1">
              <a:off x="5328" y="1041"/>
              <a:ext cx="89" cy="6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7" name="Line 254">
              <a:extLst>
                <a:ext uri="{FF2B5EF4-FFF2-40B4-BE49-F238E27FC236}">
                  <a16:creationId xmlns:a16="http://schemas.microsoft.com/office/drawing/2014/main" id="{560CCC11-78DB-44EF-9DE8-AFC3C8FB2AE0}"/>
                </a:ext>
              </a:extLst>
            </p:cNvPr>
            <p:cNvSpPr>
              <a:spLocks noChangeShapeType="1"/>
            </p:cNvSpPr>
            <p:nvPr/>
          </p:nvSpPr>
          <p:spPr bwMode="auto">
            <a:xfrm rot="21589138" flipH="1">
              <a:off x="5216" y="930"/>
              <a:ext cx="81" cy="8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8" name="Line 255">
              <a:extLst>
                <a:ext uri="{FF2B5EF4-FFF2-40B4-BE49-F238E27FC236}">
                  <a16:creationId xmlns:a16="http://schemas.microsoft.com/office/drawing/2014/main" id="{3E4A8FA8-A7D6-4656-8738-AA00CBF21E06}"/>
                </a:ext>
              </a:extLst>
            </p:cNvPr>
            <p:cNvSpPr>
              <a:spLocks noChangeShapeType="1"/>
            </p:cNvSpPr>
            <p:nvPr/>
          </p:nvSpPr>
          <p:spPr bwMode="auto">
            <a:xfrm rot="21589138" flipH="1">
              <a:off x="5088" y="835"/>
              <a:ext cx="64"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9" name="Line 256">
              <a:extLst>
                <a:ext uri="{FF2B5EF4-FFF2-40B4-BE49-F238E27FC236}">
                  <a16:creationId xmlns:a16="http://schemas.microsoft.com/office/drawing/2014/main" id="{F42C84E6-1029-4607-917E-9A8B8238A6F6}"/>
                </a:ext>
              </a:extLst>
            </p:cNvPr>
            <p:cNvSpPr>
              <a:spLocks noChangeShapeType="1"/>
            </p:cNvSpPr>
            <p:nvPr/>
          </p:nvSpPr>
          <p:spPr bwMode="auto">
            <a:xfrm rot="21589138" flipH="1">
              <a:off x="4945" y="764"/>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0" name="Line 257">
              <a:extLst>
                <a:ext uri="{FF2B5EF4-FFF2-40B4-BE49-F238E27FC236}">
                  <a16:creationId xmlns:a16="http://schemas.microsoft.com/office/drawing/2014/main" id="{B35AFD8A-7157-4E1A-A454-DAE3DE647C82}"/>
                </a:ext>
              </a:extLst>
            </p:cNvPr>
            <p:cNvSpPr>
              <a:spLocks noChangeShapeType="1"/>
            </p:cNvSpPr>
            <p:nvPr/>
          </p:nvSpPr>
          <p:spPr bwMode="auto">
            <a:xfrm rot="21589138" flipH="1">
              <a:off x="4800" y="723"/>
              <a:ext cx="21" cy="10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1" name="Line 258">
              <a:extLst>
                <a:ext uri="{FF2B5EF4-FFF2-40B4-BE49-F238E27FC236}">
                  <a16:creationId xmlns:a16="http://schemas.microsoft.com/office/drawing/2014/main" id="{4018A5CD-6255-4C2F-8D5B-9E9028AD042A}"/>
                </a:ext>
              </a:extLst>
            </p:cNvPr>
            <p:cNvSpPr>
              <a:spLocks noChangeShapeType="1"/>
            </p:cNvSpPr>
            <p:nvPr/>
          </p:nvSpPr>
          <p:spPr bwMode="auto">
            <a:xfrm rot="-10862">
              <a:off x="4657" y="715"/>
              <a:ext cx="0" cy="10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 name="Line 259">
              <a:extLst>
                <a:ext uri="{FF2B5EF4-FFF2-40B4-BE49-F238E27FC236}">
                  <a16:creationId xmlns:a16="http://schemas.microsoft.com/office/drawing/2014/main" id="{68EA23B9-29DE-4A68-AB75-A3E2570444FE}"/>
                </a:ext>
              </a:extLst>
            </p:cNvPr>
            <p:cNvSpPr>
              <a:spLocks noChangeShapeType="1"/>
            </p:cNvSpPr>
            <p:nvPr/>
          </p:nvSpPr>
          <p:spPr bwMode="auto">
            <a:xfrm rot="-10862">
              <a:off x="4489" y="723"/>
              <a:ext cx="18"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 name="Line 260">
              <a:extLst>
                <a:ext uri="{FF2B5EF4-FFF2-40B4-BE49-F238E27FC236}">
                  <a16:creationId xmlns:a16="http://schemas.microsoft.com/office/drawing/2014/main" id="{15FC1823-6F89-45D9-8EC5-D49250AAE29D}"/>
                </a:ext>
              </a:extLst>
            </p:cNvPr>
            <p:cNvSpPr>
              <a:spLocks noChangeShapeType="1"/>
            </p:cNvSpPr>
            <p:nvPr/>
          </p:nvSpPr>
          <p:spPr bwMode="auto">
            <a:xfrm rot="-10862">
              <a:off x="4329" y="759"/>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4" name="Line 261">
              <a:extLst>
                <a:ext uri="{FF2B5EF4-FFF2-40B4-BE49-F238E27FC236}">
                  <a16:creationId xmlns:a16="http://schemas.microsoft.com/office/drawing/2014/main" id="{DFFFEB20-CCF1-495B-8CB6-E83F27576CD1}"/>
                </a:ext>
              </a:extLst>
            </p:cNvPr>
            <p:cNvSpPr>
              <a:spLocks noChangeShapeType="1"/>
            </p:cNvSpPr>
            <p:nvPr/>
          </p:nvSpPr>
          <p:spPr bwMode="auto">
            <a:xfrm rot="-10862">
              <a:off x="4184" y="819"/>
              <a:ext cx="56" cy="9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5" name="Line 262">
              <a:extLst>
                <a:ext uri="{FF2B5EF4-FFF2-40B4-BE49-F238E27FC236}">
                  <a16:creationId xmlns:a16="http://schemas.microsoft.com/office/drawing/2014/main" id="{9D8E9177-A086-4255-A5A2-3FF914A92CED}"/>
                </a:ext>
              </a:extLst>
            </p:cNvPr>
            <p:cNvSpPr>
              <a:spLocks noChangeShapeType="1"/>
            </p:cNvSpPr>
            <p:nvPr/>
          </p:nvSpPr>
          <p:spPr bwMode="auto">
            <a:xfrm rot="-10862">
              <a:off x="4054" y="911"/>
              <a:ext cx="69" cy="7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6" name="Line 263">
              <a:extLst>
                <a:ext uri="{FF2B5EF4-FFF2-40B4-BE49-F238E27FC236}">
                  <a16:creationId xmlns:a16="http://schemas.microsoft.com/office/drawing/2014/main" id="{B270526B-E985-4308-8AD0-4BFDFB54F5E5}"/>
                </a:ext>
              </a:extLst>
            </p:cNvPr>
            <p:cNvSpPr>
              <a:spLocks noChangeShapeType="1"/>
            </p:cNvSpPr>
            <p:nvPr/>
          </p:nvSpPr>
          <p:spPr bwMode="auto">
            <a:xfrm rot="-10862">
              <a:off x="3933" y="1007"/>
              <a:ext cx="89" cy="7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7" name="Line 264">
              <a:extLst>
                <a:ext uri="{FF2B5EF4-FFF2-40B4-BE49-F238E27FC236}">
                  <a16:creationId xmlns:a16="http://schemas.microsoft.com/office/drawing/2014/main" id="{3E857558-D46C-4249-8EBF-9016998D6E88}"/>
                </a:ext>
              </a:extLst>
            </p:cNvPr>
            <p:cNvSpPr>
              <a:spLocks noChangeShapeType="1"/>
            </p:cNvSpPr>
            <p:nvPr/>
          </p:nvSpPr>
          <p:spPr bwMode="auto">
            <a:xfrm rot="-10862">
              <a:off x="3839" y="1132"/>
              <a:ext cx="103" cy="5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8" name="Line 265">
              <a:extLst>
                <a:ext uri="{FF2B5EF4-FFF2-40B4-BE49-F238E27FC236}">
                  <a16:creationId xmlns:a16="http://schemas.microsoft.com/office/drawing/2014/main" id="{6B102C80-D46E-4AF2-A1E1-E07E6063E9F8}"/>
                </a:ext>
              </a:extLst>
            </p:cNvPr>
            <p:cNvSpPr>
              <a:spLocks noChangeShapeType="1"/>
            </p:cNvSpPr>
            <p:nvPr/>
          </p:nvSpPr>
          <p:spPr bwMode="auto">
            <a:xfrm rot="-10862">
              <a:off x="3772" y="1268"/>
              <a:ext cx="112" cy="3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9" name="Arc 267">
              <a:extLst>
                <a:ext uri="{FF2B5EF4-FFF2-40B4-BE49-F238E27FC236}">
                  <a16:creationId xmlns:a16="http://schemas.microsoft.com/office/drawing/2014/main" id="{326B7A75-4BFB-4DA6-AB28-2CCF5E827234}"/>
                </a:ext>
              </a:extLst>
            </p:cNvPr>
            <p:cNvSpPr>
              <a:spLocks/>
            </p:cNvSpPr>
            <p:nvPr/>
          </p:nvSpPr>
          <p:spPr bwMode="auto">
            <a:xfrm rot="-10862">
              <a:off x="3701" y="717"/>
              <a:ext cx="1917" cy="888"/>
            </a:xfrm>
            <a:custGeom>
              <a:avLst/>
              <a:gdLst>
                <a:gd name="T0" fmla="*/ 0 w 43199"/>
                <a:gd name="T1" fmla="*/ 0 h 21892"/>
                <a:gd name="T2" fmla="*/ 0 w 43199"/>
                <a:gd name="T3" fmla="*/ 0 h 21892"/>
                <a:gd name="T4" fmla="*/ 0 w 43199"/>
                <a:gd name="T5" fmla="*/ 0 h 21892"/>
                <a:gd name="T6" fmla="*/ 0 60000 65536"/>
                <a:gd name="T7" fmla="*/ 0 60000 65536"/>
                <a:gd name="T8" fmla="*/ 0 60000 65536"/>
                <a:gd name="T9" fmla="*/ 0 w 43199"/>
                <a:gd name="T10" fmla="*/ 0 h 21892"/>
                <a:gd name="T11" fmla="*/ 43199 w 43199"/>
                <a:gd name="T12" fmla="*/ 21892 h 21892"/>
              </a:gdLst>
              <a:ahLst/>
              <a:cxnLst>
                <a:cxn ang="T6">
                  <a:pos x="T0" y="T1"/>
                </a:cxn>
                <a:cxn ang="T7">
                  <a:pos x="T2" y="T3"/>
                </a:cxn>
                <a:cxn ang="T8">
                  <a:pos x="T4" y="T5"/>
                </a:cxn>
              </a:cxnLst>
              <a:rect l="T9" t="T10" r="T11" b="T12"/>
              <a:pathLst>
                <a:path w="43199" h="21892" fill="none" extrusionOk="0">
                  <a:moveTo>
                    <a:pt x="-1" y="21405"/>
                  </a:moveTo>
                  <a:cubicBezTo>
                    <a:pt x="106" y="9552"/>
                    <a:pt x="9745" y="-1"/>
                    <a:pt x="21599" y="0"/>
                  </a:cubicBezTo>
                  <a:cubicBezTo>
                    <a:pt x="33528" y="0"/>
                    <a:pt x="43199" y="9670"/>
                    <a:pt x="43199" y="21600"/>
                  </a:cubicBezTo>
                  <a:cubicBezTo>
                    <a:pt x="43199" y="21697"/>
                    <a:pt x="43198" y="21794"/>
                    <a:pt x="43197" y="21892"/>
                  </a:cubicBezTo>
                </a:path>
                <a:path w="43199" h="21892" stroke="0" extrusionOk="0">
                  <a:moveTo>
                    <a:pt x="-1" y="21405"/>
                  </a:moveTo>
                  <a:cubicBezTo>
                    <a:pt x="106" y="9552"/>
                    <a:pt x="9745" y="-1"/>
                    <a:pt x="21599" y="0"/>
                  </a:cubicBezTo>
                  <a:cubicBezTo>
                    <a:pt x="33528" y="0"/>
                    <a:pt x="43199" y="9670"/>
                    <a:pt x="43199" y="21600"/>
                  </a:cubicBezTo>
                  <a:cubicBezTo>
                    <a:pt x="43199" y="21697"/>
                    <a:pt x="43198" y="21794"/>
                    <a:pt x="43197" y="21892"/>
                  </a:cubicBezTo>
                  <a:lnTo>
                    <a:pt x="21599" y="21600"/>
                  </a:lnTo>
                  <a:lnTo>
                    <a:pt x="-1" y="21405"/>
                  </a:lnTo>
                  <a:close/>
                </a:path>
              </a:pathLst>
            </a:cu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0" name="Line 269">
              <a:extLst>
                <a:ext uri="{FF2B5EF4-FFF2-40B4-BE49-F238E27FC236}">
                  <a16:creationId xmlns:a16="http://schemas.microsoft.com/office/drawing/2014/main" id="{81FD6DB6-FE63-44E9-AF91-57D5DAA749D4}"/>
                </a:ext>
              </a:extLst>
            </p:cNvPr>
            <p:cNvSpPr>
              <a:spLocks noChangeShapeType="1"/>
            </p:cNvSpPr>
            <p:nvPr/>
          </p:nvSpPr>
          <p:spPr bwMode="auto">
            <a:xfrm rot="-10862">
              <a:off x="3733" y="1417"/>
              <a:ext cx="116" cy="2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1" name="Rectangle 271">
              <a:extLst>
                <a:ext uri="{FF2B5EF4-FFF2-40B4-BE49-F238E27FC236}">
                  <a16:creationId xmlns:a16="http://schemas.microsoft.com/office/drawing/2014/main" id="{3203E31F-40C6-4A3C-858C-DCC42CD649B2}"/>
                </a:ext>
              </a:extLst>
            </p:cNvPr>
            <p:cNvSpPr>
              <a:spLocks noChangeArrowheads="1"/>
            </p:cNvSpPr>
            <p:nvPr/>
          </p:nvSpPr>
          <p:spPr bwMode="auto">
            <a:xfrm rot="-10862">
              <a:off x="3842" y="151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0</a:t>
              </a:r>
            </a:p>
          </p:txBody>
        </p:sp>
        <p:sp>
          <p:nvSpPr>
            <p:cNvPr id="102" name="Rectangle 272">
              <a:extLst>
                <a:ext uri="{FF2B5EF4-FFF2-40B4-BE49-F238E27FC236}">
                  <a16:creationId xmlns:a16="http://schemas.microsoft.com/office/drawing/2014/main" id="{E367A239-4558-4A7D-BFE5-FC15B0E09FD6}"/>
                </a:ext>
              </a:extLst>
            </p:cNvPr>
            <p:cNvSpPr>
              <a:spLocks noChangeArrowheads="1"/>
            </p:cNvSpPr>
            <p:nvPr/>
          </p:nvSpPr>
          <p:spPr bwMode="auto">
            <a:xfrm rot="-10862">
              <a:off x="5395" y="144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170</a:t>
              </a:r>
            </a:p>
          </p:txBody>
        </p:sp>
        <p:sp>
          <p:nvSpPr>
            <p:cNvPr id="103" name="Rectangle 273">
              <a:extLst>
                <a:ext uri="{FF2B5EF4-FFF2-40B4-BE49-F238E27FC236}">
                  <a16:creationId xmlns:a16="http://schemas.microsoft.com/office/drawing/2014/main" id="{6EEDEE5C-DAC1-4D78-AF2D-1C433546B5D6}"/>
                </a:ext>
              </a:extLst>
            </p:cNvPr>
            <p:cNvSpPr>
              <a:spLocks noChangeArrowheads="1"/>
            </p:cNvSpPr>
            <p:nvPr/>
          </p:nvSpPr>
          <p:spPr bwMode="auto">
            <a:xfrm rot="-10862">
              <a:off x="5354" y="132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160</a:t>
              </a:r>
            </a:p>
          </p:txBody>
        </p:sp>
        <p:sp>
          <p:nvSpPr>
            <p:cNvPr id="104" name="Rectangle 274">
              <a:extLst>
                <a:ext uri="{FF2B5EF4-FFF2-40B4-BE49-F238E27FC236}">
                  <a16:creationId xmlns:a16="http://schemas.microsoft.com/office/drawing/2014/main" id="{5CEB9AB9-9D10-4319-B359-C56008C98B22}"/>
                </a:ext>
              </a:extLst>
            </p:cNvPr>
            <p:cNvSpPr>
              <a:spLocks noChangeArrowheads="1"/>
            </p:cNvSpPr>
            <p:nvPr/>
          </p:nvSpPr>
          <p:spPr bwMode="auto">
            <a:xfrm rot="-10862">
              <a:off x="5285" y="1208"/>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150</a:t>
              </a:r>
            </a:p>
          </p:txBody>
        </p:sp>
        <p:sp>
          <p:nvSpPr>
            <p:cNvPr id="105" name="Rectangle 275">
              <a:extLst>
                <a:ext uri="{FF2B5EF4-FFF2-40B4-BE49-F238E27FC236}">
                  <a16:creationId xmlns:a16="http://schemas.microsoft.com/office/drawing/2014/main" id="{AB27D11D-1493-4878-9BA5-8A10DAD2BE87}"/>
                </a:ext>
              </a:extLst>
            </p:cNvPr>
            <p:cNvSpPr>
              <a:spLocks noChangeArrowheads="1"/>
            </p:cNvSpPr>
            <p:nvPr/>
          </p:nvSpPr>
          <p:spPr bwMode="auto">
            <a:xfrm rot="-10862">
              <a:off x="5221" y="109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140</a:t>
              </a:r>
            </a:p>
          </p:txBody>
        </p:sp>
        <p:sp>
          <p:nvSpPr>
            <p:cNvPr id="106" name="Rectangle 276">
              <a:extLst>
                <a:ext uri="{FF2B5EF4-FFF2-40B4-BE49-F238E27FC236}">
                  <a16:creationId xmlns:a16="http://schemas.microsoft.com/office/drawing/2014/main" id="{9BB2140E-7803-4E90-923E-B71C2A463606}"/>
                </a:ext>
              </a:extLst>
            </p:cNvPr>
            <p:cNvSpPr>
              <a:spLocks noChangeArrowheads="1"/>
            </p:cNvSpPr>
            <p:nvPr/>
          </p:nvSpPr>
          <p:spPr bwMode="auto">
            <a:xfrm rot="-10862">
              <a:off x="5135" y="101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130</a:t>
              </a:r>
            </a:p>
          </p:txBody>
        </p:sp>
        <p:sp>
          <p:nvSpPr>
            <p:cNvPr id="107" name="Rectangle 277">
              <a:extLst>
                <a:ext uri="{FF2B5EF4-FFF2-40B4-BE49-F238E27FC236}">
                  <a16:creationId xmlns:a16="http://schemas.microsoft.com/office/drawing/2014/main" id="{F1B91B7C-EE41-4238-A534-8A2BC3F94259}"/>
                </a:ext>
              </a:extLst>
            </p:cNvPr>
            <p:cNvSpPr>
              <a:spLocks noChangeArrowheads="1"/>
            </p:cNvSpPr>
            <p:nvPr/>
          </p:nvSpPr>
          <p:spPr bwMode="auto">
            <a:xfrm rot="-10862">
              <a:off x="5006" y="91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120</a:t>
              </a:r>
            </a:p>
          </p:txBody>
        </p:sp>
        <p:sp>
          <p:nvSpPr>
            <p:cNvPr id="108" name="Rectangle 278">
              <a:extLst>
                <a:ext uri="{FF2B5EF4-FFF2-40B4-BE49-F238E27FC236}">
                  <a16:creationId xmlns:a16="http://schemas.microsoft.com/office/drawing/2014/main" id="{F9E918D5-3B0D-4335-8C1A-B96FC6569081}"/>
                </a:ext>
              </a:extLst>
            </p:cNvPr>
            <p:cNvSpPr>
              <a:spLocks noChangeArrowheads="1"/>
            </p:cNvSpPr>
            <p:nvPr/>
          </p:nvSpPr>
          <p:spPr bwMode="auto">
            <a:xfrm rot="-10862">
              <a:off x="4875" y="860"/>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110</a:t>
              </a:r>
            </a:p>
          </p:txBody>
        </p:sp>
        <p:sp>
          <p:nvSpPr>
            <p:cNvPr id="109" name="Rectangle 279">
              <a:extLst>
                <a:ext uri="{FF2B5EF4-FFF2-40B4-BE49-F238E27FC236}">
                  <a16:creationId xmlns:a16="http://schemas.microsoft.com/office/drawing/2014/main" id="{D57BF6CB-8FF0-418F-B7B1-A6A4268936DD}"/>
                </a:ext>
              </a:extLst>
            </p:cNvPr>
            <p:cNvSpPr>
              <a:spLocks noChangeArrowheads="1"/>
            </p:cNvSpPr>
            <p:nvPr/>
          </p:nvSpPr>
          <p:spPr bwMode="auto">
            <a:xfrm rot="-10862">
              <a:off x="4742" y="81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100</a:t>
              </a:r>
            </a:p>
          </p:txBody>
        </p:sp>
        <p:sp>
          <p:nvSpPr>
            <p:cNvPr id="110" name="Rectangle 280">
              <a:extLst>
                <a:ext uri="{FF2B5EF4-FFF2-40B4-BE49-F238E27FC236}">
                  <a16:creationId xmlns:a16="http://schemas.microsoft.com/office/drawing/2014/main" id="{3A5F6E69-D2AA-420B-9D60-7D6D336CCD2E}"/>
                </a:ext>
              </a:extLst>
            </p:cNvPr>
            <p:cNvSpPr>
              <a:spLocks noChangeArrowheads="1"/>
            </p:cNvSpPr>
            <p:nvPr/>
          </p:nvSpPr>
          <p:spPr bwMode="auto">
            <a:xfrm rot="-10862">
              <a:off x="4616" y="80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90</a:t>
              </a:r>
            </a:p>
          </p:txBody>
        </p:sp>
        <p:sp>
          <p:nvSpPr>
            <p:cNvPr id="111" name="Rectangle 281">
              <a:extLst>
                <a:ext uri="{FF2B5EF4-FFF2-40B4-BE49-F238E27FC236}">
                  <a16:creationId xmlns:a16="http://schemas.microsoft.com/office/drawing/2014/main" id="{112C079F-CE4E-498D-BA20-55CB8BEAE775}"/>
                </a:ext>
              </a:extLst>
            </p:cNvPr>
            <p:cNvSpPr>
              <a:spLocks noChangeArrowheads="1"/>
            </p:cNvSpPr>
            <p:nvPr/>
          </p:nvSpPr>
          <p:spPr bwMode="auto">
            <a:xfrm rot="-10862">
              <a:off x="4484" y="80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80</a:t>
              </a:r>
            </a:p>
          </p:txBody>
        </p:sp>
        <p:sp>
          <p:nvSpPr>
            <p:cNvPr id="112" name="Rectangle 282">
              <a:extLst>
                <a:ext uri="{FF2B5EF4-FFF2-40B4-BE49-F238E27FC236}">
                  <a16:creationId xmlns:a16="http://schemas.microsoft.com/office/drawing/2014/main" id="{C83AEEB5-9BAD-48C2-B7FC-4E5033C60C33}"/>
                </a:ext>
              </a:extLst>
            </p:cNvPr>
            <p:cNvSpPr>
              <a:spLocks noChangeArrowheads="1"/>
            </p:cNvSpPr>
            <p:nvPr/>
          </p:nvSpPr>
          <p:spPr bwMode="auto">
            <a:xfrm rot="-10862">
              <a:off x="4342" y="847"/>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70</a:t>
              </a:r>
            </a:p>
          </p:txBody>
        </p:sp>
        <p:sp>
          <p:nvSpPr>
            <p:cNvPr id="113" name="Rectangle 283">
              <a:extLst>
                <a:ext uri="{FF2B5EF4-FFF2-40B4-BE49-F238E27FC236}">
                  <a16:creationId xmlns:a16="http://schemas.microsoft.com/office/drawing/2014/main" id="{3AA271E6-4F17-43DE-BB9C-9EE8858CF265}"/>
                </a:ext>
              </a:extLst>
            </p:cNvPr>
            <p:cNvSpPr>
              <a:spLocks noChangeArrowheads="1"/>
            </p:cNvSpPr>
            <p:nvPr/>
          </p:nvSpPr>
          <p:spPr bwMode="auto">
            <a:xfrm rot="-10862">
              <a:off x="4216" y="90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60</a:t>
              </a:r>
            </a:p>
          </p:txBody>
        </p:sp>
        <p:sp>
          <p:nvSpPr>
            <p:cNvPr id="114" name="Rectangle 284">
              <a:extLst>
                <a:ext uri="{FF2B5EF4-FFF2-40B4-BE49-F238E27FC236}">
                  <a16:creationId xmlns:a16="http://schemas.microsoft.com/office/drawing/2014/main" id="{E4261F44-4C65-4870-82E0-C5E9CAA7CE60}"/>
                </a:ext>
              </a:extLst>
            </p:cNvPr>
            <p:cNvSpPr>
              <a:spLocks noChangeArrowheads="1"/>
            </p:cNvSpPr>
            <p:nvPr/>
          </p:nvSpPr>
          <p:spPr bwMode="auto">
            <a:xfrm rot="-10862">
              <a:off x="4092" y="972"/>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50</a:t>
              </a:r>
            </a:p>
          </p:txBody>
        </p:sp>
        <p:sp>
          <p:nvSpPr>
            <p:cNvPr id="115" name="Rectangle 285">
              <a:extLst>
                <a:ext uri="{FF2B5EF4-FFF2-40B4-BE49-F238E27FC236}">
                  <a16:creationId xmlns:a16="http://schemas.microsoft.com/office/drawing/2014/main" id="{8FA0BBF3-619B-4B4F-90E8-174D7D9B45A7}"/>
                </a:ext>
              </a:extLst>
            </p:cNvPr>
            <p:cNvSpPr>
              <a:spLocks noChangeArrowheads="1"/>
            </p:cNvSpPr>
            <p:nvPr/>
          </p:nvSpPr>
          <p:spPr bwMode="auto">
            <a:xfrm rot="-10862">
              <a:off x="4000" y="106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40</a:t>
              </a:r>
            </a:p>
          </p:txBody>
        </p:sp>
        <p:sp>
          <p:nvSpPr>
            <p:cNvPr id="116" name="Rectangle 286">
              <a:extLst>
                <a:ext uri="{FF2B5EF4-FFF2-40B4-BE49-F238E27FC236}">
                  <a16:creationId xmlns:a16="http://schemas.microsoft.com/office/drawing/2014/main" id="{321D049F-9E00-4288-A8C1-F05CD21DC8D5}"/>
                </a:ext>
              </a:extLst>
            </p:cNvPr>
            <p:cNvSpPr>
              <a:spLocks noChangeArrowheads="1"/>
            </p:cNvSpPr>
            <p:nvPr/>
          </p:nvSpPr>
          <p:spPr bwMode="auto">
            <a:xfrm rot="-10862">
              <a:off x="3927" y="117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30</a:t>
              </a:r>
            </a:p>
          </p:txBody>
        </p:sp>
        <p:sp>
          <p:nvSpPr>
            <p:cNvPr id="117" name="Rectangle 287">
              <a:extLst>
                <a:ext uri="{FF2B5EF4-FFF2-40B4-BE49-F238E27FC236}">
                  <a16:creationId xmlns:a16="http://schemas.microsoft.com/office/drawing/2014/main" id="{F67644D1-54E3-42EB-A358-AB591470AA75}"/>
                </a:ext>
              </a:extLst>
            </p:cNvPr>
            <p:cNvSpPr>
              <a:spLocks noChangeArrowheads="1"/>
            </p:cNvSpPr>
            <p:nvPr/>
          </p:nvSpPr>
          <p:spPr bwMode="auto">
            <a:xfrm rot="-10862">
              <a:off x="3859" y="128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20</a:t>
              </a:r>
            </a:p>
          </p:txBody>
        </p:sp>
        <p:sp>
          <p:nvSpPr>
            <p:cNvPr id="118" name="Rectangle 288">
              <a:extLst>
                <a:ext uri="{FF2B5EF4-FFF2-40B4-BE49-F238E27FC236}">
                  <a16:creationId xmlns:a16="http://schemas.microsoft.com/office/drawing/2014/main" id="{8CBAB98A-F2D8-4DBF-8725-2191B8B8995A}"/>
                </a:ext>
              </a:extLst>
            </p:cNvPr>
            <p:cNvSpPr>
              <a:spLocks noChangeArrowheads="1"/>
            </p:cNvSpPr>
            <p:nvPr/>
          </p:nvSpPr>
          <p:spPr bwMode="auto">
            <a:xfrm rot="-10862">
              <a:off x="3846" y="1415"/>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10</a:t>
              </a:r>
            </a:p>
          </p:txBody>
        </p:sp>
        <p:sp>
          <p:nvSpPr>
            <p:cNvPr id="119" name="Oval 289">
              <a:extLst>
                <a:ext uri="{FF2B5EF4-FFF2-40B4-BE49-F238E27FC236}">
                  <a16:creationId xmlns:a16="http://schemas.microsoft.com/office/drawing/2014/main" id="{BA0B0F10-AB70-4AD3-A6E1-FD5FBB76C964}"/>
                </a:ext>
              </a:extLst>
            </p:cNvPr>
            <p:cNvSpPr>
              <a:spLocks noChangeArrowheads="1"/>
            </p:cNvSpPr>
            <p:nvPr/>
          </p:nvSpPr>
          <p:spPr bwMode="auto">
            <a:xfrm rot="-10862">
              <a:off x="4663" y="1590"/>
              <a:ext cx="21" cy="20"/>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20" name="Line 290">
              <a:extLst>
                <a:ext uri="{FF2B5EF4-FFF2-40B4-BE49-F238E27FC236}">
                  <a16:creationId xmlns:a16="http://schemas.microsoft.com/office/drawing/2014/main" id="{7B30A587-F89E-4B02-B504-938A913D6586}"/>
                </a:ext>
              </a:extLst>
            </p:cNvPr>
            <p:cNvSpPr>
              <a:spLocks noChangeShapeType="1"/>
            </p:cNvSpPr>
            <p:nvPr/>
          </p:nvSpPr>
          <p:spPr bwMode="auto">
            <a:xfrm>
              <a:off x="3690" y="1600"/>
              <a:ext cx="1941" cy="0"/>
            </a:xfrm>
            <a:prstGeom prst="line">
              <a:avLst/>
            </a:prstGeom>
            <a:noFill/>
            <a:ln w="41275">
              <a:solidFill>
                <a:srgbClr val="008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1" name="Line 291">
              <a:extLst>
                <a:ext uri="{FF2B5EF4-FFF2-40B4-BE49-F238E27FC236}">
                  <a16:creationId xmlns:a16="http://schemas.microsoft.com/office/drawing/2014/main" id="{E3803F0D-D381-4E7E-AB12-E5EBA1CD0FB4}"/>
                </a:ext>
              </a:extLst>
            </p:cNvPr>
            <p:cNvSpPr>
              <a:spLocks noChangeShapeType="1"/>
            </p:cNvSpPr>
            <p:nvPr/>
          </p:nvSpPr>
          <p:spPr bwMode="auto">
            <a:xfrm rot="-10862">
              <a:off x="5519" y="1599"/>
              <a:ext cx="107" cy="2"/>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2" name="Rectangle 292">
              <a:extLst>
                <a:ext uri="{FF2B5EF4-FFF2-40B4-BE49-F238E27FC236}">
                  <a16:creationId xmlns:a16="http://schemas.microsoft.com/office/drawing/2014/main" id="{2C75F589-34B3-43BD-AE81-568FF63AA5EB}"/>
                </a:ext>
              </a:extLst>
            </p:cNvPr>
            <p:cNvSpPr>
              <a:spLocks noChangeArrowheads="1"/>
            </p:cNvSpPr>
            <p:nvPr/>
          </p:nvSpPr>
          <p:spPr bwMode="auto">
            <a:xfrm rot="-10862">
              <a:off x="5408" y="1529"/>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180</a:t>
              </a:r>
            </a:p>
          </p:txBody>
        </p:sp>
        <p:sp>
          <p:nvSpPr>
            <p:cNvPr id="123" name="Oval 293">
              <a:extLst>
                <a:ext uri="{FF2B5EF4-FFF2-40B4-BE49-F238E27FC236}">
                  <a16:creationId xmlns:a16="http://schemas.microsoft.com/office/drawing/2014/main" id="{B6E4C67C-0AAE-4C54-B1CC-CC486B5C3AD7}"/>
                </a:ext>
              </a:extLst>
            </p:cNvPr>
            <p:cNvSpPr>
              <a:spLocks noChangeArrowheads="1"/>
            </p:cNvSpPr>
            <p:nvPr/>
          </p:nvSpPr>
          <p:spPr bwMode="auto">
            <a:xfrm>
              <a:off x="4639" y="1584"/>
              <a:ext cx="35" cy="35"/>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24" name="Line 268">
              <a:extLst>
                <a:ext uri="{FF2B5EF4-FFF2-40B4-BE49-F238E27FC236}">
                  <a16:creationId xmlns:a16="http://schemas.microsoft.com/office/drawing/2014/main" id="{0EB104B8-234D-4709-ADF1-E761708FEA04}"/>
                </a:ext>
              </a:extLst>
            </p:cNvPr>
            <p:cNvSpPr>
              <a:spLocks noChangeShapeType="1"/>
            </p:cNvSpPr>
            <p:nvPr/>
          </p:nvSpPr>
          <p:spPr bwMode="auto">
            <a:xfrm rot="-10862">
              <a:off x="3710" y="1592"/>
              <a:ext cx="12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Nhóm 2">
            <a:extLst>
              <a:ext uri="{FF2B5EF4-FFF2-40B4-BE49-F238E27FC236}">
                <a16:creationId xmlns:a16="http://schemas.microsoft.com/office/drawing/2014/main" id="{5E224DF1-7102-4FD5-90DD-2C8EFC819894}"/>
              </a:ext>
            </a:extLst>
          </p:cNvPr>
          <p:cNvGrpSpPr/>
          <p:nvPr/>
        </p:nvGrpSpPr>
        <p:grpSpPr>
          <a:xfrm>
            <a:off x="4932482" y="832642"/>
            <a:ext cx="3590805" cy="2422525"/>
            <a:chOff x="4932482" y="832642"/>
            <a:chExt cx="3590805" cy="2422525"/>
          </a:xfrm>
        </p:grpSpPr>
        <p:grpSp>
          <p:nvGrpSpPr>
            <p:cNvPr id="64" name="Group 300">
              <a:extLst>
                <a:ext uri="{FF2B5EF4-FFF2-40B4-BE49-F238E27FC236}">
                  <a16:creationId xmlns:a16="http://schemas.microsoft.com/office/drawing/2014/main" id="{7D1F71DE-775E-488E-9B30-56AF26E4ED84}"/>
                </a:ext>
              </a:extLst>
            </p:cNvPr>
            <p:cNvGrpSpPr>
              <a:grpSpLocks/>
            </p:cNvGrpSpPr>
            <p:nvPr/>
          </p:nvGrpSpPr>
          <p:grpSpPr bwMode="auto">
            <a:xfrm>
              <a:off x="5170487" y="832642"/>
              <a:ext cx="3352800" cy="2422525"/>
              <a:chOff x="2256" y="1776"/>
              <a:chExt cx="2112" cy="1526"/>
            </a:xfrm>
          </p:grpSpPr>
          <p:sp>
            <p:nvSpPr>
              <p:cNvPr id="69" name="Text Box 301">
                <a:extLst>
                  <a:ext uri="{FF2B5EF4-FFF2-40B4-BE49-F238E27FC236}">
                    <a16:creationId xmlns:a16="http://schemas.microsoft.com/office/drawing/2014/main" id="{9346693E-4DE0-4A8C-A4CB-9267F41E728C}"/>
                  </a:ext>
                </a:extLst>
              </p:cNvPr>
              <p:cNvSpPr txBox="1">
                <a:spLocks noChangeArrowheads="1"/>
              </p:cNvSpPr>
              <p:nvPr/>
            </p:nvSpPr>
            <p:spPr bwMode="auto">
              <a:xfrm>
                <a:off x="2544" y="192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S</a:t>
                </a:r>
              </a:p>
            </p:txBody>
          </p:sp>
          <p:sp>
            <p:nvSpPr>
              <p:cNvPr id="72" name="Text Box 302">
                <a:extLst>
                  <a:ext uri="{FF2B5EF4-FFF2-40B4-BE49-F238E27FC236}">
                    <a16:creationId xmlns:a16="http://schemas.microsoft.com/office/drawing/2014/main" id="{E8971500-43B6-4FD1-989E-15B747BC9501}"/>
                  </a:ext>
                </a:extLst>
              </p:cNvPr>
              <p:cNvSpPr txBox="1">
                <a:spLocks noChangeArrowheads="1"/>
              </p:cNvSpPr>
              <p:nvPr/>
            </p:nvSpPr>
            <p:spPr bwMode="auto">
              <a:xfrm>
                <a:off x="3226" y="3014"/>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73" name="Text Box 303">
                <a:extLst>
                  <a:ext uri="{FF2B5EF4-FFF2-40B4-BE49-F238E27FC236}">
                    <a16:creationId xmlns:a16="http://schemas.microsoft.com/office/drawing/2014/main" id="{1E88577B-DC51-4D56-BC7A-69BA9F1523FC}"/>
                  </a:ext>
                </a:extLst>
              </p:cNvPr>
              <p:cNvSpPr txBox="1">
                <a:spLocks noChangeArrowheads="1"/>
              </p:cNvSpPr>
              <p:nvPr/>
            </p:nvSpPr>
            <p:spPr bwMode="auto">
              <a:xfrm>
                <a:off x="3216" y="17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N</a:t>
                </a:r>
              </a:p>
            </p:txBody>
          </p:sp>
          <p:sp>
            <p:nvSpPr>
              <p:cNvPr id="74" name="Line 304">
                <a:extLst>
                  <a:ext uri="{FF2B5EF4-FFF2-40B4-BE49-F238E27FC236}">
                    <a16:creationId xmlns:a16="http://schemas.microsoft.com/office/drawing/2014/main" id="{31136069-FC6B-429E-8F02-E302CE12D73B}"/>
                  </a:ext>
                </a:extLst>
              </p:cNvPr>
              <p:cNvSpPr>
                <a:spLocks noChangeShapeType="1"/>
              </p:cNvSpPr>
              <p:nvPr/>
            </p:nvSpPr>
            <p:spPr bwMode="auto">
              <a:xfrm flipV="1">
                <a:off x="3312" y="2064"/>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5" name="Line 305">
                <a:extLst>
                  <a:ext uri="{FF2B5EF4-FFF2-40B4-BE49-F238E27FC236}">
                    <a16:creationId xmlns:a16="http://schemas.microsoft.com/office/drawing/2014/main" id="{3F2DB0F0-AFB5-445A-8C45-7E867B1414CB}"/>
                  </a:ext>
                </a:extLst>
              </p:cNvPr>
              <p:cNvSpPr>
                <a:spLocks noChangeShapeType="1"/>
              </p:cNvSpPr>
              <p:nvPr/>
            </p:nvSpPr>
            <p:spPr bwMode="auto">
              <a:xfrm>
                <a:off x="2544" y="2162"/>
                <a:ext cx="768" cy="864"/>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 name="Line 306">
                <a:extLst>
                  <a:ext uri="{FF2B5EF4-FFF2-40B4-BE49-F238E27FC236}">
                    <a16:creationId xmlns:a16="http://schemas.microsoft.com/office/drawing/2014/main" id="{7252100A-B1D3-46E2-AC60-A75418A9D5ED}"/>
                  </a:ext>
                </a:extLst>
              </p:cNvPr>
              <p:cNvSpPr>
                <a:spLocks noChangeShapeType="1"/>
              </p:cNvSpPr>
              <p:nvPr/>
            </p:nvSpPr>
            <p:spPr bwMode="auto">
              <a:xfrm>
                <a:off x="2784" y="2436"/>
                <a:ext cx="144" cy="144"/>
              </a:xfrm>
              <a:prstGeom prst="line">
                <a:avLst/>
              </a:prstGeom>
              <a:noFill/>
              <a:ln w="63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77" name="Group 307">
                <a:extLst>
                  <a:ext uri="{FF2B5EF4-FFF2-40B4-BE49-F238E27FC236}">
                    <a16:creationId xmlns:a16="http://schemas.microsoft.com/office/drawing/2014/main" id="{09D1A090-1E47-48C4-9C77-03A2E61BC3BC}"/>
                  </a:ext>
                </a:extLst>
              </p:cNvPr>
              <p:cNvGrpSpPr>
                <a:grpSpLocks/>
              </p:cNvGrpSpPr>
              <p:nvPr/>
            </p:nvGrpSpPr>
            <p:grpSpPr bwMode="auto">
              <a:xfrm>
                <a:off x="2256" y="3024"/>
                <a:ext cx="2112" cy="48"/>
                <a:chOff x="384" y="3072"/>
                <a:chExt cx="2112" cy="48"/>
              </a:xfrm>
            </p:grpSpPr>
            <p:sp>
              <p:nvSpPr>
                <p:cNvPr id="78" name="Line 308">
                  <a:extLst>
                    <a:ext uri="{FF2B5EF4-FFF2-40B4-BE49-F238E27FC236}">
                      <a16:creationId xmlns:a16="http://schemas.microsoft.com/office/drawing/2014/main" id="{E7AD83D3-1EB3-4C5D-8B43-AD743882A432}"/>
                    </a:ext>
                  </a:extLst>
                </p:cNvPr>
                <p:cNvSpPr>
                  <a:spLocks noChangeShapeType="1"/>
                </p:cNvSpPr>
                <p:nvPr/>
              </p:nvSpPr>
              <p:spPr bwMode="auto">
                <a:xfrm>
                  <a:off x="384" y="3072"/>
                  <a:ext cx="21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9" name="Rectangle 309" descr="Light upward diagonal">
                  <a:extLst>
                    <a:ext uri="{FF2B5EF4-FFF2-40B4-BE49-F238E27FC236}">
                      <a16:creationId xmlns:a16="http://schemas.microsoft.com/office/drawing/2014/main" id="{49BAFBB0-3AF5-40B3-BE62-BB741D6F499F}"/>
                    </a:ext>
                  </a:extLst>
                </p:cNvPr>
                <p:cNvSpPr>
                  <a:spLocks noChangeArrowheads="1"/>
                </p:cNvSpPr>
                <p:nvPr/>
              </p:nvSpPr>
              <p:spPr bwMode="auto">
                <a:xfrm>
                  <a:off x="384" y="3072"/>
                  <a:ext cx="2112" cy="48"/>
                </a:xfrm>
                <a:prstGeom prst="rect">
                  <a:avLst/>
                </a:prstGeom>
                <a:pattFill prst="lt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sp>
          <p:nvSpPr>
            <p:cNvPr id="2" name="Hình chữ nhật 1">
              <a:extLst>
                <a:ext uri="{FF2B5EF4-FFF2-40B4-BE49-F238E27FC236}">
                  <a16:creationId xmlns:a16="http://schemas.microsoft.com/office/drawing/2014/main" id="{113C3C1B-9BF2-4393-94B6-5A98FBB7D6DF}"/>
                </a:ext>
              </a:extLst>
            </p:cNvPr>
            <p:cNvSpPr/>
            <p:nvPr/>
          </p:nvSpPr>
          <p:spPr bwMode="auto">
            <a:xfrm rot="2588937">
              <a:off x="4932482" y="1097855"/>
              <a:ext cx="838200" cy="177248"/>
            </a:xfrm>
            <a:prstGeom prst="rect">
              <a:avLst/>
            </a:prstGeom>
          </p:spPr>
          <p:style>
            <a:lnRef idx="1">
              <a:schemeClr val="accent4"/>
            </a:lnRef>
            <a:fillRef idx="3">
              <a:schemeClr val="accent4"/>
            </a:fillRef>
            <a:effectRef idx="2">
              <a:schemeClr val="accent4"/>
            </a:effectRef>
            <a:fontRef idx="minor">
              <a:schemeClr val="lt1"/>
            </a:fontRef>
          </p:style>
          <p:txBody>
            <a:bodyPr wrap="none" rtlCol="0" fromWordArt="1" anchor="ctr">
              <a:prstTxWarp prst="textPlain">
                <a:avLst>
                  <a:gd name="adj" fmla="val 53488"/>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grpSp>
      <p:sp>
        <p:nvSpPr>
          <p:cNvPr id="5" name="Hộp Văn bản 4">
            <a:extLst>
              <a:ext uri="{FF2B5EF4-FFF2-40B4-BE49-F238E27FC236}">
                <a16:creationId xmlns:a16="http://schemas.microsoft.com/office/drawing/2014/main" id="{2DB1B7FE-4F16-4131-8C9F-22CB15153A2B}"/>
              </a:ext>
            </a:extLst>
          </p:cNvPr>
          <p:cNvSpPr txBox="1"/>
          <p:nvPr/>
        </p:nvSpPr>
        <p:spPr>
          <a:xfrm>
            <a:off x="4853732" y="2857760"/>
            <a:ext cx="481222" cy="369332"/>
          </a:xfrm>
          <a:prstGeom prst="rect">
            <a:avLst/>
          </a:prstGeom>
          <a:noFill/>
        </p:spPr>
        <p:txBody>
          <a:bodyPr wrap="none" rtlCol="0">
            <a:spAutoFit/>
          </a:bodyPr>
          <a:lstStyle/>
          <a:p>
            <a:r>
              <a:rPr lang="en-US"/>
              <a:t>(1)</a:t>
            </a:r>
            <a:endParaRPr lang="vi-VN"/>
          </a:p>
        </p:txBody>
      </p:sp>
      <p:sp>
        <p:nvSpPr>
          <p:cNvPr id="125" name="Hộp Văn bản 124">
            <a:extLst>
              <a:ext uri="{FF2B5EF4-FFF2-40B4-BE49-F238E27FC236}">
                <a16:creationId xmlns:a16="http://schemas.microsoft.com/office/drawing/2014/main" id="{205CE957-EB97-4FAD-91F1-4E36480EC3B2}"/>
              </a:ext>
            </a:extLst>
          </p:cNvPr>
          <p:cNvSpPr txBox="1"/>
          <p:nvPr/>
        </p:nvSpPr>
        <p:spPr>
          <a:xfrm>
            <a:off x="5198519" y="738475"/>
            <a:ext cx="481222" cy="369332"/>
          </a:xfrm>
          <a:prstGeom prst="rect">
            <a:avLst/>
          </a:prstGeom>
          <a:noFill/>
        </p:spPr>
        <p:txBody>
          <a:bodyPr wrap="none" rtlCol="0">
            <a:spAutoFit/>
          </a:bodyPr>
          <a:lstStyle/>
          <a:p>
            <a:r>
              <a:rPr lang="en-US"/>
              <a:t>(3)</a:t>
            </a:r>
            <a:endParaRPr lang="vi-VN"/>
          </a:p>
        </p:txBody>
      </p:sp>
      <p:sp>
        <p:nvSpPr>
          <p:cNvPr id="126" name="Hộp Văn bản 125">
            <a:extLst>
              <a:ext uri="{FF2B5EF4-FFF2-40B4-BE49-F238E27FC236}">
                <a16:creationId xmlns:a16="http://schemas.microsoft.com/office/drawing/2014/main" id="{72026EEF-C5C1-405F-80BD-6B8F656BCF15}"/>
              </a:ext>
            </a:extLst>
          </p:cNvPr>
          <p:cNvSpPr txBox="1"/>
          <p:nvPr/>
        </p:nvSpPr>
        <p:spPr>
          <a:xfrm>
            <a:off x="8239889" y="2101072"/>
            <a:ext cx="481222" cy="369332"/>
          </a:xfrm>
          <a:prstGeom prst="rect">
            <a:avLst/>
          </a:prstGeom>
          <a:noFill/>
        </p:spPr>
        <p:txBody>
          <a:bodyPr wrap="none" rtlCol="0">
            <a:spAutoFit/>
          </a:bodyPr>
          <a:lstStyle/>
          <a:p>
            <a:r>
              <a:rPr lang="en-US"/>
              <a:t>(2)</a:t>
            </a:r>
            <a:endParaRPr lang="vi-VN"/>
          </a:p>
        </p:txBody>
      </p:sp>
      <p:sp>
        <p:nvSpPr>
          <p:cNvPr id="127" name="Rectangle 39">
            <a:extLst>
              <a:ext uri="{FF2B5EF4-FFF2-40B4-BE49-F238E27FC236}">
                <a16:creationId xmlns:a16="http://schemas.microsoft.com/office/drawing/2014/main" id="{5F159645-0A24-40D1-A7BC-AA5AEC9C02BE}"/>
              </a:ext>
            </a:extLst>
          </p:cNvPr>
          <p:cNvSpPr/>
          <p:nvPr/>
        </p:nvSpPr>
        <p:spPr>
          <a:xfrm>
            <a:off x="432003" y="1354203"/>
            <a:ext cx="2662908"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800">
                <a:latin typeface="Times New Roman" pitchFamily="18" charset="0"/>
                <a:cs typeface="Times New Roman" pitchFamily="18" charset="0"/>
              </a:rPr>
              <a:t>(1) Gương phẳng</a:t>
            </a:r>
            <a:endParaRPr lang="en-US" sz="2800" dirty="0">
              <a:latin typeface="Times New Roman" pitchFamily="18" charset="0"/>
              <a:cs typeface="Times New Roman" pitchFamily="18" charset="0"/>
            </a:endParaRPr>
          </a:p>
        </p:txBody>
      </p:sp>
      <p:sp>
        <p:nvSpPr>
          <p:cNvPr id="128" name="Rectangle 39">
            <a:extLst>
              <a:ext uri="{FF2B5EF4-FFF2-40B4-BE49-F238E27FC236}">
                <a16:creationId xmlns:a16="http://schemas.microsoft.com/office/drawing/2014/main" id="{9FE00342-3E47-4B34-960C-E2C292309F24}"/>
              </a:ext>
            </a:extLst>
          </p:cNvPr>
          <p:cNvSpPr/>
          <p:nvPr/>
        </p:nvSpPr>
        <p:spPr>
          <a:xfrm>
            <a:off x="449445" y="2879935"/>
            <a:ext cx="2585964"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800">
                <a:latin typeface="Times New Roman" pitchFamily="18" charset="0"/>
                <a:cs typeface="Times New Roman" pitchFamily="18" charset="0"/>
              </a:rPr>
              <a:t>(3) Bảng chia độ</a:t>
            </a:r>
            <a:endParaRPr lang="en-US" sz="2800" dirty="0">
              <a:latin typeface="Times New Roman" pitchFamily="18" charset="0"/>
              <a:cs typeface="Times New Roman" pitchFamily="18" charset="0"/>
            </a:endParaRPr>
          </a:p>
        </p:txBody>
      </p:sp>
      <p:sp>
        <p:nvSpPr>
          <p:cNvPr id="129" name="Rectangle 39">
            <a:extLst>
              <a:ext uri="{FF2B5EF4-FFF2-40B4-BE49-F238E27FC236}">
                <a16:creationId xmlns:a16="http://schemas.microsoft.com/office/drawing/2014/main" id="{464AB603-D3EA-400D-B4C4-6E8C8E596296}"/>
              </a:ext>
            </a:extLst>
          </p:cNvPr>
          <p:cNvSpPr/>
          <p:nvPr/>
        </p:nvSpPr>
        <p:spPr>
          <a:xfrm>
            <a:off x="378299" y="2147950"/>
            <a:ext cx="4429418"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800">
                <a:latin typeface="Times New Roman" pitchFamily="18" charset="0"/>
                <a:cs typeface="Times New Roman" pitchFamily="18" charset="0"/>
              </a:rPr>
              <a:t>(2) Đèn tạo ra chùm sáng hẹp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9184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anim calcmode="lin" valueType="num">
                                      <p:cBhvr additive="base">
                                        <p:cTn id="47" dur="500" fill="hold"/>
                                        <p:tgtEl>
                                          <p:spTgt spid="125"/>
                                        </p:tgtEl>
                                        <p:attrNameLst>
                                          <p:attrName>ppt_x</p:attrName>
                                        </p:attrNameLst>
                                      </p:cBhvr>
                                      <p:tavLst>
                                        <p:tav tm="0">
                                          <p:val>
                                            <p:strVal val="#ppt_x"/>
                                          </p:val>
                                        </p:tav>
                                        <p:tav tm="100000">
                                          <p:val>
                                            <p:strVal val="#ppt_x"/>
                                          </p:val>
                                        </p:tav>
                                      </p:tavLst>
                                    </p:anim>
                                    <p:anim calcmode="lin" valueType="num">
                                      <p:cBhvr additive="base">
                                        <p:cTn id="48" dur="500" fill="hold"/>
                                        <p:tgtEl>
                                          <p:spTgt spid="1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6"/>
                                        </p:tgtEl>
                                        <p:attrNameLst>
                                          <p:attrName>style.visibility</p:attrName>
                                        </p:attrNameLst>
                                      </p:cBhvr>
                                      <p:to>
                                        <p:strVal val="visible"/>
                                      </p:to>
                                    </p:set>
                                    <p:anim calcmode="lin" valueType="num">
                                      <p:cBhvr additive="base">
                                        <p:cTn id="51" dur="500" fill="hold"/>
                                        <p:tgtEl>
                                          <p:spTgt spid="126"/>
                                        </p:tgtEl>
                                        <p:attrNameLst>
                                          <p:attrName>ppt_x</p:attrName>
                                        </p:attrNameLst>
                                      </p:cBhvr>
                                      <p:tavLst>
                                        <p:tav tm="0">
                                          <p:val>
                                            <p:strVal val="#ppt_x"/>
                                          </p:val>
                                        </p:tav>
                                        <p:tav tm="100000">
                                          <p:val>
                                            <p:strVal val="#ppt_x"/>
                                          </p:val>
                                        </p:tav>
                                      </p:tavLst>
                                    </p:anim>
                                    <p:anim calcmode="lin" valueType="num">
                                      <p:cBhvr additive="base">
                                        <p:cTn id="5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7"/>
                                        </p:tgtEl>
                                        <p:attrNameLst>
                                          <p:attrName>style.visibility</p:attrName>
                                        </p:attrNameLst>
                                      </p:cBhvr>
                                      <p:to>
                                        <p:strVal val="visible"/>
                                      </p:to>
                                    </p:set>
                                    <p:anim calcmode="lin" valueType="num">
                                      <p:cBhvr additive="base">
                                        <p:cTn id="63" dur="500" fill="hold"/>
                                        <p:tgtEl>
                                          <p:spTgt spid="127"/>
                                        </p:tgtEl>
                                        <p:attrNameLst>
                                          <p:attrName>ppt_x</p:attrName>
                                        </p:attrNameLst>
                                      </p:cBhvr>
                                      <p:tavLst>
                                        <p:tav tm="0">
                                          <p:val>
                                            <p:strVal val="#ppt_x"/>
                                          </p:val>
                                        </p:tav>
                                        <p:tav tm="100000">
                                          <p:val>
                                            <p:strVal val="#ppt_x"/>
                                          </p:val>
                                        </p:tav>
                                      </p:tavLst>
                                    </p:anim>
                                    <p:anim calcmode="lin" valueType="num">
                                      <p:cBhvr additive="base">
                                        <p:cTn id="64"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9"/>
                                        </p:tgtEl>
                                        <p:attrNameLst>
                                          <p:attrName>style.visibility</p:attrName>
                                        </p:attrNameLst>
                                      </p:cBhvr>
                                      <p:to>
                                        <p:strVal val="visible"/>
                                      </p:to>
                                    </p:set>
                                    <p:anim calcmode="lin" valueType="num">
                                      <p:cBhvr additive="base">
                                        <p:cTn id="69" dur="500" fill="hold"/>
                                        <p:tgtEl>
                                          <p:spTgt spid="129"/>
                                        </p:tgtEl>
                                        <p:attrNameLst>
                                          <p:attrName>ppt_x</p:attrName>
                                        </p:attrNameLst>
                                      </p:cBhvr>
                                      <p:tavLst>
                                        <p:tav tm="0">
                                          <p:val>
                                            <p:strVal val="#ppt_x"/>
                                          </p:val>
                                        </p:tav>
                                        <p:tav tm="100000">
                                          <p:val>
                                            <p:strVal val="#ppt_x"/>
                                          </p:val>
                                        </p:tav>
                                      </p:tavLst>
                                    </p:anim>
                                    <p:anim calcmode="lin" valueType="num">
                                      <p:cBhvr additive="base">
                                        <p:cTn id="70"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8"/>
                                        </p:tgtEl>
                                        <p:attrNameLst>
                                          <p:attrName>style.visibility</p:attrName>
                                        </p:attrNameLst>
                                      </p:cBhvr>
                                      <p:to>
                                        <p:strVal val="visible"/>
                                      </p:to>
                                    </p:set>
                                    <p:anim calcmode="lin" valueType="num">
                                      <p:cBhvr additive="base">
                                        <p:cTn id="75" dur="500" fill="hold"/>
                                        <p:tgtEl>
                                          <p:spTgt spid="128"/>
                                        </p:tgtEl>
                                        <p:attrNameLst>
                                          <p:attrName>ppt_x</p:attrName>
                                        </p:attrNameLst>
                                      </p:cBhvr>
                                      <p:tavLst>
                                        <p:tav tm="0">
                                          <p:val>
                                            <p:strVal val="#ppt_x"/>
                                          </p:val>
                                        </p:tav>
                                        <p:tav tm="100000">
                                          <p:val>
                                            <p:strVal val="#ppt_x"/>
                                          </p:val>
                                        </p:tav>
                                      </p:tavLst>
                                    </p:anim>
                                    <p:anim calcmode="lin" valueType="num">
                                      <p:cBhvr additive="base">
                                        <p:cTn id="76"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59" grpId="0" animBg="1"/>
      <p:bldP spid="60" grpId="0" animBg="1"/>
      <p:bldP spid="61" grpId="0"/>
      <p:bldP spid="62" grpId="0"/>
      <p:bldP spid="63" grpId="0" animBg="1"/>
      <p:bldP spid="5" grpId="0"/>
      <p:bldP spid="125" grpId="0"/>
      <p:bldP spid="126" grpId="0"/>
      <p:bldP spid="127" grpId="0" animBg="1"/>
      <p:bldP spid="128" grpId="0" animBg="1"/>
      <p:bldP spid="1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03422" y="143530"/>
            <a:ext cx="211788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1.Thí nghiệm</a:t>
            </a:r>
            <a:endParaRPr lang="en-US" sz="2800" dirty="0">
              <a:latin typeface="Times New Roman" pitchFamily="18" charset="0"/>
              <a:cs typeface="Times New Roman" pitchFamily="18" charset="0"/>
            </a:endParaRPr>
          </a:p>
        </p:txBody>
      </p:sp>
      <p:sp>
        <p:nvSpPr>
          <p:cNvPr id="56" name="Rectangle 39">
            <a:extLst>
              <a:ext uri="{FF2B5EF4-FFF2-40B4-BE49-F238E27FC236}">
                <a16:creationId xmlns:a16="http://schemas.microsoft.com/office/drawing/2014/main" id="{991F56EA-E890-46F1-9C70-A73FFCF6D8EC}"/>
              </a:ext>
            </a:extLst>
          </p:cNvPr>
          <p:cNvSpPr/>
          <p:nvPr/>
        </p:nvSpPr>
        <p:spPr>
          <a:xfrm>
            <a:off x="-3205" y="1152924"/>
            <a:ext cx="5093061"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800">
                <a:latin typeface="Times New Roman" pitchFamily="18" charset="0"/>
                <a:cs typeface="Times New Roman" pitchFamily="18" charset="0"/>
              </a:rPr>
              <a:t>b. Bố trí thí nghiệm như hình 16.2</a:t>
            </a:r>
            <a:endParaRPr lang="en-US" sz="2800" dirty="0">
              <a:latin typeface="Times New Roman" pitchFamily="18" charset="0"/>
              <a:cs typeface="Times New Roman" pitchFamily="18" charset="0"/>
            </a:endParaRPr>
          </a:p>
        </p:txBody>
      </p:sp>
      <p:sp>
        <p:nvSpPr>
          <p:cNvPr id="57" name="Line 246">
            <a:extLst>
              <a:ext uri="{FF2B5EF4-FFF2-40B4-BE49-F238E27FC236}">
                <a16:creationId xmlns:a16="http://schemas.microsoft.com/office/drawing/2014/main" id="{A0418EA2-0132-484E-B5FC-0AC97BDD7AE0}"/>
              </a:ext>
            </a:extLst>
          </p:cNvPr>
          <p:cNvSpPr>
            <a:spLocks noChangeShapeType="1"/>
          </p:cNvSpPr>
          <p:nvPr/>
        </p:nvSpPr>
        <p:spPr bwMode="auto">
          <a:xfrm flipH="1">
            <a:off x="6854825" y="1529555"/>
            <a:ext cx="1219200" cy="12954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 name="Text Box 294">
            <a:extLst>
              <a:ext uri="{FF2B5EF4-FFF2-40B4-BE49-F238E27FC236}">
                <a16:creationId xmlns:a16="http://schemas.microsoft.com/office/drawing/2014/main" id="{9E234DA4-4C0C-48BB-8BDE-CF7BC275B23B}"/>
              </a:ext>
            </a:extLst>
          </p:cNvPr>
          <p:cNvSpPr txBox="1">
            <a:spLocks noChangeArrowheads="1"/>
          </p:cNvSpPr>
          <p:nvPr/>
        </p:nvSpPr>
        <p:spPr bwMode="auto">
          <a:xfrm>
            <a:off x="7845425" y="106918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R</a:t>
            </a:r>
          </a:p>
        </p:txBody>
      </p:sp>
      <p:sp>
        <p:nvSpPr>
          <p:cNvPr id="59" name="Freeform 295">
            <a:extLst>
              <a:ext uri="{FF2B5EF4-FFF2-40B4-BE49-F238E27FC236}">
                <a16:creationId xmlns:a16="http://schemas.microsoft.com/office/drawing/2014/main" id="{D7682E6B-CC45-493E-85FF-BAD687C597E5}"/>
              </a:ext>
            </a:extLst>
          </p:cNvPr>
          <p:cNvSpPr>
            <a:spLocks/>
          </p:cNvSpPr>
          <p:nvPr/>
        </p:nvSpPr>
        <p:spPr bwMode="auto">
          <a:xfrm rot="19657159">
            <a:off x="6615112" y="2470943"/>
            <a:ext cx="228600" cy="92075"/>
          </a:xfrm>
          <a:custGeom>
            <a:avLst/>
            <a:gdLst>
              <a:gd name="T0" fmla="*/ 0 w 144"/>
              <a:gd name="T1" fmla="*/ 2147483646 h 104"/>
              <a:gd name="T2" fmla="*/ 2147483646 w 144"/>
              <a:gd name="T3" fmla="*/ 2147483646 h 104"/>
              <a:gd name="T4" fmla="*/ 2147483646 w 144"/>
              <a:gd name="T5" fmla="*/ 2147483646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36" y="28"/>
                  <a:pt x="72" y="0"/>
                  <a:pt x="96" y="8"/>
                </a:cubicBezTo>
                <a:cubicBezTo>
                  <a:pt x="120" y="16"/>
                  <a:pt x="132" y="60"/>
                  <a:pt x="144" y="104"/>
                </a:cubicBezTo>
              </a:path>
            </a:pathLst>
          </a:custGeom>
          <a:noFill/>
          <a:ln w="22225">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0" name="Freeform 296">
            <a:extLst>
              <a:ext uri="{FF2B5EF4-FFF2-40B4-BE49-F238E27FC236}">
                <a16:creationId xmlns:a16="http://schemas.microsoft.com/office/drawing/2014/main" id="{7CF35047-EF7F-4D81-8C31-F2A173BED836}"/>
              </a:ext>
            </a:extLst>
          </p:cNvPr>
          <p:cNvSpPr>
            <a:spLocks/>
          </p:cNvSpPr>
          <p:nvPr/>
        </p:nvSpPr>
        <p:spPr bwMode="auto">
          <a:xfrm rot="2146068" flipH="1">
            <a:off x="6867525" y="2491580"/>
            <a:ext cx="228600" cy="92075"/>
          </a:xfrm>
          <a:custGeom>
            <a:avLst/>
            <a:gdLst>
              <a:gd name="T0" fmla="*/ 0 w 144"/>
              <a:gd name="T1" fmla="*/ 2147483646 h 104"/>
              <a:gd name="T2" fmla="*/ 2147483646 w 144"/>
              <a:gd name="T3" fmla="*/ 2147483646 h 104"/>
              <a:gd name="T4" fmla="*/ 2147483646 w 144"/>
              <a:gd name="T5" fmla="*/ 2147483646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36" y="28"/>
                  <a:pt x="72" y="0"/>
                  <a:pt x="96" y="8"/>
                </a:cubicBezTo>
                <a:cubicBezTo>
                  <a:pt x="120" y="16"/>
                  <a:pt x="132" y="60"/>
                  <a:pt x="144" y="104"/>
                </a:cubicBezTo>
              </a:path>
            </a:pathLst>
          </a:custGeom>
          <a:noFill/>
          <a:ln w="22225">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1" name="Text Box 297">
            <a:extLst>
              <a:ext uri="{FF2B5EF4-FFF2-40B4-BE49-F238E27FC236}">
                <a16:creationId xmlns:a16="http://schemas.microsoft.com/office/drawing/2014/main" id="{B9CE072B-4F5E-4489-A707-FAABEBFFD96F}"/>
              </a:ext>
            </a:extLst>
          </p:cNvPr>
          <p:cNvSpPr txBox="1">
            <a:spLocks noChangeArrowheads="1"/>
          </p:cNvSpPr>
          <p:nvPr/>
        </p:nvSpPr>
        <p:spPr bwMode="auto">
          <a:xfrm>
            <a:off x="6550025" y="198358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latin typeface="Times New Roman" panose="02020603050405020304" pitchFamily="18" charset="0"/>
              </a:rPr>
              <a:t>i</a:t>
            </a:r>
          </a:p>
        </p:txBody>
      </p:sp>
      <p:sp>
        <p:nvSpPr>
          <p:cNvPr id="62" name="Text Box 298">
            <a:extLst>
              <a:ext uri="{FF2B5EF4-FFF2-40B4-BE49-F238E27FC236}">
                <a16:creationId xmlns:a16="http://schemas.microsoft.com/office/drawing/2014/main" id="{50971FD5-CFD8-4D54-ADF4-0D2E088420FC}"/>
              </a:ext>
            </a:extLst>
          </p:cNvPr>
          <p:cNvSpPr txBox="1">
            <a:spLocks noChangeArrowheads="1"/>
          </p:cNvSpPr>
          <p:nvPr/>
        </p:nvSpPr>
        <p:spPr bwMode="auto">
          <a:xfrm>
            <a:off x="6873875" y="202168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latin typeface="Times New Roman" panose="02020603050405020304" pitchFamily="18" charset="0"/>
              </a:rPr>
              <a:t>i’</a:t>
            </a:r>
          </a:p>
        </p:txBody>
      </p:sp>
      <p:sp>
        <p:nvSpPr>
          <p:cNvPr id="63" name="Line 299">
            <a:extLst>
              <a:ext uri="{FF2B5EF4-FFF2-40B4-BE49-F238E27FC236}">
                <a16:creationId xmlns:a16="http://schemas.microsoft.com/office/drawing/2014/main" id="{B00AFB51-5985-4185-B6BC-4114A7C0EEED}"/>
              </a:ext>
            </a:extLst>
          </p:cNvPr>
          <p:cNvSpPr>
            <a:spLocks noChangeShapeType="1"/>
          </p:cNvSpPr>
          <p:nvPr/>
        </p:nvSpPr>
        <p:spPr bwMode="auto">
          <a:xfrm flipV="1">
            <a:off x="7216775" y="2212180"/>
            <a:ext cx="228600" cy="228600"/>
          </a:xfrm>
          <a:prstGeom prst="line">
            <a:avLst/>
          </a:prstGeom>
          <a:noFill/>
          <a:ln w="63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80" name="Group 310">
            <a:extLst>
              <a:ext uri="{FF2B5EF4-FFF2-40B4-BE49-F238E27FC236}">
                <a16:creationId xmlns:a16="http://schemas.microsoft.com/office/drawing/2014/main" id="{4C416CA2-F00A-42EA-8C28-62FEFE4715BE}"/>
              </a:ext>
            </a:extLst>
          </p:cNvPr>
          <p:cNvGrpSpPr>
            <a:grpSpLocks/>
          </p:cNvGrpSpPr>
          <p:nvPr/>
        </p:nvGrpSpPr>
        <p:grpSpPr bwMode="auto">
          <a:xfrm>
            <a:off x="5253036" y="1311013"/>
            <a:ext cx="3287713" cy="1563688"/>
            <a:chOff x="3648" y="672"/>
            <a:chExt cx="2071" cy="985"/>
          </a:xfrm>
        </p:grpSpPr>
        <p:sp>
          <p:nvSpPr>
            <p:cNvPr id="81" name="Line 248">
              <a:extLst>
                <a:ext uri="{FF2B5EF4-FFF2-40B4-BE49-F238E27FC236}">
                  <a16:creationId xmlns:a16="http://schemas.microsoft.com/office/drawing/2014/main" id="{59CC5F41-BF2A-4514-BB22-F788F4868F66}"/>
                </a:ext>
              </a:extLst>
            </p:cNvPr>
            <p:cNvSpPr>
              <a:spLocks noChangeShapeType="1"/>
            </p:cNvSpPr>
            <p:nvPr/>
          </p:nvSpPr>
          <p:spPr bwMode="auto">
            <a:xfrm>
              <a:off x="4656" y="978"/>
              <a:ext cx="0" cy="6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 name="Line 249">
              <a:extLst>
                <a:ext uri="{FF2B5EF4-FFF2-40B4-BE49-F238E27FC236}">
                  <a16:creationId xmlns:a16="http://schemas.microsoft.com/office/drawing/2014/main" id="{36033FE0-2E2F-47A6-9883-8925EE416C35}"/>
                </a:ext>
              </a:extLst>
            </p:cNvPr>
            <p:cNvSpPr>
              <a:spLocks noChangeShapeType="1"/>
            </p:cNvSpPr>
            <p:nvPr/>
          </p:nvSpPr>
          <p:spPr bwMode="auto">
            <a:xfrm rot="21589138" flipH="1">
              <a:off x="5529" y="1470"/>
              <a:ext cx="86" cy="1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3" name="Line 250">
              <a:extLst>
                <a:ext uri="{FF2B5EF4-FFF2-40B4-BE49-F238E27FC236}">
                  <a16:creationId xmlns:a16="http://schemas.microsoft.com/office/drawing/2014/main" id="{D5D8CBAA-FE81-4389-830D-8A5B86D6322C}"/>
                </a:ext>
              </a:extLst>
            </p:cNvPr>
            <p:cNvSpPr>
              <a:spLocks noChangeShapeType="1"/>
            </p:cNvSpPr>
            <p:nvPr/>
          </p:nvSpPr>
          <p:spPr bwMode="auto">
            <a:xfrm rot="21589138" flipH="1">
              <a:off x="5482" y="1323"/>
              <a:ext cx="91" cy="3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4" name="Line 251">
              <a:extLst>
                <a:ext uri="{FF2B5EF4-FFF2-40B4-BE49-F238E27FC236}">
                  <a16:creationId xmlns:a16="http://schemas.microsoft.com/office/drawing/2014/main" id="{52456AD6-C5ED-4B8A-A94B-384CD5F24557}"/>
                </a:ext>
              </a:extLst>
            </p:cNvPr>
            <p:cNvSpPr>
              <a:spLocks noChangeShapeType="1"/>
            </p:cNvSpPr>
            <p:nvPr/>
          </p:nvSpPr>
          <p:spPr bwMode="auto">
            <a:xfrm rot="21589138" flipH="1">
              <a:off x="5409" y="1173"/>
              <a:ext cx="103" cy="5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5" name="AutoShape 252">
              <a:extLst>
                <a:ext uri="{FF2B5EF4-FFF2-40B4-BE49-F238E27FC236}">
                  <a16:creationId xmlns:a16="http://schemas.microsoft.com/office/drawing/2014/main" id="{563C1B4F-73DA-4BF5-AECA-F0B969F3ED53}"/>
                </a:ext>
              </a:extLst>
            </p:cNvPr>
            <p:cNvSpPr>
              <a:spLocks noChangeAspect="1" noChangeArrowheads="1" noTextEdit="1"/>
            </p:cNvSpPr>
            <p:nvPr/>
          </p:nvSpPr>
          <p:spPr bwMode="auto">
            <a:xfrm rot="-10862">
              <a:off x="3648" y="672"/>
              <a:ext cx="2071"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86" name="Line 253">
              <a:extLst>
                <a:ext uri="{FF2B5EF4-FFF2-40B4-BE49-F238E27FC236}">
                  <a16:creationId xmlns:a16="http://schemas.microsoft.com/office/drawing/2014/main" id="{0CF2D1EB-9657-4B8A-B669-2F287D22AC85}"/>
                </a:ext>
              </a:extLst>
            </p:cNvPr>
            <p:cNvSpPr>
              <a:spLocks noChangeShapeType="1"/>
            </p:cNvSpPr>
            <p:nvPr/>
          </p:nvSpPr>
          <p:spPr bwMode="auto">
            <a:xfrm rot="21589138" flipH="1">
              <a:off x="5328" y="1041"/>
              <a:ext cx="89" cy="6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7" name="Line 254">
              <a:extLst>
                <a:ext uri="{FF2B5EF4-FFF2-40B4-BE49-F238E27FC236}">
                  <a16:creationId xmlns:a16="http://schemas.microsoft.com/office/drawing/2014/main" id="{560CCC11-78DB-44EF-9DE8-AFC3C8FB2AE0}"/>
                </a:ext>
              </a:extLst>
            </p:cNvPr>
            <p:cNvSpPr>
              <a:spLocks noChangeShapeType="1"/>
            </p:cNvSpPr>
            <p:nvPr/>
          </p:nvSpPr>
          <p:spPr bwMode="auto">
            <a:xfrm rot="21589138" flipH="1">
              <a:off x="5216" y="930"/>
              <a:ext cx="81" cy="8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8" name="Line 255">
              <a:extLst>
                <a:ext uri="{FF2B5EF4-FFF2-40B4-BE49-F238E27FC236}">
                  <a16:creationId xmlns:a16="http://schemas.microsoft.com/office/drawing/2014/main" id="{3E4A8FA8-A7D6-4656-8738-AA00CBF21E06}"/>
                </a:ext>
              </a:extLst>
            </p:cNvPr>
            <p:cNvSpPr>
              <a:spLocks noChangeShapeType="1"/>
            </p:cNvSpPr>
            <p:nvPr/>
          </p:nvSpPr>
          <p:spPr bwMode="auto">
            <a:xfrm rot="21589138" flipH="1">
              <a:off x="5088" y="835"/>
              <a:ext cx="64"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9" name="Line 256">
              <a:extLst>
                <a:ext uri="{FF2B5EF4-FFF2-40B4-BE49-F238E27FC236}">
                  <a16:creationId xmlns:a16="http://schemas.microsoft.com/office/drawing/2014/main" id="{F42C84E6-1029-4607-917E-9A8B8238A6F6}"/>
                </a:ext>
              </a:extLst>
            </p:cNvPr>
            <p:cNvSpPr>
              <a:spLocks noChangeShapeType="1"/>
            </p:cNvSpPr>
            <p:nvPr/>
          </p:nvSpPr>
          <p:spPr bwMode="auto">
            <a:xfrm rot="21589138" flipH="1">
              <a:off x="4945" y="764"/>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0" name="Line 257">
              <a:extLst>
                <a:ext uri="{FF2B5EF4-FFF2-40B4-BE49-F238E27FC236}">
                  <a16:creationId xmlns:a16="http://schemas.microsoft.com/office/drawing/2014/main" id="{B35AFD8A-7157-4E1A-A454-DAE3DE647C82}"/>
                </a:ext>
              </a:extLst>
            </p:cNvPr>
            <p:cNvSpPr>
              <a:spLocks noChangeShapeType="1"/>
            </p:cNvSpPr>
            <p:nvPr/>
          </p:nvSpPr>
          <p:spPr bwMode="auto">
            <a:xfrm rot="21589138" flipH="1">
              <a:off x="4800" y="723"/>
              <a:ext cx="21" cy="10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1" name="Line 258">
              <a:extLst>
                <a:ext uri="{FF2B5EF4-FFF2-40B4-BE49-F238E27FC236}">
                  <a16:creationId xmlns:a16="http://schemas.microsoft.com/office/drawing/2014/main" id="{4018A5CD-6255-4C2F-8D5B-9E9028AD042A}"/>
                </a:ext>
              </a:extLst>
            </p:cNvPr>
            <p:cNvSpPr>
              <a:spLocks noChangeShapeType="1"/>
            </p:cNvSpPr>
            <p:nvPr/>
          </p:nvSpPr>
          <p:spPr bwMode="auto">
            <a:xfrm rot="-10862">
              <a:off x="4657" y="715"/>
              <a:ext cx="0" cy="10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 name="Line 259">
              <a:extLst>
                <a:ext uri="{FF2B5EF4-FFF2-40B4-BE49-F238E27FC236}">
                  <a16:creationId xmlns:a16="http://schemas.microsoft.com/office/drawing/2014/main" id="{68EA23B9-29DE-4A68-AB75-A3E2570444FE}"/>
                </a:ext>
              </a:extLst>
            </p:cNvPr>
            <p:cNvSpPr>
              <a:spLocks noChangeShapeType="1"/>
            </p:cNvSpPr>
            <p:nvPr/>
          </p:nvSpPr>
          <p:spPr bwMode="auto">
            <a:xfrm rot="-10862">
              <a:off x="4489" y="723"/>
              <a:ext cx="18"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 name="Line 260">
              <a:extLst>
                <a:ext uri="{FF2B5EF4-FFF2-40B4-BE49-F238E27FC236}">
                  <a16:creationId xmlns:a16="http://schemas.microsoft.com/office/drawing/2014/main" id="{15FC1823-6F89-45D9-8EC5-D49250AAE29D}"/>
                </a:ext>
              </a:extLst>
            </p:cNvPr>
            <p:cNvSpPr>
              <a:spLocks noChangeShapeType="1"/>
            </p:cNvSpPr>
            <p:nvPr/>
          </p:nvSpPr>
          <p:spPr bwMode="auto">
            <a:xfrm rot="-10862">
              <a:off x="4329" y="759"/>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4" name="Line 261">
              <a:extLst>
                <a:ext uri="{FF2B5EF4-FFF2-40B4-BE49-F238E27FC236}">
                  <a16:creationId xmlns:a16="http://schemas.microsoft.com/office/drawing/2014/main" id="{DFFFEB20-CCF1-495B-8CB6-E83F27576CD1}"/>
                </a:ext>
              </a:extLst>
            </p:cNvPr>
            <p:cNvSpPr>
              <a:spLocks noChangeShapeType="1"/>
            </p:cNvSpPr>
            <p:nvPr/>
          </p:nvSpPr>
          <p:spPr bwMode="auto">
            <a:xfrm rot="-10862">
              <a:off x="4184" y="819"/>
              <a:ext cx="56" cy="9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5" name="Line 262">
              <a:extLst>
                <a:ext uri="{FF2B5EF4-FFF2-40B4-BE49-F238E27FC236}">
                  <a16:creationId xmlns:a16="http://schemas.microsoft.com/office/drawing/2014/main" id="{9D8E9177-A086-4255-A5A2-3FF914A92CED}"/>
                </a:ext>
              </a:extLst>
            </p:cNvPr>
            <p:cNvSpPr>
              <a:spLocks noChangeShapeType="1"/>
            </p:cNvSpPr>
            <p:nvPr/>
          </p:nvSpPr>
          <p:spPr bwMode="auto">
            <a:xfrm rot="-10862">
              <a:off x="4054" y="911"/>
              <a:ext cx="69" cy="7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6" name="Line 263">
              <a:extLst>
                <a:ext uri="{FF2B5EF4-FFF2-40B4-BE49-F238E27FC236}">
                  <a16:creationId xmlns:a16="http://schemas.microsoft.com/office/drawing/2014/main" id="{B270526B-E985-4308-8AD0-4BFDFB54F5E5}"/>
                </a:ext>
              </a:extLst>
            </p:cNvPr>
            <p:cNvSpPr>
              <a:spLocks noChangeShapeType="1"/>
            </p:cNvSpPr>
            <p:nvPr/>
          </p:nvSpPr>
          <p:spPr bwMode="auto">
            <a:xfrm rot="-10862">
              <a:off x="3933" y="1007"/>
              <a:ext cx="89" cy="7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7" name="Line 264">
              <a:extLst>
                <a:ext uri="{FF2B5EF4-FFF2-40B4-BE49-F238E27FC236}">
                  <a16:creationId xmlns:a16="http://schemas.microsoft.com/office/drawing/2014/main" id="{3E857558-D46C-4249-8EBF-9016998D6E88}"/>
                </a:ext>
              </a:extLst>
            </p:cNvPr>
            <p:cNvSpPr>
              <a:spLocks noChangeShapeType="1"/>
            </p:cNvSpPr>
            <p:nvPr/>
          </p:nvSpPr>
          <p:spPr bwMode="auto">
            <a:xfrm rot="-10862">
              <a:off x="3839" y="1132"/>
              <a:ext cx="103" cy="5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8" name="Line 265">
              <a:extLst>
                <a:ext uri="{FF2B5EF4-FFF2-40B4-BE49-F238E27FC236}">
                  <a16:creationId xmlns:a16="http://schemas.microsoft.com/office/drawing/2014/main" id="{6B102C80-D46E-4AF2-A1E1-E07E6063E9F8}"/>
                </a:ext>
              </a:extLst>
            </p:cNvPr>
            <p:cNvSpPr>
              <a:spLocks noChangeShapeType="1"/>
            </p:cNvSpPr>
            <p:nvPr/>
          </p:nvSpPr>
          <p:spPr bwMode="auto">
            <a:xfrm rot="-10862">
              <a:off x="3772" y="1268"/>
              <a:ext cx="112" cy="3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9" name="Arc 267">
              <a:extLst>
                <a:ext uri="{FF2B5EF4-FFF2-40B4-BE49-F238E27FC236}">
                  <a16:creationId xmlns:a16="http://schemas.microsoft.com/office/drawing/2014/main" id="{326B7A75-4BFB-4DA6-AB28-2CCF5E827234}"/>
                </a:ext>
              </a:extLst>
            </p:cNvPr>
            <p:cNvSpPr>
              <a:spLocks/>
            </p:cNvSpPr>
            <p:nvPr/>
          </p:nvSpPr>
          <p:spPr bwMode="auto">
            <a:xfrm rot="-10862">
              <a:off x="3701" y="717"/>
              <a:ext cx="1917" cy="888"/>
            </a:xfrm>
            <a:custGeom>
              <a:avLst/>
              <a:gdLst>
                <a:gd name="T0" fmla="*/ 0 w 43199"/>
                <a:gd name="T1" fmla="*/ 0 h 21892"/>
                <a:gd name="T2" fmla="*/ 0 w 43199"/>
                <a:gd name="T3" fmla="*/ 0 h 21892"/>
                <a:gd name="T4" fmla="*/ 0 w 43199"/>
                <a:gd name="T5" fmla="*/ 0 h 21892"/>
                <a:gd name="T6" fmla="*/ 0 60000 65536"/>
                <a:gd name="T7" fmla="*/ 0 60000 65536"/>
                <a:gd name="T8" fmla="*/ 0 60000 65536"/>
                <a:gd name="T9" fmla="*/ 0 w 43199"/>
                <a:gd name="T10" fmla="*/ 0 h 21892"/>
                <a:gd name="T11" fmla="*/ 43199 w 43199"/>
                <a:gd name="T12" fmla="*/ 21892 h 21892"/>
              </a:gdLst>
              <a:ahLst/>
              <a:cxnLst>
                <a:cxn ang="T6">
                  <a:pos x="T0" y="T1"/>
                </a:cxn>
                <a:cxn ang="T7">
                  <a:pos x="T2" y="T3"/>
                </a:cxn>
                <a:cxn ang="T8">
                  <a:pos x="T4" y="T5"/>
                </a:cxn>
              </a:cxnLst>
              <a:rect l="T9" t="T10" r="T11" b="T12"/>
              <a:pathLst>
                <a:path w="43199" h="21892" fill="none" extrusionOk="0">
                  <a:moveTo>
                    <a:pt x="-1" y="21405"/>
                  </a:moveTo>
                  <a:cubicBezTo>
                    <a:pt x="106" y="9552"/>
                    <a:pt x="9745" y="-1"/>
                    <a:pt x="21599" y="0"/>
                  </a:cubicBezTo>
                  <a:cubicBezTo>
                    <a:pt x="33528" y="0"/>
                    <a:pt x="43199" y="9670"/>
                    <a:pt x="43199" y="21600"/>
                  </a:cubicBezTo>
                  <a:cubicBezTo>
                    <a:pt x="43199" y="21697"/>
                    <a:pt x="43198" y="21794"/>
                    <a:pt x="43197" y="21892"/>
                  </a:cubicBezTo>
                </a:path>
                <a:path w="43199" h="21892" stroke="0" extrusionOk="0">
                  <a:moveTo>
                    <a:pt x="-1" y="21405"/>
                  </a:moveTo>
                  <a:cubicBezTo>
                    <a:pt x="106" y="9552"/>
                    <a:pt x="9745" y="-1"/>
                    <a:pt x="21599" y="0"/>
                  </a:cubicBezTo>
                  <a:cubicBezTo>
                    <a:pt x="33528" y="0"/>
                    <a:pt x="43199" y="9670"/>
                    <a:pt x="43199" y="21600"/>
                  </a:cubicBezTo>
                  <a:cubicBezTo>
                    <a:pt x="43199" y="21697"/>
                    <a:pt x="43198" y="21794"/>
                    <a:pt x="43197" y="21892"/>
                  </a:cubicBezTo>
                  <a:lnTo>
                    <a:pt x="21599" y="21600"/>
                  </a:lnTo>
                  <a:lnTo>
                    <a:pt x="-1" y="21405"/>
                  </a:lnTo>
                  <a:close/>
                </a:path>
              </a:pathLst>
            </a:cu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0" name="Line 269">
              <a:extLst>
                <a:ext uri="{FF2B5EF4-FFF2-40B4-BE49-F238E27FC236}">
                  <a16:creationId xmlns:a16="http://schemas.microsoft.com/office/drawing/2014/main" id="{81FD6DB6-FE63-44E9-AF91-57D5DAA749D4}"/>
                </a:ext>
              </a:extLst>
            </p:cNvPr>
            <p:cNvSpPr>
              <a:spLocks noChangeShapeType="1"/>
            </p:cNvSpPr>
            <p:nvPr/>
          </p:nvSpPr>
          <p:spPr bwMode="auto">
            <a:xfrm rot="-10862">
              <a:off x="3733" y="1417"/>
              <a:ext cx="116" cy="2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1" name="Rectangle 271">
              <a:extLst>
                <a:ext uri="{FF2B5EF4-FFF2-40B4-BE49-F238E27FC236}">
                  <a16:creationId xmlns:a16="http://schemas.microsoft.com/office/drawing/2014/main" id="{3203E31F-40C6-4A3C-858C-DCC42CD649B2}"/>
                </a:ext>
              </a:extLst>
            </p:cNvPr>
            <p:cNvSpPr>
              <a:spLocks noChangeArrowheads="1"/>
            </p:cNvSpPr>
            <p:nvPr/>
          </p:nvSpPr>
          <p:spPr bwMode="auto">
            <a:xfrm rot="-10862">
              <a:off x="3842" y="151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0</a:t>
              </a:r>
            </a:p>
          </p:txBody>
        </p:sp>
        <p:sp>
          <p:nvSpPr>
            <p:cNvPr id="102" name="Rectangle 272">
              <a:extLst>
                <a:ext uri="{FF2B5EF4-FFF2-40B4-BE49-F238E27FC236}">
                  <a16:creationId xmlns:a16="http://schemas.microsoft.com/office/drawing/2014/main" id="{E367A239-4558-4A7D-BFE5-FC15B0E09FD6}"/>
                </a:ext>
              </a:extLst>
            </p:cNvPr>
            <p:cNvSpPr>
              <a:spLocks noChangeArrowheads="1"/>
            </p:cNvSpPr>
            <p:nvPr/>
          </p:nvSpPr>
          <p:spPr bwMode="auto">
            <a:xfrm rot="-10862">
              <a:off x="5395" y="144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170</a:t>
              </a:r>
            </a:p>
          </p:txBody>
        </p:sp>
        <p:sp>
          <p:nvSpPr>
            <p:cNvPr id="103" name="Rectangle 273">
              <a:extLst>
                <a:ext uri="{FF2B5EF4-FFF2-40B4-BE49-F238E27FC236}">
                  <a16:creationId xmlns:a16="http://schemas.microsoft.com/office/drawing/2014/main" id="{6EEDEE5C-DAC1-4D78-AF2D-1C433546B5D6}"/>
                </a:ext>
              </a:extLst>
            </p:cNvPr>
            <p:cNvSpPr>
              <a:spLocks noChangeArrowheads="1"/>
            </p:cNvSpPr>
            <p:nvPr/>
          </p:nvSpPr>
          <p:spPr bwMode="auto">
            <a:xfrm rot="-10862">
              <a:off x="5354" y="132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160</a:t>
              </a:r>
            </a:p>
          </p:txBody>
        </p:sp>
        <p:sp>
          <p:nvSpPr>
            <p:cNvPr id="104" name="Rectangle 274">
              <a:extLst>
                <a:ext uri="{FF2B5EF4-FFF2-40B4-BE49-F238E27FC236}">
                  <a16:creationId xmlns:a16="http://schemas.microsoft.com/office/drawing/2014/main" id="{5CEB9AB9-9D10-4319-B359-C56008C98B22}"/>
                </a:ext>
              </a:extLst>
            </p:cNvPr>
            <p:cNvSpPr>
              <a:spLocks noChangeArrowheads="1"/>
            </p:cNvSpPr>
            <p:nvPr/>
          </p:nvSpPr>
          <p:spPr bwMode="auto">
            <a:xfrm rot="-10862">
              <a:off x="5285" y="1208"/>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150</a:t>
              </a:r>
            </a:p>
          </p:txBody>
        </p:sp>
        <p:sp>
          <p:nvSpPr>
            <p:cNvPr id="105" name="Rectangle 275">
              <a:extLst>
                <a:ext uri="{FF2B5EF4-FFF2-40B4-BE49-F238E27FC236}">
                  <a16:creationId xmlns:a16="http://schemas.microsoft.com/office/drawing/2014/main" id="{AB27D11D-1493-4878-9BA5-8A10DAD2BE87}"/>
                </a:ext>
              </a:extLst>
            </p:cNvPr>
            <p:cNvSpPr>
              <a:spLocks noChangeArrowheads="1"/>
            </p:cNvSpPr>
            <p:nvPr/>
          </p:nvSpPr>
          <p:spPr bwMode="auto">
            <a:xfrm rot="-10862">
              <a:off x="5221" y="109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140</a:t>
              </a:r>
            </a:p>
          </p:txBody>
        </p:sp>
        <p:sp>
          <p:nvSpPr>
            <p:cNvPr id="106" name="Rectangle 276">
              <a:extLst>
                <a:ext uri="{FF2B5EF4-FFF2-40B4-BE49-F238E27FC236}">
                  <a16:creationId xmlns:a16="http://schemas.microsoft.com/office/drawing/2014/main" id="{9BB2140E-7803-4E90-923E-B71C2A463606}"/>
                </a:ext>
              </a:extLst>
            </p:cNvPr>
            <p:cNvSpPr>
              <a:spLocks noChangeArrowheads="1"/>
            </p:cNvSpPr>
            <p:nvPr/>
          </p:nvSpPr>
          <p:spPr bwMode="auto">
            <a:xfrm rot="-10862">
              <a:off x="5135" y="101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130</a:t>
              </a:r>
            </a:p>
          </p:txBody>
        </p:sp>
        <p:sp>
          <p:nvSpPr>
            <p:cNvPr id="107" name="Rectangle 277">
              <a:extLst>
                <a:ext uri="{FF2B5EF4-FFF2-40B4-BE49-F238E27FC236}">
                  <a16:creationId xmlns:a16="http://schemas.microsoft.com/office/drawing/2014/main" id="{F1B91B7C-EE41-4238-A534-8A2BC3F94259}"/>
                </a:ext>
              </a:extLst>
            </p:cNvPr>
            <p:cNvSpPr>
              <a:spLocks noChangeArrowheads="1"/>
            </p:cNvSpPr>
            <p:nvPr/>
          </p:nvSpPr>
          <p:spPr bwMode="auto">
            <a:xfrm rot="-10862">
              <a:off x="5006" y="91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120</a:t>
              </a:r>
            </a:p>
          </p:txBody>
        </p:sp>
        <p:sp>
          <p:nvSpPr>
            <p:cNvPr id="108" name="Rectangle 278">
              <a:extLst>
                <a:ext uri="{FF2B5EF4-FFF2-40B4-BE49-F238E27FC236}">
                  <a16:creationId xmlns:a16="http://schemas.microsoft.com/office/drawing/2014/main" id="{F9E918D5-3B0D-4335-8C1A-B96FC6569081}"/>
                </a:ext>
              </a:extLst>
            </p:cNvPr>
            <p:cNvSpPr>
              <a:spLocks noChangeArrowheads="1"/>
            </p:cNvSpPr>
            <p:nvPr/>
          </p:nvSpPr>
          <p:spPr bwMode="auto">
            <a:xfrm rot="-10862">
              <a:off x="4875" y="860"/>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110</a:t>
              </a:r>
            </a:p>
          </p:txBody>
        </p:sp>
        <p:sp>
          <p:nvSpPr>
            <p:cNvPr id="109" name="Rectangle 279">
              <a:extLst>
                <a:ext uri="{FF2B5EF4-FFF2-40B4-BE49-F238E27FC236}">
                  <a16:creationId xmlns:a16="http://schemas.microsoft.com/office/drawing/2014/main" id="{D57BF6CB-8FF0-418F-B7B1-A6A4268936DD}"/>
                </a:ext>
              </a:extLst>
            </p:cNvPr>
            <p:cNvSpPr>
              <a:spLocks noChangeArrowheads="1"/>
            </p:cNvSpPr>
            <p:nvPr/>
          </p:nvSpPr>
          <p:spPr bwMode="auto">
            <a:xfrm rot="-10862">
              <a:off x="4742" y="81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100</a:t>
              </a:r>
            </a:p>
          </p:txBody>
        </p:sp>
        <p:sp>
          <p:nvSpPr>
            <p:cNvPr id="110" name="Rectangle 280">
              <a:extLst>
                <a:ext uri="{FF2B5EF4-FFF2-40B4-BE49-F238E27FC236}">
                  <a16:creationId xmlns:a16="http://schemas.microsoft.com/office/drawing/2014/main" id="{3A5F6E69-D2AA-420B-9D60-7D6D336CCD2E}"/>
                </a:ext>
              </a:extLst>
            </p:cNvPr>
            <p:cNvSpPr>
              <a:spLocks noChangeArrowheads="1"/>
            </p:cNvSpPr>
            <p:nvPr/>
          </p:nvSpPr>
          <p:spPr bwMode="auto">
            <a:xfrm rot="-10862">
              <a:off x="4616" y="80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90</a:t>
              </a:r>
            </a:p>
          </p:txBody>
        </p:sp>
        <p:sp>
          <p:nvSpPr>
            <p:cNvPr id="111" name="Rectangle 281">
              <a:extLst>
                <a:ext uri="{FF2B5EF4-FFF2-40B4-BE49-F238E27FC236}">
                  <a16:creationId xmlns:a16="http://schemas.microsoft.com/office/drawing/2014/main" id="{112C079F-CE4E-498D-BA20-55CB8BEAE775}"/>
                </a:ext>
              </a:extLst>
            </p:cNvPr>
            <p:cNvSpPr>
              <a:spLocks noChangeArrowheads="1"/>
            </p:cNvSpPr>
            <p:nvPr/>
          </p:nvSpPr>
          <p:spPr bwMode="auto">
            <a:xfrm rot="-10862">
              <a:off x="4484" y="80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80</a:t>
              </a:r>
            </a:p>
          </p:txBody>
        </p:sp>
        <p:sp>
          <p:nvSpPr>
            <p:cNvPr id="112" name="Rectangle 282">
              <a:extLst>
                <a:ext uri="{FF2B5EF4-FFF2-40B4-BE49-F238E27FC236}">
                  <a16:creationId xmlns:a16="http://schemas.microsoft.com/office/drawing/2014/main" id="{C83AEEB5-9BAD-48C2-B7FC-4E5033C60C33}"/>
                </a:ext>
              </a:extLst>
            </p:cNvPr>
            <p:cNvSpPr>
              <a:spLocks noChangeArrowheads="1"/>
            </p:cNvSpPr>
            <p:nvPr/>
          </p:nvSpPr>
          <p:spPr bwMode="auto">
            <a:xfrm rot="-10862">
              <a:off x="4342" y="847"/>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70</a:t>
              </a:r>
            </a:p>
          </p:txBody>
        </p:sp>
        <p:sp>
          <p:nvSpPr>
            <p:cNvPr id="113" name="Rectangle 283">
              <a:extLst>
                <a:ext uri="{FF2B5EF4-FFF2-40B4-BE49-F238E27FC236}">
                  <a16:creationId xmlns:a16="http://schemas.microsoft.com/office/drawing/2014/main" id="{3AA271E6-4F17-43DE-BB9C-9EE8858CF265}"/>
                </a:ext>
              </a:extLst>
            </p:cNvPr>
            <p:cNvSpPr>
              <a:spLocks noChangeArrowheads="1"/>
            </p:cNvSpPr>
            <p:nvPr/>
          </p:nvSpPr>
          <p:spPr bwMode="auto">
            <a:xfrm rot="-10862">
              <a:off x="4216" y="90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60</a:t>
              </a:r>
            </a:p>
          </p:txBody>
        </p:sp>
        <p:sp>
          <p:nvSpPr>
            <p:cNvPr id="114" name="Rectangle 284">
              <a:extLst>
                <a:ext uri="{FF2B5EF4-FFF2-40B4-BE49-F238E27FC236}">
                  <a16:creationId xmlns:a16="http://schemas.microsoft.com/office/drawing/2014/main" id="{E4261F44-4C65-4870-82E0-C5E9CAA7CE60}"/>
                </a:ext>
              </a:extLst>
            </p:cNvPr>
            <p:cNvSpPr>
              <a:spLocks noChangeArrowheads="1"/>
            </p:cNvSpPr>
            <p:nvPr/>
          </p:nvSpPr>
          <p:spPr bwMode="auto">
            <a:xfrm rot="-10862">
              <a:off x="4092" y="972"/>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50</a:t>
              </a:r>
            </a:p>
          </p:txBody>
        </p:sp>
        <p:sp>
          <p:nvSpPr>
            <p:cNvPr id="115" name="Rectangle 285">
              <a:extLst>
                <a:ext uri="{FF2B5EF4-FFF2-40B4-BE49-F238E27FC236}">
                  <a16:creationId xmlns:a16="http://schemas.microsoft.com/office/drawing/2014/main" id="{8FA0BBF3-619B-4B4F-90E8-174D7D9B45A7}"/>
                </a:ext>
              </a:extLst>
            </p:cNvPr>
            <p:cNvSpPr>
              <a:spLocks noChangeArrowheads="1"/>
            </p:cNvSpPr>
            <p:nvPr/>
          </p:nvSpPr>
          <p:spPr bwMode="auto">
            <a:xfrm rot="-10862">
              <a:off x="4000" y="106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40</a:t>
              </a:r>
            </a:p>
          </p:txBody>
        </p:sp>
        <p:sp>
          <p:nvSpPr>
            <p:cNvPr id="116" name="Rectangle 286">
              <a:extLst>
                <a:ext uri="{FF2B5EF4-FFF2-40B4-BE49-F238E27FC236}">
                  <a16:creationId xmlns:a16="http://schemas.microsoft.com/office/drawing/2014/main" id="{321D049F-9E00-4288-A8C1-F05CD21DC8D5}"/>
                </a:ext>
              </a:extLst>
            </p:cNvPr>
            <p:cNvSpPr>
              <a:spLocks noChangeArrowheads="1"/>
            </p:cNvSpPr>
            <p:nvPr/>
          </p:nvSpPr>
          <p:spPr bwMode="auto">
            <a:xfrm rot="-10862">
              <a:off x="3927" y="117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30</a:t>
              </a:r>
            </a:p>
          </p:txBody>
        </p:sp>
        <p:sp>
          <p:nvSpPr>
            <p:cNvPr id="117" name="Rectangle 287">
              <a:extLst>
                <a:ext uri="{FF2B5EF4-FFF2-40B4-BE49-F238E27FC236}">
                  <a16:creationId xmlns:a16="http://schemas.microsoft.com/office/drawing/2014/main" id="{F67644D1-54E3-42EB-A358-AB591470AA75}"/>
                </a:ext>
              </a:extLst>
            </p:cNvPr>
            <p:cNvSpPr>
              <a:spLocks noChangeArrowheads="1"/>
            </p:cNvSpPr>
            <p:nvPr/>
          </p:nvSpPr>
          <p:spPr bwMode="auto">
            <a:xfrm rot="-10862">
              <a:off x="3859" y="128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20</a:t>
              </a:r>
            </a:p>
          </p:txBody>
        </p:sp>
        <p:sp>
          <p:nvSpPr>
            <p:cNvPr id="118" name="Rectangle 288">
              <a:extLst>
                <a:ext uri="{FF2B5EF4-FFF2-40B4-BE49-F238E27FC236}">
                  <a16:creationId xmlns:a16="http://schemas.microsoft.com/office/drawing/2014/main" id="{8CBAB98A-F2D8-4DBF-8725-2191B8B8995A}"/>
                </a:ext>
              </a:extLst>
            </p:cNvPr>
            <p:cNvSpPr>
              <a:spLocks noChangeArrowheads="1"/>
            </p:cNvSpPr>
            <p:nvPr/>
          </p:nvSpPr>
          <p:spPr bwMode="auto">
            <a:xfrm rot="-10862">
              <a:off x="3846" y="1415"/>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10</a:t>
              </a:r>
            </a:p>
          </p:txBody>
        </p:sp>
        <p:sp>
          <p:nvSpPr>
            <p:cNvPr id="119" name="Oval 289">
              <a:extLst>
                <a:ext uri="{FF2B5EF4-FFF2-40B4-BE49-F238E27FC236}">
                  <a16:creationId xmlns:a16="http://schemas.microsoft.com/office/drawing/2014/main" id="{BA0B0F10-AB70-4AD3-A6E1-FD5FBB76C964}"/>
                </a:ext>
              </a:extLst>
            </p:cNvPr>
            <p:cNvSpPr>
              <a:spLocks noChangeArrowheads="1"/>
            </p:cNvSpPr>
            <p:nvPr/>
          </p:nvSpPr>
          <p:spPr bwMode="auto">
            <a:xfrm rot="-10862">
              <a:off x="4663" y="1590"/>
              <a:ext cx="21" cy="20"/>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20" name="Line 290">
              <a:extLst>
                <a:ext uri="{FF2B5EF4-FFF2-40B4-BE49-F238E27FC236}">
                  <a16:creationId xmlns:a16="http://schemas.microsoft.com/office/drawing/2014/main" id="{7B30A587-F89E-4B02-B504-938A913D6586}"/>
                </a:ext>
              </a:extLst>
            </p:cNvPr>
            <p:cNvSpPr>
              <a:spLocks noChangeShapeType="1"/>
            </p:cNvSpPr>
            <p:nvPr/>
          </p:nvSpPr>
          <p:spPr bwMode="auto">
            <a:xfrm>
              <a:off x="3690" y="1600"/>
              <a:ext cx="1941" cy="0"/>
            </a:xfrm>
            <a:prstGeom prst="line">
              <a:avLst/>
            </a:prstGeom>
            <a:noFill/>
            <a:ln w="41275">
              <a:solidFill>
                <a:srgbClr val="008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1" name="Line 291">
              <a:extLst>
                <a:ext uri="{FF2B5EF4-FFF2-40B4-BE49-F238E27FC236}">
                  <a16:creationId xmlns:a16="http://schemas.microsoft.com/office/drawing/2014/main" id="{E3803F0D-D381-4E7E-AB12-E5EBA1CD0FB4}"/>
                </a:ext>
              </a:extLst>
            </p:cNvPr>
            <p:cNvSpPr>
              <a:spLocks noChangeShapeType="1"/>
            </p:cNvSpPr>
            <p:nvPr/>
          </p:nvSpPr>
          <p:spPr bwMode="auto">
            <a:xfrm rot="-10862">
              <a:off x="5519" y="1599"/>
              <a:ext cx="107" cy="2"/>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2" name="Rectangle 292">
              <a:extLst>
                <a:ext uri="{FF2B5EF4-FFF2-40B4-BE49-F238E27FC236}">
                  <a16:creationId xmlns:a16="http://schemas.microsoft.com/office/drawing/2014/main" id="{2C75F589-34B3-43BD-AE81-568FF63AA5EB}"/>
                </a:ext>
              </a:extLst>
            </p:cNvPr>
            <p:cNvSpPr>
              <a:spLocks noChangeArrowheads="1"/>
            </p:cNvSpPr>
            <p:nvPr/>
          </p:nvSpPr>
          <p:spPr bwMode="auto">
            <a:xfrm rot="-10862">
              <a:off x="5408" y="1529"/>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180</a:t>
              </a:r>
            </a:p>
          </p:txBody>
        </p:sp>
        <p:sp>
          <p:nvSpPr>
            <p:cNvPr id="123" name="Oval 293">
              <a:extLst>
                <a:ext uri="{FF2B5EF4-FFF2-40B4-BE49-F238E27FC236}">
                  <a16:creationId xmlns:a16="http://schemas.microsoft.com/office/drawing/2014/main" id="{B6E4C67C-0AAE-4C54-B1CC-CC486B5C3AD7}"/>
                </a:ext>
              </a:extLst>
            </p:cNvPr>
            <p:cNvSpPr>
              <a:spLocks noChangeArrowheads="1"/>
            </p:cNvSpPr>
            <p:nvPr/>
          </p:nvSpPr>
          <p:spPr bwMode="auto">
            <a:xfrm>
              <a:off x="4639" y="1584"/>
              <a:ext cx="35" cy="35"/>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24" name="Line 268">
              <a:extLst>
                <a:ext uri="{FF2B5EF4-FFF2-40B4-BE49-F238E27FC236}">
                  <a16:creationId xmlns:a16="http://schemas.microsoft.com/office/drawing/2014/main" id="{0EB104B8-234D-4709-ADF1-E761708FEA04}"/>
                </a:ext>
              </a:extLst>
            </p:cNvPr>
            <p:cNvSpPr>
              <a:spLocks noChangeShapeType="1"/>
            </p:cNvSpPr>
            <p:nvPr/>
          </p:nvSpPr>
          <p:spPr bwMode="auto">
            <a:xfrm rot="-10862">
              <a:off x="3710" y="1592"/>
              <a:ext cx="12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Nhóm 2">
            <a:extLst>
              <a:ext uri="{FF2B5EF4-FFF2-40B4-BE49-F238E27FC236}">
                <a16:creationId xmlns:a16="http://schemas.microsoft.com/office/drawing/2014/main" id="{5E224DF1-7102-4FD5-90DD-2C8EFC819894}"/>
              </a:ext>
            </a:extLst>
          </p:cNvPr>
          <p:cNvGrpSpPr/>
          <p:nvPr/>
        </p:nvGrpSpPr>
        <p:grpSpPr>
          <a:xfrm>
            <a:off x="4952407" y="804567"/>
            <a:ext cx="3590805" cy="2422525"/>
            <a:chOff x="4932482" y="832642"/>
            <a:chExt cx="3590805" cy="2422525"/>
          </a:xfrm>
        </p:grpSpPr>
        <p:grpSp>
          <p:nvGrpSpPr>
            <p:cNvPr id="64" name="Group 300">
              <a:extLst>
                <a:ext uri="{FF2B5EF4-FFF2-40B4-BE49-F238E27FC236}">
                  <a16:creationId xmlns:a16="http://schemas.microsoft.com/office/drawing/2014/main" id="{7D1F71DE-775E-488E-9B30-56AF26E4ED84}"/>
                </a:ext>
              </a:extLst>
            </p:cNvPr>
            <p:cNvGrpSpPr>
              <a:grpSpLocks/>
            </p:cNvGrpSpPr>
            <p:nvPr/>
          </p:nvGrpSpPr>
          <p:grpSpPr bwMode="auto">
            <a:xfrm>
              <a:off x="5170487" y="832642"/>
              <a:ext cx="3352800" cy="2422525"/>
              <a:chOff x="2256" y="1776"/>
              <a:chExt cx="2112" cy="1526"/>
            </a:xfrm>
          </p:grpSpPr>
          <p:sp>
            <p:nvSpPr>
              <p:cNvPr id="69" name="Text Box 301">
                <a:extLst>
                  <a:ext uri="{FF2B5EF4-FFF2-40B4-BE49-F238E27FC236}">
                    <a16:creationId xmlns:a16="http://schemas.microsoft.com/office/drawing/2014/main" id="{9346693E-4DE0-4A8C-A4CB-9267F41E728C}"/>
                  </a:ext>
                </a:extLst>
              </p:cNvPr>
              <p:cNvSpPr txBox="1">
                <a:spLocks noChangeArrowheads="1"/>
              </p:cNvSpPr>
              <p:nvPr/>
            </p:nvSpPr>
            <p:spPr bwMode="auto">
              <a:xfrm>
                <a:off x="2544" y="192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S</a:t>
                </a:r>
              </a:p>
            </p:txBody>
          </p:sp>
          <p:sp>
            <p:nvSpPr>
              <p:cNvPr id="72" name="Text Box 302">
                <a:extLst>
                  <a:ext uri="{FF2B5EF4-FFF2-40B4-BE49-F238E27FC236}">
                    <a16:creationId xmlns:a16="http://schemas.microsoft.com/office/drawing/2014/main" id="{E8971500-43B6-4FD1-989E-15B747BC9501}"/>
                  </a:ext>
                </a:extLst>
              </p:cNvPr>
              <p:cNvSpPr txBox="1">
                <a:spLocks noChangeArrowheads="1"/>
              </p:cNvSpPr>
              <p:nvPr/>
            </p:nvSpPr>
            <p:spPr bwMode="auto">
              <a:xfrm>
                <a:off x="3226" y="3014"/>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73" name="Text Box 303">
                <a:extLst>
                  <a:ext uri="{FF2B5EF4-FFF2-40B4-BE49-F238E27FC236}">
                    <a16:creationId xmlns:a16="http://schemas.microsoft.com/office/drawing/2014/main" id="{1E88577B-DC51-4D56-BC7A-69BA9F1523FC}"/>
                  </a:ext>
                </a:extLst>
              </p:cNvPr>
              <p:cNvSpPr txBox="1">
                <a:spLocks noChangeArrowheads="1"/>
              </p:cNvSpPr>
              <p:nvPr/>
            </p:nvSpPr>
            <p:spPr bwMode="auto">
              <a:xfrm>
                <a:off x="3216" y="17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N</a:t>
                </a:r>
              </a:p>
            </p:txBody>
          </p:sp>
          <p:sp>
            <p:nvSpPr>
              <p:cNvPr id="74" name="Line 304">
                <a:extLst>
                  <a:ext uri="{FF2B5EF4-FFF2-40B4-BE49-F238E27FC236}">
                    <a16:creationId xmlns:a16="http://schemas.microsoft.com/office/drawing/2014/main" id="{31136069-FC6B-429E-8F02-E302CE12D73B}"/>
                  </a:ext>
                </a:extLst>
              </p:cNvPr>
              <p:cNvSpPr>
                <a:spLocks noChangeShapeType="1"/>
              </p:cNvSpPr>
              <p:nvPr/>
            </p:nvSpPr>
            <p:spPr bwMode="auto">
              <a:xfrm flipV="1">
                <a:off x="3312" y="2064"/>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5" name="Line 305">
                <a:extLst>
                  <a:ext uri="{FF2B5EF4-FFF2-40B4-BE49-F238E27FC236}">
                    <a16:creationId xmlns:a16="http://schemas.microsoft.com/office/drawing/2014/main" id="{3F2DB0F0-AFB5-445A-8C45-7E867B1414CB}"/>
                  </a:ext>
                </a:extLst>
              </p:cNvPr>
              <p:cNvSpPr>
                <a:spLocks noChangeShapeType="1"/>
              </p:cNvSpPr>
              <p:nvPr/>
            </p:nvSpPr>
            <p:spPr bwMode="auto">
              <a:xfrm>
                <a:off x="2544" y="2162"/>
                <a:ext cx="768" cy="864"/>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 name="Line 306">
                <a:extLst>
                  <a:ext uri="{FF2B5EF4-FFF2-40B4-BE49-F238E27FC236}">
                    <a16:creationId xmlns:a16="http://schemas.microsoft.com/office/drawing/2014/main" id="{7252100A-B1D3-46E2-AC60-A75418A9D5ED}"/>
                  </a:ext>
                </a:extLst>
              </p:cNvPr>
              <p:cNvSpPr>
                <a:spLocks noChangeShapeType="1"/>
              </p:cNvSpPr>
              <p:nvPr/>
            </p:nvSpPr>
            <p:spPr bwMode="auto">
              <a:xfrm>
                <a:off x="2784" y="2436"/>
                <a:ext cx="144" cy="144"/>
              </a:xfrm>
              <a:prstGeom prst="line">
                <a:avLst/>
              </a:prstGeom>
              <a:noFill/>
              <a:ln w="63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77" name="Group 307">
                <a:extLst>
                  <a:ext uri="{FF2B5EF4-FFF2-40B4-BE49-F238E27FC236}">
                    <a16:creationId xmlns:a16="http://schemas.microsoft.com/office/drawing/2014/main" id="{09D1A090-1E47-48C4-9C77-03A2E61BC3BC}"/>
                  </a:ext>
                </a:extLst>
              </p:cNvPr>
              <p:cNvGrpSpPr>
                <a:grpSpLocks/>
              </p:cNvGrpSpPr>
              <p:nvPr/>
            </p:nvGrpSpPr>
            <p:grpSpPr bwMode="auto">
              <a:xfrm>
                <a:off x="2256" y="3024"/>
                <a:ext cx="2112" cy="48"/>
                <a:chOff x="384" y="3072"/>
                <a:chExt cx="2112" cy="48"/>
              </a:xfrm>
            </p:grpSpPr>
            <p:sp>
              <p:nvSpPr>
                <p:cNvPr id="78" name="Line 308">
                  <a:extLst>
                    <a:ext uri="{FF2B5EF4-FFF2-40B4-BE49-F238E27FC236}">
                      <a16:creationId xmlns:a16="http://schemas.microsoft.com/office/drawing/2014/main" id="{E7AD83D3-1EB3-4C5D-8B43-AD743882A432}"/>
                    </a:ext>
                  </a:extLst>
                </p:cNvPr>
                <p:cNvSpPr>
                  <a:spLocks noChangeShapeType="1"/>
                </p:cNvSpPr>
                <p:nvPr/>
              </p:nvSpPr>
              <p:spPr bwMode="auto">
                <a:xfrm>
                  <a:off x="384" y="3072"/>
                  <a:ext cx="21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9" name="Rectangle 309" descr="Light upward diagonal">
                  <a:extLst>
                    <a:ext uri="{FF2B5EF4-FFF2-40B4-BE49-F238E27FC236}">
                      <a16:creationId xmlns:a16="http://schemas.microsoft.com/office/drawing/2014/main" id="{49BAFBB0-3AF5-40B3-BE62-BB741D6F499F}"/>
                    </a:ext>
                  </a:extLst>
                </p:cNvPr>
                <p:cNvSpPr>
                  <a:spLocks noChangeArrowheads="1"/>
                </p:cNvSpPr>
                <p:nvPr/>
              </p:nvSpPr>
              <p:spPr bwMode="auto">
                <a:xfrm>
                  <a:off x="384" y="3072"/>
                  <a:ext cx="2112" cy="48"/>
                </a:xfrm>
                <a:prstGeom prst="rect">
                  <a:avLst/>
                </a:prstGeom>
                <a:pattFill prst="lt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sp>
          <p:nvSpPr>
            <p:cNvPr id="2" name="Hình chữ nhật 1">
              <a:extLst>
                <a:ext uri="{FF2B5EF4-FFF2-40B4-BE49-F238E27FC236}">
                  <a16:creationId xmlns:a16="http://schemas.microsoft.com/office/drawing/2014/main" id="{113C3C1B-9BF2-4393-94B6-5A98FBB7D6DF}"/>
                </a:ext>
              </a:extLst>
            </p:cNvPr>
            <p:cNvSpPr/>
            <p:nvPr/>
          </p:nvSpPr>
          <p:spPr bwMode="auto">
            <a:xfrm rot="2588937">
              <a:off x="4932482" y="1097855"/>
              <a:ext cx="838200" cy="177248"/>
            </a:xfrm>
            <a:prstGeom prst="rect">
              <a:avLst/>
            </a:prstGeom>
          </p:spPr>
          <p:style>
            <a:lnRef idx="1">
              <a:schemeClr val="accent4"/>
            </a:lnRef>
            <a:fillRef idx="3">
              <a:schemeClr val="accent4"/>
            </a:fillRef>
            <a:effectRef idx="2">
              <a:schemeClr val="accent4"/>
            </a:effectRef>
            <a:fontRef idx="minor">
              <a:schemeClr val="lt1"/>
            </a:fontRef>
          </p:style>
          <p:txBody>
            <a:bodyPr wrap="none" rtlCol="0" fromWordArt="1" anchor="ctr">
              <a:prstTxWarp prst="textPlain">
                <a:avLst>
                  <a:gd name="adj" fmla="val 53488"/>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grpSp>
      <p:sp>
        <p:nvSpPr>
          <p:cNvPr id="5" name="Hộp Văn bản 4">
            <a:extLst>
              <a:ext uri="{FF2B5EF4-FFF2-40B4-BE49-F238E27FC236}">
                <a16:creationId xmlns:a16="http://schemas.microsoft.com/office/drawing/2014/main" id="{2DB1B7FE-4F16-4131-8C9F-22CB15153A2B}"/>
              </a:ext>
            </a:extLst>
          </p:cNvPr>
          <p:cNvSpPr txBox="1"/>
          <p:nvPr/>
        </p:nvSpPr>
        <p:spPr>
          <a:xfrm>
            <a:off x="4853732" y="2857760"/>
            <a:ext cx="481222" cy="369332"/>
          </a:xfrm>
          <a:prstGeom prst="rect">
            <a:avLst/>
          </a:prstGeom>
          <a:noFill/>
        </p:spPr>
        <p:txBody>
          <a:bodyPr wrap="none" rtlCol="0">
            <a:spAutoFit/>
          </a:bodyPr>
          <a:lstStyle/>
          <a:p>
            <a:r>
              <a:rPr lang="en-US"/>
              <a:t>(1)</a:t>
            </a:r>
            <a:endParaRPr lang="vi-VN"/>
          </a:p>
        </p:txBody>
      </p:sp>
      <p:sp>
        <p:nvSpPr>
          <p:cNvPr id="125" name="Hộp Văn bản 124">
            <a:extLst>
              <a:ext uri="{FF2B5EF4-FFF2-40B4-BE49-F238E27FC236}">
                <a16:creationId xmlns:a16="http://schemas.microsoft.com/office/drawing/2014/main" id="{205CE957-EB97-4FAD-91F1-4E36480EC3B2}"/>
              </a:ext>
            </a:extLst>
          </p:cNvPr>
          <p:cNvSpPr txBox="1"/>
          <p:nvPr/>
        </p:nvSpPr>
        <p:spPr>
          <a:xfrm>
            <a:off x="5198519" y="738475"/>
            <a:ext cx="481222" cy="369332"/>
          </a:xfrm>
          <a:prstGeom prst="rect">
            <a:avLst/>
          </a:prstGeom>
          <a:noFill/>
        </p:spPr>
        <p:txBody>
          <a:bodyPr wrap="none" rtlCol="0">
            <a:spAutoFit/>
          </a:bodyPr>
          <a:lstStyle/>
          <a:p>
            <a:r>
              <a:rPr lang="en-US"/>
              <a:t>(3)</a:t>
            </a:r>
            <a:endParaRPr lang="vi-VN"/>
          </a:p>
        </p:txBody>
      </p:sp>
      <p:sp>
        <p:nvSpPr>
          <p:cNvPr id="126" name="Hộp Văn bản 125">
            <a:extLst>
              <a:ext uri="{FF2B5EF4-FFF2-40B4-BE49-F238E27FC236}">
                <a16:creationId xmlns:a16="http://schemas.microsoft.com/office/drawing/2014/main" id="{72026EEF-C5C1-405F-80BD-6B8F656BCF15}"/>
              </a:ext>
            </a:extLst>
          </p:cNvPr>
          <p:cNvSpPr txBox="1"/>
          <p:nvPr/>
        </p:nvSpPr>
        <p:spPr>
          <a:xfrm>
            <a:off x="8239889" y="2101072"/>
            <a:ext cx="481222" cy="369332"/>
          </a:xfrm>
          <a:prstGeom prst="rect">
            <a:avLst/>
          </a:prstGeom>
          <a:noFill/>
        </p:spPr>
        <p:txBody>
          <a:bodyPr wrap="none" rtlCol="0">
            <a:spAutoFit/>
          </a:bodyPr>
          <a:lstStyle/>
          <a:p>
            <a:r>
              <a:rPr lang="en-US"/>
              <a:t>(2)</a:t>
            </a:r>
            <a:endParaRPr lang="vi-VN"/>
          </a:p>
        </p:txBody>
      </p:sp>
      <p:sp>
        <p:nvSpPr>
          <p:cNvPr id="130" name="Rectangle 39">
            <a:extLst>
              <a:ext uri="{FF2B5EF4-FFF2-40B4-BE49-F238E27FC236}">
                <a16:creationId xmlns:a16="http://schemas.microsoft.com/office/drawing/2014/main" id="{F87300A9-00FF-4C24-9C93-2971929F4EC9}"/>
              </a:ext>
            </a:extLst>
          </p:cNvPr>
          <p:cNvSpPr/>
          <p:nvPr/>
        </p:nvSpPr>
        <p:spPr>
          <a:xfrm>
            <a:off x="22883" y="1865697"/>
            <a:ext cx="5093060"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a:latin typeface="Times New Roman" pitchFamily="18" charset="0"/>
                <a:cs typeface="Times New Roman" pitchFamily="18" charset="0"/>
              </a:rPr>
              <a:t>c. Tiến hành thí nghiệm theo nhóm và hoàn thiện phiếu học tập số 1</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7442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anim calcmode="lin" valueType="num">
                                      <p:cBhvr additive="base">
                                        <p:cTn id="47" dur="500" fill="hold"/>
                                        <p:tgtEl>
                                          <p:spTgt spid="125"/>
                                        </p:tgtEl>
                                        <p:attrNameLst>
                                          <p:attrName>ppt_x</p:attrName>
                                        </p:attrNameLst>
                                      </p:cBhvr>
                                      <p:tavLst>
                                        <p:tav tm="0">
                                          <p:val>
                                            <p:strVal val="#ppt_x"/>
                                          </p:val>
                                        </p:tav>
                                        <p:tav tm="100000">
                                          <p:val>
                                            <p:strVal val="#ppt_x"/>
                                          </p:val>
                                        </p:tav>
                                      </p:tavLst>
                                    </p:anim>
                                    <p:anim calcmode="lin" valueType="num">
                                      <p:cBhvr additive="base">
                                        <p:cTn id="48" dur="500" fill="hold"/>
                                        <p:tgtEl>
                                          <p:spTgt spid="1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6"/>
                                        </p:tgtEl>
                                        <p:attrNameLst>
                                          <p:attrName>style.visibility</p:attrName>
                                        </p:attrNameLst>
                                      </p:cBhvr>
                                      <p:to>
                                        <p:strVal val="visible"/>
                                      </p:to>
                                    </p:set>
                                    <p:anim calcmode="lin" valueType="num">
                                      <p:cBhvr additive="base">
                                        <p:cTn id="51" dur="500" fill="hold"/>
                                        <p:tgtEl>
                                          <p:spTgt spid="126"/>
                                        </p:tgtEl>
                                        <p:attrNameLst>
                                          <p:attrName>ppt_x</p:attrName>
                                        </p:attrNameLst>
                                      </p:cBhvr>
                                      <p:tavLst>
                                        <p:tav tm="0">
                                          <p:val>
                                            <p:strVal val="#ppt_x"/>
                                          </p:val>
                                        </p:tav>
                                        <p:tav tm="100000">
                                          <p:val>
                                            <p:strVal val="#ppt_x"/>
                                          </p:val>
                                        </p:tav>
                                      </p:tavLst>
                                    </p:anim>
                                    <p:anim calcmode="lin" valueType="num">
                                      <p:cBhvr additive="base">
                                        <p:cTn id="5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500" fill="hold"/>
                                        <p:tgtEl>
                                          <p:spTgt spid="130"/>
                                        </p:tgtEl>
                                        <p:attrNameLst>
                                          <p:attrName>ppt_x</p:attrName>
                                        </p:attrNameLst>
                                      </p:cBhvr>
                                      <p:tavLst>
                                        <p:tav tm="0">
                                          <p:val>
                                            <p:strVal val="#ppt_x"/>
                                          </p:val>
                                        </p:tav>
                                        <p:tav tm="100000">
                                          <p:val>
                                            <p:strVal val="#ppt_x"/>
                                          </p:val>
                                        </p:tav>
                                      </p:tavLst>
                                    </p:anim>
                                    <p:anim calcmode="lin" valueType="num">
                                      <p:cBhvr additive="base">
                                        <p:cTn id="64"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59" grpId="0" animBg="1"/>
      <p:bldP spid="60" grpId="0" animBg="1"/>
      <p:bldP spid="61" grpId="0"/>
      <p:bldP spid="62" grpId="0"/>
      <p:bldP spid="63" grpId="0" animBg="1"/>
      <p:bldP spid="5" grpId="0"/>
      <p:bldP spid="125" grpId="0"/>
      <p:bldP spid="126" grpId="0"/>
      <p:bldP spid="13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bwMode="auto"/>
      <a:bodyPr wrap="none" fromWordArt="1">
        <a:prstTxWarp prst="textPlain">
          <a:avLst>
            <a:gd name="adj" fmla="val 50000"/>
          </a:avLst>
        </a:prstTxWarp>
      </a:bodyPr>
      <a:lstStyle>
        <a:defPPr algn="ctr">
          <a:defRPr sz="3600" b="1" kern="10" dirty="0" smtClean="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2293</TotalTime>
  <Words>2221</Words>
  <Application>Microsoft Office PowerPoint</Application>
  <PresentationFormat>On-screen Show (16:9)</PresentationFormat>
  <Paragraphs>270</Paragraphs>
  <Slides>32</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Cambria Math</vt:lpstr>
      <vt:lpstr>Lucida Sans Unicode</vt:lpstr>
      <vt:lpstr>Open Sans</vt:lpstr>
      <vt:lpstr>Symbol</vt:lpstr>
      <vt:lpstr>Times New Roman</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Phan Danh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Tommy_Phan</dc:creator>
  <cp:lastModifiedBy>Admin</cp:lastModifiedBy>
  <cp:revision>397</cp:revision>
  <dcterms:created xsi:type="dcterms:W3CDTF">2016-01-27T12:55:40Z</dcterms:created>
  <dcterms:modified xsi:type="dcterms:W3CDTF">2022-07-22T02:32:43Z</dcterms:modified>
</cp:coreProperties>
</file>