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67" r:id="rId2"/>
    <p:sldId id="268" r:id="rId3"/>
    <p:sldId id="270" r:id="rId4"/>
    <p:sldId id="271" r:id="rId5"/>
    <p:sldId id="272" r:id="rId6"/>
    <p:sldId id="273" r:id="rId7"/>
    <p:sldId id="328" r:id="rId8"/>
    <p:sldId id="274" r:id="rId9"/>
    <p:sldId id="275" r:id="rId10"/>
    <p:sldId id="279" r:id="rId11"/>
    <p:sldId id="280" r:id="rId12"/>
    <p:sldId id="396" r:id="rId13"/>
    <p:sldId id="401" r:id="rId14"/>
    <p:sldId id="402" r:id="rId15"/>
    <p:sldId id="282" r:id="rId16"/>
    <p:sldId id="285" r:id="rId17"/>
    <p:sldId id="286" r:id="rId18"/>
    <p:sldId id="295" r:id="rId19"/>
    <p:sldId id="262" r:id="rId20"/>
    <p:sldId id="319" r:id="rId21"/>
    <p:sldId id="403" r:id="rId22"/>
    <p:sldId id="404" r:id="rId23"/>
    <p:sldId id="298" r:id="rId24"/>
    <p:sldId id="405" r:id="rId25"/>
    <p:sldId id="321" r:id="rId26"/>
    <p:sldId id="323" r:id="rId27"/>
    <p:sldId id="406" r:id="rId28"/>
    <p:sldId id="258" r:id="rId29"/>
    <p:sldId id="310" r:id="rId30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751"/>
    <a:srgbClr val="A6DAF4"/>
    <a:srgbClr val="FFCDCD"/>
    <a:srgbClr val="FDEF94"/>
    <a:srgbClr val="A5F595"/>
    <a:srgbClr val="1CA379"/>
    <a:srgbClr val="FDAD7B"/>
    <a:srgbClr val="FD9959"/>
    <a:srgbClr val="CBE9A2"/>
    <a:srgbClr val="FFC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664" autoAdjust="0"/>
  </p:normalViewPr>
  <p:slideViewPr>
    <p:cSldViewPr>
      <p:cViewPr varScale="1">
        <p:scale>
          <a:sx n="69" d="100"/>
          <a:sy n="69" d="100"/>
        </p:scale>
        <p:origin x="8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EC77B-C520-411D-BA9B-40AC5F2F7A3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01956-782D-4A2F-8DAB-D3BE30AA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sv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5" Type="http://schemas.openxmlformats.org/officeDocument/2006/relationships/image" Target="../media/image64.sv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svg"/><Relationship Id="rId1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3.svg"/><Relationship Id="rId10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23.svg"/><Relationship Id="rId10" Type="http://schemas.openxmlformats.org/officeDocument/2006/relationships/image" Target="../media/image41.png"/><Relationship Id="rId4" Type="http://schemas.openxmlformats.org/officeDocument/2006/relationships/image" Target="../media/image22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1.wdp"/><Relationship Id="rId7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23.svg"/><Relationship Id="rId10" Type="http://schemas.openxmlformats.org/officeDocument/2006/relationships/image" Target="../media/image47.png"/><Relationship Id="rId4" Type="http://schemas.openxmlformats.org/officeDocument/2006/relationships/image" Target="../media/image22.pn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hdphoto" Target="../media/hdphoto1.wdp"/><Relationship Id="rId7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23.svg"/><Relationship Id="rId10" Type="http://schemas.openxmlformats.org/officeDocument/2006/relationships/image" Target="../media/image53.png"/><Relationship Id="rId4" Type="http://schemas.openxmlformats.org/officeDocument/2006/relationships/image" Target="../media/image22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hdphoto" Target="../media/hdphoto1.wdp"/><Relationship Id="rId7" Type="http://schemas.openxmlformats.org/officeDocument/2006/relationships/image" Target="../media/image5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23.svg"/><Relationship Id="rId10" Type="http://schemas.openxmlformats.org/officeDocument/2006/relationships/image" Target="../media/image59.png"/><Relationship Id="rId4" Type="http://schemas.openxmlformats.org/officeDocument/2006/relationships/image" Target="../media/image22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788786">
            <a:off x="15470324" y="4050942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448923">
            <a:off x="9166964" y="9493919"/>
            <a:ext cx="3657600" cy="591866"/>
          </a:xfrm>
          <a:custGeom>
            <a:avLst/>
            <a:gdLst/>
            <a:ahLst/>
            <a:cxnLst/>
            <a:rect l="l" t="t" r="r" b="b"/>
            <a:pathLst>
              <a:path w="3657600" h="591866">
                <a:moveTo>
                  <a:pt x="0" y="0"/>
                </a:moveTo>
                <a:lnTo>
                  <a:pt x="3657600" y="0"/>
                </a:lnTo>
                <a:lnTo>
                  <a:pt x="3657600" y="591866"/>
                </a:lnTo>
                <a:lnTo>
                  <a:pt x="0" y="591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52242">
            <a:off x="4147272" y="9233188"/>
            <a:ext cx="2202626" cy="1113327"/>
          </a:xfrm>
          <a:custGeom>
            <a:avLst/>
            <a:gdLst/>
            <a:ahLst/>
            <a:cxnLst/>
            <a:rect l="l" t="t" r="r" b="b"/>
            <a:pathLst>
              <a:path w="2202626" h="1113327">
                <a:moveTo>
                  <a:pt x="0" y="0"/>
                </a:moveTo>
                <a:lnTo>
                  <a:pt x="2202627" y="0"/>
                </a:lnTo>
                <a:lnTo>
                  <a:pt x="2202627" y="1113328"/>
                </a:lnTo>
                <a:lnTo>
                  <a:pt x="0" y="11133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5726" y="7850316"/>
            <a:ext cx="2907107" cy="2436684"/>
          </a:xfrm>
          <a:custGeom>
            <a:avLst/>
            <a:gdLst/>
            <a:ahLst/>
            <a:cxnLst/>
            <a:rect l="l" t="t" r="r" b="b"/>
            <a:pathLst>
              <a:path w="2907107" h="2436684">
                <a:moveTo>
                  <a:pt x="0" y="0"/>
                </a:moveTo>
                <a:lnTo>
                  <a:pt x="2907106" y="0"/>
                </a:lnTo>
                <a:lnTo>
                  <a:pt x="2907106" y="2436684"/>
                </a:lnTo>
                <a:lnTo>
                  <a:pt x="0" y="24366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469522">
            <a:off x="72422" y="483703"/>
            <a:ext cx="3237745" cy="2713819"/>
          </a:xfrm>
          <a:custGeom>
            <a:avLst/>
            <a:gdLst/>
            <a:ahLst/>
            <a:cxnLst/>
            <a:rect l="l" t="t" r="r" b="b"/>
            <a:pathLst>
              <a:path w="3237745" h="2713819">
                <a:moveTo>
                  <a:pt x="0" y="0"/>
                </a:moveTo>
                <a:lnTo>
                  <a:pt x="3237745" y="0"/>
                </a:lnTo>
                <a:lnTo>
                  <a:pt x="3237745" y="2713819"/>
                </a:lnTo>
                <a:lnTo>
                  <a:pt x="0" y="27138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82594">
            <a:off x="105688" y="4837146"/>
            <a:ext cx="2721455" cy="1484430"/>
          </a:xfrm>
          <a:custGeom>
            <a:avLst/>
            <a:gdLst/>
            <a:ahLst/>
            <a:cxnLst/>
            <a:rect l="l" t="t" r="r" b="b"/>
            <a:pathLst>
              <a:path w="2721455" h="1484430">
                <a:moveTo>
                  <a:pt x="0" y="0"/>
                </a:moveTo>
                <a:lnTo>
                  <a:pt x="2721456" y="0"/>
                </a:lnTo>
                <a:lnTo>
                  <a:pt x="2721456" y="1484430"/>
                </a:lnTo>
                <a:lnTo>
                  <a:pt x="0" y="14844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630262">
            <a:off x="4728194" y="-1028700"/>
            <a:ext cx="2486967" cy="2057400"/>
          </a:xfrm>
          <a:custGeom>
            <a:avLst/>
            <a:gdLst/>
            <a:ahLst/>
            <a:cxnLst/>
            <a:rect l="l" t="t" r="r" b="b"/>
            <a:pathLst>
              <a:path w="2486967" h="2057400">
                <a:moveTo>
                  <a:pt x="0" y="0"/>
                </a:moveTo>
                <a:lnTo>
                  <a:pt x="2486967" y="0"/>
                </a:lnTo>
                <a:lnTo>
                  <a:pt x="248696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2206619">
            <a:off x="9784552" y="-834551"/>
            <a:ext cx="1628124" cy="2681043"/>
          </a:xfrm>
          <a:custGeom>
            <a:avLst/>
            <a:gdLst/>
            <a:ahLst/>
            <a:cxnLst/>
            <a:rect l="l" t="t" r="r" b="b"/>
            <a:pathLst>
              <a:path w="1628124" h="2681043">
                <a:moveTo>
                  <a:pt x="0" y="0"/>
                </a:moveTo>
                <a:lnTo>
                  <a:pt x="1628124" y="0"/>
                </a:lnTo>
                <a:lnTo>
                  <a:pt x="1628124" y="2681043"/>
                </a:lnTo>
                <a:lnTo>
                  <a:pt x="0" y="268104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28700" y="1028700"/>
            <a:ext cx="16243860" cy="8039958"/>
            <a:chOff x="0" y="0"/>
            <a:chExt cx="3538556" cy="17514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38556" cy="1751421"/>
            </a:xfrm>
            <a:custGeom>
              <a:avLst/>
              <a:gdLst/>
              <a:ahLst/>
              <a:cxnLst/>
              <a:rect l="l" t="t" r="r" b="b"/>
              <a:pathLst>
                <a:path w="3538556" h="1751421">
                  <a:moveTo>
                    <a:pt x="24307" y="0"/>
                  </a:moveTo>
                  <a:lnTo>
                    <a:pt x="3514249" y="0"/>
                  </a:lnTo>
                  <a:cubicBezTo>
                    <a:pt x="3520696" y="0"/>
                    <a:pt x="3526878" y="2561"/>
                    <a:pt x="3531436" y="7119"/>
                  </a:cubicBezTo>
                  <a:cubicBezTo>
                    <a:pt x="3535995" y="11678"/>
                    <a:pt x="3538556" y="17860"/>
                    <a:pt x="3538556" y="24307"/>
                  </a:cubicBezTo>
                  <a:lnTo>
                    <a:pt x="3538556" y="1727114"/>
                  </a:lnTo>
                  <a:cubicBezTo>
                    <a:pt x="3538556" y="1740539"/>
                    <a:pt x="3527673" y="1751421"/>
                    <a:pt x="3514249" y="1751421"/>
                  </a:cubicBezTo>
                  <a:lnTo>
                    <a:pt x="24307" y="1751421"/>
                  </a:lnTo>
                  <a:cubicBezTo>
                    <a:pt x="10883" y="1751421"/>
                    <a:pt x="0" y="1740539"/>
                    <a:pt x="0" y="1727114"/>
                  </a:cubicBezTo>
                  <a:lnTo>
                    <a:pt x="0" y="24307"/>
                  </a:lnTo>
                  <a:cubicBezTo>
                    <a:pt x="0" y="10883"/>
                    <a:pt x="10883" y="0"/>
                    <a:pt x="24307" y="0"/>
                  </a:cubicBezTo>
                  <a:close/>
                </a:path>
              </a:pathLst>
            </a:custGeom>
            <a:solidFill>
              <a:srgbClr val="FFFFFF"/>
            </a:solidFill>
            <a:ln w="190500">
              <a:solidFill>
                <a:srgbClr val="082A44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84359" y="2717108"/>
            <a:ext cx="1524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CẢ LỚP </a:t>
            </a:r>
          </a:p>
          <a:p>
            <a:pPr algn="ctr">
              <a:lnSpc>
                <a:spcPct val="150000"/>
              </a:lnSpc>
            </a:pPr>
            <a:r>
              <a:rPr lang="vi-VN" sz="8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80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26" name="Freeform 3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5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8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9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10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1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12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13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14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15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16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17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1" name="Group 18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42" name="Freeform 19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Freeform 21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561111" y="2298994"/>
            <a:ext cx="13639800" cy="50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1500" b="1" dirty="0">
                <a:latin typeface="Arial" panose="020B0604020202020204" pitchFamily="34" charset="0"/>
                <a:cs typeface="Arial" panose="020B0604020202020204" pitchFamily="34" charset="0"/>
              </a:rPr>
              <a:t>BÀI TẬP CUỐI CHƯƠNG I</a:t>
            </a:r>
            <a:r>
              <a:rPr lang="en-US" sz="115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28969-F749-6683-6BBE-4B189BB98170}"/>
              </a:ext>
            </a:extLst>
          </p:cNvPr>
          <p:cNvSpPr txBox="1"/>
          <p:nvPr/>
        </p:nvSpPr>
        <p:spPr>
          <a:xfrm>
            <a:off x="4572000" y="473374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3063803308"/>
      </p:ext>
    </p:extLst>
  </p:cSld>
  <p:clrMapOvr>
    <a:masterClrMapping/>
  </p:clrMapOvr>
  <p:transition spd="med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5F54617A-965A-E69B-43C1-5FF8D710F714}"/>
              </a:ext>
            </a:extLst>
          </p:cNvPr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CF2BB44B-21F2-07FF-E51B-29BD2E9C30B0}"/>
                </a:ext>
              </a:extLst>
            </p:cNvPr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CAF6F563-DACC-98B0-030E-DAB50DD2961A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D1A30C2B-BD2E-D582-5A7D-CCEDAE000E94}"/>
              </a:ext>
            </a:extLst>
          </p:cNvPr>
          <p:cNvSpPr txBox="1"/>
          <p:nvPr/>
        </p:nvSpPr>
        <p:spPr>
          <a:xfrm>
            <a:off x="2716836" y="1061640"/>
            <a:ext cx="1253308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kiến thức đã học trong chương I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C01F9C-4684-A6BE-F1E2-79AAA9AFA683}"/>
              </a:ext>
            </a:extLst>
          </p:cNvPr>
          <p:cNvGrpSpPr/>
          <p:nvPr/>
        </p:nvGrpSpPr>
        <p:grpSpPr>
          <a:xfrm>
            <a:off x="1304813" y="2394591"/>
            <a:ext cx="15307228" cy="1824923"/>
            <a:chOff x="1304813" y="2394591"/>
            <a:chExt cx="15307228" cy="182492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23AB72-557D-0472-3F88-4023E8E899EC}"/>
                </a:ext>
              </a:extLst>
            </p:cNvPr>
            <p:cNvSpPr/>
            <p:nvPr/>
          </p:nvSpPr>
          <p:spPr>
            <a:xfrm>
              <a:off x="2565399" y="2394591"/>
              <a:ext cx="14046642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Chia HS thành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nhóm và thực hiện hệ thống hóa kiến thức trong chương 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6F2A45-50E7-121B-DBE4-F1CEE1908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4813" y="2586813"/>
              <a:ext cx="1051729" cy="15545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7B5EC0-BDDA-CC90-06E9-79321969EC27}"/>
              </a:ext>
            </a:extLst>
          </p:cNvPr>
          <p:cNvGrpSpPr/>
          <p:nvPr/>
        </p:nvGrpSpPr>
        <p:grpSpPr>
          <a:xfrm>
            <a:off x="1279061" y="4862090"/>
            <a:ext cx="4576035" cy="3980142"/>
            <a:chOff x="1830678" y="4705989"/>
            <a:chExt cx="7383661" cy="398014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5FA1922-C6B1-D7F9-60B5-DBEBE17D630D}"/>
                </a:ext>
              </a:extLst>
            </p:cNvPr>
            <p:cNvGrpSpPr/>
            <p:nvPr/>
          </p:nvGrpSpPr>
          <p:grpSpPr>
            <a:xfrm>
              <a:off x="1830678" y="4718380"/>
              <a:ext cx="7383661" cy="3967751"/>
              <a:chOff x="1856079" y="4337468"/>
              <a:chExt cx="6659819" cy="4130565"/>
            </a:xfrm>
          </p:grpSpPr>
          <p:grpSp>
            <p:nvGrpSpPr>
              <p:cNvPr id="18" name="Group 9">
                <a:extLst>
                  <a:ext uri="{FF2B5EF4-FFF2-40B4-BE49-F238E27FC236}">
                    <a16:creationId xmlns:a16="http://schemas.microsoft.com/office/drawing/2014/main" id="{6D4C0786-6812-39E6-5E9D-4715E82733BE}"/>
                  </a:ext>
                </a:extLst>
              </p:cNvPr>
              <p:cNvGrpSpPr/>
              <p:nvPr/>
            </p:nvGrpSpPr>
            <p:grpSpPr>
              <a:xfrm>
                <a:off x="2004450" y="4524679"/>
                <a:ext cx="6511448" cy="3943354"/>
                <a:chOff x="0" y="0"/>
                <a:chExt cx="1714949" cy="1038579"/>
              </a:xfrm>
            </p:grpSpPr>
            <p:sp>
              <p:nvSpPr>
                <p:cNvPr id="20" name="Freeform 10">
                  <a:extLst>
                    <a:ext uri="{FF2B5EF4-FFF2-40B4-BE49-F238E27FC236}">
                      <a16:creationId xmlns:a16="http://schemas.microsoft.com/office/drawing/2014/main" id="{72AE829C-E5AE-F04E-33D7-E518776DCE1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14949" cy="1038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949" h="1038579">
                      <a:moveTo>
                        <a:pt x="0" y="0"/>
                      </a:moveTo>
                      <a:lnTo>
                        <a:pt x="1714949" y="0"/>
                      </a:lnTo>
                      <a:lnTo>
                        <a:pt x="1714949" y="1038579"/>
                      </a:lnTo>
                      <a:lnTo>
                        <a:pt x="0" y="1038579"/>
                      </a:lnTo>
                      <a:close/>
                    </a:path>
                  </a:pathLst>
                </a:custGeom>
                <a:solidFill>
                  <a:srgbClr val="FCC751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TextBox 11">
                  <a:extLst>
                    <a:ext uri="{FF2B5EF4-FFF2-40B4-BE49-F238E27FC236}">
                      <a16:creationId xmlns:a16="http://schemas.microsoft.com/office/drawing/2014/main" id="{606971A8-A93B-38BD-2729-E84129E3DE3B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812800" cy="83185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49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EA822D09-D48D-B8B0-8D86-AAD7F9E7EDF8}"/>
                  </a:ext>
                </a:extLst>
              </p:cNvPr>
              <p:cNvSpPr/>
              <p:nvPr/>
            </p:nvSpPr>
            <p:spPr>
              <a:xfrm>
                <a:off x="1856079" y="4337468"/>
                <a:ext cx="6511448" cy="3943354"/>
              </a:xfrm>
              <a:custGeom>
                <a:avLst/>
                <a:gdLst/>
                <a:ahLst/>
                <a:cxnLst/>
                <a:rect l="l" t="t" r="r" b="b"/>
                <a:pathLst>
                  <a:path w="1714949" h="1038579">
                    <a:moveTo>
                      <a:pt x="0" y="0"/>
                    </a:moveTo>
                    <a:lnTo>
                      <a:pt x="1714949" y="0"/>
                    </a:lnTo>
                    <a:lnTo>
                      <a:pt x="1714949" y="1038579"/>
                    </a:lnTo>
                    <a:lnTo>
                      <a:pt x="0" y="1038579"/>
                    </a:lnTo>
                    <a:close/>
                  </a:path>
                </a:pathLst>
              </a:custGeom>
              <a:solidFill>
                <a:srgbClr val="FDEF9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AF9DDA-3ABD-5FE5-CEB0-B41C5F36E8F4}"/>
                </a:ext>
              </a:extLst>
            </p:cNvPr>
            <p:cNvSpPr/>
            <p:nvPr/>
          </p:nvSpPr>
          <p:spPr>
            <a:xfrm>
              <a:off x="1979049" y="4705989"/>
              <a:ext cx="7004330" cy="2748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Nhóm 1: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song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song</a:t>
              </a:r>
              <a:endParaRPr lang="vi-VN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D678FF-1509-FBC4-E190-31F45B265F51}"/>
              </a:ext>
            </a:extLst>
          </p:cNvPr>
          <p:cNvGrpSpPr/>
          <p:nvPr/>
        </p:nvGrpSpPr>
        <p:grpSpPr>
          <a:xfrm>
            <a:off x="6770355" y="4874481"/>
            <a:ext cx="4882661" cy="3967751"/>
            <a:chOff x="9595339" y="4718380"/>
            <a:chExt cx="7315199" cy="396775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CB7EFFB-32E3-1532-C31B-B7F5390E9BD0}"/>
                </a:ext>
              </a:extLst>
            </p:cNvPr>
            <p:cNvGrpSpPr/>
            <p:nvPr/>
          </p:nvGrpSpPr>
          <p:grpSpPr>
            <a:xfrm>
              <a:off x="9595339" y="4718380"/>
              <a:ext cx="7315199" cy="3967751"/>
              <a:chOff x="9977623" y="4337468"/>
              <a:chExt cx="6659819" cy="4130565"/>
            </a:xfrm>
          </p:grpSpPr>
          <p:grpSp>
            <p:nvGrpSpPr>
              <p:cNvPr id="25" name="Group 12">
                <a:extLst>
                  <a:ext uri="{FF2B5EF4-FFF2-40B4-BE49-F238E27FC236}">
                    <a16:creationId xmlns:a16="http://schemas.microsoft.com/office/drawing/2014/main" id="{74ED08CE-0C16-1794-28B5-81389C918853}"/>
                  </a:ext>
                </a:extLst>
              </p:cNvPr>
              <p:cNvGrpSpPr/>
              <p:nvPr/>
            </p:nvGrpSpPr>
            <p:grpSpPr>
              <a:xfrm>
                <a:off x="10125994" y="4524679"/>
                <a:ext cx="6511448" cy="3943354"/>
                <a:chOff x="0" y="0"/>
                <a:chExt cx="1714949" cy="1038579"/>
              </a:xfrm>
            </p:grpSpPr>
            <p:sp>
              <p:nvSpPr>
                <p:cNvPr id="27" name="Freeform 13">
                  <a:extLst>
                    <a:ext uri="{FF2B5EF4-FFF2-40B4-BE49-F238E27FC236}">
                      <a16:creationId xmlns:a16="http://schemas.microsoft.com/office/drawing/2014/main" id="{872EBC69-A005-44E2-976F-81A095A6D86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14949" cy="1038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949" h="1038579">
                      <a:moveTo>
                        <a:pt x="0" y="0"/>
                      </a:moveTo>
                      <a:lnTo>
                        <a:pt x="1714949" y="0"/>
                      </a:lnTo>
                      <a:lnTo>
                        <a:pt x="1714949" y="1038579"/>
                      </a:lnTo>
                      <a:lnTo>
                        <a:pt x="0" y="1038579"/>
                      </a:lnTo>
                      <a:close/>
                    </a:path>
                  </a:pathLst>
                </a:custGeom>
                <a:solidFill>
                  <a:srgbClr val="1CA379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TextBox 14">
                  <a:extLst>
                    <a:ext uri="{FF2B5EF4-FFF2-40B4-BE49-F238E27FC236}">
                      <a16:creationId xmlns:a16="http://schemas.microsoft.com/office/drawing/2014/main" id="{B6134836-7E68-D4F7-5FBE-8330E9F9200E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812800" cy="83185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49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41627426-E79C-847E-0BD2-153F2E45CDC4}"/>
                  </a:ext>
                </a:extLst>
              </p:cNvPr>
              <p:cNvSpPr/>
              <p:nvPr/>
            </p:nvSpPr>
            <p:spPr>
              <a:xfrm>
                <a:off x="9977623" y="4337468"/>
                <a:ext cx="6511448" cy="3943354"/>
              </a:xfrm>
              <a:custGeom>
                <a:avLst/>
                <a:gdLst/>
                <a:ahLst/>
                <a:cxnLst/>
                <a:rect l="l" t="t" r="r" b="b"/>
                <a:pathLst>
                  <a:path w="1714949" h="1038579">
                    <a:moveTo>
                      <a:pt x="0" y="0"/>
                    </a:moveTo>
                    <a:lnTo>
                      <a:pt x="1714949" y="0"/>
                    </a:lnTo>
                    <a:lnTo>
                      <a:pt x="1714949" y="1038579"/>
                    </a:lnTo>
                    <a:lnTo>
                      <a:pt x="0" y="1038579"/>
                    </a:lnTo>
                    <a:close/>
                  </a:path>
                </a:pathLst>
              </a:custGeom>
              <a:solidFill>
                <a:srgbClr val="CBE9A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F0E264-9B97-5F4A-F9FF-43A920006E23}"/>
                </a:ext>
              </a:extLst>
            </p:cNvPr>
            <p:cNvSpPr/>
            <p:nvPr/>
          </p:nvSpPr>
          <p:spPr>
            <a:xfrm>
              <a:off x="10211464" y="4720085"/>
              <a:ext cx="6125269" cy="3671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Nhóm 2: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song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song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phẳng</a:t>
              </a:r>
              <a:endParaRPr lang="vi-VN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DAB532-E086-50EC-E3C9-EF67DE32F24B}"/>
              </a:ext>
            </a:extLst>
          </p:cNvPr>
          <p:cNvGrpSpPr/>
          <p:nvPr/>
        </p:nvGrpSpPr>
        <p:grpSpPr>
          <a:xfrm>
            <a:off x="12565852" y="4862090"/>
            <a:ext cx="4687527" cy="3967751"/>
            <a:chOff x="9758311" y="4718380"/>
            <a:chExt cx="7182873" cy="396775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5FB872-0206-9B93-63FD-273200A44E41}"/>
                </a:ext>
              </a:extLst>
            </p:cNvPr>
            <p:cNvGrpSpPr/>
            <p:nvPr/>
          </p:nvGrpSpPr>
          <p:grpSpPr>
            <a:xfrm>
              <a:off x="9758311" y="4718380"/>
              <a:ext cx="7182873" cy="3967751"/>
              <a:chOff x="10125994" y="4337468"/>
              <a:chExt cx="6539348" cy="4130565"/>
            </a:xfrm>
          </p:grpSpPr>
          <p:grpSp>
            <p:nvGrpSpPr>
              <p:cNvPr id="32" name="Group 12">
                <a:extLst>
                  <a:ext uri="{FF2B5EF4-FFF2-40B4-BE49-F238E27FC236}">
                    <a16:creationId xmlns:a16="http://schemas.microsoft.com/office/drawing/2014/main" id="{6AD75731-C612-60B3-667F-2D65A88AA8ED}"/>
                  </a:ext>
                </a:extLst>
              </p:cNvPr>
              <p:cNvGrpSpPr/>
              <p:nvPr/>
            </p:nvGrpSpPr>
            <p:grpSpPr>
              <a:xfrm>
                <a:off x="10125994" y="4524679"/>
                <a:ext cx="6511448" cy="3943354"/>
                <a:chOff x="0" y="0"/>
                <a:chExt cx="1714949" cy="1038579"/>
              </a:xfrm>
            </p:grpSpPr>
            <p:sp>
              <p:nvSpPr>
                <p:cNvPr id="34" name="Freeform 13">
                  <a:extLst>
                    <a:ext uri="{FF2B5EF4-FFF2-40B4-BE49-F238E27FC236}">
                      <a16:creationId xmlns:a16="http://schemas.microsoft.com/office/drawing/2014/main" id="{F6F16C96-DFE8-249F-B1B8-60C0C1825E5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14949" cy="1038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949" h="1038579">
                      <a:moveTo>
                        <a:pt x="0" y="0"/>
                      </a:moveTo>
                      <a:lnTo>
                        <a:pt x="1714949" y="0"/>
                      </a:lnTo>
                      <a:lnTo>
                        <a:pt x="1714949" y="1038579"/>
                      </a:lnTo>
                      <a:lnTo>
                        <a:pt x="0" y="103857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TextBox 14">
                  <a:extLst>
                    <a:ext uri="{FF2B5EF4-FFF2-40B4-BE49-F238E27FC236}">
                      <a16:creationId xmlns:a16="http://schemas.microsoft.com/office/drawing/2014/main" id="{C05AB8B3-BFB3-EE33-ECA0-2AFD08DBFA7B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812800" cy="83185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49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id="{ACCB6A6E-9D37-7BA3-B88F-F78E08FFFFB6}"/>
                  </a:ext>
                </a:extLst>
              </p:cNvPr>
              <p:cNvSpPr/>
              <p:nvPr/>
            </p:nvSpPr>
            <p:spPr>
              <a:xfrm>
                <a:off x="10153894" y="4337468"/>
                <a:ext cx="6511448" cy="3943354"/>
              </a:xfrm>
              <a:custGeom>
                <a:avLst/>
                <a:gdLst/>
                <a:ahLst/>
                <a:cxnLst/>
                <a:rect l="l" t="t" r="r" b="b"/>
                <a:pathLst>
                  <a:path w="1714949" h="1038579">
                    <a:moveTo>
                      <a:pt x="0" y="0"/>
                    </a:moveTo>
                    <a:lnTo>
                      <a:pt x="1714949" y="0"/>
                    </a:lnTo>
                    <a:lnTo>
                      <a:pt x="1714949" y="1038579"/>
                    </a:lnTo>
                    <a:lnTo>
                      <a:pt x="0" y="103857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92FD76-FCD9-3B55-A3E0-47853F9E3C87}"/>
                </a:ext>
              </a:extLst>
            </p:cNvPr>
            <p:cNvSpPr/>
            <p:nvPr/>
          </p:nvSpPr>
          <p:spPr>
            <a:xfrm>
              <a:off x="10234359" y="4718380"/>
              <a:ext cx="6200130" cy="2748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Nhóm 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phẳng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song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song</a:t>
              </a:r>
              <a:endParaRPr lang="vi-VN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0213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03435" y="8039100"/>
            <a:ext cx="4240207" cy="4240207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9742" y="-1485900"/>
            <a:ext cx="4240207" cy="4240207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-20401" y="453363"/>
            <a:ext cx="3906602" cy="1162098"/>
          </a:xfrm>
          <a:prstGeom prst="homePlate">
            <a:avLst/>
          </a:prstGeom>
          <a:solidFill>
            <a:srgbClr val="FCC75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Hình ảnh 1" descr="Ảnh có chứa văn bản, ảnh chụp màn hình, Phông chữ&#10;&#10;Mô tả được tạo tự động">
            <a:extLst>
              <a:ext uri="{FF2B5EF4-FFF2-40B4-BE49-F238E27FC236}">
                <a16:creationId xmlns:a16="http://schemas.microsoft.com/office/drawing/2014/main" id="{735CB13E-E555-F857-E80A-E7752BC1F3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04" b="5312"/>
          <a:stretch/>
        </p:blipFill>
        <p:spPr bwMode="auto">
          <a:xfrm>
            <a:off x="2742851" y="1943100"/>
            <a:ext cx="12802297" cy="7119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18954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03435" y="8039100"/>
            <a:ext cx="4240207" cy="4240207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9742" y="-1485900"/>
            <a:ext cx="4240207" cy="4240207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-20401" y="453363"/>
            <a:ext cx="3906602" cy="1162098"/>
          </a:xfrm>
          <a:prstGeom prst="homePlat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Hình ảnh 1" descr="Ảnh có chứa văn bản, Phông chữ, biểu đồ, ảnh chụp màn hình&#10;&#10;Mô tả được tạo tự động">
            <a:extLst>
              <a:ext uri="{FF2B5EF4-FFF2-40B4-BE49-F238E27FC236}">
                <a16:creationId xmlns:a16="http://schemas.microsoft.com/office/drawing/2014/main" id="{3DDD8FF1-3B0B-4B7E-8600-C6A183935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688" y="2247900"/>
            <a:ext cx="14660623" cy="695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88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03435" y="8039100"/>
            <a:ext cx="4240207" cy="4240207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9742" y="-1485900"/>
            <a:ext cx="4240207" cy="4240207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-20401" y="453363"/>
            <a:ext cx="3906602" cy="116209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Hình ảnh 1" descr="Ảnh có chứa văn bản, ảnh chụp màn hình, Phông chữ, biểu đồ&#10;&#10;Mô tả được tạo tự động">
            <a:extLst>
              <a:ext uri="{FF2B5EF4-FFF2-40B4-BE49-F238E27FC236}">
                <a16:creationId xmlns:a16="http://schemas.microsoft.com/office/drawing/2014/main" id="{35DC4CED-BB6D-5FBC-0449-A88541BFE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" y="2247900"/>
            <a:ext cx="15163800" cy="68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99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705692"/>
            <a:ext cx="14478000" cy="1295400"/>
          </a:xfrm>
          <a:prstGeom prst="roundRect">
            <a:avLst/>
          </a:prstGeom>
          <a:solidFill>
            <a:srgbClr val="FF743E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endParaRPr lang="vi-VN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3" y="8294948"/>
            <a:ext cx="2632028" cy="19980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22887F-5418-C059-740B-97E58C7F13B7}"/>
              </a:ext>
            </a:extLst>
          </p:cNvPr>
          <p:cNvSpPr txBox="1"/>
          <p:nvPr/>
        </p:nvSpPr>
        <p:spPr>
          <a:xfrm>
            <a:off x="1905000" y="2524852"/>
            <a:ext cx="14859000" cy="5569538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6851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3657600" y="799115"/>
            <a:ext cx="12420600" cy="1143001"/>
          </a:xfrm>
          <a:prstGeom prst="foldedCorner">
            <a:avLst>
              <a:gd name="adj" fmla="val 37720"/>
            </a:avLst>
          </a:prstGeom>
          <a:solidFill>
            <a:srgbClr val="A5F59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C91ACC-A495-2FA7-2D48-A9E03F108828}"/>
                  </a:ext>
                </a:extLst>
              </p:cNvPr>
              <p:cNvSpPr txBox="1"/>
              <p:nvPr/>
            </p:nvSpPr>
            <p:spPr>
              <a:xfrm>
                <a:off x="1714500" y="2761758"/>
                <a:ext cx="14859000" cy="5815182"/>
              </a:xfrm>
              <a:prstGeom prst="rect">
                <a:avLst/>
              </a:prstGeom>
              <a:ln w="38100"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thề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song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mắt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chéo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chéo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chéo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C91ACC-A495-2FA7-2D48-A9E03F108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2761758"/>
                <a:ext cx="14859000" cy="5815182"/>
              </a:xfrm>
              <a:prstGeom prst="rect">
                <a:avLst/>
              </a:prstGeom>
              <a:blipFill>
                <a:blip r:embed="rId2"/>
                <a:stretch>
                  <a:fillRect l="-1432" b="-3542"/>
                </a:stretch>
              </a:blipFill>
              <a:ln w="38100"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71C02EF0-0B72-4A51-E093-2D28CF630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447039"/>
            <a:ext cx="3420517" cy="29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590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151" y="314972"/>
            <a:ext cx="3680849" cy="160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84BAD7-A7A1-42FC-4007-C3F3812AE4CB}"/>
              </a:ext>
            </a:extLst>
          </p:cNvPr>
          <p:cNvSpPr txBox="1"/>
          <p:nvPr/>
        </p:nvSpPr>
        <p:spPr>
          <a:xfrm>
            <a:off x="2400300" y="2171700"/>
            <a:ext cx="13487400" cy="1002710"/>
          </a:xfrm>
          <a:prstGeom prst="rect">
            <a:avLst/>
          </a:prstGeom>
          <a:solidFill>
            <a:srgbClr val="FFCD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5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5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5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5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5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5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5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5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5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5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phẳng</a:t>
            </a:r>
            <a:endParaRPr lang="en-US" sz="4500" dirty="0"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6CAD89-AEC1-305F-EA5F-0E6261B206F1}"/>
                  </a:ext>
                </a:extLst>
              </p:cNvPr>
              <p:cNvSpPr txBox="1"/>
              <p:nvPr/>
            </p:nvSpPr>
            <p:spPr>
              <a:xfrm>
                <a:off x="1447800" y="4465775"/>
                <a:ext cx="8553450" cy="3671583"/>
              </a:xfrm>
              <a:prstGeom prst="rect">
                <a:avLst/>
              </a:prstGeom>
              <a:ln w="381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a song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kern="1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6CAD89-AEC1-305F-EA5F-0E6261B20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465775"/>
                <a:ext cx="8553450" cy="3671583"/>
              </a:xfrm>
              <a:prstGeom prst="rect">
                <a:avLst/>
              </a:prstGeom>
              <a:blipFill>
                <a:blip r:embed="rId3"/>
                <a:stretch>
                  <a:fillRect l="-2342" b="-5757"/>
                </a:stretch>
              </a:blipFill>
              <a:ln w="38100">
                <a:solidFill>
                  <a:srgbClr val="00B05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 descr="Ảnh có chứa biểu đồ, thiết kế, hàng, Phông chữ&#10;&#10;Mô tả được tạo tự động">
            <a:extLst>
              <a:ext uri="{FF2B5EF4-FFF2-40B4-BE49-F238E27FC236}">
                <a16:creationId xmlns:a16="http://schemas.microsoft.com/office/drawing/2014/main" id="{903DED20-7F7C-5667-B32A-BA7D9968E7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92"/>
          <a:stretch/>
        </p:blipFill>
        <p:spPr>
          <a:xfrm>
            <a:off x="11277600" y="3924300"/>
            <a:ext cx="5980843" cy="520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7471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1886" y="495300"/>
                <a:ext cx="17024228" cy="2762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chemeClr val="accent5">
                        <a:lumMod val="75000"/>
                      </a:schemeClr>
                    </a:solidFill>
                    <a:latin typeface="Arial (Body)"/>
                    <a:cs typeface="Arial" panose="020B0604020202020204" pitchFamily="34" charset="0"/>
                  </a:rPr>
                  <a:t>Bài 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Arial (Body)"/>
                    <a:cs typeface="Arial" panose="020B0604020202020204" pitchFamily="34" charset="0"/>
                  </a:rPr>
                  <a:t>9</a:t>
                </a:r>
                <a:r>
                  <a:rPr lang="vi-VN" sz="4000" b="1" dirty="0">
                    <a:solidFill>
                      <a:schemeClr val="accent5">
                        <a:lumMod val="75000"/>
                      </a:schemeClr>
                    </a:solidFill>
                    <a:latin typeface="Arial (Body)"/>
                    <a:cs typeface="Arial" panose="020B0604020202020204" pitchFamily="34" charset="0"/>
                  </a:rPr>
                  <a:t> (SGK - </a:t>
                </a:r>
                <a:r>
                  <a:rPr lang="vi-VN" sz="4000" b="1" dirty="0" err="1">
                    <a:solidFill>
                      <a:schemeClr val="accent5">
                        <a:lumMod val="75000"/>
                      </a:schemeClr>
                    </a:solidFill>
                    <a:latin typeface="Arial (Body)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chemeClr val="accent5">
                        <a:lumMod val="75000"/>
                      </a:schemeClr>
                    </a:solidFill>
                    <a:latin typeface="Arial (Body)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Arial (Body)"/>
                    <a:cs typeface="Arial" panose="020B0604020202020204" pitchFamily="34" charset="0"/>
                  </a:rPr>
                  <a:t>128</a:t>
                </a:r>
                <a:r>
                  <a:rPr lang="vi-VN" sz="4000" b="1" dirty="0">
                    <a:solidFill>
                      <a:schemeClr val="accent5">
                        <a:lumMod val="75000"/>
                      </a:schemeClr>
                    </a:solidFill>
                    <a:latin typeface="Arial (Body)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solidFill>
                      <a:srgbClr val="000000"/>
                    </a:solidFill>
                    <a:latin typeface="Arial (Body)"/>
                  </a:rPr>
                  <a:t>Cho hình hộp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ABCD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’. 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 (Body)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 (Body)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 (Body)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 (Body)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 (Body)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 (Body)"/>
                  </a:rPr>
                  <a:t> là một điểm thuộc miền trong của mặt bên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CC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 (Body)"/>
                  </a:rPr>
                  <a:t>. Tìm giao tuyến của mặt </a:t>
                </a:r>
                <a:r>
                  <a:rPr lang="vi-VN" sz="4000" dirty="0" err="1">
                    <a:solidFill>
                      <a:srgbClr val="000000"/>
                    </a:solidFill>
                    <a:latin typeface="Arial (Body)"/>
                  </a:rPr>
                  <a:t>phẳng</a:t>
                </a:r>
                <a:r>
                  <a:rPr lang="vi-VN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OMN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 (Body)"/>
                  </a:rPr>
                  <a:t>với các mặt của hình hộp.</a:t>
                </a:r>
                <a:endParaRPr lang="en-US" sz="4000" dirty="0"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86" y="495300"/>
                <a:ext cx="17024228" cy="2762936"/>
              </a:xfrm>
              <a:prstGeom prst="rect">
                <a:avLst/>
              </a:prstGeom>
              <a:blipFill>
                <a:blip r:embed="rId2"/>
                <a:stretch>
                  <a:fillRect l="-1289" r="-1289" b="-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92D2451-B4C4-2F02-400D-58E1BA3A7B8B}"/>
              </a:ext>
            </a:extLst>
          </p:cNvPr>
          <p:cNvSpPr txBox="1"/>
          <p:nvPr/>
        </p:nvSpPr>
        <p:spPr>
          <a:xfrm>
            <a:off x="8305800" y="3543300"/>
            <a:ext cx="1676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3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078C79-9179-E7CD-51BA-3EE1012BFAC9}"/>
                  </a:ext>
                </a:extLst>
              </p:cNvPr>
              <p:cNvSpPr/>
              <p:nvPr/>
            </p:nvSpPr>
            <p:spPr>
              <a:xfrm>
                <a:off x="639907" y="4152900"/>
                <a:ext cx="10603062" cy="5641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(MNO)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từng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kern="1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</m:t>
                    </m:r>
                    <m:r>
                      <a:rPr lang="fr-F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fr-F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fr-F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𝐷𝐶</m:t>
                    </m:r>
                  </m:oMath>
                </a14:m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kern="1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fr-F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  <m:r>
                      <a:rPr lang="fr-F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</m:t>
                    </m:r>
                    <m:r>
                      <a:rPr lang="fr-F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𝑄𝑀</m:t>
                    </m:r>
                  </m:oMath>
                </a14:m>
                <a:r>
                  <a:rPr lang="fr-FR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kern="1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078C79-9179-E7CD-51BA-3EE1012BFA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07" y="4152900"/>
                <a:ext cx="10603062" cy="5641673"/>
              </a:xfrm>
              <a:prstGeom prst="rect">
                <a:avLst/>
              </a:prstGeom>
              <a:blipFill>
                <a:blip r:embed="rId3"/>
                <a:stretch>
                  <a:fillRect l="-2070" r="-2013" b="-3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1" descr="Ảnh có chứa hàng, biểu đồ, bản phác thảo, thiết kế&#10;&#10;Mô tả được tạo tự động">
            <a:extLst>
              <a:ext uri="{FF2B5EF4-FFF2-40B4-BE49-F238E27FC236}">
                <a16:creationId xmlns:a16="http://schemas.microsoft.com/office/drawing/2014/main" id="{4F3636FA-50DC-D1F9-84D1-F8708EFB8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8200" y="3924300"/>
            <a:ext cx="4800600" cy="547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9895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-1085547">
            <a:off x="648396" y="8926188"/>
            <a:ext cx="893266" cy="842274"/>
          </a:xfrm>
          <a:custGeom>
            <a:avLst/>
            <a:gdLst/>
            <a:ahLst/>
            <a:cxnLst/>
            <a:rect l="l" t="t" r="r" b="b"/>
            <a:pathLst>
              <a:path w="893266" h="842274">
                <a:moveTo>
                  <a:pt x="0" y="0"/>
                </a:moveTo>
                <a:lnTo>
                  <a:pt x="893265" y="0"/>
                </a:lnTo>
                <a:lnTo>
                  <a:pt x="893265" y="842275"/>
                </a:lnTo>
                <a:lnTo>
                  <a:pt x="0" y="842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7556" b="-367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38200" y="1657785"/>
            <a:ext cx="16611600" cy="5496697"/>
            <a:chOff x="1066800" y="786648"/>
            <a:chExt cx="16611600" cy="54966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066800" y="786648"/>
                  <a:ext cx="16611600" cy="3029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vi-VN" sz="43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 (Body)"/>
                      <a:cs typeface="Arial" panose="020B0604020202020204" pitchFamily="34" charset="0"/>
                    </a:rPr>
                    <a:t>Bài </a:t>
                  </a:r>
                  <a:r>
                    <a:rPr lang="en-US" sz="43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 (Body)"/>
                      <a:cs typeface="Arial" panose="020B0604020202020204" pitchFamily="34" charset="0"/>
                    </a:rPr>
                    <a:t>10</a:t>
                  </a:r>
                  <a:r>
                    <a:rPr lang="vi-VN" sz="43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 (Body)"/>
                      <a:cs typeface="Arial" panose="020B0604020202020204" pitchFamily="34" charset="0"/>
                    </a:rPr>
                    <a:t> (SGK - </a:t>
                  </a:r>
                  <a:r>
                    <a:rPr lang="vi-VN" sz="4300" b="1" dirty="0" err="1">
                      <a:solidFill>
                        <a:schemeClr val="accent5">
                          <a:lumMod val="75000"/>
                        </a:schemeClr>
                      </a:solidFill>
                      <a:latin typeface="Arial (Body)"/>
                      <a:cs typeface="Arial" panose="020B0604020202020204" pitchFamily="34" charset="0"/>
                    </a:rPr>
                    <a:t>tr</a:t>
                  </a:r>
                  <a:r>
                    <a:rPr lang="vi-VN" sz="43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 (Body)"/>
                      <a:cs typeface="Arial" panose="020B0604020202020204" pitchFamily="34" charset="0"/>
                    </a:rPr>
                    <a:t>.</a:t>
                  </a:r>
                  <a:r>
                    <a:rPr lang="en-US" sz="43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 (Body)"/>
                      <a:cs typeface="Arial" panose="020B0604020202020204" pitchFamily="34" charset="0"/>
                    </a:rPr>
                    <a:t>128</a:t>
                  </a:r>
                  <a:r>
                    <a:rPr lang="vi-VN" sz="43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 (Body)"/>
                      <a:cs typeface="Arial" panose="020B0604020202020204" pitchFamily="34" charset="0"/>
                    </a:rPr>
                    <a:t>) </a:t>
                  </a:r>
                  <a:r>
                    <a:rPr lang="vi-VN" sz="4400" dirty="0">
                      <a:solidFill>
                        <a:srgbClr val="000000"/>
                      </a:solidFill>
                      <a:latin typeface="Arial (Body)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SABCD</m:t>
                      </m:r>
                    </m:oMath>
                  </a14:m>
                  <a:r>
                    <a:rPr lang="vi-VN" sz="4400" dirty="0">
                      <a:solidFill>
                        <a:srgbClr val="000000"/>
                      </a:solidFill>
                      <a:latin typeface="Arial (Body)"/>
                    </a:rPr>
                    <a:t> với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ABCD</m:t>
                      </m:r>
                    </m:oMath>
                  </a14:m>
                  <a:r>
                    <a:rPr lang="vi-VN" sz="4400" dirty="0">
                      <a:solidFill>
                        <a:srgbClr val="000000"/>
                      </a:solidFill>
                      <a:latin typeface="Arial (Body)"/>
                    </a:rPr>
                    <a:t> là hình thoi cạnh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a14:m>
                  <a:r>
                    <a:rPr lang="vi-VN" sz="4400" dirty="0">
                      <a:solidFill>
                        <a:srgbClr val="000000"/>
                      </a:solidFill>
                      <a:latin typeface="Arial (Body)"/>
                    </a:rPr>
                    <a:t>, tam giác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SAD</m:t>
                      </m:r>
                    </m:oMath>
                  </a14:m>
                  <a:r>
                    <a:rPr lang="vi-VN" sz="4400" dirty="0">
                      <a:solidFill>
                        <a:srgbClr val="000000"/>
                      </a:solidFill>
                      <a:latin typeface="Arial (Body)"/>
                    </a:rPr>
                    <a:t> đều.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a14:m>
                  <a:r>
                    <a:rPr lang="vi-VN" sz="4400" dirty="0">
                      <a:solidFill>
                        <a:srgbClr val="000000"/>
                      </a:solidFill>
                      <a:latin typeface="Arial (Body)"/>
                    </a:rPr>
                    <a:t> là điểm trên cạnh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(</m:t>
                      </m:r>
                      <m:r>
                        <m:rPr>
                          <m:sty m:val="p"/>
                        </m:rPr>
                        <a:rPr lang="el-GR" sz="4400" i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l-GR" sz="4400" i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vi-VN" sz="4400" dirty="0">
                      <a:solidFill>
                        <a:srgbClr val="000000"/>
                      </a:solidFill>
                      <a:latin typeface="Arial (Body)"/>
                    </a:rPr>
                    <a:t>là mặt </a:t>
                  </a:r>
                  <a:r>
                    <a:rPr lang="vi-VN" sz="4400" dirty="0" err="1">
                      <a:solidFill>
                        <a:srgbClr val="000000"/>
                      </a:solidFill>
                      <a:latin typeface="Arial (Body)"/>
                    </a:rPr>
                    <a:t>phẳng</a:t>
                  </a:r>
                  <a:r>
                    <a:rPr lang="vi-VN" sz="4400" dirty="0">
                      <a:solidFill>
                        <a:srgbClr val="000000"/>
                      </a:solidFill>
                      <a:latin typeface="Arial (Body)"/>
                    </a:rPr>
                    <a:t> qua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a14:m>
                  <a:r>
                    <a:rPr lang="vi-VN" sz="4400" dirty="0">
                      <a:solidFill>
                        <a:srgbClr val="000000"/>
                      </a:solidFill>
                      <a:latin typeface="Arial (Body)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l-GR" sz="4400" i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l-GR" sz="4400" dirty="0">
                      <a:solidFill>
                        <a:srgbClr val="000000"/>
                      </a:solidFill>
                      <a:latin typeface="Arial (Body)"/>
                    </a:rPr>
                    <a:t> // </a:t>
                  </a:r>
                  <a14:m>
                    <m:oMath xmlns:m="http://schemas.openxmlformats.org/officeDocument/2006/math">
                      <m:r>
                        <a:rPr lang="el-GR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vi-VN" sz="4400" i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SAD</m:t>
                      </m:r>
                      <m:r>
                        <a:rPr lang="vi-VN" sz="4400" i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vi-VN" sz="4400" dirty="0">
                      <a:solidFill>
                        <a:srgbClr val="000000"/>
                      </a:solidFill>
                      <a:latin typeface="Arial (Body)"/>
                    </a:rPr>
                    <a:t>cắt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CD</m:t>
                      </m:r>
                      <m: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SC</m:t>
                      </m:r>
                      <m: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SD</m:t>
                      </m:r>
                      <m: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4400" dirty="0">
                      <a:solidFill>
                        <a:srgbClr val="000000"/>
                      </a:solidFill>
                      <a:latin typeface="Arial (Body)"/>
                    </a:rPr>
                    <a:t>lần lượt tại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vi-VN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oMath>
                  </a14:m>
                  <a:r>
                    <a:rPr lang="vi-VN" sz="4400" dirty="0">
                      <a:solidFill>
                        <a:srgbClr val="000000"/>
                      </a:solidFill>
                      <a:latin typeface="Arial (Body)"/>
                    </a:rPr>
                    <a:t>.</a:t>
                  </a:r>
                  <a:endParaRPr lang="en-US" sz="4300" dirty="0">
                    <a:latin typeface="Arial (Body)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786648"/>
                  <a:ext cx="16611600" cy="3029997"/>
                </a:xfrm>
                <a:prstGeom prst="rect">
                  <a:avLst/>
                </a:prstGeom>
                <a:blipFill>
                  <a:blip r:embed="rId4"/>
                  <a:stretch>
                    <a:fillRect l="-1505" r="-1468" b="-8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335661" y="3692699"/>
                  <a:ext cx="14020800" cy="25906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200000"/>
                    </a:lnSpc>
                  </a:pPr>
                  <a:r>
                    <a:rPr lang="en-US" sz="4400" dirty="0">
                      <a:solidFill>
                        <a:srgbClr val="000000"/>
                      </a:solidFill>
                      <a:latin typeface="Arial (Body)"/>
                    </a:rPr>
                    <a:t>a)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Arial (Body)"/>
                    </a:rPr>
                    <a:t>Chứng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Arial (Body)"/>
                    </a:rPr>
                    <a:t>minh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Arial (Body)"/>
                    </a:rPr>
                    <a:t>rằng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MNPQ</m:t>
                      </m:r>
                    </m:oMath>
                  </a14:m>
                  <a:r>
                    <a:rPr lang="en-US" sz="44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Arial (Body)"/>
                    </a:rPr>
                    <a:t>là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Arial (Body)"/>
                    </a:rPr>
                    <a:t>hình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Arial (Body)"/>
                    </a:rPr>
                    <a:t> thang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Arial (Body)"/>
                    </a:rPr>
                    <a:t>cân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Arial (Body)"/>
                    </a:rPr>
                    <a:t>.</a:t>
                  </a:r>
                </a:p>
                <a:p>
                  <a:pPr algn="just">
                    <a:lnSpc>
                      <a:spcPct val="200000"/>
                    </a:lnSpc>
                  </a:pPr>
                  <a:r>
                    <a:rPr lang="en-US" sz="4400" dirty="0">
                      <a:solidFill>
                        <a:srgbClr val="000000"/>
                      </a:solidFill>
                      <a:latin typeface="Arial (Body)"/>
                    </a:rPr>
                    <a:t>b)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Arial (Body)"/>
                    </a:rPr>
                    <a:t>Đặt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AM</m:t>
                      </m:r>
                      <m:r>
                        <a:rPr lang="en-US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a14:m>
                  <a:r>
                    <a:rPr lang="en-US" sz="4400" dirty="0">
                      <a:solidFill>
                        <a:srgbClr val="000000"/>
                      </a:solidFill>
                      <a:latin typeface="Arial (Body)"/>
                    </a:rPr>
                    <a:t>,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Arial (Body)"/>
                    </a:rPr>
                    <a:t>tính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Arial (Body)"/>
                    </a:rPr>
                    <a:t>diện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Arial (Body)"/>
                    </a:rPr>
                    <a:t>tích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MNPQ</m:t>
                      </m:r>
                    </m:oMath>
                  </a14:m>
                  <a:r>
                    <a:rPr lang="en-US" sz="44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Arial (Body)"/>
                    </a:rPr>
                    <a:t>theo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dirty="0" err="1">
                      <a:solidFill>
                        <a:srgbClr val="000000"/>
                      </a:solidFill>
                      <a:latin typeface="Arial (Body)"/>
                    </a:rPr>
                    <a:t>và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a14:m>
                  <a:r>
                    <a:rPr lang="en-US" sz="4400" dirty="0">
                      <a:solidFill>
                        <a:srgbClr val="000000"/>
                      </a:solidFill>
                      <a:latin typeface="Arial (Body)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661" y="3692699"/>
                  <a:ext cx="14020800" cy="2590646"/>
                </a:xfrm>
                <a:prstGeom prst="rect">
                  <a:avLst/>
                </a:prstGeom>
                <a:blipFill>
                  <a:blip r:embed="rId5"/>
                  <a:stretch>
                    <a:fillRect l="-1783" b="-10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/>
          <p:cNvSpPr/>
          <p:nvPr/>
        </p:nvSpPr>
        <p:spPr>
          <a:xfrm rot="-2010195">
            <a:off x="2628053" y="291738"/>
            <a:ext cx="1572571" cy="1712701"/>
          </a:xfrm>
          <a:custGeom>
            <a:avLst/>
            <a:gdLst/>
            <a:ahLst/>
            <a:cxnLst/>
            <a:rect l="l" t="t" r="r" b="b"/>
            <a:pathLst>
              <a:path w="1572571" h="1712701">
                <a:moveTo>
                  <a:pt x="0" y="0"/>
                </a:moveTo>
                <a:lnTo>
                  <a:pt x="1572571" y="0"/>
                </a:lnTo>
                <a:lnTo>
                  <a:pt x="1572571" y="1712701"/>
                </a:lnTo>
                <a:lnTo>
                  <a:pt x="0" y="1712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5547">
            <a:off x="16479684" y="536979"/>
            <a:ext cx="893266" cy="842274"/>
          </a:xfrm>
          <a:custGeom>
            <a:avLst/>
            <a:gdLst/>
            <a:ahLst/>
            <a:cxnLst/>
            <a:rect l="l" t="t" r="r" b="b"/>
            <a:pathLst>
              <a:path w="893266" h="842274">
                <a:moveTo>
                  <a:pt x="0" y="0"/>
                </a:moveTo>
                <a:lnTo>
                  <a:pt x="893265" y="0"/>
                </a:lnTo>
                <a:lnTo>
                  <a:pt x="893265" y="842275"/>
                </a:lnTo>
                <a:lnTo>
                  <a:pt x="0" y="8422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97556" b="-367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038600" y="800100"/>
            <a:ext cx="1036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  <a:endParaRPr lang="en-US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laque 9"/>
              <p:cNvSpPr/>
              <p:nvPr/>
            </p:nvSpPr>
            <p:spPr>
              <a:xfrm>
                <a:off x="1671318" y="5067300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ABC</m:t>
                        </m: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Plaqu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18" y="5067300"/>
                <a:ext cx="6939281" cy="1981200"/>
              </a:xfrm>
              <a:prstGeom prst="plaque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laque 10"/>
              <p:cNvSpPr/>
              <p:nvPr/>
            </p:nvSpPr>
            <p:spPr>
              <a:xfrm>
                <a:off x="9421541" y="5067300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AB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Plaqu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541" y="5067300"/>
                <a:ext cx="6939281" cy="1981200"/>
              </a:xfrm>
              <a:prstGeom prst="plaque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laque 11"/>
              <p:cNvSpPr/>
              <p:nvPr/>
            </p:nvSpPr>
            <p:spPr>
              <a:xfrm>
                <a:off x="1671318" y="7374665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BC</m:t>
                        </m: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Plaqu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18" y="7374665"/>
                <a:ext cx="6939281" cy="1981200"/>
              </a:xfrm>
              <a:prstGeom prst="plaque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laque 12"/>
              <p:cNvSpPr/>
              <p:nvPr/>
            </p:nvSpPr>
            <p:spPr>
              <a:xfrm>
                <a:off x="9421541" y="7374665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AC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Plaqu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541" y="7374665"/>
                <a:ext cx="6939281" cy="1981200"/>
              </a:xfrm>
              <a:prstGeom prst="plaque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laque 13"/>
              <p:cNvSpPr/>
              <p:nvPr/>
            </p:nvSpPr>
            <p:spPr>
              <a:xfrm>
                <a:off x="9421540" y="7374665"/>
                <a:ext cx="6939281" cy="1981200"/>
              </a:xfrm>
              <a:prstGeom prst="plaqu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ACM</m:t>
                        </m: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Plaqu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540" y="7374665"/>
                <a:ext cx="6939281" cy="1981200"/>
              </a:xfrm>
              <a:prstGeom prst="plaque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8354E6C-A0E4-17B0-6986-7141C15717DC}"/>
              </a:ext>
            </a:extLst>
          </p:cNvPr>
          <p:cNvGrpSpPr/>
          <p:nvPr/>
        </p:nvGrpSpPr>
        <p:grpSpPr>
          <a:xfrm>
            <a:off x="762000" y="2400300"/>
            <a:ext cx="16719651" cy="2287887"/>
            <a:chOff x="762000" y="2400300"/>
            <a:chExt cx="16719651" cy="2287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Plaque 4"/>
                <p:cNvSpPr/>
                <p:nvPr/>
              </p:nvSpPr>
              <p:spPr>
                <a:xfrm>
                  <a:off x="762000" y="2402187"/>
                  <a:ext cx="16719651" cy="2286000"/>
                </a:xfrm>
                <a:prstGeom prst="plaqu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3600" b="1" dirty="0">
                      <a:solidFill>
                        <a:srgbClr val="C00000"/>
                      </a:solidFill>
                      <a:latin typeface="Arial (Body)"/>
                      <a:cs typeface="Arial" panose="020B0604020202020204" pitchFamily="34" charset="0"/>
                    </a:rPr>
                    <a:t>Câu 1: 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Cho tam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Arial (Body)"/>
                    </a:rPr>
                    <a:t>giác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</m:oMath>
                  </a14:m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.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Arial (Body)"/>
                    </a:rPr>
                    <a:t>Lấy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Arial (Body)"/>
                    </a:rPr>
                    <a:t>điểm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a14:m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Arial (Body)"/>
                    </a:rPr>
                    <a:t>trên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Arial (Body)"/>
                    </a:rPr>
                    <a:t>cạnh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AC</m:t>
                      </m:r>
                    </m:oMath>
                  </a14:m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3600" dirty="0" err="1">
                      <a:solidFill>
                        <a:srgbClr val="000000"/>
                      </a:solidFill>
                      <a:latin typeface="Arial (Body)"/>
                    </a:rPr>
                    <a:t>kéo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Arial (Body)"/>
                    </a:rPr>
                    <a:t>dài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 (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Arial (Body)"/>
                    </a:rPr>
                    <a:t>Hình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 1).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Arial (Body)"/>
                    </a:rPr>
                    <a:t>Mệnh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Arial (Body)"/>
                    </a:rPr>
                    <a:t>đề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Arial (Body)"/>
                    </a:rPr>
                    <a:t>nào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Arial (Body)"/>
                    </a:rPr>
                    <a:t>sau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Arial (Body)"/>
                    </a:rPr>
                    <a:t>đây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Arial (Body)"/>
                    </a:rPr>
                    <a:t>là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Arial (Body)"/>
                    </a:rPr>
                    <a:t>mệnh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Arial (Body)"/>
                    </a:rPr>
                    <a:t>đề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 </a:t>
                  </a:r>
                  <a:r>
                    <a:rPr lang="en-US" sz="3600" dirty="0" err="1">
                      <a:solidFill>
                        <a:srgbClr val="000000"/>
                      </a:solidFill>
                      <a:latin typeface="Arial (Body)"/>
                    </a:rPr>
                    <a:t>sai</a:t>
                  </a:r>
                  <a:r>
                    <a:rPr lang="en-US" sz="3600" dirty="0">
                      <a:solidFill>
                        <a:srgbClr val="000000"/>
                      </a:solidFill>
                      <a:latin typeface="Arial (Body)"/>
                    </a:rPr>
                    <a:t>?</a:t>
                  </a:r>
                  <a:endParaRPr lang="en-US" sz="3600" dirty="0">
                    <a:solidFill>
                      <a:schemeClr val="tx1"/>
                    </a:solidFill>
                    <a:latin typeface="Arial (Body)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Plaqu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2402187"/>
                  <a:ext cx="16719651" cy="2286000"/>
                </a:xfrm>
                <a:prstGeom prst="plaqu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6608E1-0253-3C80-A1C4-C62200922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7402" y="2400300"/>
              <a:ext cx="4122820" cy="2216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5077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-1085547">
            <a:off x="648396" y="8926188"/>
            <a:ext cx="893266" cy="842274"/>
          </a:xfrm>
          <a:custGeom>
            <a:avLst/>
            <a:gdLst/>
            <a:ahLst/>
            <a:cxnLst/>
            <a:rect l="l" t="t" r="r" b="b"/>
            <a:pathLst>
              <a:path w="893266" h="842274">
                <a:moveTo>
                  <a:pt x="0" y="0"/>
                </a:moveTo>
                <a:lnTo>
                  <a:pt x="893265" y="0"/>
                </a:lnTo>
                <a:lnTo>
                  <a:pt x="893265" y="842275"/>
                </a:lnTo>
                <a:lnTo>
                  <a:pt x="0" y="842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7556" b="-367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95029" y="101967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C86D25-AFBC-A616-7F5D-FECBD79D2481}"/>
                  </a:ext>
                </a:extLst>
              </p:cNvPr>
              <p:cNvSpPr txBox="1"/>
              <p:nvPr/>
            </p:nvSpPr>
            <p:spPr>
              <a:xfrm>
                <a:off x="1295400" y="2341088"/>
                <a:ext cx="11279359" cy="646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𝑆𝐴𝐵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𝑆𝐴𝐷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𝑀𝑄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𝑆𝐵𝐶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𝑄𝑃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𝑂𝑃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𝑆𝐴𝐵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𝑆𝐷𝐶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𝐷𝐶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C86D25-AFBC-A616-7F5D-FECBD79D2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341088"/>
                <a:ext cx="11279359" cy="6467220"/>
              </a:xfrm>
              <a:prstGeom prst="rect">
                <a:avLst/>
              </a:prstGeom>
              <a:blipFill>
                <a:blip r:embed="rId4"/>
                <a:stretch>
                  <a:fillRect l="-1946" b="-3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1" descr="Ảnh có chứa hàng, biểu đồ, hình tam giác&#10;&#10;Mô tả được tạo tự động">
            <a:extLst>
              <a:ext uri="{FF2B5EF4-FFF2-40B4-BE49-F238E27FC236}">
                <a16:creationId xmlns:a16="http://schemas.microsoft.com/office/drawing/2014/main" id="{E054790C-6C61-CE0E-AD6D-C03841783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8770" y="2341088"/>
            <a:ext cx="4844480" cy="56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47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-1085547">
            <a:off x="648396" y="8926188"/>
            <a:ext cx="893266" cy="842274"/>
          </a:xfrm>
          <a:custGeom>
            <a:avLst/>
            <a:gdLst/>
            <a:ahLst/>
            <a:cxnLst/>
            <a:rect l="l" t="t" r="r" b="b"/>
            <a:pathLst>
              <a:path w="893266" h="842274">
                <a:moveTo>
                  <a:pt x="0" y="0"/>
                </a:moveTo>
                <a:lnTo>
                  <a:pt x="893265" y="0"/>
                </a:lnTo>
                <a:lnTo>
                  <a:pt x="893265" y="842275"/>
                </a:lnTo>
                <a:lnTo>
                  <a:pt x="0" y="842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7556" b="-367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95029" y="101967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C86D25-AFBC-A616-7F5D-FECBD79D2481}"/>
                  </a:ext>
                </a:extLst>
              </p:cNvPr>
              <p:cNvSpPr txBox="1"/>
              <p:nvPr/>
            </p:nvSpPr>
            <p:spPr>
              <a:xfrm>
                <a:off x="1171193" y="1727561"/>
                <a:ext cx="10106372" cy="7416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diểm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𝑀𝑄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𝑆𝑂𝑀𝐴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𝑂𝑁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𝑂𝑀𝑁</m:t>
                    </m:r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</m:t>
                    </m:r>
                    <m:r>
                      <a:rPr lang="en-US" sz="40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0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C86D25-AFBC-A616-7F5D-FECBD79D2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93" y="1727561"/>
                <a:ext cx="10106372" cy="7416197"/>
              </a:xfrm>
              <a:prstGeom prst="rect">
                <a:avLst/>
              </a:prstGeom>
              <a:blipFill>
                <a:blip r:embed="rId4"/>
                <a:stretch>
                  <a:fillRect l="-2111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1" descr="Ảnh có chứa hàng, biểu đồ, hình tam giác&#10;&#10;Mô tả được tạo tự động">
            <a:extLst>
              <a:ext uri="{FF2B5EF4-FFF2-40B4-BE49-F238E27FC236}">
                <a16:creationId xmlns:a16="http://schemas.microsoft.com/office/drawing/2014/main" id="{E054790C-6C61-CE0E-AD6D-C03841783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3729" y="1697482"/>
            <a:ext cx="5914629" cy="68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98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-1085547">
            <a:off x="648396" y="8926188"/>
            <a:ext cx="893266" cy="842274"/>
          </a:xfrm>
          <a:custGeom>
            <a:avLst/>
            <a:gdLst/>
            <a:ahLst/>
            <a:cxnLst/>
            <a:rect l="l" t="t" r="r" b="b"/>
            <a:pathLst>
              <a:path w="893266" h="842274">
                <a:moveTo>
                  <a:pt x="0" y="0"/>
                </a:moveTo>
                <a:lnTo>
                  <a:pt x="893265" y="0"/>
                </a:lnTo>
                <a:lnTo>
                  <a:pt x="893265" y="842275"/>
                </a:lnTo>
                <a:lnTo>
                  <a:pt x="0" y="842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7556" b="-367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95029" y="101967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1" descr="Ảnh có chứa hàng, biểu đồ, hình tam giác&#10;&#10;Mô tả được tạo tự động">
            <a:extLst>
              <a:ext uri="{FF2B5EF4-FFF2-40B4-BE49-F238E27FC236}">
                <a16:creationId xmlns:a16="http://schemas.microsoft.com/office/drawing/2014/main" id="{E054790C-6C61-CE0E-AD6D-C03841783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6342" y="2073527"/>
            <a:ext cx="5484162" cy="6344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5515AC-47B8-B777-6929-602C63AFDD00}"/>
                  </a:ext>
                </a:extLst>
              </p:cNvPr>
              <p:cNvSpPr txBox="1"/>
              <p:nvPr/>
            </p:nvSpPr>
            <p:spPr>
              <a:xfrm>
                <a:off x="1071145" y="2444315"/>
                <a:ext cx="9977856" cy="5603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𝑀𝑄</m:t>
                        </m:r>
                      </m:num>
                      <m:den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</m:t>
                        </m:r>
                      </m:den>
                    </m:f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</m:t>
                        </m:r>
                      </m:num>
                      <m:den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den>
                    </m:f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𝑀𝑄</m:t>
                    </m:r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𝑀𝑄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𝑂𝑀𝑁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𝑂𝑃𝑄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△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𝑀𝑁𝑃𝑄</m:t>
                        </m:r>
                      </m:sub>
                    </m:sSub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△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𝑂𝑆𝑄𝑁</m:t>
                        </m:r>
                      </m:sub>
                    </m:sSub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△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𝑂𝑃𝑄</m:t>
                        </m:r>
                      </m:sub>
                    </m:sSub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5515AC-47B8-B777-6929-602C63AFD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45" y="2444315"/>
                <a:ext cx="9977856" cy="5603329"/>
              </a:xfrm>
              <a:prstGeom prst="rect">
                <a:avLst/>
              </a:prstGeom>
              <a:blipFill>
                <a:blip r:embed="rId5"/>
                <a:stretch>
                  <a:fillRect l="-2199" b="-1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221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55" name="Rectangle 54"/>
          <p:cNvSpPr/>
          <p:nvPr/>
        </p:nvSpPr>
        <p:spPr>
          <a:xfrm>
            <a:off x="1409700" y="1943100"/>
            <a:ext cx="15468600" cy="368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2060"/>
                </a:solidFill>
                <a:latin typeface="Arial (Body)"/>
                <a:cs typeface="Arial" panose="020B0604020202020204" pitchFamily="34" charset="0"/>
              </a:rPr>
              <a:t>Bài </a:t>
            </a:r>
            <a:r>
              <a:rPr lang="en-US" sz="4000" b="1" dirty="0">
                <a:solidFill>
                  <a:srgbClr val="002060"/>
                </a:solidFill>
                <a:latin typeface="Arial (Body)"/>
                <a:cs typeface="Arial" panose="020B0604020202020204" pitchFamily="34" charset="0"/>
              </a:rPr>
              <a:t>11</a:t>
            </a:r>
            <a:r>
              <a:rPr lang="vi-VN" sz="4000" b="1" dirty="0">
                <a:solidFill>
                  <a:srgbClr val="002060"/>
                </a:solidFill>
                <a:latin typeface="Arial (Body)"/>
                <a:cs typeface="Arial" panose="020B0604020202020204" pitchFamily="34" charset="0"/>
              </a:rPr>
              <a:t> (SGK - </a:t>
            </a:r>
            <a:r>
              <a:rPr lang="vi-VN" sz="4000" b="1" dirty="0" err="1">
                <a:solidFill>
                  <a:srgbClr val="002060"/>
                </a:solidFill>
                <a:latin typeface="Arial (Body)"/>
                <a:cs typeface="Arial" panose="020B0604020202020204" pitchFamily="34" charset="0"/>
              </a:rPr>
              <a:t>tr</a:t>
            </a:r>
            <a:r>
              <a:rPr lang="vi-VN" sz="4000" b="1" dirty="0">
                <a:solidFill>
                  <a:srgbClr val="002060"/>
                </a:solidFill>
                <a:latin typeface="Arial (Body)"/>
                <a:cs typeface="Arial" panose="020B0604020202020204" pitchFamily="34" charset="0"/>
              </a:rPr>
              <a:t>.</a:t>
            </a:r>
            <a:r>
              <a:rPr lang="en-US" sz="4000" b="1" dirty="0">
                <a:solidFill>
                  <a:srgbClr val="002060"/>
                </a:solidFill>
                <a:latin typeface="Arial (Body)"/>
                <a:cs typeface="Arial" panose="020B0604020202020204" pitchFamily="34" charset="0"/>
              </a:rPr>
              <a:t>128</a:t>
            </a:r>
            <a:r>
              <a:rPr lang="vi-VN" sz="4000" b="1" dirty="0">
                <a:solidFill>
                  <a:srgbClr val="002060"/>
                </a:solidFill>
                <a:latin typeface="Arial (Body)"/>
                <a:cs typeface="Arial" panose="020B0604020202020204" pitchFamily="34" charset="0"/>
              </a:rPr>
              <a:t>) </a:t>
            </a:r>
            <a:r>
              <a:rPr lang="vi-VN" sz="4000" dirty="0">
                <a:solidFill>
                  <a:srgbClr val="000000"/>
                </a:solidFill>
                <a:latin typeface="Arial (Body)"/>
              </a:rPr>
              <a:t>Cho mặt </a:t>
            </a:r>
            <a:r>
              <a:rPr lang="vi-VN" sz="4000" dirty="0" err="1">
                <a:solidFill>
                  <a:srgbClr val="000000"/>
                </a:solidFill>
                <a:latin typeface="Arial (Body)"/>
              </a:rPr>
              <a:t>phẳng</a:t>
            </a:r>
            <a:r>
              <a:rPr lang="vi-VN" sz="4000" dirty="0">
                <a:solidFill>
                  <a:srgbClr val="000000"/>
                </a:solidFill>
                <a:latin typeface="Arial (Body)"/>
              </a:rPr>
              <a:t> (</a:t>
            </a:r>
            <a:r>
              <a:rPr lang="el-GR" sz="4000" dirty="0">
                <a:solidFill>
                  <a:srgbClr val="000000"/>
                </a:solidFill>
                <a:latin typeface="Arial (Body)"/>
              </a:rPr>
              <a:t>α) </a:t>
            </a:r>
            <a:r>
              <a:rPr lang="vi-VN" sz="4000" dirty="0">
                <a:solidFill>
                  <a:srgbClr val="000000"/>
                </a:solidFill>
                <a:latin typeface="Arial (Body)"/>
              </a:rPr>
              <a:t>và hai đường thẳng chéo nhau a, b cắt (</a:t>
            </a:r>
            <a:r>
              <a:rPr lang="el-GR" sz="4000" dirty="0">
                <a:solidFill>
                  <a:srgbClr val="000000"/>
                </a:solidFill>
                <a:latin typeface="Arial (Body)"/>
              </a:rPr>
              <a:t>α) </a:t>
            </a:r>
            <a:r>
              <a:rPr lang="vi-VN" sz="4000" dirty="0">
                <a:solidFill>
                  <a:srgbClr val="000000"/>
                </a:solidFill>
                <a:latin typeface="Arial (Body)"/>
              </a:rPr>
              <a:t>tại A và B. Gọi d là đường thẳng thay đổi luôn </a:t>
            </a:r>
            <a:r>
              <a:rPr lang="vi-VN" sz="4000" dirty="0" err="1">
                <a:solidFill>
                  <a:srgbClr val="000000"/>
                </a:solidFill>
                <a:latin typeface="Arial (Body)"/>
              </a:rPr>
              <a:t>luôn</a:t>
            </a:r>
            <a:r>
              <a:rPr lang="vi-VN" sz="4000" dirty="0">
                <a:solidFill>
                  <a:srgbClr val="000000"/>
                </a:solidFill>
                <a:latin typeface="Arial (Body)"/>
              </a:rPr>
              <a:t> song </a:t>
            </a:r>
            <a:r>
              <a:rPr lang="vi-VN" sz="4000" dirty="0" err="1">
                <a:solidFill>
                  <a:srgbClr val="000000"/>
                </a:solidFill>
                <a:latin typeface="Arial (Body)"/>
              </a:rPr>
              <a:t>song</a:t>
            </a:r>
            <a:r>
              <a:rPr lang="vi-VN" sz="4000" dirty="0">
                <a:solidFill>
                  <a:srgbClr val="000000"/>
                </a:solidFill>
                <a:latin typeface="Arial (Body)"/>
              </a:rPr>
              <a:t> với (</a:t>
            </a:r>
            <a:r>
              <a:rPr lang="el-GR" sz="4000" dirty="0">
                <a:solidFill>
                  <a:srgbClr val="000000"/>
                </a:solidFill>
                <a:latin typeface="Arial (Body)"/>
              </a:rPr>
              <a:t>α) </a:t>
            </a:r>
            <a:r>
              <a:rPr lang="vi-VN" sz="4000" dirty="0">
                <a:solidFill>
                  <a:srgbClr val="000000"/>
                </a:solidFill>
                <a:latin typeface="Arial (Body)"/>
              </a:rPr>
              <a:t>và cắt a tại M, cắt b tại N. Qua điểm N dựng đường thẳng song </a:t>
            </a:r>
            <a:r>
              <a:rPr lang="vi-VN" sz="4000" dirty="0" err="1">
                <a:solidFill>
                  <a:srgbClr val="000000"/>
                </a:solidFill>
                <a:latin typeface="Arial (Body)"/>
              </a:rPr>
              <a:t>song</a:t>
            </a:r>
            <a:r>
              <a:rPr lang="vi-VN" sz="4000" dirty="0">
                <a:solidFill>
                  <a:srgbClr val="000000"/>
                </a:solidFill>
                <a:latin typeface="Arial (Body)"/>
              </a:rPr>
              <a:t> với a cắt (</a:t>
            </a:r>
            <a:r>
              <a:rPr lang="el-GR" sz="4000" dirty="0">
                <a:solidFill>
                  <a:srgbClr val="000000"/>
                </a:solidFill>
                <a:latin typeface="Arial (Body)"/>
              </a:rPr>
              <a:t>α) </a:t>
            </a:r>
            <a:r>
              <a:rPr lang="vi-VN" sz="4000" dirty="0">
                <a:solidFill>
                  <a:srgbClr val="000000"/>
                </a:solidFill>
                <a:latin typeface="Arial (Body)"/>
              </a:rPr>
              <a:t>tại điểm 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30B50-9A2D-1750-07DD-445D7E2ABABF}"/>
              </a:ext>
            </a:extLst>
          </p:cNvPr>
          <p:cNvSpPr txBox="1"/>
          <p:nvPr/>
        </p:nvSpPr>
        <p:spPr>
          <a:xfrm>
            <a:off x="1409700" y="5592968"/>
            <a:ext cx="14802396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a) Tứ giác MNCA là hình gì?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b) Chứng minh rằng điểm C luôn </a:t>
            </a:r>
            <a:r>
              <a:rPr lang="vi-VN" sz="4000" dirty="0" err="1">
                <a:solidFill>
                  <a:srgbClr val="000000"/>
                </a:solidFill>
              </a:rPr>
              <a:t>luôn</a:t>
            </a:r>
            <a:r>
              <a:rPr lang="vi-VN" sz="4000" dirty="0">
                <a:solidFill>
                  <a:srgbClr val="000000"/>
                </a:solidFill>
              </a:rPr>
              <a:t> chạy trên một đường thẳng cố định.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c) Xác định vị trí của đường thẳng d để độ dài MN nhỏ nhất.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2C1D2-427E-7791-0BAA-130360DB34F9}"/>
              </a:ext>
            </a:extLst>
          </p:cNvPr>
          <p:cNvSpPr/>
          <p:nvPr/>
        </p:nvSpPr>
        <p:spPr>
          <a:xfrm>
            <a:off x="762000" y="268970"/>
            <a:ext cx="1676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3517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0ED5AA-10FF-85BC-82C8-D69BEC1CE1CB}"/>
              </a:ext>
            </a:extLst>
          </p:cNvPr>
          <p:cNvSpPr txBox="1"/>
          <p:nvPr/>
        </p:nvSpPr>
        <p:spPr>
          <a:xfrm>
            <a:off x="762000" y="788581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030B50-9A2D-1750-07DD-445D7E2ABABF}"/>
                  </a:ext>
                </a:extLst>
              </p:cNvPr>
              <p:cNvSpPr txBox="1"/>
              <p:nvPr/>
            </p:nvSpPr>
            <p:spPr>
              <a:xfrm>
                <a:off x="761999" y="1581371"/>
                <a:ext cx="9703781" cy="274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//(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𝑀𝑁𝐶𝐴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𝑀𝑁𝐶𝐴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030B50-9A2D-1750-07DD-445D7E2AB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1581371"/>
                <a:ext cx="9703781" cy="2748253"/>
              </a:xfrm>
              <a:prstGeom prst="rect">
                <a:avLst/>
              </a:prstGeom>
              <a:blipFill>
                <a:blip r:embed="rId2"/>
                <a:stretch>
                  <a:fillRect l="-2198" r="-817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1" descr="Ảnh có chứa biểu đồ, hàng, bản phác thảo&#10;&#10;Mô tả được tạo tự động">
            <a:extLst>
              <a:ext uri="{FF2B5EF4-FFF2-40B4-BE49-F238E27FC236}">
                <a16:creationId xmlns:a16="http://schemas.microsoft.com/office/drawing/2014/main" id="{F0FC84CA-9E1A-EFFB-9489-5AA0DFC78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781" y="788581"/>
            <a:ext cx="7029993" cy="38014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9C6B53-294F-3A18-2493-2F28BBE2BF16}"/>
                  </a:ext>
                </a:extLst>
              </p:cNvPr>
              <p:cNvSpPr txBox="1"/>
              <p:nvPr/>
            </p:nvSpPr>
            <p:spPr>
              <a:xfrm>
                <a:off x="745958" y="4229101"/>
                <a:ext cx="17260392" cy="3869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(P)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𝑁𝐶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di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9C6B53-294F-3A18-2493-2F28BBE2B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58" y="4229101"/>
                <a:ext cx="17260392" cy="3869457"/>
              </a:xfrm>
              <a:prstGeom prst="rect">
                <a:avLst/>
              </a:prstGeom>
              <a:blipFill>
                <a:blip r:embed="rId4"/>
                <a:stretch>
                  <a:fillRect l="-1236" b="-5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0158AB-04B3-2F59-1BD4-FCD26E94E08B}"/>
                  </a:ext>
                </a:extLst>
              </p:cNvPr>
              <p:cNvSpPr txBox="1"/>
              <p:nvPr/>
            </p:nvSpPr>
            <p:spPr>
              <a:xfrm>
                <a:off x="757988" y="7962900"/>
                <a:ext cx="16768011" cy="1904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c) Ta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0158AB-04B3-2F59-1BD4-FCD26E94E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88" y="7962900"/>
                <a:ext cx="16768011" cy="1904176"/>
              </a:xfrm>
              <a:prstGeom prst="rect">
                <a:avLst/>
              </a:prstGeom>
              <a:blipFill>
                <a:blip r:embed="rId5"/>
                <a:stretch>
                  <a:fillRect l="-1272" b="-12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040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55" name="Rectangle 54"/>
          <p:cNvSpPr/>
          <p:nvPr/>
        </p:nvSpPr>
        <p:spPr>
          <a:xfrm>
            <a:off x="1238250" y="1279237"/>
            <a:ext cx="15811500" cy="7728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002060"/>
                </a:solidFill>
                <a:latin typeface="Arial (Body)"/>
                <a:cs typeface="Arial" panose="020B0604020202020204" pitchFamily="34" charset="0"/>
              </a:rPr>
              <a:t>Bài 1</a:t>
            </a:r>
            <a:r>
              <a:rPr lang="en-US" sz="4200" b="1" dirty="0">
                <a:solidFill>
                  <a:srgbClr val="002060"/>
                </a:solidFill>
                <a:latin typeface="Arial (Body)"/>
                <a:cs typeface="Arial" panose="020B0604020202020204" pitchFamily="34" charset="0"/>
              </a:rPr>
              <a:t>2</a:t>
            </a:r>
            <a:r>
              <a:rPr lang="vi-VN" sz="4200" b="1" dirty="0">
                <a:solidFill>
                  <a:srgbClr val="002060"/>
                </a:solidFill>
                <a:latin typeface="Arial (Body)"/>
                <a:cs typeface="Arial" panose="020B0604020202020204" pitchFamily="34" charset="0"/>
              </a:rPr>
              <a:t> (SGK - </a:t>
            </a:r>
            <a:r>
              <a:rPr lang="vi-VN" sz="4200" b="1" dirty="0" err="1">
                <a:solidFill>
                  <a:srgbClr val="002060"/>
                </a:solidFill>
                <a:latin typeface="Arial (Body)"/>
                <a:cs typeface="Arial" panose="020B0604020202020204" pitchFamily="34" charset="0"/>
              </a:rPr>
              <a:t>tr</a:t>
            </a:r>
            <a:r>
              <a:rPr lang="vi-VN" sz="4200" b="1" dirty="0">
                <a:solidFill>
                  <a:srgbClr val="002060"/>
                </a:solidFill>
                <a:latin typeface="Arial (Body)"/>
                <a:cs typeface="Arial" panose="020B0604020202020204" pitchFamily="34" charset="0"/>
              </a:rPr>
              <a:t>.</a:t>
            </a:r>
            <a:r>
              <a:rPr lang="en-US" sz="4200" b="1" dirty="0">
                <a:solidFill>
                  <a:srgbClr val="002060"/>
                </a:solidFill>
                <a:latin typeface="Arial (Body)"/>
                <a:cs typeface="Arial" panose="020B0604020202020204" pitchFamily="34" charset="0"/>
              </a:rPr>
              <a:t>128</a:t>
            </a:r>
            <a:r>
              <a:rPr lang="vi-VN" sz="4200" b="1" dirty="0">
                <a:solidFill>
                  <a:srgbClr val="002060"/>
                </a:solidFill>
                <a:latin typeface="Arial (Body)"/>
                <a:cs typeface="Arial" panose="020B0604020202020204" pitchFamily="34" charset="0"/>
              </a:rPr>
              <a:t>) </a:t>
            </a:r>
            <a:r>
              <a:rPr lang="vi-VN" sz="4200" dirty="0">
                <a:solidFill>
                  <a:srgbClr val="000000"/>
                </a:solidFill>
                <a:latin typeface="Arial (Body)"/>
              </a:rPr>
              <a:t>Cho hai hình bình hành ABCD và ABEF nằm trong hai mặt </a:t>
            </a:r>
            <a:r>
              <a:rPr lang="vi-VN" sz="4200" dirty="0" err="1">
                <a:solidFill>
                  <a:srgbClr val="000000"/>
                </a:solidFill>
                <a:latin typeface="Arial (Body)"/>
              </a:rPr>
              <a:t>phẳng</a:t>
            </a:r>
            <a:r>
              <a:rPr lang="vi-VN" sz="4200" dirty="0">
                <a:solidFill>
                  <a:srgbClr val="000000"/>
                </a:solidFill>
                <a:latin typeface="Arial (Body)"/>
              </a:rPr>
              <a:t> hoàn toàn khác nhau. Lấy các điểm M, N lần lượt thuộc các đường chéo AC và BF sao cho MC = 2MA; NF = 2NB. Qua M, N kẻ các đường thẳng song </a:t>
            </a:r>
            <a:r>
              <a:rPr lang="vi-VN" sz="4200" dirty="0" err="1">
                <a:solidFill>
                  <a:srgbClr val="000000"/>
                </a:solidFill>
                <a:latin typeface="Arial (Body)"/>
              </a:rPr>
              <a:t>song</a:t>
            </a:r>
            <a:r>
              <a:rPr lang="vi-VN" sz="4200" dirty="0">
                <a:solidFill>
                  <a:srgbClr val="000000"/>
                </a:solidFill>
                <a:latin typeface="Arial (Body)"/>
              </a:rPr>
              <a:t> với AB, cắt các cạnh AD, AF lần lượt tại M1, N1. Chứng minh rằng:</a:t>
            </a:r>
            <a:endParaRPr lang="en-US" sz="4200" dirty="0">
              <a:solidFill>
                <a:srgbClr val="000000"/>
              </a:solidFill>
              <a:latin typeface="Arial (Body)"/>
            </a:endParaRPr>
          </a:p>
          <a:p>
            <a:pPr algn="just">
              <a:lnSpc>
                <a:spcPct val="150000"/>
              </a:lnSpc>
            </a:pPr>
            <a:r>
              <a:rPr lang="pt-BR" sz="4200" dirty="0">
                <a:solidFill>
                  <a:srgbClr val="000000"/>
                </a:solidFill>
                <a:latin typeface="Arial (Body)"/>
              </a:rPr>
              <a:t>a) MN // DE;</a:t>
            </a:r>
          </a:p>
          <a:p>
            <a:pPr algn="just">
              <a:lnSpc>
                <a:spcPct val="150000"/>
              </a:lnSpc>
            </a:pPr>
            <a:r>
              <a:rPr lang="pt-BR" sz="4200" dirty="0">
                <a:solidFill>
                  <a:srgbClr val="000000"/>
                </a:solidFill>
                <a:latin typeface="Arial (Body)"/>
              </a:rPr>
              <a:t>b) M</a:t>
            </a:r>
            <a:r>
              <a:rPr lang="pt-BR" sz="4200" baseline="-25000" dirty="0">
                <a:solidFill>
                  <a:srgbClr val="000000"/>
                </a:solidFill>
                <a:latin typeface="Arial (Body)"/>
              </a:rPr>
              <a:t>1</a:t>
            </a:r>
            <a:r>
              <a:rPr lang="pt-BR" sz="4200" dirty="0">
                <a:solidFill>
                  <a:srgbClr val="000000"/>
                </a:solidFill>
                <a:latin typeface="Arial (Body)"/>
              </a:rPr>
              <a:t>N</a:t>
            </a:r>
            <a:r>
              <a:rPr lang="pt-BR" sz="4200" baseline="-25000" dirty="0">
                <a:solidFill>
                  <a:srgbClr val="000000"/>
                </a:solidFill>
                <a:latin typeface="Arial (Body)"/>
              </a:rPr>
              <a:t>1</a:t>
            </a:r>
            <a:r>
              <a:rPr lang="pt-BR" sz="4200" dirty="0">
                <a:solidFill>
                  <a:srgbClr val="000000"/>
                </a:solidFill>
                <a:latin typeface="Arial (Body)"/>
              </a:rPr>
              <a:t> // (DEF);</a:t>
            </a:r>
          </a:p>
          <a:p>
            <a:pPr algn="just">
              <a:lnSpc>
                <a:spcPct val="150000"/>
              </a:lnSpc>
            </a:pPr>
            <a:r>
              <a:rPr lang="pt-BR" sz="4200" dirty="0">
                <a:solidFill>
                  <a:srgbClr val="000000"/>
                </a:solidFill>
                <a:latin typeface="Arial (Body)"/>
              </a:rPr>
              <a:t>c) (MNN</a:t>
            </a:r>
            <a:r>
              <a:rPr lang="pt-BR" sz="4200" baseline="-25000" dirty="0">
                <a:solidFill>
                  <a:srgbClr val="000000"/>
                </a:solidFill>
                <a:latin typeface="Arial (Body)"/>
              </a:rPr>
              <a:t>1</a:t>
            </a:r>
            <a:r>
              <a:rPr lang="pt-BR" sz="4200" dirty="0">
                <a:solidFill>
                  <a:srgbClr val="000000"/>
                </a:solidFill>
                <a:latin typeface="Arial (Body)"/>
              </a:rPr>
              <a:t>M</a:t>
            </a:r>
            <a:r>
              <a:rPr lang="pt-BR" sz="4200" baseline="-25000" dirty="0">
                <a:solidFill>
                  <a:srgbClr val="000000"/>
                </a:solidFill>
                <a:latin typeface="Arial (Body)"/>
              </a:rPr>
              <a:t>1</a:t>
            </a:r>
            <a:r>
              <a:rPr lang="pt-BR" sz="4200" dirty="0">
                <a:solidFill>
                  <a:srgbClr val="000000"/>
                </a:solidFill>
                <a:latin typeface="Arial (Body)"/>
              </a:rPr>
              <a:t>) // (DEF).</a:t>
            </a:r>
          </a:p>
        </p:txBody>
      </p:sp>
    </p:spTree>
    <p:extLst>
      <p:ext uri="{BB962C8B-B14F-4D97-AF65-F5344CB8AC3E}">
        <p14:creationId xmlns:p14="http://schemas.microsoft.com/office/powerpoint/2010/main" val="347175379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DDEFAA-CE98-A98D-4139-FFB789E5BF32}"/>
                  </a:ext>
                </a:extLst>
              </p:cNvPr>
              <p:cNvSpPr txBox="1"/>
              <p:nvPr/>
            </p:nvSpPr>
            <p:spPr>
              <a:xfrm>
                <a:off x="1182948" y="1734095"/>
                <a:ext cx="10399452" cy="5928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chéo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𝐴𝐷𝐵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𝐴𝑂</m:t>
                        </m:r>
                      </m:den>
                    </m:f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𝐴𝐵𝐸</m:t>
                    </m:r>
                  </m:oMath>
                </a14:m>
                <a:r>
                  <a:rPr lang="en-US" sz="40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DDEFAA-CE98-A98D-4139-FFB789E5B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948" y="1734095"/>
                <a:ext cx="10399452" cy="5928867"/>
              </a:xfrm>
              <a:prstGeom prst="rect">
                <a:avLst/>
              </a:prstGeom>
              <a:blipFill>
                <a:blip r:embed="rId2"/>
                <a:stretch>
                  <a:fillRect l="-2052" b="-3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06FB007-F690-3795-9089-2F5E63F22D07}"/>
              </a:ext>
            </a:extLst>
          </p:cNvPr>
          <p:cNvSpPr txBox="1"/>
          <p:nvPr/>
        </p:nvSpPr>
        <p:spPr>
          <a:xfrm>
            <a:off x="8382000" y="773857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1" descr="Ảnh có chứa hàng, hình tam giác, bản phác thảo, biểu đồ&#10;&#10;Mô tả được tạo tự động">
            <a:extLst>
              <a:ext uri="{FF2B5EF4-FFF2-40B4-BE49-F238E27FC236}">
                <a16:creationId xmlns:a16="http://schemas.microsoft.com/office/drawing/2014/main" id="{32481C72-F60B-EF74-3F24-0A04DA771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4"/>
          <a:stretch/>
        </p:blipFill>
        <p:spPr>
          <a:xfrm>
            <a:off x="11734800" y="2324100"/>
            <a:ext cx="5637478" cy="4247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D94479-541B-021F-1014-83367B8FE505}"/>
                  </a:ext>
                </a:extLst>
              </p:cNvPr>
              <p:cNvSpPr txBox="1"/>
              <p:nvPr/>
            </p:nvSpPr>
            <p:spPr>
              <a:xfrm>
                <a:off x="1174926" y="7527747"/>
                <a:ext cx="14979473" cy="2263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𝐷𝐼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𝐸𝐼</m:t>
                    </m:r>
                  </m:oMath>
                </a14:m>
                <a:r>
                  <a:rPr lang="en-US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𝐼𝐷𝐸</m:t>
                    </m:r>
                  </m:oMath>
                </a14:m>
                <a:r>
                  <a:rPr lang="pt-BR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𝐼𝑀</m:t>
                        </m:r>
                      </m:num>
                      <m:den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𝐼𝐷</m:t>
                        </m:r>
                      </m:den>
                    </m:f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𝐼𝑁</m:t>
                        </m:r>
                      </m:num>
                      <m:den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𝐼𝐸</m:t>
                        </m:r>
                      </m:den>
                    </m:f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pt-B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𝐷𝐸</m:t>
                    </m:r>
                  </m:oMath>
                </a14:m>
                <a:r>
                  <a:rPr lang="pt-BR" sz="4000" kern="1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kern="1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D94479-541B-021F-1014-83367B8FE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926" y="7527747"/>
                <a:ext cx="14979473" cy="2263953"/>
              </a:xfrm>
              <a:prstGeom prst="rect">
                <a:avLst/>
              </a:prstGeom>
              <a:blipFill>
                <a:blip r:embed="rId4"/>
                <a:stretch>
                  <a:fillRect l="-1465" b="-4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312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DDEFAA-CE98-A98D-4139-FFB789E5BF32}"/>
                  </a:ext>
                </a:extLst>
              </p:cNvPr>
              <p:cNvSpPr txBox="1"/>
              <p:nvPr/>
            </p:nvSpPr>
            <p:spPr>
              <a:xfrm>
                <a:off x="947806" y="2781300"/>
                <a:ext cx="10399452" cy="5302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4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4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den>
                    </m:f>
                    <m:r>
                      <a:rPr lang="pt-BR" sz="4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pt-BR" sz="4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pt-BR" sz="4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𝐵𝑁</m:t>
                        </m:r>
                      </m:num>
                      <m:den>
                        <m: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𝐵𝐹</m:t>
                        </m:r>
                      </m:den>
                    </m:f>
                    <m:r>
                      <a:rPr lang="pt-BR" sz="4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4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sz="4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𝐴𝐹</m:t>
                        </m:r>
                      </m:den>
                    </m:f>
                  </m:oMath>
                </a14:m>
                <a:r>
                  <a:rPr lang="pt-BR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4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4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4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𝐷𝐹</m:t>
                    </m:r>
                  </m:oMath>
                </a14:m>
                <a:r>
                  <a:rPr lang="pt-BR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200" kern="1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4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4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4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𝐷𝐹</m:t>
                    </m:r>
                  </m:oMath>
                </a14:m>
                <a:r>
                  <a:rPr lang="pt-BR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suy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4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4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4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//(</m:t>
                    </m:r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𝐷𝐸𝐹</m:t>
                    </m:r>
                    <m:r>
                      <a:rPr lang="pt-BR" sz="4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200" kern="1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c)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4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4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4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𝐷𝐹</m:t>
                    </m:r>
                    <m:r>
                      <a:rPr lang="pt-BR" sz="4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b>
                      <m:sSubPr>
                        <m:ctrlP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4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4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pt-BR" sz="4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𝐸𝐹</m:t>
                    </m:r>
                  </m:oMath>
                </a14:m>
                <a:r>
                  <a:rPr lang="pt-BR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pt-BR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  <m:sSub>
                          <m:sSubPr>
                            <m:ctrlPr>
                              <a:rPr lang="en-US" sz="4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sz="4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4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BR" sz="4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//(</m:t>
                    </m:r>
                    <m:r>
                      <a:rPr lang="en-US" sz="4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𝐷𝐸𝐹</m:t>
                    </m:r>
                    <m:r>
                      <a:rPr lang="pt-BR" sz="4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4200" kern="1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200" kern="1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DDEFAA-CE98-A98D-4139-FFB789E5B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06" y="2781300"/>
                <a:ext cx="10399452" cy="5302221"/>
              </a:xfrm>
              <a:prstGeom prst="rect">
                <a:avLst/>
              </a:prstGeom>
              <a:blipFill>
                <a:blip r:embed="rId2"/>
                <a:stretch>
                  <a:fillRect l="-2227" b="-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06FB007-F690-3795-9089-2F5E63F22D07}"/>
              </a:ext>
            </a:extLst>
          </p:cNvPr>
          <p:cNvSpPr txBox="1"/>
          <p:nvPr/>
        </p:nvSpPr>
        <p:spPr>
          <a:xfrm>
            <a:off x="8422951" y="1489577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1" descr="Ảnh có chứa hàng, hình tam giác, bản phác thảo, biểu đồ&#10;&#10;Mô tả được tạo tự động">
            <a:extLst>
              <a:ext uri="{FF2B5EF4-FFF2-40B4-BE49-F238E27FC236}">
                <a16:creationId xmlns:a16="http://schemas.microsoft.com/office/drawing/2014/main" id="{32481C72-F60B-EF74-3F24-0A04DA771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4486" y="3308530"/>
            <a:ext cx="5745761" cy="424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8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29106" y="3086100"/>
            <a:ext cx="5029200" cy="5748712"/>
            <a:chOff x="10238971" y="925371"/>
            <a:chExt cx="6703869" cy="7662971"/>
          </a:xfrm>
        </p:grpSpPr>
        <p:grpSp>
          <p:nvGrpSpPr>
            <p:cNvPr id="9" name="Group 9"/>
            <p:cNvGrpSpPr/>
            <p:nvPr/>
          </p:nvGrpSpPr>
          <p:grpSpPr>
            <a:xfrm>
              <a:off x="10238971" y="1526882"/>
              <a:ext cx="6703869" cy="7061460"/>
              <a:chOff x="0" y="0"/>
              <a:chExt cx="2008343" cy="211547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41910" y="43180"/>
                <a:ext cx="1960083" cy="2067210"/>
              </a:xfrm>
              <a:custGeom>
                <a:avLst/>
                <a:gdLst/>
                <a:ahLst/>
                <a:cxnLst/>
                <a:rect l="l" t="t" r="r" b="b"/>
                <a:pathLst>
                  <a:path w="1960083" h="2067210">
                    <a:moveTo>
                      <a:pt x="0" y="0"/>
                    </a:moveTo>
                    <a:lnTo>
                      <a:pt x="1960083" y="0"/>
                    </a:lnTo>
                    <a:lnTo>
                      <a:pt x="1960083" y="2067210"/>
                    </a:lnTo>
                    <a:lnTo>
                      <a:pt x="0" y="2067210"/>
                    </a:lnTo>
                    <a:close/>
                  </a:path>
                </a:pathLst>
              </a:custGeom>
              <a:solidFill>
                <a:srgbClr val="1CA37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35560" y="35560"/>
                <a:ext cx="1972783" cy="2079910"/>
              </a:xfrm>
              <a:custGeom>
                <a:avLst/>
                <a:gdLst/>
                <a:ahLst/>
                <a:cxnLst/>
                <a:rect l="l" t="t" r="r" b="b"/>
                <a:pathLst>
                  <a:path w="1972783" h="2079910">
                    <a:moveTo>
                      <a:pt x="1972783" y="2079910"/>
                    </a:moveTo>
                    <a:lnTo>
                      <a:pt x="0" y="2079910"/>
                    </a:lnTo>
                    <a:lnTo>
                      <a:pt x="0" y="0"/>
                    </a:lnTo>
                    <a:lnTo>
                      <a:pt x="1972783" y="0"/>
                    </a:lnTo>
                    <a:lnTo>
                      <a:pt x="1972783" y="2079910"/>
                    </a:lnTo>
                    <a:close/>
                    <a:moveTo>
                      <a:pt x="12700" y="2067210"/>
                    </a:moveTo>
                    <a:lnTo>
                      <a:pt x="1960083" y="2067210"/>
                    </a:lnTo>
                    <a:lnTo>
                      <a:pt x="1960083" y="12700"/>
                    </a:lnTo>
                    <a:lnTo>
                      <a:pt x="12700" y="12700"/>
                    </a:lnTo>
                    <a:lnTo>
                      <a:pt x="12700" y="2067210"/>
                    </a:lnTo>
                    <a:close/>
                  </a:path>
                </a:pathLst>
              </a:custGeom>
              <a:solidFill>
                <a:srgbClr val="1CA37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1960083" cy="2067210"/>
              </a:xfrm>
              <a:custGeom>
                <a:avLst/>
                <a:gdLst/>
                <a:ahLst/>
                <a:cxnLst/>
                <a:rect l="l" t="t" r="r" b="b"/>
                <a:pathLst>
                  <a:path w="1960083" h="2067210">
                    <a:moveTo>
                      <a:pt x="0" y="0"/>
                    </a:moveTo>
                    <a:lnTo>
                      <a:pt x="1960083" y="0"/>
                    </a:lnTo>
                    <a:lnTo>
                      <a:pt x="1960083" y="2067210"/>
                    </a:lnTo>
                    <a:lnTo>
                      <a:pt x="0" y="2067210"/>
                    </a:lnTo>
                    <a:close/>
                  </a:path>
                </a:pathLst>
              </a:custGeom>
              <a:solidFill>
                <a:srgbClr val="CBE9A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13294001" y="925371"/>
              <a:ext cx="951481" cy="1203022"/>
            </a:xfrm>
            <a:custGeom>
              <a:avLst/>
              <a:gdLst/>
              <a:ahLst/>
              <a:cxnLst/>
              <a:rect l="l" t="t" r="r" b="b"/>
              <a:pathLst>
                <a:path w="951481" h="1203022">
                  <a:moveTo>
                    <a:pt x="0" y="0"/>
                  </a:moveTo>
                  <a:lnTo>
                    <a:pt x="951481" y="0"/>
                  </a:lnTo>
                  <a:lnTo>
                    <a:pt x="951481" y="1203022"/>
                  </a:lnTo>
                  <a:lnTo>
                    <a:pt x="0" y="1203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762000" y="932032"/>
            <a:ext cx="1676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557764" y="3073379"/>
            <a:ext cx="5029200" cy="5748712"/>
            <a:chOff x="10238971" y="925371"/>
            <a:chExt cx="6703869" cy="7662971"/>
          </a:xfrm>
        </p:grpSpPr>
        <p:grpSp>
          <p:nvGrpSpPr>
            <p:cNvPr id="28" name="Group 9"/>
            <p:cNvGrpSpPr/>
            <p:nvPr/>
          </p:nvGrpSpPr>
          <p:grpSpPr>
            <a:xfrm>
              <a:off x="10238971" y="1526882"/>
              <a:ext cx="6703869" cy="7061460"/>
              <a:chOff x="0" y="0"/>
              <a:chExt cx="2008343" cy="2115470"/>
            </a:xfrm>
          </p:grpSpPr>
          <p:sp>
            <p:nvSpPr>
              <p:cNvPr id="30" name="Freeform 10"/>
              <p:cNvSpPr/>
              <p:nvPr/>
            </p:nvSpPr>
            <p:spPr>
              <a:xfrm>
                <a:off x="41910" y="43180"/>
                <a:ext cx="1960083" cy="2067210"/>
              </a:xfrm>
              <a:custGeom>
                <a:avLst/>
                <a:gdLst/>
                <a:ahLst/>
                <a:cxnLst/>
                <a:rect l="l" t="t" r="r" b="b"/>
                <a:pathLst>
                  <a:path w="1960083" h="2067210">
                    <a:moveTo>
                      <a:pt x="0" y="0"/>
                    </a:moveTo>
                    <a:lnTo>
                      <a:pt x="1960083" y="0"/>
                    </a:lnTo>
                    <a:lnTo>
                      <a:pt x="1960083" y="2067210"/>
                    </a:lnTo>
                    <a:lnTo>
                      <a:pt x="0" y="2067210"/>
                    </a:lnTo>
                    <a:close/>
                  </a:path>
                </a:pathLst>
              </a:custGeom>
              <a:solidFill>
                <a:srgbClr val="1CA37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"/>
              <p:cNvSpPr/>
              <p:nvPr/>
            </p:nvSpPr>
            <p:spPr>
              <a:xfrm>
                <a:off x="35560" y="35560"/>
                <a:ext cx="1972783" cy="2079910"/>
              </a:xfrm>
              <a:custGeom>
                <a:avLst/>
                <a:gdLst/>
                <a:ahLst/>
                <a:cxnLst/>
                <a:rect l="l" t="t" r="r" b="b"/>
                <a:pathLst>
                  <a:path w="1972783" h="2079910">
                    <a:moveTo>
                      <a:pt x="1972783" y="2079910"/>
                    </a:moveTo>
                    <a:lnTo>
                      <a:pt x="0" y="2079910"/>
                    </a:lnTo>
                    <a:lnTo>
                      <a:pt x="0" y="0"/>
                    </a:lnTo>
                    <a:lnTo>
                      <a:pt x="1972783" y="0"/>
                    </a:lnTo>
                    <a:lnTo>
                      <a:pt x="1972783" y="2079910"/>
                    </a:lnTo>
                    <a:close/>
                    <a:moveTo>
                      <a:pt x="12700" y="2067210"/>
                    </a:moveTo>
                    <a:lnTo>
                      <a:pt x="1960083" y="2067210"/>
                    </a:lnTo>
                    <a:lnTo>
                      <a:pt x="1960083" y="12700"/>
                    </a:lnTo>
                    <a:lnTo>
                      <a:pt x="12700" y="12700"/>
                    </a:lnTo>
                    <a:lnTo>
                      <a:pt x="12700" y="2067210"/>
                    </a:lnTo>
                    <a:close/>
                  </a:path>
                </a:pathLst>
              </a:custGeom>
              <a:solidFill>
                <a:srgbClr val="1CA37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2"/>
              <p:cNvSpPr/>
              <p:nvPr/>
            </p:nvSpPr>
            <p:spPr>
              <a:xfrm>
                <a:off x="0" y="0"/>
                <a:ext cx="1960083" cy="2067210"/>
              </a:xfrm>
              <a:custGeom>
                <a:avLst/>
                <a:gdLst/>
                <a:ahLst/>
                <a:cxnLst/>
                <a:rect l="l" t="t" r="r" b="b"/>
                <a:pathLst>
                  <a:path w="1960083" h="2067210">
                    <a:moveTo>
                      <a:pt x="0" y="0"/>
                    </a:moveTo>
                    <a:lnTo>
                      <a:pt x="1960083" y="0"/>
                    </a:lnTo>
                    <a:lnTo>
                      <a:pt x="1960083" y="2067210"/>
                    </a:lnTo>
                    <a:lnTo>
                      <a:pt x="0" y="2067210"/>
                    </a:lnTo>
                    <a:close/>
                  </a:path>
                </a:pathLst>
              </a:custGeom>
              <a:solidFill>
                <a:srgbClr val="CBE9A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Freeform 24"/>
            <p:cNvSpPr/>
            <p:nvPr/>
          </p:nvSpPr>
          <p:spPr>
            <a:xfrm>
              <a:off x="13294001" y="925371"/>
              <a:ext cx="951481" cy="1203022"/>
            </a:xfrm>
            <a:custGeom>
              <a:avLst/>
              <a:gdLst/>
              <a:ahLst/>
              <a:cxnLst/>
              <a:rect l="l" t="t" r="r" b="b"/>
              <a:pathLst>
                <a:path w="951481" h="1203022">
                  <a:moveTo>
                    <a:pt x="0" y="0"/>
                  </a:moveTo>
                  <a:lnTo>
                    <a:pt x="951481" y="0"/>
                  </a:lnTo>
                  <a:lnTo>
                    <a:pt x="951481" y="1203022"/>
                  </a:lnTo>
                  <a:lnTo>
                    <a:pt x="0" y="1203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209159" y="3073379"/>
            <a:ext cx="5029200" cy="5748712"/>
            <a:chOff x="10238971" y="925371"/>
            <a:chExt cx="6703869" cy="7662971"/>
          </a:xfrm>
        </p:grpSpPr>
        <p:grpSp>
          <p:nvGrpSpPr>
            <p:cNvPr id="34" name="Group 9"/>
            <p:cNvGrpSpPr/>
            <p:nvPr/>
          </p:nvGrpSpPr>
          <p:grpSpPr>
            <a:xfrm>
              <a:off x="10238971" y="1526882"/>
              <a:ext cx="6703869" cy="7061460"/>
              <a:chOff x="0" y="0"/>
              <a:chExt cx="2008343" cy="2115470"/>
            </a:xfrm>
          </p:grpSpPr>
          <p:sp>
            <p:nvSpPr>
              <p:cNvPr id="36" name="Freeform 10"/>
              <p:cNvSpPr/>
              <p:nvPr/>
            </p:nvSpPr>
            <p:spPr>
              <a:xfrm>
                <a:off x="41910" y="43180"/>
                <a:ext cx="1960083" cy="2067210"/>
              </a:xfrm>
              <a:custGeom>
                <a:avLst/>
                <a:gdLst/>
                <a:ahLst/>
                <a:cxnLst/>
                <a:rect l="l" t="t" r="r" b="b"/>
                <a:pathLst>
                  <a:path w="1960083" h="2067210">
                    <a:moveTo>
                      <a:pt x="0" y="0"/>
                    </a:moveTo>
                    <a:lnTo>
                      <a:pt x="1960083" y="0"/>
                    </a:lnTo>
                    <a:lnTo>
                      <a:pt x="1960083" y="2067210"/>
                    </a:lnTo>
                    <a:lnTo>
                      <a:pt x="0" y="2067210"/>
                    </a:lnTo>
                    <a:close/>
                  </a:path>
                </a:pathLst>
              </a:custGeom>
              <a:solidFill>
                <a:srgbClr val="1CA37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"/>
              <p:cNvSpPr/>
              <p:nvPr/>
            </p:nvSpPr>
            <p:spPr>
              <a:xfrm>
                <a:off x="35560" y="35560"/>
                <a:ext cx="1972783" cy="2079910"/>
              </a:xfrm>
              <a:custGeom>
                <a:avLst/>
                <a:gdLst/>
                <a:ahLst/>
                <a:cxnLst/>
                <a:rect l="l" t="t" r="r" b="b"/>
                <a:pathLst>
                  <a:path w="1972783" h="2079910">
                    <a:moveTo>
                      <a:pt x="1972783" y="2079910"/>
                    </a:moveTo>
                    <a:lnTo>
                      <a:pt x="0" y="2079910"/>
                    </a:lnTo>
                    <a:lnTo>
                      <a:pt x="0" y="0"/>
                    </a:lnTo>
                    <a:lnTo>
                      <a:pt x="1972783" y="0"/>
                    </a:lnTo>
                    <a:lnTo>
                      <a:pt x="1972783" y="2079910"/>
                    </a:lnTo>
                    <a:close/>
                    <a:moveTo>
                      <a:pt x="12700" y="2067210"/>
                    </a:moveTo>
                    <a:lnTo>
                      <a:pt x="1960083" y="2067210"/>
                    </a:lnTo>
                    <a:lnTo>
                      <a:pt x="1960083" y="12700"/>
                    </a:lnTo>
                    <a:lnTo>
                      <a:pt x="12700" y="12700"/>
                    </a:lnTo>
                    <a:lnTo>
                      <a:pt x="12700" y="2067210"/>
                    </a:lnTo>
                    <a:close/>
                  </a:path>
                </a:pathLst>
              </a:custGeom>
              <a:solidFill>
                <a:srgbClr val="1CA37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2"/>
              <p:cNvSpPr/>
              <p:nvPr/>
            </p:nvSpPr>
            <p:spPr>
              <a:xfrm>
                <a:off x="0" y="0"/>
                <a:ext cx="1960083" cy="2067210"/>
              </a:xfrm>
              <a:custGeom>
                <a:avLst/>
                <a:gdLst/>
                <a:ahLst/>
                <a:cxnLst/>
                <a:rect l="l" t="t" r="r" b="b"/>
                <a:pathLst>
                  <a:path w="1960083" h="2067210">
                    <a:moveTo>
                      <a:pt x="0" y="0"/>
                    </a:moveTo>
                    <a:lnTo>
                      <a:pt x="1960083" y="0"/>
                    </a:lnTo>
                    <a:lnTo>
                      <a:pt x="1960083" y="2067210"/>
                    </a:lnTo>
                    <a:lnTo>
                      <a:pt x="0" y="2067210"/>
                    </a:lnTo>
                    <a:close/>
                  </a:path>
                </a:pathLst>
              </a:custGeom>
              <a:solidFill>
                <a:srgbClr val="CBE9A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Freeform 24"/>
            <p:cNvSpPr/>
            <p:nvPr/>
          </p:nvSpPr>
          <p:spPr>
            <a:xfrm>
              <a:off x="13294001" y="925371"/>
              <a:ext cx="951481" cy="1203022"/>
            </a:xfrm>
            <a:custGeom>
              <a:avLst/>
              <a:gdLst/>
              <a:ahLst/>
              <a:cxnLst/>
              <a:rect l="l" t="t" r="r" b="b"/>
              <a:pathLst>
                <a:path w="951481" h="1203022">
                  <a:moveTo>
                    <a:pt x="0" y="0"/>
                  </a:moveTo>
                  <a:lnTo>
                    <a:pt x="951481" y="0"/>
                  </a:lnTo>
                  <a:lnTo>
                    <a:pt x="951481" y="1203022"/>
                  </a:lnTo>
                  <a:lnTo>
                    <a:pt x="0" y="1203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384887" y="4439849"/>
            <a:ext cx="4396787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Ôn tập kiến thức đã học trong chương 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13545" y="4439849"/>
            <a:ext cx="43967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Hoàn thành bài tập trong SBT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204848" y="4406788"/>
            <a:ext cx="4940152" cy="349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Chuẩn bị bài sau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800" b="1" dirty="0"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mốt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85" y="582015"/>
            <a:ext cx="3108017" cy="1849649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788786">
            <a:off x="15470324" y="4050942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448923">
            <a:off x="9166964" y="9493919"/>
            <a:ext cx="3657600" cy="591866"/>
          </a:xfrm>
          <a:custGeom>
            <a:avLst/>
            <a:gdLst/>
            <a:ahLst/>
            <a:cxnLst/>
            <a:rect l="l" t="t" r="r" b="b"/>
            <a:pathLst>
              <a:path w="3657600" h="591866">
                <a:moveTo>
                  <a:pt x="0" y="0"/>
                </a:moveTo>
                <a:lnTo>
                  <a:pt x="3657600" y="0"/>
                </a:lnTo>
                <a:lnTo>
                  <a:pt x="3657600" y="591866"/>
                </a:lnTo>
                <a:lnTo>
                  <a:pt x="0" y="591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52242">
            <a:off x="4147272" y="9233188"/>
            <a:ext cx="2202626" cy="1113327"/>
          </a:xfrm>
          <a:custGeom>
            <a:avLst/>
            <a:gdLst/>
            <a:ahLst/>
            <a:cxnLst/>
            <a:rect l="l" t="t" r="r" b="b"/>
            <a:pathLst>
              <a:path w="2202626" h="1113327">
                <a:moveTo>
                  <a:pt x="0" y="0"/>
                </a:moveTo>
                <a:lnTo>
                  <a:pt x="2202627" y="0"/>
                </a:lnTo>
                <a:lnTo>
                  <a:pt x="2202627" y="1113328"/>
                </a:lnTo>
                <a:lnTo>
                  <a:pt x="0" y="11133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5726" y="7850316"/>
            <a:ext cx="2907107" cy="2436684"/>
          </a:xfrm>
          <a:custGeom>
            <a:avLst/>
            <a:gdLst/>
            <a:ahLst/>
            <a:cxnLst/>
            <a:rect l="l" t="t" r="r" b="b"/>
            <a:pathLst>
              <a:path w="2907107" h="2436684">
                <a:moveTo>
                  <a:pt x="0" y="0"/>
                </a:moveTo>
                <a:lnTo>
                  <a:pt x="2907106" y="0"/>
                </a:lnTo>
                <a:lnTo>
                  <a:pt x="2907106" y="2436684"/>
                </a:lnTo>
                <a:lnTo>
                  <a:pt x="0" y="24366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469522">
            <a:off x="72422" y="483703"/>
            <a:ext cx="3237745" cy="2713819"/>
          </a:xfrm>
          <a:custGeom>
            <a:avLst/>
            <a:gdLst/>
            <a:ahLst/>
            <a:cxnLst/>
            <a:rect l="l" t="t" r="r" b="b"/>
            <a:pathLst>
              <a:path w="3237745" h="2713819">
                <a:moveTo>
                  <a:pt x="0" y="0"/>
                </a:moveTo>
                <a:lnTo>
                  <a:pt x="3237745" y="0"/>
                </a:lnTo>
                <a:lnTo>
                  <a:pt x="3237745" y="2713819"/>
                </a:lnTo>
                <a:lnTo>
                  <a:pt x="0" y="27138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82594">
            <a:off x="105688" y="4837146"/>
            <a:ext cx="2721455" cy="1484430"/>
          </a:xfrm>
          <a:custGeom>
            <a:avLst/>
            <a:gdLst/>
            <a:ahLst/>
            <a:cxnLst/>
            <a:rect l="l" t="t" r="r" b="b"/>
            <a:pathLst>
              <a:path w="2721455" h="1484430">
                <a:moveTo>
                  <a:pt x="0" y="0"/>
                </a:moveTo>
                <a:lnTo>
                  <a:pt x="2721456" y="0"/>
                </a:lnTo>
                <a:lnTo>
                  <a:pt x="2721456" y="1484430"/>
                </a:lnTo>
                <a:lnTo>
                  <a:pt x="0" y="14844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630262">
            <a:off x="4728194" y="-1028700"/>
            <a:ext cx="2486967" cy="2057400"/>
          </a:xfrm>
          <a:custGeom>
            <a:avLst/>
            <a:gdLst/>
            <a:ahLst/>
            <a:cxnLst/>
            <a:rect l="l" t="t" r="r" b="b"/>
            <a:pathLst>
              <a:path w="2486967" h="2057400">
                <a:moveTo>
                  <a:pt x="0" y="0"/>
                </a:moveTo>
                <a:lnTo>
                  <a:pt x="2486967" y="0"/>
                </a:lnTo>
                <a:lnTo>
                  <a:pt x="248696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2206619">
            <a:off x="9784552" y="-834551"/>
            <a:ext cx="1628124" cy="2681043"/>
          </a:xfrm>
          <a:custGeom>
            <a:avLst/>
            <a:gdLst/>
            <a:ahLst/>
            <a:cxnLst/>
            <a:rect l="l" t="t" r="r" b="b"/>
            <a:pathLst>
              <a:path w="1628124" h="2681043">
                <a:moveTo>
                  <a:pt x="0" y="0"/>
                </a:moveTo>
                <a:lnTo>
                  <a:pt x="1628124" y="0"/>
                </a:lnTo>
                <a:lnTo>
                  <a:pt x="1628124" y="2681043"/>
                </a:lnTo>
                <a:lnTo>
                  <a:pt x="0" y="268104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28700" y="1028700"/>
            <a:ext cx="16243860" cy="8039958"/>
            <a:chOff x="0" y="0"/>
            <a:chExt cx="3538556" cy="17514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38556" cy="1751421"/>
            </a:xfrm>
            <a:custGeom>
              <a:avLst/>
              <a:gdLst/>
              <a:ahLst/>
              <a:cxnLst/>
              <a:rect l="l" t="t" r="r" b="b"/>
              <a:pathLst>
                <a:path w="3538556" h="1751421">
                  <a:moveTo>
                    <a:pt x="24307" y="0"/>
                  </a:moveTo>
                  <a:lnTo>
                    <a:pt x="3514249" y="0"/>
                  </a:lnTo>
                  <a:cubicBezTo>
                    <a:pt x="3520696" y="0"/>
                    <a:pt x="3526878" y="2561"/>
                    <a:pt x="3531436" y="7119"/>
                  </a:cubicBezTo>
                  <a:cubicBezTo>
                    <a:pt x="3535995" y="11678"/>
                    <a:pt x="3538556" y="17860"/>
                    <a:pt x="3538556" y="24307"/>
                  </a:cubicBezTo>
                  <a:lnTo>
                    <a:pt x="3538556" y="1727114"/>
                  </a:lnTo>
                  <a:cubicBezTo>
                    <a:pt x="3538556" y="1740539"/>
                    <a:pt x="3527673" y="1751421"/>
                    <a:pt x="3514249" y="1751421"/>
                  </a:cubicBezTo>
                  <a:lnTo>
                    <a:pt x="24307" y="1751421"/>
                  </a:lnTo>
                  <a:cubicBezTo>
                    <a:pt x="10883" y="1751421"/>
                    <a:pt x="0" y="1740539"/>
                    <a:pt x="0" y="1727114"/>
                  </a:cubicBezTo>
                  <a:lnTo>
                    <a:pt x="0" y="24307"/>
                  </a:lnTo>
                  <a:cubicBezTo>
                    <a:pt x="0" y="10883"/>
                    <a:pt x="10883" y="0"/>
                    <a:pt x="24307" y="0"/>
                  </a:cubicBezTo>
                  <a:close/>
                </a:path>
              </a:pathLst>
            </a:custGeom>
            <a:solidFill>
              <a:srgbClr val="FFFFFF"/>
            </a:solidFill>
            <a:ln w="190500">
              <a:solidFill>
                <a:srgbClr val="082A44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84359" y="2717108"/>
            <a:ext cx="152400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800" b="1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vi-VN" sz="8800" b="1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  <a:t>TRONG TIẾT HỌC SAU!</a:t>
            </a:r>
            <a:endParaRPr lang="en-US" sz="8800" b="1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9969"/>
      </p:ext>
    </p:extLst>
  </p:cSld>
  <p:clrMapOvr>
    <a:masterClrMapping/>
  </p:clrMapOvr>
  <p:transition spd="med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/>
          <p:cNvSpPr/>
          <p:nvPr/>
        </p:nvSpPr>
        <p:spPr>
          <a:xfrm rot="-2010195">
            <a:off x="2628053" y="291738"/>
            <a:ext cx="1572571" cy="1712701"/>
          </a:xfrm>
          <a:custGeom>
            <a:avLst/>
            <a:gdLst/>
            <a:ahLst/>
            <a:cxnLst/>
            <a:rect l="l" t="t" r="r" b="b"/>
            <a:pathLst>
              <a:path w="1572571" h="1712701">
                <a:moveTo>
                  <a:pt x="0" y="0"/>
                </a:moveTo>
                <a:lnTo>
                  <a:pt x="1572571" y="0"/>
                </a:lnTo>
                <a:lnTo>
                  <a:pt x="1572571" y="1712701"/>
                </a:lnTo>
                <a:lnTo>
                  <a:pt x="0" y="1712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5547">
            <a:off x="16479684" y="536979"/>
            <a:ext cx="893266" cy="842274"/>
          </a:xfrm>
          <a:custGeom>
            <a:avLst/>
            <a:gdLst/>
            <a:ahLst/>
            <a:cxnLst/>
            <a:rect l="l" t="t" r="r" b="b"/>
            <a:pathLst>
              <a:path w="893266" h="842274">
                <a:moveTo>
                  <a:pt x="0" y="0"/>
                </a:moveTo>
                <a:lnTo>
                  <a:pt x="893265" y="0"/>
                </a:lnTo>
                <a:lnTo>
                  <a:pt x="893265" y="842275"/>
                </a:lnTo>
                <a:lnTo>
                  <a:pt x="0" y="8422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97556" b="-367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038600" y="800100"/>
            <a:ext cx="1036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  <a:endParaRPr lang="en-US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que 4"/>
              <p:cNvSpPr/>
              <p:nvPr/>
            </p:nvSpPr>
            <p:spPr>
              <a:xfrm>
                <a:off x="1671319" y="2455135"/>
                <a:ext cx="14719983" cy="22860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Câu 2: </a:t>
                </a:r>
                <a:r>
                  <a:rPr lang="vi-VN" sz="4000" dirty="0">
                    <a:solidFill>
                      <a:srgbClr val="000000"/>
                    </a:solidFill>
                  </a:rPr>
                  <a:t>Cho tứ diện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ABCD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lần lượt là trung điểm các cạnh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CD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. Mệnh đề nào sau đây đúng?</a:t>
                </a:r>
                <a:endParaRPr lang="en-US" sz="4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Plaqu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19" y="2455135"/>
                <a:ext cx="14719983" cy="2286000"/>
              </a:xfrm>
              <a:prstGeom prst="plaque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laque 9"/>
              <p:cNvSpPr/>
              <p:nvPr/>
            </p:nvSpPr>
            <p:spPr>
              <a:xfrm>
                <a:off x="1671318" y="5067300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dirty="0">
                    <a:solidFill>
                      <a:schemeClr val="tx1"/>
                    </a:solidFill>
                    <a:latin typeface="Arial (Body)"/>
                    <a:cs typeface="Arial" panose="020B0604020202020204" pitchFamily="34" charset="0"/>
                  </a:rPr>
                  <a:t>A.</a:t>
                </a:r>
                <a:r>
                  <a:rPr lang="en-US" sz="4000" dirty="0">
                    <a:solidFill>
                      <a:schemeClr val="tx1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Bốn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0000"/>
                  </a:solidFill>
                  <a:latin typeface="Arial (Body)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phẳng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;</a:t>
                </a:r>
                <a:endParaRPr lang="en-US" sz="4000" dirty="0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Plaqu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18" y="5067300"/>
                <a:ext cx="6939281" cy="1981200"/>
              </a:xfrm>
              <a:prstGeom prst="plaque">
                <a:avLst/>
              </a:prstGeom>
              <a:blipFill>
                <a:blip r:embed="rId7"/>
                <a:stretch>
                  <a:fillRect b="-818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laque 10"/>
              <p:cNvSpPr/>
              <p:nvPr/>
            </p:nvSpPr>
            <p:spPr>
              <a:xfrm>
                <a:off x="9421541" y="5067300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Bốn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0000"/>
                  </a:solidFill>
                  <a:latin typeface="Arial (Body)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phẳng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;</a:t>
                </a:r>
                <a:endParaRPr lang="en-US" sz="4000" dirty="0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Plaqu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541" y="5067300"/>
                <a:ext cx="6939281" cy="1981200"/>
              </a:xfrm>
              <a:prstGeom prst="plaque">
                <a:avLst/>
              </a:prstGeom>
              <a:blipFill>
                <a:blip r:embed="rId8"/>
                <a:stretch>
                  <a:fillRect b="-818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laque 11"/>
              <p:cNvSpPr/>
              <p:nvPr/>
            </p:nvSpPr>
            <p:spPr>
              <a:xfrm>
                <a:off x="1671318" y="7374665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Bốn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0000"/>
                  </a:solidFill>
                  <a:latin typeface="Arial (Body)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phẳng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;</a:t>
                </a:r>
                <a:endParaRPr lang="en-US" sz="4000" dirty="0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Plaqu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18" y="7374665"/>
                <a:ext cx="6939281" cy="1981200"/>
              </a:xfrm>
              <a:prstGeom prst="plaque">
                <a:avLst/>
              </a:prstGeom>
              <a:blipFill>
                <a:blip r:embed="rId9"/>
                <a:stretch>
                  <a:fillRect b="-787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laque 12"/>
              <p:cNvSpPr/>
              <p:nvPr/>
            </p:nvSpPr>
            <p:spPr>
              <a:xfrm>
                <a:off x="9421541" y="7374665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Bốn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0000"/>
                  </a:solidFill>
                  <a:latin typeface="Arial (Body)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phẳng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;</a:t>
                </a:r>
                <a:endParaRPr lang="en-US" sz="4000" dirty="0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Plaqu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541" y="7374665"/>
                <a:ext cx="6939281" cy="1981200"/>
              </a:xfrm>
              <a:prstGeom prst="plaque">
                <a:avLst/>
              </a:prstGeom>
              <a:blipFill>
                <a:blip r:embed="rId10"/>
                <a:stretch>
                  <a:fillRect b="-787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laque 13"/>
              <p:cNvSpPr/>
              <p:nvPr/>
            </p:nvSpPr>
            <p:spPr>
              <a:xfrm>
                <a:off x="9452021" y="7374665"/>
                <a:ext cx="6939281" cy="1981200"/>
              </a:xfrm>
              <a:prstGeom prst="plaqu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D.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Bốn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0000"/>
                  </a:solidFill>
                  <a:latin typeface="Arial (Body)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</a:rPr>
                  <a:t>phẳng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</a:rPr>
                  <a:t>;</a:t>
                </a:r>
                <a:endParaRPr lang="en-US" sz="4000" dirty="0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Plaqu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021" y="7374665"/>
                <a:ext cx="6939281" cy="1981200"/>
              </a:xfrm>
              <a:prstGeom prst="plaque">
                <a:avLst/>
              </a:prstGeom>
              <a:blipFill>
                <a:blip r:embed="rId11"/>
                <a:stretch>
                  <a:fillRect b="-787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63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/>
          <p:cNvSpPr/>
          <p:nvPr/>
        </p:nvSpPr>
        <p:spPr>
          <a:xfrm rot="-2010195">
            <a:off x="2628053" y="291738"/>
            <a:ext cx="1572571" cy="1712701"/>
          </a:xfrm>
          <a:custGeom>
            <a:avLst/>
            <a:gdLst/>
            <a:ahLst/>
            <a:cxnLst/>
            <a:rect l="l" t="t" r="r" b="b"/>
            <a:pathLst>
              <a:path w="1572571" h="1712701">
                <a:moveTo>
                  <a:pt x="0" y="0"/>
                </a:moveTo>
                <a:lnTo>
                  <a:pt x="1572571" y="0"/>
                </a:lnTo>
                <a:lnTo>
                  <a:pt x="1572571" y="1712701"/>
                </a:lnTo>
                <a:lnTo>
                  <a:pt x="0" y="1712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5547">
            <a:off x="16479684" y="536979"/>
            <a:ext cx="893266" cy="842274"/>
          </a:xfrm>
          <a:custGeom>
            <a:avLst/>
            <a:gdLst/>
            <a:ahLst/>
            <a:cxnLst/>
            <a:rect l="l" t="t" r="r" b="b"/>
            <a:pathLst>
              <a:path w="893266" h="842274">
                <a:moveTo>
                  <a:pt x="0" y="0"/>
                </a:moveTo>
                <a:lnTo>
                  <a:pt x="893265" y="0"/>
                </a:lnTo>
                <a:lnTo>
                  <a:pt x="893265" y="842275"/>
                </a:lnTo>
                <a:lnTo>
                  <a:pt x="0" y="8422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97556" b="-367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038600" y="800100"/>
            <a:ext cx="1036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  <a:endParaRPr lang="en-US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que 4"/>
              <p:cNvSpPr/>
              <p:nvPr/>
            </p:nvSpPr>
            <p:spPr>
              <a:xfrm>
                <a:off x="1671319" y="2141928"/>
                <a:ext cx="14719983" cy="2599207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Câu 3: </a:t>
                </a:r>
                <a:r>
                  <a:rPr lang="vi-VN" sz="4000" dirty="0">
                    <a:solidFill>
                      <a:srgbClr val="000000"/>
                    </a:solidFill>
                  </a:rPr>
                  <a:t>Cho hình chóp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SABCD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AC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 cắt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BD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cắt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CD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. Trong các đường thẳng sau đây, đường nào là giao tuyến của </a:t>
                </a:r>
                <a14:m>
                  <m:oMath xmlns:m="http://schemas.openxmlformats.org/officeDocument/2006/math"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SAC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và </a:t>
                </a:r>
                <a14:m>
                  <m:oMath xmlns:m="http://schemas.openxmlformats.org/officeDocument/2006/math"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SBD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Plaqu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19" y="2141928"/>
                <a:ext cx="14719983" cy="2599207"/>
              </a:xfrm>
              <a:prstGeom prst="plaque">
                <a:avLst/>
              </a:prstGeom>
              <a:blipFill>
                <a:blip r:embed="rId6"/>
                <a:stretch>
                  <a:fillRect b="-1203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laque 9"/>
              <p:cNvSpPr/>
              <p:nvPr/>
            </p:nvSpPr>
            <p:spPr>
              <a:xfrm>
                <a:off x="1671318" y="5067300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SM</m:t>
                    </m:r>
                  </m:oMath>
                </a14:m>
                <a:endParaRPr lang="en-US" sz="4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Plaqu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18" y="5067300"/>
                <a:ext cx="6939281" cy="1981200"/>
              </a:xfrm>
              <a:prstGeom prst="plaque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laque 10"/>
              <p:cNvSpPr/>
              <p:nvPr/>
            </p:nvSpPr>
            <p:spPr>
              <a:xfrm>
                <a:off x="9421541" y="5067300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SN</m:t>
                    </m:r>
                  </m:oMath>
                </a14:m>
                <a:endParaRPr lang="en-US" sz="4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Plaqu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541" y="5067300"/>
                <a:ext cx="6939281" cy="1981200"/>
              </a:xfrm>
              <a:prstGeom prst="plaque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laque 11"/>
              <p:cNvSpPr/>
              <p:nvPr/>
            </p:nvSpPr>
            <p:spPr>
              <a:xfrm>
                <a:off x="1671318" y="7374665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SB</m:t>
                    </m:r>
                  </m:oMath>
                </a14:m>
                <a:endParaRPr lang="en-US" sz="4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Plaqu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18" y="7374665"/>
                <a:ext cx="6939281" cy="1981200"/>
              </a:xfrm>
              <a:prstGeom prst="plaque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laque 12"/>
              <p:cNvSpPr/>
              <p:nvPr/>
            </p:nvSpPr>
            <p:spPr>
              <a:xfrm>
                <a:off x="9421541" y="7374665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D.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SC</m:t>
                    </m:r>
                  </m:oMath>
                </a14:m>
                <a:endParaRPr lang="en-US" sz="4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Plaqu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541" y="7374665"/>
                <a:ext cx="6939281" cy="1981200"/>
              </a:xfrm>
              <a:prstGeom prst="plaque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laque 14"/>
              <p:cNvSpPr/>
              <p:nvPr/>
            </p:nvSpPr>
            <p:spPr>
              <a:xfrm>
                <a:off x="1671318" y="5067300"/>
                <a:ext cx="6939281" cy="1981200"/>
              </a:xfrm>
              <a:prstGeom prst="plaqu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SM</m:t>
                    </m:r>
                  </m:oMath>
                </a14:m>
                <a:endParaRPr lang="en-US" sz="4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Plaqu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18" y="5067300"/>
                <a:ext cx="6939281" cy="1981200"/>
              </a:xfrm>
              <a:prstGeom prst="plaque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37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/>
          <p:cNvSpPr/>
          <p:nvPr/>
        </p:nvSpPr>
        <p:spPr>
          <a:xfrm rot="-2010195">
            <a:off x="2628053" y="291738"/>
            <a:ext cx="1572571" cy="1712701"/>
          </a:xfrm>
          <a:custGeom>
            <a:avLst/>
            <a:gdLst/>
            <a:ahLst/>
            <a:cxnLst/>
            <a:rect l="l" t="t" r="r" b="b"/>
            <a:pathLst>
              <a:path w="1572571" h="1712701">
                <a:moveTo>
                  <a:pt x="0" y="0"/>
                </a:moveTo>
                <a:lnTo>
                  <a:pt x="1572571" y="0"/>
                </a:lnTo>
                <a:lnTo>
                  <a:pt x="1572571" y="1712701"/>
                </a:lnTo>
                <a:lnTo>
                  <a:pt x="0" y="1712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5547">
            <a:off x="16479684" y="536979"/>
            <a:ext cx="893266" cy="842274"/>
          </a:xfrm>
          <a:custGeom>
            <a:avLst/>
            <a:gdLst/>
            <a:ahLst/>
            <a:cxnLst/>
            <a:rect l="l" t="t" r="r" b="b"/>
            <a:pathLst>
              <a:path w="893266" h="842274">
                <a:moveTo>
                  <a:pt x="0" y="0"/>
                </a:moveTo>
                <a:lnTo>
                  <a:pt x="893265" y="0"/>
                </a:lnTo>
                <a:lnTo>
                  <a:pt x="893265" y="842275"/>
                </a:lnTo>
                <a:lnTo>
                  <a:pt x="0" y="8422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97556" b="-367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038600" y="800100"/>
            <a:ext cx="1036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  <a:endParaRPr lang="en-US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que 4"/>
              <p:cNvSpPr/>
              <p:nvPr/>
            </p:nvSpPr>
            <p:spPr>
              <a:xfrm>
                <a:off x="1377753" y="2141928"/>
                <a:ext cx="15468600" cy="2606742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Câu 4: </a:t>
                </a:r>
                <a:r>
                  <a:rPr lang="vi-VN" sz="4000" dirty="0">
                    <a:solidFill>
                      <a:srgbClr val="000000"/>
                    </a:solidFill>
                  </a:rPr>
                  <a:t>Cho hình chóp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SABCD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 có đáy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ABCD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 là hình bình hành. 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 lần lượt là trung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SA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SB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SC</m:t>
                    </m:r>
                    <m: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SD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. Trong các đường thẳng sau, đường nào không song </a:t>
                </a:r>
                <a:r>
                  <a:rPr lang="vi-VN" sz="4000" dirty="0" err="1">
                    <a:solidFill>
                      <a:srgbClr val="000000"/>
                    </a:solidFill>
                  </a:rPr>
                  <a:t>song</a:t>
                </a:r>
                <a:r>
                  <a:rPr lang="vi-VN" sz="4000" dirty="0">
                    <a:solidFill>
                      <a:srgbClr val="000000"/>
                    </a:solidFill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IJ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?</a:t>
                </a:r>
                <a:endParaRPr lang="en-US" sz="4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Plaqu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753" y="2141928"/>
                <a:ext cx="15468600" cy="2606742"/>
              </a:xfrm>
              <a:prstGeom prst="plaque">
                <a:avLst/>
              </a:prstGeom>
              <a:blipFill>
                <a:blip r:embed="rId6"/>
                <a:stretch>
                  <a:fillRect b="-1131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laque 9"/>
              <p:cNvSpPr/>
              <p:nvPr/>
            </p:nvSpPr>
            <p:spPr>
              <a:xfrm>
                <a:off x="1671318" y="5067300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EF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Plaqu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18" y="5067300"/>
                <a:ext cx="6939281" cy="1981200"/>
              </a:xfrm>
              <a:prstGeom prst="plaque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laque 10"/>
              <p:cNvSpPr/>
              <p:nvPr/>
            </p:nvSpPr>
            <p:spPr>
              <a:xfrm>
                <a:off x="9421541" y="5067300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DC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Plaqu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541" y="5067300"/>
                <a:ext cx="6939281" cy="1981200"/>
              </a:xfrm>
              <a:prstGeom prst="plaque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laque 11"/>
              <p:cNvSpPr/>
              <p:nvPr/>
            </p:nvSpPr>
            <p:spPr>
              <a:xfrm>
                <a:off x="1671318" y="7374665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Plaqu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18" y="7374665"/>
                <a:ext cx="6939281" cy="1981200"/>
              </a:xfrm>
              <a:prstGeom prst="plaque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laque 12"/>
              <p:cNvSpPr/>
              <p:nvPr/>
            </p:nvSpPr>
            <p:spPr>
              <a:xfrm>
                <a:off x="9421541" y="7374665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Plaqu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541" y="7374665"/>
                <a:ext cx="6939281" cy="1981200"/>
              </a:xfrm>
              <a:prstGeom prst="plaque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laque 13"/>
              <p:cNvSpPr/>
              <p:nvPr/>
            </p:nvSpPr>
            <p:spPr>
              <a:xfrm>
                <a:off x="1671318" y="7374665"/>
                <a:ext cx="6939281" cy="1981200"/>
              </a:xfrm>
              <a:prstGeom prst="plaqu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Plaqu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18" y="7374665"/>
                <a:ext cx="6939281" cy="1981200"/>
              </a:xfrm>
              <a:prstGeom prst="plaque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91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/>
          <p:cNvSpPr/>
          <p:nvPr/>
        </p:nvSpPr>
        <p:spPr>
          <a:xfrm rot="-2010195">
            <a:off x="2628053" y="291738"/>
            <a:ext cx="1572571" cy="1712701"/>
          </a:xfrm>
          <a:custGeom>
            <a:avLst/>
            <a:gdLst/>
            <a:ahLst/>
            <a:cxnLst/>
            <a:rect l="l" t="t" r="r" b="b"/>
            <a:pathLst>
              <a:path w="1572571" h="1712701">
                <a:moveTo>
                  <a:pt x="0" y="0"/>
                </a:moveTo>
                <a:lnTo>
                  <a:pt x="1572571" y="0"/>
                </a:lnTo>
                <a:lnTo>
                  <a:pt x="1572571" y="1712701"/>
                </a:lnTo>
                <a:lnTo>
                  <a:pt x="0" y="1712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5547">
            <a:off x="16479684" y="536979"/>
            <a:ext cx="893266" cy="842274"/>
          </a:xfrm>
          <a:custGeom>
            <a:avLst/>
            <a:gdLst/>
            <a:ahLst/>
            <a:cxnLst/>
            <a:rect l="l" t="t" r="r" b="b"/>
            <a:pathLst>
              <a:path w="893266" h="842274">
                <a:moveTo>
                  <a:pt x="0" y="0"/>
                </a:moveTo>
                <a:lnTo>
                  <a:pt x="893265" y="0"/>
                </a:lnTo>
                <a:lnTo>
                  <a:pt x="893265" y="842275"/>
                </a:lnTo>
                <a:lnTo>
                  <a:pt x="0" y="8422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97556" b="-367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038600" y="800100"/>
            <a:ext cx="1036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  <a:endParaRPr lang="en-US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1407159" y="2359883"/>
            <a:ext cx="15473681" cy="22860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C00000"/>
                </a:solidFill>
                <a:cs typeface="Arial" panose="020B0604020202020204" pitchFamily="34" charset="0"/>
              </a:rPr>
              <a:t>Câu 5: </a:t>
            </a:r>
            <a:r>
              <a:rPr lang="vi-VN" sz="3800" dirty="0">
                <a:solidFill>
                  <a:srgbClr val="000000"/>
                </a:solidFill>
              </a:rPr>
              <a:t>Cho hình bình hành ABCD và một điểm S không nằm trong mặt </a:t>
            </a:r>
            <a:r>
              <a:rPr lang="vi-VN" sz="3800" dirty="0" err="1">
                <a:solidFill>
                  <a:srgbClr val="000000"/>
                </a:solidFill>
              </a:rPr>
              <a:t>phẳng</a:t>
            </a:r>
            <a:r>
              <a:rPr lang="vi-VN" sz="3800" dirty="0">
                <a:solidFill>
                  <a:srgbClr val="000000"/>
                </a:solidFill>
              </a:rPr>
              <a:t> (ABCD). Giao tuyến của hai mặt </a:t>
            </a:r>
            <a:r>
              <a:rPr lang="vi-VN" sz="3800" dirty="0" err="1">
                <a:solidFill>
                  <a:srgbClr val="000000"/>
                </a:solidFill>
              </a:rPr>
              <a:t>phẳng</a:t>
            </a:r>
            <a:r>
              <a:rPr lang="vi-VN" sz="3800" dirty="0">
                <a:solidFill>
                  <a:srgbClr val="000000"/>
                </a:solidFill>
              </a:rPr>
              <a:t> (SAB) và (SCD) là một đường thẳng song </a:t>
            </a:r>
            <a:r>
              <a:rPr lang="vi-VN" sz="3800" dirty="0" err="1">
                <a:solidFill>
                  <a:srgbClr val="000000"/>
                </a:solidFill>
              </a:rPr>
              <a:t>song</a:t>
            </a:r>
            <a:r>
              <a:rPr lang="vi-VN" sz="3800" dirty="0">
                <a:solidFill>
                  <a:srgbClr val="000000"/>
                </a:solidFill>
              </a:rPr>
              <a:t> với đường thẳng nào sau đây?</a:t>
            </a:r>
            <a:endParaRPr lang="en-US" sz="3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1671318" y="5067300"/>
            <a:ext cx="6939281" cy="19812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11" name="Plaque 10"/>
          <p:cNvSpPr/>
          <p:nvPr/>
        </p:nvSpPr>
        <p:spPr>
          <a:xfrm>
            <a:off x="9421541" y="5067300"/>
            <a:ext cx="6939281" cy="19812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1671318" y="7374665"/>
            <a:ext cx="6939281" cy="19812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</a:p>
        </p:txBody>
      </p:sp>
      <p:sp>
        <p:nvSpPr>
          <p:cNvPr id="13" name="Plaque 12"/>
          <p:cNvSpPr/>
          <p:nvPr/>
        </p:nvSpPr>
        <p:spPr>
          <a:xfrm>
            <a:off x="9421541" y="7374665"/>
            <a:ext cx="6939281" cy="1981200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</a:p>
        </p:txBody>
      </p:sp>
      <p:sp>
        <p:nvSpPr>
          <p:cNvPr id="15" name="Plaque 14"/>
          <p:cNvSpPr/>
          <p:nvPr/>
        </p:nvSpPr>
        <p:spPr>
          <a:xfrm>
            <a:off x="1675329" y="5057274"/>
            <a:ext cx="6939281" cy="1981200"/>
          </a:xfrm>
          <a:prstGeom prst="plaqu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cs typeface="Arial" panose="020B0604020202020204" pitchFamily="34" charset="0"/>
              </a:rPr>
              <a:t>A. 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404796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/>
          <p:cNvSpPr/>
          <p:nvPr/>
        </p:nvSpPr>
        <p:spPr>
          <a:xfrm rot="-2010195">
            <a:off x="2628053" y="291738"/>
            <a:ext cx="1572571" cy="1712701"/>
          </a:xfrm>
          <a:custGeom>
            <a:avLst/>
            <a:gdLst/>
            <a:ahLst/>
            <a:cxnLst/>
            <a:rect l="l" t="t" r="r" b="b"/>
            <a:pathLst>
              <a:path w="1572571" h="1712701">
                <a:moveTo>
                  <a:pt x="0" y="0"/>
                </a:moveTo>
                <a:lnTo>
                  <a:pt x="1572571" y="0"/>
                </a:lnTo>
                <a:lnTo>
                  <a:pt x="1572571" y="1712701"/>
                </a:lnTo>
                <a:lnTo>
                  <a:pt x="0" y="1712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/>
          <p:nvPr/>
        </p:nvSpPr>
        <p:spPr>
          <a:xfrm rot="-1085547">
            <a:off x="16479684" y="536979"/>
            <a:ext cx="893266" cy="842274"/>
          </a:xfrm>
          <a:custGeom>
            <a:avLst/>
            <a:gdLst/>
            <a:ahLst/>
            <a:cxnLst/>
            <a:rect l="l" t="t" r="r" b="b"/>
            <a:pathLst>
              <a:path w="893266" h="842274">
                <a:moveTo>
                  <a:pt x="0" y="0"/>
                </a:moveTo>
                <a:lnTo>
                  <a:pt x="893265" y="0"/>
                </a:lnTo>
                <a:lnTo>
                  <a:pt x="893265" y="842275"/>
                </a:lnTo>
                <a:lnTo>
                  <a:pt x="0" y="8422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97556" b="-3675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600" y="800100"/>
            <a:ext cx="1036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que 4"/>
              <p:cNvSpPr/>
              <p:nvPr/>
            </p:nvSpPr>
            <p:spPr>
              <a:xfrm>
                <a:off x="1143000" y="2016702"/>
                <a:ext cx="15549881" cy="2917837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kumimoji="0" lang="vi-VN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(Body)"/>
                    <a:cs typeface="Arial" panose="020B0604020202020204" pitchFamily="34" charset="0"/>
                  </a:rPr>
                  <a:t>Câu 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(Body)"/>
                    <a:cs typeface="Arial" panose="020B0604020202020204" pitchFamily="34" charset="0"/>
                  </a:rPr>
                  <a:t>6</a:t>
                </a:r>
                <a:r>
                  <a:rPr kumimoji="0" lang="vi-VN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(Body)"/>
                    <a:cs typeface="Arial" panose="020B0604020202020204" pitchFamily="34" charset="0"/>
                  </a:rPr>
                  <a:t>: 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Cho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chóp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tứ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SABCD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cạnh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đáy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bằng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10. 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SA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sao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cho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𝑆𝑀</m:t>
                        </m:r>
                      </m:num>
                      <m:den>
                        <m: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𝑆𝐴</m:t>
                        </m:r>
                      </m:den>
                    </m:f>
                    <m:r>
                      <a:rPr lang="en-US" sz="3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.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Một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(</a:t>
                </a:r>
                <a:r>
                  <a:rPr lang="el-GR" sz="3800" dirty="0">
                    <a:solidFill>
                      <a:srgbClr val="000000"/>
                    </a:solidFill>
                    <a:latin typeface="Arial (Body)"/>
                  </a:rPr>
                  <a:t>α)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đi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qua M song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song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CD,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cắt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chóp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một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tứ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diện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tích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 (Body)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 (Body)"/>
                  </a:rPr>
                  <a:t>: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Plaqu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016702"/>
                <a:ext cx="15549881" cy="2917837"/>
              </a:xfrm>
              <a:prstGeom prst="plaque">
                <a:avLst/>
              </a:prstGeom>
              <a:blipFill>
                <a:blip r:embed="rId6"/>
                <a:stretch>
                  <a:fillRect b="-869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laque 9"/>
              <p:cNvSpPr/>
              <p:nvPr/>
            </p:nvSpPr>
            <p:spPr>
              <a:xfrm>
                <a:off x="1671318" y="5350735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400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Plaqu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18" y="5350735"/>
                <a:ext cx="6939281" cy="1981200"/>
              </a:xfrm>
              <a:prstGeom prst="plaque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laque 10"/>
              <p:cNvSpPr/>
              <p:nvPr/>
            </p:nvSpPr>
            <p:spPr>
              <a:xfrm>
                <a:off x="9421541" y="5350735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200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Plaqu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541" y="5350735"/>
                <a:ext cx="6939281" cy="1981200"/>
              </a:xfrm>
              <a:prstGeom prst="plaque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laque 11"/>
              <p:cNvSpPr/>
              <p:nvPr/>
            </p:nvSpPr>
            <p:spPr>
              <a:xfrm>
                <a:off x="1671318" y="7658100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40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Plaqu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18" y="7658100"/>
                <a:ext cx="6939281" cy="1981200"/>
              </a:xfrm>
              <a:prstGeom prst="plaque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laque 12"/>
              <p:cNvSpPr/>
              <p:nvPr/>
            </p:nvSpPr>
            <p:spPr>
              <a:xfrm>
                <a:off x="9421541" y="7658100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200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Plaqu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541" y="7658100"/>
                <a:ext cx="6939281" cy="1981200"/>
              </a:xfrm>
              <a:prstGeom prst="plaque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laque 13"/>
              <p:cNvSpPr/>
              <p:nvPr/>
            </p:nvSpPr>
            <p:spPr>
              <a:xfrm>
                <a:off x="1687360" y="5350735"/>
                <a:ext cx="6939281" cy="1981200"/>
              </a:xfrm>
              <a:prstGeom prst="plaqu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vi-VN" sz="4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400</m:t>
                        </m:r>
                      </m:num>
                      <m:den>
                        <m:r>
                          <a:rPr lang="en-US" sz="4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Plaqu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360" y="5350735"/>
                <a:ext cx="6939281" cy="1981200"/>
              </a:xfrm>
              <a:prstGeom prst="plaque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3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/>
          <p:cNvSpPr/>
          <p:nvPr/>
        </p:nvSpPr>
        <p:spPr>
          <a:xfrm rot="-2010195">
            <a:off x="2738720" y="258428"/>
            <a:ext cx="1327327" cy="1298907"/>
          </a:xfrm>
          <a:custGeom>
            <a:avLst/>
            <a:gdLst/>
            <a:ahLst/>
            <a:cxnLst/>
            <a:rect l="l" t="t" r="r" b="b"/>
            <a:pathLst>
              <a:path w="1572571" h="1712701">
                <a:moveTo>
                  <a:pt x="0" y="0"/>
                </a:moveTo>
                <a:lnTo>
                  <a:pt x="1572571" y="0"/>
                </a:lnTo>
                <a:lnTo>
                  <a:pt x="1572571" y="1712701"/>
                </a:lnTo>
                <a:lnTo>
                  <a:pt x="0" y="1712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5547">
            <a:off x="16479684" y="536979"/>
            <a:ext cx="893266" cy="842274"/>
          </a:xfrm>
          <a:custGeom>
            <a:avLst/>
            <a:gdLst/>
            <a:ahLst/>
            <a:cxnLst/>
            <a:rect l="l" t="t" r="r" b="b"/>
            <a:pathLst>
              <a:path w="893266" h="842274">
                <a:moveTo>
                  <a:pt x="0" y="0"/>
                </a:moveTo>
                <a:lnTo>
                  <a:pt x="893265" y="0"/>
                </a:lnTo>
                <a:lnTo>
                  <a:pt x="893265" y="842275"/>
                </a:lnTo>
                <a:lnTo>
                  <a:pt x="0" y="8422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97556" b="-367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62400" y="451180"/>
            <a:ext cx="1036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838201" y="1793373"/>
            <a:ext cx="16357366" cy="1542379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C00000"/>
                </a:solidFill>
                <a:latin typeface="Arial (Body)"/>
                <a:cs typeface="Arial" panose="020B0604020202020204" pitchFamily="34" charset="0"/>
              </a:rPr>
              <a:t>Câu </a:t>
            </a:r>
            <a:r>
              <a:rPr lang="en-US" sz="3600" b="1" dirty="0">
                <a:solidFill>
                  <a:srgbClr val="C00000"/>
                </a:solidFill>
                <a:latin typeface="Arial (Body)"/>
                <a:cs typeface="Arial" panose="020B0604020202020204" pitchFamily="34" charset="0"/>
              </a:rPr>
              <a:t>7</a:t>
            </a:r>
            <a:r>
              <a:rPr lang="vi-VN" sz="3600" b="1" dirty="0">
                <a:solidFill>
                  <a:srgbClr val="C00000"/>
                </a:solidFill>
                <a:latin typeface="Arial (Body)"/>
                <a:cs typeface="Arial" panose="020B0604020202020204" pitchFamily="34" charset="0"/>
              </a:rPr>
              <a:t>: </a:t>
            </a:r>
            <a:r>
              <a:rPr lang="en-US" sz="3600" dirty="0">
                <a:solidFill>
                  <a:srgbClr val="000000"/>
                </a:solidFill>
                <a:latin typeface="Arial (Body)"/>
              </a:rPr>
              <a:t>Quan </a:t>
            </a:r>
            <a:r>
              <a:rPr lang="en-US" sz="3600" dirty="0" err="1">
                <a:solidFill>
                  <a:srgbClr val="000000"/>
                </a:solidFill>
                <a:latin typeface="Arial (Body)"/>
              </a:rPr>
              <a:t>hệ</a:t>
            </a:r>
            <a:r>
              <a:rPr lang="en-US" sz="3600" dirty="0">
                <a:solidFill>
                  <a:srgbClr val="000000"/>
                </a:solidFill>
                <a:latin typeface="Arial (Body)"/>
              </a:rPr>
              <a:t> song </a:t>
            </a:r>
            <a:r>
              <a:rPr lang="en-US" sz="3600" dirty="0" err="1">
                <a:solidFill>
                  <a:srgbClr val="000000"/>
                </a:solidFill>
                <a:latin typeface="Arial (Body)"/>
              </a:rPr>
              <a:t>song</a:t>
            </a:r>
            <a:r>
              <a:rPr lang="en-US" sz="36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(Body)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(Body)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(Body)"/>
              </a:rPr>
              <a:t>gian</a:t>
            </a:r>
            <a:r>
              <a:rPr lang="en-US" sz="36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(Body)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(Body)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(Body)"/>
              </a:rPr>
              <a:t>chất</a:t>
            </a:r>
            <a:r>
              <a:rPr lang="en-US" sz="36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(Body)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(Body)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(Body)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(Body)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(Body)"/>
              </a:rPr>
              <a:t>chất</a:t>
            </a:r>
            <a:r>
              <a:rPr lang="en-US" sz="36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(Body)"/>
              </a:rPr>
              <a:t>sau</a:t>
            </a:r>
            <a:r>
              <a:rPr lang="en-US" sz="3600" dirty="0">
                <a:solidFill>
                  <a:srgbClr val="000000"/>
                </a:solidFill>
                <a:latin typeface="Arial (Body)"/>
              </a:rPr>
              <a:t>?</a:t>
            </a:r>
            <a:endParaRPr lang="en-US" sz="360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1068369" y="3543300"/>
            <a:ext cx="16081227" cy="1446855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  <a:cs typeface="Arial" panose="020B0604020202020204" pitchFamily="34" charset="0"/>
              </a:rPr>
              <a:t>A.</a:t>
            </a:r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0000"/>
                </a:solidFill>
              </a:rPr>
              <a:t>Nếu hai mặt </a:t>
            </a:r>
            <a:r>
              <a:rPr lang="vi-VN" sz="3600" dirty="0" err="1">
                <a:solidFill>
                  <a:srgbClr val="000000"/>
                </a:solidFill>
              </a:rPr>
              <a:t>phẳng</a:t>
            </a:r>
            <a:r>
              <a:rPr lang="vi-VN" sz="3600" dirty="0">
                <a:solidFill>
                  <a:srgbClr val="000000"/>
                </a:solidFill>
              </a:rPr>
              <a:t> (P) và (Q) song </a:t>
            </a:r>
            <a:r>
              <a:rPr lang="vi-VN" sz="3600" dirty="0" err="1">
                <a:solidFill>
                  <a:srgbClr val="000000"/>
                </a:solidFill>
              </a:rPr>
              <a:t>song</a:t>
            </a:r>
            <a:r>
              <a:rPr lang="vi-VN" sz="3600" dirty="0">
                <a:solidFill>
                  <a:srgbClr val="000000"/>
                </a:solidFill>
              </a:rPr>
              <a:t> với nhau thì mọi đường thẳng nằm trong (P) đều song </a:t>
            </a:r>
            <a:r>
              <a:rPr lang="vi-VN" sz="3600" dirty="0" err="1">
                <a:solidFill>
                  <a:srgbClr val="000000"/>
                </a:solidFill>
              </a:rPr>
              <a:t>song</a:t>
            </a:r>
            <a:r>
              <a:rPr lang="vi-VN" sz="3600" dirty="0">
                <a:solidFill>
                  <a:srgbClr val="000000"/>
                </a:solidFill>
              </a:rPr>
              <a:t> với (Q);</a:t>
            </a:r>
            <a:endParaRPr 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Plaque 10"/>
          <p:cNvSpPr/>
          <p:nvPr/>
        </p:nvSpPr>
        <p:spPr>
          <a:xfrm>
            <a:off x="1068368" y="5143500"/>
            <a:ext cx="16081227" cy="1446855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  <a:cs typeface="Arial" panose="020B0604020202020204" pitchFamily="34" charset="0"/>
              </a:rPr>
              <a:t>B. </a:t>
            </a:r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Nếu hai mặt </a:t>
            </a:r>
            <a:r>
              <a:rPr lang="vi-VN" sz="3600" dirty="0" err="1">
                <a:solidFill>
                  <a:srgbClr val="000000"/>
                </a:solidFill>
                <a:latin typeface="Open Sans" panose="020B0606030504020204" pitchFamily="34" charset="0"/>
              </a:rPr>
              <a:t>phẳng</a:t>
            </a:r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 (P) và (Q) song </a:t>
            </a:r>
            <a:r>
              <a:rPr lang="vi-VN" sz="3600" dirty="0" err="1">
                <a:solidFill>
                  <a:srgbClr val="000000"/>
                </a:solidFill>
                <a:latin typeface="Open Sans" panose="020B0606030504020204" pitchFamily="34" charset="0"/>
              </a:rPr>
              <a:t>song</a:t>
            </a:r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 với nhau thì mọi đường thẳng nằm trong (P) đều song </a:t>
            </a:r>
            <a:r>
              <a:rPr lang="vi-VN" sz="3600" dirty="0" err="1">
                <a:solidFill>
                  <a:srgbClr val="000000"/>
                </a:solidFill>
                <a:latin typeface="Open Sans" panose="020B0606030504020204" pitchFamily="34" charset="0"/>
              </a:rPr>
              <a:t>song</a:t>
            </a:r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 với mọi đường thẳng nằm trong (Q).</a:t>
            </a:r>
            <a:endParaRPr 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1072380" y="6819899"/>
            <a:ext cx="16103134" cy="1446855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  <a:cs typeface="Arial" panose="020B0604020202020204" pitchFamily="34" charset="0"/>
              </a:rPr>
              <a:t>C.</a:t>
            </a:r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Nếu hai đường thẳng song </a:t>
            </a:r>
            <a:r>
              <a:rPr lang="vi-VN" sz="3600" dirty="0" err="1">
                <a:solidFill>
                  <a:srgbClr val="000000"/>
                </a:solidFill>
                <a:latin typeface="Open Sans" panose="020B0606030504020204" pitchFamily="34" charset="0"/>
              </a:rPr>
              <a:t>song</a:t>
            </a:r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 với nhau lần lượt nằm trong hai mặt </a:t>
            </a:r>
            <a:r>
              <a:rPr lang="vi-VN" sz="3600" dirty="0" err="1">
                <a:solidFill>
                  <a:srgbClr val="000000"/>
                </a:solidFill>
                <a:latin typeface="Open Sans" panose="020B0606030504020204" pitchFamily="34" charset="0"/>
              </a:rPr>
              <a:t>phẳng</a:t>
            </a:r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 phân biệt (P) và (Q) thì (P) và (Q) song </a:t>
            </a:r>
            <a:r>
              <a:rPr lang="vi-VN" sz="3600" dirty="0" err="1">
                <a:solidFill>
                  <a:srgbClr val="000000"/>
                </a:solidFill>
                <a:latin typeface="Open Sans" panose="020B0606030504020204" pitchFamily="34" charset="0"/>
              </a:rPr>
              <a:t>song</a:t>
            </a:r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 với nhau.</a:t>
            </a:r>
            <a:endParaRPr 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Plaque 12"/>
          <p:cNvSpPr/>
          <p:nvPr/>
        </p:nvSpPr>
        <p:spPr>
          <a:xfrm>
            <a:off x="1092433" y="8496300"/>
            <a:ext cx="16103134" cy="1446854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  <a:cs typeface="Arial" panose="020B0604020202020204" pitchFamily="34" charset="0"/>
              </a:rPr>
              <a:t>D.</a:t>
            </a:r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Qua một điểm nằm ngoài mặt </a:t>
            </a:r>
            <a:r>
              <a:rPr lang="vi-VN" sz="3600" dirty="0" err="1">
                <a:solidFill>
                  <a:srgbClr val="000000"/>
                </a:solidFill>
                <a:latin typeface="Open Sans" panose="020B0606030504020204" pitchFamily="34" charset="0"/>
              </a:rPr>
              <a:t>phẳng</a:t>
            </a:r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 cho trước ta vẽ được một và chỉ một đường thẳng song </a:t>
            </a:r>
            <a:r>
              <a:rPr lang="vi-VN" sz="3600" dirty="0" err="1">
                <a:solidFill>
                  <a:srgbClr val="000000"/>
                </a:solidFill>
                <a:latin typeface="Open Sans" panose="020B0606030504020204" pitchFamily="34" charset="0"/>
              </a:rPr>
              <a:t>song</a:t>
            </a:r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 với mặt </a:t>
            </a:r>
            <a:r>
              <a:rPr lang="vi-VN" sz="3600" dirty="0" err="1">
                <a:solidFill>
                  <a:srgbClr val="000000"/>
                </a:solidFill>
                <a:latin typeface="Open Sans" panose="020B0606030504020204" pitchFamily="34" charset="0"/>
              </a:rPr>
              <a:t>phẳng</a:t>
            </a:r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 cho trước đó.</a:t>
            </a:r>
            <a:r>
              <a:rPr lang="vi-VN" sz="3600" dirty="0">
                <a:solidFill>
                  <a:srgbClr val="000000"/>
                </a:solidFill>
              </a:rPr>
              <a:t>.</a:t>
            </a:r>
            <a:endParaRPr 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Plaque 14"/>
          <p:cNvSpPr/>
          <p:nvPr/>
        </p:nvSpPr>
        <p:spPr>
          <a:xfrm>
            <a:off x="1046461" y="3489097"/>
            <a:ext cx="16103134" cy="1542379"/>
          </a:xfrm>
          <a:prstGeom prst="plaqu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  <a:cs typeface="Arial" panose="020B0604020202020204" pitchFamily="34" charset="0"/>
              </a:rPr>
              <a:t>A.</a:t>
            </a:r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0000"/>
                </a:solidFill>
              </a:rPr>
              <a:t>Nếu hai mặt </a:t>
            </a:r>
            <a:r>
              <a:rPr lang="vi-VN" sz="3600" dirty="0" err="1">
                <a:solidFill>
                  <a:srgbClr val="000000"/>
                </a:solidFill>
              </a:rPr>
              <a:t>phẳng</a:t>
            </a:r>
            <a:r>
              <a:rPr lang="vi-VN" sz="3600" dirty="0">
                <a:solidFill>
                  <a:srgbClr val="000000"/>
                </a:solidFill>
              </a:rPr>
              <a:t> (P) và (Q) song </a:t>
            </a:r>
            <a:r>
              <a:rPr lang="vi-VN" sz="3600" dirty="0" err="1">
                <a:solidFill>
                  <a:srgbClr val="000000"/>
                </a:solidFill>
              </a:rPr>
              <a:t>song</a:t>
            </a:r>
            <a:r>
              <a:rPr lang="vi-VN" sz="3600" dirty="0">
                <a:solidFill>
                  <a:srgbClr val="000000"/>
                </a:solidFill>
              </a:rPr>
              <a:t> với nhau thì mọi đường thẳng nằm trong (P) đều song </a:t>
            </a:r>
            <a:r>
              <a:rPr lang="vi-VN" sz="3600" dirty="0" err="1">
                <a:solidFill>
                  <a:srgbClr val="000000"/>
                </a:solidFill>
              </a:rPr>
              <a:t>song</a:t>
            </a:r>
            <a:r>
              <a:rPr lang="vi-VN" sz="3600" dirty="0">
                <a:solidFill>
                  <a:srgbClr val="000000"/>
                </a:solidFill>
              </a:rPr>
              <a:t> với (Q);</a:t>
            </a:r>
            <a:endParaRPr 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4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/>
          <p:cNvSpPr/>
          <p:nvPr/>
        </p:nvSpPr>
        <p:spPr>
          <a:xfrm rot="-2010195">
            <a:off x="2628053" y="291738"/>
            <a:ext cx="1572571" cy="1712701"/>
          </a:xfrm>
          <a:custGeom>
            <a:avLst/>
            <a:gdLst/>
            <a:ahLst/>
            <a:cxnLst/>
            <a:rect l="l" t="t" r="r" b="b"/>
            <a:pathLst>
              <a:path w="1572571" h="1712701">
                <a:moveTo>
                  <a:pt x="0" y="0"/>
                </a:moveTo>
                <a:lnTo>
                  <a:pt x="1572571" y="0"/>
                </a:lnTo>
                <a:lnTo>
                  <a:pt x="1572571" y="1712701"/>
                </a:lnTo>
                <a:lnTo>
                  <a:pt x="0" y="1712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5547">
            <a:off x="16479684" y="536979"/>
            <a:ext cx="893266" cy="842274"/>
          </a:xfrm>
          <a:custGeom>
            <a:avLst/>
            <a:gdLst/>
            <a:ahLst/>
            <a:cxnLst/>
            <a:rect l="l" t="t" r="r" b="b"/>
            <a:pathLst>
              <a:path w="893266" h="842274">
                <a:moveTo>
                  <a:pt x="0" y="0"/>
                </a:moveTo>
                <a:lnTo>
                  <a:pt x="893265" y="0"/>
                </a:lnTo>
                <a:lnTo>
                  <a:pt x="893265" y="842275"/>
                </a:lnTo>
                <a:lnTo>
                  <a:pt x="0" y="8422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97556" b="-367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038600" y="800100"/>
            <a:ext cx="1036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  <a:endParaRPr lang="en-US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que 4"/>
              <p:cNvSpPr/>
              <p:nvPr/>
            </p:nvSpPr>
            <p:spPr>
              <a:xfrm>
                <a:off x="1671319" y="2141928"/>
                <a:ext cx="14719983" cy="2599207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2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Câu </a:t>
                </a:r>
                <a:r>
                  <a:rPr lang="en-US" sz="42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8</a:t>
                </a:r>
                <a:r>
                  <a:rPr lang="vi-VN" sz="42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: </a:t>
                </a:r>
                <a:r>
                  <a:rPr lang="vi-VN" sz="4200" dirty="0">
                    <a:solidFill>
                      <a:srgbClr val="000000"/>
                    </a:solidFill>
                  </a:rPr>
                  <a:t>Cho hình lăng trụ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ABC</m:t>
                    </m:r>
                    <m: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200" dirty="0">
                    <a:solidFill>
                      <a:srgbClr val="000000"/>
                    </a:solidFill>
                  </a:rPr>
                  <a:t>. 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200" dirty="0">
                    <a:solidFill>
                      <a:srgbClr val="000000"/>
                    </a:solidFill>
                  </a:rPr>
                  <a:t>lần lượt là trung điểm của các cạnh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AC</m:t>
                    </m:r>
                    <m: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AA</m:t>
                    </m:r>
                    <m: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’, </m:t>
                    </m:r>
                    <m:r>
                      <m:rPr>
                        <m:sty m:val="p"/>
                      </m:rP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’, </m:t>
                    </m:r>
                    <m:r>
                      <m:rPr>
                        <m:sty m:val="p"/>
                      </m:rPr>
                      <a:rPr lang="vi-VN" sz="42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BC</m:t>
                    </m:r>
                  </m:oMath>
                </a14:m>
                <a:r>
                  <a:rPr lang="vi-VN" sz="4200" dirty="0">
                    <a:solidFill>
                      <a:srgbClr val="000000"/>
                    </a:solidFill>
                  </a:rPr>
                  <a:t>. Ta có:</a:t>
                </a:r>
                <a:endParaRPr lang="en-US" sz="4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Plaqu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19" y="2141928"/>
                <a:ext cx="14719983" cy="2599207"/>
              </a:xfrm>
              <a:prstGeom prst="plaque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laque 9"/>
              <p:cNvSpPr/>
              <p:nvPr/>
            </p:nvSpPr>
            <p:spPr>
              <a:xfrm>
                <a:off x="1671318" y="5067300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MNP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BCA</m:t>
                        </m: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Plaqu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18" y="5067300"/>
                <a:ext cx="6939281" cy="1981200"/>
              </a:xfrm>
              <a:prstGeom prst="plaque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laque 10"/>
              <p:cNvSpPr/>
              <p:nvPr/>
            </p:nvSpPr>
            <p:spPr>
              <a:xfrm>
                <a:off x="9421541" y="5067300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MNQ</m:t>
                    </m:r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Plaqu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541" y="5067300"/>
                <a:ext cx="6939281" cy="1981200"/>
              </a:xfrm>
              <a:prstGeom prst="plaque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laque 11"/>
              <p:cNvSpPr/>
              <p:nvPr/>
            </p:nvSpPr>
            <p:spPr>
              <a:xfrm>
                <a:off x="1671318" y="7374665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NQ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</m:t>
                    </m:r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CA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Plaqu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18" y="7374665"/>
                <a:ext cx="6939281" cy="1981200"/>
              </a:xfrm>
              <a:prstGeom prst="plaque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laque 12"/>
              <p:cNvSpPr/>
              <p:nvPr/>
            </p:nvSpPr>
            <p:spPr>
              <a:xfrm>
                <a:off x="9421541" y="7374665"/>
                <a:ext cx="6939281" cy="1981200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MPQ</m:t>
                    </m:r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BA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Plaqu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541" y="7374665"/>
                <a:ext cx="6939281" cy="1981200"/>
              </a:xfrm>
              <a:prstGeom prst="plaque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laque 13"/>
              <p:cNvSpPr/>
              <p:nvPr/>
            </p:nvSpPr>
            <p:spPr>
              <a:xfrm>
                <a:off x="9421540" y="7374665"/>
                <a:ext cx="6939281" cy="1981200"/>
              </a:xfrm>
              <a:prstGeom prst="plaqu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MPQ</m:t>
                    </m:r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ABA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Plaqu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540" y="7374665"/>
                <a:ext cx="6939281" cy="1981200"/>
              </a:xfrm>
              <a:prstGeom prst="plaque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0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2001</Words>
  <Application>Microsoft Office PowerPoint</Application>
  <PresentationFormat>Custom</PresentationFormat>
  <Paragraphs>140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Arial (Body)</vt:lpstr>
      <vt:lpstr>Cambria Math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2023-12-13T17:15:02Z</dcterms:modified>
  <dc:identifier>DAFn2dd0_sY</dc:identifier>
</cp:coreProperties>
</file>