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306" r:id="rId3"/>
    <p:sldId id="288" r:id="rId4"/>
    <p:sldId id="289" r:id="rId5"/>
    <p:sldId id="271" r:id="rId6"/>
    <p:sldId id="272" r:id="rId7"/>
    <p:sldId id="275" r:id="rId8"/>
    <p:sldId id="309" r:id="rId9"/>
    <p:sldId id="310" r:id="rId10"/>
    <p:sldId id="276" r:id="rId11"/>
    <p:sldId id="307" r:id="rId12"/>
    <p:sldId id="277" r:id="rId13"/>
    <p:sldId id="299" r:id="rId14"/>
    <p:sldId id="298" r:id="rId15"/>
    <p:sldId id="311" r:id="rId16"/>
    <p:sldId id="302" r:id="rId17"/>
    <p:sldId id="292" r:id="rId18"/>
    <p:sldId id="293" r:id="rId19"/>
    <p:sldId id="285" r:id="rId20"/>
    <p:sldId id="284" r:id="rId21"/>
    <p:sldId id="282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4A8C9-A611-4E2F-9EE6-7E7AAA2D778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09951-93A7-4A53-A8C9-F4C476CA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09951-93A7-4A53-A8C9-F4C476CABC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7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0F96A-FE9B-4000-8E31-3B6CF9C8C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6B121DE-9780-4BC2-8535-D5D2431B4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EEE436-809B-4AF1-96F7-4408DD9B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E2CAF6-71D2-4457-957C-1DC4B0E0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6DD744-828A-4739-9366-494F5117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0641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0DCB89-1823-4802-9781-EFC9A4D9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818A650-C144-4FD8-8E95-F0E966F8A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F1E491-8D0B-4EA0-A686-B734F1DDB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E0AB07-BD1B-4478-85F5-E478B0A3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D7A341-0097-496F-8E32-3B599C7B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1703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032BF0B-DD9E-4D78-A011-D2906BFA8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2816DAD-0603-4417-B775-18C317EB8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D5F02C-3988-4C67-8AA4-6B5200F1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C799ED-1FD3-4641-8D2B-E07869B5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A9D01F-B862-419B-951D-C8141235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5657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6DAD-D2A4-482B-9DC6-4946955A4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68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C77BB-AB2A-48F1-A7C4-2A58B44D2D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87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8BB73-32A4-4CA7-99CA-39A9AC4A22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1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B10A8-94A7-433B-BADD-D24CAF67B7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0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E41D-1EC9-4B5C-B386-9BA6A66C8C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23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34782-7D45-4FDD-8F4F-9F39240F13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03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FBC2-BF65-447A-B780-C83F0AF650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9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86F364-B633-4508-9915-BEBD621D8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701373-4B77-46BD-B57A-91CFD2892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F710DD-B1B2-4B52-B0B1-DC9D813CB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B0D2A0-A5BC-4715-8BBB-E9272FDF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13F745-2458-43B3-8B2B-EC8CC557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86791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709-FD98-476A-A489-F75C619BC0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45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A6A27-9874-4381-808B-B10ACD3689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42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25749-2160-48E7-8FA8-6FFCC61B8C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5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CED4D-1886-488D-B64B-80D48D5F4D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9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829904-7972-4C48-8271-9C075BCB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C464C4-8A22-4FA3-94E3-1B370C6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429222-BE72-49A4-9CBA-AE302D92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FE5725-5807-452B-8A0B-16BAE81C6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B85561-2861-44BD-9AB7-504A1B48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7487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2C7C42-F1FC-4AA3-9762-1B19AE0B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6D9766-F03A-4CEC-8361-5D178BA13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883836B-46C2-4CF9-BB01-61ECBA7A2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3EEAD3-3474-4626-9AC0-755E6BBE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B505A9-8151-4670-9998-1FE42121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309A49D-5590-4847-BE53-AC82226F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9508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E1EA32-C25C-416A-865F-E3136950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C5645F0-7F52-4A49-9FBF-5C9494BF3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A5ED71-A550-4953-B28C-74D8E9270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9F3D3E4-C5AC-40B4-A31E-8475B711A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BFA9274-A186-4CBF-BBBE-6435179D1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04472E1-7443-40CC-893A-5BF2E4B1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3725CA8-1DF8-45B7-905B-32505080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334798F-2980-4527-A923-EAD28E84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8779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6A3594-907D-489C-B5CD-2B09D330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B64FC28-0752-4CF1-94BF-CCD59CA4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09DF6B-9D15-4ADD-82C8-A8908C2A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9B1018-AA10-413A-A124-49E5DB1C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8412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5118B58-4EDA-47FD-8B51-C8CA423F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4ED3906-6D50-44BB-99C2-F7F73DF3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AA588BF-D2C4-4A41-B463-192F6824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0549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FC164-1E38-42C8-84B6-BED41D8C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0F395D-F472-495D-B23B-2CD995382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2BE5C7-C943-4C23-8E1A-E4F1E7E3C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A34AF5-B223-46C6-BAE2-442B0800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35AA87-D0F1-494D-985A-B2B2E135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1C0FC9-B25A-4885-B085-FADEF835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7212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036C7-2859-4034-B4F1-A155E637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A1FA007-2E88-4C53-B5B6-6370D80B4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A3A458-0F09-406D-9385-31B633BC8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5175DF-D8D3-4B36-8F4E-B10C231A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70ABA1-5254-4422-BA61-2D3A3237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D8E57C-289A-458D-B57A-09164F59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124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9C7896A-E376-46A5-86A8-BFE78F51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3B8A76-AA2A-4007-82EA-3955A2A27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BD1BF6-84CB-481F-97D1-6BDBB4AA8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F5C9B5-A12D-45F4-BD65-FA008516D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928EE-E2F5-4310-8101-F16FDD4F7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7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5E94D0-287C-41E4-B2F7-7E23B9C21F1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0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audio" Target="../media/audio1.wav"/><Relationship Id="rId7" Type="http://schemas.openxmlformats.org/officeDocument/2006/relationships/slide" Target="slide17.xml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19.xml"/><Relationship Id="rId1" Type="http://schemas.openxmlformats.org/officeDocument/2006/relationships/audio" Target="file:///D:\giao%20an%20Mam%20non%20thi\nhac%20chuong%201.wav" TargetMode="External"/><Relationship Id="rId6" Type="http://schemas.openxmlformats.org/officeDocument/2006/relationships/slide" Target="slide13.xml"/><Relationship Id="rId11" Type="http://schemas.openxmlformats.org/officeDocument/2006/relationships/slide" Target="slide18.xml"/><Relationship Id="rId5" Type="http://schemas.openxmlformats.org/officeDocument/2006/relationships/image" Target="../media/image10.png"/><Relationship Id="rId10" Type="http://schemas.openxmlformats.org/officeDocument/2006/relationships/slide" Target="slide19.xml"/><Relationship Id="rId4" Type="http://schemas.openxmlformats.org/officeDocument/2006/relationships/image" Target="../media/image9.png"/><Relationship Id="rId9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CANHDIEU\TI&#7870;NG%20VI&#7878;T\H&#204;NH%20&#7842;NH%20S&#193;CH%20&#272;T\trang%201-50\trang%2046\cc09ed62-76df-4616-b8a3-34dd3a36f70a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file:///D:\CANHDIEU\TI&#7870;NG%20VI&#7878;T\H&#204;NH%20&#7842;NH%20S&#193;CH%20&#272;T\trang%201-50\trang%2046\7ac81d44-e32e-4b9c-8abf-0d9551e248b6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21" Type="http://schemas.openxmlformats.org/officeDocument/2006/relationships/image" Target="../media/image21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5.png"/><Relationship Id="rId10" Type="http://schemas.openxmlformats.org/officeDocument/2006/relationships/audio" Target="../media/media5.mp3"/><Relationship Id="rId19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pringdecoul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966913" y="-1357312"/>
            <a:ext cx="5238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060214cbminiringfz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57200"/>
            <a:ext cx="1016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springdecoul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93313" y="-1357312"/>
            <a:ext cx="5238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60214cbminiringfz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381000"/>
            <a:ext cx="1016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bbojjww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4953000"/>
            <a:ext cx="10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bbojjww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5029200"/>
            <a:ext cx="1117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13"/>
          <p:cNvSpPr>
            <a:spLocks noGrp="1" noChangeArrowheads="1"/>
          </p:cNvSpPr>
          <p:nvPr>
            <p:ph type="title"/>
          </p:nvPr>
        </p:nvSpPr>
        <p:spPr>
          <a:xfrm>
            <a:off x="885824" y="2352675"/>
            <a:ext cx="9883775" cy="22002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8800" b="1" dirty="0" err="1" smtClean="0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8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8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8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HP001 4 hàng" pitchFamily="34" charset="0"/>
              </a:rPr>
              <a:t>em</a:t>
            </a:r>
            <a:endParaRPr lang="en-US" sz="8800" b="1" dirty="0" smtClean="0">
              <a:solidFill>
                <a:srgbClr val="990033"/>
              </a:solidFill>
              <a:latin typeface=".VnVogueH" pitchFamily="34" charset="0"/>
            </a:endParaRPr>
          </a:p>
        </p:txBody>
      </p:sp>
      <p:pic>
        <p:nvPicPr>
          <p:cNvPr id="2057" name="Picture 14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324600"/>
            <a:ext cx="49784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GARLANBEL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711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GARLANBELS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1" descr="GARLANBELS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29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1" descr="GARLANBEL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867" y="1219200"/>
            <a:ext cx="167428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4" descr="CANDLE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800600"/>
            <a:ext cx="22881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4" descr="CANDLE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953000"/>
            <a:ext cx="22881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Micke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019550"/>
            <a:ext cx="2336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768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9" y="4744195"/>
            <a:ext cx="738408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31" y="257912"/>
            <a:ext cx="7427212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8088" y="2829229"/>
            <a:ext cx="1770335" cy="180945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9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59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9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3200400"/>
            <a:ext cx="4368800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7418" y="4316425"/>
            <a:ext cx="1037167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6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F5C5D5E-95FA-4F6B-958C-1FA08B46B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18969"/>
            <a:ext cx="2418184" cy="5355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847725"/>
            <a:ext cx="10515600" cy="53292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4800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quê</a:t>
            </a:r>
            <a:endParaRPr lang="en-US" sz="4800" dirty="0" smtClean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Quế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rổ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khế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rổ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mơ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rô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gà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ri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</a:t>
            </a:r>
            <a:endParaRPr lang="en-US" sz="3200" dirty="0"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981325"/>
            <a:ext cx="98679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F8429E-F347-45A9-B828-88CEA71E4883}"/>
              </a:ext>
            </a:extLst>
          </p:cNvPr>
          <p:cNvSpPr txBox="1"/>
          <p:nvPr/>
        </p:nvSpPr>
        <p:spPr>
          <a:xfrm>
            <a:off x="800100" y="809625"/>
            <a:ext cx="1823552" cy="584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TiÕt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804573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F5C5D5E-95FA-4F6B-958C-1FA08B46B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800" y="97081"/>
            <a:ext cx="2418184" cy="5355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F6FEF91-282B-4910-BDF8-FEC0BBBE16FC}"/>
              </a:ext>
            </a:extLst>
          </p:cNvPr>
          <p:cNvSpPr/>
          <p:nvPr/>
        </p:nvSpPr>
        <p:spPr>
          <a:xfrm>
            <a:off x="139376" y="1227811"/>
            <a:ext cx="2659032" cy="109890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HP001 4 hàng" pitchFamily="34" charset="0"/>
              </a:rPr>
              <a:t>Đọc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mẫu</a:t>
            </a:r>
            <a:endParaRPr lang="en-US" sz="3200" dirty="0">
              <a:latin typeface="HP001 4 hàng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4955" y="196760"/>
            <a:ext cx="91770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quê</a:t>
            </a:r>
            <a:endParaRPr lang="en-US" sz="3200" dirty="0" smtClean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Quế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rổ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khế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rổ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mơ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rô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gà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ri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</a:t>
            </a:r>
            <a:endParaRPr lang="en-US" sz="3200" dirty="0"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5" y="2571749"/>
            <a:ext cx="11090599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1644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F5C5D5E-95FA-4F6B-958C-1FA08B46B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951" y="221599"/>
            <a:ext cx="3438524" cy="978721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Luyện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đọc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từ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</a:br>
            <a:endParaRPr lang="en-US" sz="3200" dirty="0">
              <a:solidFill>
                <a:schemeClr val="tx2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847725"/>
            <a:ext cx="10515600" cy="53292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 </a:t>
            </a:r>
            <a:endParaRPr lang="en-US" sz="3200" dirty="0" smtClean="0">
              <a:latin typeface="HP001 4 hàng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,..</a:t>
            </a:r>
            <a:endParaRPr lang="en-US" sz="3200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65319" y="3238500"/>
            <a:ext cx="1497806" cy="762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á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71975" y="1676400"/>
            <a:ext cx="1788318" cy="876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rổ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khế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71975" y="3238500"/>
            <a:ext cx="1826417" cy="8286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rổ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mơ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62926" y="1714499"/>
            <a:ext cx="1597818" cy="77152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rô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843" y="3238500"/>
            <a:ext cx="1745457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Quế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212" y="1714500"/>
            <a:ext cx="1690688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quê</a:t>
            </a:r>
            <a:endParaRPr lang="en-US" sz="3200" b="1" dirty="0">
              <a:solidFill>
                <a:srgbClr val="FFFF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58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6" grpId="0" animBg="1"/>
      <p:bldP spid="17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F5C5D5E-95FA-4F6B-958C-1FA08B46B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800" y="97081"/>
            <a:ext cx="2418184" cy="5355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F6FEF91-282B-4910-BDF8-FEC0BBBE16FC}"/>
              </a:ext>
            </a:extLst>
          </p:cNvPr>
          <p:cNvSpPr/>
          <p:nvPr/>
        </p:nvSpPr>
        <p:spPr>
          <a:xfrm>
            <a:off x="139376" y="1227811"/>
            <a:ext cx="2659032" cy="109890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HP001 4 hàng" pitchFamily="34" charset="0"/>
              </a:rPr>
              <a:t>Đọc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câu</a:t>
            </a:r>
            <a:endParaRPr lang="en-US" sz="3200" dirty="0">
              <a:latin typeface="HP001 4 hàng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4955" y="196760"/>
            <a:ext cx="91770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quê</a:t>
            </a:r>
            <a:endParaRPr lang="en-US" sz="3200" dirty="0" smtClean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Quế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rổ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khế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rổ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mơ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rô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gà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ri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</a:t>
            </a:r>
            <a:endParaRPr lang="en-US" sz="3200" dirty="0"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5" y="2571749"/>
            <a:ext cx="11090599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2646007" y="609600"/>
            <a:ext cx="368947" cy="40005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Cloud 6"/>
          <p:cNvSpPr/>
          <p:nvPr/>
        </p:nvSpPr>
        <p:spPr>
          <a:xfrm>
            <a:off x="5679427" y="495300"/>
            <a:ext cx="304800" cy="32385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2748254" y="1257300"/>
            <a:ext cx="304800" cy="2286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9096375" y="1047750"/>
            <a:ext cx="304800" cy="32385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924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="" xmlns:a16="http://schemas.microsoft.com/office/drawing/2014/main" id="{6F6FEF91-282B-4910-BDF8-FEC0BBBE16FC}"/>
              </a:ext>
            </a:extLst>
          </p:cNvPr>
          <p:cNvSpPr/>
          <p:nvPr/>
        </p:nvSpPr>
        <p:spPr>
          <a:xfrm>
            <a:off x="139377" y="843216"/>
            <a:ext cx="2260924" cy="180190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HP001 4 hàng" pitchFamily="34" charset="0"/>
              </a:rPr>
              <a:t>Luyện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đọc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cả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bài</a:t>
            </a:r>
            <a:endParaRPr lang="en-US" sz="3200" dirty="0">
              <a:latin typeface="HP001 4 hàng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6401" y="179130"/>
            <a:ext cx="91770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quê</a:t>
            </a:r>
            <a:endParaRPr lang="en-US" sz="3200" dirty="0" smtClean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Quế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rổ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khế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rổ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mơ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rô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gà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ri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</a:t>
            </a:r>
            <a:endParaRPr lang="en-US" sz="3200" dirty="0"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33675"/>
            <a:ext cx="105727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113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  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Bà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cho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nhà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Quế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quà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gì</a:t>
            </a:r>
            <a:r>
              <a:rPr lang="en-US" dirty="0" smtClean="0">
                <a:latin typeface="HP001 4 hàng" pitchFamily="34" charset="0"/>
              </a:rPr>
              <a:t>?</a:t>
            </a:r>
            <a:endParaRPr lang="en-US" dirty="0">
              <a:latin typeface="HP001 4 hàng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5"/>
          <a:stretch/>
        </p:blipFill>
        <p:spPr bwMode="auto">
          <a:xfrm>
            <a:off x="1847850" y="1666874"/>
            <a:ext cx="7620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50789C57-9F97-406E-95F3-98477265626C}"/>
              </a:ext>
            </a:extLst>
          </p:cNvPr>
          <p:cNvSpPr/>
          <p:nvPr/>
        </p:nvSpPr>
        <p:spPr>
          <a:xfrm>
            <a:off x="783769" y="595312"/>
            <a:ext cx="951723" cy="6439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.VnAvant" panose="020B72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8708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Bà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cho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nhà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Quế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quà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4 hàng" pitchFamily="34" charset="0"/>
                <a:cs typeface="Times New Roman" pitchFamily="18" charset="0"/>
              </a:rPr>
              <a:t>rổ</a:t>
            </a:r>
            <a:r>
              <a:rPr lang="en-US" sz="36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4 hàng" pitchFamily="34" charset="0"/>
                <a:cs typeface="Times New Roman" pitchFamily="18" charset="0"/>
              </a:rPr>
              <a:t>khế</a:t>
            </a:r>
            <a:r>
              <a:rPr lang="en-US" sz="3600" dirty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HP001 4 hàng" pitchFamily="34" charset="0"/>
                <a:cs typeface="Times New Roman" pitchFamily="18" charset="0"/>
              </a:rPr>
              <a:t>rổ</a:t>
            </a:r>
            <a:r>
              <a:rPr lang="en-US" sz="36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4 hàng" pitchFamily="34" charset="0"/>
                <a:cs typeface="Times New Roman" pitchFamily="18" charset="0"/>
              </a:rPr>
              <a:t>mơ</a:t>
            </a:r>
            <a:r>
              <a:rPr lang="en-US" sz="3600" dirty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sz="36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4 hàng" pitchFamily="34" charset="0"/>
                <a:cs typeface="Times New Roman" pitchFamily="18" charset="0"/>
              </a:rPr>
              <a:t>rô</a:t>
            </a:r>
            <a:r>
              <a:rPr lang="en-US" sz="3600" dirty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sz="36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4 hàng" pitchFamily="34" charset="0"/>
                <a:cs typeface="Times New Roman" pitchFamily="18" charset="0"/>
              </a:rPr>
              <a:t>quả</a:t>
            </a:r>
            <a:r>
              <a:rPr lang="en-US" sz="3600" dirty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4 hàng" pitchFamily="34" charset="0"/>
                <a:cs typeface="Times New Roman" pitchFamily="18" charset="0"/>
              </a:rPr>
              <a:t>khi</a:t>
            </a:r>
            <a:r>
              <a:rPr lang="en-US" sz="36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4 hàng" pitchFamily="34" charset="0"/>
                <a:cs typeface="Times New Roman" pitchFamily="18" charset="0"/>
              </a:rPr>
              <a:t>cô</a:t>
            </a:r>
            <a:r>
              <a:rPr lang="en-US" sz="36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4 hàng" pitchFamily="34" charset="0"/>
                <a:cs typeface="Times New Roman" pitchFamily="18" charset="0"/>
              </a:rPr>
              <a:t>gà</a:t>
            </a:r>
            <a:r>
              <a:rPr lang="en-US" sz="36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4 hàng" pitchFamily="34" charset="0"/>
                <a:cs typeface="Times New Roman" pitchFamily="18" charset="0"/>
              </a:rPr>
              <a:t>ri</a:t>
            </a:r>
            <a:r>
              <a:rPr lang="en-US" sz="4800" dirty="0">
                <a:latin typeface="HP001 4 hàng" pitchFamily="34" charset="0"/>
                <a:cs typeface="Times New Roman" pitchFamily="18" charset="0"/>
              </a:rPr>
              <a:t>.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endParaRPr lang="en-US" dirty="0">
              <a:latin typeface="HP001 4 hàng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5"/>
          <a:stretch/>
        </p:blipFill>
        <p:spPr bwMode="auto">
          <a:xfrm>
            <a:off x="1819275" y="1800224"/>
            <a:ext cx="7620000" cy="379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5915025" y="857250"/>
            <a:ext cx="12382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53300" y="847725"/>
            <a:ext cx="12382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810625" y="847725"/>
            <a:ext cx="895350" cy="95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90875" y="1419225"/>
            <a:ext cx="12382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010775" y="847725"/>
            <a:ext cx="914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6104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6" y="685800"/>
            <a:ext cx="11322049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A2D069-B497-44F0-8B2A-D61A2B2F889B}"/>
              </a:ext>
            </a:extLst>
          </p:cNvPr>
          <p:cNvSpPr txBox="1"/>
          <p:nvPr/>
        </p:nvSpPr>
        <p:spPr>
          <a:xfrm>
            <a:off x="2198914" y="1110343"/>
            <a:ext cx="67818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5.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(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b¶ng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con)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" y="2019301"/>
            <a:ext cx="10848974" cy="467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094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704850" y="2362200"/>
            <a:ext cx="104013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rgbClr val="FFFFFF"/>
                  </a:bgClr>
                </a:pattFill>
                <a:latin typeface="HP001 4 hàng" pitchFamily="34" charset="0"/>
              </a:rPr>
              <a:t>Trò chơi vòng quay đoán chữ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rgbClr val="FFFFFF"/>
                </a:bgClr>
              </a:pattFill>
              <a:latin typeface="HP001 4 hàng" pitchFamily="34" charset="0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2301875" y="3810000"/>
            <a:ext cx="2235200" cy="16764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333399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8026400" y="3724275"/>
            <a:ext cx="2235200" cy="16764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3575" y="1110734"/>
            <a:ext cx="87931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001 4 hàng" pitchFamily="34" charset="0"/>
              </a:rPr>
              <a:t>Kiểm</a:t>
            </a:r>
            <a:r>
              <a:rPr lang="en-US" sz="6000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HP001 4 hàng" pitchFamily="34" charset="0"/>
              </a:rPr>
              <a:t>tra</a:t>
            </a:r>
            <a:r>
              <a:rPr lang="en-US" sz="6000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HP001 4 hàng" pitchFamily="34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HP001 4 hàng" pitchFamily="34" charset="0"/>
              </a:rPr>
              <a:t>cũ</a:t>
            </a:r>
            <a:endParaRPr lang="en-US" sz="6000" dirty="0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410200" y="4791075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38395"/>
            <a:ext cx="12191999" cy="6743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49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70791" y="1718609"/>
            <a:ext cx="62536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08072" y="-31307"/>
            <a:ext cx="9186386" cy="6356708"/>
            <a:chOff x="1146" y="184"/>
            <a:chExt cx="4145" cy="3913"/>
          </a:xfrm>
        </p:grpSpPr>
        <p:pic>
          <p:nvPicPr>
            <p:cNvPr id="24601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" y="184"/>
              <a:ext cx="4145" cy="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2" name="Group 4"/>
            <p:cNvGrpSpPr>
              <a:grpSpLocks/>
            </p:cNvGrpSpPr>
            <p:nvPr/>
          </p:nvGrpSpPr>
          <p:grpSpPr bwMode="auto">
            <a:xfrm>
              <a:off x="1473" y="866"/>
              <a:ext cx="2741" cy="3001"/>
              <a:chOff x="1473" y="866"/>
              <a:chExt cx="2741" cy="3001"/>
            </a:xfrm>
          </p:grpSpPr>
          <p:sp>
            <p:nvSpPr>
              <p:cNvPr id="24603" name="Text Box 5"/>
              <p:cNvSpPr txBox="1">
                <a:spLocks noChangeArrowheads="1"/>
              </p:cNvSpPr>
              <p:nvPr/>
            </p:nvSpPr>
            <p:spPr bwMode="auto">
              <a:xfrm rot="19823569">
                <a:off x="2052" y="866"/>
                <a:ext cx="718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4000" b="1" dirty="0" err="1" smtClean="0">
                    <a:solidFill>
                      <a:srgbClr val="00CC00"/>
                    </a:solidFill>
                    <a:latin typeface="HP001 4 hàng" pitchFamily="34" charset="0"/>
                  </a:rPr>
                  <a:t>cà</a:t>
                </a:r>
                <a:r>
                  <a:rPr lang="en-US" sz="4000" b="1" dirty="0" smtClean="0">
                    <a:solidFill>
                      <a:srgbClr val="00CC00"/>
                    </a:solidFill>
                    <a:latin typeface="HP001 4 hàng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rgbClr val="00CC00"/>
                    </a:solidFill>
                    <a:latin typeface="HP001 4 hàng" pitchFamily="34" charset="0"/>
                  </a:rPr>
                  <a:t>ph</a:t>
                </a:r>
                <a:r>
                  <a:rPr lang="en-US" sz="4000" b="1" dirty="0" err="1" smtClean="0">
                    <a:solidFill>
                      <a:srgbClr val="00CC00"/>
                    </a:solidFill>
                    <a:latin typeface="HP001 4 hàng" pitchFamily="34" charset="0"/>
                    <a:cs typeface="Times New Roman" pitchFamily="18" charset="0"/>
                  </a:rPr>
                  <a:t>ê</a:t>
                </a:r>
                <a:endParaRPr lang="en-US" sz="4000" b="1" dirty="0" smtClean="0">
                  <a:solidFill>
                    <a:srgbClr val="00CC00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24604" name="Text Box 6"/>
              <p:cNvSpPr txBox="1">
                <a:spLocks noChangeArrowheads="1"/>
              </p:cNvSpPr>
              <p:nvPr/>
            </p:nvSpPr>
            <p:spPr bwMode="auto">
              <a:xfrm rot="17736068">
                <a:off x="1279" y="1412"/>
                <a:ext cx="994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6600" b="1" dirty="0" err="1">
                    <a:solidFill>
                      <a:srgbClr val="6600CC"/>
                    </a:solidFill>
                    <a:latin typeface="HP001 4 hàng" pitchFamily="34" charset="0"/>
                  </a:rPr>
                  <a:t>p</a:t>
                </a:r>
                <a:r>
                  <a:rPr lang="en-US" sz="6600" b="1" dirty="0" err="1" smtClean="0">
                    <a:solidFill>
                      <a:srgbClr val="6600CC"/>
                    </a:solidFill>
                    <a:latin typeface="HP001 4 hàng" pitchFamily="34" charset="0"/>
                  </a:rPr>
                  <a:t>hố</a:t>
                </a:r>
                <a:endParaRPr lang="en-US" sz="6600" b="1" dirty="0" smtClean="0">
                  <a:solidFill>
                    <a:srgbClr val="6600CC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24605" name="Text Box 7"/>
              <p:cNvSpPr txBox="1">
                <a:spLocks noChangeArrowheads="1"/>
              </p:cNvSpPr>
              <p:nvPr/>
            </p:nvSpPr>
            <p:spPr bwMode="auto">
              <a:xfrm rot="15110777">
                <a:off x="1390" y="2265"/>
                <a:ext cx="873" cy="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4800" b="1" dirty="0" err="1">
                    <a:solidFill>
                      <a:srgbClr val="FFFF00"/>
                    </a:solidFill>
                    <a:latin typeface="HP001 4 hàng" pitchFamily="34" charset="0"/>
                  </a:rPr>
                  <a:t>p</a:t>
                </a:r>
                <a:r>
                  <a:rPr lang="en-US" sz="4800" b="1" dirty="0" err="1" smtClean="0">
                    <a:solidFill>
                      <a:srgbClr val="FFFF00"/>
                    </a:solidFill>
                    <a:latin typeface="HP001 4 hàng" pitchFamily="34" charset="0"/>
                  </a:rPr>
                  <a:t>hở</a:t>
                </a:r>
                <a:r>
                  <a:rPr lang="en-US" sz="4800" b="1" dirty="0" smtClean="0">
                    <a:solidFill>
                      <a:srgbClr val="FFFF00"/>
                    </a:solidFill>
                    <a:latin typeface="HP001 4 hàng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rgbClr val="FFFF00"/>
                    </a:solidFill>
                    <a:latin typeface="HP001 4 hàng" pitchFamily="34" charset="0"/>
                  </a:rPr>
                  <a:t>bò</a:t>
                </a:r>
                <a:endParaRPr lang="en-US" sz="4400" b="1" dirty="0" smtClean="0">
                  <a:solidFill>
                    <a:srgbClr val="6600CC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24606" name="Text Box 8"/>
              <p:cNvSpPr txBox="1">
                <a:spLocks noChangeArrowheads="1"/>
              </p:cNvSpPr>
              <p:nvPr/>
            </p:nvSpPr>
            <p:spPr bwMode="auto">
              <a:xfrm rot="11038265">
                <a:off x="2073" y="2458"/>
                <a:ext cx="884" cy="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6600" b="1" dirty="0" smtClean="0">
                    <a:solidFill>
                      <a:srgbClr val="00CC00"/>
                    </a:solidFill>
                    <a:latin typeface="HP001 4 hàng" pitchFamily="34" charset="0"/>
                  </a:rPr>
                  <a:t>pi a </a:t>
                </a:r>
                <a:r>
                  <a:rPr lang="en-US" sz="6600" b="1" dirty="0" err="1" smtClean="0">
                    <a:solidFill>
                      <a:srgbClr val="00CC00"/>
                    </a:solidFill>
                    <a:latin typeface="HP001 4 hàng" pitchFamily="34" charset="0"/>
                  </a:rPr>
                  <a:t>nô</a:t>
                </a:r>
                <a:endParaRPr lang="en-US" sz="6600" b="1" dirty="0" smtClean="0">
                  <a:solidFill>
                    <a:srgbClr val="00CC00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24607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592" y="1592"/>
                <a:ext cx="85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4800" b="1" dirty="0" smtClean="0">
                    <a:solidFill>
                      <a:srgbClr val="0066FF"/>
                    </a:solidFill>
                    <a:latin typeface="HP001 4 hàng" pitchFamily="34" charset="0"/>
                  </a:rPr>
                  <a:t>phi</a:t>
                </a:r>
              </a:p>
            </p:txBody>
          </p:sp>
          <p:sp>
            <p:nvSpPr>
              <p:cNvPr id="24608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402" y="2715"/>
                <a:ext cx="1124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6600" b="1" dirty="0" err="1" smtClean="0">
                    <a:solidFill>
                      <a:srgbClr val="00CC00"/>
                    </a:solidFill>
                    <a:latin typeface="HP001 4 hàng" pitchFamily="34" charset="0"/>
                  </a:rPr>
                  <a:t>ph</a:t>
                </a:r>
                <a:endParaRPr lang="en-US" sz="6600" b="1" dirty="0" smtClean="0">
                  <a:solidFill>
                    <a:srgbClr val="00CC00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24609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3021" y="951"/>
                <a:ext cx="789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4400" b="1" dirty="0" err="1" smtClean="0">
                    <a:solidFill>
                      <a:srgbClr val="FF3300"/>
                    </a:solidFill>
                    <a:latin typeface="HP001 4 hàng" pitchFamily="34" charset="0"/>
                    <a:cs typeface="Times New Roman" pitchFamily="18" charset="0"/>
                  </a:rPr>
                  <a:t>phà</a:t>
                </a:r>
                <a:endParaRPr lang="en-US" sz="4400" b="1" dirty="0" smtClean="0">
                  <a:solidFill>
                    <a:srgbClr val="FF3300"/>
                  </a:solidFill>
                  <a:latin typeface="HP001 4 hàng" pitchFamily="34" charset="0"/>
                  <a:cs typeface="Times New Roman" pitchFamily="18" charset="0"/>
                </a:endParaRPr>
              </a:p>
            </p:txBody>
          </p:sp>
          <p:sp>
            <p:nvSpPr>
              <p:cNvPr id="24610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887"/>
                <a:ext cx="769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9600" b="1" dirty="0">
                    <a:solidFill>
                      <a:srgbClr val="FF3300"/>
                    </a:solidFill>
                    <a:latin typeface="HP001 4 hàng" pitchFamily="34" charset="0"/>
                  </a:rPr>
                  <a:t>p</a:t>
                </a:r>
                <a:endParaRPr lang="en-US" sz="9600" b="1" dirty="0" smtClean="0">
                  <a:solidFill>
                    <a:srgbClr val="FF3300"/>
                  </a:solidFill>
                  <a:latin typeface="HP001 4 hàng" pitchFamily="34" charset="0"/>
                </a:endParaRPr>
              </a:p>
            </p:txBody>
          </p:sp>
        </p:grpSp>
      </p:grpSp>
      <p:sp>
        <p:nvSpPr>
          <p:cNvPr id="24579" name="AutoShape 13"/>
          <p:cNvSpPr>
            <a:spLocks noChangeArrowheads="1"/>
          </p:cNvSpPr>
          <p:nvPr/>
        </p:nvSpPr>
        <p:spPr bwMode="auto">
          <a:xfrm rot="-5400000">
            <a:off x="5715000" y="-25400"/>
            <a:ext cx="914400" cy="9652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33CC"/>
              </a:solidFill>
            </a:endParaRPr>
          </a:p>
        </p:txBody>
      </p:sp>
      <p:sp>
        <p:nvSpPr>
          <p:cNvPr id="24580" name="WordArt 14"/>
          <p:cNvSpPr>
            <a:spLocks noChangeArrowheads="1" noChangeShapeType="1" noTextEdit="1"/>
          </p:cNvSpPr>
          <p:nvPr/>
        </p:nvSpPr>
        <p:spPr bwMode="auto">
          <a:xfrm>
            <a:off x="4064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1</a:t>
            </a:r>
          </a:p>
        </p:txBody>
      </p:sp>
      <p:sp>
        <p:nvSpPr>
          <p:cNvPr id="24581" name="WordArt 15"/>
          <p:cNvSpPr>
            <a:spLocks noChangeArrowheads="1" noChangeShapeType="1" noTextEdit="1"/>
          </p:cNvSpPr>
          <p:nvPr/>
        </p:nvSpPr>
        <p:spPr bwMode="auto">
          <a:xfrm>
            <a:off x="1625600" y="6324600"/>
            <a:ext cx="40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2</a:t>
            </a:r>
          </a:p>
        </p:txBody>
      </p:sp>
      <p:sp>
        <p:nvSpPr>
          <p:cNvPr id="24582" name="WordArt 16"/>
          <p:cNvSpPr>
            <a:spLocks noChangeArrowheads="1" noChangeShapeType="1" noTextEdit="1"/>
          </p:cNvSpPr>
          <p:nvPr/>
        </p:nvSpPr>
        <p:spPr bwMode="auto">
          <a:xfrm>
            <a:off x="10668000" y="6324600"/>
            <a:ext cx="50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6</a:t>
            </a:r>
          </a:p>
        </p:txBody>
      </p:sp>
      <p:sp>
        <p:nvSpPr>
          <p:cNvPr id="24583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80800" y="4419600"/>
            <a:ext cx="7112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84" name="WordArt 18"/>
          <p:cNvSpPr>
            <a:spLocks noChangeArrowheads="1" noChangeShapeType="1" noTextEdit="1"/>
          </p:cNvSpPr>
          <p:nvPr/>
        </p:nvSpPr>
        <p:spPr bwMode="auto">
          <a:xfrm>
            <a:off x="2844800" y="6324600"/>
            <a:ext cx="50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3</a:t>
            </a:r>
          </a:p>
        </p:txBody>
      </p:sp>
      <p:sp>
        <p:nvSpPr>
          <p:cNvPr id="24585" name="WordArt 19"/>
          <p:cNvSpPr>
            <a:spLocks noChangeArrowheads="1" noChangeShapeType="1" noTextEdit="1"/>
          </p:cNvSpPr>
          <p:nvPr/>
        </p:nvSpPr>
        <p:spPr bwMode="auto">
          <a:xfrm>
            <a:off x="8229600" y="6324600"/>
            <a:ext cx="50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4</a:t>
            </a:r>
          </a:p>
        </p:txBody>
      </p:sp>
      <p:sp>
        <p:nvSpPr>
          <p:cNvPr id="24586" name="WordArt 20"/>
          <p:cNvSpPr>
            <a:spLocks noChangeArrowheads="1" noChangeShapeType="1" noTextEdit="1"/>
          </p:cNvSpPr>
          <p:nvPr/>
        </p:nvSpPr>
        <p:spPr bwMode="auto">
          <a:xfrm>
            <a:off x="9550400" y="6324600"/>
            <a:ext cx="50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5</a:t>
            </a:r>
          </a:p>
        </p:txBody>
      </p:sp>
      <p:pic>
        <p:nvPicPr>
          <p:cNvPr id="22549" name="nhac chuong 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447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6248400"/>
            <a:ext cx="711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89" name="AutoShape 2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90" name="AutoShape 2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43200" y="6324600"/>
            <a:ext cx="711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91" name="AutoShape 2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6248400"/>
            <a:ext cx="8128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92" name="AutoShape 2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448800" y="6248400"/>
            <a:ext cx="8128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93" name="AutoShape 2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64800" y="6248400"/>
            <a:ext cx="8128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94" name="AutoShape 28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80000" y="6248400"/>
            <a:ext cx="6096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0000"/>
                </a:solidFill>
              </a:rPr>
              <a:t>28</a:t>
            </a:r>
          </a:p>
        </p:txBody>
      </p:sp>
      <p:pic>
        <p:nvPicPr>
          <p:cNvPr id="86047" name="Picture 31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24765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1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47244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1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43338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1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23241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1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985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31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985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454053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1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2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4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5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6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8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0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9" dur="123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0" dur="123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2" dur="123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09" dur="123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10" dur="123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1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2" dur="123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1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37F97E1-27C1-40FE-AD07-9A3246C2B4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43081"/>
            <a:ext cx="105156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…….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…..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……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5DC7D6-76F3-4445-A341-99E47B37A6E0}"/>
              </a:ext>
            </a:extLst>
          </p:cNvPr>
          <p:cNvSpPr txBox="1"/>
          <p:nvPr/>
        </p:nvSpPr>
        <p:spPr>
          <a:xfrm>
            <a:off x="4012162" y="1733407"/>
            <a:ext cx="2610239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34: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B2792D-35EA-45B4-B418-08B81C909FF2}"/>
              </a:ext>
            </a:extLst>
          </p:cNvPr>
          <p:cNvSpPr txBox="1"/>
          <p:nvPr/>
        </p:nvSpPr>
        <p:spPr>
          <a:xfrm>
            <a:off x="6401576" y="1865846"/>
            <a:ext cx="384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sz="3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- </a:t>
            </a:r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F145D13-8B1A-4B5D-B0CB-FB9C6D5CCFA4}"/>
              </a:ext>
            </a:extLst>
          </p:cNvPr>
          <p:cNvSpPr/>
          <p:nvPr/>
        </p:nvSpPr>
        <p:spPr>
          <a:xfrm>
            <a:off x="1632857" y="3023675"/>
            <a:ext cx="3722914" cy="26965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11DA78-FBE3-426D-8619-002DDD6C574F}"/>
              </a:ext>
            </a:extLst>
          </p:cNvPr>
          <p:cNvSpPr txBox="1"/>
          <p:nvPr/>
        </p:nvSpPr>
        <p:spPr>
          <a:xfrm>
            <a:off x="2948474" y="3321721"/>
            <a:ext cx="1810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.VnAvant" panose="020B7200000000000000" pitchFamily="34" charset="0"/>
              </a:rPr>
              <a:t>qu</a:t>
            </a:r>
            <a:endParaRPr lang="en-US" sz="96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DA418FB-E720-4AF4-AD35-6B3F26E99093}"/>
              </a:ext>
            </a:extLst>
          </p:cNvPr>
          <p:cNvSpPr/>
          <p:nvPr/>
        </p:nvSpPr>
        <p:spPr>
          <a:xfrm>
            <a:off x="6836231" y="3026449"/>
            <a:ext cx="3433666" cy="276186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8D7EADB-39E1-437B-B017-8F44169EC397}"/>
              </a:ext>
            </a:extLst>
          </p:cNvPr>
          <p:cNvSpPr txBox="1"/>
          <p:nvPr/>
        </p:nvSpPr>
        <p:spPr>
          <a:xfrm>
            <a:off x="8230376" y="3325126"/>
            <a:ext cx="1153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585F31F-C828-49B9-90DE-FEA9E7E577DE}"/>
              </a:ext>
            </a:extLst>
          </p:cNvPr>
          <p:cNvSpPr txBox="1"/>
          <p:nvPr/>
        </p:nvSpPr>
        <p:spPr>
          <a:xfrm>
            <a:off x="797767" y="2272012"/>
            <a:ext cx="1670180" cy="584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TiÕt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6878357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62AE211-90C0-4FA5-893F-9F1752E63C60}"/>
              </a:ext>
            </a:extLst>
          </p:cNvPr>
          <p:cNvSpPr/>
          <p:nvPr/>
        </p:nvSpPr>
        <p:spPr>
          <a:xfrm>
            <a:off x="321582" y="5076053"/>
            <a:ext cx="9689193" cy="12826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/>
              <a:t>q</a:t>
            </a:r>
            <a:r>
              <a:rPr lang="en-US" sz="6000" dirty="0" err="1" smtClean="0"/>
              <a:t>uờ</a:t>
            </a:r>
            <a:r>
              <a:rPr lang="en-US" sz="6000" dirty="0" smtClean="0"/>
              <a:t>- </a:t>
            </a:r>
            <a:r>
              <a:rPr lang="en-US" sz="6000" dirty="0"/>
              <a:t>a</a:t>
            </a:r>
            <a:r>
              <a:rPr lang="en-US" sz="6000" dirty="0" smtClean="0"/>
              <a:t> - qua - </a:t>
            </a:r>
            <a:r>
              <a:rPr lang="en-US" sz="6000" dirty="0" err="1" smtClean="0"/>
              <a:t>hỏi</a:t>
            </a:r>
            <a:r>
              <a:rPr lang="en-US" sz="6000" dirty="0" smtClean="0"/>
              <a:t>- </a:t>
            </a:r>
            <a:r>
              <a:rPr lang="en-US" sz="6000" dirty="0" err="1" smtClean="0"/>
              <a:t>quả</a:t>
            </a:r>
            <a:r>
              <a:rPr lang="en-US" sz="6000" dirty="0" smtClean="0"/>
              <a:t>/ </a:t>
            </a:r>
            <a:r>
              <a:rPr lang="en-US" sz="6000" dirty="0" err="1" smtClean="0"/>
              <a:t>quả</a:t>
            </a:r>
            <a:r>
              <a:rPr lang="en-US" sz="6000" dirty="0" smtClean="0"/>
              <a:t> </a:t>
            </a:r>
            <a:r>
              <a:rPr lang="en-US" sz="6000" dirty="0" err="1" smtClean="0"/>
              <a:t>lê</a:t>
            </a:r>
            <a:r>
              <a:rPr lang="vi-VN" sz="6000" dirty="0" smtClean="0"/>
              <a:t> </a:t>
            </a:r>
            <a:endParaRPr lang="en-US" sz="6000" dirty="0">
              <a:latin typeface=".VnAvant" panose="020B7200000000000000" pitchFamily="34" charset="0"/>
            </a:endParaRPr>
          </a:p>
        </p:txBody>
      </p:sp>
      <p:pic>
        <p:nvPicPr>
          <p:cNvPr id="4" name="Content Placeholder 3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2" y="114300"/>
            <a:ext cx="11870418" cy="4219575"/>
          </a:xfrm>
        </p:spPr>
      </p:pic>
    </p:spTree>
    <p:extLst>
      <p:ext uri="{BB962C8B-B14F-4D97-AF65-F5344CB8AC3E}">
        <p14:creationId xmlns:p14="http://schemas.microsoft.com/office/powerpoint/2010/main" val="20818682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7F64E1F-8DBE-4137-BC3E-C32656727E72}"/>
              </a:ext>
            </a:extLst>
          </p:cNvPr>
          <p:cNvSpPr/>
          <p:nvPr/>
        </p:nvSpPr>
        <p:spPr>
          <a:xfrm>
            <a:off x="1752600" y="5187199"/>
            <a:ext cx="9371143" cy="1220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b="1" dirty="0"/>
              <a:t>  </a:t>
            </a:r>
            <a:r>
              <a:rPr lang="en-US" sz="8000" dirty="0" err="1" smtClean="0">
                <a:latin typeface="HP001 4 hàng" pitchFamily="34" charset="0"/>
              </a:rPr>
              <a:t>rờ</a:t>
            </a:r>
            <a:r>
              <a:rPr lang="en-US" sz="8000" dirty="0" smtClean="0">
                <a:latin typeface="HP001 4 hàng" pitchFamily="34" charset="0"/>
              </a:rPr>
              <a:t>- ô –</a:t>
            </a:r>
            <a:r>
              <a:rPr lang="en-US" sz="8000" dirty="0" err="1" smtClean="0">
                <a:latin typeface="HP001 4 hàng" pitchFamily="34" charset="0"/>
              </a:rPr>
              <a:t>rô</a:t>
            </a:r>
            <a:r>
              <a:rPr lang="en-US" sz="8000" dirty="0" smtClean="0">
                <a:latin typeface="HP001 4 hàng" pitchFamily="34" charset="0"/>
              </a:rPr>
              <a:t>- </a:t>
            </a:r>
            <a:r>
              <a:rPr lang="en-US" sz="8000" dirty="0" err="1" smtClean="0">
                <a:latin typeface="HP001 4 hàng" pitchFamily="34" charset="0"/>
              </a:rPr>
              <a:t>rổ</a:t>
            </a:r>
            <a:r>
              <a:rPr lang="en-US" sz="8000" dirty="0" smtClean="0">
                <a:latin typeface="HP001 4 hàng" pitchFamily="34" charset="0"/>
              </a:rPr>
              <a:t> / </a:t>
            </a:r>
            <a:r>
              <a:rPr lang="en-US" sz="8000" dirty="0" err="1" smtClean="0">
                <a:latin typeface="HP001 4 hàng" pitchFamily="34" charset="0"/>
              </a:rPr>
              <a:t>rổ</a:t>
            </a:r>
            <a:r>
              <a:rPr lang="en-US" sz="8000" dirty="0" smtClean="0">
                <a:latin typeface="HP001 4 hàng" pitchFamily="34" charset="0"/>
              </a:rPr>
              <a:t> </a:t>
            </a:r>
            <a:r>
              <a:rPr lang="en-US" sz="8000" dirty="0" err="1" smtClean="0">
                <a:latin typeface="HP001 4 hàng" pitchFamily="34" charset="0"/>
              </a:rPr>
              <a:t>cá</a:t>
            </a:r>
            <a:endParaRPr lang="en-US" sz="8000" dirty="0">
              <a:latin typeface=".VnAvant" panose="020B7200000000000000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33375"/>
            <a:ext cx="11496675" cy="4474253"/>
          </a:xfrm>
        </p:spPr>
      </p:pic>
    </p:spTree>
    <p:extLst>
      <p:ext uri="{BB962C8B-B14F-4D97-AF65-F5344CB8AC3E}">
        <p14:creationId xmlns:p14="http://schemas.microsoft.com/office/powerpoint/2010/main" val="17917862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:\Clipart\KHUNG\MAU\Plant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4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3766" y="211276"/>
            <a:ext cx="3724233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5000" b="1" dirty="0" err="1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Qu</a:t>
            </a:r>
            <a:endParaRPr lang="en-US" sz="150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6749" y="211276"/>
            <a:ext cx="3000375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qu</a:t>
            </a:r>
            <a:endParaRPr lang="en-US" sz="1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3275" y="3790951"/>
            <a:ext cx="3943350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0000" b="1" dirty="0" err="1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Qu</a:t>
            </a:r>
            <a:endParaRPr lang="en-US" sz="200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2899" y="3676650"/>
            <a:ext cx="3038475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8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qu</a:t>
            </a:r>
            <a:endParaRPr lang="en-US" sz="1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5404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:\Clipart\KHUNG\MAU\Plant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4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3766" y="211276"/>
            <a:ext cx="3724233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50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R</a:t>
            </a:r>
            <a:endParaRPr lang="en-US" sz="150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6749" y="211276"/>
            <a:ext cx="3000375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r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3275" y="3790951"/>
            <a:ext cx="3943350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00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62899" y="3676650"/>
            <a:ext cx="3038475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r</a:t>
            </a:r>
            <a:endParaRPr lang="en-US" sz="1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03841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F3F0C3-E09F-455C-AA92-F8ADF08A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73" y="262490"/>
            <a:ext cx="11139053" cy="92207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HP001 4 hàng" pitchFamily="34" charset="0"/>
              </a:rPr>
              <a:t>Tiếng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nào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có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âm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qu</a:t>
            </a:r>
            <a:r>
              <a:rPr lang="en-US" sz="3200" dirty="0" smtClean="0">
                <a:latin typeface="HP001 4 hàng" pitchFamily="34" charset="0"/>
              </a:rPr>
              <a:t>? </a:t>
            </a:r>
            <a:r>
              <a:rPr lang="en-US" sz="3200" dirty="0" err="1" smtClean="0">
                <a:latin typeface="HP001 4 hàng" pitchFamily="34" charset="0"/>
              </a:rPr>
              <a:t>Tiếng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nào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có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âm</a:t>
            </a:r>
            <a:r>
              <a:rPr lang="en-US" sz="3200" dirty="0" smtClean="0">
                <a:latin typeface="HP001 4 hàng" pitchFamily="34" charset="0"/>
              </a:rPr>
              <a:t> r?</a:t>
            </a:r>
            <a:endParaRPr lang="en-US" sz="3200" dirty="0">
              <a:latin typeface="HP001 4 hàng" pitchFamily="34" charset="0"/>
            </a:endParaRPr>
          </a:p>
        </p:txBody>
      </p:sp>
      <p:pic>
        <p:nvPicPr>
          <p:cNvPr id="4" name="CA QU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2968" y="1343023"/>
            <a:ext cx="390525" cy="390525"/>
          </a:xfrm>
        </p:spPr>
      </p:pic>
      <p:pic>
        <p:nvPicPr>
          <p:cNvPr id="2050" name="Picture 2" descr="C:\Users\Admin\AppData\Local\Temp\Rar$DIa4332.25022\1b7fbd69-11fe-4933-86ed-c28e241d27e2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705350"/>
            <a:ext cx="32099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AppData\Local\Temp\Rar$DIa4332.37546\2eea7548-c2e2-46ab-bbb2-b903c0833630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057399"/>
            <a:ext cx="32099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AppData\Local\Temp\Rar$DIa4332.42064\35ba89fa-967e-4e89-a4ae-cddc1ba4143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32" y="4667251"/>
            <a:ext cx="3543300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AppData\Local\Temp\Rar$DIa4332.48176\93da326c-3818-4286-b6e5-cdba19c1354c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738311"/>
            <a:ext cx="3538538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AppData\Local\Temp\Rar$DIa4332.1673\bf4550ac-ba9b-45ee-a424-0993eee1b224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256" y="1916904"/>
            <a:ext cx="3224212" cy="2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AppData\Local\Temp\Rar$DIa4332.11972\d37a066a-86a3-4210-9c40-9c83190b5617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6" y="4819650"/>
            <a:ext cx="353853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Á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814886" y="1352548"/>
            <a:ext cx="428625" cy="428625"/>
          </a:xfrm>
          <a:prstGeom prst="rect">
            <a:avLst/>
          </a:prstGeom>
        </p:spPr>
      </p:pic>
      <p:pic>
        <p:nvPicPr>
          <p:cNvPr id="6" name="QUẾ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10612" y="1381123"/>
            <a:ext cx="609600" cy="400050"/>
          </a:xfrm>
          <a:prstGeom prst="rect">
            <a:avLst/>
          </a:prstGeom>
        </p:spPr>
      </p:pic>
      <p:pic>
        <p:nvPicPr>
          <p:cNvPr id="7" name="QUẠ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8631" y="4229098"/>
            <a:ext cx="609600" cy="304800"/>
          </a:xfrm>
          <a:prstGeom prst="rect">
            <a:avLst/>
          </a:prstGeom>
        </p:spPr>
      </p:pic>
      <p:pic>
        <p:nvPicPr>
          <p:cNvPr id="8" name="RỄ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305300" y="4095747"/>
            <a:ext cx="590551" cy="457200"/>
          </a:xfrm>
          <a:prstGeom prst="rect">
            <a:avLst/>
          </a:prstGeom>
        </p:spPr>
      </p:pic>
      <p:pic>
        <p:nvPicPr>
          <p:cNvPr id="9" name="GA RI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46256" y="4229098"/>
            <a:ext cx="504825" cy="41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31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358</Words>
  <Application>Microsoft Office PowerPoint</Application>
  <PresentationFormat>Custom</PresentationFormat>
  <Paragraphs>81</Paragraphs>
  <Slides>21</Slides>
  <Notes>4</Notes>
  <HiddenSlides>0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Default Design</vt:lpstr>
      <vt:lpstr>Xin chào các em</vt:lpstr>
      <vt:lpstr>PowerPoint Presentation</vt:lpstr>
      <vt:lpstr>PowerPoint Presentation</vt:lpstr>
      <vt:lpstr>Thứ ……. ngày ….. tháng …… năm 2020 Tiếng Việt</vt:lpstr>
      <vt:lpstr>PowerPoint Presentation</vt:lpstr>
      <vt:lpstr>PowerPoint Presentation</vt:lpstr>
      <vt:lpstr>PowerPoint Presentation</vt:lpstr>
      <vt:lpstr>PowerPoint Presentation</vt:lpstr>
      <vt:lpstr>Tiếng nào có âm qu? Tiếng nào có âm r?</vt:lpstr>
      <vt:lpstr>PowerPoint Presentation</vt:lpstr>
      <vt:lpstr>3. TËp ®äc</vt:lpstr>
      <vt:lpstr>3. TËp ®äc</vt:lpstr>
      <vt:lpstr> Luyện đọc từ  </vt:lpstr>
      <vt:lpstr>3. TËp ®äc</vt:lpstr>
      <vt:lpstr>PowerPoint Presentation</vt:lpstr>
      <vt:lpstr>    Bà cho nhà Quế quà gì?</vt:lpstr>
      <vt:lpstr>Bà cho nhà Quế quà là rổ khế, rổ mơ, cá rô, cá quả. Có khi là cô gà ri.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87</cp:revision>
  <dcterms:created xsi:type="dcterms:W3CDTF">2020-08-11T02:56:19Z</dcterms:created>
  <dcterms:modified xsi:type="dcterms:W3CDTF">2020-08-23T02:02:43Z</dcterms:modified>
</cp:coreProperties>
</file>