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40" r:id="rId5"/>
    <p:sldId id="354" r:id="rId6"/>
    <p:sldId id="279" r:id="rId7"/>
    <p:sldId id="348" r:id="rId8"/>
    <p:sldId id="341" r:id="rId9"/>
    <p:sldId id="342" r:id="rId10"/>
    <p:sldId id="344" r:id="rId11"/>
    <p:sldId id="353" r:id="rId12"/>
    <p:sldId id="345" r:id="rId13"/>
    <p:sldId id="346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2" y="1387364"/>
            <a:ext cx="9191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Fill in the table with information about the London tour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A8BBAD-8E10-1BF9-9A2C-D6441A14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573" y="2163140"/>
            <a:ext cx="4875532" cy="390175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D005E0D7-52C8-A1AA-FC5A-1B86FBB31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46954"/>
              </p:ext>
            </p:extLst>
          </p:nvPr>
        </p:nvGraphicFramePr>
        <p:xfrm>
          <a:off x="539852" y="2517728"/>
          <a:ext cx="6142033" cy="3017520"/>
        </p:xfrm>
        <a:graphic>
          <a:graphicData uri="http://schemas.openxmlformats.org/drawingml/2006/table">
            <a:tbl>
              <a:tblPr/>
              <a:tblGrid>
                <a:gridCol w="1545426">
                  <a:extLst>
                    <a:ext uri="{9D8B030D-6E8A-4147-A177-3AD203B41FA5}">
                      <a16:colId xmlns="" xmlns:a16="http://schemas.microsoft.com/office/drawing/2014/main" val="3319842772"/>
                    </a:ext>
                  </a:extLst>
                </a:gridCol>
                <a:gridCol w="2040673">
                  <a:extLst>
                    <a:ext uri="{9D8B030D-6E8A-4147-A177-3AD203B41FA5}">
                      <a16:colId xmlns="" xmlns:a16="http://schemas.microsoft.com/office/drawing/2014/main" val="1253800263"/>
                    </a:ext>
                  </a:extLst>
                </a:gridCol>
                <a:gridCol w="2555934">
                  <a:extLst>
                    <a:ext uri="{9D8B030D-6E8A-4147-A177-3AD203B41FA5}">
                      <a16:colId xmlns="" xmlns:a16="http://schemas.microsoft.com/office/drawing/2014/main" val="3586372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Place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Activity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27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9:30 a.m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Buckingham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Palace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– visiting the</a:t>
                      </a:r>
                      <a:r>
                        <a:rPr lang="en-US" sz="2400"/>
                        <a:t/>
                      </a:r>
                      <a:br>
                        <a:rPr lang="en-US" sz="2400"/>
                      </a:br>
                      <a:r>
                        <a:rPr lang="en-US" sz="2400" smtClean="0"/>
                        <a:t>Queen’s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smtClean="0"/>
                        <a:t>garden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/>
                        <a:t>– </a:t>
                      </a:r>
                      <a:r>
                        <a:rPr lang="en-US" sz="2400" smtClean="0"/>
                        <a:t>...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2652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79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266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27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6362"/>
            <a:ext cx="107141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Fill in the table with information about the London tour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17589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073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A8BBAD-8E10-1BF9-9A2C-D6441A14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437" y="2953987"/>
            <a:ext cx="3971929" cy="317862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D005E0D7-52C8-A1AA-FC5A-1B86FBB31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96126"/>
              </p:ext>
            </p:extLst>
          </p:nvPr>
        </p:nvGraphicFramePr>
        <p:xfrm>
          <a:off x="539852" y="1823130"/>
          <a:ext cx="6931395" cy="4572000"/>
        </p:xfrm>
        <a:graphic>
          <a:graphicData uri="http://schemas.openxmlformats.org/drawingml/2006/table">
            <a:tbl>
              <a:tblPr/>
              <a:tblGrid>
                <a:gridCol w="1407672">
                  <a:extLst>
                    <a:ext uri="{9D8B030D-6E8A-4147-A177-3AD203B41FA5}">
                      <a16:colId xmlns="" xmlns:a16="http://schemas.microsoft.com/office/drawing/2014/main" val="3319842772"/>
                    </a:ext>
                  </a:extLst>
                </a:gridCol>
                <a:gridCol w="2152261">
                  <a:extLst>
                    <a:ext uri="{9D8B030D-6E8A-4147-A177-3AD203B41FA5}">
                      <a16:colId xmlns="" xmlns:a16="http://schemas.microsoft.com/office/drawing/2014/main" val="1253800263"/>
                    </a:ext>
                  </a:extLst>
                </a:gridCol>
                <a:gridCol w="3371462">
                  <a:extLst>
                    <a:ext uri="{9D8B030D-6E8A-4147-A177-3AD203B41FA5}">
                      <a16:colId xmlns="" xmlns:a16="http://schemas.microsoft.com/office/drawing/2014/main" val="3586372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n-lt"/>
                        </a:rPr>
                        <a:t>Time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n-lt"/>
                        </a:rPr>
                        <a:t>Place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+mn-lt"/>
                        </a:rPr>
                        <a:t>Activity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27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9:30 a.m. 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Buckingham Palace 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en-US" sz="2200" b="0" i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visit </a:t>
                      </a:r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Queen’s garden</a:t>
                      </a:r>
                      <a:b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see the Queen’s collection of artworks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2652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11:30 a.m.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Buckingham Palace 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watch the Changing of the Guard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5469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1:00 </a:t>
                      </a:r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p.m.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Around Big Ben 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have lunch</a:t>
                      </a:r>
                      <a:b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tour the place and take photos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79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3:15 p.m.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River Thames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take </a:t>
                      </a:r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a boat ride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266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5:00 p.m.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+mn-lt"/>
                        </a:rPr>
                        <a:t>return to the hotel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2780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20A24D-5588-4154-3749-8A6888EDDEDC}"/>
              </a:ext>
            </a:extLst>
          </p:cNvPr>
          <p:cNvSpPr txBox="1"/>
          <p:nvPr/>
        </p:nvSpPr>
        <p:spPr>
          <a:xfrm>
            <a:off x="8070033" y="2020634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27123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9" y="1193391"/>
            <a:ext cx="103540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Imagine that you took the tour of London. Write a diary entry of about 70 words about your tour, based on the table in 4 or use your imagination.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04345C-C047-4342-4F09-017DFF95C2FD}"/>
              </a:ext>
            </a:extLst>
          </p:cNvPr>
          <p:cNvSpPr txBox="1"/>
          <p:nvPr/>
        </p:nvSpPr>
        <p:spPr>
          <a:xfrm>
            <a:off x="936887" y="2306863"/>
            <a:ext cx="10126824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answers: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tour of London began at 9:30 a.m. First, we went to Buckingham Palace. We visited the Queen’s Garden and saw her collection of artworks. At 11:30 a.m. we watched the Changing of the Guard. We then went to Big Ben. We took a lot of photos there. At 3:15 p.m., we took a boat ride on the River Thames. We saw many historic attractions along the river. I enjoyed the tour very much.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=""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=""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5083803" y="1884604"/>
            <a:ext cx="3083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POST-LISTENING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WRITING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9736" y="2449471"/>
            <a:ext cx="8152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vi-VN" sz="2400" dirty="0">
                <a:latin typeface="Calibri (Body)"/>
              </a:rPr>
              <a:t>listen for specific information about a tour of </a:t>
            </a:r>
            <a:r>
              <a:rPr lang="vi-VN" sz="2400">
                <a:latin typeface="Calibri (Body)"/>
              </a:rPr>
              <a:t>a </a:t>
            </a:r>
            <a:r>
              <a:rPr lang="vi-VN" sz="2400" smtClean="0">
                <a:latin typeface="Calibri (Body)"/>
              </a:rPr>
              <a:t>city</a:t>
            </a:r>
            <a:endParaRPr lang="en-US" sz="2400" dirty="0">
              <a:latin typeface="Calibri (Body)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vi-VN" sz="2400" dirty="0">
                <a:latin typeface="Calibri (Body)"/>
              </a:rPr>
              <a:t>write a diary entry about a tour of </a:t>
            </a:r>
            <a:r>
              <a:rPr lang="vi-VN" sz="2400">
                <a:latin typeface="Calibri (Body)"/>
              </a:rPr>
              <a:t>a </a:t>
            </a:r>
            <a:r>
              <a:rPr lang="vi-VN" sz="2400" smtClean="0">
                <a:latin typeface="Calibri (Body)"/>
              </a:rPr>
              <a:t>city</a:t>
            </a:r>
            <a:endParaRPr lang="en-US" sz="24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=""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990" y="2283298"/>
            <a:ext cx="8361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5F1BF0-F5CD-C144-A95F-B4F967217110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342723" y="1694897"/>
            <a:ext cx="353354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34" y="1328590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5494" y="1782109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1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2105" y="176152"/>
            <a:ext cx="96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B3482B9-8335-49EF-9BF2-98CA104254BE}"/>
              </a:ext>
            </a:extLst>
          </p:cNvPr>
          <p:cNvGrpSpPr/>
          <p:nvPr/>
        </p:nvGrpSpPr>
        <p:grpSpPr>
          <a:xfrm>
            <a:off x="1745107" y="2864582"/>
            <a:ext cx="8701784" cy="3378384"/>
            <a:chOff x="2782171" y="2864994"/>
            <a:chExt cx="8044979" cy="337838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50C8B2A-8FDE-43EE-90FB-4FEC40DC4222}"/>
                </a:ext>
              </a:extLst>
            </p:cNvPr>
            <p:cNvSpPr/>
            <p:nvPr/>
          </p:nvSpPr>
          <p:spPr>
            <a:xfrm>
              <a:off x="6000162" y="286499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36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r>
                <a:rPr lang="vi-VN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 </a:t>
              </a:r>
              <a:r>
                <a:rPr lang="vi-VN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tour of a city</a:t>
              </a:r>
              <a:endParaRPr lang="en-US" sz="44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156EB0D-812F-4D80-A64D-03A8CBDB3FA5}"/>
                </a:ext>
              </a:extLst>
            </p:cNvPr>
            <p:cNvSpPr/>
            <p:nvPr/>
          </p:nvSpPr>
          <p:spPr>
            <a:xfrm>
              <a:off x="2782171" y="286499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04F7AA6-CBE6-4304-8807-D2800CF99C5E}"/>
                </a:ext>
              </a:extLst>
            </p:cNvPr>
            <p:cNvSpPr/>
            <p:nvPr/>
          </p:nvSpPr>
          <p:spPr>
            <a:xfrm>
              <a:off x="6000162" y="463462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17145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vi-VN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 </a:t>
              </a:r>
              <a:r>
                <a:rPr lang="vi-VN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diary entry about a </a:t>
              </a:r>
              <a:r>
                <a:rPr lang="en-GB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</a:t>
              </a:r>
              <a:r>
                <a:rPr lang="vi-VN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tour </a:t>
              </a:r>
              <a:r>
                <a:rPr lang="vi-VN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of a city</a:t>
              </a:r>
              <a:endParaRPr lang="en-US" sz="44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C024542-7E21-4B0B-A418-61E79C285FBA}"/>
                </a:ext>
              </a:extLst>
            </p:cNvPr>
            <p:cNvSpPr/>
            <p:nvPr/>
          </p:nvSpPr>
          <p:spPr>
            <a:xfrm>
              <a:off x="2782171" y="463462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/>
                <a:t>Writing</a:t>
              </a:r>
              <a:endParaRPr lang="en-US" sz="6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listen for specific information about a tour of </a:t>
            </a:r>
            <a:r>
              <a:rPr lang="vi-VN" sz="2800">
                <a:latin typeface="Calibri (Body)"/>
              </a:rPr>
              <a:t>a </a:t>
            </a:r>
            <a:r>
              <a:rPr lang="vi-VN" sz="2800" smtClean="0">
                <a:latin typeface="Calibri (Body)"/>
              </a:rPr>
              <a:t>city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write a diary entry about a tour of </a:t>
            </a:r>
            <a:r>
              <a:rPr lang="vi-VN" sz="2800">
                <a:latin typeface="Calibri (Body)"/>
              </a:rPr>
              <a:t>a </a:t>
            </a:r>
            <a:r>
              <a:rPr lang="vi-VN" sz="2800" smtClean="0">
                <a:latin typeface="Calibri (Body)"/>
              </a:rPr>
              <a:t>city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9006" y="1211001"/>
            <a:ext cx="1883767" cy="62789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23221" y="2323276"/>
            <a:ext cx="1850285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5524" y="3895448"/>
            <a:ext cx="1950733" cy="64309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23221" y="5270318"/>
            <a:ext cx="1850286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043160" cy="5722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game: What city is it?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2000109"/>
            <a:ext cx="7049598" cy="134120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groups. Match the phrases to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pictures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A tour guide is talking about the schedule for a day trip in London. Listen and fill in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times.</a:t>
            </a:r>
            <a:endParaRPr lang="en-GB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Listen again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7189" y="3484559"/>
            <a:ext cx="7061592" cy="168681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Work in pairs. Fill in the table with information about the London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Imagine that you took the tour of London. Write a diary entry of about 70 words about your tour, based on the table in 4 or use your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imagination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22773" y="1524951"/>
            <a:ext cx="1025591" cy="7983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80891" y="2650978"/>
            <a:ext cx="1042330" cy="12444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56257" y="4216997"/>
            <a:ext cx="992107" cy="10533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39005" y="5998486"/>
            <a:ext cx="1883767" cy="60492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380889" y="5582060"/>
            <a:ext cx="1042332" cy="41642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59183" y="5994693"/>
            <a:ext cx="704959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7189" y="5314621"/>
            <a:ext cx="7061592" cy="57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Class gallery.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26882C51-76F9-4F99-997D-31FA6242A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0126" y="1712348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D15044CD-C933-8DBF-3A44-C91822DF3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2" t="-2968" r="907" b="66580"/>
          <a:stretch/>
        </p:blipFill>
        <p:spPr bwMode="auto">
          <a:xfrm>
            <a:off x="898530" y="1631064"/>
            <a:ext cx="680408" cy="101799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" name="Right Triangle 119">
            <a:extLst>
              <a:ext uri="{FF2B5EF4-FFF2-40B4-BE49-F238E27FC236}">
                <a16:creationId xmlns="" xmlns:a16="http://schemas.microsoft.com/office/drawing/2014/main" id="{61FFFC16-86E2-4B9A-BC6D-213DC26547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43683" y="1718844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: Shape 121">
            <a:extLst>
              <a:ext uri="{FF2B5EF4-FFF2-40B4-BE49-F238E27FC236}">
                <a16:creationId xmlns="" xmlns:a16="http://schemas.microsoft.com/office/drawing/2014/main" id="{DD3524E0-C87C-4F38-9FC7-E969C15A7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114143" y="2075189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ight Triangle 123">
            <a:extLst>
              <a:ext uri="{FF2B5EF4-FFF2-40B4-BE49-F238E27FC236}">
                <a16:creationId xmlns="" xmlns:a16="http://schemas.microsoft.com/office/drawing/2014/main" id="{F1ED1DF4-DDDE-4464-8ABC-ED1F633CC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55916" y="2561247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25">
            <a:extLst>
              <a:ext uri="{FF2B5EF4-FFF2-40B4-BE49-F238E27FC236}">
                <a16:creationId xmlns="" xmlns:a16="http://schemas.microsoft.com/office/drawing/2014/main" id="{E7E01BF7-4F45-4B6D-82BF-5A5DB30A6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541" y="3939377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ight Triangle 127">
            <a:extLst>
              <a:ext uri="{FF2B5EF4-FFF2-40B4-BE49-F238E27FC236}">
                <a16:creationId xmlns="" xmlns:a16="http://schemas.microsoft.com/office/drawing/2014/main" id="{F2FC5C7B-261A-4268-BA85-C29488A8B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810520" y="3882298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29">
            <a:extLst>
              <a:ext uri="{FF2B5EF4-FFF2-40B4-BE49-F238E27FC236}">
                <a16:creationId xmlns="" xmlns:a16="http://schemas.microsoft.com/office/drawing/2014/main" id="{5CB4E315-91F2-4710-B866-B119037ED9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85769" y="1756438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2B30FF54-C432-15E0-702E-F5EE86BA44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6" r="79405"/>
          <a:stretch/>
        </p:blipFill>
        <p:spPr bwMode="auto">
          <a:xfrm>
            <a:off x="7411242" y="1837964"/>
            <a:ext cx="729526" cy="208704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9" name="Right Triangle 131">
            <a:extLst>
              <a:ext uri="{FF2B5EF4-FFF2-40B4-BE49-F238E27FC236}">
                <a16:creationId xmlns="" xmlns:a16="http://schemas.microsoft.com/office/drawing/2014/main" id="{569BABC0-B0CC-4E7B-838A-F6E644779E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V="1">
            <a:off x="8642224" y="1878459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3BAE2DA8-3611-EFFA-79D0-39ADF7A411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62527" r="28734" b="1837"/>
          <a:stretch/>
        </p:blipFill>
        <p:spPr bwMode="auto">
          <a:xfrm>
            <a:off x="671452" y="4230862"/>
            <a:ext cx="2231898" cy="150357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0" name="Rectangle 133">
            <a:extLst>
              <a:ext uri="{FF2B5EF4-FFF2-40B4-BE49-F238E27FC236}">
                <a16:creationId xmlns="" xmlns:a16="http://schemas.microsoft.com/office/drawing/2014/main" id="{DCBE1B01-A27C-45C2-ADA4-AA13C3AC1F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61516" y="3933980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ight Triangle 135">
            <a:extLst>
              <a:ext uri="{FF2B5EF4-FFF2-40B4-BE49-F238E27FC236}">
                <a16:creationId xmlns="" xmlns:a16="http://schemas.microsoft.com/office/drawing/2014/main" id="{BE7E1DAA-43FB-4446-A354-9283DE668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564669" y="4333390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Rectangle 137">
            <a:extLst>
              <a:ext uri="{FF2B5EF4-FFF2-40B4-BE49-F238E27FC236}">
                <a16:creationId xmlns="" xmlns:a16="http://schemas.microsoft.com/office/drawing/2014/main" id="{F6FE5468-759E-4E83-828A-5587C7F588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2111" y="2569137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54464B0E-592C-531A-DDE2-30C157A5D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5" t="-928" r="23172" b="61016"/>
          <a:stretch/>
        </p:blipFill>
        <p:spPr bwMode="auto">
          <a:xfrm>
            <a:off x="4923665" y="3884645"/>
            <a:ext cx="1293882" cy="190537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869B87FD-488C-7EED-CEA9-29AE8E8C6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3" t="63455"/>
          <a:stretch/>
        </p:blipFill>
        <p:spPr bwMode="auto">
          <a:xfrm>
            <a:off x="2953830" y="2570669"/>
            <a:ext cx="1276464" cy="138929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" name="Rectangle 139">
            <a:extLst>
              <a:ext uri="{FF2B5EF4-FFF2-40B4-BE49-F238E27FC236}">
                <a16:creationId xmlns="" xmlns:a16="http://schemas.microsoft.com/office/drawing/2014/main" id="{99FE99BC-5F7D-47C3-AA1E-16D7DBDBD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6605" y="3153137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A5242018-93CD-D58D-B717-314C0C6FA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2" b="62335"/>
          <a:stretch/>
        </p:blipFill>
        <p:spPr bwMode="auto">
          <a:xfrm>
            <a:off x="9339881" y="3241028"/>
            <a:ext cx="1699458" cy="239576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2" name="Right Triangle 141">
            <a:extLst>
              <a:ext uri="{FF2B5EF4-FFF2-40B4-BE49-F238E27FC236}">
                <a16:creationId xmlns="" xmlns:a16="http://schemas.microsoft.com/office/drawing/2014/main" id="{27400BAF-FCE6-4296-8A0E-9B595ADC09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432800" y="5807835"/>
            <a:ext cx="325600" cy="406635"/>
          </a:xfrm>
          <a:prstGeom prst="rtTriangle">
            <a:avLst/>
          </a:prstGeom>
          <a:solidFill>
            <a:srgbClr val="FFC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7" name="Freeform 10">
            <a:extLst>
              <a:ext uri="{FF2B5EF4-FFF2-40B4-BE49-F238E27FC236}">
                <a16:creationId xmlns="" xmlns:a16="http://schemas.microsoft.com/office/drawing/2014/main" id="{A7947151-311C-532D-D0B9-0693DB741B03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0217" y="287006"/>
            <a:ext cx="653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GUESSING GAME: WHAT CITY IS IT?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1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569" y="1588932"/>
            <a:ext cx="61341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B4E757-EF75-4271-8182-60B73BE358C9}"/>
              </a:ext>
            </a:extLst>
          </p:cNvPr>
          <p:cNvSpPr txBox="1"/>
          <p:nvPr/>
        </p:nvSpPr>
        <p:spPr>
          <a:xfrm>
            <a:off x="1040023" y="1187629"/>
            <a:ext cx="66543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Match the phrases to the pictures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="" xmlns:a16="http://schemas.microsoft.com/office/drawing/2014/main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9DBE36-41D4-82A1-A33C-20EA5DF15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56" y="1928812"/>
            <a:ext cx="2389414" cy="265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FE36D5-4026-B4F3-CEF8-8B29D06EF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524" y="1928811"/>
            <a:ext cx="3868575" cy="265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AC92FB-C308-420F-11CB-3C1A927ACEBD}"/>
              </a:ext>
            </a:extLst>
          </p:cNvPr>
          <p:cNvSpPr txBox="1"/>
          <p:nvPr/>
        </p:nvSpPr>
        <p:spPr>
          <a:xfrm>
            <a:off x="1181099" y="5483618"/>
            <a:ext cx="435428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C76C215-AD5D-3036-FF89-4520040D47E3}"/>
              </a:ext>
            </a:extLst>
          </p:cNvPr>
          <p:cNvSpPr txBox="1"/>
          <p:nvPr/>
        </p:nvSpPr>
        <p:spPr>
          <a:xfrm>
            <a:off x="6335485" y="5483617"/>
            <a:ext cx="435428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641259F-E738-5DEC-02A8-F42DB1791FF1}"/>
              </a:ext>
            </a:extLst>
          </p:cNvPr>
          <p:cNvSpPr txBox="1"/>
          <p:nvPr/>
        </p:nvSpPr>
        <p:spPr>
          <a:xfrm>
            <a:off x="1725446" y="5494768"/>
            <a:ext cx="3089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Changing of the Guard </a:t>
            </a:r>
            <a:endParaRPr lang="en-US" sz="2400" b="1" dirty="0">
              <a:solidFill>
                <a:srgbClr val="008A8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EA063FB-B29A-A9EB-460F-A67251266D38}"/>
              </a:ext>
            </a:extLst>
          </p:cNvPr>
          <p:cNvSpPr txBox="1"/>
          <p:nvPr/>
        </p:nvSpPr>
        <p:spPr>
          <a:xfrm>
            <a:off x="6891454" y="5505919"/>
            <a:ext cx="3069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Buckingham Palace</a:t>
            </a:r>
            <a:endParaRPr lang="en-US" sz="2400" b="1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346EF02C-11BA-3CF9-D007-FF202C026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2042372"/>
            <a:ext cx="3658908" cy="365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33936"/>
            <a:ext cx="86591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tour guide is talking about the schedule for a day trip in London. Listen and fill in the times.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732FCAC-3487-B9FF-0B6D-A6E0225D2C49}"/>
              </a:ext>
            </a:extLst>
          </p:cNvPr>
          <p:cNvSpPr txBox="1"/>
          <p:nvPr/>
        </p:nvSpPr>
        <p:spPr>
          <a:xfrm>
            <a:off x="319799" y="2242920"/>
            <a:ext cx="851573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Go to Buckingham Palace: 9:30 a.m.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Watch the Changing of the Guard: (1)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endParaRPr lang="en-US" dirty="0">
              <a:solidFill>
                <a:srgbClr val="949599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Lunch: (2)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endParaRPr lang="en-US" dirty="0">
              <a:solidFill>
                <a:srgbClr val="949599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The boat ride: (3)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endParaRPr lang="en-US" dirty="0">
              <a:solidFill>
                <a:srgbClr val="949599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Back to the hotel: (4)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28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55B82BD-1009-AEDE-F711-E47E638674F0}"/>
              </a:ext>
            </a:extLst>
          </p:cNvPr>
          <p:cNvSpPr txBox="1"/>
          <p:nvPr/>
        </p:nvSpPr>
        <p:spPr>
          <a:xfrm>
            <a:off x="6333287" y="3022901"/>
            <a:ext cx="2096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11:30 a.m.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FB67D8-1C47-63C6-02B4-5608035C7841}"/>
              </a:ext>
            </a:extLst>
          </p:cNvPr>
          <p:cNvSpPr txBox="1"/>
          <p:nvPr/>
        </p:nvSpPr>
        <p:spPr>
          <a:xfrm>
            <a:off x="2491197" y="3675986"/>
            <a:ext cx="1847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1:00 p.m.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4633123-2962-41ED-C141-5C61C56ACC9A}"/>
              </a:ext>
            </a:extLst>
          </p:cNvPr>
          <p:cNvSpPr txBox="1"/>
          <p:nvPr/>
        </p:nvSpPr>
        <p:spPr>
          <a:xfrm>
            <a:off x="3529529" y="4271875"/>
            <a:ext cx="2096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3:15 p.m.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3DBC22-8A8E-D5A0-8E99-43EE1E9D3AD0}"/>
              </a:ext>
            </a:extLst>
          </p:cNvPr>
          <p:cNvSpPr txBox="1"/>
          <p:nvPr/>
        </p:nvSpPr>
        <p:spPr>
          <a:xfrm>
            <a:off x="4062242" y="4945205"/>
            <a:ext cx="1766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5:00 p.m.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" name="0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5936" y="1616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67820"/>
            <a:ext cx="76554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again and complete each sentence with ONE word.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7B785E-A656-9042-9765-CB3EC2F730B3}"/>
              </a:ext>
            </a:extLst>
          </p:cNvPr>
          <p:cNvSpPr txBox="1"/>
          <p:nvPr/>
        </p:nvSpPr>
        <p:spPr>
          <a:xfrm>
            <a:off x="734321" y="1901340"/>
            <a:ext cx="106208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and her family live in Buckingham Palace.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At the Palace, you can see the Queen’s beautiful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Another name for Big Ben is the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Tower.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After lunch, you can go around and take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On the boat ride, you can see historic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along the river.</a:t>
            </a:r>
            <a:r>
              <a:rPr lang="en-US" sz="2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CCB53F-AE68-50EC-3554-88DC5279FE38}"/>
              </a:ext>
            </a:extLst>
          </p:cNvPr>
          <p:cNvSpPr txBox="1"/>
          <p:nvPr/>
        </p:nvSpPr>
        <p:spPr>
          <a:xfrm>
            <a:off x="1972854" y="2177475"/>
            <a:ext cx="1405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Queen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6115C-67A4-4AB2-E9FF-FF0364034746}"/>
              </a:ext>
            </a:extLst>
          </p:cNvPr>
          <p:cNvSpPr txBox="1"/>
          <p:nvPr/>
        </p:nvSpPr>
        <p:spPr>
          <a:xfrm>
            <a:off x="8384994" y="3012245"/>
            <a:ext cx="1212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garden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7EE904F-BA3F-68C8-5A88-917E2A8865E5}"/>
              </a:ext>
            </a:extLst>
          </p:cNvPr>
          <p:cNvSpPr txBox="1"/>
          <p:nvPr/>
        </p:nvSpPr>
        <p:spPr>
          <a:xfrm>
            <a:off x="6098199" y="3906528"/>
            <a:ext cx="1072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Clock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D1B5042-D4CB-4298-EC75-026B8529BA93}"/>
              </a:ext>
            </a:extLst>
          </p:cNvPr>
          <p:cNvSpPr txBox="1"/>
          <p:nvPr/>
        </p:nvSpPr>
        <p:spPr>
          <a:xfrm>
            <a:off x="7146297" y="4727285"/>
            <a:ext cx="1238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B3EA9EA-F445-AAB7-3A40-64C1A9E66367}"/>
              </a:ext>
            </a:extLst>
          </p:cNvPr>
          <p:cNvSpPr txBox="1"/>
          <p:nvPr/>
        </p:nvSpPr>
        <p:spPr>
          <a:xfrm>
            <a:off x="6634217" y="5598495"/>
            <a:ext cx="1829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attractions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" name="0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8611" y="1291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2757</TotalTime>
  <Words>634</Words>
  <PresentationFormat>Widescreen</PresentationFormat>
  <Paragraphs>122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Adobe Garamond Pro Bold</vt:lpstr>
      <vt:lpstr>Adobe Gothic Std B</vt:lpstr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2023-04-07T08:31:16Z</dcterms:modified>
</cp:coreProperties>
</file>