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12192000"/>
  <p:notesSz cx="6858000" cy="9144000"/>
  <p:embeddedFontLst>
    <p:embeddedFont>
      <p:font typeface="Arimo"/>
      <p:regular r:id="rId49"/>
      <p:bold r:id="rId50"/>
      <p:italic r:id="rId51"/>
      <p:boldItalic r:id="rId52"/>
    </p:embeddedFont>
    <p:embeddedFont>
      <p:font typeface="Poppins"/>
      <p:regular r:id="rId53"/>
      <p:bold r:id="rId54"/>
      <p:italic r:id="rId55"/>
      <p:boldItalic r:id="rId56"/>
    </p:embeddedFont>
    <p:embeddedFont>
      <p:font typeface="Bebas Neue"/>
      <p:regular r:id="rId57"/>
    </p:embeddedFont>
    <p:embeddedFont>
      <p:font typeface="Tahoma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0" roundtripDataSignature="AMtx7mjS8UoX3l9pxK9WD/7vdQB2vvij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87B7321-B37A-4C9D-B5EC-5954311C0A36}">
  <a:tblStyle styleId="{087B7321-B37A-4C9D-B5EC-5954311C0A3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3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3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C7144E92-4E97-4FDD-BA26-B63A9E924BE5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Arim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customschemas.google.com/relationships/presentationmetadata" Target="meta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mo-italic.fntdata"/><Relationship Id="rId50" Type="http://schemas.openxmlformats.org/officeDocument/2006/relationships/font" Target="fonts/Arimo-bold.fntdata"/><Relationship Id="rId53" Type="http://schemas.openxmlformats.org/officeDocument/2006/relationships/font" Target="fonts/Poppins-regular.fntdata"/><Relationship Id="rId52" Type="http://schemas.openxmlformats.org/officeDocument/2006/relationships/font" Target="fonts/Arimo-boldItalic.fntdata"/><Relationship Id="rId11" Type="http://schemas.openxmlformats.org/officeDocument/2006/relationships/slide" Target="slides/slide5.xml"/><Relationship Id="rId55" Type="http://schemas.openxmlformats.org/officeDocument/2006/relationships/font" Target="fonts/Poppins-italic.fntdata"/><Relationship Id="rId10" Type="http://schemas.openxmlformats.org/officeDocument/2006/relationships/slide" Target="slides/slide4.xml"/><Relationship Id="rId54" Type="http://schemas.openxmlformats.org/officeDocument/2006/relationships/font" Target="fonts/Poppins-bold.fntdata"/><Relationship Id="rId13" Type="http://schemas.openxmlformats.org/officeDocument/2006/relationships/slide" Target="slides/slide7.xml"/><Relationship Id="rId57" Type="http://schemas.openxmlformats.org/officeDocument/2006/relationships/font" Target="fonts/BebasNeue-regular.fntdata"/><Relationship Id="rId12" Type="http://schemas.openxmlformats.org/officeDocument/2006/relationships/slide" Target="slides/slide6.xml"/><Relationship Id="rId56" Type="http://schemas.openxmlformats.org/officeDocument/2006/relationships/font" Target="fonts/Poppins-boldItalic.fntdata"/><Relationship Id="rId15" Type="http://schemas.openxmlformats.org/officeDocument/2006/relationships/slide" Target="slides/slide9.xml"/><Relationship Id="rId59" Type="http://schemas.openxmlformats.org/officeDocument/2006/relationships/font" Target="fonts/Tahoma-bold.fntdata"/><Relationship Id="rId14" Type="http://schemas.openxmlformats.org/officeDocument/2006/relationships/slide" Target="slides/slide8.xml"/><Relationship Id="rId58" Type="http://schemas.openxmlformats.org/officeDocument/2006/relationships/font" Target="fonts/Tahoma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Phần này Gv dẫn dắt để đạt mục tiêu truyền cảm hứng GD kĩ năng sống và BVMT, phát triển bền vững</a:t>
            </a:r>
            <a:endParaRPr/>
          </a:p>
        </p:txBody>
      </p:sp>
      <p:sp>
        <p:nvSpPr>
          <p:cNvPr id="377" name="Google Shape;377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dẫn dắt để cho HS thấy vẻ đẹp tự hào của VN &gt;&gt;&gt; lồng ghép giáo dục phẩm chất yêu nước</a:t>
            </a:r>
            <a:endParaRPr/>
          </a:p>
        </p:txBody>
      </p:sp>
      <p:sp>
        <p:nvSpPr>
          <p:cNvPr id="482" name="Google Shape;482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" name="Google Shape;36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jpg"/><Relationship Id="rId10" Type="http://schemas.openxmlformats.org/officeDocument/2006/relationships/image" Target="../media/image51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9" Type="http://schemas.openxmlformats.org/officeDocument/2006/relationships/image" Target="../media/image45.jpg"/><Relationship Id="rId5" Type="http://schemas.openxmlformats.org/officeDocument/2006/relationships/image" Target="../media/image30.jpg"/><Relationship Id="rId6" Type="http://schemas.openxmlformats.org/officeDocument/2006/relationships/image" Target="../media/image32.jpg"/><Relationship Id="rId7" Type="http://schemas.openxmlformats.org/officeDocument/2006/relationships/image" Target="../media/image35.jpg"/><Relationship Id="rId8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4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g"/><Relationship Id="rId4" Type="http://schemas.openxmlformats.org/officeDocument/2006/relationships/image" Target="../media/image5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63.png"/><Relationship Id="rId6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Relationship Id="rId4" Type="http://schemas.openxmlformats.org/officeDocument/2006/relationships/image" Target="../media/image59.jpg"/><Relationship Id="rId5" Type="http://schemas.openxmlformats.org/officeDocument/2006/relationships/image" Target="../media/image55.jpg"/><Relationship Id="rId6" Type="http://schemas.openxmlformats.org/officeDocument/2006/relationships/image" Target="../media/image6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Relationship Id="rId4" Type="http://schemas.openxmlformats.org/officeDocument/2006/relationships/image" Target="../media/image8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jpg"/><Relationship Id="rId4" Type="http://schemas.openxmlformats.org/officeDocument/2006/relationships/image" Target="../media/image62.png"/><Relationship Id="rId5" Type="http://schemas.openxmlformats.org/officeDocument/2006/relationships/image" Target="../media/image6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jpg"/><Relationship Id="rId4" Type="http://schemas.openxmlformats.org/officeDocument/2006/relationships/image" Target="../media/image6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jpg"/><Relationship Id="rId4" Type="http://schemas.openxmlformats.org/officeDocument/2006/relationships/image" Target="../media/image69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1.jpg"/><Relationship Id="rId8" Type="http://schemas.openxmlformats.org/officeDocument/2006/relationships/image" Target="../media/image7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png"/><Relationship Id="rId4" Type="http://schemas.openxmlformats.org/officeDocument/2006/relationships/image" Target="../media/image78.jpg"/><Relationship Id="rId5" Type="http://schemas.openxmlformats.org/officeDocument/2006/relationships/image" Target="../media/image77.jpg"/><Relationship Id="rId6" Type="http://schemas.openxmlformats.org/officeDocument/2006/relationships/image" Target="../media/image9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5.jpg"/><Relationship Id="rId5" Type="http://schemas.openxmlformats.org/officeDocument/2006/relationships/image" Target="../media/image19.jpg"/><Relationship Id="rId6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8.jpg"/><Relationship Id="rId4" Type="http://schemas.openxmlformats.org/officeDocument/2006/relationships/image" Target="../media/image8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jpg"/><Relationship Id="rId4" Type="http://schemas.openxmlformats.org/officeDocument/2006/relationships/image" Target="../media/image10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jpg"/><Relationship Id="rId4" Type="http://schemas.openxmlformats.org/officeDocument/2006/relationships/image" Target="../media/image84.jpg"/><Relationship Id="rId5" Type="http://schemas.openxmlformats.org/officeDocument/2006/relationships/image" Target="../media/image9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6.jpg"/><Relationship Id="rId4" Type="http://schemas.openxmlformats.org/officeDocument/2006/relationships/image" Target="../media/image93.jpg"/><Relationship Id="rId5" Type="http://schemas.openxmlformats.org/officeDocument/2006/relationships/image" Target="../media/image97.jpg"/><Relationship Id="rId6" Type="http://schemas.openxmlformats.org/officeDocument/2006/relationships/image" Target="../media/image8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Relationship Id="rId4" Type="http://schemas.openxmlformats.org/officeDocument/2006/relationships/image" Target="../media/image49.jpg"/><Relationship Id="rId5" Type="http://schemas.openxmlformats.org/officeDocument/2006/relationships/image" Target="../media/image10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5" Type="http://schemas.openxmlformats.org/officeDocument/2006/relationships/image" Target="../media/image8.jpg"/><Relationship Id="rId6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4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9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3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1.png"/><Relationship Id="rId13" Type="http://schemas.openxmlformats.org/officeDocument/2006/relationships/image" Target="../media/image22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6.jpg"/><Relationship Id="rId9" Type="http://schemas.openxmlformats.org/officeDocument/2006/relationships/image" Target="../media/image12.png"/><Relationship Id="rId15" Type="http://schemas.openxmlformats.org/officeDocument/2006/relationships/image" Target="../media/image21.png"/><Relationship Id="rId14" Type="http://schemas.openxmlformats.org/officeDocument/2006/relationships/image" Target="../media/image23.png"/><Relationship Id="rId16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0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1841500" y="596901"/>
            <a:ext cx="8724900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QUÝ THẦY CÔ ĐẾN DỰ GIỜ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MÔN: ĐỊA LÝ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 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bulb icon. Bulb, lamp icon. Idea sign. Vector , #AD, #Bulb, #icon,  #Lightbulb, #lamp, #Vector #Ad in 2020 | Light bulb icon, Business icons  vector, Light bulb" id="219" name="Google Shape;2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310" y="80010"/>
            <a:ext cx="2345023" cy="79029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2366010" y="39308"/>
            <a:ext cx="7791781" cy="830997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Dựa vào thông tin SGK/26 và bảng số liệu bên dưới viết đáp án vào bảng nhóm:</a:t>
            </a:r>
            <a:endParaRPr/>
          </a:p>
        </p:txBody>
      </p:sp>
      <p:sp>
        <p:nvSpPr>
          <p:cNvPr id="221" name="Google Shape;221;p10"/>
          <p:cNvSpPr txBox="1"/>
          <p:nvPr/>
        </p:nvSpPr>
        <p:spPr>
          <a:xfrm>
            <a:off x="80008" y="1138097"/>
            <a:ext cx="11861799" cy="2492990"/>
          </a:xfrm>
          <a:prstGeom prst="rect">
            <a:avLst/>
          </a:prstGeom>
          <a:solidFill>
            <a:srgbClr val="B3C6E7"/>
          </a:soli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)………………………………giữ vai trò quan trọng nhất.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Châu Á chiếm (</a:t>
            </a: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)………… sản lượng lúa gạo, (</a:t>
            </a: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)……. sản lượng lúa mì.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Những nước sản xuất nhiều lúa gạo: (</a:t>
            </a: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)…………………………….....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Những nước xuất khẩu nhiều lúa gạo (</a:t>
            </a: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………………………………</a:t>
            </a:r>
            <a:endParaRPr/>
          </a:p>
        </p:txBody>
      </p: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 b="3024" l="5037" r="5149" t="5989"/>
          <a:stretch/>
        </p:blipFill>
        <p:spPr>
          <a:xfrm>
            <a:off x="80008" y="3631087"/>
            <a:ext cx="4690776" cy="259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 txBox="1"/>
          <p:nvPr/>
        </p:nvSpPr>
        <p:spPr>
          <a:xfrm>
            <a:off x="194309" y="6230952"/>
            <a:ext cx="5480933" cy="461665"/>
          </a:xfrm>
          <a:prstGeom prst="rect">
            <a:avLst/>
          </a:prstGeom>
          <a:solidFill>
            <a:srgbClr val="FEE599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Biểu đồ tỉ lệ sản lượng lúa gạo năm 2017 </a:t>
            </a:r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6584947" y="6331928"/>
            <a:ext cx="5356860" cy="461665"/>
          </a:xfrm>
          <a:prstGeom prst="rect">
            <a:avLst/>
          </a:prstGeom>
          <a:solidFill>
            <a:srgbClr val="FEE599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5 các nước xuất khẩu gạo (triệu tấn)</a:t>
            </a:r>
            <a:endParaRPr/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2041" y="4095755"/>
            <a:ext cx="1508760" cy="158683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 txBox="1"/>
          <p:nvPr/>
        </p:nvSpPr>
        <p:spPr>
          <a:xfrm>
            <a:off x="1147746" y="1195562"/>
            <a:ext cx="414528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Sản xuất lương thực</a:t>
            </a:r>
            <a:endParaRPr sz="2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3220386" y="1732902"/>
            <a:ext cx="98386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93%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7869500" y="1776632"/>
            <a:ext cx="120788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39%</a:t>
            </a:r>
            <a:endParaRPr/>
          </a:p>
        </p:txBody>
      </p:sp>
      <p:sp>
        <p:nvSpPr>
          <p:cNvPr id="229" name="Google Shape;229;p10"/>
          <p:cNvSpPr txBox="1"/>
          <p:nvPr/>
        </p:nvSpPr>
        <p:spPr>
          <a:xfrm>
            <a:off x="6584947" y="2290645"/>
            <a:ext cx="554100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Trung Quốc, Ấn Độ, Inđonexia</a:t>
            </a:r>
            <a:endParaRPr sz="2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7034748" y="2907610"/>
            <a:ext cx="414528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Ấn Độ, Việt Nam, Thái Lan</a:t>
            </a:r>
            <a:endParaRPr sz="2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1" name="Google Shape;231;p10"/>
          <p:cNvGraphicFramePr/>
          <p:nvPr/>
        </p:nvGraphicFramePr>
        <p:xfrm>
          <a:off x="6818623" y="35254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{087B7321-B37A-4C9D-B5EC-5954311C0A36}</a:tableStyleId>
              </a:tblPr>
              <a:tblGrid>
                <a:gridCol w="1693850"/>
                <a:gridCol w="1693850"/>
                <a:gridCol w="1693850"/>
              </a:tblGrid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Country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2018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2019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India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11.61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9.81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Vietnam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6.99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6.37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Thailand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11.23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7.58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Pakistan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3.26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3.98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The US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3.16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3.11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2" name="Google Shape;23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7989" y="39308"/>
            <a:ext cx="2007964" cy="1098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"/>
          <p:cNvSpPr/>
          <p:nvPr/>
        </p:nvSpPr>
        <p:spPr>
          <a:xfrm>
            <a:off x="50595" y="2773913"/>
            <a:ext cx="3994704" cy="3261135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Câu 1: Châu Á có điều kiện tự nhiên thuận lợi thế nào để phát triển cây lúa gạo?</a:t>
            </a:r>
            <a:endParaRPr/>
          </a:p>
        </p:txBody>
      </p:sp>
      <p:sp>
        <p:nvSpPr>
          <p:cNvPr id="239" name="Google Shape;239;p11"/>
          <p:cNvSpPr/>
          <p:nvPr/>
        </p:nvSpPr>
        <p:spPr>
          <a:xfrm>
            <a:off x="4154751" y="2553397"/>
            <a:ext cx="3659015" cy="3659015"/>
          </a:xfrm>
          <a:prstGeom prst="ellipse">
            <a:avLst/>
          </a:prstGeom>
          <a:noFill/>
          <a:ln cap="rnd" cmpd="sng" w="66675">
            <a:solidFill>
              <a:schemeClr val="accent6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11"/>
          <p:cNvGrpSpPr/>
          <p:nvPr/>
        </p:nvGrpSpPr>
        <p:grpSpPr>
          <a:xfrm>
            <a:off x="4327689" y="2726336"/>
            <a:ext cx="3313139" cy="3313138"/>
            <a:chOff x="3088604" y="1658989"/>
            <a:chExt cx="2484854" cy="2484854"/>
          </a:xfrm>
        </p:grpSpPr>
        <p:sp>
          <p:nvSpPr>
            <p:cNvPr id="241" name="Google Shape;241;p11"/>
            <p:cNvSpPr/>
            <p:nvPr/>
          </p:nvSpPr>
          <p:spPr>
            <a:xfrm>
              <a:off x="3448946" y="1658989"/>
              <a:ext cx="1764170" cy="536235"/>
            </a:xfrm>
            <a:custGeom>
              <a:rect b="b" l="l" r="r" t="t"/>
              <a:pathLst>
                <a:path extrusionOk="0" h="792832" w="2608353">
                  <a:moveTo>
                    <a:pt x="1304176" y="0"/>
                  </a:moveTo>
                  <a:cubicBezTo>
                    <a:pt x="1811435" y="0"/>
                    <a:pt x="2270672" y="205608"/>
                    <a:pt x="2603094" y="538030"/>
                  </a:cubicBezTo>
                  <a:lnTo>
                    <a:pt x="2608353" y="543815"/>
                  </a:lnTo>
                  <a:lnTo>
                    <a:pt x="2602175" y="547882"/>
                  </a:lnTo>
                  <a:cubicBezTo>
                    <a:pt x="2352203" y="693785"/>
                    <a:pt x="1864670" y="792832"/>
                    <a:pt x="1304176" y="792832"/>
                  </a:cubicBezTo>
                  <a:cubicBezTo>
                    <a:pt x="743683" y="792832"/>
                    <a:pt x="256150" y="693785"/>
                    <a:pt x="6177" y="547882"/>
                  </a:cubicBezTo>
                  <a:lnTo>
                    <a:pt x="0" y="543815"/>
                  </a:lnTo>
                  <a:lnTo>
                    <a:pt x="5258" y="538030"/>
                  </a:lnTo>
                  <a:cubicBezTo>
                    <a:pt x="337680" y="205608"/>
                    <a:pt x="796917" y="0"/>
                    <a:pt x="1304176" y="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21843" y="2026801"/>
              <a:ext cx="2418375" cy="874615"/>
            </a:xfrm>
            <a:custGeom>
              <a:rect b="b" l="l" r="r" t="t"/>
              <a:pathLst>
                <a:path extrusionOk="0" h="1293132" w="3575607">
                  <a:moveTo>
                    <a:pt x="3091980" y="0"/>
                  </a:moveTo>
                  <a:lnTo>
                    <a:pt x="3205281" y="124664"/>
                  </a:lnTo>
                  <a:cubicBezTo>
                    <a:pt x="3369063" y="323122"/>
                    <a:pt x="3491973" y="556562"/>
                    <a:pt x="3561124" y="812095"/>
                  </a:cubicBezTo>
                  <a:lnTo>
                    <a:pt x="3575607" y="876712"/>
                  </a:lnTo>
                  <a:lnTo>
                    <a:pt x="3482532" y="932824"/>
                  </a:lnTo>
                  <a:cubicBezTo>
                    <a:pt x="3079708" y="1152873"/>
                    <a:pt x="2470089" y="1293132"/>
                    <a:pt x="1787803" y="1293132"/>
                  </a:cubicBezTo>
                  <a:cubicBezTo>
                    <a:pt x="1105518" y="1293132"/>
                    <a:pt x="495898" y="1152873"/>
                    <a:pt x="93075" y="932824"/>
                  </a:cubicBezTo>
                  <a:lnTo>
                    <a:pt x="0" y="876712"/>
                  </a:lnTo>
                  <a:lnTo>
                    <a:pt x="14483" y="812095"/>
                  </a:lnTo>
                  <a:cubicBezTo>
                    <a:pt x="83633" y="556562"/>
                    <a:pt x="206543" y="323122"/>
                    <a:pt x="370325" y="124664"/>
                  </a:cubicBezTo>
                  <a:lnTo>
                    <a:pt x="483627" y="1"/>
                  </a:lnTo>
                  <a:lnTo>
                    <a:pt x="489804" y="4067"/>
                  </a:lnTo>
                  <a:cubicBezTo>
                    <a:pt x="739777" y="149970"/>
                    <a:pt x="1227310" y="249017"/>
                    <a:pt x="1787803" y="249017"/>
                  </a:cubicBezTo>
                  <a:cubicBezTo>
                    <a:pt x="2348296" y="249017"/>
                    <a:pt x="2835829" y="149970"/>
                    <a:pt x="3085802" y="4067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088604" y="2619768"/>
              <a:ext cx="2484854" cy="955737"/>
            </a:xfrm>
            <a:custGeom>
              <a:rect b="b" l="l" r="r" t="t"/>
              <a:pathLst>
                <a:path extrusionOk="0" h="1413072" w="3673896">
                  <a:moveTo>
                    <a:pt x="49144" y="0"/>
                  </a:moveTo>
                  <a:lnTo>
                    <a:pt x="142219" y="56112"/>
                  </a:lnTo>
                  <a:cubicBezTo>
                    <a:pt x="545043" y="276161"/>
                    <a:pt x="1154663" y="416420"/>
                    <a:pt x="1836948" y="416420"/>
                  </a:cubicBezTo>
                  <a:cubicBezTo>
                    <a:pt x="2519233" y="416420"/>
                    <a:pt x="3128853" y="276161"/>
                    <a:pt x="3531677" y="56112"/>
                  </a:cubicBezTo>
                  <a:lnTo>
                    <a:pt x="3624752" y="0"/>
                  </a:lnTo>
                  <a:lnTo>
                    <a:pt x="3645205" y="91251"/>
                  </a:lnTo>
                  <a:cubicBezTo>
                    <a:pt x="3664057" y="196794"/>
                    <a:pt x="3673896" y="305458"/>
                    <a:pt x="3673896" y="416421"/>
                  </a:cubicBezTo>
                  <a:cubicBezTo>
                    <a:pt x="3673896" y="606643"/>
                    <a:pt x="3644982" y="790112"/>
                    <a:pt x="3591310" y="962673"/>
                  </a:cubicBezTo>
                  <a:lnTo>
                    <a:pt x="3538316" y="1107464"/>
                  </a:lnTo>
                  <a:lnTo>
                    <a:pt x="3366842" y="1173264"/>
                  </a:lnTo>
                  <a:cubicBezTo>
                    <a:pt x="2930125" y="1324667"/>
                    <a:pt x="2403655" y="1413072"/>
                    <a:pt x="1836948" y="1413072"/>
                  </a:cubicBezTo>
                  <a:cubicBezTo>
                    <a:pt x="1270241" y="1413072"/>
                    <a:pt x="743772" y="1324667"/>
                    <a:pt x="307055" y="1173264"/>
                  </a:cubicBezTo>
                  <a:lnTo>
                    <a:pt x="135580" y="1107464"/>
                  </a:lnTo>
                  <a:lnTo>
                    <a:pt x="82586" y="962673"/>
                  </a:lnTo>
                  <a:cubicBezTo>
                    <a:pt x="28914" y="790112"/>
                    <a:pt x="0" y="606643"/>
                    <a:pt x="0" y="416421"/>
                  </a:cubicBezTo>
                  <a:cubicBezTo>
                    <a:pt x="0" y="305458"/>
                    <a:pt x="9839" y="196794"/>
                    <a:pt x="28691" y="91251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3180304" y="3368806"/>
              <a:ext cx="2301454" cy="775037"/>
            </a:xfrm>
            <a:custGeom>
              <a:rect b="b" l="l" r="r" t="t"/>
              <a:pathLst>
                <a:path extrusionOk="0" h="1145905" w="3402736">
                  <a:moveTo>
                    <a:pt x="3402736" y="0"/>
                  </a:moveTo>
                  <a:lnTo>
                    <a:pt x="3393959" y="23980"/>
                  </a:lnTo>
                  <a:cubicBezTo>
                    <a:pt x="3115096" y="683288"/>
                    <a:pt x="2462256" y="1145905"/>
                    <a:pt x="1701368" y="1145905"/>
                  </a:cubicBezTo>
                  <a:cubicBezTo>
                    <a:pt x="940480" y="1145905"/>
                    <a:pt x="287641" y="683288"/>
                    <a:pt x="8777" y="23980"/>
                  </a:cubicBezTo>
                  <a:lnTo>
                    <a:pt x="0" y="0"/>
                  </a:lnTo>
                  <a:lnTo>
                    <a:pt x="171474" y="65800"/>
                  </a:lnTo>
                  <a:cubicBezTo>
                    <a:pt x="608191" y="217203"/>
                    <a:pt x="1134661" y="305608"/>
                    <a:pt x="1701368" y="305608"/>
                  </a:cubicBezTo>
                  <a:cubicBezTo>
                    <a:pt x="2268075" y="305608"/>
                    <a:pt x="2794545" y="217203"/>
                    <a:pt x="3231262" y="6580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11"/>
          <p:cNvSpPr/>
          <p:nvPr/>
        </p:nvSpPr>
        <p:spPr>
          <a:xfrm>
            <a:off x="413989" y="5636255"/>
            <a:ext cx="4067750" cy="576155"/>
          </a:xfrm>
          <a:custGeom>
            <a:rect b="b" l="l" r="r" t="t"/>
            <a:pathLst>
              <a:path extrusionOk="0" h="392430" w="1935480">
                <a:moveTo>
                  <a:pt x="1935480" y="0"/>
                </a:moveTo>
                <a:lnTo>
                  <a:pt x="1543050" y="392430"/>
                </a:lnTo>
                <a:lnTo>
                  <a:pt x="0" y="392430"/>
                </a:lnTo>
              </a:path>
            </a:pathLst>
          </a:custGeom>
          <a:noFill/>
          <a:ln cap="rnd" cmpd="sng" w="60325">
            <a:solidFill>
              <a:schemeClr val="accent3"/>
            </a:solidFill>
            <a:prstDash val="dash"/>
            <a:miter lim="800000"/>
            <a:headEnd len="sm" w="sm" type="oval"/>
            <a:tailEnd len="sm" w="sm" type="oval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ình ảnh có liên quan" id="246" name="Google Shape;24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5967" y="2690323"/>
            <a:ext cx="3388013" cy="33447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7" name="Google Shape;247;p11"/>
          <p:cNvSpPr/>
          <p:nvPr/>
        </p:nvSpPr>
        <p:spPr>
          <a:xfrm>
            <a:off x="458935" y="402575"/>
            <a:ext cx="3991021" cy="1061402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ĐỐ EM</a:t>
            </a:r>
            <a:endParaRPr/>
          </a:p>
        </p:txBody>
      </p:sp>
      <p:pic>
        <p:nvPicPr>
          <p:cNvPr descr="Rice tree in flat style Royalty Free Vector Image" id="248" name="Google Shape;248;p11"/>
          <p:cNvPicPr preferRelativeResize="0"/>
          <p:nvPr/>
        </p:nvPicPr>
        <p:blipFill rotWithShape="1">
          <a:blip r:embed="rId8">
            <a:alphaModFix/>
          </a:blip>
          <a:srcRect b="11058" l="0" r="0" t="0"/>
          <a:stretch/>
        </p:blipFill>
        <p:spPr>
          <a:xfrm>
            <a:off x="50595" y="1463977"/>
            <a:ext cx="1768293" cy="1226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htbulb icon. Bulb, lamp icon. Idea sign. Vector , #AD, #Bulb, #icon,  #Lightbulb, #lamp, #Vector #Ad in 2020 | Light bulb icon, Business icons  vector, Light bulb" id="249" name="Google Shape;24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1067" y="298970"/>
            <a:ext cx="2459325" cy="13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7130978" y="128523"/>
            <a:ext cx="4875491" cy="341632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Câu 2: TẠI SAO Trung Quốc đứng đầu về sản lượng lúa gạo lại không phải là quốc gia xuất khẩu gạo lớn nhất thế giới?</a:t>
            </a:r>
            <a:endParaRPr b="1" sz="3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51" name="Google Shape;25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15287" y="3546962"/>
            <a:ext cx="775171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52" name="Google Shape;252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55488" y="3487328"/>
            <a:ext cx="1050385" cy="1150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ver icon | Clubmate" id="253" name="Google Shape;253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017038" y="3268352"/>
            <a:ext cx="1059006" cy="1735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na Map Flag Icons PNG - Free PNG and Icons Downloads" id="254" name="Google Shape;254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673980" y="5134066"/>
            <a:ext cx="1717459" cy="126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 txBox="1"/>
          <p:nvPr/>
        </p:nvSpPr>
        <p:spPr>
          <a:xfrm>
            <a:off x="9944640" y="5699910"/>
            <a:ext cx="2102570" cy="52322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1,43 tỉ người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" y="0"/>
            <a:ext cx="8983980" cy="660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9361170" y="2240280"/>
            <a:ext cx="2697480" cy="1754326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Nhận xét về NGÀNH CHĂN NUÔI của Châu Á?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50" y="3861646"/>
            <a:ext cx="5657850" cy="29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54" y="3861646"/>
            <a:ext cx="6503670" cy="298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3"/>
          <p:cNvSpPr txBox="1"/>
          <p:nvPr/>
        </p:nvSpPr>
        <p:spPr>
          <a:xfrm>
            <a:off x="52754" y="278106"/>
            <a:ext cx="11880166" cy="1754326"/>
          </a:xfrm>
          <a:prstGeom prst="rect">
            <a:avLst/>
          </a:prstGeom>
          <a:noFill/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0000"/>
                </a:solidFill>
                <a:latin typeface="Bebas Neue"/>
                <a:ea typeface="Bebas Neue"/>
                <a:cs typeface="Bebas Neue"/>
                <a:sym typeface="Bebas Neue"/>
              </a:rPr>
              <a:t>Bài 8: Tình hình phát triển kinh tế xã hội ở các nước Châu Á</a:t>
            </a:r>
            <a:endParaRPr/>
          </a:p>
        </p:txBody>
      </p:sp>
      <p:sp>
        <p:nvSpPr>
          <p:cNvPr id="269" name="Google Shape;269;p13"/>
          <p:cNvSpPr/>
          <p:nvPr/>
        </p:nvSpPr>
        <p:spPr>
          <a:xfrm>
            <a:off x="103579" y="1964302"/>
            <a:ext cx="28408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1. Nông nghiệp</a:t>
            </a:r>
            <a:endParaRPr b="1" sz="4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103579" y="2842286"/>
            <a:ext cx="28184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2. Công nghiệp</a:t>
            </a:r>
            <a:endParaRPr b="1" sz="4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3035" y="79512"/>
            <a:ext cx="7653130" cy="645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4"/>
          <p:cNvSpPr txBox="1"/>
          <p:nvPr/>
        </p:nvSpPr>
        <p:spPr>
          <a:xfrm>
            <a:off x="288236" y="1699591"/>
            <a:ext cx="3965712" cy="4524315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DỰA TẬP BẢN ĐỒ TRANG 9: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Xác định một số trung tâm công nghiệp của Châu Á?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Kể tên một số các ngành công nghiệp?</a:t>
            </a:r>
            <a:endParaRPr/>
          </a:p>
        </p:txBody>
      </p:sp>
      <p:pic>
        <p:nvPicPr>
          <p:cNvPr descr="Hình ảnh có liên quan" id="277" name="Google Shape;2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5430" y="-102814"/>
            <a:ext cx="1923449" cy="192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2725427" y="276017"/>
            <a:ext cx="9186565" cy="118631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90C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 vào thông tin SGK và hiểu biết của mình hãy trả lời nhanh câu hỏi sau</a:t>
            </a:r>
            <a:endParaRPr b="1" sz="3200">
              <a:solidFill>
                <a:srgbClr val="F90C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457202" y="1642653"/>
            <a:ext cx="11242482" cy="363121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Times New Roman"/>
              <a:buChar char="-"/>
            </a:pPr>
            <a:r>
              <a:rPr b="1" lang="en-US" sz="4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Ngành công nghiệp nào góp phần tạo ra nguồn nguyên liệu, nhiên liệu cho sản xuất trong nước và nguồn hàng xuất khẩu?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1580323" y="4807854"/>
            <a:ext cx="74841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nghiệp khai khoáng</a:t>
            </a:r>
            <a:endParaRPr b="1" sz="44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15"/>
          <p:cNvSpPr txBox="1"/>
          <p:nvPr/>
        </p:nvSpPr>
        <p:spPr>
          <a:xfrm>
            <a:off x="0" y="0"/>
            <a:ext cx="2577534" cy="6286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THỬ THÁCH</a:t>
            </a:r>
            <a:endParaRPr b="1" sz="3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 txBox="1"/>
          <p:nvPr>
            <p:ph type="title"/>
          </p:nvPr>
        </p:nvSpPr>
        <p:spPr>
          <a:xfrm>
            <a:off x="5083141" y="17773"/>
            <a:ext cx="4191000" cy="746215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FF00"/>
                </a:solidFill>
              </a:rPr>
              <a:t>TRẢ LỜI NHANH</a:t>
            </a:r>
            <a:endParaRPr/>
          </a:p>
        </p:txBody>
      </p:sp>
      <p:graphicFrame>
        <p:nvGraphicFramePr>
          <p:cNvPr id="291" name="Google Shape;291;p16"/>
          <p:cNvGraphicFramePr/>
          <p:nvPr/>
        </p:nvGraphicFramePr>
        <p:xfrm>
          <a:off x="265176" y="9510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{C7144E92-4E97-4FDD-BA26-B63A9E924BE5}</a:tableStyleId>
              </a:tblPr>
              <a:tblGrid>
                <a:gridCol w="1702775"/>
                <a:gridCol w="1535600"/>
                <a:gridCol w="1495850"/>
                <a:gridCol w="1341775"/>
                <a:gridCol w="1385525"/>
              </a:tblGrid>
              <a:tr h="9180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45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6169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Tiêu chí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7272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Quốc gia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548005" marR="53594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 lượng than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37515" marR="424815" rtl="0" algn="ctr">
                        <a:lnSpc>
                          <a:spcPct val="115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(triệu   tấn)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421640" marR="40830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 lượng dầu mỏ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706120" marR="692150" rtl="0" algn="ctr">
                        <a:lnSpc>
                          <a:spcPct val="115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(triệu tấn)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 hMerge="1"/>
              </a:tr>
              <a:tr h="458550">
                <a:tc vMerge="1"/>
                <a:tc>
                  <a:txBody>
                    <a:bodyPr/>
                    <a:lstStyle/>
                    <a:p>
                      <a:pPr indent="0" lvl="0" marL="248284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 xuất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5717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Tiêu thụ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48284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Sản xuất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2542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Tiêu thụ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</a:tr>
              <a:tr h="562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2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 Quốc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2448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1747,2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2448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1892,6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22916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22916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22916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22916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191,5</a:t>
                      </a:r>
                      <a:endParaRPr b="1" sz="2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14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608,4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562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2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Ấn Độ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38455" marR="32575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294.2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8455" marR="32766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424,0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40,4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14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222,1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56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2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In-đô-nê-xi-a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271,6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76555" marR="36576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57,2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46,4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45440" marR="33274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77,3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583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Nhật Bản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14655" marR="40195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0,8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8455" marR="32766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120,5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67994" marR="417194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14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188,3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582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Cô-oét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67994" marR="417194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14655" marR="36512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0,2 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146,0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45440" marR="33274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20,0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  <a:tr h="58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A-rập Xê-út</a:t>
                      </a:r>
                      <a:endParaRPr b="1" sz="2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67994" marR="417194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9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414655" marR="36512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0,1 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561,7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14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3314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172,4</a:t>
                      </a:r>
                      <a:endParaRPr b="1" sz="2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92" name="Google Shape;292;p16"/>
          <p:cNvSpPr/>
          <p:nvPr/>
        </p:nvSpPr>
        <p:spPr>
          <a:xfrm>
            <a:off x="-57905" y="56102"/>
            <a:ext cx="51410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Bảng: Sản xuất, tiêu thụ than và dầu mỏ của một số nước châu Á năm 2017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7863840" y="393742"/>
            <a:ext cx="432815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Khai thác nhiều nhất?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 thụ nhiều nhất?</a:t>
            </a:r>
            <a:endParaRPr/>
          </a:p>
        </p:txBody>
      </p:sp>
      <p:sp>
        <p:nvSpPr>
          <p:cNvPr id="294" name="Google Shape;294;p16"/>
          <p:cNvSpPr txBox="1"/>
          <p:nvPr/>
        </p:nvSpPr>
        <p:spPr>
          <a:xfrm>
            <a:off x="7933415" y="1923244"/>
            <a:ext cx="401726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DẦU MỎ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Khai thác nhiều nhất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 thụ nhiều nhất?</a:t>
            </a:r>
            <a:endParaRPr/>
          </a:p>
        </p:txBody>
      </p:sp>
      <p:sp>
        <p:nvSpPr>
          <p:cNvPr id="295" name="Google Shape;295;p16"/>
          <p:cNvSpPr txBox="1"/>
          <p:nvPr/>
        </p:nvSpPr>
        <p:spPr>
          <a:xfrm>
            <a:off x="7933415" y="3575857"/>
            <a:ext cx="4322064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 ĐOÁN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 khẩu than?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 khẩu dầu mỏ?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8299705" y="4825858"/>
            <a:ext cx="14996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vt sells 3.19% of Coal India, gets Rs 5,300 crore" id="301" name="Google Shape;301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332" l="0" r="-1" t="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7"/>
          <p:cNvSpPr txBox="1"/>
          <p:nvPr/>
        </p:nvSpPr>
        <p:spPr>
          <a:xfrm>
            <a:off x="3192379" y="521186"/>
            <a:ext cx="50769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Khai thác than ở Trung Quốc 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08" name="Google Shape;30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06" y="121755"/>
            <a:ext cx="6299753" cy="589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4614" y="165514"/>
            <a:ext cx="5506280" cy="58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8"/>
          <p:cNvSpPr txBox="1"/>
          <p:nvPr/>
        </p:nvSpPr>
        <p:spPr>
          <a:xfrm>
            <a:off x="2773019" y="6169025"/>
            <a:ext cx="74841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KHAI THÁC DẦU MỎ Ở A RẬP XÊ ÚT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/>
          <p:nvPr/>
        </p:nvSpPr>
        <p:spPr>
          <a:xfrm>
            <a:off x="2725427" y="276017"/>
            <a:ext cx="9186565" cy="118631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90C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 vào thông tin SGK và hiểu biết của mình hãy trả lời nhanh câu hỏi sau</a:t>
            </a:r>
            <a:endParaRPr b="1" sz="3200">
              <a:solidFill>
                <a:srgbClr val="F90C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457202" y="1642653"/>
            <a:ext cx="11734798" cy="363121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imes New Roman"/>
              <a:buChar char="-"/>
            </a:pPr>
            <a:r>
              <a:rPr b="1"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nghiệp luyện kim, cơ khí chế tạo, điện tử…..phát triển mạnh ở các quốc gia nào?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19"/>
          <p:cNvSpPr txBox="1"/>
          <p:nvPr/>
        </p:nvSpPr>
        <p:spPr>
          <a:xfrm>
            <a:off x="1152939" y="4807854"/>
            <a:ext cx="1052554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Nhật Bản, Trung Quốc, Ấn Độ, Hàn Quốc, Đài Loan…</a:t>
            </a:r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0" y="0"/>
            <a:ext cx="2577534" cy="6286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THỬ THÁCH</a:t>
            </a:r>
            <a:endParaRPr b="1" sz="3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KHỞI ĐỘNG" id="106" name="Google Shape;1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3626"/>
            <a:ext cx="13260283" cy="688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>
            <a:off x="1820334" y="415558"/>
            <a:ext cx="8705205" cy="821698"/>
          </a:xfrm>
          <a:prstGeom prst="roundRect">
            <a:avLst>
              <a:gd fmla="val 16667" name="adj"/>
            </a:avLst>
          </a:prstGeom>
          <a:solidFill>
            <a:srgbClr val="1E4E79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3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NHÌN THƯƠNG HIỆU ĐOÁN QUỐC GIA</a:t>
            </a:r>
            <a:endParaRPr/>
          </a:p>
        </p:txBody>
      </p:sp>
      <p:pic>
        <p:nvPicPr>
          <p:cNvPr descr="LG logo and symbol, meaning, history, PNG" id="324" name="Google Shape;32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546" y="1629686"/>
            <a:ext cx="2766936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669" y="4335693"/>
            <a:ext cx="2182813" cy="14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9442" y="4177584"/>
            <a:ext cx="2342788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0"/>
          <p:cNvSpPr txBox="1"/>
          <p:nvPr/>
        </p:nvSpPr>
        <p:spPr>
          <a:xfrm>
            <a:off x="506896" y="2004405"/>
            <a:ext cx="9442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28" name="Google Shape;328;p20"/>
          <p:cNvSpPr txBox="1"/>
          <p:nvPr/>
        </p:nvSpPr>
        <p:spPr>
          <a:xfrm>
            <a:off x="5827644" y="1785570"/>
            <a:ext cx="9442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29" name="Google Shape;329;p20"/>
          <p:cNvSpPr txBox="1"/>
          <p:nvPr/>
        </p:nvSpPr>
        <p:spPr>
          <a:xfrm>
            <a:off x="781452" y="5121593"/>
            <a:ext cx="9442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6157221" y="4715012"/>
            <a:ext cx="94421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31" name="Google Shape;331;p20"/>
          <p:cNvSpPr txBox="1"/>
          <p:nvPr/>
        </p:nvSpPr>
        <p:spPr>
          <a:xfrm>
            <a:off x="1480940" y="3319472"/>
            <a:ext cx="2088148" cy="52322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HÀN QUỐC</a:t>
            </a:r>
            <a:endParaRPr/>
          </a:p>
        </p:txBody>
      </p:sp>
      <p:sp>
        <p:nvSpPr>
          <p:cNvPr id="332" name="Google Shape;332;p20"/>
          <p:cNvSpPr txBox="1"/>
          <p:nvPr/>
        </p:nvSpPr>
        <p:spPr>
          <a:xfrm>
            <a:off x="7296762" y="5916898"/>
            <a:ext cx="2088148" cy="523220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VIỆT NAM</a:t>
            </a:r>
            <a:endParaRPr/>
          </a:p>
        </p:txBody>
      </p:sp>
      <p:sp>
        <p:nvSpPr>
          <p:cNvPr id="333" name="Google Shape;333;p20"/>
          <p:cNvSpPr txBox="1"/>
          <p:nvPr/>
        </p:nvSpPr>
        <p:spPr>
          <a:xfrm>
            <a:off x="1760905" y="6033609"/>
            <a:ext cx="2088148" cy="523220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NHẬT BẢN</a:t>
            </a:r>
            <a:endParaRPr/>
          </a:p>
        </p:txBody>
      </p:sp>
      <p:pic>
        <p:nvPicPr>
          <p:cNvPr descr="Xiaomi Logo History | The most famous brands and company logos in the world" id="334" name="Google Shape;33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5972" y="1339413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 txBox="1"/>
          <p:nvPr/>
        </p:nvSpPr>
        <p:spPr>
          <a:xfrm>
            <a:off x="7550647" y="2935707"/>
            <a:ext cx="2756231" cy="52322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TRUNG QUỐC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631" y="-29818"/>
            <a:ext cx="4525518" cy="355890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5870" y="69920"/>
            <a:ext cx="4880111" cy="355890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5870" y="3807383"/>
            <a:ext cx="4880112" cy="31003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29" y="3747748"/>
            <a:ext cx="4416187" cy="310031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344" name="Google Shape;344;p21"/>
          <p:cNvSpPr/>
          <p:nvPr/>
        </p:nvSpPr>
        <p:spPr>
          <a:xfrm>
            <a:off x="4711149" y="854765"/>
            <a:ext cx="2355573" cy="4711148"/>
          </a:xfrm>
          <a:prstGeom prst="flowChartAlternateProcess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ĐÂY LÀ NGÀNH CÔNG NGHIỆP NÀO?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PHÁT TRIỂN Ở ĐÂU?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20" y="0"/>
            <a:ext cx="111861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2"/>
          <p:cNvSpPr/>
          <p:nvPr/>
        </p:nvSpPr>
        <p:spPr>
          <a:xfrm>
            <a:off x="477521" y="6136017"/>
            <a:ext cx="4725504" cy="72198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Công nghiệp phát triển </a:t>
            </a: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5297556" y="6136016"/>
            <a:ext cx="6530009" cy="703892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Tài nguyên cạn kiệt, môi trường ô nhiễm</a:t>
            </a:r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91" y="1"/>
            <a:ext cx="5939905" cy="66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9295" y="1"/>
            <a:ext cx="6086444" cy="651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382" y="297571"/>
            <a:ext cx="5466523" cy="451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0983" y="297571"/>
            <a:ext cx="5622999" cy="492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127" y="297571"/>
            <a:ext cx="5474803" cy="49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4"/>
          <p:cNvSpPr/>
          <p:nvPr/>
        </p:nvSpPr>
        <p:spPr>
          <a:xfrm>
            <a:off x="1699591" y="5635487"/>
            <a:ext cx="7136296" cy="79513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CHÚNG TA CẦN LÀM GÌ?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"/>
          <p:cNvSpPr txBox="1"/>
          <p:nvPr>
            <p:ph type="title"/>
          </p:nvPr>
        </p:nvSpPr>
        <p:spPr>
          <a:xfrm>
            <a:off x="0" y="1"/>
            <a:ext cx="12192000" cy="121353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Phát triển bền vững – xu thế tất yếu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descr="A picture containing text&#10;&#10;Description automatically generated" id="371" name="Google Shape;371;p25"/>
          <p:cNvPicPr preferRelativeResize="0"/>
          <p:nvPr/>
        </p:nvPicPr>
        <p:blipFill rotWithShape="1">
          <a:blip r:embed="rId3">
            <a:alphaModFix/>
          </a:blip>
          <a:srcRect b="9980" l="0" r="0" t="12276"/>
          <a:stretch/>
        </p:blipFill>
        <p:spPr>
          <a:xfrm>
            <a:off x="183245" y="1609724"/>
            <a:ext cx="5696857" cy="442035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descr="Kết quả hình ảnh cho Phát triển bền vững" id="372" name="Google Shape;372;p2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sky, person, holding&#10;&#10;Description automatically generated" id="373" name="Google Shape;37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8658" y="1609725"/>
            <a:ext cx="5880100" cy="44100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"/>
          <p:cNvSpPr txBox="1"/>
          <p:nvPr/>
        </p:nvSpPr>
        <p:spPr>
          <a:xfrm>
            <a:off x="-1" y="18256"/>
            <a:ext cx="12192000" cy="8851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ahoma"/>
              <a:buNone/>
            </a:pPr>
            <a:r>
              <a:rPr b="1" lang="en-US" sz="480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VÌ MỘT  CHÂU Á PHÁT TRIỂN BỀN VỮNG</a:t>
            </a:r>
            <a:endParaRPr/>
          </a:p>
        </p:txBody>
      </p:sp>
      <p:pic>
        <p:nvPicPr>
          <p:cNvPr descr="Image result for phát triển bền vững" id="380" name="Google Shape;380;p26"/>
          <p:cNvPicPr preferRelativeResize="0"/>
          <p:nvPr/>
        </p:nvPicPr>
        <p:blipFill rotWithShape="1">
          <a:blip r:embed="rId3">
            <a:alphaModFix/>
          </a:blip>
          <a:srcRect b="0" l="12172" r="0" t="0"/>
          <a:stretch/>
        </p:blipFill>
        <p:spPr>
          <a:xfrm>
            <a:off x="2844800" y="1083449"/>
            <a:ext cx="6705600" cy="5749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81" name="Google Shape;381;p26"/>
          <p:cNvPicPr preferRelativeResize="0"/>
          <p:nvPr/>
        </p:nvPicPr>
        <p:blipFill rotWithShape="1">
          <a:blip r:embed="rId4">
            <a:alphaModFix/>
          </a:blip>
          <a:srcRect b="64855" l="0" r="61547" t="0"/>
          <a:stretch/>
        </p:blipFill>
        <p:spPr>
          <a:xfrm>
            <a:off x="742113" y="970636"/>
            <a:ext cx="1620983" cy="1939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82" name="Google Shape;382;p26"/>
          <p:cNvPicPr preferRelativeResize="0"/>
          <p:nvPr/>
        </p:nvPicPr>
        <p:blipFill rotWithShape="1">
          <a:blip r:embed="rId5">
            <a:alphaModFix/>
          </a:blip>
          <a:srcRect b="68105" l="63370" r="0" t="0"/>
          <a:stretch/>
        </p:blipFill>
        <p:spPr>
          <a:xfrm>
            <a:off x="1277671" y="3130694"/>
            <a:ext cx="1252539" cy="1427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83" name="Google Shape;383;p26"/>
          <p:cNvPicPr preferRelativeResize="0"/>
          <p:nvPr/>
        </p:nvPicPr>
        <p:blipFill rotWithShape="1">
          <a:blip r:embed="rId6">
            <a:alphaModFix/>
          </a:blip>
          <a:srcRect b="6826" l="10497" r="63979" t="73210"/>
          <a:stretch/>
        </p:blipFill>
        <p:spPr>
          <a:xfrm>
            <a:off x="1255474" y="5083743"/>
            <a:ext cx="1252537" cy="12823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con save earth" id="384" name="Google Shape;384;p26"/>
          <p:cNvPicPr preferRelativeResize="0"/>
          <p:nvPr/>
        </p:nvPicPr>
        <p:blipFill rotWithShape="1">
          <a:blip r:embed="rId7">
            <a:alphaModFix/>
          </a:blip>
          <a:srcRect b="45455" l="25698" r="24725" t="0"/>
          <a:stretch/>
        </p:blipFill>
        <p:spPr>
          <a:xfrm>
            <a:off x="9920481" y="3829118"/>
            <a:ext cx="1620983" cy="1907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icon save tree" id="385" name="Google Shape;385;p26"/>
          <p:cNvPicPr preferRelativeResize="0"/>
          <p:nvPr/>
        </p:nvPicPr>
        <p:blipFill rotWithShape="1">
          <a:blip r:embed="rId8">
            <a:alphaModFix/>
          </a:blip>
          <a:srcRect b="30262" l="28788" r="23030" t="24848"/>
          <a:stretch/>
        </p:blipFill>
        <p:spPr>
          <a:xfrm>
            <a:off x="9841868" y="1326801"/>
            <a:ext cx="1699595" cy="158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"/>
          <p:cNvSpPr/>
          <p:nvPr/>
        </p:nvSpPr>
        <p:spPr>
          <a:xfrm>
            <a:off x="600403" y="217939"/>
            <a:ext cx="10906008" cy="675249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5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LIỆT KÊ CÁC LOẠI HÌNH DỊCH VỤ PHÁT TRIỂN Ở CHÂU Á?</a:t>
            </a:r>
            <a:endParaRPr/>
          </a:p>
        </p:txBody>
      </p:sp>
      <p:pic>
        <p:nvPicPr>
          <p:cNvPr descr="Hình ảnh có liên quan" id="391" name="Google Shape;391;p27"/>
          <p:cNvPicPr preferRelativeResize="0"/>
          <p:nvPr/>
        </p:nvPicPr>
        <p:blipFill rotWithShape="1">
          <a:blip r:embed="rId3">
            <a:alphaModFix/>
          </a:blip>
          <a:srcRect b="10119" l="11249" r="11442" t="10841"/>
          <a:stretch/>
        </p:blipFill>
        <p:spPr>
          <a:xfrm>
            <a:off x="744981" y="2752446"/>
            <a:ext cx="2384421" cy="2437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tài chính ngân hàng" id="392" name="Google Shape;392;p27"/>
          <p:cNvPicPr preferRelativeResize="0"/>
          <p:nvPr/>
        </p:nvPicPr>
        <p:blipFill rotWithShape="1">
          <a:blip r:embed="rId4">
            <a:alphaModFix/>
          </a:blip>
          <a:srcRect b="14872" l="18958" r="16837" t="23077"/>
          <a:stretch/>
        </p:blipFill>
        <p:spPr>
          <a:xfrm>
            <a:off x="3597706" y="2849535"/>
            <a:ext cx="2321517" cy="2243632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ình ảnh có liên quan" id="393" name="Google Shape;393;p27"/>
          <p:cNvPicPr preferRelativeResize="0"/>
          <p:nvPr/>
        </p:nvPicPr>
        <p:blipFill rotWithShape="1">
          <a:blip r:embed="rId5">
            <a:alphaModFix/>
          </a:blip>
          <a:srcRect b="10325" l="0" r="0" t="0"/>
          <a:stretch/>
        </p:blipFill>
        <p:spPr>
          <a:xfrm>
            <a:off x="6362581" y="2861540"/>
            <a:ext cx="2389090" cy="2328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ó liên quan" id="394" name="Google Shape;39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4678" y="3079548"/>
            <a:ext cx="2379444" cy="1881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27"/>
          <p:cNvCxnSpPr/>
          <p:nvPr/>
        </p:nvCxnSpPr>
        <p:spPr>
          <a:xfrm>
            <a:off x="1524000" y="5778706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FFD75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6" name="Google Shape;396;p27"/>
          <p:cNvSpPr/>
          <p:nvPr/>
        </p:nvSpPr>
        <p:spPr>
          <a:xfrm>
            <a:off x="608415" y="5574699"/>
            <a:ext cx="2520987" cy="675249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GIAO THÔNG VẬN TẢI</a:t>
            </a:r>
            <a:endParaRPr/>
          </a:p>
        </p:txBody>
      </p:sp>
      <p:sp>
        <p:nvSpPr>
          <p:cNvPr id="397" name="Google Shape;397;p27"/>
          <p:cNvSpPr/>
          <p:nvPr/>
        </p:nvSpPr>
        <p:spPr>
          <a:xfrm>
            <a:off x="3466297" y="5576573"/>
            <a:ext cx="2587110" cy="675249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TÀI CHÍNH</a:t>
            </a:r>
            <a:endParaRPr/>
          </a:p>
        </p:txBody>
      </p:sp>
      <p:sp>
        <p:nvSpPr>
          <p:cNvPr id="398" name="Google Shape;398;p27"/>
          <p:cNvSpPr/>
          <p:nvPr/>
        </p:nvSpPr>
        <p:spPr>
          <a:xfrm>
            <a:off x="9060845" y="5574699"/>
            <a:ext cx="2587111" cy="675249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BƯU CHÍNH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VIỄN THÔNG</a:t>
            </a:r>
            <a:endParaRPr/>
          </a:p>
        </p:txBody>
      </p:sp>
      <p:sp>
        <p:nvSpPr>
          <p:cNvPr id="399" name="Google Shape;399;p27"/>
          <p:cNvSpPr/>
          <p:nvPr/>
        </p:nvSpPr>
        <p:spPr>
          <a:xfrm>
            <a:off x="664860" y="2619486"/>
            <a:ext cx="2589885" cy="2703732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7"/>
          <p:cNvSpPr/>
          <p:nvPr/>
        </p:nvSpPr>
        <p:spPr>
          <a:xfrm>
            <a:off x="3463522" y="2619486"/>
            <a:ext cx="2589885" cy="274387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7"/>
          <p:cNvSpPr/>
          <p:nvPr/>
        </p:nvSpPr>
        <p:spPr>
          <a:xfrm>
            <a:off x="6262184" y="2648464"/>
            <a:ext cx="2589885" cy="274387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9060846" y="2619486"/>
            <a:ext cx="2589885" cy="2812992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6263571" y="5591481"/>
            <a:ext cx="2587110" cy="675249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DU LỊCH</a:t>
            </a:r>
            <a:endParaRPr/>
          </a:p>
        </p:txBody>
      </p:sp>
      <p:sp>
        <p:nvSpPr>
          <p:cNvPr id="404" name="Google Shape;404;p27"/>
          <p:cNvSpPr/>
          <p:nvPr/>
        </p:nvSpPr>
        <p:spPr>
          <a:xfrm>
            <a:off x="307016" y="1197927"/>
            <a:ext cx="3156505" cy="1147154"/>
          </a:xfrm>
          <a:prstGeom prst="roundRect">
            <a:avLst>
              <a:gd fmla="val 16667" name="adj"/>
            </a:avLst>
          </a:prstGeom>
          <a:solidFill>
            <a:srgbClr val="1E4E79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3. DỊCH VỤ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" name="Google Shape;409;p28"/>
          <p:cNvGraphicFramePr/>
          <p:nvPr/>
        </p:nvGraphicFramePr>
        <p:xfrm>
          <a:off x="248479" y="101299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{C7144E92-4E97-4FDD-BA26-B63A9E924BE5}</a:tableStyleId>
              </a:tblPr>
              <a:tblGrid>
                <a:gridCol w="2256175"/>
                <a:gridCol w="1570375"/>
                <a:gridCol w="1550500"/>
                <a:gridCol w="1818850"/>
              </a:tblGrid>
              <a:tr h="2914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437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28575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Tên nước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42481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Cơ cấu GDP </a:t>
                      </a:r>
                      <a:r>
                        <a:rPr i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(%)</a:t>
                      </a:r>
                      <a:endParaRPr sz="3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 hMerge="1"/>
                <a:tc hMerge="1"/>
              </a:tr>
              <a:tr h="10602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343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46990" lvl="0" marL="90170" marR="5207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Nông nghiệp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343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46354" lvl="0" marL="118745" marR="80010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Công nghiệp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343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72390" lvl="0" marL="230505" marR="108585" rtl="0" algn="l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Dịch vụ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99"/>
                    </a:solidFill>
                  </a:tcPr>
                </a:tc>
              </a:tr>
              <a:tr h="336775">
                <a:tc>
                  <a:txBody>
                    <a:bodyPr/>
                    <a:lstStyle/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Nhật Bản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91135" marR="17907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1,2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574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29,3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69,5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36775">
                <a:tc>
                  <a:txBody>
                    <a:bodyPr/>
                    <a:lstStyle/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Cô-oét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91135" marR="17907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0,4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574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49,2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50,4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36775">
                <a:tc>
                  <a:txBody>
                    <a:bodyPr/>
                    <a:lstStyle/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Hàn Quốc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91135" marR="17907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2,2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574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39,6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58,2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36775">
                <a:tc>
                  <a:txBody>
                    <a:bodyPr/>
                    <a:lstStyle/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Lào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18,3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574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34,9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46,8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36775">
                <a:tc>
                  <a:txBody>
                    <a:bodyPr/>
                    <a:lstStyle/>
                    <a:p>
                      <a:pPr indent="0" lvl="0" marL="6477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Việt Nam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17,1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0574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37,1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7165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45,8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</a:tbl>
          </a:graphicData>
        </a:graphic>
      </p:graphicFrame>
      <p:sp>
        <p:nvSpPr>
          <p:cNvPr id="410" name="Google Shape;410;p28"/>
          <p:cNvSpPr txBox="1"/>
          <p:nvPr/>
        </p:nvSpPr>
        <p:spPr>
          <a:xfrm>
            <a:off x="665921" y="407504"/>
            <a:ext cx="54466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CƠ CẤU GDP MỘT SỐ NƯỚC NĂM 2017</a:t>
            </a:r>
            <a:endParaRPr/>
          </a:p>
        </p:txBody>
      </p:sp>
      <p:pic>
        <p:nvPicPr>
          <p:cNvPr descr="Hình ảnh có liên quan" id="411" name="Google Shape;41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5712" y="506053"/>
            <a:ext cx="3388013" cy="33447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2" name="Google Shape;412;p28"/>
          <p:cNvSpPr txBox="1"/>
          <p:nvPr/>
        </p:nvSpPr>
        <p:spPr>
          <a:xfrm flipH="1">
            <a:off x="8026840" y="4025348"/>
            <a:ext cx="3562186" cy="20621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NHẬN XÉT TỈ TRỌNG NGÀNH DỊCH VỤ TRONG CƠ CẤU GDP?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20924"/>
            <a:ext cx="4572000" cy="32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3133" y="3240685"/>
            <a:ext cx="4572000" cy="36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75233" y="6458"/>
            <a:ext cx="4592767" cy="320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5232" y="3212976"/>
            <a:ext cx="4592768" cy="36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/>
          <p:nvPr/>
        </p:nvSpPr>
        <p:spPr>
          <a:xfrm>
            <a:off x="4084983" y="2082549"/>
            <a:ext cx="4979504" cy="231561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có nhận xét gì về ngành dịch vụ Châu Á?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60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Káº¿t quáº£ hÃ¬nh áº£nh cho quá»c ká»³ nháº­t báº£n" id="113" name="Google Shape;113;p3"/>
          <p:cNvPicPr preferRelativeResize="0"/>
          <p:nvPr/>
        </p:nvPicPr>
        <p:blipFill rotWithShape="1">
          <a:blip r:embed="rId3">
            <a:alphaModFix/>
          </a:blip>
          <a:srcRect b="11536" l="16666" r="15385" t="8659"/>
          <a:stretch/>
        </p:blipFill>
        <p:spPr>
          <a:xfrm>
            <a:off x="622549" y="659006"/>
            <a:ext cx="3122143" cy="244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Káº¿t quáº£ hÃ¬nh áº£nh cho ngÆ°á»i nháº­t báº£n" id="115" name="Google Shape;1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549" y="3827418"/>
            <a:ext cx="3104943" cy="231318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Káº¿t quáº£ hÃ¬nh áº£nh cho biá»u tÆ°á»ng hoa anh ÄÃ o nháº­t báº£n" id="117" name="Google Shape;117;p3"/>
          <p:cNvPicPr preferRelativeResize="0"/>
          <p:nvPr/>
        </p:nvPicPr>
        <p:blipFill rotWithShape="1">
          <a:blip r:embed="rId5">
            <a:alphaModFix/>
          </a:blip>
          <a:srcRect b="28765" l="0" r="0" t="0"/>
          <a:stretch/>
        </p:blipFill>
        <p:spPr>
          <a:xfrm>
            <a:off x="4572967" y="2040143"/>
            <a:ext cx="3046066" cy="279177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Káº¿t quáº£ hÃ¬nh áº£nh cho quá»c ká»³ nháº­t báº£n" id="119" name="Google Shape;119;p3"/>
          <p:cNvPicPr preferRelativeResize="0"/>
          <p:nvPr/>
        </p:nvPicPr>
        <p:blipFill rotWithShape="1">
          <a:blip r:embed="rId6">
            <a:alphaModFix/>
          </a:blip>
          <a:srcRect b="0" l="12263" r="25084" t="0"/>
          <a:stretch/>
        </p:blipFill>
        <p:spPr>
          <a:xfrm>
            <a:off x="8544881" y="1881293"/>
            <a:ext cx="2769459" cy="304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0" y="42196"/>
            <a:ext cx="12056012" cy="801866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Hình ảnh sau cho em liên tưởng đến quốc gia nào? Quốc gia này đến từ châu lục nào? Kể 3 thông tin mà em biết về quốc gia này?</a:t>
            </a:r>
            <a:endParaRPr b="0" i="0" sz="2400" u="none" cap="none" strike="noStrike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75861" y="506895"/>
            <a:ext cx="6251713" cy="5457825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6195" rotWithShape="0" algn="tl" dir="11400000" dist="12700">
              <a:srgbClr val="000000">
                <a:alpha val="32941"/>
              </a:srgbClr>
            </a:outerShdw>
          </a:effectLst>
        </p:spPr>
      </p:pic>
      <p:pic>
        <p:nvPicPr>
          <p:cNvPr id="427" name="Google Shape;42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4027" y="109330"/>
            <a:ext cx="6281530" cy="596347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28" name="Google Shape;428;p30"/>
          <p:cNvSpPr txBox="1"/>
          <p:nvPr/>
        </p:nvSpPr>
        <p:spPr>
          <a:xfrm flipH="1">
            <a:off x="2464904" y="6072809"/>
            <a:ext cx="62020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Trung tâm thương mại tại Singapo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4403" y="-573532"/>
            <a:ext cx="5997134" cy="6067244"/>
          </a:xfrm>
          <a:prstGeom prst="rect">
            <a:avLst/>
          </a:prstGeom>
          <a:solidFill>
            <a:srgbClr val="ECECEC"/>
          </a:solidFill>
          <a:ln cap="sq" cmpd="sng" w="101600">
            <a:solidFill>
              <a:srgbClr val="FDFDF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kx="110000" rotWithShape="0" algn="tl" dir="7560000" dist="37500" sy="98000" ky="200000">
              <a:srgbClr val="000000">
                <a:alpha val="20000"/>
              </a:srgbClr>
            </a:outerShdw>
          </a:effectLst>
        </p:spPr>
      </p:pic>
      <p:pic>
        <p:nvPicPr>
          <p:cNvPr id="434" name="Google Shape;43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98496" y="293977"/>
            <a:ext cx="7756498" cy="4857763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6195" rotWithShape="0" algn="tl" dir="11400000" dist="12700">
              <a:srgbClr val="000000">
                <a:alpha val="32941"/>
              </a:srgbClr>
            </a:outerShdw>
          </a:effectLst>
        </p:spPr>
      </p:pic>
      <p:sp>
        <p:nvSpPr>
          <p:cNvPr id="435" name="Google Shape;435;p31"/>
          <p:cNvSpPr txBox="1"/>
          <p:nvPr/>
        </p:nvSpPr>
        <p:spPr>
          <a:xfrm>
            <a:off x="9174480" y="5262880"/>
            <a:ext cx="30175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 LỊCH HÀN QUỐC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4321" y="3270250"/>
            <a:ext cx="6864032" cy="3638550"/>
          </a:xfrm>
          <a:prstGeom prst="rect">
            <a:avLst/>
          </a:prstGeom>
          <a:solidFill>
            <a:srgbClr val="ECECEC"/>
          </a:solidFill>
          <a:ln cap="sq" cmpd="sng" w="101600">
            <a:solidFill>
              <a:srgbClr val="FDFDF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kx="110000" rotWithShape="0" algn="tl" dir="7560000" dist="37500" sy="98000" ky="200000">
              <a:srgbClr val="000000">
                <a:alpha val="20000"/>
              </a:srgbClr>
            </a:outerShdw>
          </a:effectLst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3911" y="142874"/>
            <a:ext cx="6191250" cy="381000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442" name="Google Shape;44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"/>
            <a:ext cx="5425385" cy="40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 txBox="1"/>
          <p:nvPr/>
        </p:nvSpPr>
        <p:spPr>
          <a:xfrm>
            <a:off x="497840" y="4744720"/>
            <a:ext cx="25196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NHẬT BẢN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"/>
          <p:cNvSpPr txBox="1"/>
          <p:nvPr/>
        </p:nvSpPr>
        <p:spPr>
          <a:xfrm>
            <a:off x="1262268" y="2276491"/>
            <a:ext cx="7911548" cy="144655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KỂ TÊN QUỐC GIA CÓ NỀN DỊCH VỤ PHÁT TRIỂN CAO?</a:t>
            </a:r>
            <a:endParaRPr/>
          </a:p>
        </p:txBody>
      </p:sp>
      <p:sp>
        <p:nvSpPr>
          <p:cNvPr id="449" name="Google Shape;449;p33"/>
          <p:cNvSpPr/>
          <p:nvPr/>
        </p:nvSpPr>
        <p:spPr>
          <a:xfrm>
            <a:off x="220396" y="283305"/>
            <a:ext cx="3991021" cy="1061402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ĐỐ EM</a:t>
            </a:r>
            <a:endParaRPr/>
          </a:p>
        </p:txBody>
      </p:sp>
      <p:pic>
        <p:nvPicPr>
          <p:cNvPr descr="Lightbulb icon. Bulb, lamp icon. Idea sign. Vector , #AD, #Bulb, #icon,  #Lightbulb, #lamp, #Vector #Ad in 2020 | Light bulb icon, Business icons  vector, Light bulb" id="450" name="Google Shape;45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0641" y="243719"/>
            <a:ext cx="2459325" cy="13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 txBox="1"/>
          <p:nvPr/>
        </p:nvSpPr>
        <p:spPr>
          <a:xfrm>
            <a:off x="2743201" y="4654826"/>
            <a:ext cx="8835886" cy="769441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NHẬT BẢN, SINGAPO, HÀN QUỐC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" y="3916017"/>
            <a:ext cx="6057901" cy="268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8133" y="132521"/>
            <a:ext cx="5673585" cy="368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281" y="132521"/>
            <a:ext cx="6052102" cy="358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8827" y="3985591"/>
            <a:ext cx="5492196" cy="272539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4"/>
          <p:cNvSpPr txBox="1"/>
          <p:nvPr/>
        </p:nvSpPr>
        <p:spPr>
          <a:xfrm>
            <a:off x="238540" y="168124"/>
            <a:ext cx="3975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61" name="Google Shape;461;p34"/>
          <p:cNvSpPr txBox="1"/>
          <p:nvPr/>
        </p:nvSpPr>
        <p:spPr>
          <a:xfrm>
            <a:off x="6662531" y="199620"/>
            <a:ext cx="3975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62" name="Google Shape;462;p34"/>
          <p:cNvSpPr txBox="1"/>
          <p:nvPr/>
        </p:nvSpPr>
        <p:spPr>
          <a:xfrm>
            <a:off x="437322" y="3919329"/>
            <a:ext cx="3975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63" name="Google Shape;463;p34"/>
          <p:cNvSpPr txBox="1"/>
          <p:nvPr/>
        </p:nvSpPr>
        <p:spPr>
          <a:xfrm>
            <a:off x="6771861" y="3985591"/>
            <a:ext cx="3975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64" name="Google Shape;464;p34"/>
          <p:cNvSpPr txBox="1"/>
          <p:nvPr/>
        </p:nvSpPr>
        <p:spPr>
          <a:xfrm>
            <a:off x="238540" y="207881"/>
            <a:ext cx="3975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65" name="Google Shape;465;p34"/>
          <p:cNvSpPr txBox="1"/>
          <p:nvPr/>
        </p:nvSpPr>
        <p:spPr>
          <a:xfrm>
            <a:off x="7294494" y="207881"/>
            <a:ext cx="23265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Trung Quốc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829920" y="207881"/>
            <a:ext cx="21128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Singapo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4"/>
          <p:cNvSpPr txBox="1"/>
          <p:nvPr/>
        </p:nvSpPr>
        <p:spPr>
          <a:xfrm>
            <a:off x="829920" y="3916017"/>
            <a:ext cx="21128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Ấn Độ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4"/>
          <p:cNvSpPr txBox="1"/>
          <p:nvPr/>
        </p:nvSpPr>
        <p:spPr>
          <a:xfrm>
            <a:off x="7401341" y="4003835"/>
            <a:ext cx="21128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Myanmar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74" name="Google Shape;47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50" y="3007935"/>
            <a:ext cx="5657850" cy="383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54" y="3007935"/>
            <a:ext cx="6503670" cy="383400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5"/>
          <p:cNvSpPr txBox="1"/>
          <p:nvPr/>
        </p:nvSpPr>
        <p:spPr>
          <a:xfrm>
            <a:off x="1798983" y="168054"/>
            <a:ext cx="6072809" cy="2585323"/>
          </a:xfrm>
          <a:prstGeom prst="rect">
            <a:avLst/>
          </a:prstGeom>
          <a:noFill/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Nhận xét đời sống nhân dân các nước châu á?</a:t>
            </a:r>
            <a:endParaRPr/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60176" y="447071"/>
            <a:ext cx="3149601" cy="2306306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/>
        </p:nvSpPr>
        <p:spPr>
          <a:xfrm>
            <a:off x="8726558" y="447071"/>
            <a:ext cx="3319668" cy="1569660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Đời sống nhân dân được nâng cao rõ rệt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6"/>
          <p:cNvSpPr txBox="1"/>
          <p:nvPr>
            <p:ph type="title"/>
          </p:nvPr>
        </p:nvSpPr>
        <p:spPr>
          <a:xfrm>
            <a:off x="838200" y="-1443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 NHẬN RA ĐỊA DANH NÀO?</a:t>
            </a:r>
            <a:endParaRPr/>
          </a:p>
        </p:txBody>
      </p:sp>
      <p:pic>
        <p:nvPicPr>
          <p:cNvPr id="485" name="Google Shape;485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942975"/>
            <a:ext cx="7677150" cy="575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7"/>
          <p:cNvSpPr txBox="1"/>
          <p:nvPr/>
        </p:nvSpPr>
        <p:spPr>
          <a:xfrm>
            <a:off x="1779104" y="616226"/>
            <a:ext cx="6718853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Vịnh Hạ Long – Quảng Ninh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Kinh đô Huế - Huế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Cột cờ Lũng Cú – Hà Giang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Tràng An – Ninh Bình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Hồ Hoàn Kiếm – Hà Nội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Tòa nhà Bitexco – TP.HCM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8"/>
          <p:cNvSpPr txBox="1"/>
          <p:nvPr>
            <p:ph type="title"/>
          </p:nvPr>
        </p:nvSpPr>
        <p:spPr>
          <a:xfrm>
            <a:off x="141047" y="139707"/>
            <a:ext cx="3207375" cy="1108075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1" lang="en-US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CỦNG CỐ:</a:t>
            </a:r>
            <a:endParaRPr/>
          </a:p>
        </p:txBody>
      </p:sp>
      <p:sp>
        <p:nvSpPr>
          <p:cNvPr id="496" name="Google Shape;496;p38"/>
          <p:cNvSpPr txBox="1"/>
          <p:nvPr/>
        </p:nvSpPr>
        <p:spPr>
          <a:xfrm>
            <a:off x="1807060" y="1487677"/>
            <a:ext cx="7091153" cy="1323439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Cây lương thực đóng vai trò quan trọng nhất Châu Á?</a:t>
            </a:r>
            <a:endParaRPr/>
          </a:p>
        </p:txBody>
      </p:sp>
      <p:sp>
        <p:nvSpPr>
          <p:cNvPr id="497" name="Google Shape;497;p38"/>
          <p:cNvSpPr txBox="1"/>
          <p:nvPr/>
        </p:nvSpPr>
        <p:spPr>
          <a:xfrm>
            <a:off x="1744734" y="3263347"/>
            <a:ext cx="7091153" cy="1323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Đông Á, Đông Nam Á, Nam Á có khí hậu gì?</a:t>
            </a:r>
            <a:endParaRPr/>
          </a:p>
        </p:txBody>
      </p:sp>
      <p:sp>
        <p:nvSpPr>
          <p:cNvPr id="498" name="Google Shape;498;p38"/>
          <p:cNvSpPr txBox="1"/>
          <p:nvPr/>
        </p:nvSpPr>
        <p:spPr>
          <a:xfrm>
            <a:off x="1744733" y="5039017"/>
            <a:ext cx="7091153" cy="1323439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Ngành công nghiệp nào phát triển hầu hết các nước Châu Á?</a:t>
            </a:r>
            <a:endParaRPr/>
          </a:p>
        </p:txBody>
      </p:sp>
      <p:sp>
        <p:nvSpPr>
          <p:cNvPr id="499" name="Google Shape;499;p38"/>
          <p:cNvSpPr txBox="1"/>
          <p:nvPr/>
        </p:nvSpPr>
        <p:spPr>
          <a:xfrm>
            <a:off x="9312965" y="1630017"/>
            <a:ext cx="19083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CÂY LÚA</a:t>
            </a:r>
            <a:endParaRPr/>
          </a:p>
        </p:txBody>
      </p:sp>
      <p:sp>
        <p:nvSpPr>
          <p:cNvPr id="500" name="Google Shape;500;p38"/>
          <p:cNvSpPr txBox="1"/>
          <p:nvPr/>
        </p:nvSpPr>
        <p:spPr>
          <a:xfrm>
            <a:off x="9312965" y="3730487"/>
            <a:ext cx="23257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GIÓ MÙA</a:t>
            </a:r>
            <a:endParaRPr/>
          </a:p>
        </p:txBody>
      </p:sp>
      <p:sp>
        <p:nvSpPr>
          <p:cNvPr id="501" name="Google Shape;501;p38"/>
          <p:cNvSpPr txBox="1"/>
          <p:nvPr/>
        </p:nvSpPr>
        <p:spPr>
          <a:xfrm>
            <a:off x="8898213" y="5285238"/>
            <a:ext cx="357146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SẢN XUẤT HÀNG TIÊU DÙNG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"/>
          <p:cNvSpPr txBox="1"/>
          <p:nvPr>
            <p:ph type="title"/>
          </p:nvPr>
        </p:nvSpPr>
        <p:spPr>
          <a:xfrm>
            <a:off x="1712494" y="80978"/>
            <a:ext cx="8767011" cy="1108075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1" lang="en-US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NHIỆM VỤ CUỐI CÙNG</a:t>
            </a:r>
            <a:endParaRPr/>
          </a:p>
        </p:txBody>
      </p:sp>
      <p:sp>
        <p:nvSpPr>
          <p:cNvPr id="507" name="Google Shape;507;p39"/>
          <p:cNvSpPr txBox="1"/>
          <p:nvPr>
            <p:ph idx="1" type="body"/>
          </p:nvPr>
        </p:nvSpPr>
        <p:spPr>
          <a:xfrm>
            <a:off x="1026694" y="1318259"/>
            <a:ext cx="10138611" cy="2005332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Hoàn thành bài tập 3 trong SGK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Chuẩn bị tìm hiểu khu vực Tây Nam Á</a:t>
            </a:r>
            <a:endParaRPr/>
          </a:p>
        </p:txBody>
      </p:sp>
      <p:pic>
        <p:nvPicPr>
          <p:cNvPr descr="Châu Á – Wikipedia tiếng Việt" id="508" name="Google Shape;50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145342" y="3721100"/>
            <a:ext cx="2895887" cy="2895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nh sách các quốc gia Châu Á theo dân số – Wikipedia tiếng Việt" id="509" name="Google Shape;50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3800" y="3604425"/>
            <a:ext cx="3882858" cy="301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474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44548" y="189081"/>
            <a:ext cx="6850966" cy="6479837"/>
          </a:xfrm>
          <a:prstGeom prst="ellipse">
            <a:avLst/>
          </a:prstGeom>
          <a:blipFill rotWithShape="1">
            <a:blip r:embed="rId4">
              <a:alphaModFix amt="66000"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441949" y="5345724"/>
            <a:ext cx="1296572" cy="1195754"/>
          </a:xfrm>
          <a:prstGeom prst="teardrop">
            <a:avLst>
              <a:gd fmla="val 100000" name="adj"/>
            </a:avLst>
          </a:prstGeom>
          <a:solidFill>
            <a:srgbClr val="00B0F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rot="-3605972">
            <a:off x="2283412" y="5607880"/>
            <a:ext cx="1296572" cy="1195754"/>
          </a:xfrm>
          <a:prstGeom prst="teardrop">
            <a:avLst>
              <a:gd fmla="val 100000" name="adj"/>
            </a:avLst>
          </a:prstGeom>
          <a:solidFill>
            <a:srgbClr val="00B050">
              <a:alpha val="51764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rot="2172944">
            <a:off x="78103" y="4495932"/>
            <a:ext cx="2221486" cy="2212252"/>
          </a:xfrm>
          <a:prstGeom prst="teardrop">
            <a:avLst>
              <a:gd fmla="val 100000" name="adj"/>
            </a:avLst>
          </a:prstGeom>
          <a:solidFill>
            <a:srgbClr val="00B0F0">
              <a:alpha val="51764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48643" y="243349"/>
            <a:ext cx="6346871" cy="6371304"/>
          </a:xfrm>
          <a:prstGeom prst="ellipse">
            <a:avLst/>
          </a:prstGeom>
          <a:solidFill>
            <a:schemeClr val="dk1">
              <a:alpha val="20000"/>
            </a:scheme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6319387" y="3198360"/>
            <a:ext cx="5751926" cy="3416291"/>
          </a:xfrm>
          <a:prstGeom prst="roundRect">
            <a:avLst>
              <a:gd fmla="val 16667" name="adj"/>
            </a:avLst>
          </a:prstGeom>
          <a:blipFill rotWithShape="1">
            <a:blip r:embed="rId5">
              <a:alphaModFix amt="66000"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682268" y="1917374"/>
            <a:ext cx="8624477" cy="175432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BÀI 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TÌNH HÌNH PHÁT TRIỂN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KINH TẾ XÃ HỘI CÁC NƯỚC CHÂU Á</a:t>
            </a:r>
            <a:endParaRPr b="1" i="0" sz="3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59361" y="335585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0"/>
          <p:cNvSpPr txBox="1"/>
          <p:nvPr>
            <p:ph type="title"/>
          </p:nvPr>
        </p:nvSpPr>
        <p:spPr>
          <a:xfrm>
            <a:off x="1981200" y="166867"/>
            <a:ext cx="9569116" cy="1108075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1" lang="en-US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TÔI YÊU VIỆT NAM</a:t>
            </a:r>
            <a:endParaRPr/>
          </a:p>
        </p:txBody>
      </p:sp>
      <p:sp>
        <p:nvSpPr>
          <p:cNvPr id="515" name="Google Shape;515;p40"/>
          <p:cNvSpPr txBox="1"/>
          <p:nvPr>
            <p:ph idx="1" type="body"/>
          </p:nvPr>
        </p:nvSpPr>
        <p:spPr>
          <a:xfrm>
            <a:off x="254864" y="1437381"/>
            <a:ext cx="11295452" cy="1565275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Kinh tế Việt Nam ở mức độ nào so với các nước?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sz="3200"/>
              <a:t>Nếu là thủ tướng, ngài sẽ chú trọng phát triển ngành nào trong 30 năm tới? Vì sao?</a:t>
            </a:r>
            <a:endParaRPr/>
          </a:p>
        </p:txBody>
      </p:sp>
      <p:pic>
        <p:nvPicPr>
          <p:cNvPr descr="Đầu tư (Investment) là gì? Xác định hàm đầu tư" id="516" name="Google Shape;51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57" y="39867"/>
            <a:ext cx="1391910" cy="1306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ful travel icon over white background Vector Image" id="517" name="Google Shape;517;p40"/>
          <p:cNvPicPr preferRelativeResize="0"/>
          <p:nvPr/>
        </p:nvPicPr>
        <p:blipFill rotWithShape="1">
          <a:blip r:embed="rId4">
            <a:alphaModFix/>
          </a:blip>
          <a:srcRect b="17661" l="0" r="0" t="5146"/>
          <a:stretch/>
        </p:blipFill>
        <p:spPr>
          <a:xfrm>
            <a:off x="529389" y="3248613"/>
            <a:ext cx="3256549" cy="2714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nt crane building chimney factory industry icon" id="518" name="Google Shape;518;p40"/>
          <p:cNvPicPr preferRelativeResize="0"/>
          <p:nvPr/>
        </p:nvPicPr>
        <p:blipFill rotWithShape="1">
          <a:blip r:embed="rId5">
            <a:alphaModFix/>
          </a:blip>
          <a:srcRect b="10876" l="0" r="0" t="0"/>
          <a:stretch/>
        </p:blipFill>
        <p:spPr>
          <a:xfrm>
            <a:off x="4466819" y="3201700"/>
            <a:ext cx="2871537" cy="2763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riculture icon Royalty Free Vector Image - VectorStock" id="519" name="Google Shape;519;p40"/>
          <p:cNvPicPr preferRelativeResize="0"/>
          <p:nvPr/>
        </p:nvPicPr>
        <p:blipFill rotWithShape="1">
          <a:blip r:embed="rId6">
            <a:alphaModFix/>
          </a:blip>
          <a:srcRect b="12982" l="0" r="0" t="0"/>
          <a:stretch/>
        </p:blipFill>
        <p:spPr>
          <a:xfrm>
            <a:off x="8181472" y="3093837"/>
            <a:ext cx="3053567" cy="286971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0"/>
          <p:cNvSpPr txBox="1"/>
          <p:nvPr/>
        </p:nvSpPr>
        <p:spPr>
          <a:xfrm>
            <a:off x="1130066" y="6209503"/>
            <a:ext cx="1725429" cy="46166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DỊCH VỤ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0"/>
          <p:cNvSpPr txBox="1"/>
          <p:nvPr/>
        </p:nvSpPr>
        <p:spPr>
          <a:xfrm>
            <a:off x="4753574" y="6164673"/>
            <a:ext cx="2298029" cy="46166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CÔNG NGHIỆP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0"/>
          <p:cNvSpPr txBox="1"/>
          <p:nvPr/>
        </p:nvSpPr>
        <p:spPr>
          <a:xfrm>
            <a:off x="8763905" y="6118122"/>
            <a:ext cx="2298029" cy="46166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NÔNG NGHIỆP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ột Việt Nam phát triển vào 2045" id="528" name="Google Shape;52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651" l="0" r="0" t="400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5" name="Google Shape;535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Image result for thanh you&quot;" id="536" name="Google Shape;53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74" y="173435"/>
            <a:ext cx="19812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/>
          <p:nvPr/>
        </p:nvSpPr>
        <p:spPr>
          <a:xfrm>
            <a:off x="4191807" y="2150270"/>
            <a:ext cx="4229389" cy="1066800"/>
          </a:xfrm>
          <a:prstGeom prst="flowChartTerminator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Nông nghiệp</a:t>
            </a:r>
            <a:endParaRPr b="1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295609" y="3602940"/>
            <a:ext cx="4229389" cy="1066800"/>
          </a:xfrm>
          <a:prstGeom prst="flowChartTerminator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Công nghiệp</a:t>
            </a:r>
            <a:endParaRPr b="1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6530830" y="5293844"/>
            <a:ext cx="4229389" cy="1066800"/>
          </a:xfrm>
          <a:prstGeom prst="flowChartTerminator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Dịch vụ</a:t>
            </a:r>
            <a:endParaRPr b="1" i="0" sz="3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AC POST 2020 - Le SIDAM et la COPAMAC"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7470" y="1849835"/>
            <a:ext cx="1667669" cy="166766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6054" y="3318845"/>
            <a:ext cx="2829791" cy="163499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3141" y="4953835"/>
            <a:ext cx="1671520" cy="167152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5" name="Google Shape;145;p5"/>
          <p:cNvSpPr/>
          <p:nvPr/>
        </p:nvSpPr>
        <p:spPr>
          <a:xfrm>
            <a:off x="10147466" y="1336914"/>
            <a:ext cx="1606871" cy="1346755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2498300" y="4764481"/>
            <a:ext cx="1737398" cy="1025114"/>
          </a:xfrm>
          <a:prstGeom prst="ellipse">
            <a:avLst/>
          </a:prstGeom>
          <a:solidFill>
            <a:srgbClr val="07B1EC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921304" y="702511"/>
            <a:ext cx="4334511" cy="58477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00"/>
                </a:solidFill>
                <a:latin typeface="Arimo"/>
                <a:ea typeface="Arimo"/>
                <a:cs typeface="Arimo"/>
                <a:sym typeface="Arimo"/>
              </a:rPr>
              <a:t>NỘI DUNG BÀI HỌC</a:t>
            </a:r>
            <a:endParaRPr b="1" i="0" sz="3200" u="none" cap="none" strike="noStrike">
              <a:solidFill>
                <a:srgbClr val="FFFF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1880433" y="1985695"/>
            <a:ext cx="556564" cy="556564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8683337" y="841688"/>
            <a:ext cx="768085" cy="768085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506374" y="4051003"/>
            <a:ext cx="609993" cy="609993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1862556" y="5762361"/>
            <a:ext cx="723284" cy="723284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1229739" y="5926558"/>
            <a:ext cx="212225" cy="212225"/>
          </a:xfrm>
          <a:prstGeom prst="ellipse">
            <a:avLst/>
          </a:prstGeom>
          <a:solidFill>
            <a:srgbClr val="FF9B0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782367" y="5160663"/>
            <a:ext cx="384043" cy="384043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1541893" y="5127595"/>
            <a:ext cx="384043" cy="384043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1541894" y="2873766"/>
            <a:ext cx="212225" cy="212225"/>
          </a:xfrm>
          <a:prstGeom prst="ellipse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3139053" y="3858981"/>
            <a:ext cx="384043" cy="384043"/>
          </a:xfrm>
          <a:prstGeom prst="ellipse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1034483" y="3657810"/>
            <a:ext cx="618715" cy="618715"/>
          </a:xfrm>
          <a:prstGeom prst="ellipse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50" y="3007935"/>
            <a:ext cx="5657850" cy="383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54" y="3007935"/>
            <a:ext cx="6503670" cy="383400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52754" y="278106"/>
            <a:ext cx="11880166" cy="1754326"/>
          </a:xfrm>
          <a:prstGeom prst="rect">
            <a:avLst/>
          </a:prstGeom>
          <a:noFill/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1F3864"/>
                </a:solidFill>
                <a:latin typeface="Bebas Neue"/>
                <a:ea typeface="Bebas Neue"/>
                <a:cs typeface="Bebas Neue"/>
                <a:sym typeface="Bebas Neue"/>
              </a:rPr>
              <a:t>Bài 8: Tình hình phát triển kinh tế xã hội ở các nước Châu Á</a:t>
            </a: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103579" y="1964302"/>
            <a:ext cx="28408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1. Nông nghiệp</a:t>
            </a:r>
            <a:endParaRPr b="1" sz="4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7"/>
          <p:cNvGrpSpPr/>
          <p:nvPr/>
        </p:nvGrpSpPr>
        <p:grpSpPr>
          <a:xfrm>
            <a:off x="1432584" y="2353821"/>
            <a:ext cx="9334752" cy="3716345"/>
            <a:chOff x="1428624" y="2286053"/>
            <a:chExt cx="9334752" cy="3716345"/>
          </a:xfrm>
        </p:grpSpPr>
        <p:sp>
          <p:nvSpPr>
            <p:cNvPr id="173" name="Google Shape;173;p7"/>
            <p:cNvSpPr/>
            <p:nvPr/>
          </p:nvSpPr>
          <p:spPr>
            <a:xfrm>
              <a:off x="4546368" y="3357204"/>
              <a:ext cx="3120384" cy="1530492"/>
            </a:xfrm>
            <a:prstGeom prst="roundRect">
              <a:avLst>
                <a:gd fmla="val 10131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rgbClr val="D0002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428624" y="2286053"/>
              <a:ext cx="3978357" cy="1530493"/>
            </a:xfrm>
            <a:prstGeom prst="roundRect">
              <a:avLst>
                <a:gd fmla="val 10131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785020" y="2286053"/>
              <a:ext cx="3978356" cy="1530493"/>
            </a:xfrm>
            <a:prstGeom prst="roundRect">
              <a:avLst>
                <a:gd fmla="val 10131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428624" y="4471905"/>
              <a:ext cx="3978357" cy="1530493"/>
            </a:xfrm>
            <a:prstGeom prst="roundRect">
              <a:avLst>
                <a:gd fmla="val 10131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6737502" y="4471904"/>
              <a:ext cx="3978356" cy="1530493"/>
            </a:xfrm>
            <a:prstGeom prst="roundRect">
              <a:avLst>
                <a:gd fmla="val 10131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78" name="Google Shape;178;p7"/>
          <p:cNvCxnSpPr/>
          <p:nvPr/>
        </p:nvCxnSpPr>
        <p:spPr>
          <a:xfrm>
            <a:off x="1522342" y="4190216"/>
            <a:ext cx="9147317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79" name="Google Shape;179;p7"/>
          <p:cNvCxnSpPr/>
          <p:nvPr/>
        </p:nvCxnSpPr>
        <p:spPr>
          <a:xfrm>
            <a:off x="6129411" y="2215226"/>
            <a:ext cx="0" cy="3854941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grpSp>
        <p:nvGrpSpPr>
          <p:cNvPr id="180" name="Google Shape;180;p7"/>
          <p:cNvGrpSpPr/>
          <p:nvPr/>
        </p:nvGrpSpPr>
        <p:grpSpPr>
          <a:xfrm>
            <a:off x="1688657" y="2201368"/>
            <a:ext cx="3468853" cy="1453275"/>
            <a:chOff x="1684697" y="2133600"/>
            <a:chExt cx="3468853" cy="1453275"/>
          </a:xfrm>
        </p:grpSpPr>
        <p:sp>
          <p:nvSpPr>
            <p:cNvPr id="181" name="Google Shape;181;p7"/>
            <p:cNvSpPr/>
            <p:nvPr/>
          </p:nvSpPr>
          <p:spPr>
            <a:xfrm>
              <a:off x="1684697" y="2133600"/>
              <a:ext cx="3468853" cy="1453275"/>
            </a:xfrm>
            <a:prstGeom prst="roundRect">
              <a:avLst>
                <a:gd fmla="val 10131" name="adj"/>
              </a:avLst>
            </a:prstGeom>
            <a:solidFill>
              <a:srgbClr val="0070C0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6000" spcFirstLastPara="1" rIns="96000" wrap="square" tIns="3360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1975755" y="2550682"/>
              <a:ext cx="2801251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DỰA LƯỢC ĐỒ SGK/25</a:t>
              </a:r>
              <a:endPara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" name="Google Shape;183;p7"/>
          <p:cNvGrpSpPr/>
          <p:nvPr/>
        </p:nvGrpSpPr>
        <p:grpSpPr>
          <a:xfrm>
            <a:off x="7042413" y="2201368"/>
            <a:ext cx="4426420" cy="1494300"/>
            <a:chOff x="7038453" y="2133600"/>
            <a:chExt cx="3489970" cy="1494300"/>
          </a:xfrm>
        </p:grpSpPr>
        <p:sp>
          <p:nvSpPr>
            <p:cNvPr id="184" name="Google Shape;184;p7"/>
            <p:cNvSpPr/>
            <p:nvPr/>
          </p:nvSpPr>
          <p:spPr>
            <a:xfrm>
              <a:off x="7038453" y="2133600"/>
              <a:ext cx="3468854" cy="1453275"/>
            </a:xfrm>
            <a:prstGeom prst="roundRect">
              <a:avLst>
                <a:gd fmla="val 10131" name="adj"/>
              </a:avLst>
            </a:prstGeom>
            <a:solidFill>
              <a:srgbClr val="A8D08C"/>
            </a:solidFill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6000" spcFirstLastPara="1" rIns="96000" wrap="square" tIns="336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667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7097353" y="2335238"/>
              <a:ext cx="3431070" cy="1292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XÁC ĐỊNH KHU VỰC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ĐẶC ĐIỂM KHÍ HẬU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CÂY TRỒNG VẬT NUÔI</a:t>
              </a: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>
            <a:off x="1688657" y="4793108"/>
            <a:ext cx="3468853" cy="1453275"/>
            <a:chOff x="1684697" y="4725340"/>
            <a:chExt cx="3468853" cy="1453275"/>
          </a:xfrm>
        </p:grpSpPr>
        <p:sp>
          <p:nvSpPr>
            <p:cNvPr id="187" name="Google Shape;187;p7"/>
            <p:cNvSpPr/>
            <p:nvPr/>
          </p:nvSpPr>
          <p:spPr>
            <a:xfrm>
              <a:off x="1684697" y="4725340"/>
              <a:ext cx="3468853" cy="1453275"/>
            </a:xfrm>
            <a:prstGeom prst="roundRect">
              <a:avLst>
                <a:gd fmla="val 10131" name="adj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36000" lIns="96000" spcFirstLastPara="1" rIns="96000" wrap="square" tIns="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667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1789708" y="5005443"/>
              <a:ext cx="3086140" cy="861774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THỜI GIAN: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lang="en-US" sz="2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lang="en-US" sz="2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PHÚT </a:t>
              </a:r>
              <a:endParaRPr b="1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7233770" y="4668746"/>
            <a:ext cx="4334336" cy="1453275"/>
          </a:xfrm>
          <a:prstGeom prst="roundRect">
            <a:avLst>
              <a:gd fmla="val 10131" name="adj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6000" lIns="96000" spcFirstLastPara="1" rIns="9600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67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p7"/>
          <p:cNvSpPr/>
          <p:nvPr/>
        </p:nvSpPr>
        <p:spPr>
          <a:xfrm>
            <a:off x="1733537" y="1126153"/>
            <a:ext cx="8777730" cy="742950"/>
          </a:xfrm>
          <a:prstGeom prst="roundRect">
            <a:avLst>
              <a:gd fmla="val 16667" name="adj"/>
            </a:avLst>
          </a:prstGeom>
          <a:noFill/>
          <a:ln cap="flat" cmpd="sng" w="412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NHIỆM VỤ </a:t>
            </a:r>
            <a:endParaRPr/>
          </a:p>
        </p:txBody>
      </p:sp>
      <p:pic>
        <p:nvPicPr>
          <p:cNvPr descr="Hình ảnh có liên quan" id="191" name="Google Shape;19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905" y="3667248"/>
            <a:ext cx="4849257" cy="107914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/>
          <p:nvPr/>
        </p:nvSpPr>
        <p:spPr>
          <a:xfrm>
            <a:off x="1793668" y="116488"/>
            <a:ext cx="8777730" cy="74295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412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TÔI TÀI GIỎI – BẠN CŨNG THẾ</a:t>
            </a:r>
            <a:endParaRPr/>
          </a:p>
        </p:txBody>
      </p:sp>
      <p:sp>
        <p:nvSpPr>
          <p:cNvPr id="193" name="Google Shape;193;p7"/>
          <p:cNvSpPr txBox="1"/>
          <p:nvPr/>
        </p:nvSpPr>
        <p:spPr>
          <a:xfrm>
            <a:off x="7487201" y="4937694"/>
            <a:ext cx="391019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Gọi bất kì lên báo cáo lấy điểm cả nhóm</a:t>
            </a:r>
            <a:endParaRPr b="1" sz="2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có liên quan" id="199" name="Google Shape;1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9958" y="224128"/>
            <a:ext cx="2596896" cy="1623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/>
          <p:nvPr/>
        </p:nvSpPr>
        <p:spPr>
          <a:xfrm>
            <a:off x="908589" y="224128"/>
            <a:ext cx="8777730" cy="742950"/>
          </a:xfrm>
          <a:prstGeom prst="roundRect">
            <a:avLst>
              <a:gd fmla="val 16667" name="adj"/>
            </a:avLst>
          </a:prstGeom>
          <a:noFill/>
          <a:ln cap="flat" cmpd="sng" w="412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NHIỆM VỤ </a:t>
            </a:r>
            <a:endParaRPr/>
          </a:p>
        </p:txBody>
      </p:sp>
      <p:sp>
        <p:nvSpPr>
          <p:cNvPr id="201" name="Google Shape;201;p8"/>
          <p:cNvSpPr txBox="1"/>
          <p:nvPr/>
        </p:nvSpPr>
        <p:spPr>
          <a:xfrm>
            <a:off x="387625" y="1408166"/>
            <a:ext cx="8249479" cy="2308324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Xác định các khu vực: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-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Bắc Á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-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Tây Nam Á và nội địa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-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Đông Á, Đông Nam Á, Nam Á</a:t>
            </a:r>
            <a:endParaRPr/>
          </a:p>
        </p:txBody>
      </p:sp>
      <p:sp>
        <p:nvSpPr>
          <p:cNvPr id="202" name="Google Shape;202;p8"/>
          <p:cNvSpPr txBox="1"/>
          <p:nvPr/>
        </p:nvSpPr>
        <p:spPr>
          <a:xfrm>
            <a:off x="1247587" y="4091601"/>
            <a:ext cx="9148743" cy="1200329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Xác định đặc điểm khí hậu của mỗi vùng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2156791" y="5667042"/>
            <a:ext cx="9401524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Xác định cây trồng, vật nuôi của mỗi vùng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/>
          <p:nvPr/>
        </p:nvSpPr>
        <p:spPr>
          <a:xfrm>
            <a:off x="9063988" y="951077"/>
            <a:ext cx="3051809" cy="3092560"/>
          </a:xfrm>
          <a:prstGeom prst="rect">
            <a:avLst/>
          </a:prstGeom>
          <a:solidFill>
            <a:srgbClr val="7F6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XÁC ĐỊNH KHU VỰC: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-"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BẮC Á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-"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TÂY NAM Á, NỘI ĐỊA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-"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ĐÔNG Á, ĐÔNG NAM Á, NAM Á</a:t>
            </a:r>
            <a:endParaRPr/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9063988" y="4191135"/>
            <a:ext cx="3051809" cy="1082131"/>
          </a:xfrm>
          <a:prstGeom prst="rect">
            <a:avLst/>
          </a:prstGeom>
          <a:solidFill>
            <a:srgbClr val="26262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ĐẶC ĐIỂM KHÍ HẬU</a:t>
            </a:r>
            <a:endParaRPr/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" y="187352"/>
            <a:ext cx="8983980" cy="660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"/>
          <p:cNvSpPr/>
          <p:nvPr/>
        </p:nvSpPr>
        <p:spPr>
          <a:xfrm>
            <a:off x="9063988" y="5568262"/>
            <a:ext cx="3051809" cy="1082131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CÂY TRỒNG VẬT NUÔI</a:t>
            </a:r>
            <a:endParaRPr/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5661" y="78003"/>
            <a:ext cx="1343119" cy="87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 txBox="1"/>
          <p:nvPr/>
        </p:nvSpPr>
        <p:spPr>
          <a:xfrm>
            <a:off x="1821299" y="263964"/>
            <a:ext cx="5682744" cy="954107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NHẬN XÉT ĐẶC ĐIỂM ĐẦU TIÊN VỀ NÔNG NGHIỆP CHÂU Á?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2020-10-23T08:53:30Z</dcterms:created>
</cp:coreProperties>
</file>