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276" r:id="rId3"/>
    <p:sldId id="278" r:id="rId4"/>
    <p:sldId id="357" r:id="rId5"/>
    <p:sldId id="358" r:id="rId6"/>
    <p:sldId id="309" r:id="rId7"/>
    <p:sldId id="356" r:id="rId8"/>
    <p:sldId id="342" r:id="rId9"/>
    <p:sldId id="359" r:id="rId10"/>
    <p:sldId id="260" r:id="rId11"/>
    <p:sldId id="341" r:id="rId12"/>
    <p:sldId id="361" r:id="rId13"/>
    <p:sldId id="346" r:id="rId14"/>
    <p:sldId id="362" r:id="rId15"/>
    <p:sldId id="261" r:id="rId16"/>
    <p:sldId id="352" r:id="rId17"/>
    <p:sldId id="312" r:id="rId18"/>
    <p:sldId id="292" r:id="rId19"/>
    <p:sldId id="293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Hong" initials="H" lastIdx="1" clrIdx="1">
    <p:extLst>
      <p:ext uri="{19B8F6BF-5375-455C-9EA6-DF929625EA0E}">
        <p15:presenceInfo xmlns:p15="http://schemas.microsoft.com/office/powerpoint/2012/main" userId="H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0927" autoAdjust="0"/>
  </p:normalViewPr>
  <p:slideViewPr>
    <p:cSldViewPr showGuides="1">
      <p:cViewPr>
        <p:scale>
          <a:sx n="50" d="100"/>
          <a:sy n="50" d="100"/>
        </p:scale>
        <p:origin x="1244" y="1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3-02T11:25:39.320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21EE92-DE9C-466B-ADA1-532467F3F25D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B93A71F-FA97-4F17-B18D-49EF9FEF66C6}">
      <dgm:prSet phldrT="[Text]"/>
      <dgm:spPr/>
      <dgm:t>
        <a:bodyPr/>
        <a:lstStyle/>
        <a:p>
          <a:r>
            <a:rPr lang="en-US" b="1"/>
            <a:t>ONLINE LEARNING</a:t>
          </a:r>
          <a:endParaRPr lang="en-US" b="1" dirty="0"/>
        </a:p>
      </dgm:t>
    </dgm:pt>
    <dgm:pt modelId="{330D50B6-BA3D-47A3-9D5E-19DDE8C60BBB}" type="parTrans" cxnId="{1B51E379-DB6D-4CE9-9790-95EE81A5DEFC}">
      <dgm:prSet/>
      <dgm:spPr/>
      <dgm:t>
        <a:bodyPr/>
        <a:lstStyle/>
        <a:p>
          <a:endParaRPr lang="en-US"/>
        </a:p>
      </dgm:t>
    </dgm:pt>
    <dgm:pt modelId="{CE9F68C7-AB80-4D2D-A92C-E5BBAC2D0CCF}" type="sibTrans" cxnId="{1B51E379-DB6D-4CE9-9790-95EE81A5DEFC}">
      <dgm:prSet/>
      <dgm:spPr/>
      <dgm:t>
        <a:bodyPr/>
        <a:lstStyle/>
        <a:p>
          <a:endParaRPr lang="en-US"/>
        </a:p>
      </dgm:t>
    </dgm:pt>
    <dgm:pt modelId="{0C0F4470-F915-47A5-AAEA-AA9E5CEB070A}">
      <dgm:prSet phldrT="[Text]"/>
      <dgm:spPr/>
      <dgm:t>
        <a:bodyPr/>
        <a:lstStyle/>
        <a:p>
          <a:r>
            <a:rPr lang="en-US"/>
            <a:t>Advantages</a:t>
          </a:r>
        </a:p>
        <a:p>
          <a:r>
            <a:rPr lang="en-US"/>
            <a:t> </a:t>
          </a:r>
        </a:p>
        <a:p>
          <a:r>
            <a:rPr lang="en-US"/>
            <a:t>  </a:t>
          </a:r>
        </a:p>
        <a:p>
          <a:r>
            <a:rPr lang="en-US"/>
            <a:t> </a:t>
          </a:r>
          <a:endParaRPr lang="en-US" dirty="0"/>
        </a:p>
      </dgm:t>
    </dgm:pt>
    <dgm:pt modelId="{DBF4103B-547D-44D4-B7B6-1C782CE5548D}" type="parTrans" cxnId="{F6DF3018-9538-45FE-BAC7-5AD78B1C6FDB}">
      <dgm:prSet/>
      <dgm:spPr/>
      <dgm:t>
        <a:bodyPr/>
        <a:lstStyle/>
        <a:p>
          <a:endParaRPr lang="en-US"/>
        </a:p>
      </dgm:t>
    </dgm:pt>
    <dgm:pt modelId="{38270B60-AEBA-416F-8DDA-DEBE6CA682C0}" type="sibTrans" cxnId="{F6DF3018-9538-45FE-BAC7-5AD78B1C6FDB}">
      <dgm:prSet/>
      <dgm:spPr/>
      <dgm:t>
        <a:bodyPr/>
        <a:lstStyle/>
        <a:p>
          <a:endParaRPr lang="en-US"/>
        </a:p>
      </dgm:t>
    </dgm:pt>
    <dgm:pt modelId="{E18AD56A-6EE6-4F3A-B5E9-C076597F8533}">
      <dgm:prSet phldrT="[Text]"/>
      <dgm:spPr/>
      <dgm:t>
        <a:bodyPr/>
        <a:lstStyle/>
        <a:p>
          <a:r>
            <a:rPr lang="en-US"/>
            <a:t>Disadvantages</a:t>
          </a:r>
        </a:p>
        <a:p>
          <a:endParaRPr lang="en-US"/>
        </a:p>
        <a:p>
          <a:endParaRPr lang="en-US"/>
        </a:p>
        <a:p>
          <a:endParaRPr lang="en-US" dirty="0"/>
        </a:p>
      </dgm:t>
    </dgm:pt>
    <dgm:pt modelId="{6A473393-938D-454C-B405-2A3210D93F4E}" type="parTrans" cxnId="{E9927C1C-06AF-4BB0-8CCF-13CDBC7164D0}">
      <dgm:prSet/>
      <dgm:spPr/>
      <dgm:t>
        <a:bodyPr/>
        <a:lstStyle/>
        <a:p>
          <a:endParaRPr lang="en-US"/>
        </a:p>
      </dgm:t>
    </dgm:pt>
    <dgm:pt modelId="{F6C2F9BE-8337-434D-AF84-B9B2ED1F8263}" type="sibTrans" cxnId="{E9927C1C-06AF-4BB0-8CCF-13CDBC7164D0}">
      <dgm:prSet/>
      <dgm:spPr/>
      <dgm:t>
        <a:bodyPr/>
        <a:lstStyle/>
        <a:p>
          <a:endParaRPr lang="en-US"/>
        </a:p>
      </dgm:t>
    </dgm:pt>
    <dgm:pt modelId="{A32EF0B2-3E6D-4159-8091-7A4432E36244}" type="pres">
      <dgm:prSet presAssocID="{1B21EE92-DE9C-466B-ADA1-532467F3F2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404906F-D878-482B-B96D-1F419A8D2D9F}" type="pres">
      <dgm:prSet presAssocID="{5B93A71F-FA97-4F17-B18D-49EF9FEF66C6}" presName="hierRoot1" presStyleCnt="0">
        <dgm:presLayoutVars>
          <dgm:hierBranch val="init"/>
        </dgm:presLayoutVars>
      </dgm:prSet>
      <dgm:spPr/>
    </dgm:pt>
    <dgm:pt modelId="{855CE618-8E7D-4D6C-96BF-B29837922327}" type="pres">
      <dgm:prSet presAssocID="{5B93A71F-FA97-4F17-B18D-49EF9FEF66C6}" presName="rootComposite1" presStyleCnt="0"/>
      <dgm:spPr/>
    </dgm:pt>
    <dgm:pt modelId="{452DC9D3-B08C-4C99-ADBC-58F7B53F2B0D}" type="pres">
      <dgm:prSet presAssocID="{5B93A71F-FA97-4F17-B18D-49EF9FEF66C6}" presName="rootText1" presStyleLbl="node0" presStyleIdx="0" presStyleCnt="1">
        <dgm:presLayoutVars>
          <dgm:chPref val="3"/>
        </dgm:presLayoutVars>
      </dgm:prSet>
      <dgm:spPr/>
    </dgm:pt>
    <dgm:pt modelId="{1823E082-8B5F-4857-8D88-8E5E6814EB64}" type="pres">
      <dgm:prSet presAssocID="{5B93A71F-FA97-4F17-B18D-49EF9FEF66C6}" presName="rootConnector1" presStyleLbl="node1" presStyleIdx="0" presStyleCnt="0"/>
      <dgm:spPr/>
    </dgm:pt>
    <dgm:pt modelId="{04FCAC96-B128-4AF3-8085-13F7481549B4}" type="pres">
      <dgm:prSet presAssocID="{5B93A71F-FA97-4F17-B18D-49EF9FEF66C6}" presName="hierChild2" presStyleCnt="0"/>
      <dgm:spPr/>
    </dgm:pt>
    <dgm:pt modelId="{C7539C5E-AA71-472E-9EFF-C8E2C64717F2}" type="pres">
      <dgm:prSet presAssocID="{DBF4103B-547D-44D4-B7B6-1C782CE5548D}" presName="Name37" presStyleLbl="parChTrans1D2" presStyleIdx="0" presStyleCnt="2"/>
      <dgm:spPr/>
    </dgm:pt>
    <dgm:pt modelId="{0592DB3D-4C89-48C6-8CF2-181B480E1E6E}" type="pres">
      <dgm:prSet presAssocID="{0C0F4470-F915-47A5-AAEA-AA9E5CEB070A}" presName="hierRoot2" presStyleCnt="0">
        <dgm:presLayoutVars>
          <dgm:hierBranch val="init"/>
        </dgm:presLayoutVars>
      </dgm:prSet>
      <dgm:spPr/>
    </dgm:pt>
    <dgm:pt modelId="{363BD6F7-C362-4264-9C15-542CB94CE08A}" type="pres">
      <dgm:prSet presAssocID="{0C0F4470-F915-47A5-AAEA-AA9E5CEB070A}" presName="rootComposite" presStyleCnt="0"/>
      <dgm:spPr/>
    </dgm:pt>
    <dgm:pt modelId="{59766AB6-3C15-46A2-8F3E-037AC7E49B86}" type="pres">
      <dgm:prSet presAssocID="{0C0F4470-F915-47A5-AAEA-AA9E5CEB070A}" presName="rootText" presStyleLbl="node2" presStyleIdx="0" presStyleCnt="2" custScaleY="206861">
        <dgm:presLayoutVars>
          <dgm:chPref val="3"/>
        </dgm:presLayoutVars>
      </dgm:prSet>
      <dgm:spPr/>
    </dgm:pt>
    <dgm:pt modelId="{29397D5C-ABC0-44D0-A594-23FBD174B65C}" type="pres">
      <dgm:prSet presAssocID="{0C0F4470-F915-47A5-AAEA-AA9E5CEB070A}" presName="rootConnector" presStyleLbl="node2" presStyleIdx="0" presStyleCnt="2"/>
      <dgm:spPr/>
    </dgm:pt>
    <dgm:pt modelId="{F3D31341-2212-41EE-8FC6-F290AAA2CC91}" type="pres">
      <dgm:prSet presAssocID="{0C0F4470-F915-47A5-AAEA-AA9E5CEB070A}" presName="hierChild4" presStyleCnt="0"/>
      <dgm:spPr/>
    </dgm:pt>
    <dgm:pt modelId="{A5BEAC68-433C-47F5-A2D4-E72887F21514}" type="pres">
      <dgm:prSet presAssocID="{0C0F4470-F915-47A5-AAEA-AA9E5CEB070A}" presName="hierChild5" presStyleCnt="0"/>
      <dgm:spPr/>
    </dgm:pt>
    <dgm:pt modelId="{55576B3F-99F4-4890-9DEA-36D759CF2574}" type="pres">
      <dgm:prSet presAssocID="{6A473393-938D-454C-B405-2A3210D93F4E}" presName="Name37" presStyleLbl="parChTrans1D2" presStyleIdx="1" presStyleCnt="2"/>
      <dgm:spPr/>
    </dgm:pt>
    <dgm:pt modelId="{8EE6C08E-E9CE-40AF-BDE1-5E28237F54D3}" type="pres">
      <dgm:prSet presAssocID="{E18AD56A-6EE6-4F3A-B5E9-C076597F8533}" presName="hierRoot2" presStyleCnt="0">
        <dgm:presLayoutVars>
          <dgm:hierBranch val="init"/>
        </dgm:presLayoutVars>
      </dgm:prSet>
      <dgm:spPr/>
    </dgm:pt>
    <dgm:pt modelId="{98381657-1DBD-4AA7-9DE6-C07B1D016C41}" type="pres">
      <dgm:prSet presAssocID="{E18AD56A-6EE6-4F3A-B5E9-C076597F8533}" presName="rootComposite" presStyleCnt="0"/>
      <dgm:spPr/>
    </dgm:pt>
    <dgm:pt modelId="{D8571442-356F-43C0-BEBA-C98862070C2E}" type="pres">
      <dgm:prSet presAssocID="{E18AD56A-6EE6-4F3A-B5E9-C076597F8533}" presName="rootText" presStyleLbl="node2" presStyleIdx="1" presStyleCnt="2" custScaleY="206861">
        <dgm:presLayoutVars>
          <dgm:chPref val="3"/>
        </dgm:presLayoutVars>
      </dgm:prSet>
      <dgm:spPr/>
    </dgm:pt>
    <dgm:pt modelId="{7449F574-C80E-4DD9-BDD3-4E91411D2E19}" type="pres">
      <dgm:prSet presAssocID="{E18AD56A-6EE6-4F3A-B5E9-C076597F8533}" presName="rootConnector" presStyleLbl="node2" presStyleIdx="1" presStyleCnt="2"/>
      <dgm:spPr/>
    </dgm:pt>
    <dgm:pt modelId="{499E236D-EF7B-47A1-9E86-0AE19ABC0179}" type="pres">
      <dgm:prSet presAssocID="{E18AD56A-6EE6-4F3A-B5E9-C076597F8533}" presName="hierChild4" presStyleCnt="0"/>
      <dgm:spPr/>
    </dgm:pt>
    <dgm:pt modelId="{938D5ED8-26D6-4B1A-AE1F-96C233D7AD90}" type="pres">
      <dgm:prSet presAssocID="{E18AD56A-6EE6-4F3A-B5E9-C076597F8533}" presName="hierChild5" presStyleCnt="0"/>
      <dgm:spPr/>
    </dgm:pt>
    <dgm:pt modelId="{4157E63B-69A3-4E08-A5E8-5A223DF61057}" type="pres">
      <dgm:prSet presAssocID="{5B93A71F-FA97-4F17-B18D-49EF9FEF66C6}" presName="hierChild3" presStyleCnt="0"/>
      <dgm:spPr/>
    </dgm:pt>
  </dgm:ptLst>
  <dgm:cxnLst>
    <dgm:cxn modelId="{02F83E12-E4D6-4E5C-99F8-6EF6F0F19A1B}" type="presOf" srcId="{5B93A71F-FA97-4F17-B18D-49EF9FEF66C6}" destId="{1823E082-8B5F-4857-8D88-8E5E6814EB64}" srcOrd="1" destOrd="0" presId="urn:microsoft.com/office/officeart/2005/8/layout/orgChart1"/>
    <dgm:cxn modelId="{F6DF3018-9538-45FE-BAC7-5AD78B1C6FDB}" srcId="{5B93A71F-FA97-4F17-B18D-49EF9FEF66C6}" destId="{0C0F4470-F915-47A5-AAEA-AA9E5CEB070A}" srcOrd="0" destOrd="0" parTransId="{DBF4103B-547D-44D4-B7B6-1C782CE5548D}" sibTransId="{38270B60-AEBA-416F-8DDA-DEBE6CA682C0}"/>
    <dgm:cxn modelId="{E9927C1C-06AF-4BB0-8CCF-13CDBC7164D0}" srcId="{5B93A71F-FA97-4F17-B18D-49EF9FEF66C6}" destId="{E18AD56A-6EE6-4F3A-B5E9-C076597F8533}" srcOrd="1" destOrd="0" parTransId="{6A473393-938D-454C-B405-2A3210D93F4E}" sibTransId="{F6C2F9BE-8337-434D-AF84-B9B2ED1F8263}"/>
    <dgm:cxn modelId="{BA3BA062-C366-4B9F-A008-AE0953EB2E40}" type="presOf" srcId="{DBF4103B-547D-44D4-B7B6-1C782CE5548D}" destId="{C7539C5E-AA71-472E-9EFF-C8E2C64717F2}" srcOrd="0" destOrd="0" presId="urn:microsoft.com/office/officeart/2005/8/layout/orgChart1"/>
    <dgm:cxn modelId="{49CD3843-2451-43B9-8C5B-DF20B13C20D2}" type="presOf" srcId="{1B21EE92-DE9C-466B-ADA1-532467F3F25D}" destId="{A32EF0B2-3E6D-4159-8091-7A4432E36244}" srcOrd="0" destOrd="0" presId="urn:microsoft.com/office/officeart/2005/8/layout/orgChart1"/>
    <dgm:cxn modelId="{A5C33245-C20D-42E3-9CCC-2D4DEB2CD383}" type="presOf" srcId="{5B93A71F-FA97-4F17-B18D-49EF9FEF66C6}" destId="{452DC9D3-B08C-4C99-ADBC-58F7B53F2B0D}" srcOrd="0" destOrd="0" presId="urn:microsoft.com/office/officeart/2005/8/layout/orgChart1"/>
    <dgm:cxn modelId="{4982006C-BAD2-4D6A-8D96-AD0EDFBA17DE}" type="presOf" srcId="{E18AD56A-6EE6-4F3A-B5E9-C076597F8533}" destId="{D8571442-356F-43C0-BEBA-C98862070C2E}" srcOrd="0" destOrd="0" presId="urn:microsoft.com/office/officeart/2005/8/layout/orgChart1"/>
    <dgm:cxn modelId="{E8D70E6D-74AB-4E83-9C5F-C3420F545A8F}" type="presOf" srcId="{E18AD56A-6EE6-4F3A-B5E9-C076597F8533}" destId="{7449F574-C80E-4DD9-BDD3-4E91411D2E19}" srcOrd="1" destOrd="0" presId="urn:microsoft.com/office/officeart/2005/8/layout/orgChart1"/>
    <dgm:cxn modelId="{1E582C55-BD8A-40BB-AFDE-3B6CC0420966}" type="presOf" srcId="{0C0F4470-F915-47A5-AAEA-AA9E5CEB070A}" destId="{29397D5C-ABC0-44D0-A594-23FBD174B65C}" srcOrd="1" destOrd="0" presId="urn:microsoft.com/office/officeart/2005/8/layout/orgChart1"/>
    <dgm:cxn modelId="{1B51E379-DB6D-4CE9-9790-95EE81A5DEFC}" srcId="{1B21EE92-DE9C-466B-ADA1-532467F3F25D}" destId="{5B93A71F-FA97-4F17-B18D-49EF9FEF66C6}" srcOrd="0" destOrd="0" parTransId="{330D50B6-BA3D-47A3-9D5E-19DDE8C60BBB}" sibTransId="{CE9F68C7-AB80-4D2D-A92C-E5BBAC2D0CCF}"/>
    <dgm:cxn modelId="{2F49579A-AA81-493C-94AC-4DCF73504D61}" type="presOf" srcId="{0C0F4470-F915-47A5-AAEA-AA9E5CEB070A}" destId="{59766AB6-3C15-46A2-8F3E-037AC7E49B86}" srcOrd="0" destOrd="0" presId="urn:microsoft.com/office/officeart/2005/8/layout/orgChart1"/>
    <dgm:cxn modelId="{0AA7D39D-53D3-4025-B469-B274C09AABAD}" type="presOf" srcId="{6A473393-938D-454C-B405-2A3210D93F4E}" destId="{55576B3F-99F4-4890-9DEA-36D759CF2574}" srcOrd="0" destOrd="0" presId="urn:microsoft.com/office/officeart/2005/8/layout/orgChart1"/>
    <dgm:cxn modelId="{108732AF-A5E8-4980-AA90-AEB589E8E40A}" type="presParOf" srcId="{A32EF0B2-3E6D-4159-8091-7A4432E36244}" destId="{0404906F-D878-482B-B96D-1F419A8D2D9F}" srcOrd="0" destOrd="0" presId="urn:microsoft.com/office/officeart/2005/8/layout/orgChart1"/>
    <dgm:cxn modelId="{C49483EC-D585-469E-9375-2972F4193484}" type="presParOf" srcId="{0404906F-D878-482B-B96D-1F419A8D2D9F}" destId="{855CE618-8E7D-4D6C-96BF-B29837922327}" srcOrd="0" destOrd="0" presId="urn:microsoft.com/office/officeart/2005/8/layout/orgChart1"/>
    <dgm:cxn modelId="{5CC0F03E-C45E-47A4-A6BC-5C08CAAEA3A6}" type="presParOf" srcId="{855CE618-8E7D-4D6C-96BF-B29837922327}" destId="{452DC9D3-B08C-4C99-ADBC-58F7B53F2B0D}" srcOrd="0" destOrd="0" presId="urn:microsoft.com/office/officeart/2005/8/layout/orgChart1"/>
    <dgm:cxn modelId="{E4BF4CC4-CF50-4F6D-98D0-A90613C86E00}" type="presParOf" srcId="{855CE618-8E7D-4D6C-96BF-B29837922327}" destId="{1823E082-8B5F-4857-8D88-8E5E6814EB64}" srcOrd="1" destOrd="0" presId="urn:microsoft.com/office/officeart/2005/8/layout/orgChart1"/>
    <dgm:cxn modelId="{31D8E301-CA36-410C-8CA1-1107CBE6B7C4}" type="presParOf" srcId="{0404906F-D878-482B-B96D-1F419A8D2D9F}" destId="{04FCAC96-B128-4AF3-8085-13F7481549B4}" srcOrd="1" destOrd="0" presId="urn:microsoft.com/office/officeart/2005/8/layout/orgChart1"/>
    <dgm:cxn modelId="{92876F7E-C759-4D2F-83B4-E3435DB5D86D}" type="presParOf" srcId="{04FCAC96-B128-4AF3-8085-13F7481549B4}" destId="{C7539C5E-AA71-472E-9EFF-C8E2C64717F2}" srcOrd="0" destOrd="0" presId="urn:microsoft.com/office/officeart/2005/8/layout/orgChart1"/>
    <dgm:cxn modelId="{EDB1F4DF-4827-427E-8BF4-ED80072D4690}" type="presParOf" srcId="{04FCAC96-B128-4AF3-8085-13F7481549B4}" destId="{0592DB3D-4C89-48C6-8CF2-181B480E1E6E}" srcOrd="1" destOrd="0" presId="urn:microsoft.com/office/officeart/2005/8/layout/orgChart1"/>
    <dgm:cxn modelId="{46EA667E-1902-4D20-9B36-9D8833375ECA}" type="presParOf" srcId="{0592DB3D-4C89-48C6-8CF2-181B480E1E6E}" destId="{363BD6F7-C362-4264-9C15-542CB94CE08A}" srcOrd="0" destOrd="0" presId="urn:microsoft.com/office/officeart/2005/8/layout/orgChart1"/>
    <dgm:cxn modelId="{ED6623DB-9AF0-4B45-8F58-5D21D15A62F2}" type="presParOf" srcId="{363BD6F7-C362-4264-9C15-542CB94CE08A}" destId="{59766AB6-3C15-46A2-8F3E-037AC7E49B86}" srcOrd="0" destOrd="0" presId="urn:microsoft.com/office/officeart/2005/8/layout/orgChart1"/>
    <dgm:cxn modelId="{B252F759-BC7F-4BF0-ABB9-200B38E6CC36}" type="presParOf" srcId="{363BD6F7-C362-4264-9C15-542CB94CE08A}" destId="{29397D5C-ABC0-44D0-A594-23FBD174B65C}" srcOrd="1" destOrd="0" presId="urn:microsoft.com/office/officeart/2005/8/layout/orgChart1"/>
    <dgm:cxn modelId="{72C6DBF6-7B54-486F-98F1-01B9038D7FF2}" type="presParOf" srcId="{0592DB3D-4C89-48C6-8CF2-181B480E1E6E}" destId="{F3D31341-2212-41EE-8FC6-F290AAA2CC91}" srcOrd="1" destOrd="0" presId="urn:microsoft.com/office/officeart/2005/8/layout/orgChart1"/>
    <dgm:cxn modelId="{16C105DD-8D32-46B6-8477-ACAC5AE9BA39}" type="presParOf" srcId="{0592DB3D-4C89-48C6-8CF2-181B480E1E6E}" destId="{A5BEAC68-433C-47F5-A2D4-E72887F21514}" srcOrd="2" destOrd="0" presId="urn:microsoft.com/office/officeart/2005/8/layout/orgChart1"/>
    <dgm:cxn modelId="{3D95955F-8554-4B4B-AB31-31FB8A539033}" type="presParOf" srcId="{04FCAC96-B128-4AF3-8085-13F7481549B4}" destId="{55576B3F-99F4-4890-9DEA-36D759CF2574}" srcOrd="2" destOrd="0" presId="urn:microsoft.com/office/officeart/2005/8/layout/orgChart1"/>
    <dgm:cxn modelId="{465C9314-4A46-423E-A461-CB028E315DBD}" type="presParOf" srcId="{04FCAC96-B128-4AF3-8085-13F7481549B4}" destId="{8EE6C08E-E9CE-40AF-BDE1-5E28237F54D3}" srcOrd="3" destOrd="0" presId="urn:microsoft.com/office/officeart/2005/8/layout/orgChart1"/>
    <dgm:cxn modelId="{20C32BCB-74EE-46BF-B52E-06D36FA5A339}" type="presParOf" srcId="{8EE6C08E-E9CE-40AF-BDE1-5E28237F54D3}" destId="{98381657-1DBD-4AA7-9DE6-C07B1D016C41}" srcOrd="0" destOrd="0" presId="urn:microsoft.com/office/officeart/2005/8/layout/orgChart1"/>
    <dgm:cxn modelId="{CC7FD6C3-3FD9-4778-A607-857669CECF25}" type="presParOf" srcId="{98381657-1DBD-4AA7-9DE6-C07B1D016C41}" destId="{D8571442-356F-43C0-BEBA-C98862070C2E}" srcOrd="0" destOrd="0" presId="urn:microsoft.com/office/officeart/2005/8/layout/orgChart1"/>
    <dgm:cxn modelId="{2A8220F4-4009-46D2-8A56-7A3504B42C66}" type="presParOf" srcId="{98381657-1DBD-4AA7-9DE6-C07B1D016C41}" destId="{7449F574-C80E-4DD9-BDD3-4E91411D2E19}" srcOrd="1" destOrd="0" presId="urn:microsoft.com/office/officeart/2005/8/layout/orgChart1"/>
    <dgm:cxn modelId="{DBCAD152-97E6-45BE-80C3-1A2A0D391202}" type="presParOf" srcId="{8EE6C08E-E9CE-40AF-BDE1-5E28237F54D3}" destId="{499E236D-EF7B-47A1-9E86-0AE19ABC0179}" srcOrd="1" destOrd="0" presId="urn:microsoft.com/office/officeart/2005/8/layout/orgChart1"/>
    <dgm:cxn modelId="{38AEAB52-76EB-4CFB-9CD7-A17FFEBBB900}" type="presParOf" srcId="{8EE6C08E-E9CE-40AF-BDE1-5E28237F54D3}" destId="{938D5ED8-26D6-4B1A-AE1F-96C233D7AD90}" srcOrd="2" destOrd="0" presId="urn:microsoft.com/office/officeart/2005/8/layout/orgChart1"/>
    <dgm:cxn modelId="{D5131AAA-826C-48B1-BBC2-427019A4B926}" type="presParOf" srcId="{0404906F-D878-482B-B96D-1F419A8D2D9F}" destId="{4157E63B-69A3-4E08-A5E8-5A223DF610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76B3F-99F4-4890-9DEA-36D759CF2574}">
      <dsp:nvSpPr>
        <dsp:cNvPr id="0" name=""/>
        <dsp:cNvSpPr/>
      </dsp:nvSpPr>
      <dsp:spPr>
        <a:xfrm>
          <a:off x="2628900" y="1502508"/>
          <a:ext cx="1438658" cy="499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684"/>
              </a:lnTo>
              <a:lnTo>
                <a:pt x="1438658" y="249684"/>
              </a:lnTo>
              <a:lnTo>
                <a:pt x="1438658" y="49936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39C5E-AA71-472E-9EFF-C8E2C64717F2}">
      <dsp:nvSpPr>
        <dsp:cNvPr id="0" name=""/>
        <dsp:cNvSpPr/>
      </dsp:nvSpPr>
      <dsp:spPr>
        <a:xfrm>
          <a:off x="1190241" y="1502508"/>
          <a:ext cx="1438658" cy="499369"/>
        </a:xfrm>
        <a:custGeom>
          <a:avLst/>
          <a:gdLst/>
          <a:ahLst/>
          <a:cxnLst/>
          <a:rect l="0" t="0" r="0" b="0"/>
          <a:pathLst>
            <a:path>
              <a:moveTo>
                <a:pt x="1438658" y="0"/>
              </a:moveTo>
              <a:lnTo>
                <a:pt x="1438658" y="249684"/>
              </a:lnTo>
              <a:lnTo>
                <a:pt x="0" y="249684"/>
              </a:lnTo>
              <a:lnTo>
                <a:pt x="0" y="49936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DC9D3-B08C-4C99-ADBC-58F7B53F2B0D}">
      <dsp:nvSpPr>
        <dsp:cNvPr id="0" name=""/>
        <dsp:cNvSpPr/>
      </dsp:nvSpPr>
      <dsp:spPr>
        <a:xfrm>
          <a:off x="1439926" y="313534"/>
          <a:ext cx="2377947" cy="11889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ONLINE LEARNING</a:t>
          </a:r>
          <a:endParaRPr lang="en-US" sz="3100" b="1" kern="1200" dirty="0"/>
        </a:p>
      </dsp:txBody>
      <dsp:txXfrm>
        <a:off x="1439926" y="313534"/>
        <a:ext cx="2377947" cy="1188973"/>
      </dsp:txXfrm>
    </dsp:sp>
    <dsp:sp modelId="{59766AB6-3C15-46A2-8F3E-037AC7E49B86}">
      <dsp:nvSpPr>
        <dsp:cNvPr id="0" name=""/>
        <dsp:cNvSpPr/>
      </dsp:nvSpPr>
      <dsp:spPr>
        <a:xfrm>
          <a:off x="1267" y="2001877"/>
          <a:ext cx="2377947" cy="245952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Advantages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 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 </a:t>
          </a:r>
          <a:endParaRPr lang="en-US" sz="3100" kern="1200" dirty="0"/>
        </a:p>
      </dsp:txBody>
      <dsp:txXfrm>
        <a:off x="1267" y="2001877"/>
        <a:ext cx="2377947" cy="2459523"/>
      </dsp:txXfrm>
    </dsp:sp>
    <dsp:sp modelId="{D8571442-356F-43C0-BEBA-C98862070C2E}">
      <dsp:nvSpPr>
        <dsp:cNvPr id="0" name=""/>
        <dsp:cNvSpPr/>
      </dsp:nvSpPr>
      <dsp:spPr>
        <a:xfrm>
          <a:off x="2878584" y="2001877"/>
          <a:ext cx="2377947" cy="245952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Disadvantages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2878584" y="2001877"/>
        <a:ext cx="2377947" cy="2459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0446-7856-400F-AFD6-007EC7E1710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043F6-1F35-416C-B549-9D07259A0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86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9Slide.vn - 2019">
            <a:extLst>
              <a:ext uri="{FF2B5EF4-FFF2-40B4-BE49-F238E27FC236}">
                <a16:creationId xmlns:a16="http://schemas.microsoft.com/office/drawing/2014/main" id="{4A471B7B-EC79-4CBE-9CD4-BBDB4932076F}"/>
              </a:ext>
            </a:extLst>
          </p:cNvPr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D7D7D7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audio" Target="../media/audio1.wav"/><Relationship Id="rId9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373887-B414-480C-9CE6-E865B2DED120}"/>
              </a:ext>
            </a:extLst>
          </p:cNvPr>
          <p:cNvSpPr txBox="1"/>
          <p:nvPr/>
        </p:nvSpPr>
        <p:spPr>
          <a:xfrm>
            <a:off x="8929446" y="272345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1FD59-B4E9-4741-B480-D77688A2F09D}"/>
              </a:ext>
            </a:extLst>
          </p:cNvPr>
          <p:cNvSpPr txBox="1"/>
          <p:nvPr/>
        </p:nvSpPr>
        <p:spPr>
          <a:xfrm>
            <a:off x="8101629" y="3451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2A0A3-5717-4487-84C3-D272D071BA57}"/>
              </a:ext>
            </a:extLst>
          </p:cNvPr>
          <p:cNvSpPr txBox="1"/>
          <p:nvPr/>
        </p:nvSpPr>
        <p:spPr>
          <a:xfrm>
            <a:off x="8101628" y="43756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41D53-84EF-4D83-99A1-6DD121D48D7D}"/>
              </a:ext>
            </a:extLst>
          </p:cNvPr>
          <p:cNvSpPr txBox="1"/>
          <p:nvPr/>
        </p:nvSpPr>
        <p:spPr>
          <a:xfrm>
            <a:off x="8929446" y="52651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942434" y="1011809"/>
            <a:ext cx="105519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26532"/>
                </a:solidFill>
                <a:cs typeface="Arial" panose="020B0604020202020204" pitchFamily="34" charset="0"/>
              </a:rPr>
              <a:t>List the advantages and disadvantages of </a:t>
            </a:r>
          </a:p>
          <a:p>
            <a:pPr algn="ctr"/>
            <a:r>
              <a:rPr lang="en-US" sz="3200" b="1" dirty="0">
                <a:solidFill>
                  <a:srgbClr val="F26532"/>
                </a:solidFill>
                <a:cs typeface="Arial" panose="020B0604020202020204" pitchFamily="34" charset="0"/>
              </a:rPr>
              <a:t>online learning (from the previous lesson)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9E618FF-6E80-4A94-8C54-DEA74A86E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189990"/>
              </p:ext>
            </p:extLst>
          </p:nvPr>
        </p:nvGraphicFramePr>
        <p:xfrm>
          <a:off x="838200" y="2209800"/>
          <a:ext cx="10668000" cy="39699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48793">
                  <a:extLst>
                    <a:ext uri="{9D8B030D-6E8A-4147-A177-3AD203B41FA5}">
                      <a16:colId xmlns:a16="http://schemas.microsoft.com/office/drawing/2014/main" val="4075966756"/>
                    </a:ext>
                  </a:extLst>
                </a:gridCol>
                <a:gridCol w="5519207">
                  <a:extLst>
                    <a:ext uri="{9D8B030D-6E8A-4147-A177-3AD203B41FA5}">
                      <a16:colId xmlns:a16="http://schemas.microsoft.com/office/drawing/2014/main" val="3378199666"/>
                    </a:ext>
                  </a:extLst>
                </a:gridCol>
              </a:tblGrid>
              <a:tr h="85456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ONLINE LEARNING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FALSE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5414026"/>
                  </a:ext>
                </a:extLst>
              </a:tr>
              <a:tr h="8067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ADVANTAGES 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DISADVANTAGES</a:t>
                      </a:r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9098811"/>
                  </a:ext>
                </a:extLst>
              </a:tr>
              <a:tr h="10819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8034295"/>
                  </a:ext>
                </a:extLst>
              </a:tr>
              <a:tr h="12267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1658108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4" y="123935"/>
            <a:ext cx="6969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CONTROLLED PRACTICE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4CB5FE-963C-48BA-97F3-4D39F6E357A8}"/>
              </a:ext>
            </a:extLst>
          </p:cNvPr>
          <p:cNvSpPr txBox="1"/>
          <p:nvPr/>
        </p:nvSpPr>
        <p:spPr>
          <a:xfrm>
            <a:off x="942434" y="4127604"/>
            <a:ext cx="42672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- don't have to go to school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CD1D15-357A-44C8-873F-A26F32278142}"/>
              </a:ext>
            </a:extLst>
          </p:cNvPr>
          <p:cNvSpPr txBox="1"/>
          <p:nvPr/>
        </p:nvSpPr>
        <p:spPr>
          <a:xfrm>
            <a:off x="942434" y="5285560"/>
            <a:ext cx="5017522" cy="6155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- talk and exchange comments &amp; ideas through emails and online discussion board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453C09-F124-4AAE-A25D-C8CCC62568F8}"/>
              </a:ext>
            </a:extLst>
          </p:cNvPr>
          <p:cNvSpPr txBox="1"/>
          <p:nvPr/>
        </p:nvSpPr>
        <p:spPr>
          <a:xfrm>
            <a:off x="6104020" y="3924869"/>
            <a:ext cx="515356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- can't discuss and communicate with friends</a:t>
            </a:r>
          </a:p>
          <a:p>
            <a:r>
              <a:rPr lang="en-US" sz="2000" dirty="0"/>
              <a:t>- can't ask for answers or help from teachers immediately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75468C-CFFB-4E1A-AC41-C6E88F03CB0A}"/>
              </a:ext>
            </a:extLst>
          </p:cNvPr>
          <p:cNvSpPr txBox="1"/>
          <p:nvPr/>
        </p:nvSpPr>
        <p:spPr>
          <a:xfrm>
            <a:off x="6124073" y="5254782"/>
            <a:ext cx="4820041" cy="6155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- lots of distractions </a:t>
            </a:r>
          </a:p>
          <a:p>
            <a:r>
              <a:rPr lang="en-US" sz="2000" dirty="0"/>
              <a:t>- need a fast Internet connection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781276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16D503A6-32B0-4495-8694-E46B8C603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BF1EAA-DBB7-4700-91CA-F250D47C9167}"/>
              </a:ext>
            </a:extLst>
          </p:cNvPr>
          <p:cNvSpPr txBox="1"/>
          <p:nvPr/>
        </p:nvSpPr>
        <p:spPr>
          <a:xfrm>
            <a:off x="1525555" y="1071836"/>
            <a:ext cx="883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  <a:cs typeface="Arial" panose="020B0604020202020204" pitchFamily="34" charset="0"/>
              </a:rPr>
              <a:t>Fill in the chart</a:t>
            </a:r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96CE183F-76C8-4F71-AE59-0E34303EECD5}"/>
              </a:ext>
            </a:extLst>
          </p:cNvPr>
          <p:cNvSpPr/>
          <p:nvPr/>
        </p:nvSpPr>
        <p:spPr>
          <a:xfrm>
            <a:off x="945194" y="1096962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E61176-C6A3-47E4-96A9-1C7BBF0467FB}"/>
              </a:ext>
            </a:extLst>
          </p:cNvPr>
          <p:cNvSpPr txBox="1"/>
          <p:nvPr/>
        </p:nvSpPr>
        <p:spPr>
          <a:xfrm>
            <a:off x="971586" y="994322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4" y="123935"/>
            <a:ext cx="6969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CONTROLLED 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0634" y="2209800"/>
            <a:ext cx="5064366" cy="27699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sz="2000" b="1" dirty="0"/>
              <a:t> a. </a:t>
            </a:r>
            <a:r>
              <a:rPr lang="en-US" sz="2000" dirty="0"/>
              <a:t>We can learn at our own pace. 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b="1" dirty="0"/>
              <a:t>b. </a:t>
            </a:r>
            <a:r>
              <a:rPr lang="en-US" sz="2000" dirty="0"/>
              <a:t>We may have technical problems.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b="1" dirty="0"/>
              <a:t>c. </a:t>
            </a:r>
            <a:r>
              <a:rPr lang="en-US" sz="2000" dirty="0"/>
              <a:t>We sit in front of a computer for a long time.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b="1" dirty="0"/>
              <a:t>d. </a:t>
            </a:r>
            <a:r>
              <a:rPr lang="en-US" sz="2000" dirty="0"/>
              <a:t>We can learn anytime and anywhere with an Internet  connection.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b="1" dirty="0"/>
              <a:t>e. </a:t>
            </a:r>
            <a:r>
              <a:rPr lang="en-US" sz="2000" dirty="0"/>
              <a:t>We can </a:t>
            </a:r>
            <a:r>
              <a:rPr lang="en-US" sz="2000" dirty="0" err="1"/>
              <a:t>organise</a:t>
            </a:r>
            <a:r>
              <a:rPr lang="en-US" sz="2000" dirty="0"/>
              <a:t> our own study schedule.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b="1" dirty="0"/>
              <a:t>f. </a:t>
            </a:r>
            <a:r>
              <a:rPr lang="en-US" sz="2000" dirty="0"/>
              <a:t>We can’t discuss and talk to each other face to face.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42973395"/>
              </p:ext>
            </p:extLst>
          </p:nvPr>
        </p:nvGraphicFramePr>
        <p:xfrm>
          <a:off x="6477000" y="1591045"/>
          <a:ext cx="5257800" cy="4774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95935" y="5334000"/>
            <a:ext cx="30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700" b="1" dirty="0">
                <a:solidFill>
                  <a:srgbClr val="00B050"/>
                </a:solidFill>
              </a:rPr>
              <a:t>e</a:t>
            </a:r>
            <a:r>
              <a:rPr lang="en-US" sz="2700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95935" y="4845271"/>
            <a:ext cx="30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700" b="1" dirty="0">
                <a:solidFill>
                  <a:srgbClr val="00B050"/>
                </a:solidFill>
              </a:rPr>
              <a:t>d</a:t>
            </a:r>
            <a:r>
              <a:rPr lang="en-US" sz="2700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15600" y="4356542"/>
            <a:ext cx="30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700" b="1" dirty="0">
                <a:solidFill>
                  <a:srgbClr val="00B050"/>
                </a:solidFill>
              </a:rPr>
              <a:t>b</a:t>
            </a:r>
            <a:r>
              <a:rPr lang="en-US" sz="2700" dirty="0"/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515600" y="4845271"/>
            <a:ext cx="30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700" b="1" dirty="0">
                <a:solidFill>
                  <a:srgbClr val="00B050"/>
                </a:solidFill>
              </a:rPr>
              <a:t>c</a:t>
            </a:r>
            <a:r>
              <a:rPr lang="en-US" sz="2700" dirty="0"/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15600" y="5358063"/>
            <a:ext cx="30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700" b="1" dirty="0">
                <a:solidFill>
                  <a:srgbClr val="00B050"/>
                </a:solidFill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99946" y="4356542"/>
            <a:ext cx="30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700" b="1" dirty="0">
                <a:solidFill>
                  <a:srgbClr val="00B050"/>
                </a:solidFill>
              </a:rPr>
              <a:t>a</a:t>
            </a:r>
            <a:r>
              <a:rPr lang="en-US" sz="2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967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08013" y="107370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63108" y="1939812"/>
            <a:ext cx="2331520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14401" y="3078345"/>
            <a:ext cx="2705702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LESS 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21750" y="1103959"/>
            <a:ext cx="4340404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Jigsaw puzzle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29769" y="2022345"/>
            <a:ext cx="434040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Brainstorm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Fill in the chart.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21748" y="2977237"/>
            <a:ext cx="4340405" cy="808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2: Discussion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422978" y="1326455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659056" y="2115184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4E63983-83C2-48BC-BF64-AF60C52B5D27}"/>
              </a:ext>
            </a:extLst>
          </p:cNvPr>
          <p:cNvSpPr txBox="1"/>
          <p:nvPr/>
        </p:nvSpPr>
        <p:spPr>
          <a:xfrm>
            <a:off x="1153241" y="1034260"/>
            <a:ext cx="10743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0635" y="1038042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635" y="93472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C04FBB2-0FBB-4734-9724-9D9925982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46" y="2477491"/>
            <a:ext cx="1175612" cy="11456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E56D5FC-52A6-444E-8682-29CDAC212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215" y="4706996"/>
            <a:ext cx="1175612" cy="1160404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477091A-A86E-4893-A392-932F3AEAB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817110"/>
              </p:ext>
            </p:extLst>
          </p:nvPr>
        </p:nvGraphicFramePr>
        <p:xfrm>
          <a:off x="875545" y="1924359"/>
          <a:ext cx="11087855" cy="4446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3855">
                  <a:extLst>
                    <a:ext uri="{9D8B030D-6E8A-4147-A177-3AD203B41FA5}">
                      <a16:colId xmlns:a16="http://schemas.microsoft.com/office/drawing/2014/main" val="1783735503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3855000374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4011646033"/>
                    </a:ext>
                  </a:extLst>
                </a:gridCol>
              </a:tblGrid>
              <a:tr h="741109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FOR</a:t>
                      </a:r>
                    </a:p>
                    <a:p>
                      <a:pPr algn="ctr"/>
                      <a:r>
                        <a:rPr lang="en-US" sz="1600" b="1" dirty="0"/>
                        <a:t>Group 1,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a</a:t>
                      </a:r>
                      <a:r>
                        <a:rPr lang="en-US" sz="2000" dirty="0"/>
                        <a:t> - can learn at our own pace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325557"/>
                  </a:ext>
                </a:extLst>
              </a:tr>
              <a:tr h="741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d</a:t>
                      </a:r>
                      <a:r>
                        <a:rPr lang="en-US" sz="2000" dirty="0"/>
                        <a:t> - can learn anytime and anywhere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497775"/>
                  </a:ext>
                </a:extLst>
              </a:tr>
              <a:tr h="741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e</a:t>
                      </a:r>
                      <a:r>
                        <a:rPr lang="en-US" sz="2000" dirty="0"/>
                        <a:t> - can </a:t>
                      </a:r>
                      <a:r>
                        <a:rPr lang="en-US" sz="2000" dirty="0" err="1"/>
                        <a:t>organise</a:t>
                      </a:r>
                      <a:r>
                        <a:rPr lang="en-US" sz="2000" dirty="0"/>
                        <a:t> our own study schedule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54434"/>
                  </a:ext>
                </a:extLst>
              </a:tr>
              <a:tr h="741109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AGAINST</a:t>
                      </a:r>
                    </a:p>
                    <a:p>
                      <a:pPr algn="ctr"/>
                      <a:r>
                        <a:rPr lang="en-US" sz="1600" b="1" dirty="0"/>
                        <a:t>Group 3,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b</a:t>
                      </a:r>
                      <a:r>
                        <a:rPr lang="en-US" sz="2000" dirty="0"/>
                        <a:t> - technical problems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579858"/>
                  </a:ext>
                </a:extLst>
              </a:tr>
              <a:tr h="741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c</a:t>
                      </a:r>
                      <a:r>
                        <a:rPr lang="en-US" sz="2000" dirty="0"/>
                        <a:t> - sit in front of a computer for a long time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468152"/>
                  </a:ext>
                </a:extLst>
              </a:tr>
              <a:tr h="741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f</a:t>
                      </a:r>
                      <a:r>
                        <a:rPr lang="en-US" sz="2000" dirty="0"/>
                        <a:t> - can't discuss and talk face-to-face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374289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B66A60E2-0C96-4677-850B-2DDD2657013F}"/>
              </a:ext>
            </a:extLst>
          </p:cNvPr>
          <p:cNvSpPr/>
          <p:nvPr/>
        </p:nvSpPr>
        <p:spPr>
          <a:xfrm>
            <a:off x="7849470" y="1050808"/>
            <a:ext cx="3695898" cy="75340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Evidence/Examples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E25849-AA14-4FB9-850F-1843D470BBDA}"/>
              </a:ext>
            </a:extLst>
          </p:cNvPr>
          <p:cNvSpPr txBox="1"/>
          <p:nvPr/>
        </p:nvSpPr>
        <p:spPr>
          <a:xfrm>
            <a:off x="7501856" y="2115669"/>
            <a:ext cx="426720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can record the lesson to listen again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336E29-4E9F-4F3A-81B8-B413AF44D99F}"/>
              </a:ext>
            </a:extLst>
          </p:cNvPr>
          <p:cNvSpPr txBox="1"/>
          <p:nvPr/>
        </p:nvSpPr>
        <p:spPr>
          <a:xfrm>
            <a:off x="7531815" y="2860506"/>
            <a:ext cx="426720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don't have to go to school, save time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26986B-A026-4DDE-B74A-5C65B4DAC31A}"/>
              </a:ext>
            </a:extLst>
          </p:cNvPr>
          <p:cNvSpPr txBox="1"/>
          <p:nvPr/>
        </p:nvSpPr>
        <p:spPr>
          <a:xfrm>
            <a:off x="7563819" y="3504744"/>
            <a:ext cx="4251238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can take evening classes, have more time during the day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7C9055-43FC-4B64-8D4E-E737C039A577}"/>
              </a:ext>
            </a:extLst>
          </p:cNvPr>
          <p:cNvSpPr txBox="1"/>
          <p:nvPr/>
        </p:nvSpPr>
        <p:spPr>
          <a:xfrm>
            <a:off x="7563820" y="4317420"/>
            <a:ext cx="4251237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bad connection, broken </a:t>
            </a:r>
            <a:r>
              <a:rPr lang="en-US" sz="2000" dirty="0" err="1"/>
              <a:t>mic</a:t>
            </a:r>
            <a:r>
              <a:rPr lang="en-US" sz="2000" dirty="0"/>
              <a:t>, ...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B21117-B4B2-417B-A1AD-FD1E60B2E696}"/>
              </a:ext>
            </a:extLst>
          </p:cNvPr>
          <p:cNvSpPr txBox="1"/>
          <p:nvPr/>
        </p:nvSpPr>
        <p:spPr>
          <a:xfrm>
            <a:off x="7563819" y="5115547"/>
            <a:ext cx="4267200" cy="30777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cause eyes problems, body aches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E8BF76-A98A-4171-AA09-F3322DCCD497}"/>
              </a:ext>
            </a:extLst>
          </p:cNvPr>
          <p:cNvSpPr txBox="1"/>
          <p:nvPr/>
        </p:nvSpPr>
        <p:spPr>
          <a:xfrm>
            <a:off x="7531815" y="5673736"/>
            <a:ext cx="4221278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can't ask questions, can't understand the lesson fully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4" y="123935"/>
            <a:ext cx="69693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LESS CONTROLLED PRACTICE</a:t>
            </a:r>
          </a:p>
        </p:txBody>
      </p:sp>
    </p:spTree>
    <p:extLst>
      <p:ext uri="{BB962C8B-B14F-4D97-AF65-F5344CB8AC3E}">
        <p14:creationId xmlns:p14="http://schemas.microsoft.com/office/powerpoint/2010/main" val="228865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08013" y="107370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63108" y="1939812"/>
            <a:ext cx="2331520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14401" y="3078345"/>
            <a:ext cx="2705702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LESS 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21750" y="1103959"/>
            <a:ext cx="4340404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Jigsaw puzzle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29769" y="2022345"/>
            <a:ext cx="434040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Brainstorm</a:t>
            </a:r>
            <a:endParaRPr lang="en-GB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Fill in the chart.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21748" y="2977237"/>
            <a:ext cx="4340405" cy="808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2: Discussion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422978" y="1326455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659056" y="2115184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620102" y="3294201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7507" y="4463549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FREE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29769" y="4340147"/>
            <a:ext cx="4340405" cy="808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3: Role-play: Discuss your opinion about online learning</a:t>
            </a:r>
          </a:p>
        </p:txBody>
      </p:sp>
    </p:spTree>
    <p:extLst>
      <p:ext uri="{BB962C8B-B14F-4D97-AF65-F5344CB8AC3E}">
        <p14:creationId xmlns:p14="http://schemas.microsoft.com/office/powerpoint/2010/main" val="163180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62000" y="11168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394" y="99752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90"/>
            <a:ext cx="12192001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FREE 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3303" y="1824760"/>
            <a:ext cx="51815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B050"/>
                </a:solidFill>
              </a:rPr>
              <a:t>1 member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dirty="0"/>
              <a:t>from Group 1, 2</a:t>
            </a:r>
          </a:p>
          <a:p>
            <a:r>
              <a:rPr lang="en-US" sz="3200" dirty="0"/>
              <a:t>             works with</a:t>
            </a:r>
          </a:p>
          <a:p>
            <a:r>
              <a:rPr lang="en-US" sz="3200" b="1" u="sng" dirty="0">
                <a:solidFill>
                  <a:srgbClr val="00B050"/>
                </a:solidFill>
              </a:rPr>
              <a:t>1 member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dirty="0"/>
              <a:t>from Group 3, 4</a:t>
            </a:r>
          </a:p>
          <a:p>
            <a:endParaRPr lang="en-US" sz="3200" dirty="0"/>
          </a:p>
          <a:p>
            <a:r>
              <a:rPr lang="en-US" sz="3200" b="1" u="sng" dirty="0"/>
              <a:t>Choose any role:</a:t>
            </a:r>
            <a:endParaRPr lang="en-US" sz="3200" dirty="0"/>
          </a:p>
          <a:p>
            <a:r>
              <a:rPr lang="en-US" sz="3200" dirty="0"/>
              <a:t>            Zoom CEO</a:t>
            </a:r>
          </a:p>
          <a:p>
            <a:r>
              <a:rPr lang="en-US" sz="3200" dirty="0"/>
              <a:t>            A teacher</a:t>
            </a:r>
          </a:p>
          <a:p>
            <a:r>
              <a:rPr lang="en-US" sz="3200" dirty="0"/>
              <a:t>            A student </a:t>
            </a:r>
          </a:p>
          <a:p>
            <a:r>
              <a:rPr lang="en-US" sz="3200" dirty="0"/>
              <a:t>            A parent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5D134A-3243-4DAD-A204-F9984761A923}"/>
              </a:ext>
            </a:extLst>
          </p:cNvPr>
          <p:cNvSpPr txBox="1"/>
          <p:nvPr/>
        </p:nvSpPr>
        <p:spPr>
          <a:xfrm>
            <a:off x="1352265" y="1067202"/>
            <a:ext cx="883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  <a:cs typeface="Arial" panose="020B0604020202020204" pitchFamily="34" charset="0"/>
              </a:rPr>
              <a:t>Role-play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EB6B49-8E0D-4C04-BDBF-D655EBDC5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49" y="997528"/>
            <a:ext cx="4945871" cy="32573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6EB05C-2A34-424E-8B55-715B4CC68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388" y="4714813"/>
            <a:ext cx="1175612" cy="11456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E16626-49BD-48CB-BE6E-EFBA3C9F5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4714813"/>
            <a:ext cx="1175612" cy="11604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36043BD-90E7-4BA7-9DE4-14C31A261C84}"/>
              </a:ext>
            </a:extLst>
          </p:cNvPr>
          <p:cNvSpPr txBox="1"/>
          <p:nvPr/>
        </p:nvSpPr>
        <p:spPr>
          <a:xfrm>
            <a:off x="5222635" y="5977493"/>
            <a:ext cx="350412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</a:rPr>
              <a:t>FOR</a:t>
            </a:r>
            <a:r>
              <a:rPr lang="en-US" sz="2400" b="1" dirty="0">
                <a:solidFill>
                  <a:srgbClr val="FF0000"/>
                </a:solidFill>
              </a:rPr>
              <a:t>          AGAINST 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38200" y="11168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4594" y="99752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5D134A-3243-4DAD-A204-F9984761A923}"/>
              </a:ext>
            </a:extLst>
          </p:cNvPr>
          <p:cNvSpPr txBox="1"/>
          <p:nvPr/>
        </p:nvSpPr>
        <p:spPr>
          <a:xfrm>
            <a:off x="1340806" y="1060067"/>
            <a:ext cx="883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  <a:cs typeface="Arial" panose="020B0604020202020204" pitchFamily="34" charset="0"/>
              </a:rPr>
              <a:t>Role-play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671331D-94DE-4D05-9CFC-41447EB65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423694"/>
              </p:ext>
            </p:extLst>
          </p:nvPr>
        </p:nvGraphicFramePr>
        <p:xfrm>
          <a:off x="1089503" y="1905000"/>
          <a:ext cx="10458412" cy="41148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229206">
                  <a:extLst>
                    <a:ext uri="{9D8B030D-6E8A-4147-A177-3AD203B41FA5}">
                      <a16:colId xmlns:a16="http://schemas.microsoft.com/office/drawing/2014/main" val="2371226638"/>
                    </a:ext>
                  </a:extLst>
                </a:gridCol>
                <a:gridCol w="5229206">
                  <a:extLst>
                    <a:ext uri="{9D8B030D-6E8A-4147-A177-3AD203B41FA5}">
                      <a16:colId xmlns:a16="http://schemas.microsoft.com/office/drawing/2014/main" val="329845851"/>
                    </a:ext>
                  </a:extLst>
                </a:gridCol>
              </a:tblGrid>
              <a:tr h="733835">
                <a:tc gridSpan="2"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Useful expressions </a:t>
                      </a:r>
                      <a:endParaRPr lang="en-US" sz="3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096673"/>
                  </a:ext>
                </a:extLst>
              </a:tr>
              <a:tr h="3380965">
                <a:tc>
                  <a:txBody>
                    <a:bodyPr/>
                    <a:lstStyle/>
                    <a:p>
                      <a:r>
                        <a:rPr lang="en-US" dirty="0"/>
                        <a:t>            </a:t>
                      </a:r>
                    </a:p>
                    <a:p>
                      <a:endParaRPr lang="en-US" dirty="0"/>
                    </a:p>
                    <a:p>
                      <a:pPr lvl="0"/>
                      <a:endParaRPr lang="en-US" dirty="0"/>
                    </a:p>
                    <a:p>
                      <a:pPr lvl="0"/>
                      <a:r>
                        <a:rPr lang="en-US" sz="2400" dirty="0"/>
                        <a:t>                       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FOR</a:t>
                      </a:r>
                    </a:p>
                    <a:p>
                      <a:pPr lvl="0"/>
                      <a:endParaRPr lang="en-US" sz="2400" dirty="0"/>
                    </a:p>
                    <a:p>
                      <a:pPr lvl="0"/>
                      <a:r>
                        <a:rPr lang="en-US" sz="2600" dirty="0"/>
                        <a:t>- </a:t>
                      </a:r>
                      <a:r>
                        <a:rPr lang="en-US" sz="2600" kern="1200" dirty="0">
                          <a:effectLst/>
                        </a:rPr>
                        <a:t>A positive aspect of … is that ...</a:t>
                      </a:r>
                    </a:p>
                    <a:p>
                      <a:pPr lvl="0"/>
                      <a:r>
                        <a:rPr lang="en-US" sz="2600" kern="1200" dirty="0">
                          <a:effectLst/>
                        </a:rPr>
                        <a:t>- A benefit of …</a:t>
                      </a:r>
                    </a:p>
                    <a:p>
                      <a:pPr lvl="0"/>
                      <a:r>
                        <a:rPr lang="en-US" sz="2600" kern="1200" dirty="0">
                          <a:effectLst/>
                        </a:rPr>
                        <a:t>- A good point about … </a:t>
                      </a:r>
                    </a:p>
                    <a:p>
                      <a:pPr lvl="0"/>
                      <a:r>
                        <a:rPr lang="en-US" sz="2600" kern="1200" dirty="0">
                          <a:effectLst/>
                        </a:rPr>
                        <a:t>- An argument in favor of ... 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2400" dirty="0"/>
                        <a:t>                        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AGAINST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600" dirty="0"/>
                        <a:t>- A disadvantage of ... is that ...</a:t>
                      </a:r>
                    </a:p>
                    <a:p>
                      <a:r>
                        <a:rPr lang="en-US" sz="2600" kern="1200" dirty="0">
                          <a:effectLst/>
                        </a:rPr>
                        <a:t>- A negative aspect of ... </a:t>
                      </a:r>
                    </a:p>
                    <a:p>
                      <a:r>
                        <a:rPr lang="en-US" sz="2600" kern="1200" dirty="0">
                          <a:effectLst/>
                        </a:rPr>
                        <a:t>- An argument against … </a:t>
                      </a:r>
                    </a:p>
                    <a:p>
                      <a:r>
                        <a:rPr lang="en-US" sz="2600" kern="1200" dirty="0">
                          <a:effectLst/>
                        </a:rPr>
                        <a:t>- A drawback of ...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583881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356EB05C-2A34-424E-8B55-715B4CC68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743200"/>
            <a:ext cx="695995" cy="6782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E16626-49BD-48CB-BE6E-EFBA3C9F5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0" y="2743199"/>
            <a:ext cx="687152" cy="6782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FREE PRACTICE</a:t>
            </a:r>
          </a:p>
        </p:txBody>
      </p:sp>
    </p:spTree>
    <p:extLst>
      <p:ext uri="{BB962C8B-B14F-4D97-AF65-F5344CB8AC3E}">
        <p14:creationId xmlns:p14="http://schemas.microsoft.com/office/powerpoint/2010/main" val="317912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08013" y="107370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63108" y="1939812"/>
            <a:ext cx="2331520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14401" y="3078345"/>
            <a:ext cx="2705702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LESS 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21750" y="1103959"/>
            <a:ext cx="4340404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Jigsaw puzzle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29769" y="2022345"/>
            <a:ext cx="434040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Brainstorm</a:t>
            </a:r>
            <a:endParaRPr lang="en-GB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Fill in the chart.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74540" y="2979590"/>
            <a:ext cx="4340405" cy="808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2: Discussion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422978" y="1326455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659056" y="2115184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620102" y="3294201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7507" y="4463549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FREE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29769" y="5703057"/>
            <a:ext cx="4332384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08013" y="5693208"/>
            <a:ext cx="2454387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rot="10800000" flipV="1">
            <a:off x="2913455" y="4720765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929769" y="4340147"/>
            <a:ext cx="4340405" cy="808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3: Role-play: Discuss your opinion about online learning</a:t>
            </a:r>
          </a:p>
        </p:txBody>
      </p:sp>
    </p:spTree>
    <p:extLst>
      <p:ext uri="{BB962C8B-B14F-4D97-AF65-F5344CB8AC3E}">
        <p14:creationId xmlns:p14="http://schemas.microsoft.com/office/powerpoint/2010/main" val="285518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95400" y="1216561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5572" y="112091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02150" y="769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924051" y="1153617"/>
            <a:ext cx="7947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26532"/>
                </a:solidFill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913362" y="2209800"/>
            <a:ext cx="108852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Language items: 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Vocabulary on the topic 'Online learning'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Useful expressions to talk about advantages and disadvantages of online learning and give reasons for their ideas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71600" y="1216561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1772" y="112091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04378" y="11824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solidFill>
                  <a:srgbClr val="F26532"/>
                </a:solidFill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AE18B-74BB-4E9B-A993-6A75A87EF350}"/>
              </a:ext>
            </a:extLst>
          </p:cNvPr>
          <p:cNvSpPr txBox="1"/>
          <p:nvPr/>
        </p:nvSpPr>
        <p:spPr>
          <a:xfrm>
            <a:off x="990600" y="2078968"/>
            <a:ext cx="105595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Record yourself in 2 minutes, </a:t>
            </a:r>
            <a:r>
              <a:rPr lang="en-US" sz="3600"/>
              <a:t>talking about the </a:t>
            </a:r>
            <a:r>
              <a:rPr lang="en-US" sz="3600" dirty="0"/>
              <a:t>advantages OR disadvantages of </a:t>
            </a:r>
            <a:r>
              <a:rPr lang="en-US" sz="3600"/>
              <a:t>online learning and reasons for your choice.  </a:t>
            </a:r>
            <a:endParaRPr lang="en-US" sz="3600" dirty="0"/>
          </a:p>
          <a:p>
            <a:r>
              <a:rPr lang="en-US" sz="3600" dirty="0"/>
              <a:t>- Do the exercises: Unit 8 - Lesson 4, Workbook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02150" y="769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20" y="4486498"/>
            <a:ext cx="2630760" cy="196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886200" y="3617019"/>
            <a:ext cx="5476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FB7BD"/>
                </a:solidFill>
              </a:rPr>
              <a:t>Online learning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1999" cy="1967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93673" y="341236"/>
            <a:ext cx="1267591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500251" y="663741"/>
            <a:ext cx="5307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NEW </a:t>
            </a:r>
            <a:r>
              <a:rPr lang="en-US" sz="40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WAYS TO </a:t>
            </a:r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LEARN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57182" y="6019800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50366" y="142592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650366" y="1905557"/>
            <a:ext cx="111380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1. Knowledge</a:t>
            </a:r>
            <a:endParaRPr lang="en-US" sz="2400" dirty="0"/>
          </a:p>
          <a:p>
            <a:r>
              <a:rPr lang="en-US" sz="2400" dirty="0"/>
              <a:t>- Gain an overview about the topic </a:t>
            </a:r>
            <a:r>
              <a:rPr lang="en-US" sz="2400" i="1" dirty="0"/>
              <a:t>Online learning </a:t>
            </a:r>
            <a:endParaRPr lang="en-US" sz="2400" dirty="0"/>
          </a:p>
          <a:p>
            <a:r>
              <a:rPr lang="en-US" sz="2400" dirty="0"/>
              <a:t>- Memorize vocabulary to talk about online learning  </a:t>
            </a:r>
          </a:p>
          <a:p>
            <a:r>
              <a:rPr lang="en-US" sz="2400" b="1" dirty="0"/>
              <a:t>2. Core competence</a:t>
            </a:r>
            <a:endParaRPr lang="en-US" sz="2400" dirty="0"/>
          </a:p>
          <a:p>
            <a:r>
              <a:rPr lang="en-US" sz="2400" dirty="0"/>
              <a:t>- Gain some language expressions about online learning</a:t>
            </a:r>
          </a:p>
          <a:p>
            <a:r>
              <a:rPr lang="en-US" sz="2400" dirty="0"/>
              <a:t>- Talk about the advantages and disadvantages of online learning and give reasons for their ideas</a:t>
            </a:r>
          </a:p>
          <a:p>
            <a:r>
              <a:rPr lang="en-US" sz="2400" b="1" dirty="0"/>
              <a:t>3. Personal qualities</a:t>
            </a:r>
            <a:endParaRPr lang="en-US" sz="2400" dirty="0"/>
          </a:p>
          <a:p>
            <a:r>
              <a:rPr lang="en-US" sz="2400" dirty="0"/>
              <a:t>- Familiarize with online learning and ready to adapt this new way of learning</a:t>
            </a:r>
          </a:p>
          <a:p>
            <a:r>
              <a:rPr lang="en-US" sz="2400" dirty="0"/>
              <a:t>- Develop self-study skills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08013" y="107370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63108" y="1939812"/>
            <a:ext cx="2331520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14401" y="3078345"/>
            <a:ext cx="2705702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LESS 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21750" y="1103959"/>
            <a:ext cx="4340404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Jigsaw puzzle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29769" y="2022345"/>
            <a:ext cx="434040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Brainstorming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Fill in the chart.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21748" y="2977237"/>
            <a:ext cx="4340405" cy="808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2: Discussion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422978" y="1326455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659056" y="2115184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620102" y="3294201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7507" y="4463549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FREE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29769" y="5703057"/>
            <a:ext cx="4332384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08013" y="5693208"/>
            <a:ext cx="2454387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rot="10800000" flipV="1">
            <a:off x="2913455" y="4720765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929769" y="4340147"/>
            <a:ext cx="4340405" cy="808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Task 3: Role-play: Discuss your opinion about online learning</a:t>
            </a:r>
          </a:p>
        </p:txBody>
      </p:sp>
    </p:spTree>
    <p:extLst>
      <p:ext uri="{BB962C8B-B14F-4D97-AF65-F5344CB8AC3E}">
        <p14:creationId xmlns:p14="http://schemas.microsoft.com/office/powerpoint/2010/main" val="82908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08013" y="107370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21750" y="1103959"/>
            <a:ext cx="4340404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Jigsaw puzzle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026303" y="1021170"/>
            <a:ext cx="9870297" cy="1129053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u="sng" dirty="0">
              <a:solidFill>
                <a:schemeClr val="tx1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Jigsaw puzzle </a:t>
            </a:r>
          </a:p>
          <a:p>
            <a:r>
              <a:rPr lang="en-US" sz="2000" dirty="0">
                <a:solidFill>
                  <a:schemeClr val="tx1"/>
                </a:solidFill>
                <a:ea typeface="Adobe Gothic Std B" panose="020B0800000000000000" pitchFamily="34" charset="-128"/>
              </a:rPr>
              <a:t> - 1 correct answer = 10 points </a:t>
            </a:r>
          </a:p>
          <a:p>
            <a:r>
              <a:rPr lang="en-US" sz="2000" dirty="0">
                <a:solidFill>
                  <a:schemeClr val="tx1"/>
                </a:solidFill>
                <a:ea typeface="Adobe Gothic Std B" panose="020B0800000000000000" pitchFamily="34" charset="-128"/>
              </a:rPr>
              <a:t> - KEY picture = 50 points</a:t>
            </a:r>
          </a:p>
          <a:p>
            <a:endParaRPr lang="en-US" sz="2400" i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11" name="1a">
            <a:extLst>
              <a:ext uri="{FF2B5EF4-FFF2-40B4-BE49-F238E27FC236}">
                <a16:creationId xmlns:a16="http://schemas.microsoft.com/office/drawing/2014/main" id="{4EBC2F4F-2949-43F4-AEDE-260F2868958C}"/>
              </a:ext>
            </a:extLst>
          </p:cNvPr>
          <p:cNvSpPr/>
          <p:nvPr/>
        </p:nvSpPr>
        <p:spPr>
          <a:xfrm>
            <a:off x="2372377" y="2196674"/>
            <a:ext cx="3657600" cy="2286000"/>
          </a:xfrm>
          <a:custGeom>
            <a:avLst/>
            <a:gdLst>
              <a:gd name="connsiteX0" fmla="*/ 0 w 3657600"/>
              <a:gd name="connsiteY0" fmla="*/ 0 h 2286000"/>
              <a:gd name="connsiteX1" fmla="*/ 3657600 w 3657600"/>
              <a:gd name="connsiteY1" fmla="*/ 0 h 2286000"/>
              <a:gd name="connsiteX2" fmla="*/ 3657600 w 3657600"/>
              <a:gd name="connsiteY2" fmla="*/ 1371600 h 2286000"/>
              <a:gd name="connsiteX3" fmla="*/ 2286000 w 3657600"/>
              <a:gd name="connsiteY3" fmla="*/ 1371600 h 2286000"/>
              <a:gd name="connsiteX4" fmla="*/ 2286000 w 3657600"/>
              <a:gd name="connsiteY4" fmla="*/ 2286000 h 2286000"/>
              <a:gd name="connsiteX5" fmla="*/ 0 w 3657600"/>
              <a:gd name="connsiteY5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2286000">
                <a:moveTo>
                  <a:pt x="0" y="0"/>
                </a:moveTo>
                <a:lnTo>
                  <a:pt x="3657600" y="0"/>
                </a:lnTo>
                <a:lnTo>
                  <a:pt x="3657600" y="1371600"/>
                </a:lnTo>
                <a:lnTo>
                  <a:pt x="2286000" y="1371600"/>
                </a:lnTo>
                <a:lnTo>
                  <a:pt x="2286000" y="2286000"/>
                </a:lnTo>
                <a:lnTo>
                  <a:pt x="0" y="2286000"/>
                </a:lnTo>
                <a:close/>
              </a:path>
            </a:pathLst>
          </a:custGeom>
          <a:solidFill>
            <a:srgbClr val="FF00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2" name="2a">
            <a:extLst>
              <a:ext uri="{FF2B5EF4-FFF2-40B4-BE49-F238E27FC236}">
                <a16:creationId xmlns:a16="http://schemas.microsoft.com/office/drawing/2014/main" id="{D87B2313-A882-442D-A8C0-5D5965BAACF8}"/>
              </a:ext>
            </a:extLst>
          </p:cNvPr>
          <p:cNvSpPr/>
          <p:nvPr/>
        </p:nvSpPr>
        <p:spPr>
          <a:xfrm>
            <a:off x="6029977" y="2196674"/>
            <a:ext cx="3657600" cy="2286000"/>
          </a:xfrm>
          <a:custGeom>
            <a:avLst/>
            <a:gdLst>
              <a:gd name="connsiteX0" fmla="*/ 0 w 3657600"/>
              <a:gd name="connsiteY0" fmla="*/ 0 h 2286000"/>
              <a:gd name="connsiteX1" fmla="*/ 3657600 w 3657600"/>
              <a:gd name="connsiteY1" fmla="*/ 0 h 2286000"/>
              <a:gd name="connsiteX2" fmla="*/ 3657600 w 3657600"/>
              <a:gd name="connsiteY2" fmla="*/ 2286000 h 2286000"/>
              <a:gd name="connsiteX3" fmla="*/ 1371600 w 3657600"/>
              <a:gd name="connsiteY3" fmla="*/ 2286000 h 2286000"/>
              <a:gd name="connsiteX4" fmla="*/ 1371600 w 3657600"/>
              <a:gd name="connsiteY4" fmla="*/ 1371600 h 2286000"/>
              <a:gd name="connsiteX5" fmla="*/ 0 w 3657600"/>
              <a:gd name="connsiteY5" fmla="*/ 13716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2286000">
                <a:moveTo>
                  <a:pt x="0" y="0"/>
                </a:moveTo>
                <a:lnTo>
                  <a:pt x="3657600" y="0"/>
                </a:lnTo>
                <a:lnTo>
                  <a:pt x="3657600" y="2286000"/>
                </a:lnTo>
                <a:lnTo>
                  <a:pt x="1371600" y="2286000"/>
                </a:lnTo>
                <a:lnTo>
                  <a:pt x="1371600" y="1371600"/>
                </a:lnTo>
                <a:lnTo>
                  <a:pt x="0" y="1371600"/>
                </a:lnTo>
                <a:close/>
              </a:path>
            </a:pathLst>
          </a:custGeom>
          <a:solidFill>
            <a:srgbClr val="FF006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3" name="3a">
            <a:extLst>
              <a:ext uri="{FF2B5EF4-FFF2-40B4-BE49-F238E27FC236}">
                <a16:creationId xmlns:a16="http://schemas.microsoft.com/office/drawing/2014/main" id="{7A7C3CBC-BE31-4C7A-BAED-2989085617C4}"/>
              </a:ext>
            </a:extLst>
          </p:cNvPr>
          <p:cNvSpPr/>
          <p:nvPr/>
        </p:nvSpPr>
        <p:spPr>
          <a:xfrm>
            <a:off x="2372377" y="4482674"/>
            <a:ext cx="3657600" cy="2286000"/>
          </a:xfrm>
          <a:custGeom>
            <a:avLst/>
            <a:gdLst>
              <a:gd name="connsiteX0" fmla="*/ 0 w 3657600"/>
              <a:gd name="connsiteY0" fmla="*/ 0 h 2286000"/>
              <a:gd name="connsiteX1" fmla="*/ 2286000 w 3657600"/>
              <a:gd name="connsiteY1" fmla="*/ 0 h 2286000"/>
              <a:gd name="connsiteX2" fmla="*/ 2286000 w 3657600"/>
              <a:gd name="connsiteY2" fmla="*/ 914400 h 2286000"/>
              <a:gd name="connsiteX3" fmla="*/ 3657600 w 3657600"/>
              <a:gd name="connsiteY3" fmla="*/ 914400 h 2286000"/>
              <a:gd name="connsiteX4" fmla="*/ 3657600 w 3657600"/>
              <a:gd name="connsiteY4" fmla="*/ 2286000 h 2286000"/>
              <a:gd name="connsiteX5" fmla="*/ 0 w 3657600"/>
              <a:gd name="connsiteY5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2286000">
                <a:moveTo>
                  <a:pt x="0" y="0"/>
                </a:moveTo>
                <a:lnTo>
                  <a:pt x="2286000" y="0"/>
                </a:lnTo>
                <a:lnTo>
                  <a:pt x="2286000" y="914400"/>
                </a:lnTo>
                <a:lnTo>
                  <a:pt x="3657600" y="914400"/>
                </a:lnTo>
                <a:lnTo>
                  <a:pt x="3657600" y="2286000"/>
                </a:lnTo>
                <a:lnTo>
                  <a:pt x="0" y="2286000"/>
                </a:lnTo>
                <a:close/>
              </a:path>
            </a:pathLst>
          </a:cu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4" name="4a">
            <a:extLst>
              <a:ext uri="{FF2B5EF4-FFF2-40B4-BE49-F238E27FC236}">
                <a16:creationId xmlns:a16="http://schemas.microsoft.com/office/drawing/2014/main" id="{0E96B27D-D497-4269-A1C2-77DFC47C0D7B}"/>
              </a:ext>
            </a:extLst>
          </p:cNvPr>
          <p:cNvSpPr/>
          <p:nvPr/>
        </p:nvSpPr>
        <p:spPr>
          <a:xfrm>
            <a:off x="6029977" y="4482674"/>
            <a:ext cx="3657600" cy="2286000"/>
          </a:xfrm>
          <a:custGeom>
            <a:avLst/>
            <a:gdLst>
              <a:gd name="connsiteX0" fmla="*/ 1371600 w 3657600"/>
              <a:gd name="connsiteY0" fmla="*/ 0 h 2286000"/>
              <a:gd name="connsiteX1" fmla="*/ 3657600 w 3657600"/>
              <a:gd name="connsiteY1" fmla="*/ 0 h 2286000"/>
              <a:gd name="connsiteX2" fmla="*/ 3657600 w 3657600"/>
              <a:gd name="connsiteY2" fmla="*/ 2286000 h 2286000"/>
              <a:gd name="connsiteX3" fmla="*/ 0 w 3657600"/>
              <a:gd name="connsiteY3" fmla="*/ 2286000 h 2286000"/>
              <a:gd name="connsiteX4" fmla="*/ 0 w 3657600"/>
              <a:gd name="connsiteY4" fmla="*/ 914400 h 2286000"/>
              <a:gd name="connsiteX5" fmla="*/ 1371600 w 3657600"/>
              <a:gd name="connsiteY5" fmla="*/ 9144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2286000">
                <a:moveTo>
                  <a:pt x="1371600" y="0"/>
                </a:moveTo>
                <a:lnTo>
                  <a:pt x="3657600" y="0"/>
                </a:lnTo>
                <a:lnTo>
                  <a:pt x="3657600" y="2286000"/>
                </a:lnTo>
                <a:lnTo>
                  <a:pt x="0" y="2286000"/>
                </a:lnTo>
                <a:lnTo>
                  <a:pt x="0" y="914400"/>
                </a:lnTo>
                <a:lnTo>
                  <a:pt x="1371600" y="91440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5" name="5a">
            <a:extLst>
              <a:ext uri="{FF2B5EF4-FFF2-40B4-BE49-F238E27FC236}">
                <a16:creationId xmlns:a16="http://schemas.microsoft.com/office/drawing/2014/main" id="{D168AB05-546F-4EE1-B7A0-EDE4612191CB}"/>
              </a:ext>
            </a:extLst>
          </p:cNvPr>
          <p:cNvSpPr/>
          <p:nvPr/>
        </p:nvSpPr>
        <p:spPr>
          <a:xfrm>
            <a:off x="4658377" y="3568274"/>
            <a:ext cx="2743200" cy="1828800"/>
          </a:xfrm>
          <a:prstGeom prst="rect">
            <a:avLst/>
          </a:prstGeom>
          <a:solidFill>
            <a:srgbClr val="FF99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3897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question 1"/>
          <p:cNvSpPr/>
          <p:nvPr/>
        </p:nvSpPr>
        <p:spPr>
          <a:xfrm>
            <a:off x="2979690" y="5006342"/>
            <a:ext cx="4714209" cy="1695450"/>
          </a:xfrm>
          <a:prstGeom prst="rect">
            <a:avLst/>
          </a:prstGeom>
          <a:solidFill>
            <a:srgbClr val="5B9BD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>
                <a:solidFill>
                  <a:prstClr val="white"/>
                </a:solidFill>
                <a:latin typeface="Calibri" panose="020F0502020204030204"/>
              </a:rPr>
              <a:t>What is it? 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question 2"/>
          <p:cNvSpPr/>
          <p:nvPr/>
        </p:nvSpPr>
        <p:spPr>
          <a:xfrm>
            <a:off x="2979690" y="5006342"/>
            <a:ext cx="4714209" cy="1695450"/>
          </a:xfrm>
          <a:prstGeom prst="rect">
            <a:avLst/>
          </a:prstGeom>
          <a:solidFill>
            <a:srgbClr val="FF006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prstClr val="white"/>
                </a:solidFill>
                <a:latin typeface="Calibri" panose="020F0502020204030204"/>
              </a:rPr>
              <a:t>What are these? 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question 3"/>
          <p:cNvSpPr/>
          <p:nvPr/>
        </p:nvSpPr>
        <p:spPr>
          <a:xfrm>
            <a:off x="2979690" y="5006342"/>
            <a:ext cx="4714209" cy="169545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What is the name of this app?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8" name="question 4"/>
          <p:cNvSpPr/>
          <p:nvPr/>
        </p:nvSpPr>
        <p:spPr>
          <a:xfrm>
            <a:off x="2979690" y="5006342"/>
            <a:ext cx="4693731" cy="1695450"/>
          </a:xfrm>
          <a:prstGeom prst="rect">
            <a:avLst/>
          </a:pr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solidFill>
                  <a:prstClr val="white"/>
                </a:solidFill>
                <a:latin typeface="Calibri" panose="020F0502020204030204"/>
              </a:rPr>
              <a:t>What is it? 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4" name="question 5"/>
          <p:cNvSpPr/>
          <p:nvPr/>
        </p:nvSpPr>
        <p:spPr>
          <a:xfrm>
            <a:off x="3010407" y="5006342"/>
            <a:ext cx="4693731" cy="1695450"/>
          </a:xfrm>
          <a:prstGeom prst="rect">
            <a:avLst/>
          </a:prstGeom>
          <a:solidFill>
            <a:srgbClr val="FF99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prstClr val="white"/>
                </a:solidFill>
                <a:latin typeface="Calibri" panose="020F0502020204030204"/>
              </a:rPr>
              <a:t>What is it?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0" name="manche"/>
          <p:cNvSpPr/>
          <p:nvPr/>
        </p:nvSpPr>
        <p:spPr>
          <a:xfrm>
            <a:off x="3019745" y="5006342"/>
            <a:ext cx="4693732" cy="1695450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4233B4-9292-41D1-9088-206EBBE52C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21" y="270330"/>
            <a:ext cx="7335678" cy="4561333"/>
          </a:xfrm>
          <a:prstGeom prst="rect">
            <a:avLst/>
          </a:prstGeom>
        </p:spPr>
      </p:pic>
      <p:sp>
        <p:nvSpPr>
          <p:cNvPr id="19" name="1b"/>
          <p:cNvSpPr/>
          <p:nvPr/>
        </p:nvSpPr>
        <p:spPr>
          <a:xfrm>
            <a:off x="358221" y="259663"/>
            <a:ext cx="3657600" cy="2286000"/>
          </a:xfrm>
          <a:custGeom>
            <a:avLst/>
            <a:gdLst>
              <a:gd name="connsiteX0" fmla="*/ 0 w 3657600"/>
              <a:gd name="connsiteY0" fmla="*/ 0 h 2286000"/>
              <a:gd name="connsiteX1" fmla="*/ 3657600 w 3657600"/>
              <a:gd name="connsiteY1" fmla="*/ 0 h 2286000"/>
              <a:gd name="connsiteX2" fmla="*/ 3657600 w 3657600"/>
              <a:gd name="connsiteY2" fmla="*/ 1371600 h 2286000"/>
              <a:gd name="connsiteX3" fmla="*/ 2286000 w 3657600"/>
              <a:gd name="connsiteY3" fmla="*/ 1371600 h 2286000"/>
              <a:gd name="connsiteX4" fmla="*/ 2286000 w 3657600"/>
              <a:gd name="connsiteY4" fmla="*/ 2286000 h 2286000"/>
              <a:gd name="connsiteX5" fmla="*/ 0 w 3657600"/>
              <a:gd name="connsiteY5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2286000">
                <a:moveTo>
                  <a:pt x="0" y="0"/>
                </a:moveTo>
                <a:lnTo>
                  <a:pt x="3657600" y="0"/>
                </a:lnTo>
                <a:lnTo>
                  <a:pt x="3657600" y="1371600"/>
                </a:lnTo>
                <a:lnTo>
                  <a:pt x="2286000" y="1371600"/>
                </a:lnTo>
                <a:lnTo>
                  <a:pt x="2286000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8" name="1a"/>
          <p:cNvSpPr/>
          <p:nvPr/>
        </p:nvSpPr>
        <p:spPr>
          <a:xfrm>
            <a:off x="358221" y="259663"/>
            <a:ext cx="3657600" cy="2286000"/>
          </a:xfrm>
          <a:custGeom>
            <a:avLst/>
            <a:gdLst>
              <a:gd name="connsiteX0" fmla="*/ 0 w 3657600"/>
              <a:gd name="connsiteY0" fmla="*/ 0 h 2286000"/>
              <a:gd name="connsiteX1" fmla="*/ 3657600 w 3657600"/>
              <a:gd name="connsiteY1" fmla="*/ 0 h 2286000"/>
              <a:gd name="connsiteX2" fmla="*/ 3657600 w 3657600"/>
              <a:gd name="connsiteY2" fmla="*/ 1371600 h 2286000"/>
              <a:gd name="connsiteX3" fmla="*/ 2286000 w 3657600"/>
              <a:gd name="connsiteY3" fmla="*/ 1371600 h 2286000"/>
              <a:gd name="connsiteX4" fmla="*/ 2286000 w 3657600"/>
              <a:gd name="connsiteY4" fmla="*/ 2286000 h 2286000"/>
              <a:gd name="connsiteX5" fmla="*/ 0 w 3657600"/>
              <a:gd name="connsiteY5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2286000">
                <a:moveTo>
                  <a:pt x="0" y="0"/>
                </a:moveTo>
                <a:lnTo>
                  <a:pt x="3657600" y="0"/>
                </a:lnTo>
                <a:lnTo>
                  <a:pt x="3657600" y="1371600"/>
                </a:lnTo>
                <a:lnTo>
                  <a:pt x="2286000" y="1371600"/>
                </a:lnTo>
                <a:lnTo>
                  <a:pt x="2286000" y="2286000"/>
                </a:lnTo>
                <a:lnTo>
                  <a:pt x="0" y="2286000"/>
                </a:lnTo>
                <a:close/>
              </a:path>
            </a:pathLst>
          </a:custGeom>
          <a:solidFill>
            <a:srgbClr val="FF00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20" name="2b"/>
          <p:cNvSpPr/>
          <p:nvPr/>
        </p:nvSpPr>
        <p:spPr>
          <a:xfrm>
            <a:off x="4015821" y="259663"/>
            <a:ext cx="3657600" cy="2286000"/>
          </a:xfrm>
          <a:custGeom>
            <a:avLst/>
            <a:gdLst>
              <a:gd name="connsiteX0" fmla="*/ 0 w 3657600"/>
              <a:gd name="connsiteY0" fmla="*/ 0 h 2286000"/>
              <a:gd name="connsiteX1" fmla="*/ 3657600 w 3657600"/>
              <a:gd name="connsiteY1" fmla="*/ 0 h 2286000"/>
              <a:gd name="connsiteX2" fmla="*/ 3657600 w 3657600"/>
              <a:gd name="connsiteY2" fmla="*/ 2286000 h 2286000"/>
              <a:gd name="connsiteX3" fmla="*/ 1371600 w 3657600"/>
              <a:gd name="connsiteY3" fmla="*/ 2286000 h 2286000"/>
              <a:gd name="connsiteX4" fmla="*/ 1371600 w 3657600"/>
              <a:gd name="connsiteY4" fmla="*/ 1371600 h 2286000"/>
              <a:gd name="connsiteX5" fmla="*/ 0 w 3657600"/>
              <a:gd name="connsiteY5" fmla="*/ 13716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2286000">
                <a:moveTo>
                  <a:pt x="0" y="0"/>
                </a:moveTo>
                <a:lnTo>
                  <a:pt x="3657600" y="0"/>
                </a:lnTo>
                <a:lnTo>
                  <a:pt x="3657600" y="2286000"/>
                </a:lnTo>
                <a:lnTo>
                  <a:pt x="1371600" y="2286000"/>
                </a:lnTo>
                <a:lnTo>
                  <a:pt x="1371600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3b"/>
          <p:cNvSpPr/>
          <p:nvPr/>
        </p:nvSpPr>
        <p:spPr>
          <a:xfrm>
            <a:off x="358221" y="2545663"/>
            <a:ext cx="3657600" cy="2286000"/>
          </a:xfrm>
          <a:custGeom>
            <a:avLst/>
            <a:gdLst>
              <a:gd name="connsiteX0" fmla="*/ 0 w 3657600"/>
              <a:gd name="connsiteY0" fmla="*/ 0 h 2286000"/>
              <a:gd name="connsiteX1" fmla="*/ 2286000 w 3657600"/>
              <a:gd name="connsiteY1" fmla="*/ 0 h 2286000"/>
              <a:gd name="connsiteX2" fmla="*/ 2286000 w 3657600"/>
              <a:gd name="connsiteY2" fmla="*/ 914400 h 2286000"/>
              <a:gd name="connsiteX3" fmla="*/ 3657600 w 3657600"/>
              <a:gd name="connsiteY3" fmla="*/ 914400 h 2286000"/>
              <a:gd name="connsiteX4" fmla="*/ 3657600 w 3657600"/>
              <a:gd name="connsiteY4" fmla="*/ 2286000 h 2286000"/>
              <a:gd name="connsiteX5" fmla="*/ 0 w 3657600"/>
              <a:gd name="connsiteY5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2286000">
                <a:moveTo>
                  <a:pt x="0" y="0"/>
                </a:moveTo>
                <a:lnTo>
                  <a:pt x="2286000" y="0"/>
                </a:lnTo>
                <a:lnTo>
                  <a:pt x="2286000" y="914400"/>
                </a:lnTo>
                <a:lnTo>
                  <a:pt x="3657600" y="914400"/>
                </a:lnTo>
                <a:lnTo>
                  <a:pt x="3657600" y="2286000"/>
                </a:lnTo>
                <a:lnTo>
                  <a:pt x="0" y="228600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4b"/>
          <p:cNvSpPr/>
          <p:nvPr/>
        </p:nvSpPr>
        <p:spPr>
          <a:xfrm>
            <a:off x="4015821" y="2545663"/>
            <a:ext cx="3657600" cy="2286000"/>
          </a:xfrm>
          <a:custGeom>
            <a:avLst/>
            <a:gdLst>
              <a:gd name="connsiteX0" fmla="*/ 1371600 w 3657600"/>
              <a:gd name="connsiteY0" fmla="*/ 0 h 2286000"/>
              <a:gd name="connsiteX1" fmla="*/ 3657600 w 3657600"/>
              <a:gd name="connsiteY1" fmla="*/ 0 h 2286000"/>
              <a:gd name="connsiteX2" fmla="*/ 3657600 w 3657600"/>
              <a:gd name="connsiteY2" fmla="*/ 2286000 h 2286000"/>
              <a:gd name="connsiteX3" fmla="*/ 0 w 3657600"/>
              <a:gd name="connsiteY3" fmla="*/ 2286000 h 2286000"/>
              <a:gd name="connsiteX4" fmla="*/ 0 w 3657600"/>
              <a:gd name="connsiteY4" fmla="*/ 914400 h 2286000"/>
              <a:gd name="connsiteX5" fmla="*/ 1371600 w 3657600"/>
              <a:gd name="connsiteY5" fmla="*/ 9144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2286000">
                <a:moveTo>
                  <a:pt x="1371600" y="0"/>
                </a:moveTo>
                <a:lnTo>
                  <a:pt x="3657600" y="0"/>
                </a:lnTo>
                <a:lnTo>
                  <a:pt x="3657600" y="2286000"/>
                </a:lnTo>
                <a:lnTo>
                  <a:pt x="0" y="2286000"/>
                </a:lnTo>
                <a:lnTo>
                  <a:pt x="0" y="914400"/>
                </a:lnTo>
                <a:lnTo>
                  <a:pt x="1371600" y="914400"/>
                </a:ln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5b"/>
          <p:cNvSpPr/>
          <p:nvPr/>
        </p:nvSpPr>
        <p:spPr>
          <a:xfrm>
            <a:off x="2644221" y="1631263"/>
            <a:ext cx="2743200" cy="18288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9" name="2a"/>
          <p:cNvSpPr/>
          <p:nvPr/>
        </p:nvSpPr>
        <p:spPr>
          <a:xfrm>
            <a:off x="4015821" y="259663"/>
            <a:ext cx="3657600" cy="2286000"/>
          </a:xfrm>
          <a:custGeom>
            <a:avLst/>
            <a:gdLst>
              <a:gd name="connsiteX0" fmla="*/ 0 w 3657600"/>
              <a:gd name="connsiteY0" fmla="*/ 0 h 2286000"/>
              <a:gd name="connsiteX1" fmla="*/ 3657600 w 3657600"/>
              <a:gd name="connsiteY1" fmla="*/ 0 h 2286000"/>
              <a:gd name="connsiteX2" fmla="*/ 3657600 w 3657600"/>
              <a:gd name="connsiteY2" fmla="*/ 2286000 h 2286000"/>
              <a:gd name="connsiteX3" fmla="*/ 1371600 w 3657600"/>
              <a:gd name="connsiteY3" fmla="*/ 2286000 h 2286000"/>
              <a:gd name="connsiteX4" fmla="*/ 1371600 w 3657600"/>
              <a:gd name="connsiteY4" fmla="*/ 1371600 h 2286000"/>
              <a:gd name="connsiteX5" fmla="*/ 0 w 3657600"/>
              <a:gd name="connsiteY5" fmla="*/ 13716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2286000">
                <a:moveTo>
                  <a:pt x="0" y="0"/>
                </a:moveTo>
                <a:lnTo>
                  <a:pt x="3657600" y="0"/>
                </a:lnTo>
                <a:lnTo>
                  <a:pt x="3657600" y="2286000"/>
                </a:lnTo>
                <a:lnTo>
                  <a:pt x="1371600" y="2286000"/>
                </a:lnTo>
                <a:lnTo>
                  <a:pt x="1371600" y="1371600"/>
                </a:lnTo>
                <a:lnTo>
                  <a:pt x="0" y="1371600"/>
                </a:lnTo>
                <a:close/>
              </a:path>
            </a:pathLst>
          </a:custGeom>
          <a:solidFill>
            <a:srgbClr val="FF006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2" name="3a"/>
          <p:cNvSpPr/>
          <p:nvPr/>
        </p:nvSpPr>
        <p:spPr>
          <a:xfrm>
            <a:off x="358221" y="2545663"/>
            <a:ext cx="3657600" cy="2286000"/>
          </a:xfrm>
          <a:custGeom>
            <a:avLst/>
            <a:gdLst>
              <a:gd name="connsiteX0" fmla="*/ 0 w 3657600"/>
              <a:gd name="connsiteY0" fmla="*/ 0 h 2286000"/>
              <a:gd name="connsiteX1" fmla="*/ 2286000 w 3657600"/>
              <a:gd name="connsiteY1" fmla="*/ 0 h 2286000"/>
              <a:gd name="connsiteX2" fmla="*/ 2286000 w 3657600"/>
              <a:gd name="connsiteY2" fmla="*/ 914400 h 2286000"/>
              <a:gd name="connsiteX3" fmla="*/ 3657600 w 3657600"/>
              <a:gd name="connsiteY3" fmla="*/ 914400 h 2286000"/>
              <a:gd name="connsiteX4" fmla="*/ 3657600 w 3657600"/>
              <a:gd name="connsiteY4" fmla="*/ 2286000 h 2286000"/>
              <a:gd name="connsiteX5" fmla="*/ 0 w 3657600"/>
              <a:gd name="connsiteY5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2286000">
                <a:moveTo>
                  <a:pt x="0" y="0"/>
                </a:moveTo>
                <a:lnTo>
                  <a:pt x="2286000" y="0"/>
                </a:lnTo>
                <a:lnTo>
                  <a:pt x="2286000" y="914400"/>
                </a:lnTo>
                <a:lnTo>
                  <a:pt x="3657600" y="914400"/>
                </a:lnTo>
                <a:lnTo>
                  <a:pt x="3657600" y="2286000"/>
                </a:lnTo>
                <a:lnTo>
                  <a:pt x="0" y="2286000"/>
                </a:lnTo>
                <a:close/>
              </a:path>
            </a:pathLst>
          </a:cu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5" name="4a"/>
          <p:cNvSpPr/>
          <p:nvPr/>
        </p:nvSpPr>
        <p:spPr>
          <a:xfrm>
            <a:off x="4015821" y="2545663"/>
            <a:ext cx="3657600" cy="2286000"/>
          </a:xfrm>
          <a:custGeom>
            <a:avLst/>
            <a:gdLst>
              <a:gd name="connsiteX0" fmla="*/ 1371600 w 3657600"/>
              <a:gd name="connsiteY0" fmla="*/ 0 h 2286000"/>
              <a:gd name="connsiteX1" fmla="*/ 3657600 w 3657600"/>
              <a:gd name="connsiteY1" fmla="*/ 0 h 2286000"/>
              <a:gd name="connsiteX2" fmla="*/ 3657600 w 3657600"/>
              <a:gd name="connsiteY2" fmla="*/ 2286000 h 2286000"/>
              <a:gd name="connsiteX3" fmla="*/ 0 w 3657600"/>
              <a:gd name="connsiteY3" fmla="*/ 2286000 h 2286000"/>
              <a:gd name="connsiteX4" fmla="*/ 0 w 3657600"/>
              <a:gd name="connsiteY4" fmla="*/ 914400 h 2286000"/>
              <a:gd name="connsiteX5" fmla="*/ 1371600 w 3657600"/>
              <a:gd name="connsiteY5" fmla="*/ 9144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0" h="2286000">
                <a:moveTo>
                  <a:pt x="1371600" y="0"/>
                </a:moveTo>
                <a:lnTo>
                  <a:pt x="3657600" y="0"/>
                </a:lnTo>
                <a:lnTo>
                  <a:pt x="3657600" y="2286000"/>
                </a:lnTo>
                <a:lnTo>
                  <a:pt x="0" y="2286000"/>
                </a:lnTo>
                <a:lnTo>
                  <a:pt x="0" y="914400"/>
                </a:lnTo>
                <a:lnTo>
                  <a:pt x="1371600" y="91440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6" name="5a"/>
          <p:cNvSpPr/>
          <p:nvPr/>
        </p:nvSpPr>
        <p:spPr>
          <a:xfrm>
            <a:off x="2644221" y="1631263"/>
            <a:ext cx="2743200" cy="1828800"/>
          </a:xfrm>
          <a:prstGeom prst="rect">
            <a:avLst/>
          </a:prstGeom>
          <a:solidFill>
            <a:srgbClr val="FF99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5</a:t>
            </a:r>
          </a:p>
        </p:txBody>
      </p:sp>
      <p:pic>
        <p:nvPicPr>
          <p:cNvPr id="2" name="latmanhghe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5269" y="2301953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A71CF5-4C05-44E7-9F7B-91864EA67C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6565" y="1217956"/>
            <a:ext cx="2226743" cy="2120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4CEE9C-2F77-4EB8-9FC8-915429D4C7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12" y="45369"/>
            <a:ext cx="2576183" cy="20513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CBED78-DCB8-4F79-9F67-F32B491A74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138" y="1866898"/>
            <a:ext cx="2120709" cy="20658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098080-1341-4807-8D9A-8B2DE7B3277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66" y="4208753"/>
            <a:ext cx="2120709" cy="2120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99D08F-3E25-4BE0-BF05-3C041DB8AE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565" y="4208753"/>
            <a:ext cx="2447660" cy="206278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86AD8DB-8208-4AD3-955D-C4E2953F89A6}"/>
              </a:ext>
            </a:extLst>
          </p:cNvPr>
          <p:cNvSpPr txBox="1"/>
          <p:nvPr/>
        </p:nvSpPr>
        <p:spPr>
          <a:xfrm>
            <a:off x="10316536" y="740972"/>
            <a:ext cx="1066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/>
              <a:t>a laptop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A9FA55E-B538-4768-B0B2-3E4765FDF676}"/>
              </a:ext>
            </a:extLst>
          </p:cNvPr>
          <p:cNvSpPr txBox="1"/>
          <p:nvPr/>
        </p:nvSpPr>
        <p:spPr>
          <a:xfrm>
            <a:off x="8455899" y="3773679"/>
            <a:ext cx="1066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/>
              <a:t>Zoom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31B6A2-47FC-4D41-8F0F-DF2D3AC36A31}"/>
              </a:ext>
            </a:extLst>
          </p:cNvPr>
          <p:cNvSpPr txBox="1"/>
          <p:nvPr/>
        </p:nvSpPr>
        <p:spPr>
          <a:xfrm>
            <a:off x="10668000" y="3401845"/>
            <a:ext cx="12953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/>
              <a:t>a headset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A4BF03-8F4A-4FA1-813D-C4CB47912CED}"/>
              </a:ext>
            </a:extLst>
          </p:cNvPr>
          <p:cNvSpPr txBox="1"/>
          <p:nvPr/>
        </p:nvSpPr>
        <p:spPr>
          <a:xfrm>
            <a:off x="8178809" y="6256578"/>
            <a:ext cx="134389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 dirty="0"/>
              <a:t>earphones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289DFA-D9B7-43C9-8093-580D97F6D5AD}"/>
              </a:ext>
            </a:extLst>
          </p:cNvPr>
          <p:cNvSpPr txBox="1"/>
          <p:nvPr/>
        </p:nvSpPr>
        <p:spPr>
          <a:xfrm>
            <a:off x="10334824" y="6378473"/>
            <a:ext cx="16822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b="1"/>
              <a:t>a wifi router</a:t>
            </a:r>
          </a:p>
        </p:txBody>
      </p:sp>
    </p:spTree>
    <p:extLst>
      <p:ext uri="{BB962C8B-B14F-4D97-AF65-F5344CB8AC3E}">
        <p14:creationId xmlns:p14="http://schemas.microsoft.com/office/powerpoint/2010/main" val="13418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24" grpId="0" animBg="1"/>
      <p:bldP spid="24" grpId="1" animBg="1"/>
      <p:bldP spid="24" grpId="2" animBg="1"/>
      <p:bldP spid="24" grpId="3" animBg="1"/>
      <p:bldP spid="24" grpId="4" animBg="1"/>
      <p:bldP spid="30" grpId="0" animBg="1"/>
      <p:bldP spid="30" grpId="1" animBg="1"/>
      <p:bldP spid="30" grpId="2" animBg="1"/>
      <p:bldP spid="30" grpId="3" animBg="1"/>
      <p:bldP spid="19" grpId="0" animBg="1"/>
      <p:bldP spid="8" grpId="0" animBg="1"/>
      <p:bldP spid="20" grpId="0" animBg="1"/>
      <p:bldP spid="21" grpId="0" animBg="1"/>
      <p:bldP spid="22" grpId="0" animBg="1"/>
      <p:bldP spid="23" grpId="0" animBg="1"/>
      <p:bldP spid="9" grpId="0" animBg="1"/>
      <p:bldP spid="12" grpId="0" animBg="1"/>
      <p:bldP spid="15" grpId="0" animBg="1"/>
      <p:bldP spid="16" grpId="0" animBg="1"/>
      <p:bldP spid="29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1">
            <a:extLst>
              <a:ext uri="{FF2B5EF4-FFF2-40B4-BE49-F238E27FC236}">
                <a16:creationId xmlns:a16="http://schemas.microsoft.com/office/drawing/2014/main" id="{7E7C5767-4B2A-42E4-85A8-29704B72E393}"/>
              </a:ext>
            </a:extLst>
          </p:cNvPr>
          <p:cNvSpPr/>
          <p:nvPr/>
        </p:nvSpPr>
        <p:spPr>
          <a:xfrm>
            <a:off x="4038600" y="533400"/>
            <a:ext cx="4477949" cy="1129053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u="sng">
              <a:solidFill>
                <a:schemeClr val="tx1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US" sz="2800" b="1" u="sng">
                <a:solidFill>
                  <a:schemeClr val="tx1"/>
                </a:solidFill>
                <a:ea typeface="Adobe Gothic Std B" panose="020B0800000000000000" pitchFamily="34" charset="-128"/>
              </a:rPr>
              <a:t>ONLINE</a:t>
            </a:r>
            <a:r>
              <a:rPr lang="en-US" sz="2000" b="1" u="sng">
                <a:solidFill>
                  <a:schemeClr val="tx1"/>
                </a:solidFill>
                <a:ea typeface="Adobe Gothic Std B" panose="020B0800000000000000" pitchFamily="34" charset="-128"/>
              </a:rPr>
              <a:t> </a:t>
            </a:r>
            <a:r>
              <a:rPr lang="en-US" sz="2800" b="1" u="sng">
                <a:solidFill>
                  <a:schemeClr val="tx1"/>
                </a:solidFill>
                <a:ea typeface="Adobe Gothic Std B" panose="020B0800000000000000" pitchFamily="34" charset="-128"/>
              </a:rPr>
              <a:t>LEARNING</a:t>
            </a:r>
            <a:r>
              <a:rPr lang="en-US" sz="2000" b="1" u="sng">
                <a:solidFill>
                  <a:schemeClr val="tx1"/>
                </a:solidFill>
                <a:ea typeface="Adobe Gothic Std B" panose="020B0800000000000000" pitchFamily="34" charset="-128"/>
              </a:rPr>
              <a:t> </a:t>
            </a:r>
            <a:endParaRPr lang="en-US" sz="2000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  <a:p>
            <a:endParaRPr lang="en-US" sz="2400" b="1" i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4006C-3191-4A51-A188-206793BAE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38" y="1981200"/>
            <a:ext cx="7176724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9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08013" y="107370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63108" y="1939812"/>
            <a:ext cx="2331520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21750" y="1103959"/>
            <a:ext cx="4340404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Jigsaw puzzle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29769" y="2022345"/>
            <a:ext cx="434040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Brainstorm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Fill in the chart.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3422978" y="1326455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74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07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688</TotalTime>
  <Words>815</Words>
  <PresentationFormat>Widescreen</PresentationFormat>
  <Paragraphs>221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#9Slide02 Noi dung dai</vt:lpstr>
      <vt:lpstr>#9Slide02 Tieu de dai</vt:lpstr>
      <vt:lpstr>Myriad Pro</vt:lpstr>
      <vt:lpstr>UTM Facebook K&amp;T</vt:lpstr>
      <vt:lpstr>Arial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2022-01-03T09:12:22Z</dcterms:created>
  <dcterms:modified xsi:type="dcterms:W3CDTF">2023-04-11T05:34:44Z</dcterms:modified>
</cp:coreProperties>
</file>