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7" r:id="rId5"/>
    <p:sldId id="266" r:id="rId6"/>
    <p:sldId id="308" r:id="rId7"/>
    <p:sldId id="258" r:id="rId8"/>
    <p:sldId id="259" r:id="rId9"/>
    <p:sldId id="772" r:id="rId10"/>
    <p:sldId id="774" r:id="rId11"/>
    <p:sldId id="261" r:id="rId12"/>
    <p:sldId id="309" r:id="rId13"/>
    <p:sldId id="267" r:id="rId14"/>
    <p:sldId id="268" r:id="rId15"/>
    <p:sldId id="271" r:id="rId16"/>
    <p:sldId id="272" r:id="rId17"/>
    <p:sldId id="274" r:id="rId18"/>
    <p:sldId id="273" r:id="rId19"/>
    <p:sldId id="275" r:id="rId20"/>
    <p:sldId id="773" r:id="rId21"/>
    <p:sldId id="281" r:id="rId22"/>
    <p:sldId id="288" r:id="rId23"/>
    <p:sldId id="286" r:id="rId24"/>
    <p:sldId id="284" r:id="rId25"/>
    <p:sldId id="285" r:id="rId26"/>
    <p:sldId id="287"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19" autoAdjust="0"/>
  </p:normalViewPr>
  <p:slideViewPr>
    <p:cSldViewPr snapToGrid="0">
      <p:cViewPr varScale="1">
        <p:scale>
          <a:sx n="85" d="100"/>
          <a:sy n="8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custT="1"/>
      <dgm:spPr/>
      <dgm:t>
        <a:bodyPr/>
        <a:lstStyle/>
        <a:p>
          <a:pPr>
            <a:lnSpc>
              <a:spcPct val="100000"/>
            </a:lnSpc>
            <a:defRPr cap="all"/>
          </a:pP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a:t>
          </a:r>
        </a:p>
        <a:p>
          <a:pPr>
            <a:lnSpc>
              <a:spcPct val="100000"/>
            </a:lnSpc>
          </a:pPr>
          <a:r>
            <a:rPr lang="en-US" sz="1600" dirty="0">
              <a:latin typeface="Times New Roman" panose="02020603050405020304" pitchFamily="18" charset="0"/>
              <a:cs typeface="Times New Roman" panose="02020603050405020304" pitchFamily="18" charset="0"/>
            </a:rPr>
            <a:t>- HÌNH THÀNH KĨ NĂNG ĐỌC VÀ PHÂN TÍCH THÁP TUỔI.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custT="1"/>
      <dgm:spPr/>
      <dgm:t>
        <a:bodyPr/>
        <a:lstStyle/>
        <a:p>
          <a:pPr>
            <a:lnSpc>
              <a:spcPct val="100000"/>
            </a:lnSpc>
            <a:defRPr cap="all"/>
          </a:pPr>
          <a:r>
            <a:rPr lang="en-US" sz="1600" cap="none" dirty="0">
              <a:latin typeface="Times New Roman" panose="02020603050405020304" pitchFamily="18" charset="0"/>
              <a:cs typeface="Times New Roman" panose="02020603050405020304" pitchFamily="18" charset="0"/>
            </a:rPr>
            <a:t>- TRÌNH BÀY ĐƯỢC QUÁ TRÌNH PHÁT TRIỂN VÀ TÌNH HÌNH GIA TĂNG DÂN SỐ THẾ GIỚI.</a:t>
          </a:r>
        </a:p>
        <a:p>
          <a:pPr>
            <a:lnSpc>
              <a:spcPct val="100000"/>
            </a:lnSpc>
          </a:pPr>
          <a:r>
            <a:rPr lang="en-US" sz="1600" dirty="0">
              <a:latin typeface="Times New Roman" panose="02020603050405020304" pitchFamily="18" charset="0"/>
              <a:cs typeface="Times New Roman" panose="02020603050405020304" pitchFamily="18" charset="0"/>
            </a:rPr>
            <a:t>- GIẢI THÍCH ĐƯỢC NGUYÊN NHÂN CỦA VIỆC GIA TĂNG DÂN SỐ QUÁ NHANH.</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custT="1"/>
      <dgm:spPr/>
      <dgm:t>
        <a:bodyPr/>
        <a:lstStyle/>
        <a:p>
          <a:pPr>
            <a:lnSpc>
              <a:spcPct val="100000"/>
            </a:lnSpc>
            <a:defRPr cap="all"/>
          </a:pPr>
          <a:r>
            <a:rPr lang="en-US" sz="1600" dirty="0" err="1">
              <a:latin typeface="Times New Roman" panose="02020603050405020304" pitchFamily="18" charset="0"/>
              <a:cs typeface="Times New Roman" panose="02020603050405020304" pitchFamily="18" charset="0"/>
            </a:rPr>
            <a:t>Củng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custLinFactNeighborX="-2891" custLinFactNeighborY="-53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139256"/>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526819"/>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524256"/>
          <a:ext cx="2981250" cy="1720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err="1">
              <a:latin typeface="Times New Roman" panose="02020603050405020304" pitchFamily="18" charset="0"/>
              <a:cs typeface="Times New Roman" panose="02020603050405020304" pitchFamily="18" charset="0"/>
            </a:rPr>
            <a:t>Hình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địa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nguồn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lao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động</a:t>
          </a:r>
          <a:r>
            <a:rPr lang="en-US" sz="1600" kern="1200" dirty="0">
              <a:latin typeface="Times New Roman" panose="02020603050405020304" pitchFamily="18" charset="0"/>
              <a:cs typeface="Times New Roman" panose="02020603050405020304" pitchFamily="18" charset="0"/>
            </a:rPr>
            <a:t>.</a:t>
          </a:r>
        </a:p>
        <a:p>
          <a:pPr marL="0" lvl="0" indent="0" algn="ctr" defTabSz="711200">
            <a:lnSpc>
              <a:spcPct val="10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 HÌNH THÀNH KĨ NĂNG ĐỌC VÀ PHÂN TÍCH THÁP TUỔI. </a:t>
          </a:r>
        </a:p>
      </dsp:txBody>
      <dsp:txXfrm>
        <a:off x="35606" y="2524256"/>
        <a:ext cx="2981250" cy="1720283"/>
      </dsp:txXfrm>
    </dsp:sp>
    <dsp:sp modelId="{543C18BC-1989-44B2-9862-C670C61D3452}">
      <dsp:nvSpPr>
        <dsp:cNvPr id="0" name=""/>
        <dsp:cNvSpPr/>
      </dsp:nvSpPr>
      <dsp:spPr>
        <a:xfrm>
          <a:off x="4119918" y="139256"/>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477315" y="521205"/>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524256"/>
          <a:ext cx="2981250" cy="1720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dirty="0">
              <a:latin typeface="Times New Roman" panose="02020603050405020304" pitchFamily="18" charset="0"/>
              <a:cs typeface="Times New Roman" panose="02020603050405020304" pitchFamily="18" charset="0"/>
            </a:rPr>
            <a:t>- TRÌNH BÀY ĐƯỢC QUÁ TRÌNH PHÁT TRIỂN VÀ TÌNH HÌNH GIA TĂNG DÂN SỐ THẾ GIỚI.</a:t>
          </a:r>
        </a:p>
        <a:p>
          <a:pPr marL="0" lvl="0" indent="0" algn="ctr" defTabSz="711200">
            <a:lnSpc>
              <a:spcPct val="10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 GIẢI THÍCH ĐƯỢC NGUYÊN NHÂN CỦA VIỆC GIA TĂNG DÂN SỐ QUÁ NHANH.</a:t>
          </a:r>
        </a:p>
      </dsp:txBody>
      <dsp:txXfrm>
        <a:off x="3538574" y="2524256"/>
        <a:ext cx="2981250" cy="1720283"/>
      </dsp:txXfrm>
    </dsp:sp>
    <dsp:sp modelId="{5BDDFF18-9AEC-4E5E-B9AA-33D86F01A63E}">
      <dsp:nvSpPr>
        <dsp:cNvPr id="0" name=""/>
        <dsp:cNvSpPr/>
      </dsp:nvSpPr>
      <dsp:spPr>
        <a:xfrm>
          <a:off x="7622887" y="139256"/>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526819"/>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524256"/>
          <a:ext cx="2981250" cy="1720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err="1">
              <a:latin typeface="Times New Roman" panose="02020603050405020304" pitchFamily="18" charset="0"/>
              <a:cs typeface="Times New Roman" panose="02020603050405020304" pitchFamily="18" charset="0"/>
            </a:rPr>
            <a:t>Củng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kiến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thức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bài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a:t>
          </a:r>
        </a:p>
      </dsp:txBody>
      <dsp:txXfrm>
        <a:off x="7041543" y="2524256"/>
        <a:ext cx="2981250" cy="172028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8/31/2021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和竖排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E34B4A8F-61A0-48D2-956E-14FBF6EE2463}" type="datetimeFigureOut">
              <a:rPr lang="zh-CN" altLang="en-US" smtClean="0">
                <a:solidFill>
                  <a:prstClr val="black">
                    <a:tint val="75000"/>
                  </a:prstClr>
                </a:solidFill>
              </a:rPr>
              <a:pPr defTabSz="1219170"/>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FD5EF22C-2CA1-435A-938A-9D12BB78637F}"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55162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8/31/2021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8/31/2021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8/31/2021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8/31/2021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8/31/2021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8/31/2021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8/31/2021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8/31/2021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8/31/2021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hyperlink" Target="http://www.shangwuppt.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1.png"/><Relationship Id="rId7"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slide" Target="slide20.xml"/><Relationship Id="rId10" Type="http://schemas.openxmlformats.org/officeDocument/2006/relationships/image" Target="../media/image29.jpeg"/><Relationship Id="rId4" Type="http://schemas.openxmlformats.org/officeDocument/2006/relationships/audio" Target="../media/audio1.wav"/><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SO-THE-GIOI_vn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4141" y="559559"/>
            <a:ext cx="10094975" cy="5619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1325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78" y="71029"/>
            <a:ext cx="504226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endParaRPr lang="en-US" sz="2800" b="1" dirty="0">
              <a:latin typeface="Times New Roman" panose="02020603050405020304" pitchFamily="18" charset="0"/>
              <a:cs typeface="Times New Roman" panose="02020603050405020304" pitchFamily="18" charset="0"/>
            </a:endParaRPr>
          </a:p>
        </p:txBody>
      </p:sp>
      <p:pic>
        <p:nvPicPr>
          <p:cNvPr id="5" name="image147.png" descr="HÃ¬nh áº£nh cÃ³ liÃªn quan"/>
          <p:cNvPicPr/>
          <p:nvPr/>
        </p:nvPicPr>
        <p:blipFill>
          <a:blip r:embed="rId2"/>
          <a:srcRect/>
          <a:stretch>
            <a:fillRect/>
          </a:stretch>
        </p:blipFill>
        <p:spPr>
          <a:xfrm>
            <a:off x="1018902" y="1188720"/>
            <a:ext cx="10347792" cy="5046996"/>
          </a:xfrm>
          <a:prstGeom prst="rect">
            <a:avLst/>
          </a:prstGeom>
          <a:ln/>
        </p:spPr>
      </p:pic>
      <p:sp>
        <p:nvSpPr>
          <p:cNvPr id="6" name="TextBox 5"/>
          <p:cNvSpPr txBox="1"/>
          <p:nvPr/>
        </p:nvSpPr>
        <p:spPr>
          <a:xfrm>
            <a:off x="1598257" y="6383239"/>
            <a:ext cx="922840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Biểu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đồ</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năm</a:t>
            </a:r>
            <a:r>
              <a:rPr lang="en-US" sz="2400" b="1" dirty="0">
                <a:solidFill>
                  <a:schemeClr val="bg1"/>
                </a:solidFill>
                <a:latin typeface="Times New Roman" panose="02020603050405020304" pitchFamily="18" charset="0"/>
                <a:cs typeface="Times New Roman" panose="02020603050405020304" pitchFamily="18" charset="0"/>
              </a:rPr>
              <a:t> 2050</a:t>
            </a:r>
          </a:p>
        </p:txBody>
      </p:sp>
      <p:cxnSp>
        <p:nvCxnSpPr>
          <p:cNvPr id="8" name="Straight Arrow Connector 7"/>
          <p:cNvCxnSpPr/>
          <p:nvPr/>
        </p:nvCxnSpPr>
        <p:spPr>
          <a:xfrm flipV="1">
            <a:off x="1828800" y="5249908"/>
            <a:ext cx="7023797" cy="261518"/>
          </a:xfrm>
          <a:prstGeom prst="straightConnector1">
            <a:avLst/>
          </a:prstGeom>
          <a:ln w="38100">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9288821" y="4373052"/>
            <a:ext cx="832505" cy="747766"/>
          </a:xfrm>
          <a:prstGeom prst="straightConnector1">
            <a:avLst/>
          </a:prstGeom>
          <a:ln w="38100">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10061157" y="3050764"/>
            <a:ext cx="238652" cy="1209823"/>
          </a:xfrm>
          <a:prstGeom prst="straightConnector1">
            <a:avLst/>
          </a:prstGeom>
          <a:ln w="38100">
            <a:solidFill>
              <a:srgbClr val="0070C0"/>
            </a:solidFill>
            <a:tailEnd type="triangle"/>
          </a:ln>
        </p:spPr>
        <p:style>
          <a:lnRef idx="3">
            <a:schemeClr val="dk1"/>
          </a:lnRef>
          <a:fillRef idx="0">
            <a:schemeClr val="dk1"/>
          </a:fillRef>
          <a:effectRef idx="2">
            <a:schemeClr val="dk1"/>
          </a:effectRef>
          <a:fontRef idx="minor">
            <a:schemeClr val="tx1"/>
          </a:fontRef>
        </p:style>
      </p:cxnSp>
      <p:sp>
        <p:nvSpPr>
          <p:cNvPr id="23" name="Google Shape;2194;p43"/>
          <p:cNvSpPr txBox="1">
            <a:spLocks/>
          </p:cNvSpPr>
          <p:nvPr/>
        </p:nvSpPr>
        <p:spPr>
          <a:xfrm>
            <a:off x="6549218" y="3628680"/>
            <a:ext cx="2038928" cy="590843"/>
          </a:xfrm>
          <a:prstGeom prst="rect">
            <a:avLst/>
          </a:prstGeom>
          <a:solidFill>
            <a:srgbClr val="00B0F0"/>
          </a:solidFill>
          <a:ln>
            <a:noFill/>
          </a:ln>
        </p:spPr>
        <p:txBody>
          <a:bodyPr spcFirstLastPara="1" wrap="square" lIns="91440" tIns="0" rIns="182880"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pPr marL="57150" indent="114300" algn="just">
              <a:lnSpc>
                <a:spcPct val="120000"/>
              </a:lnSpc>
              <a:tabLst>
                <a:tab pos="857250" algn="l"/>
              </a:tabLst>
            </a:pPr>
            <a:r>
              <a:rPr lang="en-US" sz="2400" b="1" dirty="0" err="1">
                <a:latin typeface="Times New Roman" panose="02020603050405020304" pitchFamily="18" charset="0"/>
                <a:ea typeface="Times New Roman" panose="02020603050405020304" pitchFamily="18" charset="0"/>
              </a:rPr>
              <a:t>Tăng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nhanh</a:t>
            </a:r>
            <a:endParaRPr lang="en-US" sz="2400" b="1" dirty="0">
              <a:latin typeface="Times New Roman" panose="02020603050405020304" pitchFamily="18" charset="0"/>
              <a:ea typeface="Times New Roman" panose="02020603050405020304" pitchFamily="18" charset="0"/>
            </a:endParaRPr>
          </a:p>
        </p:txBody>
      </p:sp>
      <p:sp>
        <p:nvSpPr>
          <p:cNvPr id="28" name="Google Shape;2194;p43"/>
          <p:cNvSpPr txBox="1">
            <a:spLocks/>
          </p:cNvSpPr>
          <p:nvPr/>
        </p:nvSpPr>
        <p:spPr>
          <a:xfrm>
            <a:off x="2825857" y="4604639"/>
            <a:ext cx="1999955" cy="590843"/>
          </a:xfrm>
          <a:prstGeom prst="rect">
            <a:avLst/>
          </a:prstGeom>
          <a:solidFill>
            <a:srgbClr val="00B0F0"/>
          </a:solidFill>
          <a:ln>
            <a:noFill/>
          </a:ln>
        </p:spPr>
        <p:txBody>
          <a:bodyPr spcFirstLastPara="1" wrap="square" lIns="91440" tIns="0" rIns="182880"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pPr marL="57150" indent="114300" algn="just">
              <a:lnSpc>
                <a:spcPct val="120000"/>
              </a:lnSpc>
              <a:tabLst>
                <a:tab pos="857250" algn="l"/>
              </a:tabLst>
            </a:pPr>
            <a:r>
              <a:rPr lang="en-US" sz="2400" b="1" dirty="0" err="1">
                <a:latin typeface="Times New Roman" panose="02020603050405020304" pitchFamily="18" charset="0"/>
                <a:ea typeface="Times New Roman" panose="02020603050405020304" pitchFamily="18" charset="0"/>
              </a:rPr>
              <a:t>Tăng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chậm</a:t>
            </a:r>
            <a:endParaRPr lang="en-US" sz="2400" b="1" dirty="0">
              <a:latin typeface="Times New Roman" panose="02020603050405020304" pitchFamily="18" charset="0"/>
              <a:ea typeface="Times New Roman" panose="02020603050405020304" pitchFamily="18" charset="0"/>
            </a:endParaRPr>
          </a:p>
        </p:txBody>
      </p:sp>
      <p:sp>
        <p:nvSpPr>
          <p:cNvPr id="29" name="Google Shape;2194;p43"/>
          <p:cNvSpPr txBox="1">
            <a:spLocks/>
          </p:cNvSpPr>
          <p:nvPr/>
        </p:nvSpPr>
        <p:spPr>
          <a:xfrm>
            <a:off x="7399468" y="2459259"/>
            <a:ext cx="1646802" cy="590843"/>
          </a:xfrm>
          <a:prstGeom prst="rect">
            <a:avLst/>
          </a:prstGeom>
          <a:solidFill>
            <a:srgbClr val="00B0F0"/>
          </a:solidFill>
          <a:ln>
            <a:noFill/>
          </a:ln>
        </p:spPr>
        <p:txBody>
          <a:bodyPr spcFirstLastPara="1" wrap="square" lIns="91440" tIns="0" rIns="182880"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pPr marL="57150" indent="114300" algn="just">
              <a:lnSpc>
                <a:spcPct val="120000"/>
              </a:lnSpc>
              <a:tabLst>
                <a:tab pos="857250" algn="l"/>
              </a:tabLst>
            </a:pPr>
            <a:r>
              <a:rPr lang="en-US" sz="2400" b="1" dirty="0" err="1">
                <a:latin typeface="Times New Roman" panose="02020603050405020304" pitchFamily="18" charset="0"/>
                <a:ea typeface="Times New Roman" panose="02020603050405020304" pitchFamily="18" charset="0"/>
              </a:rPr>
              <a:t>Tăng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vọt</a:t>
            </a:r>
            <a:endParaRPr lang="en-US" sz="2400" b="1" dirty="0">
              <a:latin typeface="Times New Roman" panose="02020603050405020304" pitchFamily="18" charset="0"/>
              <a:ea typeface="Times New Roman" panose="02020603050405020304" pitchFamily="18" charset="0"/>
            </a:endParaRPr>
          </a:p>
        </p:txBody>
      </p:sp>
      <p:cxnSp>
        <p:nvCxnSpPr>
          <p:cNvPr id="30" name="Straight Arrow Connector 29"/>
          <p:cNvCxnSpPr/>
          <p:nvPr/>
        </p:nvCxnSpPr>
        <p:spPr>
          <a:xfrm>
            <a:off x="8619813" y="3983907"/>
            <a:ext cx="917665" cy="620732"/>
          </a:xfrm>
          <a:prstGeom prst="straightConnector1">
            <a:avLst/>
          </a:prstGeom>
          <a:ln w="31750">
            <a:solidFill>
              <a:schemeClr val="tx1"/>
            </a:solidFill>
            <a:tailEnd type="triangle" w="sm" len="med"/>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9094881" y="2830594"/>
            <a:ext cx="917665" cy="620732"/>
          </a:xfrm>
          <a:prstGeom prst="straightConnector1">
            <a:avLst/>
          </a:prstGeom>
          <a:ln w="31750">
            <a:solidFill>
              <a:schemeClr val="tx1"/>
            </a:solidFill>
            <a:tailEnd type="triangle" w="sm" len="med"/>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550783" y="610142"/>
            <a:ext cx="11323354" cy="830997"/>
          </a:xfrm>
          <a:prstGeom prst="rect">
            <a:avLst/>
          </a:prstGeom>
        </p:spPr>
        <p:txBody>
          <a:bodyPr wrap="square">
            <a:spAutoFit/>
          </a:bodyPr>
          <a:lstStyle/>
          <a:p>
            <a:r>
              <a:rPr lang="vi-VN" sz="2400" dirty="0">
                <a:latin typeface="Times New Roman" panose="02020603050405020304" pitchFamily="18" charset="0"/>
                <a:ea typeface="Cambria" panose="02040503050406030204" pitchFamily="18" charset="0"/>
              </a:rPr>
              <a:t>Quan sát hình 1.2, nhận xét về tình hình tăng dân số thế giới đầu thế kỉ XIX đến cuối thế kỉ XX?</a:t>
            </a:r>
            <a:endParaRPr lang="en-US" sz="2400" dirty="0"/>
          </a:p>
        </p:txBody>
      </p:sp>
    </p:spTree>
    <p:extLst>
      <p:ext uri="{BB962C8B-B14F-4D97-AF65-F5344CB8AC3E}">
        <p14:creationId xmlns:p14="http://schemas.microsoft.com/office/powerpoint/2010/main" val="3506601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94;p43"/>
          <p:cNvSpPr txBox="1">
            <a:spLocks/>
          </p:cNvSpPr>
          <p:nvPr/>
        </p:nvSpPr>
        <p:spPr>
          <a:xfrm>
            <a:off x="881563" y="2645828"/>
            <a:ext cx="10580914" cy="1813975"/>
          </a:xfrm>
          <a:prstGeom prst="rect">
            <a:avLst/>
          </a:prstGeom>
          <a:solidFill>
            <a:srgbClr val="FFE599"/>
          </a:solidFill>
          <a:ln>
            <a:noFill/>
          </a:ln>
        </p:spPr>
        <p:txBody>
          <a:bodyPr spcFirstLastPara="1" wrap="square" lIns="91425" tIns="234000" rIns="91425"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r>
              <a:rPr lang="vi-VN" sz="2800" b="1" i="1" dirty="0">
                <a:solidFill>
                  <a:srgbClr val="002060"/>
                </a:solidFill>
                <a:latin typeface="Times New Roman" panose="02020603050405020304" pitchFamily="18" charset="0"/>
                <a:ea typeface="Cambria" panose="02040503050406030204" pitchFamily="18" charset="0"/>
              </a:rPr>
              <a:t>Tìm các nguyên nhân khiến dân số thế tăng chậm trong nhiều thế kỉ trước thế kỉ XIX và những nguyên nhân khiến dân số thế giới tăng nhanh từ đầu thế kỉ XIX đến cuối thế kỉ XX</a:t>
            </a:r>
            <a:r>
              <a:rPr lang="en-US" sz="2800" b="1" i="1" dirty="0">
                <a:solidFill>
                  <a:srgbClr val="002060"/>
                </a:solidFill>
                <a:latin typeface="Times New Roman" panose="02020603050405020304" pitchFamily="18" charset="0"/>
                <a:ea typeface="Cambria" panose="02040503050406030204" pitchFamily="18" charset="0"/>
              </a:rPr>
              <a:t>?</a:t>
            </a:r>
            <a:endParaRPr lang="en-US" sz="2800" dirty="0">
              <a:solidFill>
                <a:srgbClr val="002060"/>
              </a:solidFill>
            </a:endParaRPr>
          </a:p>
        </p:txBody>
      </p:sp>
      <p:sp>
        <p:nvSpPr>
          <p:cNvPr id="5" name="TextBox 4">
            <a:extLst>
              <a:ext uri="{FF2B5EF4-FFF2-40B4-BE49-F238E27FC236}">
                <a16:creationId xmlns:a16="http://schemas.microsoft.com/office/drawing/2014/main" id="{769A3337-845E-4294-9AD8-4F18BA6C56E2}"/>
              </a:ext>
            </a:extLst>
          </p:cNvPr>
          <p:cNvSpPr txBox="1"/>
          <p:nvPr/>
        </p:nvSpPr>
        <p:spPr>
          <a:xfrm>
            <a:off x="3910042" y="627707"/>
            <a:ext cx="6145552" cy="769441"/>
          </a:xfrm>
          <a:prstGeom prst="rect">
            <a:avLst/>
          </a:prstGeom>
          <a:noFill/>
        </p:spPr>
        <p:txBody>
          <a:bodyPr wrap="square">
            <a:spAutoFit/>
          </a:bodyPr>
          <a:lstStyle/>
          <a:p>
            <a:r>
              <a:rPr lang="en-US" sz="4400" b="1" dirty="0">
                <a:latin typeface="Times New Roman" panose="02020603050405020304" pitchFamily="18" charset="0"/>
                <a:cs typeface="Times New Roman" panose="02020603050405020304" pitchFamily="18" charset="0"/>
              </a:rPr>
              <a:t>BÀI 1: DÂN SỐ</a:t>
            </a:r>
          </a:p>
        </p:txBody>
      </p:sp>
    </p:spTree>
    <p:extLst>
      <p:ext uri="{BB962C8B-B14F-4D97-AF65-F5344CB8AC3E}">
        <p14:creationId xmlns:p14="http://schemas.microsoft.com/office/powerpoint/2010/main" val="2473315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12"/>
          <p:cNvSpPr/>
          <p:nvPr/>
        </p:nvSpPr>
        <p:spPr bwMode="auto">
          <a:xfrm flipV="1">
            <a:off x="1483786" y="3698051"/>
            <a:ext cx="1830916" cy="1722487"/>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75000"/>
              <a:alpha val="10000"/>
            </a:schemeClr>
          </a:solidFill>
          <a:ln>
            <a:noFill/>
          </a:ln>
        </p:spPr>
        <p:txBody>
          <a:bodyPr vert="horz" wrap="square" lIns="121920" tIns="60960" rIns="121920" bIns="60960" numCol="1" anchor="t" anchorCtr="0" compatLnSpc="1"/>
          <a:lstStyle/>
          <a:p>
            <a:pPr defTabSz="1219170"/>
            <a:endParaRPr lang="zh-CN" altLang="en-US" sz="2400">
              <a:solidFill>
                <a:prstClr val="black"/>
              </a:solidFill>
              <a:latin typeface="Calibri"/>
              <a:ea typeface="宋体" panose="02010600030101010101" pitchFamily="2" charset="-122"/>
            </a:endParaRPr>
          </a:p>
        </p:txBody>
      </p:sp>
      <p:sp>
        <p:nvSpPr>
          <p:cNvPr id="6153" name="椭圆 6152"/>
          <p:cNvSpPr/>
          <p:nvPr/>
        </p:nvSpPr>
        <p:spPr>
          <a:xfrm>
            <a:off x="2415549" y="5493942"/>
            <a:ext cx="672075" cy="6722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01</a:t>
            </a:r>
            <a:endParaRPr lang="zh-CN" altLang="en-US" sz="2400" dirty="0">
              <a:solidFill>
                <a:prstClr val="white"/>
              </a:solidFill>
              <a:latin typeface="Calibri"/>
              <a:ea typeface="宋体" panose="02010600030101010101" pitchFamily="2" charset="-122"/>
            </a:endParaRPr>
          </a:p>
        </p:txBody>
      </p:sp>
      <p:sp>
        <p:nvSpPr>
          <p:cNvPr id="50" name="椭圆 49"/>
          <p:cNvSpPr/>
          <p:nvPr/>
        </p:nvSpPr>
        <p:spPr>
          <a:xfrm>
            <a:off x="6418984" y="1501066"/>
            <a:ext cx="672075" cy="672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02</a:t>
            </a:r>
            <a:endParaRPr lang="zh-CN" altLang="en-US" sz="2400" dirty="0">
              <a:solidFill>
                <a:prstClr val="white"/>
              </a:solidFill>
              <a:latin typeface="Calibri"/>
              <a:ea typeface="宋体" panose="02010600030101010101" pitchFamily="2" charset="-122"/>
            </a:endParaRPr>
          </a:p>
        </p:txBody>
      </p:sp>
      <p:sp>
        <p:nvSpPr>
          <p:cNvPr id="52" name="椭圆 51"/>
          <p:cNvSpPr/>
          <p:nvPr/>
        </p:nvSpPr>
        <p:spPr>
          <a:xfrm>
            <a:off x="6418984" y="4900967"/>
            <a:ext cx="672075" cy="6722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03</a:t>
            </a:r>
            <a:endParaRPr lang="zh-CN" altLang="en-US" sz="2400" dirty="0">
              <a:solidFill>
                <a:prstClr val="white"/>
              </a:solidFill>
              <a:latin typeface="Calibri"/>
              <a:ea typeface="宋体" panose="02010600030101010101" pitchFamily="2" charset="-122"/>
            </a:endParaRPr>
          </a:p>
        </p:txBody>
      </p:sp>
      <p:sp>
        <p:nvSpPr>
          <p:cNvPr id="24" name="Google Shape;221;p33">
            <a:extLst>
              <a:ext uri="{FF2B5EF4-FFF2-40B4-BE49-F238E27FC236}">
                <a16:creationId xmlns:a16="http://schemas.microsoft.com/office/drawing/2014/main" id="{9FF3F591-C5DD-4C63-B674-923524DDC292}"/>
              </a:ext>
            </a:extLst>
          </p:cNvPr>
          <p:cNvSpPr txBox="1">
            <a:spLocks/>
          </p:cNvSpPr>
          <p:nvPr/>
        </p:nvSpPr>
        <p:spPr>
          <a:xfrm>
            <a:off x="1773004" y="205006"/>
            <a:ext cx="5459144" cy="11347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ctr" defTabSz="1219170">
              <a:buClr>
                <a:srgbClr val="A5644E"/>
              </a:buClr>
            </a:pPr>
            <a:r>
              <a:rPr lang="en-US" sz="3600" kern="0" dirty="0" err="1">
                <a:solidFill>
                  <a:srgbClr val="A5644E"/>
                </a:solidFill>
                <a:latin typeface="Times New Roman" panose="02020603050405020304" pitchFamily="18" charset="0"/>
                <a:cs typeface="Times New Roman" panose="02020603050405020304" pitchFamily="18" charset="0"/>
              </a:rPr>
              <a:t>Nguyên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nhân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dân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số</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tăng</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chậm</a:t>
            </a:r>
            <a:r>
              <a:rPr lang="en-US" sz="3600" kern="0" dirty="0">
                <a:solidFill>
                  <a:srgbClr val="A5644E"/>
                </a:solidFill>
                <a:latin typeface="Times New Roman" panose="02020603050405020304" pitchFamily="18" charset="0"/>
                <a:cs typeface="Times New Roman" panose="02020603050405020304" pitchFamily="18" charset="0"/>
              </a:rPr>
              <a:t>:</a:t>
            </a:r>
          </a:p>
        </p:txBody>
      </p:sp>
      <p:pic>
        <p:nvPicPr>
          <p:cNvPr id="1026" name="Picture 2" descr="Khi chien tranh ket thuc, thi the cua binh linh chet tran se di ve d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236" y="85622"/>
            <a:ext cx="4709907" cy="30494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ân biệt vi khuẩn - virus - ký sinh trùng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98" y="1859353"/>
            <a:ext cx="4858578" cy="30416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hững bức ảnh về nạn đói gây sốc nhất mọi thời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035" y="3698050"/>
            <a:ext cx="4658808" cy="2911755"/>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11;p19"/>
          <p:cNvSpPr/>
          <p:nvPr/>
        </p:nvSpPr>
        <p:spPr>
          <a:xfrm rot="2029310">
            <a:off x="305794" y="-123211"/>
            <a:ext cx="1337567" cy="1367755"/>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Tree>
    <p:extLst>
      <p:ext uri="{BB962C8B-B14F-4D97-AF65-F5344CB8AC3E}">
        <p14:creationId xmlns:p14="http://schemas.microsoft.com/office/powerpoint/2010/main" val="24234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53"/>
                                        </p:tgtEl>
                                        <p:attrNameLst>
                                          <p:attrName>style.visibility</p:attrName>
                                        </p:attrNameLst>
                                      </p:cBhvr>
                                      <p:to>
                                        <p:strVal val="visible"/>
                                      </p:to>
                                    </p:set>
                                    <p:animEffect transition="in" filter="fade">
                                      <p:cBhvr>
                                        <p:cTn id="12" dur="1000"/>
                                        <p:tgtEl>
                                          <p:spTgt spid="6153"/>
                                        </p:tgtEl>
                                      </p:cBhvr>
                                    </p:animEffect>
                                    <p:anim calcmode="lin" valueType="num">
                                      <p:cBhvr>
                                        <p:cTn id="13" dur="1000" fill="hold"/>
                                        <p:tgtEl>
                                          <p:spTgt spid="6153"/>
                                        </p:tgtEl>
                                        <p:attrNameLst>
                                          <p:attrName>ppt_x</p:attrName>
                                        </p:attrNameLst>
                                      </p:cBhvr>
                                      <p:tavLst>
                                        <p:tav tm="0">
                                          <p:val>
                                            <p:strVal val="#ppt_x"/>
                                          </p:val>
                                        </p:tav>
                                        <p:tav tm="100000">
                                          <p:val>
                                            <p:strVal val="#ppt_x"/>
                                          </p:val>
                                        </p:tav>
                                      </p:tavLst>
                                    </p:anim>
                                    <p:anim calcmode="lin" valueType="num">
                                      <p:cBhvr>
                                        <p:cTn id="14" dur="1000" fill="hold"/>
                                        <p:tgtEl>
                                          <p:spTgt spid="61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1000"/>
                                        <p:tgtEl>
                                          <p:spTgt spid="1036"/>
                                        </p:tgtEl>
                                      </p:cBhvr>
                                    </p:animEffect>
                                    <p:anim calcmode="lin" valueType="num">
                                      <p:cBhvr>
                                        <p:cTn id="37" dur="1000" fill="hold"/>
                                        <p:tgtEl>
                                          <p:spTgt spid="1036"/>
                                        </p:tgtEl>
                                        <p:attrNameLst>
                                          <p:attrName>ppt_x</p:attrName>
                                        </p:attrNameLst>
                                      </p:cBhvr>
                                      <p:tavLst>
                                        <p:tav tm="0">
                                          <p:val>
                                            <p:strVal val="#ppt_x"/>
                                          </p:val>
                                        </p:tav>
                                        <p:tav tm="100000">
                                          <p:val>
                                            <p:strVal val="#ppt_x"/>
                                          </p:val>
                                        </p:tav>
                                      </p:tavLst>
                                    </p:anim>
                                    <p:anim calcmode="lin" valueType="num">
                                      <p:cBhvr>
                                        <p:cTn id="38"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50"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12"/>
          <p:cNvSpPr/>
          <p:nvPr/>
        </p:nvSpPr>
        <p:spPr bwMode="auto">
          <a:xfrm flipV="1">
            <a:off x="1483786" y="3698051"/>
            <a:ext cx="1830916" cy="1722487"/>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75000"/>
              <a:alpha val="10000"/>
            </a:schemeClr>
          </a:solidFill>
          <a:ln>
            <a:noFill/>
          </a:ln>
        </p:spPr>
        <p:txBody>
          <a:bodyPr vert="horz" wrap="square" lIns="121920" tIns="60960" rIns="121920" bIns="60960" numCol="1" anchor="t" anchorCtr="0" compatLnSpc="1"/>
          <a:lstStyle/>
          <a:p>
            <a:pPr defTabSz="1219170"/>
            <a:endParaRPr lang="zh-CN" altLang="en-US" sz="2400">
              <a:solidFill>
                <a:prstClr val="black"/>
              </a:solidFill>
              <a:latin typeface="Calibri"/>
              <a:ea typeface="宋体" panose="02010600030101010101" pitchFamily="2" charset="-122"/>
            </a:endParaRPr>
          </a:p>
        </p:txBody>
      </p:sp>
      <p:sp>
        <p:nvSpPr>
          <p:cNvPr id="6153" name="椭圆 6152"/>
          <p:cNvSpPr/>
          <p:nvPr/>
        </p:nvSpPr>
        <p:spPr>
          <a:xfrm>
            <a:off x="2399244" y="5625859"/>
            <a:ext cx="672075" cy="6722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01</a:t>
            </a:r>
            <a:endParaRPr lang="zh-CN" altLang="en-US" sz="2400" dirty="0">
              <a:solidFill>
                <a:prstClr val="white"/>
              </a:solidFill>
              <a:latin typeface="Calibri"/>
              <a:ea typeface="宋体" panose="02010600030101010101" pitchFamily="2" charset="-122"/>
            </a:endParaRPr>
          </a:p>
        </p:txBody>
      </p:sp>
      <p:sp>
        <p:nvSpPr>
          <p:cNvPr id="50" name="椭圆 49"/>
          <p:cNvSpPr/>
          <p:nvPr/>
        </p:nvSpPr>
        <p:spPr>
          <a:xfrm>
            <a:off x="6105865" y="1355922"/>
            <a:ext cx="672075" cy="672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02</a:t>
            </a:r>
            <a:endParaRPr lang="zh-CN" altLang="en-US" sz="2400" dirty="0">
              <a:solidFill>
                <a:prstClr val="white"/>
              </a:solidFill>
              <a:latin typeface="Calibri"/>
              <a:ea typeface="宋体" panose="02010600030101010101" pitchFamily="2" charset="-122"/>
            </a:endParaRPr>
          </a:p>
        </p:txBody>
      </p:sp>
      <p:sp>
        <p:nvSpPr>
          <p:cNvPr id="52" name="椭圆 51"/>
          <p:cNvSpPr/>
          <p:nvPr/>
        </p:nvSpPr>
        <p:spPr>
          <a:xfrm>
            <a:off x="6105866" y="5006184"/>
            <a:ext cx="672075" cy="6722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en-US" altLang="zh-CN" sz="2400" dirty="0">
                <a:solidFill>
                  <a:prstClr val="white"/>
                </a:solidFill>
                <a:latin typeface="Calibri"/>
                <a:ea typeface="宋体" panose="02010600030101010101" pitchFamily="2" charset="-122"/>
              </a:rPr>
              <a:t>03</a:t>
            </a:r>
            <a:endParaRPr lang="zh-CN" altLang="en-US" sz="2400" dirty="0">
              <a:solidFill>
                <a:prstClr val="white"/>
              </a:solidFill>
              <a:latin typeface="Calibri"/>
              <a:ea typeface="宋体" panose="02010600030101010101" pitchFamily="2" charset="-122"/>
            </a:endParaRPr>
          </a:p>
        </p:txBody>
      </p:sp>
      <p:sp>
        <p:nvSpPr>
          <p:cNvPr id="24" name="Google Shape;221;p33">
            <a:extLst>
              <a:ext uri="{FF2B5EF4-FFF2-40B4-BE49-F238E27FC236}">
                <a16:creationId xmlns:a16="http://schemas.microsoft.com/office/drawing/2014/main" id="{9FF3F591-C5DD-4C63-B674-923524DDC292}"/>
              </a:ext>
            </a:extLst>
          </p:cNvPr>
          <p:cNvSpPr txBox="1">
            <a:spLocks/>
          </p:cNvSpPr>
          <p:nvPr/>
        </p:nvSpPr>
        <p:spPr>
          <a:xfrm>
            <a:off x="1796614" y="387001"/>
            <a:ext cx="5252156"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ctr" defTabSz="1219170">
              <a:buClr>
                <a:srgbClr val="A5644E"/>
              </a:buClr>
            </a:pPr>
            <a:r>
              <a:rPr lang="en-US" sz="3600" kern="0" dirty="0" err="1">
                <a:solidFill>
                  <a:srgbClr val="A5644E"/>
                </a:solidFill>
                <a:latin typeface="Times New Roman" panose="02020603050405020304" pitchFamily="18" charset="0"/>
                <a:cs typeface="Times New Roman" panose="02020603050405020304" pitchFamily="18" charset="0"/>
              </a:rPr>
              <a:t>Nguyên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nhân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dân</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số</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tăng</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nhanh</a:t>
            </a:r>
            <a:r>
              <a:rPr lang="en-US" sz="3600" kern="0" dirty="0">
                <a:solidFill>
                  <a:srgbClr val="A5644E"/>
                </a:solidFill>
                <a:latin typeface="Times New Roman" panose="02020603050405020304" pitchFamily="18" charset="0"/>
                <a:cs typeface="Times New Roman" panose="02020603050405020304" pitchFamily="18" charset="0"/>
              </a:rPr>
              <a:t>:</a:t>
            </a:r>
          </a:p>
        </p:txBody>
      </p:sp>
      <p:pic>
        <p:nvPicPr>
          <p:cNvPr id="2050" name="Picture 2" descr="Tác động của dịch Covid-19: Kinh tế toàn cầu nguy cơ sụt giảm nghiêm trọng  - Đài Phát Thanh và Truyền Hình Ninh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5" y="1873512"/>
            <a:ext cx="5030379" cy="32388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ác động của cuộc Cách mạng Khoa học - Kỹ thuật (KHKT) hiện đ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769" y="203435"/>
            <a:ext cx="4899698" cy="2899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i trò của ngành y tế trong sự phát triển kinh tế xã h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203" y="3679284"/>
            <a:ext cx="4818264" cy="3178716"/>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11;p19"/>
          <p:cNvSpPr/>
          <p:nvPr/>
        </p:nvSpPr>
        <p:spPr>
          <a:xfrm rot="2029310">
            <a:off x="264783" y="89693"/>
            <a:ext cx="1303830" cy="121564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Tree>
    <p:extLst>
      <p:ext uri="{BB962C8B-B14F-4D97-AF65-F5344CB8AC3E}">
        <p14:creationId xmlns:p14="http://schemas.microsoft.com/office/powerpoint/2010/main" val="3231208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53"/>
                                        </p:tgtEl>
                                        <p:attrNameLst>
                                          <p:attrName>style.visibility</p:attrName>
                                        </p:attrNameLst>
                                      </p:cBhvr>
                                      <p:to>
                                        <p:strVal val="visible"/>
                                      </p:to>
                                    </p:set>
                                    <p:anim calcmode="lin" valueType="num">
                                      <p:cBhvr>
                                        <p:cTn id="12" dur="500" fill="hold"/>
                                        <p:tgtEl>
                                          <p:spTgt spid="6153"/>
                                        </p:tgtEl>
                                        <p:attrNameLst>
                                          <p:attrName>ppt_w</p:attrName>
                                        </p:attrNameLst>
                                      </p:cBhvr>
                                      <p:tavLst>
                                        <p:tav tm="0">
                                          <p:val>
                                            <p:fltVal val="0"/>
                                          </p:val>
                                        </p:tav>
                                        <p:tav tm="100000">
                                          <p:val>
                                            <p:strVal val="#ppt_w"/>
                                          </p:val>
                                        </p:tav>
                                      </p:tavLst>
                                    </p:anim>
                                    <p:anim calcmode="lin" valueType="num">
                                      <p:cBhvr>
                                        <p:cTn id="13" dur="500" fill="hold"/>
                                        <p:tgtEl>
                                          <p:spTgt spid="6153"/>
                                        </p:tgtEl>
                                        <p:attrNameLst>
                                          <p:attrName>ppt_h</p:attrName>
                                        </p:attrNameLst>
                                      </p:cBhvr>
                                      <p:tavLst>
                                        <p:tav tm="0">
                                          <p:val>
                                            <p:fltVal val="0"/>
                                          </p:val>
                                        </p:tav>
                                        <p:tav tm="100000">
                                          <p:val>
                                            <p:strVal val="#ppt_h"/>
                                          </p:val>
                                        </p:tav>
                                      </p:tavLst>
                                    </p:anim>
                                    <p:animEffect transition="in" filter="fade">
                                      <p:cBhvr>
                                        <p:cTn id="14" dur="500"/>
                                        <p:tgtEl>
                                          <p:spTgt spid="615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par>
                                <p:cTn id="34" presetID="53" presetClass="entr" presetSubtype="16"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50"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221;p33">
            <a:extLst>
              <a:ext uri="{FF2B5EF4-FFF2-40B4-BE49-F238E27FC236}">
                <a16:creationId xmlns:a16="http://schemas.microsoft.com/office/drawing/2014/main" id="{9FF3F591-C5DD-4C63-B674-923524DDC292}"/>
              </a:ext>
            </a:extLst>
          </p:cNvPr>
          <p:cNvSpPr txBox="1">
            <a:spLocks/>
          </p:cNvSpPr>
          <p:nvPr/>
        </p:nvSpPr>
        <p:spPr>
          <a:xfrm>
            <a:off x="1773224" y="361308"/>
            <a:ext cx="6539796" cy="92217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1219170" rtl="0" eaLnBrk="1" fontAlgn="auto" latinLnBrk="0" hangingPunct="1">
              <a:lnSpc>
                <a:spcPct val="80000"/>
              </a:lnSpc>
              <a:spcBef>
                <a:spcPts val="0"/>
              </a:spcBef>
              <a:spcAft>
                <a:spcPts val="0"/>
              </a:spcAft>
              <a:buClr>
                <a:srgbClr val="A5644E"/>
              </a:buClr>
              <a:buSzPts val="2800"/>
              <a:buFont typeface="Concert One"/>
              <a:buNone/>
              <a:tabLst/>
              <a:defRPr/>
            </a:pP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Nguyên</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nhân</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bùng</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nổ</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dân</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số</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a:t>
            </a:r>
          </a:p>
        </p:txBody>
      </p:sp>
      <p:pic>
        <p:nvPicPr>
          <p:cNvPr id="22" name="image136.png"/>
          <p:cNvPicPr/>
          <p:nvPr/>
        </p:nvPicPr>
        <p:blipFill>
          <a:blip r:embed="rId2"/>
          <a:srcRect/>
          <a:stretch>
            <a:fillRect/>
          </a:stretch>
        </p:blipFill>
        <p:spPr>
          <a:xfrm>
            <a:off x="2325189" y="1339783"/>
            <a:ext cx="7563393" cy="4825886"/>
          </a:xfrm>
          <a:prstGeom prst="rect">
            <a:avLst/>
          </a:prstGeom>
          <a:ln/>
        </p:spPr>
      </p:pic>
      <p:sp>
        <p:nvSpPr>
          <p:cNvPr id="17" name="Google Shape;111;p19"/>
          <p:cNvSpPr/>
          <p:nvPr/>
        </p:nvSpPr>
        <p:spPr>
          <a:xfrm rot="2029310">
            <a:off x="277814" y="-95694"/>
            <a:ext cx="1456054" cy="1432269"/>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Tree>
    <p:extLst>
      <p:ext uri="{BB962C8B-B14F-4D97-AF65-F5344CB8AC3E}">
        <p14:creationId xmlns:p14="http://schemas.microsoft.com/office/powerpoint/2010/main" val="21023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12"/>
          <p:cNvSpPr/>
          <p:nvPr/>
        </p:nvSpPr>
        <p:spPr bwMode="auto">
          <a:xfrm flipV="1">
            <a:off x="1483786" y="3698051"/>
            <a:ext cx="1830916" cy="1722487"/>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75000"/>
              <a:alpha val="10000"/>
            </a:schemeClr>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Google Shape;221;p33">
            <a:extLst>
              <a:ext uri="{FF2B5EF4-FFF2-40B4-BE49-F238E27FC236}">
                <a16:creationId xmlns:a16="http://schemas.microsoft.com/office/drawing/2014/main" id="{9FF3F591-C5DD-4C63-B674-923524DDC292}"/>
              </a:ext>
            </a:extLst>
          </p:cNvPr>
          <p:cNvSpPr txBox="1">
            <a:spLocks/>
          </p:cNvSpPr>
          <p:nvPr/>
        </p:nvSpPr>
        <p:spPr>
          <a:xfrm>
            <a:off x="136844" y="756462"/>
            <a:ext cx="5459144" cy="7047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1219170" rtl="0" eaLnBrk="1" fontAlgn="auto" latinLnBrk="0" hangingPunct="1">
              <a:lnSpc>
                <a:spcPct val="80000"/>
              </a:lnSpc>
              <a:spcBef>
                <a:spcPts val="0"/>
              </a:spcBef>
              <a:spcAft>
                <a:spcPts val="0"/>
              </a:spcAft>
              <a:buClr>
                <a:srgbClr val="A5644E"/>
              </a:buClr>
              <a:buSzPts val="2800"/>
              <a:buFont typeface="Concert One"/>
              <a:buNone/>
              <a:tabLst/>
              <a:defRPr/>
            </a:pPr>
            <a:r>
              <a:rPr lang="en-US" sz="3600" kern="0" dirty="0" err="1">
                <a:solidFill>
                  <a:srgbClr val="A5644E"/>
                </a:solidFill>
                <a:latin typeface="Times New Roman" panose="02020603050405020304" pitchFamily="18" charset="0"/>
                <a:cs typeface="Times New Roman" panose="02020603050405020304" pitchFamily="18" charset="0"/>
              </a:rPr>
              <a:t>Hậu</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quả</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bùng</a:t>
            </a:r>
            <a:r>
              <a:rPr kumimoji="0" lang="en-US" sz="3600" b="1" i="0" u="none" strike="noStrike" kern="0" cap="none" spc="0" normalizeH="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nổ</a:t>
            </a:r>
            <a:r>
              <a:rPr kumimoji="0" lang="en-US" sz="3600" b="1" i="0" u="none" strike="noStrike" kern="0" cap="none" spc="0" normalizeH="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dân</a:t>
            </a:r>
            <a:r>
              <a:rPr kumimoji="0" lang="en-US" sz="3600" b="1" i="0" u="none" strike="noStrike" kern="0" cap="none" spc="0" normalizeH="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số</a:t>
            </a:r>
            <a:r>
              <a:rPr kumimoji="0" lang="en-US" sz="3600" b="1" i="0" u="none" strike="noStrike" kern="0" cap="none" spc="0" normalizeH="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a:t>
            </a:r>
            <a:endPar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endParaRPr>
          </a:p>
        </p:txBody>
      </p:sp>
      <p:pic>
        <p:nvPicPr>
          <p:cNvPr id="22" name="image130.jpg" descr="Káº¿t quáº£ hÃ¬nh áº£nh cho ÄÃ³i nghÃ¨o"/>
          <p:cNvPicPr/>
          <p:nvPr/>
        </p:nvPicPr>
        <p:blipFill>
          <a:blip r:embed="rId2"/>
          <a:srcRect/>
          <a:stretch>
            <a:fillRect/>
          </a:stretch>
        </p:blipFill>
        <p:spPr>
          <a:xfrm>
            <a:off x="386522" y="1686857"/>
            <a:ext cx="5170849" cy="2568222"/>
          </a:xfrm>
          <a:prstGeom prst="rect">
            <a:avLst/>
          </a:prstGeom>
          <a:ln/>
        </p:spPr>
      </p:pic>
      <p:pic>
        <p:nvPicPr>
          <p:cNvPr id="23" name="image122.jpg" descr="HÃ¬nh áº£nh cÃ³ liÃªn quan"/>
          <p:cNvPicPr/>
          <p:nvPr/>
        </p:nvPicPr>
        <p:blipFill>
          <a:blip r:embed="rId3"/>
          <a:srcRect/>
          <a:stretch>
            <a:fillRect/>
          </a:stretch>
        </p:blipFill>
        <p:spPr>
          <a:xfrm>
            <a:off x="6049385" y="1564272"/>
            <a:ext cx="5756093" cy="2618658"/>
          </a:xfrm>
          <a:prstGeom prst="rect">
            <a:avLst/>
          </a:prstGeom>
          <a:ln/>
        </p:spPr>
      </p:pic>
      <p:pic>
        <p:nvPicPr>
          <p:cNvPr id="25" name="image160.jpg" descr="Káº¿t quáº£ hÃ¬nh áº£nh cho lá»p há»c quÃ¡ ÄÃ´ng"/>
          <p:cNvPicPr/>
          <p:nvPr/>
        </p:nvPicPr>
        <p:blipFill>
          <a:blip r:embed="rId4"/>
          <a:srcRect/>
          <a:stretch>
            <a:fillRect/>
          </a:stretch>
        </p:blipFill>
        <p:spPr>
          <a:xfrm>
            <a:off x="6096000" y="4362541"/>
            <a:ext cx="5756093" cy="2450237"/>
          </a:xfrm>
          <a:prstGeom prst="rect">
            <a:avLst/>
          </a:prstGeom>
          <a:ln/>
        </p:spPr>
      </p:pic>
      <p:pic>
        <p:nvPicPr>
          <p:cNvPr id="27" name="image129.jpg" descr="Káº¿t quáº£ hÃ¬nh áº£nh cho táº¯c ÄÆ°á»ng káº¹t xe"/>
          <p:cNvPicPr/>
          <p:nvPr/>
        </p:nvPicPr>
        <p:blipFill>
          <a:blip r:embed="rId5"/>
          <a:srcRect/>
          <a:stretch>
            <a:fillRect/>
          </a:stretch>
        </p:blipFill>
        <p:spPr>
          <a:xfrm>
            <a:off x="404182" y="4444700"/>
            <a:ext cx="5191806" cy="2368078"/>
          </a:xfrm>
          <a:prstGeom prst="rect">
            <a:avLst/>
          </a:prstGeom>
          <a:ln/>
        </p:spPr>
      </p:pic>
      <p:sp>
        <p:nvSpPr>
          <p:cNvPr id="2" name="Rectangle 1"/>
          <p:cNvSpPr/>
          <p:nvPr/>
        </p:nvSpPr>
        <p:spPr>
          <a:xfrm>
            <a:off x="493073" y="249871"/>
            <a:ext cx="4437433" cy="646331"/>
          </a:xfrm>
          <a:prstGeom prst="rect">
            <a:avLst/>
          </a:prstGeom>
        </p:spPr>
        <p:txBody>
          <a:bodyPr wrap="none">
            <a:spAutoFit/>
          </a:bodyPr>
          <a:lstStyle/>
          <a:p>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3840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12"/>
          <p:cNvSpPr/>
          <p:nvPr/>
        </p:nvSpPr>
        <p:spPr bwMode="auto">
          <a:xfrm flipV="1">
            <a:off x="1483786" y="3698051"/>
            <a:ext cx="1830916" cy="1722487"/>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75000"/>
              <a:alpha val="10000"/>
            </a:schemeClr>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Google Shape;221;p33">
            <a:extLst>
              <a:ext uri="{FF2B5EF4-FFF2-40B4-BE49-F238E27FC236}">
                <a16:creationId xmlns:a16="http://schemas.microsoft.com/office/drawing/2014/main" id="{9FF3F591-C5DD-4C63-B674-923524DDC292}"/>
              </a:ext>
            </a:extLst>
          </p:cNvPr>
          <p:cNvSpPr txBox="1">
            <a:spLocks/>
          </p:cNvSpPr>
          <p:nvPr/>
        </p:nvSpPr>
        <p:spPr>
          <a:xfrm>
            <a:off x="2135925" y="214069"/>
            <a:ext cx="5459144" cy="11347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1219170" rtl="0" eaLnBrk="1" fontAlgn="auto" latinLnBrk="0" hangingPunct="1">
              <a:lnSpc>
                <a:spcPct val="80000"/>
              </a:lnSpc>
              <a:spcBef>
                <a:spcPts val="0"/>
              </a:spcBef>
              <a:spcAft>
                <a:spcPts val="0"/>
              </a:spcAft>
              <a:buClr>
                <a:srgbClr val="A5644E"/>
              </a:buClr>
              <a:buSzPts val="2800"/>
              <a:buFont typeface="Concert One"/>
              <a:buNone/>
              <a:tabLst/>
              <a:defRPr/>
            </a:pPr>
            <a:r>
              <a:rPr lang="en-US" sz="3600" kern="0" dirty="0" err="1">
                <a:solidFill>
                  <a:srgbClr val="A5644E"/>
                </a:solidFill>
                <a:latin typeface="Times New Roman" panose="02020603050405020304" pitchFamily="18" charset="0"/>
                <a:cs typeface="Times New Roman" panose="02020603050405020304" pitchFamily="18" charset="0"/>
              </a:rPr>
              <a:t>Giải</a:t>
            </a:r>
            <a:r>
              <a:rPr lang="en-US" sz="3600" kern="0" dirty="0">
                <a:solidFill>
                  <a:srgbClr val="A5644E"/>
                </a:solidFill>
                <a:latin typeface="Times New Roman" panose="02020603050405020304" pitchFamily="18" charset="0"/>
                <a:cs typeface="Times New Roman" panose="02020603050405020304" pitchFamily="18" charset="0"/>
              </a:rPr>
              <a:t> </a:t>
            </a:r>
            <a:r>
              <a:rPr lang="en-US" sz="3600" kern="0" dirty="0" err="1">
                <a:solidFill>
                  <a:srgbClr val="A5644E"/>
                </a:solidFill>
                <a:latin typeface="Times New Roman" panose="02020603050405020304" pitchFamily="18" charset="0"/>
                <a:cs typeface="Times New Roman" panose="02020603050405020304" pitchFamily="18" charset="0"/>
              </a:rPr>
              <a:t>pháp</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bùng</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nổ</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dân</a:t>
            </a:r>
            <a:r>
              <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rPr>
              <a:t> </a:t>
            </a:r>
            <a:r>
              <a:rPr kumimoji="0" lang="en-US" sz="3600" b="1" i="0" u="none" strike="noStrike" kern="0" cap="none" spc="0" normalizeH="0" baseline="0" noProof="0" dirty="0" err="1">
                <a:ln>
                  <a:noFill/>
                </a:ln>
                <a:solidFill>
                  <a:srgbClr val="A5644E"/>
                </a:solidFill>
                <a:effectLst/>
                <a:uLnTx/>
                <a:uFillTx/>
                <a:latin typeface="Times New Roman" panose="02020603050405020304" pitchFamily="18" charset="0"/>
                <a:cs typeface="Times New Roman" panose="02020603050405020304" pitchFamily="18" charset="0"/>
                <a:sym typeface="Concert One"/>
              </a:rPr>
              <a:t>số</a:t>
            </a:r>
            <a:endParaRPr kumimoji="0" lang="en-US" sz="3600" b="1" i="0" u="none" strike="noStrike" kern="0" cap="none" spc="0" normalizeH="0" baseline="0" noProof="0" dirty="0">
              <a:ln>
                <a:noFill/>
              </a:ln>
              <a:solidFill>
                <a:srgbClr val="A5644E"/>
              </a:solidFill>
              <a:effectLst/>
              <a:uLnTx/>
              <a:uFillTx/>
              <a:latin typeface="Times New Roman" panose="02020603050405020304" pitchFamily="18" charset="0"/>
              <a:cs typeface="Times New Roman" panose="02020603050405020304" pitchFamily="18" charset="0"/>
              <a:sym typeface="Concert One"/>
            </a:endParaRPr>
          </a:p>
        </p:txBody>
      </p:sp>
      <p:pic>
        <p:nvPicPr>
          <p:cNvPr id="23" name="image134.png"/>
          <p:cNvPicPr/>
          <p:nvPr/>
        </p:nvPicPr>
        <p:blipFill>
          <a:blip r:embed="rId2"/>
          <a:srcRect/>
          <a:stretch>
            <a:fillRect/>
          </a:stretch>
        </p:blipFill>
        <p:spPr>
          <a:xfrm>
            <a:off x="473812" y="985894"/>
            <a:ext cx="4298115" cy="5424313"/>
          </a:xfrm>
          <a:prstGeom prst="rect">
            <a:avLst/>
          </a:prstGeom>
          <a:ln w="15875">
            <a:solidFill>
              <a:srgbClr val="4F81BD"/>
            </a:solidFill>
            <a:prstDash val="solid"/>
          </a:ln>
        </p:spPr>
      </p:pic>
      <p:pic>
        <p:nvPicPr>
          <p:cNvPr id="25" name="image189.png"/>
          <p:cNvPicPr/>
          <p:nvPr/>
        </p:nvPicPr>
        <p:blipFill>
          <a:blip r:embed="rId3"/>
          <a:srcRect/>
          <a:stretch>
            <a:fillRect/>
          </a:stretch>
        </p:blipFill>
        <p:spPr>
          <a:xfrm>
            <a:off x="7426581" y="985893"/>
            <a:ext cx="4379409" cy="5424313"/>
          </a:xfrm>
          <a:prstGeom prst="rect">
            <a:avLst/>
          </a:prstGeom>
          <a:ln/>
        </p:spPr>
      </p:pic>
      <p:sp>
        <p:nvSpPr>
          <p:cNvPr id="26" name="AutoShape 11">
            <a:hlinkClick r:id="rId4"/>
          </p:cNvPr>
          <p:cNvSpPr>
            <a:spLocks noChangeArrowheads="1"/>
          </p:cNvSpPr>
          <p:nvPr/>
        </p:nvSpPr>
        <p:spPr bwMode="auto">
          <a:xfrm>
            <a:off x="5458071" y="4559294"/>
            <a:ext cx="1282366" cy="789312"/>
          </a:xfrm>
          <a:prstGeom prst="rightArrow">
            <a:avLst>
              <a:gd name="adj1" fmla="val 50000"/>
              <a:gd name="adj2" fmla="val 40617"/>
            </a:avLst>
          </a:prstGeom>
          <a:solidFill>
            <a:schemeClr val="accent1"/>
          </a:solidFill>
          <a:ln>
            <a:noFill/>
          </a:ln>
          <a:effectLst>
            <a:outerShdw dist="35921" dir="2700000" algn="ctr" rotWithShape="0">
              <a:srgbClr val="5F5F5F">
                <a:alpha val="50000"/>
              </a:srgbClr>
            </a:outerShdw>
          </a:effec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4799">
              <a:solidFill>
                <a:schemeClr val="tx1">
                  <a:lumMod val="50000"/>
                  <a:lumOff val="50000"/>
                </a:schemeClr>
              </a:solidFill>
            </a:endParaRPr>
          </a:p>
        </p:txBody>
      </p:sp>
      <p:sp>
        <p:nvSpPr>
          <p:cNvPr id="19" name="Google Shape;111;p19"/>
          <p:cNvSpPr/>
          <p:nvPr/>
        </p:nvSpPr>
        <p:spPr>
          <a:xfrm rot="2029310">
            <a:off x="277814" y="-95694"/>
            <a:ext cx="1456054" cy="1432269"/>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
        <p:nvSpPr>
          <p:cNvPr id="8" name="Google Shape;359;p38"/>
          <p:cNvSpPr/>
          <p:nvPr/>
        </p:nvSpPr>
        <p:spPr>
          <a:xfrm>
            <a:off x="4931670" y="1251625"/>
            <a:ext cx="2392513" cy="283207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blipFill>
            <a:blip r:embed="rId5"/>
            <a:tile tx="0" ty="0" sx="100000" sy="100000" flip="none" algn="tl"/>
          </a:bli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 name="TextBox 1"/>
          <p:cNvSpPr txBox="1"/>
          <p:nvPr/>
        </p:nvSpPr>
        <p:spPr>
          <a:xfrm>
            <a:off x="5130055" y="1851386"/>
            <a:ext cx="2136784" cy="1446550"/>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nâng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2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7CA3BE-0D9D-4742-B255-C4812EEEDBF4}"/>
              </a:ext>
            </a:extLst>
          </p:cNvPr>
          <p:cNvSpPr txBox="1"/>
          <p:nvPr/>
        </p:nvSpPr>
        <p:spPr>
          <a:xfrm>
            <a:off x="953668" y="1988247"/>
            <a:ext cx="10927922" cy="2443939"/>
          </a:xfrm>
          <a:prstGeom prst="rect">
            <a:avLst/>
          </a:prstGeom>
          <a:noFill/>
        </p:spPr>
        <p:txBody>
          <a:bodyPr wrap="square">
            <a:spAutoFit/>
          </a:bodyPr>
          <a:lstStyle/>
          <a:p>
            <a:pPr marL="0" marR="0">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3. </a:t>
            </a:r>
            <a:r>
              <a:rPr lang="en-US" sz="2400" b="1" dirty="0" err="1">
                <a:solidFill>
                  <a:srgbClr val="000000"/>
                </a:solidFill>
                <a:effectLst/>
                <a:latin typeface="Times New Roman" panose="02020603050405020304" pitchFamily="18" charset="0"/>
                <a:ea typeface="Calibri" panose="020F0502020204030204" pitchFamily="34" charset="0"/>
              </a:rPr>
              <a:t>Bùng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nổ</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dân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số</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VNI-Times"/>
              </a:rPr>
              <a:t>- Bùng nổ DS là sự gia tăng DS tự nhiên nhanh và đột ngột.</a:t>
            </a:r>
            <a:endParaRPr lang="en-US" sz="2400" dirty="0">
              <a:effectLst/>
              <a:latin typeface="VNI-Times"/>
              <a:ea typeface="Times New Roman" panose="02020603050405020304" pitchFamily="18" charset="0"/>
              <a:cs typeface="VNI-Times"/>
            </a:endParaRPr>
          </a:p>
          <a:p>
            <a:pPr marL="0" marR="0" algn="just">
              <a:lnSpc>
                <a:spcPct val="107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VNI-Times"/>
              </a:rPr>
              <a:t>- Bùng nổ DS xảy ra khi tỉ lệ gia tăng bình quân của DS thế giới lên đến 2,1%.</a:t>
            </a:r>
            <a:endParaRPr lang="en-US" sz="2400" dirty="0">
              <a:effectLst/>
              <a:latin typeface="VNI-Times"/>
              <a:ea typeface="Times New Roman" panose="02020603050405020304" pitchFamily="18" charset="0"/>
              <a:cs typeface="VNI-Times"/>
            </a:endParaRPr>
          </a:p>
          <a:p>
            <a:pPr marL="0" marR="0" algn="just">
              <a:lnSpc>
                <a:spcPct val="107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VNI-Times"/>
              </a:rPr>
              <a:t>- Các nước đang phát triển có tỉ lệ gia tăng DS tự nhiên cao.</a:t>
            </a:r>
            <a:endParaRPr lang="en-US" sz="2400" dirty="0">
              <a:effectLst/>
              <a:latin typeface="VNI-Times"/>
              <a:ea typeface="Times New Roman" panose="02020603050405020304" pitchFamily="18" charset="0"/>
              <a:cs typeface="VNI-Times"/>
            </a:endParaRPr>
          </a:p>
          <a:p>
            <a:pPr marL="0" marR="0" algn="just">
              <a:lnSpc>
                <a:spcPct val="107000"/>
              </a:lnSpc>
              <a:spcBef>
                <a:spcPts val="0"/>
              </a:spcBef>
              <a:spcAft>
                <a:spcPts val="0"/>
              </a:spcAft>
            </a:pPr>
            <a:r>
              <a:rPr lang="pt-BR" sz="2400" dirty="0">
                <a:effectLst/>
                <a:latin typeface="Times New Roman" panose="02020603050405020304" pitchFamily="18" charset="0"/>
                <a:ea typeface="Times New Roman" panose="02020603050405020304" pitchFamily="18" charset="0"/>
                <a:cs typeface="VNI-Times"/>
              </a:rPr>
              <a:t>- Bằng các chính sách DS và phát triển KT-XH, nhiều nước đã hạ thấp được tỉ lệ gia tăng DS hợp lí.</a:t>
            </a:r>
            <a:endParaRPr lang="en-US" sz="2400" dirty="0">
              <a:effectLst/>
              <a:latin typeface="VNI-Times"/>
              <a:ea typeface="Times New Roman" panose="02020603050405020304" pitchFamily="18" charset="0"/>
              <a:cs typeface="VNI-Times"/>
            </a:endParaRPr>
          </a:p>
        </p:txBody>
      </p:sp>
      <p:sp>
        <p:nvSpPr>
          <p:cNvPr id="4" name="TextBox 3">
            <a:extLst>
              <a:ext uri="{FF2B5EF4-FFF2-40B4-BE49-F238E27FC236}">
                <a16:creationId xmlns:a16="http://schemas.microsoft.com/office/drawing/2014/main" id="{BE7728E2-6307-4086-A15F-6D5F51D5CC29}"/>
              </a:ext>
            </a:extLst>
          </p:cNvPr>
          <p:cNvSpPr txBox="1"/>
          <p:nvPr/>
        </p:nvSpPr>
        <p:spPr>
          <a:xfrm>
            <a:off x="3820285" y="829661"/>
            <a:ext cx="6145552" cy="769441"/>
          </a:xfrm>
          <a:prstGeom prst="rect">
            <a:avLst/>
          </a:prstGeom>
          <a:noFill/>
        </p:spPr>
        <p:txBody>
          <a:bodyPr wrap="square">
            <a:spAutoFit/>
          </a:bodyPr>
          <a:lstStyle/>
          <a:p>
            <a:r>
              <a:rPr lang="en-US" sz="4400" b="1" dirty="0">
                <a:latin typeface="Times New Roman" panose="02020603050405020304" pitchFamily="18" charset="0"/>
                <a:cs typeface="Times New Roman" panose="02020603050405020304" pitchFamily="18" charset="0"/>
              </a:rPr>
              <a:t>BÀI 1: DÂN SỐ</a:t>
            </a:r>
          </a:p>
        </p:txBody>
      </p:sp>
    </p:spTree>
    <p:extLst>
      <p:ext uri="{BB962C8B-B14F-4D97-AF65-F5344CB8AC3E}">
        <p14:creationId xmlns:p14="http://schemas.microsoft.com/office/powerpoint/2010/main" val="2863753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hlinkClick r:id="rId2" action="ppaction://hlinksldjump"/>
          </p:cNvPr>
          <p:cNvSpPr/>
          <p:nvPr/>
        </p:nvSpPr>
        <p:spPr>
          <a:xfrm>
            <a:off x="9246325" y="5040735"/>
            <a:ext cx="703219" cy="6416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6" name="Picture 5"/>
          <p:cNvPicPr>
            <a:picLocks noChangeAspect="1"/>
          </p:cNvPicPr>
          <p:nvPr/>
        </p:nvPicPr>
        <p:blipFill>
          <a:blip r:embed="rId3"/>
          <a:stretch>
            <a:fillRect/>
          </a:stretch>
        </p:blipFill>
        <p:spPr>
          <a:xfrm>
            <a:off x="3168120" y="1335672"/>
            <a:ext cx="5499463" cy="4599890"/>
          </a:xfrm>
          <a:prstGeom prst="rect">
            <a:avLst/>
          </a:prstGeom>
        </p:spPr>
      </p:pic>
      <p:sp>
        <p:nvSpPr>
          <p:cNvPr id="7" name="Google Shape;425;p38"/>
          <p:cNvSpPr/>
          <p:nvPr/>
        </p:nvSpPr>
        <p:spPr>
          <a:xfrm>
            <a:off x="10105378" y="418012"/>
            <a:ext cx="1690382" cy="1777910"/>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5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a:blip r:embed="rId3"/>
          <a:stretch>
            <a:fillRect/>
          </a:stretch>
        </p:blipFill>
        <p:spPr>
          <a:xfrm>
            <a:off x="3048000" y="0"/>
            <a:ext cx="9144000" cy="6858000"/>
          </a:xfrm>
          <a:prstGeom prst="rect">
            <a:avLst/>
          </a:prstGeom>
        </p:spPr>
      </p:pic>
      <p:sp>
        <p:nvSpPr>
          <p:cNvPr id="13" name="AutoShape 3">
            <a:hlinkClick r:id="" action="ppaction://noaction" highlightClick="1">
              <a:snd r:embed="rId4" name="breeze.wav"/>
            </a:hlinkClick>
          </p:cNvPr>
          <p:cNvSpPr>
            <a:spLocks noChangeArrowheads="1"/>
          </p:cNvSpPr>
          <p:nvPr/>
        </p:nvSpPr>
        <p:spPr bwMode="auto">
          <a:xfrm>
            <a:off x="3048000" y="0"/>
            <a:ext cx="4495800" cy="3429000"/>
          </a:xfrm>
          <a:prstGeom prst="actionButtonBlank">
            <a:avLst/>
          </a:prstGeom>
          <a:solidFill>
            <a:schemeClr val="accent1">
              <a:lumMod val="75000"/>
            </a:schemeClr>
          </a:solidFill>
          <a:ln w="9525">
            <a:noFill/>
            <a:miter lim="800000"/>
            <a:headEnd/>
            <a:tailEnd/>
          </a:ln>
          <a:effectLst/>
        </p:spPr>
        <p:txBody>
          <a:bodyPr wrap="none" anchor="ctr"/>
          <a:lstStyle/>
          <a:p>
            <a:pPr algn="ctr" eaLnBrk="0" hangingPunct="0">
              <a:defRPr/>
            </a:pPr>
            <a:r>
              <a:rPr lang="en-US" sz="8000" dirty="0">
                <a:solidFill>
                  <a:prstClr val="black"/>
                </a:solidFill>
                <a:latin typeface=".VnTime" pitchFamily="34" charset="0"/>
                <a:hlinkClick r:id="rId5" action="ppaction://hlinksldjump"/>
              </a:rPr>
              <a:t>1</a:t>
            </a:r>
            <a:endParaRPr lang="en-US" sz="8000" dirty="0">
              <a:solidFill>
                <a:prstClr val="black"/>
              </a:solidFill>
              <a:latin typeface=".VnTime" pitchFamily="34" charset="0"/>
            </a:endParaRPr>
          </a:p>
        </p:txBody>
      </p:sp>
      <p:sp>
        <p:nvSpPr>
          <p:cNvPr id="14" name="AutoShape 4">
            <a:hlinkClick r:id="" action="ppaction://noaction" highlightClick="1">
              <a:snd r:embed="rId6" name="applause.wav"/>
            </a:hlinkClick>
          </p:cNvPr>
          <p:cNvSpPr>
            <a:spLocks noChangeArrowheads="1"/>
          </p:cNvSpPr>
          <p:nvPr/>
        </p:nvSpPr>
        <p:spPr bwMode="auto">
          <a:xfrm>
            <a:off x="7543800" y="0"/>
            <a:ext cx="4648200" cy="3429000"/>
          </a:xfrm>
          <a:prstGeom prst="actionButtonBlank">
            <a:avLst/>
          </a:prstGeom>
          <a:solidFill>
            <a:srgbClr val="FFC000"/>
          </a:solidFill>
          <a:ln w="9525">
            <a:noFill/>
            <a:miter lim="800000"/>
            <a:headEnd/>
            <a:tailEnd/>
          </a:ln>
          <a:effectLst/>
        </p:spPr>
        <p:txBody>
          <a:bodyPr wrap="none" anchor="ctr"/>
          <a:lstStyle/>
          <a:p>
            <a:pPr algn="ctr" eaLnBrk="0" hangingPunct="0">
              <a:defRPr/>
            </a:pPr>
            <a:r>
              <a:rPr lang="en-US" sz="8000" dirty="0">
                <a:solidFill>
                  <a:prstClr val="black"/>
                </a:solidFill>
                <a:latin typeface=".VnTime" pitchFamily="34" charset="0"/>
                <a:hlinkClick r:id="rId7" action="ppaction://hlinksldjump"/>
              </a:rPr>
              <a:t>2</a:t>
            </a:r>
            <a:endParaRPr lang="en-US" sz="8000" dirty="0">
              <a:solidFill>
                <a:prstClr val="black"/>
              </a:solidFill>
              <a:latin typeface=".VnTime" pitchFamily="34" charset="0"/>
            </a:endParaRPr>
          </a:p>
        </p:txBody>
      </p:sp>
      <p:sp>
        <p:nvSpPr>
          <p:cNvPr id="15" name="AutoShape 6">
            <a:hlinkClick r:id="" action="ppaction://noaction" highlightClick="1">
              <a:snd r:embed="rId4" name="breeze.wav"/>
            </a:hlinkClick>
          </p:cNvPr>
          <p:cNvSpPr>
            <a:spLocks noChangeArrowheads="1"/>
          </p:cNvSpPr>
          <p:nvPr/>
        </p:nvSpPr>
        <p:spPr bwMode="auto">
          <a:xfrm>
            <a:off x="3048000" y="3429000"/>
            <a:ext cx="4495800" cy="3429000"/>
          </a:xfrm>
          <a:prstGeom prst="actionButtonBlank">
            <a:avLst/>
          </a:prstGeom>
          <a:solidFill>
            <a:srgbClr val="00B050"/>
          </a:solidFill>
          <a:ln w="9525">
            <a:noFill/>
            <a:miter lim="800000"/>
            <a:headEnd/>
            <a:tailEnd/>
          </a:ln>
          <a:effectLst/>
        </p:spPr>
        <p:txBody>
          <a:bodyPr wrap="none" anchor="ctr"/>
          <a:lstStyle/>
          <a:p>
            <a:pPr algn="ctr" eaLnBrk="0" hangingPunct="0">
              <a:defRPr/>
            </a:pPr>
            <a:r>
              <a:rPr lang="en-US" sz="8000" dirty="0">
                <a:solidFill>
                  <a:prstClr val="black"/>
                </a:solidFill>
                <a:latin typeface=".VnTime" pitchFamily="34" charset="0"/>
                <a:hlinkClick r:id="rId8" action="ppaction://hlinksldjump"/>
              </a:rPr>
              <a:t>4</a:t>
            </a:r>
            <a:endParaRPr lang="en-US" sz="8000" dirty="0">
              <a:solidFill>
                <a:prstClr val="black"/>
              </a:solidFill>
              <a:latin typeface=".VnTime" pitchFamily="34" charset="0"/>
            </a:endParaRPr>
          </a:p>
        </p:txBody>
      </p:sp>
      <p:sp>
        <p:nvSpPr>
          <p:cNvPr id="16" name="AutoShape 5">
            <a:hlinkClick r:id="" action="ppaction://noaction" highlightClick="1">
              <a:snd r:embed="rId4" name="breeze.wav"/>
            </a:hlinkClick>
          </p:cNvPr>
          <p:cNvSpPr>
            <a:spLocks noChangeArrowheads="1"/>
          </p:cNvSpPr>
          <p:nvPr/>
        </p:nvSpPr>
        <p:spPr bwMode="auto">
          <a:xfrm>
            <a:off x="7543800" y="3429000"/>
            <a:ext cx="4648200" cy="3429000"/>
          </a:xfrm>
          <a:prstGeom prst="actionButtonBlank">
            <a:avLst/>
          </a:prstGeom>
          <a:solidFill>
            <a:schemeClr val="accent2">
              <a:lumMod val="50000"/>
              <a:alpha val="89999"/>
            </a:schemeClr>
          </a:solidFill>
          <a:ln w="9525">
            <a:noFill/>
            <a:miter lim="800000"/>
            <a:headEnd/>
            <a:tailEnd/>
          </a:ln>
          <a:effectLst/>
        </p:spPr>
        <p:txBody>
          <a:bodyPr wrap="none" anchor="ctr"/>
          <a:lstStyle/>
          <a:p>
            <a:pPr algn="ctr" eaLnBrk="0" hangingPunct="0">
              <a:defRPr/>
            </a:pPr>
            <a:r>
              <a:rPr lang="en-US" sz="8800" dirty="0">
                <a:solidFill>
                  <a:prstClr val="black"/>
                </a:solidFill>
                <a:latin typeface=".VnTime" pitchFamily="34" charset="0"/>
                <a:hlinkClick r:id="rId9" action="ppaction://hlinksldjump"/>
              </a:rPr>
              <a:t>3</a:t>
            </a:r>
            <a:endParaRPr lang="en-US" sz="8800" dirty="0">
              <a:solidFill>
                <a:prstClr val="black"/>
              </a:solidFill>
              <a:latin typeface=".VnTime" pitchFamily="34" charset="0"/>
            </a:endParaRPr>
          </a:p>
        </p:txBody>
      </p:sp>
      <p:sp>
        <p:nvSpPr>
          <p:cNvPr id="17" name="Google Shape;383;p38"/>
          <p:cNvSpPr/>
          <p:nvPr/>
        </p:nvSpPr>
        <p:spPr>
          <a:xfrm>
            <a:off x="376813" y="273560"/>
            <a:ext cx="1778558" cy="1842623"/>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9;p38"/>
          <p:cNvSpPr/>
          <p:nvPr/>
        </p:nvSpPr>
        <p:spPr>
          <a:xfrm>
            <a:off x="376813" y="2515046"/>
            <a:ext cx="2392513" cy="283207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blipFill>
            <a:blip r:embed="rId10"/>
            <a:tile tx="0" ty="0" sx="100000" sy="100000" flip="none" algn="tl"/>
          </a:bli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 name="Rectangle 1"/>
          <p:cNvSpPr/>
          <p:nvPr/>
        </p:nvSpPr>
        <p:spPr>
          <a:xfrm>
            <a:off x="599918" y="3186333"/>
            <a:ext cx="1946302"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Đoán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6681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a:bodyPr>
          <a:lstStyle/>
          <a:p>
            <a:pPr algn="ctr"/>
            <a:r>
              <a:rPr lang="en-US" dirty="0"/>
              <a:t>BÀI 1:</a:t>
            </a:r>
            <a:br>
              <a:rPr lang="en-US" dirty="0"/>
            </a:br>
            <a:r>
              <a:rPr lang="en-US" dirty="0"/>
              <a:t>DÂN SỐ</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0C38F014-3531-4606-8B0E-E581F128DF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59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miley Face 14"/>
          <p:cNvSpPr>
            <a:spLocks noChangeArrowheads="1"/>
          </p:cNvSpPr>
          <p:nvPr/>
        </p:nvSpPr>
        <p:spPr bwMode="auto">
          <a:xfrm>
            <a:off x="888665" y="4688005"/>
            <a:ext cx="419630" cy="442683"/>
          </a:xfrm>
          <a:prstGeom prst="smileyFace">
            <a:avLst>
              <a:gd name="adj" fmla="val 4653"/>
            </a:avLst>
          </a:prstGeom>
          <a:gradFill rotWithShape="0">
            <a:gsLst>
              <a:gs pos="0">
                <a:srgbClr val="0000FF"/>
              </a:gs>
              <a:gs pos="100000">
                <a:srgbClr val="FF3300">
                  <a:alpha val="53998"/>
                </a:srgbClr>
              </a:gs>
            </a:gsLst>
            <a:lin ang="5400000" scaled="1"/>
          </a:gra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en-US" sz="1800">
              <a:solidFill>
                <a:srgbClr val="000000"/>
              </a:solidFill>
              <a:latin typeface="Times New Roman" panose="02020603050405020304" pitchFamily="18" charset="0"/>
            </a:endParaRPr>
          </a:p>
        </p:txBody>
      </p:sp>
      <p:sp>
        <p:nvSpPr>
          <p:cNvPr id="2" name="Rectangle 1"/>
          <p:cNvSpPr/>
          <p:nvPr/>
        </p:nvSpPr>
        <p:spPr>
          <a:xfrm>
            <a:off x="888665" y="972642"/>
            <a:ext cx="10956332" cy="5131661"/>
          </a:xfrm>
          <a:prstGeom prst="rect">
            <a:avLst/>
          </a:prstGeom>
        </p:spPr>
        <p:txBody>
          <a:bodyPr wrap="square">
            <a:spAutoFit/>
          </a:bodyPr>
          <a:lstStyle/>
          <a:p>
            <a:pPr indent="180340">
              <a:lnSpc>
                <a:spcPct val="200000"/>
              </a:lnSpc>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chỉnh</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57150" indent="114300" algn="just">
              <a:lnSpc>
                <a:spcPct val="200000"/>
              </a:lnSpc>
              <a:spcAft>
                <a:spcPts val="0"/>
              </a:spcAft>
              <a:tabLst>
                <a:tab pos="857250" algn="l"/>
                <a:tab pos="6115050" algn="l"/>
              </a:tabLst>
            </a:pPr>
            <a:r>
              <a:rPr lang="vi-VN" sz="2800" dirty="0">
                <a:latin typeface="Times New Roman" panose="02020603050405020304" pitchFamily="18" charset="0"/>
                <a:ea typeface="Cambria" panose="02040503050406030204" pitchFamily="18" charset="0"/>
              </a:rPr>
              <a:t> </a:t>
            </a:r>
            <a:endParaRPr lang="en-US" sz="2800" dirty="0">
              <a:latin typeface="Times New Roman" panose="02020603050405020304" pitchFamily="18" charset="0"/>
              <a:ea typeface="Times New Roman" panose="02020603050405020304" pitchFamily="18" charset="0"/>
            </a:endParaRPr>
          </a:p>
        </p:txBody>
      </p:sp>
      <p:sp>
        <p:nvSpPr>
          <p:cNvPr id="8" name="Oval 7">
            <a:hlinkClick r:id="rId2" action="ppaction://hlinksldjump"/>
          </p:cNvPr>
          <p:cNvSpPr/>
          <p:nvPr/>
        </p:nvSpPr>
        <p:spPr>
          <a:xfrm>
            <a:off x="10648404" y="209006"/>
            <a:ext cx="637905" cy="6662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64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miley Face 13"/>
          <p:cNvSpPr>
            <a:spLocks noChangeArrowheads="1"/>
          </p:cNvSpPr>
          <p:nvPr/>
        </p:nvSpPr>
        <p:spPr bwMode="auto">
          <a:xfrm>
            <a:off x="1483805" y="2166490"/>
            <a:ext cx="525339" cy="568672"/>
          </a:xfrm>
          <a:prstGeom prst="smileyFace">
            <a:avLst>
              <a:gd name="adj" fmla="val 4653"/>
            </a:avLst>
          </a:prstGeom>
          <a:gradFill rotWithShape="0">
            <a:gsLst>
              <a:gs pos="0">
                <a:srgbClr val="0000FF"/>
              </a:gs>
              <a:gs pos="100000">
                <a:srgbClr val="FF3300">
                  <a:alpha val="53998"/>
                </a:srgbClr>
              </a:gs>
            </a:gsLst>
            <a:lin ang="5400000" scaled="1"/>
          </a:gra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en-US" sz="1800">
              <a:solidFill>
                <a:srgbClr val="000000"/>
              </a:solidFill>
              <a:latin typeface="Times New Roman" panose="02020603050405020304" pitchFamily="18" charset="0"/>
            </a:endParaRPr>
          </a:p>
        </p:txBody>
      </p:sp>
      <p:sp>
        <p:nvSpPr>
          <p:cNvPr id="6" name="Rectangle 5"/>
          <p:cNvSpPr/>
          <p:nvPr/>
        </p:nvSpPr>
        <p:spPr>
          <a:xfrm>
            <a:off x="1525674" y="1032913"/>
            <a:ext cx="8192086" cy="4918269"/>
          </a:xfrm>
          <a:prstGeom prst="rect">
            <a:avLst/>
          </a:prstGeom>
        </p:spPr>
        <p:txBody>
          <a:bodyPr wrap="square">
            <a:spAutoFit/>
          </a:bodyPr>
          <a:lstStyle/>
          <a:p>
            <a:pPr indent="180340" algn="just">
              <a:lnSpc>
                <a:spcPct val="20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ta </a:t>
            </a:r>
            <a:r>
              <a:rPr lang="en-US" sz="2800" b="1" dirty="0" err="1">
                <a:latin typeface="Times New Roman" panose="02020603050405020304" pitchFamily="18" charset="0"/>
                <a:ea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bằng</a:t>
            </a:r>
            <a:r>
              <a:rPr lang="en-US" sz="2800" b="1"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vuông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tròn</a:t>
            </a:r>
            <a:endParaRPr lang="en-US" sz="2800" dirty="0">
              <a:latin typeface="Times New Roman" panose="02020603050405020304" pitchFamily="18" charset="0"/>
              <a:ea typeface="Times New Roman" panose="02020603050405020304" pitchFamily="18" charset="0"/>
            </a:endParaRPr>
          </a:p>
          <a:p>
            <a:pPr indent="180340" algn="just">
              <a:lnSpc>
                <a:spcPct val="120000"/>
              </a:lnSpc>
              <a:spcAft>
                <a:spcPts val="0"/>
              </a:spcAft>
              <a:tabLst>
                <a:tab pos="857250" algn="l"/>
                <a:tab pos="6115050" algn="l"/>
              </a:tabLst>
            </a:pPr>
            <a:r>
              <a:rPr lang="vi-VN" sz="2800" dirty="0">
                <a:latin typeface="Times New Roman" panose="02020603050405020304" pitchFamily="18" charset="0"/>
                <a:ea typeface="Cambria" panose="020405030504060302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9" name="Oval 8">
            <a:hlinkClick r:id="rId2" action="ppaction://hlinksldjump"/>
          </p:cNvPr>
          <p:cNvSpPr/>
          <p:nvPr/>
        </p:nvSpPr>
        <p:spPr>
          <a:xfrm>
            <a:off x="10478587" y="209005"/>
            <a:ext cx="637905" cy="6662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14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miley Face 6"/>
          <p:cNvSpPr>
            <a:spLocks noChangeArrowheads="1"/>
          </p:cNvSpPr>
          <p:nvPr/>
        </p:nvSpPr>
        <p:spPr bwMode="auto">
          <a:xfrm>
            <a:off x="887786" y="4804222"/>
            <a:ext cx="558324" cy="438248"/>
          </a:xfrm>
          <a:prstGeom prst="smileyFace">
            <a:avLst>
              <a:gd name="adj" fmla="val 4653"/>
            </a:avLst>
          </a:prstGeom>
          <a:gradFill rotWithShape="0">
            <a:gsLst>
              <a:gs pos="0">
                <a:srgbClr val="0000FF"/>
              </a:gs>
              <a:gs pos="100000">
                <a:srgbClr val="FF3300">
                  <a:alpha val="53998"/>
                </a:srgbClr>
              </a:gs>
            </a:gsLst>
            <a:lin ang="5400000" scaled="1"/>
          </a:gra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None/>
              <a:defRPr/>
            </a:pPr>
            <a:endParaRPr lang="en-US" altLang="en-US" sz="1800">
              <a:solidFill>
                <a:srgbClr val="000000"/>
              </a:solidFill>
              <a:latin typeface="Times New Roman" panose="02020603050405020304" pitchFamily="18" charset="0"/>
            </a:endParaRPr>
          </a:p>
        </p:txBody>
      </p:sp>
      <p:sp>
        <p:nvSpPr>
          <p:cNvPr id="2" name="Rectangle 1"/>
          <p:cNvSpPr/>
          <p:nvPr/>
        </p:nvSpPr>
        <p:spPr>
          <a:xfrm>
            <a:off x="1036320" y="972583"/>
            <a:ext cx="10963422" cy="4269887"/>
          </a:xfrm>
          <a:prstGeom prst="rect">
            <a:avLst/>
          </a:prstGeom>
        </p:spPr>
        <p:txBody>
          <a:bodyPr wrap="square">
            <a:spAutoFit/>
          </a:bodyPr>
          <a:lstStyle/>
          <a:p>
            <a:pPr indent="180340" algn="just">
              <a:lnSpc>
                <a:spcPct val="20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mặc</a:t>
            </a:r>
            <a:endParaRPr lang="en-US" sz="2800"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nghiệp</a:t>
            </a:r>
            <a:endParaRPr lang="en-US" sz="2800"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mj-lt"/>
              <a:buAutoNum type="alphaUcPeriod"/>
              <a:tabLst>
                <a:tab pos="457200" algn="l"/>
              </a:tabLst>
            </a:pPr>
            <a:r>
              <a:rPr lang="en-US" sz="2800" dirty="0">
                <a:latin typeface="Times New Roman" panose="02020603050405020304" pitchFamily="18" charset="0"/>
                <a:ea typeface="Times New Roman" panose="02020603050405020304" pitchFamily="18" charset="0"/>
              </a:rPr>
              <a:t>Y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chậm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endParaRPr lang="en-US" sz="2800" dirty="0">
              <a:effectLst/>
              <a:latin typeface="Times New Roman" panose="02020603050405020304" pitchFamily="18" charset="0"/>
              <a:ea typeface="Times New Roman" panose="02020603050405020304" pitchFamily="18" charset="0"/>
            </a:endParaRPr>
          </a:p>
        </p:txBody>
      </p:sp>
      <p:sp>
        <p:nvSpPr>
          <p:cNvPr id="8" name="Oval 7">
            <a:hlinkClick r:id="rId2" action="ppaction://hlinksldjump"/>
          </p:cNvPr>
          <p:cNvSpPr/>
          <p:nvPr/>
        </p:nvSpPr>
        <p:spPr>
          <a:xfrm>
            <a:off x="10556964" y="306377"/>
            <a:ext cx="637905" cy="6662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04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miley Face 6"/>
          <p:cNvSpPr>
            <a:spLocks noChangeArrowheads="1"/>
          </p:cNvSpPr>
          <p:nvPr/>
        </p:nvSpPr>
        <p:spPr bwMode="auto">
          <a:xfrm>
            <a:off x="1074729" y="3738851"/>
            <a:ext cx="466521" cy="493514"/>
          </a:xfrm>
          <a:prstGeom prst="smileyFace">
            <a:avLst>
              <a:gd name="adj" fmla="val 4653"/>
            </a:avLst>
          </a:prstGeom>
          <a:gradFill rotWithShape="0">
            <a:gsLst>
              <a:gs pos="0">
                <a:srgbClr val="0000FF"/>
              </a:gs>
              <a:gs pos="100000">
                <a:srgbClr val="FF3300">
                  <a:alpha val="53998"/>
                </a:srgbClr>
              </a:gs>
            </a:gsLst>
            <a:lin ang="5400000" scaled="1"/>
          </a:gra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None/>
              <a:defRPr/>
            </a:pPr>
            <a:endParaRPr lang="en-US" altLang="en-US" sz="1800">
              <a:solidFill>
                <a:srgbClr val="000000"/>
              </a:solidFill>
              <a:latin typeface="Times New Roman" panose="02020603050405020304" pitchFamily="18" charset="0"/>
            </a:endParaRPr>
          </a:p>
        </p:txBody>
      </p:sp>
      <p:sp>
        <p:nvSpPr>
          <p:cNvPr id="2" name="Rectangle 1"/>
          <p:cNvSpPr/>
          <p:nvPr/>
        </p:nvSpPr>
        <p:spPr>
          <a:xfrm>
            <a:off x="1074729" y="865023"/>
            <a:ext cx="10681842" cy="5262979"/>
          </a:xfrm>
          <a:prstGeom prst="rect">
            <a:avLst/>
          </a:prstGeom>
        </p:spPr>
        <p:txBody>
          <a:bodyPr wrap="square">
            <a:spAutoFit/>
          </a:bodyPr>
          <a:lstStyle/>
          <a:p>
            <a:pPr indent="180340" algn="just">
              <a:lnSpc>
                <a:spcPct val="20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4:</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a:t>
            </a:r>
          </a:p>
          <a:p>
            <a:pPr marL="342900" lvl="0" indent="-342900" algn="just">
              <a:lnSpc>
                <a:spcPct val="200000"/>
              </a:lnSpc>
              <a:spcAft>
                <a:spcPts val="0"/>
              </a:spcAft>
              <a:buFont typeface="+mj-lt"/>
              <a:buAutoNum type="alphaUcPeriod"/>
              <a:tabLst>
                <a:tab pos="457200" algn="l"/>
              </a:tabLst>
            </a:pP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Arial" panose="020B0604020202020204" pitchFamily="34"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9050" indent="180340" algn="just">
              <a:lnSpc>
                <a:spcPct val="200000"/>
              </a:lnSpc>
              <a:spcAft>
                <a:spcPts val="0"/>
              </a:spcAft>
            </a:pPr>
            <a:r>
              <a:rPr lang="en-US" sz="2800" dirty="0">
                <a:latin typeface="Arial" panose="020B060402020202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Oval 7">
            <a:hlinkClick r:id="rId2" action="ppaction://hlinksldjump"/>
          </p:cNvPr>
          <p:cNvSpPr/>
          <p:nvPr/>
        </p:nvSpPr>
        <p:spPr>
          <a:xfrm>
            <a:off x="10439399" y="313509"/>
            <a:ext cx="637905" cy="6662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98670" y="391037"/>
            <a:ext cx="8312307" cy="5531462"/>
          </a:xfrm>
          <a:prstGeom prst="rect">
            <a:avLst/>
          </a:prstGeom>
        </p:spPr>
      </p:pic>
      <p:sp>
        <p:nvSpPr>
          <p:cNvPr id="8" name="TextBox 7"/>
          <p:cNvSpPr txBox="1"/>
          <p:nvPr/>
        </p:nvSpPr>
        <p:spPr>
          <a:xfrm>
            <a:off x="6262380" y="6005298"/>
            <a:ext cx="4178105" cy="461665"/>
          </a:xfrm>
          <a:prstGeom prst="rect">
            <a:avLst/>
          </a:prstGeom>
          <a:noFill/>
        </p:spPr>
        <p:txBody>
          <a:bodyPr wrap="square" rtlCol="0">
            <a:spAutoFit/>
          </a:bodyPr>
          <a:lstStyle/>
          <a:p>
            <a:r>
              <a:rPr lang="en-US" sz="2400" b="1" dirty="0" err="1">
                <a:solidFill>
                  <a:schemeClr val="accent2">
                    <a:lumMod val="75000"/>
                  </a:schemeClr>
                </a:solidFill>
                <a:latin typeface="Times New Roman" panose="02020603050405020304" pitchFamily="18" charset="0"/>
                <a:cs typeface="Times New Roman" panose="02020603050405020304" pitchFamily="18" charset="0"/>
              </a:rPr>
              <a:t>Kềnh</a:t>
            </a:r>
            <a:r>
              <a:rPr 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75000"/>
                  </a:schemeClr>
                </a:solidFill>
                <a:latin typeface="Times New Roman" panose="02020603050405020304" pitchFamily="18" charset="0"/>
                <a:cs typeface="Times New Roman" panose="02020603050405020304" pitchFamily="18" charset="0"/>
              </a:rPr>
              <a:t>kềnh</a:t>
            </a:r>
            <a:r>
              <a:rPr 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75000"/>
                  </a:schemeClr>
                </a:solidFill>
                <a:latin typeface="Times New Roman" panose="02020603050405020304" pitchFamily="18" charset="0"/>
                <a:cs typeface="Times New Roman" panose="02020603050405020304" pitchFamily="18" charset="0"/>
              </a:rPr>
              <a:t>chờ</a:t>
            </a:r>
            <a:r>
              <a:rPr 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2">
                    <a:lumMod val="75000"/>
                  </a:schemeClr>
                </a:solidFill>
                <a:latin typeface="Times New Roman" panose="02020603050405020304" pitchFamily="18" charset="0"/>
                <a:cs typeface="Times New Roman" panose="02020603050405020304" pitchFamily="18" charset="0"/>
              </a:rPr>
              <a:t>đợi</a:t>
            </a:r>
            <a:endParaRPr 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Google Shape;359;p38"/>
          <p:cNvSpPr/>
          <p:nvPr/>
        </p:nvSpPr>
        <p:spPr>
          <a:xfrm>
            <a:off x="298436" y="1679860"/>
            <a:ext cx="2614581" cy="2832074"/>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 name="TextBox 2"/>
          <p:cNvSpPr txBox="1"/>
          <p:nvPr/>
        </p:nvSpPr>
        <p:spPr>
          <a:xfrm>
            <a:off x="504677" y="2418997"/>
            <a:ext cx="2202097"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7" name="Google Shape;111;p19"/>
          <p:cNvSpPr/>
          <p:nvPr/>
        </p:nvSpPr>
        <p:spPr>
          <a:xfrm rot="2029310">
            <a:off x="277814" y="-95694"/>
            <a:ext cx="1456054" cy="1432269"/>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Tree>
    <p:extLst>
      <p:ext uri="{BB962C8B-B14F-4D97-AF65-F5344CB8AC3E}">
        <p14:creationId xmlns:p14="http://schemas.microsoft.com/office/powerpoint/2010/main" val="209671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6963" y="67821"/>
            <a:ext cx="10058400" cy="1450757"/>
          </a:xfrm>
        </p:spPr>
        <p:txBody>
          <a:bodyPr>
            <a:normAutofit/>
          </a:bodyPr>
          <a:lstStyle/>
          <a:p>
            <a:pPr algn="ctr"/>
            <a:r>
              <a:rPr lang="en-US" dirty="0"/>
              <a:t>MỤC TIÊU BÀI HỌC</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076273700"/>
              </p:ext>
            </p:extLst>
          </p:nvPr>
        </p:nvGraphicFramePr>
        <p:xfrm>
          <a:off x="1147452" y="1826268"/>
          <a:ext cx="10058400" cy="4383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6D0A39E-2F31-4118-805C-4D18189E11FA}"/>
              </a:ext>
            </a:extLst>
          </p:cNvPr>
          <p:cNvSpPr/>
          <p:nvPr/>
        </p:nvSpPr>
        <p:spPr>
          <a:xfrm>
            <a:off x="1654896" y="1952486"/>
            <a:ext cx="1935386" cy="1867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01</a:t>
            </a:r>
          </a:p>
          <a:p>
            <a:pPr algn="ctr"/>
            <a:r>
              <a:rPr lang="en-US" sz="1600" dirty="0">
                <a:latin typeface="Times New Roman" panose="02020603050405020304" pitchFamily="18" charset="0"/>
                <a:cs typeface="Times New Roman" panose="02020603050405020304" pitchFamily="18" charset="0"/>
              </a:rPr>
              <a:t>DÂN SỐ VÀ NGUỒN LAO ĐỘNG</a:t>
            </a:r>
          </a:p>
        </p:txBody>
      </p:sp>
      <p:sp>
        <p:nvSpPr>
          <p:cNvPr id="6" name="Oval 5">
            <a:extLst>
              <a:ext uri="{FF2B5EF4-FFF2-40B4-BE49-F238E27FC236}">
                <a16:creationId xmlns:a16="http://schemas.microsoft.com/office/drawing/2014/main" id="{1ACE0856-E3DA-4462-89FF-7A76C8553510}"/>
              </a:ext>
            </a:extLst>
          </p:cNvPr>
          <p:cNvSpPr/>
          <p:nvPr/>
        </p:nvSpPr>
        <p:spPr>
          <a:xfrm>
            <a:off x="5211518" y="1952486"/>
            <a:ext cx="1935386" cy="1867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02</a:t>
            </a:r>
          </a:p>
          <a:p>
            <a:pPr algn="ctr"/>
            <a:r>
              <a:rPr lang="en-US" sz="1600" dirty="0">
                <a:latin typeface="Times New Roman" panose="02020603050405020304" pitchFamily="18" charset="0"/>
                <a:cs typeface="Times New Roman" panose="02020603050405020304" pitchFamily="18" charset="0"/>
              </a:rPr>
              <a:t>BÙNG NỔ DÂN SÔ</a:t>
            </a:r>
          </a:p>
        </p:txBody>
      </p:sp>
      <p:sp>
        <p:nvSpPr>
          <p:cNvPr id="7" name="Oval 6">
            <a:extLst>
              <a:ext uri="{FF2B5EF4-FFF2-40B4-BE49-F238E27FC236}">
                <a16:creationId xmlns:a16="http://schemas.microsoft.com/office/drawing/2014/main" id="{17E45746-D965-455F-B66E-4143B1A6AF1D}"/>
              </a:ext>
            </a:extLst>
          </p:cNvPr>
          <p:cNvSpPr/>
          <p:nvPr/>
        </p:nvSpPr>
        <p:spPr>
          <a:xfrm>
            <a:off x="8712043" y="1952486"/>
            <a:ext cx="1935386" cy="1867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03</a:t>
            </a:r>
          </a:p>
          <a:p>
            <a:pPr algn="ctr"/>
            <a:r>
              <a:rPr lang="en-US" sz="1600" dirty="0">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6552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41.png"/>
          <p:cNvPicPr/>
          <p:nvPr/>
        </p:nvPicPr>
        <p:blipFill>
          <a:blip r:embed="rId2"/>
          <a:srcRect/>
          <a:stretch>
            <a:fillRect/>
          </a:stretch>
        </p:blipFill>
        <p:spPr>
          <a:xfrm>
            <a:off x="26128" y="901336"/>
            <a:ext cx="7537268" cy="5368835"/>
          </a:xfrm>
          <a:prstGeom prst="rect">
            <a:avLst/>
          </a:prstGeom>
          <a:ln/>
        </p:spPr>
      </p:pic>
      <p:sp>
        <p:nvSpPr>
          <p:cNvPr id="9" name="Google Shape;2194;p43"/>
          <p:cNvSpPr txBox="1">
            <a:spLocks/>
          </p:cNvSpPr>
          <p:nvPr/>
        </p:nvSpPr>
        <p:spPr>
          <a:xfrm>
            <a:off x="7563396" y="1554481"/>
            <a:ext cx="4471850" cy="3592284"/>
          </a:xfrm>
          <a:prstGeom prst="rect">
            <a:avLst/>
          </a:prstGeom>
          <a:solidFill>
            <a:srgbClr val="FFE599"/>
          </a:solidFill>
          <a:ln>
            <a:noFill/>
          </a:ln>
        </p:spPr>
        <p:txBody>
          <a:bodyPr spcFirstLastPara="1" wrap="square" lIns="91425" tIns="234000" rIns="91425"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pPr marL="57150" indent="114300" algn="just">
              <a:lnSpc>
                <a:spcPct val="120000"/>
              </a:lnSpc>
              <a:tabLst>
                <a:tab pos="857250" algn="l"/>
              </a:tabLst>
            </a:pPr>
            <a:r>
              <a:rPr lang="vi-VN" sz="2400" i="1" dirty="0">
                <a:latin typeface="Times New Roman" panose="02020603050405020304" pitchFamily="18" charset="0"/>
                <a:ea typeface="Cambria" panose="02040503050406030204" pitchFamily="18" charset="0"/>
              </a:rPr>
              <a:t>Chú Bảo vệ và cậu bé đang trao đổi vấn đề gì?</a:t>
            </a:r>
            <a:endParaRPr lang="en-US" sz="2400" dirty="0">
              <a:latin typeface="Times New Roman" panose="02020603050405020304" pitchFamily="18" charset="0"/>
              <a:ea typeface="Times New Roman" panose="02020603050405020304" pitchFamily="18" charset="0"/>
            </a:endParaRPr>
          </a:p>
          <a:p>
            <a:pPr marL="57150" indent="114300" algn="just">
              <a:lnSpc>
                <a:spcPct val="120000"/>
              </a:lnSpc>
              <a:tabLst>
                <a:tab pos="857250" algn="l"/>
              </a:tabLst>
            </a:pPr>
            <a:r>
              <a:rPr lang="vi-VN" sz="2400" i="1" dirty="0">
                <a:latin typeface="Times New Roman" panose="02020603050405020304" pitchFamily="18" charset="0"/>
                <a:ea typeface="Cambria" panose="02040503050406030204" pitchFamily="18" charset="0"/>
              </a:rPr>
              <a:t>-  Theo em tại sao chú bảo vệ và cậu bé lại đưa ra những thông tin khác nhau như vậy?</a:t>
            </a:r>
            <a:endParaRPr lang="en-US" sz="2400" dirty="0">
              <a:latin typeface="Times New Roman" panose="02020603050405020304" pitchFamily="18" charset="0"/>
              <a:ea typeface="Times New Roman" panose="02020603050405020304" pitchFamily="18" charset="0"/>
            </a:endParaRPr>
          </a:p>
        </p:txBody>
      </p:sp>
      <p:sp>
        <p:nvSpPr>
          <p:cNvPr id="10" name="Rectangle 9"/>
          <p:cNvSpPr/>
          <p:nvPr/>
        </p:nvSpPr>
        <p:spPr>
          <a:xfrm>
            <a:off x="182882" y="172869"/>
            <a:ext cx="4822154" cy="584775"/>
          </a:xfrm>
          <a:prstGeom prst="rect">
            <a:avLst/>
          </a:prstGeom>
        </p:spPr>
        <p:txBody>
          <a:bodyPr wrap="none">
            <a:spAutoFit/>
          </a:bodyPr>
          <a:lstStyle/>
          <a:p>
            <a:r>
              <a:rPr lang="en-US" sz="3200" b="1" dirty="0">
                <a:solidFill>
                  <a:schemeClr val="accent1">
                    <a:lumMod val="50000"/>
                  </a:schemeClr>
                </a:solidFill>
                <a:latin typeface="Times New Roman" panose="02020603050405020304" pitchFamily="18" charset="0"/>
                <a:cs typeface="Times New Roman" panose="02020603050405020304" pitchFamily="18" charset="0"/>
              </a:rPr>
              <a:t>1.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Dân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nguồn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lao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22396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40.png"/>
          <p:cNvPicPr/>
          <p:nvPr/>
        </p:nvPicPr>
        <p:blipFill>
          <a:blip r:embed="rId2"/>
          <a:srcRect/>
          <a:stretch>
            <a:fillRect/>
          </a:stretch>
        </p:blipFill>
        <p:spPr>
          <a:xfrm>
            <a:off x="3707675" y="0"/>
            <a:ext cx="8484325" cy="5590902"/>
          </a:xfrm>
          <a:prstGeom prst="rect">
            <a:avLst/>
          </a:prstGeom>
          <a:ln w="15875">
            <a:solidFill>
              <a:srgbClr val="000000"/>
            </a:solidFill>
            <a:prstDash val="solid"/>
          </a:ln>
        </p:spPr>
      </p:pic>
      <p:sp>
        <p:nvSpPr>
          <p:cNvPr id="5" name="Google Shape;2194;p43"/>
          <p:cNvSpPr txBox="1">
            <a:spLocks/>
          </p:cNvSpPr>
          <p:nvPr/>
        </p:nvSpPr>
        <p:spPr>
          <a:xfrm>
            <a:off x="3612720" y="5590902"/>
            <a:ext cx="8579279" cy="1267098"/>
          </a:xfrm>
          <a:prstGeom prst="rect">
            <a:avLst/>
          </a:prstGeom>
          <a:solidFill>
            <a:srgbClr val="FFE599"/>
          </a:solidFill>
          <a:ln>
            <a:noFill/>
          </a:ln>
        </p:spPr>
        <p:txBody>
          <a:bodyPr spcFirstLastPara="1" wrap="square" lIns="91425" tIns="234000" rIns="91425" bIns="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Barlow"/>
              <a:buNone/>
              <a:defRPr sz="22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2pPr>
            <a:lvl3pPr marL="1371600" marR="0" lvl="2"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3pPr>
            <a:lvl4pPr marL="1828800" marR="0" lvl="3"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4pPr>
            <a:lvl5pPr marL="2286000" marR="0" lvl="4"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5pPr>
            <a:lvl6pPr marL="2743200" marR="0" lvl="5"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6pPr>
            <a:lvl7pPr marL="3200400" marR="0" lvl="6"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7pPr>
            <a:lvl8pPr marL="3657600" marR="0" lvl="7" indent="-317500" algn="ctr" rtl="0">
              <a:lnSpc>
                <a:spcPct val="100000"/>
              </a:lnSpc>
              <a:spcBef>
                <a:spcPts val="1600"/>
              </a:spcBef>
              <a:spcAft>
                <a:spcPts val="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8pPr>
            <a:lvl9pPr marL="4114800" marR="0" lvl="8" indent="-317500" algn="ctr" rtl="0">
              <a:lnSpc>
                <a:spcPct val="100000"/>
              </a:lnSpc>
              <a:spcBef>
                <a:spcPts val="1600"/>
              </a:spcBef>
              <a:spcAft>
                <a:spcPts val="1600"/>
              </a:spcAft>
              <a:buClr>
                <a:schemeClr val="dk1"/>
              </a:buClr>
              <a:buSzPts val="1400"/>
              <a:buFont typeface="Barlow"/>
              <a:buNone/>
              <a:defRPr sz="2200" b="0" i="0" u="none" strike="noStrike" cap="none">
                <a:solidFill>
                  <a:schemeClr val="dk1"/>
                </a:solidFill>
                <a:latin typeface="Londrina Solid"/>
                <a:ea typeface="Londrina Solid"/>
                <a:cs typeface="Londrina Solid"/>
                <a:sym typeface="Londrina Solid"/>
              </a:defRPr>
            </a:lvl9pPr>
          </a:lstStyle>
          <a:p>
            <a:pPr marL="342900" lvl="0">
              <a:lnSpc>
                <a:spcPct val="120000"/>
              </a:lnSpc>
              <a:buFont typeface="Arial" panose="020B0604020202020204" pitchFamily="34" charset="0"/>
              <a:buChar char="⇨"/>
              <a:tabLst>
                <a:tab pos="857250" algn="l"/>
              </a:tabLst>
            </a:pPr>
            <a:r>
              <a:rPr lang="vi-VN" sz="2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Dân số là tổng số dân sinh sống ở 1 địa điểm hoặc 1 vùng, 1 lãnh thổ, 1 quốc gia trong 1 thời gian cụ thể.</a:t>
            </a:r>
            <a:endParaRPr lang="en-US" sz="2800" dirty="0">
              <a:solidFill>
                <a:srgbClr val="C00000"/>
              </a:solidFill>
              <a:latin typeface="Times New Roman" panose="02020603050405020304" pitchFamily="18" charset="0"/>
              <a:ea typeface="Noto Sans Symbols"/>
              <a:cs typeface="Times New Roman" panose="02020603050405020304" pitchFamily="18" charset="0"/>
            </a:endParaRPr>
          </a:p>
        </p:txBody>
      </p:sp>
      <p:sp>
        <p:nvSpPr>
          <p:cNvPr id="2" name="TextBox 1"/>
          <p:cNvSpPr txBox="1"/>
          <p:nvPr/>
        </p:nvSpPr>
        <p:spPr>
          <a:xfrm>
            <a:off x="667568" y="1349000"/>
            <a:ext cx="353329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p>
        </p:txBody>
      </p:sp>
      <p:sp>
        <p:nvSpPr>
          <p:cNvPr id="6" name="Google Shape;359;p38"/>
          <p:cNvSpPr/>
          <p:nvPr/>
        </p:nvSpPr>
        <p:spPr>
          <a:xfrm>
            <a:off x="248194" y="715049"/>
            <a:ext cx="3239589" cy="2403567"/>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chemeClr val="tx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87154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8056" y="1660506"/>
            <a:ext cx="11292559"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2800" dirty="0">
                <a:latin typeface="Times New Roman" pitchFamily="18" charset="0"/>
                <a:cs typeface="Times New Roman" pitchFamily="18" charset="0"/>
              </a:rPr>
              <a:t>- Số lượng người trên Trái Đất tăng không ngừng và tăng nhanh nhất vào thế kỉ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 (1).</a:t>
            </a:r>
          </a:p>
          <a:p>
            <a:pPr algn="just"/>
            <a:r>
              <a:rPr lang="it-IT" sz="2800" dirty="0">
                <a:latin typeface="Times New Roman" pitchFamily="18" charset="0"/>
                <a:cs typeface="Times New Roman" pitchFamily="18" charset="0"/>
              </a:rPr>
              <a:t>- Điều tra dân số cho biết ....                    (2),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(3),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(4).</a:t>
            </a:r>
            <a:endParaRPr lang="en-US" sz="2800" dirty="0">
              <a:latin typeface="Times New Roman" pitchFamily="18" charset="0"/>
              <a:cs typeface="Times New Roman" pitchFamily="18" charset="0"/>
            </a:endParaRPr>
          </a:p>
          <a:p>
            <a:pPr algn="just">
              <a:buFontTx/>
              <a:buChar char="-"/>
            </a:pPr>
            <a:r>
              <a:rPr lang="it-IT" sz="2800" dirty="0">
                <a:latin typeface="Times New Roman" pitchFamily="18" charset="0"/>
                <a:cs typeface="Times New Roman" pitchFamily="18" charset="0"/>
              </a:rPr>
              <a:t>Dân số được biểu hiện cụ thể bằng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(5). Tháp tuổi cho biết tổng số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a:t>
            </a:r>
            <a:r>
              <a:rPr lang="vi-VN" sz="2800" dirty="0">
                <a:latin typeface="Times New Roman" pitchFamily="18" charset="0"/>
                <a:cs typeface="Times New Roman" pitchFamily="18" charset="0"/>
              </a:rPr>
              <a:t>6</a:t>
            </a:r>
            <a:r>
              <a:rPr lang="it-IT" sz="2800" dirty="0">
                <a:latin typeface="Times New Roman" pitchFamily="18" charset="0"/>
                <a:cs typeface="Times New Roman" pitchFamily="18" charset="0"/>
              </a:rPr>
              <a:t>), ...</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a:t>
            </a:r>
            <a:r>
              <a:rPr lang="vi-VN" sz="2800" dirty="0">
                <a:latin typeface="Times New Roman" pitchFamily="18" charset="0"/>
                <a:cs typeface="Times New Roman" pitchFamily="18" charset="0"/>
              </a:rPr>
              <a:t>7</a:t>
            </a:r>
            <a:r>
              <a:rPr lang="it-IT" sz="2800" dirty="0">
                <a:latin typeface="Times New Roman" pitchFamily="18" charset="0"/>
                <a:cs typeface="Times New Roman" pitchFamily="18" charset="0"/>
              </a:rPr>
              <a:t>).</a:t>
            </a:r>
          </a:p>
          <a:p>
            <a:pPr algn="just">
              <a:buFontTx/>
              <a:buChar char="-"/>
            </a:pPr>
            <a:r>
              <a:rPr lang="it-IT" sz="2800" dirty="0">
                <a:latin typeface="Times New Roman" pitchFamily="18" charset="0"/>
                <a:cs typeface="Times New Roman" pitchFamily="18" charset="0"/>
              </a:rPr>
              <a:t> 3 quốc gia có dân số đông nhất thế giới hiện nay lần lượt là ..., ...  ...</a:t>
            </a:r>
            <a:r>
              <a:rPr lang="it-IT" sz="2800" dirty="0">
                <a:solidFill>
                  <a:srgbClr val="FF0000"/>
                </a:solidFill>
                <a:latin typeface="Times New Roman" pitchFamily="18" charset="0"/>
                <a:cs typeface="Times New Roman" pitchFamily="18" charset="0"/>
              </a:rPr>
              <a:t>                             </a:t>
            </a:r>
            <a:r>
              <a:rPr lang="it-IT" sz="2800" dirty="0">
                <a:solidFill>
                  <a:schemeClr val="tx1"/>
                </a:solidFill>
                <a:latin typeface="Times New Roman" pitchFamily="18" charset="0"/>
                <a:cs typeface="Times New Roman" pitchFamily="18" charset="0"/>
              </a:rPr>
              <a:t>.</a:t>
            </a:r>
            <a:r>
              <a:rPr lang="it-IT" sz="2800" dirty="0">
                <a:solidFill>
                  <a:srgbClr val="FF0000"/>
                </a:solidFill>
                <a:latin typeface="Times New Roman" pitchFamily="18" charset="0"/>
                <a:cs typeface="Times New Roman" pitchFamily="18" charset="0"/>
              </a:rPr>
              <a:t>                                                     </a:t>
            </a:r>
            <a:r>
              <a:rPr lang="it-IT" sz="2800" dirty="0">
                <a:latin typeface="Times New Roman" pitchFamily="18" charset="0"/>
                <a:cs typeface="Times New Roman" pitchFamily="18" charset="0"/>
              </a:rPr>
              <a:t>(</a:t>
            </a:r>
            <a:r>
              <a:rPr lang="vi-VN" sz="2800" dirty="0">
                <a:latin typeface="Times New Roman" pitchFamily="18" charset="0"/>
                <a:cs typeface="Times New Roman" pitchFamily="18" charset="0"/>
              </a:rPr>
              <a:t>8</a:t>
            </a:r>
            <a:r>
              <a:rPr lang="it-IT"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4B4A77C1-5ECD-412D-8B7F-70E3FE094EB9}"/>
              </a:ext>
            </a:extLst>
          </p:cNvPr>
          <p:cNvSpPr txBox="1"/>
          <p:nvPr/>
        </p:nvSpPr>
        <p:spPr>
          <a:xfrm>
            <a:off x="1162570" y="959736"/>
            <a:ext cx="6109088" cy="523220"/>
          </a:xfrm>
          <a:prstGeom prst="rect">
            <a:avLst/>
          </a:prstGeom>
          <a:noFill/>
        </p:spPr>
        <p:txBody>
          <a:bodyPr wrap="square">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Dân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nguồn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lao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F54DA7D9-C066-49E8-B506-36FDD4F1D587}"/>
              </a:ext>
            </a:extLst>
          </p:cNvPr>
          <p:cNvSpPr txBox="1"/>
          <p:nvPr/>
        </p:nvSpPr>
        <p:spPr>
          <a:xfrm>
            <a:off x="4025043" y="251850"/>
            <a:ext cx="6109088"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BÀI 1: DÂN SỐ</a:t>
            </a:r>
          </a:p>
        </p:txBody>
      </p:sp>
      <p:sp>
        <p:nvSpPr>
          <p:cNvPr id="8" name="TextBox 7">
            <a:extLst>
              <a:ext uri="{FF2B5EF4-FFF2-40B4-BE49-F238E27FC236}">
                <a16:creationId xmlns:a16="http://schemas.microsoft.com/office/drawing/2014/main" id="{B0113A34-6DD8-4DCC-80D9-DA0E989F78F3}"/>
              </a:ext>
            </a:extLst>
          </p:cNvPr>
          <p:cNvSpPr txBox="1"/>
          <p:nvPr/>
        </p:nvSpPr>
        <p:spPr>
          <a:xfrm>
            <a:off x="1013909" y="2117084"/>
            <a:ext cx="740496" cy="461665"/>
          </a:xfrm>
          <a:prstGeom prst="rect">
            <a:avLst/>
          </a:prstGeom>
          <a:noFill/>
        </p:spPr>
        <p:txBody>
          <a:bodyPr wrap="square" rtlCol="0">
            <a:spAutoFit/>
          </a:bodyPr>
          <a:lstStyle/>
          <a:p>
            <a:r>
              <a:rPr lang="it-IT" sz="2400" dirty="0">
                <a:solidFill>
                  <a:srgbClr val="FF0000"/>
                </a:solidFill>
                <a:latin typeface="Times New Roman" pitchFamily="18" charset="0"/>
                <a:cs typeface="Times New Roman" pitchFamily="18" charset="0"/>
              </a:rPr>
              <a:t>XX</a:t>
            </a:r>
            <a:endParaRPr lang="en-US" sz="2400" dirty="0"/>
          </a:p>
        </p:txBody>
      </p:sp>
      <p:sp>
        <p:nvSpPr>
          <p:cNvPr id="9" name="TextBox 8">
            <a:extLst>
              <a:ext uri="{FF2B5EF4-FFF2-40B4-BE49-F238E27FC236}">
                <a16:creationId xmlns:a16="http://schemas.microsoft.com/office/drawing/2014/main" id="{4D168ECA-A31C-4D66-929E-C5FB95B39ABF}"/>
              </a:ext>
            </a:extLst>
          </p:cNvPr>
          <p:cNvSpPr txBox="1"/>
          <p:nvPr/>
        </p:nvSpPr>
        <p:spPr>
          <a:xfrm>
            <a:off x="4429884" y="2492940"/>
            <a:ext cx="2316854"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tổng số người</a:t>
            </a:r>
            <a:endParaRPr lang="en-US" sz="2800" dirty="0"/>
          </a:p>
        </p:txBody>
      </p:sp>
      <p:sp>
        <p:nvSpPr>
          <p:cNvPr id="10" name="TextBox 9">
            <a:extLst>
              <a:ext uri="{FF2B5EF4-FFF2-40B4-BE49-F238E27FC236}">
                <a16:creationId xmlns:a16="http://schemas.microsoft.com/office/drawing/2014/main" id="{E62D0C79-E83D-478A-8CEC-DE8703B2B0C2}"/>
              </a:ext>
            </a:extLst>
          </p:cNvPr>
          <p:cNvSpPr txBox="1"/>
          <p:nvPr/>
        </p:nvSpPr>
        <p:spPr>
          <a:xfrm>
            <a:off x="7124466" y="2474517"/>
            <a:ext cx="2513197"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độ tuổi</a:t>
            </a:r>
            <a:endParaRPr lang="en-US" sz="2800" dirty="0"/>
          </a:p>
        </p:txBody>
      </p:sp>
      <p:sp>
        <p:nvSpPr>
          <p:cNvPr id="11" name="TextBox 10">
            <a:extLst>
              <a:ext uri="{FF2B5EF4-FFF2-40B4-BE49-F238E27FC236}">
                <a16:creationId xmlns:a16="http://schemas.microsoft.com/office/drawing/2014/main" id="{6EFE206A-E629-4110-AE6B-9D98ED352B36}"/>
              </a:ext>
            </a:extLst>
          </p:cNvPr>
          <p:cNvSpPr txBox="1"/>
          <p:nvPr/>
        </p:nvSpPr>
        <p:spPr>
          <a:xfrm>
            <a:off x="8841069" y="2474517"/>
            <a:ext cx="1795141"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giới tính</a:t>
            </a:r>
            <a:endParaRPr lang="en-US" sz="2800" dirty="0"/>
          </a:p>
        </p:txBody>
      </p:sp>
      <p:sp>
        <p:nvSpPr>
          <p:cNvPr id="12" name="TextBox 11">
            <a:extLst>
              <a:ext uri="{FF2B5EF4-FFF2-40B4-BE49-F238E27FC236}">
                <a16:creationId xmlns:a16="http://schemas.microsoft.com/office/drawing/2014/main" id="{44A9BD88-2F1D-47A7-9232-E144BF520F08}"/>
              </a:ext>
            </a:extLst>
          </p:cNvPr>
          <p:cNvSpPr txBox="1"/>
          <p:nvPr/>
        </p:nvSpPr>
        <p:spPr>
          <a:xfrm>
            <a:off x="5912745" y="2916810"/>
            <a:ext cx="1553919"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tháp tuổi</a:t>
            </a:r>
            <a:endParaRPr lang="en-US" sz="2800" dirty="0"/>
          </a:p>
        </p:txBody>
      </p:sp>
      <p:sp>
        <p:nvSpPr>
          <p:cNvPr id="13" name="TextBox 12">
            <a:extLst>
              <a:ext uri="{FF2B5EF4-FFF2-40B4-BE49-F238E27FC236}">
                <a16:creationId xmlns:a16="http://schemas.microsoft.com/office/drawing/2014/main" id="{BA7E4787-388E-4269-B523-E4EE8936B08E}"/>
              </a:ext>
            </a:extLst>
          </p:cNvPr>
          <p:cNvSpPr txBox="1"/>
          <p:nvPr/>
        </p:nvSpPr>
        <p:spPr>
          <a:xfrm>
            <a:off x="667568" y="3329024"/>
            <a:ext cx="2177946"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nam và nữ</a:t>
            </a:r>
            <a:endParaRPr lang="en-US" sz="2800" dirty="0"/>
          </a:p>
        </p:txBody>
      </p:sp>
      <p:sp>
        <p:nvSpPr>
          <p:cNvPr id="14" name="TextBox 13">
            <a:extLst>
              <a:ext uri="{FF2B5EF4-FFF2-40B4-BE49-F238E27FC236}">
                <a16:creationId xmlns:a16="http://schemas.microsoft.com/office/drawing/2014/main" id="{5DCB2081-4167-41F0-A6BE-8FF41761DDCC}"/>
              </a:ext>
            </a:extLst>
          </p:cNvPr>
          <p:cNvSpPr txBox="1"/>
          <p:nvPr/>
        </p:nvSpPr>
        <p:spPr>
          <a:xfrm>
            <a:off x="2760029" y="3318621"/>
            <a:ext cx="3730528"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trong độ tuổi lao động</a:t>
            </a:r>
            <a:endParaRPr lang="en-US" sz="2800" dirty="0"/>
          </a:p>
        </p:txBody>
      </p:sp>
      <p:sp>
        <p:nvSpPr>
          <p:cNvPr id="15" name="TextBox 14">
            <a:extLst>
              <a:ext uri="{FF2B5EF4-FFF2-40B4-BE49-F238E27FC236}">
                <a16:creationId xmlns:a16="http://schemas.microsoft.com/office/drawing/2014/main" id="{698D1027-5F47-4866-9C1D-415442EF1C2A}"/>
              </a:ext>
            </a:extLst>
          </p:cNvPr>
          <p:cNvSpPr txBox="1"/>
          <p:nvPr/>
        </p:nvSpPr>
        <p:spPr>
          <a:xfrm>
            <a:off x="856432" y="4256232"/>
            <a:ext cx="4678586" cy="523220"/>
          </a:xfrm>
          <a:prstGeom prst="rect">
            <a:avLst/>
          </a:prstGeom>
          <a:noFill/>
        </p:spPr>
        <p:txBody>
          <a:bodyPr wrap="square" rtlCol="0">
            <a:spAutoFit/>
          </a:bodyPr>
          <a:lstStyle/>
          <a:p>
            <a:r>
              <a:rPr lang="it-IT" sz="2800" dirty="0">
                <a:solidFill>
                  <a:srgbClr val="FF0000"/>
                </a:solidFill>
                <a:latin typeface="Times New Roman" pitchFamily="18" charset="0"/>
                <a:cs typeface="Times New Roman" pitchFamily="18" charset="0"/>
              </a:rPr>
              <a:t>Trung Quốc, Ấn Độ và Hoa Kỳ</a:t>
            </a:r>
            <a:endParaRPr lang="en-US" sz="2800" dirty="0"/>
          </a:p>
        </p:txBody>
      </p:sp>
    </p:spTree>
    <p:extLst>
      <p:ext uri="{BB962C8B-B14F-4D97-AF65-F5344CB8AC3E}">
        <p14:creationId xmlns:p14="http://schemas.microsoft.com/office/powerpoint/2010/main" val="23688642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52.jpg" descr="HÃ¬nh áº£nh cÃ³ liÃªn quan"/>
          <p:cNvPicPr/>
          <p:nvPr/>
        </p:nvPicPr>
        <p:blipFill>
          <a:blip r:embed="rId2"/>
          <a:srcRect/>
          <a:stretch>
            <a:fillRect/>
          </a:stretch>
        </p:blipFill>
        <p:spPr>
          <a:xfrm>
            <a:off x="1658983" y="0"/>
            <a:ext cx="8712926" cy="5799909"/>
          </a:xfrm>
          <a:prstGeom prst="rect">
            <a:avLst/>
          </a:prstGeom>
          <a:ln/>
        </p:spPr>
      </p:pic>
      <p:sp>
        <p:nvSpPr>
          <p:cNvPr id="2" name="Rectangle 1"/>
          <p:cNvSpPr/>
          <p:nvPr/>
        </p:nvSpPr>
        <p:spPr>
          <a:xfrm>
            <a:off x="1090749" y="5799909"/>
            <a:ext cx="10796451" cy="830997"/>
          </a:xfrm>
          <a:prstGeom prst="rect">
            <a:avLst/>
          </a:prstGeom>
        </p:spPr>
        <p:txBody>
          <a:bodyPr wrap="square">
            <a:spAutoFit/>
          </a:bodyPr>
          <a:lstStyle/>
          <a:p>
            <a:r>
              <a:rPr lang="vi-VN" sz="2400" b="1" i="1" dirty="0">
                <a:latin typeface="Times New Roman" panose="02020603050405020304" pitchFamily="18" charset="0"/>
                <a:ea typeface="Cambria" panose="02040503050406030204" pitchFamily="18" charset="0"/>
              </a:rPr>
              <a:t>Năm 2019 dân số Việt Nam có cơ cấu dân số vàng rất thuận lợi cho phát triển kinh tế, song dân số Việt Nam sẽ già trước khi giàu</a:t>
            </a:r>
            <a:r>
              <a:rPr lang="vi-VN" sz="2400" dirty="0">
                <a:latin typeface="Times New Roman" panose="02020603050405020304" pitchFamily="18" charset="0"/>
                <a:ea typeface="Cambria" panose="02040503050406030204" pitchFamily="18" charset="0"/>
              </a:rPr>
              <a:t>” Em có suy nghĩ gì về nhận định trên? </a:t>
            </a:r>
            <a:endParaRPr lang="en-US" sz="2400" dirty="0"/>
          </a:p>
        </p:txBody>
      </p:sp>
      <p:sp>
        <p:nvSpPr>
          <p:cNvPr id="5" name="Google Shape;111;p19"/>
          <p:cNvSpPr/>
          <p:nvPr/>
        </p:nvSpPr>
        <p:spPr>
          <a:xfrm rot="2029310">
            <a:off x="312422" y="-113311"/>
            <a:ext cx="1363501" cy="1336055"/>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B5D4E9"/>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6D9EEB"/>
              </a:solidFill>
              <a:latin typeface="Arial"/>
              <a:cs typeface="Arial"/>
              <a:sym typeface="Arial"/>
            </a:endParaRPr>
          </a:p>
        </p:txBody>
      </p:sp>
    </p:spTree>
    <p:extLst>
      <p:ext uri="{BB962C8B-B14F-4D97-AF65-F5344CB8AC3E}">
        <p14:creationId xmlns:p14="http://schemas.microsoft.com/office/powerpoint/2010/main" val="238328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36.png"/>
          <p:cNvPicPr/>
          <p:nvPr/>
        </p:nvPicPr>
        <p:blipFill>
          <a:blip r:embed="rId2"/>
          <a:srcRect/>
          <a:stretch>
            <a:fillRect/>
          </a:stretch>
        </p:blipFill>
        <p:spPr>
          <a:xfrm>
            <a:off x="773285" y="1222654"/>
            <a:ext cx="10829108" cy="4412692"/>
          </a:xfrm>
          <a:prstGeom prst="rect">
            <a:avLst/>
          </a:prstGeom>
          <a:ln/>
        </p:spPr>
      </p:pic>
      <p:pic>
        <p:nvPicPr>
          <p:cNvPr id="5" name="image551.png"/>
          <p:cNvPicPr/>
          <p:nvPr/>
        </p:nvPicPr>
        <p:blipFill>
          <a:blip r:embed="rId3"/>
          <a:srcRect/>
          <a:stretch>
            <a:fillRect/>
          </a:stretch>
        </p:blipFill>
        <p:spPr>
          <a:xfrm>
            <a:off x="7867384" y="5397734"/>
            <a:ext cx="4404723" cy="1174659"/>
          </a:xfrm>
          <a:prstGeom prst="rect">
            <a:avLst/>
          </a:prstGeom>
          <a:ln/>
        </p:spPr>
      </p:pic>
      <p:sp>
        <p:nvSpPr>
          <p:cNvPr id="6" name="TextBox 5"/>
          <p:cNvSpPr txBox="1"/>
          <p:nvPr/>
        </p:nvSpPr>
        <p:spPr>
          <a:xfrm>
            <a:off x="6389792" y="5927983"/>
            <a:ext cx="175042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a:t>
            </a:r>
          </a:p>
        </p:txBody>
      </p:sp>
      <p:sp>
        <p:nvSpPr>
          <p:cNvPr id="7" name="圆角矩形 57"/>
          <p:cNvSpPr/>
          <p:nvPr/>
        </p:nvSpPr>
        <p:spPr>
          <a:xfrm>
            <a:off x="-65778" y="5324806"/>
            <a:ext cx="5324384" cy="1515290"/>
          </a:xfrm>
          <a:prstGeom prst="roundRect">
            <a:avLst>
              <a:gd name="adj" fmla="val 50000"/>
            </a:avLst>
          </a:prstGeom>
          <a:solidFill>
            <a:srgbClr val="C5D8F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indent="114300" algn="just">
              <a:lnSpc>
                <a:spcPct val="120000"/>
              </a:lnSpc>
              <a:spcAft>
                <a:spcPts val="0"/>
              </a:spcAft>
              <a:tabLst>
                <a:tab pos="857250" algn="l"/>
              </a:tabLst>
            </a:pPr>
            <a:r>
              <a:rPr lang="vi-VN" sz="2400" dirty="0">
                <a:solidFill>
                  <a:schemeClr val="accent2">
                    <a:lumMod val="75000"/>
                  </a:schemeClr>
                </a:solidFill>
                <a:latin typeface="Times New Roman" panose="02020603050405020304" pitchFamily="18" charset="0"/>
                <a:ea typeface="Cambria" panose="02040503050406030204" pitchFamily="18" charset="0"/>
              </a:rPr>
              <a:t>Theo em sau 4 năm cây gia đình của em có thay đổi không? Dự đoán sự thay đổi đó?</a:t>
            </a:r>
            <a:endParaRPr lang="en-US" sz="2400"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3" name="Rectangle 2"/>
          <p:cNvSpPr/>
          <p:nvPr/>
        </p:nvSpPr>
        <p:spPr>
          <a:xfrm>
            <a:off x="397146" y="99020"/>
            <a:ext cx="11794853" cy="830997"/>
          </a:xfrm>
          <a:prstGeom prst="rect">
            <a:avLst/>
          </a:prstGeom>
        </p:spPr>
        <p:txBody>
          <a:bodyPr wrap="square">
            <a:spAutoFit/>
          </a:bodyPr>
          <a:lstStyle/>
          <a:p>
            <a:pPr lvl="0">
              <a:lnSpc>
                <a:spcPct val="120000"/>
              </a:lnSpc>
              <a:tabLst>
                <a:tab pos="857250" algn="l"/>
              </a:tabLst>
            </a:pPr>
            <a:r>
              <a:rPr lang="vi-VN" sz="2000" dirty="0">
                <a:latin typeface="Times New Roman" panose="02020603050405020304" pitchFamily="18" charset="0"/>
                <a:ea typeface="Cambria" panose="02040503050406030204" pitchFamily="18" charset="0"/>
                <a:cs typeface="Times New Roman" panose="02020603050405020304" pitchFamily="18" charset="0"/>
              </a:rPr>
              <a:t>Dựa vào chú giải, điền tên người thân vào ô các hình (phân theo giới tính). Ghi rõ người đó là cụ, ông bà, bố mẹ, anh chị em vào dấu … dưới mỗi hình. Trường hợp các anh chị em nhiều hay ít thì có thể thêm hoặc xóa bớt hình.</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538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2490D-F718-4DD0-924E-3FF14AF6E35F}"/>
              </a:ext>
            </a:extLst>
          </p:cNvPr>
          <p:cNvSpPr>
            <a:spLocks noGrp="1"/>
          </p:cNvSpPr>
          <p:nvPr>
            <p:ph idx="1"/>
          </p:nvPr>
        </p:nvSpPr>
        <p:spPr/>
        <p:txBody>
          <a:bodyPr/>
          <a:lstStyle/>
          <a:p>
            <a:pPr marL="0" marR="0">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 </a:t>
            </a:r>
            <a:r>
              <a:rPr lang="en-US" sz="2400" b="1" dirty="0" err="1">
                <a:solidFill>
                  <a:srgbClr val="000000"/>
                </a:solidFill>
                <a:effectLst/>
                <a:latin typeface="Times New Roman" panose="02020603050405020304" pitchFamily="18" charset="0"/>
                <a:ea typeface="Calibri" panose="020F0502020204030204" pitchFamily="34" charset="0"/>
              </a:rPr>
              <a:t>Dân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số</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nguồn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lao</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động</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0"/>
              </a:spcAft>
            </a:pPr>
            <a:r>
              <a:rPr lang="nl-NL"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mbria" panose="02040503050406030204" pitchFamily="18" charset="0"/>
              </a:rPr>
              <a:t>Dân</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số</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là</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tổng</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số</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dân</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sinh</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sống</a:t>
            </a:r>
            <a:r>
              <a:rPr lang="en-US" sz="1800" dirty="0">
                <a:solidFill>
                  <a:srgbClr val="000000"/>
                </a:solidFill>
                <a:effectLst/>
                <a:latin typeface="Times New Roman" panose="02020603050405020304" pitchFamily="18" charset="0"/>
                <a:ea typeface="Cambria" panose="02040503050406030204" pitchFamily="18" charset="0"/>
              </a:rPr>
              <a:t> ở 1 </a:t>
            </a:r>
            <a:r>
              <a:rPr lang="en-US" sz="1800" dirty="0" err="1">
                <a:solidFill>
                  <a:srgbClr val="000000"/>
                </a:solidFill>
                <a:effectLst/>
                <a:latin typeface="Times New Roman" panose="02020603050405020304" pitchFamily="18" charset="0"/>
                <a:ea typeface="Cambria" panose="02040503050406030204" pitchFamily="18" charset="0"/>
              </a:rPr>
              <a:t>địa</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điểm</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hoặc</a:t>
            </a:r>
            <a:r>
              <a:rPr lang="en-US" sz="1800" dirty="0">
                <a:solidFill>
                  <a:srgbClr val="000000"/>
                </a:solidFill>
                <a:effectLst/>
                <a:latin typeface="Times New Roman" panose="02020603050405020304" pitchFamily="18" charset="0"/>
                <a:ea typeface="Cambria" panose="02040503050406030204" pitchFamily="18" charset="0"/>
              </a:rPr>
              <a:t> 1 </a:t>
            </a:r>
            <a:r>
              <a:rPr lang="en-US" sz="1800" dirty="0" err="1">
                <a:solidFill>
                  <a:srgbClr val="000000"/>
                </a:solidFill>
                <a:effectLst/>
                <a:latin typeface="Times New Roman" panose="02020603050405020304" pitchFamily="18" charset="0"/>
                <a:ea typeface="Cambria" panose="02040503050406030204" pitchFamily="18" charset="0"/>
              </a:rPr>
              <a:t>vùng</a:t>
            </a:r>
            <a:r>
              <a:rPr lang="en-US" sz="1800" dirty="0">
                <a:solidFill>
                  <a:srgbClr val="000000"/>
                </a:solidFill>
                <a:effectLst/>
                <a:latin typeface="Times New Roman" panose="02020603050405020304" pitchFamily="18" charset="0"/>
                <a:ea typeface="Cambria" panose="02040503050406030204" pitchFamily="18" charset="0"/>
              </a:rPr>
              <a:t>, 1 </a:t>
            </a:r>
            <a:r>
              <a:rPr lang="en-US" sz="1800" dirty="0" err="1">
                <a:solidFill>
                  <a:srgbClr val="000000"/>
                </a:solidFill>
                <a:effectLst/>
                <a:latin typeface="Times New Roman" panose="02020603050405020304" pitchFamily="18" charset="0"/>
                <a:ea typeface="Cambria" panose="02040503050406030204" pitchFamily="18" charset="0"/>
              </a:rPr>
              <a:t>lãnh</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thổ</a:t>
            </a:r>
            <a:r>
              <a:rPr lang="en-US" sz="1800" dirty="0">
                <a:solidFill>
                  <a:srgbClr val="000000"/>
                </a:solidFill>
                <a:effectLst/>
                <a:latin typeface="Times New Roman" panose="02020603050405020304" pitchFamily="18" charset="0"/>
                <a:ea typeface="Cambria" panose="02040503050406030204" pitchFamily="18" charset="0"/>
              </a:rPr>
              <a:t>, 1 </a:t>
            </a:r>
            <a:r>
              <a:rPr lang="en-US" sz="1800" dirty="0" err="1">
                <a:solidFill>
                  <a:srgbClr val="000000"/>
                </a:solidFill>
                <a:effectLst/>
                <a:latin typeface="Times New Roman" panose="02020603050405020304" pitchFamily="18" charset="0"/>
                <a:ea typeface="Cambria" panose="02040503050406030204" pitchFamily="18" charset="0"/>
              </a:rPr>
              <a:t>quốc</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gia</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trong</a:t>
            </a:r>
            <a:r>
              <a:rPr lang="en-US" sz="1800" dirty="0">
                <a:solidFill>
                  <a:srgbClr val="000000"/>
                </a:solidFill>
                <a:effectLst/>
                <a:latin typeface="Times New Roman" panose="02020603050405020304" pitchFamily="18" charset="0"/>
                <a:ea typeface="Cambria" panose="02040503050406030204" pitchFamily="18" charset="0"/>
              </a:rPr>
              <a:t> 1 </a:t>
            </a:r>
            <a:r>
              <a:rPr lang="en-US" sz="1800" dirty="0" err="1">
                <a:solidFill>
                  <a:srgbClr val="000000"/>
                </a:solidFill>
                <a:effectLst/>
                <a:latin typeface="Times New Roman" panose="02020603050405020304" pitchFamily="18" charset="0"/>
                <a:ea typeface="Cambria" panose="02040503050406030204" pitchFamily="18" charset="0"/>
              </a:rPr>
              <a:t>thời</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gian</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cụ</a:t>
            </a:r>
            <a:r>
              <a:rPr lang="en-US" sz="1800" dirty="0">
                <a:solidFill>
                  <a:srgbClr val="000000"/>
                </a:solidFill>
                <a:effectLst/>
                <a:latin typeface="Times New Roman" panose="02020603050405020304" pitchFamily="18" charset="0"/>
                <a:ea typeface="Cambria" panose="02040503050406030204" pitchFamily="18" charset="0"/>
              </a:rPr>
              <a:t> </a:t>
            </a:r>
            <a:r>
              <a:rPr lang="en-US" sz="1800" dirty="0" err="1">
                <a:solidFill>
                  <a:srgbClr val="000000"/>
                </a:solidFill>
                <a:effectLst/>
                <a:latin typeface="Times New Roman" panose="02020603050405020304" pitchFamily="18" charset="0"/>
                <a:ea typeface="Cambria" panose="02040503050406030204" pitchFamily="18" charset="0"/>
              </a:rPr>
              <a:t>thể</a:t>
            </a:r>
            <a:r>
              <a:rPr lang="en-US" sz="1800" dirty="0">
                <a:solidFill>
                  <a:srgbClr val="000000"/>
                </a:solidFill>
                <a:effectLst/>
                <a:latin typeface="Times New Roman" panose="02020603050405020304" pitchFamily="18" charset="0"/>
                <a:ea typeface="Cambria" panose="02040503050406030204" pitchFamily="18" charset="0"/>
              </a:rPr>
              <a:t>.</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0"/>
              </a:spcAft>
            </a:pPr>
            <a:r>
              <a:rPr lang="nl-NL" sz="1800" dirty="0">
                <a:solidFill>
                  <a:srgbClr val="000000"/>
                </a:solidFill>
                <a:effectLst/>
                <a:latin typeface="Times New Roman" panose="02020603050405020304" pitchFamily="18" charset="0"/>
                <a:ea typeface="Calibri" panose="020F0502020204030204" pitchFamily="34" charset="0"/>
              </a:rPr>
              <a:t>- Điều tra DS cho biết tình hình DS, nguồn lao động của một địa phương, một quốc gia...</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0"/>
              </a:spcAft>
            </a:pPr>
            <a:r>
              <a:rPr lang="nl-NL" sz="1800" dirty="0">
                <a:solidFill>
                  <a:srgbClr val="000000"/>
                </a:solidFill>
                <a:effectLst/>
                <a:latin typeface="Times New Roman" panose="02020603050405020304" pitchFamily="18" charset="0"/>
                <a:ea typeface="Calibri" panose="020F0502020204030204" pitchFamily="34" charset="0"/>
              </a:rPr>
              <a:t>- Tháp tuổi cho biết đặc điểm cụ thể của DS qua giới tính, độ tuổi, nguồn lao động hiện tại và tương lai của một địa phương hay 1 quốc gia. </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Title 3">
            <a:extLst>
              <a:ext uri="{FF2B5EF4-FFF2-40B4-BE49-F238E27FC236}">
                <a16:creationId xmlns:a16="http://schemas.microsoft.com/office/drawing/2014/main" id="{EEB43591-1998-4815-B5EE-0758F4242F77}"/>
              </a:ext>
            </a:extLst>
          </p:cNvPr>
          <p:cNvSpPr txBox="1">
            <a:spLocks noGrp="1"/>
          </p:cNvSpPr>
          <p:nvPr>
            <p:ph type="title"/>
          </p:nvPr>
        </p:nvSpPr>
        <p:spPr>
          <a:xfrm>
            <a:off x="1096963" y="1090394"/>
            <a:ext cx="10058400" cy="646331"/>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BÀI 1: DÂN SỐ</a:t>
            </a:r>
          </a:p>
        </p:txBody>
      </p:sp>
    </p:spTree>
    <p:extLst>
      <p:ext uri="{BB962C8B-B14F-4D97-AF65-F5344CB8AC3E}">
        <p14:creationId xmlns:p14="http://schemas.microsoft.com/office/powerpoint/2010/main" val="1745281420"/>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80</TotalTime>
  <Words>970</Words>
  <Application>Microsoft Office PowerPoint</Application>
  <PresentationFormat>Widescreen</PresentationFormat>
  <Paragraphs>98</Paragraphs>
  <Slides>24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.VnTime</vt:lpstr>
      <vt:lpstr>Arial</vt:lpstr>
      <vt:lpstr>Barlow</vt:lpstr>
      <vt:lpstr>Calibri</vt:lpstr>
      <vt:lpstr>Concert One</vt:lpstr>
      <vt:lpstr>Georgia Pro Cond Light</vt:lpstr>
      <vt:lpstr>Londrina Solid</vt:lpstr>
      <vt:lpstr>Speak Pro</vt:lpstr>
      <vt:lpstr>Times New Roman</vt:lpstr>
      <vt:lpstr>VNI-Times</vt:lpstr>
      <vt:lpstr>RetrospectVTI</vt:lpstr>
      <vt:lpstr>PowerPoint Presentation</vt:lpstr>
      <vt:lpstr>BÀI 1: DÂN SỐ</vt:lpstr>
      <vt:lpstr>MỤC TIÊU BÀI HỌC</vt:lpstr>
      <vt:lpstr>PowerPoint Presentation</vt:lpstr>
      <vt:lpstr>PowerPoint Presentation</vt:lpstr>
      <vt:lpstr>PowerPoint Presentation</vt:lpstr>
      <vt:lpstr>PowerPoint Presentation</vt:lpstr>
      <vt:lpstr>PowerPoint Presentation</vt:lpstr>
      <vt:lpstr>BÀI 1: DÂN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Lê</dc:creator>
  <cp:lastModifiedBy>Linh Lê</cp:lastModifiedBy>
  <cp:revision>3</cp:revision>
  <dcterms:created xsi:type="dcterms:W3CDTF">2021-08-29T13:13:16Z</dcterms:created>
  <dcterms:modified xsi:type="dcterms:W3CDTF">2021-08-31T08:35:01Z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