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79294" y="885189"/>
            <a:ext cx="510222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199134"/>
            <a:ext cx="8258175" cy="4127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6033" y="882142"/>
            <a:ext cx="39268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</a:rPr>
              <a:t>KIỀU</a:t>
            </a:r>
            <a:r>
              <a:rPr sz="2400" spc="-25" dirty="0">
                <a:solidFill>
                  <a:srgbClr val="FF0000"/>
                </a:solidFill>
              </a:rPr>
              <a:t> </a:t>
            </a:r>
            <a:r>
              <a:rPr sz="2400" dirty="0">
                <a:solidFill>
                  <a:srgbClr val="FF0000"/>
                </a:solidFill>
              </a:rPr>
              <a:t>Ở</a:t>
            </a:r>
            <a:r>
              <a:rPr sz="2400" spc="-15" dirty="0">
                <a:solidFill>
                  <a:srgbClr val="FF0000"/>
                </a:solidFill>
              </a:rPr>
              <a:t> </a:t>
            </a:r>
            <a:r>
              <a:rPr sz="2400" spc="-5" dirty="0">
                <a:solidFill>
                  <a:srgbClr val="FF0000"/>
                </a:solidFill>
              </a:rPr>
              <a:t>LẦU</a:t>
            </a:r>
            <a:r>
              <a:rPr sz="2400" spc="-20" dirty="0">
                <a:solidFill>
                  <a:srgbClr val="FF0000"/>
                </a:solidFill>
              </a:rPr>
              <a:t> </a:t>
            </a:r>
            <a:r>
              <a:rPr sz="2400" spc="-5" dirty="0">
                <a:solidFill>
                  <a:srgbClr val="FF0000"/>
                </a:solidFill>
              </a:rPr>
              <a:t>NGƯNG</a:t>
            </a:r>
            <a:r>
              <a:rPr sz="2400" spc="-15" dirty="0">
                <a:solidFill>
                  <a:srgbClr val="FF0000"/>
                </a:solidFill>
              </a:rPr>
              <a:t> </a:t>
            </a:r>
            <a:r>
              <a:rPr sz="2400" dirty="0">
                <a:solidFill>
                  <a:srgbClr val="FF0000"/>
                </a:solidFill>
              </a:rPr>
              <a:t>BÍCH</a:t>
            </a:r>
            <a:endParaRPr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905000"/>
            <a:ext cx="556260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10" dirty="0">
                <a:latin typeface="Times New Roman"/>
                <a:cs typeface="Times New Roman"/>
              </a:rPr>
              <a:t>đạt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 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biện</a:t>
            </a:r>
            <a:r>
              <a:rPr sz="1800" dirty="0">
                <a:latin typeface="Times New Roman"/>
                <a:cs typeface="Times New Roman"/>
              </a:rPr>
              <a:t> pháp tu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 </a:t>
            </a:r>
            <a:r>
              <a:rPr sz="1800" dirty="0">
                <a:latin typeface="Times New Roman"/>
                <a:cs typeface="Times New Roman"/>
              </a:rPr>
              <a:t>có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từ 10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15</a:t>
            </a:r>
            <a:r>
              <a:rPr sz="1800" spc="-10" dirty="0">
                <a:latin typeface="Times New Roman"/>
                <a:cs typeface="Times New Roman"/>
              </a:rPr>
              <a:t> 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 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em 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“Kiều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Bích”,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“Truyện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endParaRPr sz="1800" dirty="0">
              <a:latin typeface="Times New Roman"/>
              <a:cs typeface="Times New Roman"/>
            </a:endParaRPr>
          </a:p>
          <a:p>
            <a:pPr marL="12700" marR="4902835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Phương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 ẩn </a:t>
            </a:r>
            <a:r>
              <a:rPr sz="1800" spc="-5" dirty="0">
                <a:latin typeface="Times New Roman"/>
                <a:cs typeface="Times New Roman"/>
              </a:rPr>
              <a:t>dụ: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son gột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rửa”.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 mượn</a:t>
            </a:r>
            <a:r>
              <a:rPr sz="1800" dirty="0">
                <a:latin typeface="Times New Roman"/>
                <a:cs typeface="Times New Roman"/>
              </a:rPr>
              <a:t> hình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trừu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“tấm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son”</a:t>
            </a:r>
            <a:r>
              <a:rPr sz="1800" dirty="0">
                <a:latin typeface="Times New Roman"/>
                <a:cs typeface="Times New Roman"/>
              </a:rPr>
              <a:t> 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thủy,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cạnh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cụ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“gột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rửa”,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đang day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dứt,</a:t>
            </a:r>
            <a:r>
              <a:rPr sz="1800" spc="-5" dirty="0">
                <a:latin typeface="Times New Roman"/>
                <a:cs typeface="Times New Roman"/>
              </a:rPr>
              <a:t> dằn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vặt, </a:t>
            </a:r>
            <a:r>
              <a:rPr sz="1800" dirty="0">
                <a:latin typeface="Times New Roman"/>
                <a:cs typeface="Times New Roman"/>
              </a:rPr>
              <a:t>tủi hổ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 mình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trắng,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 Trọng.</a:t>
            </a:r>
          </a:p>
          <a:p>
            <a:pPr marL="12700" marR="69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“rày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mai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chờ”,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“bên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góc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bể”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yêu, nhớ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khảo:</a:t>
            </a:r>
          </a:p>
          <a:p>
            <a:pPr marL="12700" marR="6985" indent="229870">
              <a:lnSpc>
                <a:spcPts val="2700"/>
              </a:lnSpc>
              <a:spcBef>
                <a:spcPts val="90"/>
              </a:spcBef>
            </a:pP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hoa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lỗi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học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Nam.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sĩ.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phẩm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lớn </a:t>
            </a:r>
            <a:r>
              <a:rPr sz="1800" dirty="0">
                <a:latin typeface="Times New Roman"/>
                <a:cs typeface="Times New Roman"/>
              </a:rPr>
              <a:t>nhất </a:t>
            </a:r>
            <a:r>
              <a:rPr sz="1800" spc="-5" dirty="0">
                <a:latin typeface="Times New Roman"/>
                <a:cs typeface="Times New Roman"/>
              </a:rPr>
              <a:t>của Nguyễn Du </a:t>
            </a:r>
            <a:r>
              <a:rPr sz="1800" dirty="0">
                <a:latin typeface="Times New Roman"/>
                <a:cs typeface="Times New Roman"/>
              </a:rPr>
              <a:t>là đỉnh cao chói </a:t>
            </a:r>
            <a:r>
              <a:rPr sz="1800" spc="-5" dirty="0">
                <a:latin typeface="Times New Roman"/>
                <a:cs typeface="Times New Roman"/>
              </a:rPr>
              <a:t>lọi nhất của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thuật </a:t>
            </a:r>
            <a:r>
              <a:rPr sz="1800" dirty="0">
                <a:latin typeface="Times New Roman"/>
                <a:cs typeface="Times New Roman"/>
              </a:rPr>
              <a:t>thi ca. Đọc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phẩm,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"Kiều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Bích"..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vơi giữa </a:t>
            </a:r>
            <a:r>
              <a:rPr sz="1800" spc="-5" dirty="0">
                <a:latin typeface="Times New Roman"/>
                <a:cs typeface="Times New Roman"/>
              </a:rPr>
              <a:t>biển khơi </a:t>
            </a:r>
            <a:r>
              <a:rPr sz="1800" dirty="0">
                <a:latin typeface="Times New Roman"/>
                <a:cs typeface="Times New Roman"/>
              </a:rPr>
              <a:t>là điểm </a:t>
            </a:r>
            <a:r>
              <a:rPr sz="1800" spc="-5" dirty="0">
                <a:latin typeface="Times New Roman"/>
                <a:cs typeface="Times New Roman"/>
              </a:rPr>
              <a:t>dừng </a:t>
            </a:r>
            <a:r>
              <a:rPr sz="1800" dirty="0">
                <a:latin typeface="Times New Roman"/>
                <a:cs typeface="Times New Roman"/>
              </a:rPr>
              <a:t>chân đầu tiên trên con </a:t>
            </a:r>
            <a:r>
              <a:rPr sz="1800" spc="-5" dirty="0">
                <a:latin typeface="Times New Roman"/>
                <a:cs typeface="Times New Roman"/>
              </a:rPr>
              <a:t>đường </a:t>
            </a:r>
            <a:r>
              <a:rPr sz="1800" dirty="0">
                <a:latin typeface="Times New Roman"/>
                <a:cs typeface="Times New Roman"/>
              </a:rPr>
              <a:t>lưu </a:t>
            </a:r>
            <a:r>
              <a:rPr sz="1800" spc="-5" dirty="0">
                <a:latin typeface="Times New Roman"/>
                <a:cs typeface="Times New Roman"/>
              </a:rPr>
              <a:t>lạc </a:t>
            </a:r>
            <a:r>
              <a:rPr sz="1800" dirty="0">
                <a:latin typeface="Times New Roman"/>
                <a:cs typeface="Times New Roman"/>
              </a:rPr>
              <a:t>đầy cay </a:t>
            </a:r>
            <a:r>
              <a:rPr sz="1800" spc="-5" dirty="0">
                <a:latin typeface="Times New Roman"/>
                <a:cs typeface="Times New Roman"/>
              </a:rPr>
              <a:t>đắng </a:t>
            </a:r>
            <a:r>
              <a:rPr sz="1800" dirty="0">
                <a:latin typeface="Times New Roman"/>
                <a:cs typeface="Times New Roman"/>
              </a:rPr>
              <a:t>và tủi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nhục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"Kiều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Ngưng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Bích"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tủi,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da diết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quê </a:t>
            </a:r>
            <a:r>
              <a:rPr sz="1800" spc="-5" dirty="0">
                <a:latin typeface="Times New Roman"/>
                <a:cs typeface="Times New Roman"/>
              </a:rPr>
              <a:t>hương </a:t>
            </a:r>
            <a:r>
              <a:rPr sz="1800" dirty="0">
                <a:latin typeface="Times New Roman"/>
                <a:cs typeface="Times New Roman"/>
              </a:rPr>
              <a:t>gia đình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5" dirty="0">
                <a:latin typeface="Times New Roman"/>
                <a:cs typeface="Times New Roman"/>
              </a:rPr>
              <a:t>thân của Kiều. Đó </a:t>
            </a:r>
            <a:r>
              <a:rPr sz="1800" dirty="0">
                <a:latin typeface="Times New Roman"/>
                <a:cs typeface="Times New Roman"/>
              </a:rPr>
              <a:t>cũng là thể </a:t>
            </a:r>
            <a:r>
              <a:rPr sz="1800" spc="-5" dirty="0">
                <a:latin typeface="Times New Roman"/>
                <a:cs typeface="Times New Roman"/>
              </a:rPr>
              <a:t>hiện tấm </a:t>
            </a:r>
            <a:r>
              <a:rPr sz="1800" dirty="0">
                <a:latin typeface="Times New Roman"/>
                <a:cs typeface="Times New Roman"/>
              </a:rPr>
              <a:t> lòng thủy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nàng.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-5" dirty="0">
                <a:latin typeface="Times New Roman"/>
                <a:cs typeface="Times New Roman"/>
              </a:rPr>
              <a:t> là tâm</a:t>
            </a:r>
            <a:r>
              <a:rPr sz="1800" dirty="0">
                <a:latin typeface="Times New Roman"/>
                <a:cs typeface="Times New Roman"/>
              </a:rPr>
              <a:t> trạng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diết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gia đình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thân. Trước hết, Nguyễn </a:t>
            </a:r>
            <a:r>
              <a:rPr sz="1800" spc="-10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để cho Kiều </a:t>
            </a:r>
            <a:r>
              <a:rPr sz="1800" spc="-5" dirty="0">
                <a:latin typeface="Times New Roman"/>
                <a:cs typeface="Times New Roman"/>
              </a:rPr>
              <a:t>nhớ </a:t>
            </a:r>
            <a:r>
              <a:rPr sz="1800" dirty="0">
                <a:latin typeface="Times New Roman"/>
                <a:cs typeface="Times New Roman"/>
              </a:rPr>
              <a:t>Kim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 </a:t>
            </a:r>
            <a:r>
              <a:rPr sz="1800" spc="-5" dirty="0">
                <a:latin typeface="Times New Roman"/>
                <a:cs typeface="Times New Roman"/>
              </a:rPr>
              <a:t>(điều </a:t>
            </a:r>
            <a:r>
              <a:rPr sz="1800" dirty="0">
                <a:latin typeface="Times New Roman"/>
                <a:cs typeface="Times New Roman"/>
              </a:rPr>
              <a:t>này khác hẳn </a:t>
            </a:r>
            <a:r>
              <a:rPr sz="1800" spc="-5" dirty="0">
                <a:latin typeface="Times New Roman"/>
                <a:cs typeface="Times New Roman"/>
              </a:rPr>
              <a:t>với Thanh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tài nhân). Nàng </a:t>
            </a:r>
            <a:r>
              <a:rPr sz="1800" dirty="0">
                <a:latin typeface="Times New Roman"/>
                <a:cs typeface="Times New Roman"/>
              </a:rPr>
              <a:t>đã từng uống </a:t>
            </a:r>
            <a:r>
              <a:rPr sz="1800" spc="-5" dirty="0">
                <a:latin typeface="Times New Roman"/>
                <a:cs typeface="Times New Roman"/>
              </a:rPr>
              <a:t>rượu </a:t>
            </a:r>
            <a:r>
              <a:rPr sz="1800" dirty="0">
                <a:latin typeface="Times New Roman"/>
                <a:cs typeface="Times New Roman"/>
              </a:rPr>
              <a:t>ăn </a:t>
            </a:r>
            <a:r>
              <a:rPr sz="1800" spc="-5" dirty="0">
                <a:latin typeface="Times New Roman"/>
                <a:cs typeface="Times New Roman"/>
              </a:rPr>
              <a:t>thề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 Trọng </a:t>
            </a:r>
            <a:r>
              <a:rPr sz="1800" spc="-5" dirty="0">
                <a:latin typeface="Times New Roman"/>
                <a:cs typeface="Times New Roman"/>
              </a:rPr>
              <a:t>dưới </a:t>
            </a:r>
            <a:r>
              <a:rPr sz="1800" dirty="0">
                <a:latin typeface="Times New Roman"/>
                <a:cs typeface="Times New Roman"/>
              </a:rPr>
              <a:t>ánh </a:t>
            </a:r>
            <a:r>
              <a:rPr sz="1800" spc="-5" dirty="0">
                <a:latin typeface="Times New Roman"/>
                <a:cs typeface="Times New Roman"/>
              </a:rPr>
              <a:t>trăng nhưng </a:t>
            </a:r>
            <a:r>
              <a:rPr sz="1800" dirty="0">
                <a:latin typeface="Times New Roman"/>
                <a:cs typeface="Times New Roman"/>
              </a:rPr>
              <a:t>rồi đã phải xót xa </a:t>
            </a:r>
            <a:r>
              <a:rPr sz="1800" spc="-5" dirty="0">
                <a:latin typeface="Times New Roman"/>
                <a:cs typeface="Times New Roman"/>
              </a:rPr>
              <a:t>trao mối tình </a:t>
            </a:r>
            <a:r>
              <a:rPr sz="1800" dirty="0">
                <a:latin typeface="Times New Roman"/>
                <a:cs typeface="Times New Roman"/>
              </a:rPr>
              <a:t>ngọt ngào ấy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Thúy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Vân. </a:t>
            </a:r>
            <a:r>
              <a:rPr sz="1800" dirty="0">
                <a:latin typeface="Times New Roman"/>
                <a:cs typeface="Times New Roman"/>
              </a:rPr>
              <a:t>Trên đường về </a:t>
            </a:r>
            <a:r>
              <a:rPr sz="1800" spc="-5" dirty="0">
                <a:latin typeface="Times New Roman"/>
                <a:cs typeface="Times New Roman"/>
              </a:rPr>
              <a:t>Lâm </a:t>
            </a:r>
            <a:r>
              <a:rPr sz="1800" dirty="0">
                <a:latin typeface="Times New Roman"/>
                <a:cs typeface="Times New Roman"/>
              </a:rPr>
              <a:t>Tri </a:t>
            </a:r>
            <a:r>
              <a:rPr sz="1800" spc="-5" dirty="0">
                <a:latin typeface="Times New Roman"/>
                <a:cs typeface="Times New Roman"/>
              </a:rPr>
              <a:t>theo Mã giám </a:t>
            </a:r>
            <a:r>
              <a:rPr sz="1800" dirty="0">
                <a:latin typeface="Times New Roman"/>
                <a:cs typeface="Times New Roman"/>
              </a:rPr>
              <a:t>Sinh nàng </a:t>
            </a:r>
            <a:r>
              <a:rPr sz="1800" spc="5" dirty="0">
                <a:latin typeface="Times New Roman"/>
                <a:cs typeface="Times New Roman"/>
              </a:rPr>
              <a:t>vẫn </a:t>
            </a:r>
            <a:r>
              <a:rPr sz="1800" spc="-5" dirty="0">
                <a:latin typeface="Times New Roman"/>
                <a:cs typeface="Times New Roman"/>
              </a:rPr>
              <a:t>thương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Kim </a:t>
            </a:r>
            <a:r>
              <a:rPr sz="1800" dirty="0">
                <a:latin typeface="Times New Roman"/>
                <a:cs typeface="Times New Roman"/>
              </a:rPr>
              <a:t>Trọng trong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 đơn buồn </a:t>
            </a:r>
            <a:r>
              <a:rPr sz="1800" spc="-5" dirty="0">
                <a:latin typeface="Times New Roman"/>
                <a:cs typeface="Times New Roman"/>
              </a:rPr>
              <a:t>tủi: "Một </a:t>
            </a:r>
            <a:r>
              <a:rPr sz="1800" dirty="0">
                <a:latin typeface="Times New Roman"/>
                <a:cs typeface="Times New Roman"/>
              </a:rPr>
              <a:t>trời thu </a:t>
            </a:r>
            <a:r>
              <a:rPr sz="1800" spc="-5" dirty="0">
                <a:latin typeface="Times New Roman"/>
                <a:cs typeface="Times New Roman"/>
              </a:rPr>
              <a:t>để riêng </a:t>
            </a:r>
            <a:r>
              <a:rPr sz="1800" dirty="0">
                <a:latin typeface="Times New Roman"/>
                <a:cs typeface="Times New Roman"/>
              </a:rPr>
              <a:t>ai </a:t>
            </a:r>
            <a:r>
              <a:rPr sz="1800" spc="-5" dirty="0">
                <a:latin typeface="Times New Roman"/>
                <a:cs typeface="Times New Roman"/>
              </a:rPr>
              <a:t>một người". Giờ </a:t>
            </a:r>
            <a:r>
              <a:rPr sz="1800" dirty="0">
                <a:latin typeface="Times New Roman"/>
                <a:cs typeface="Times New Roman"/>
              </a:rPr>
              <a:t>đây </a:t>
            </a:r>
            <a:r>
              <a:rPr sz="1800" spc="-5" dirty="0">
                <a:latin typeface="Times New Roman"/>
                <a:cs typeface="Times New Roman"/>
              </a:rPr>
              <a:t>trong lúc </a:t>
            </a:r>
            <a:r>
              <a:rPr sz="1800" dirty="0">
                <a:latin typeface="Times New Roman"/>
                <a:cs typeface="Times New Roman"/>
              </a:rPr>
              <a:t>mà thời </a:t>
            </a:r>
            <a:r>
              <a:rPr sz="1800" spc="-5" dirty="0">
                <a:latin typeface="Times New Roman"/>
                <a:cs typeface="Times New Roman"/>
              </a:rPr>
              <a:t>gian cứ </a:t>
            </a:r>
            <a:r>
              <a:rPr sz="1800" dirty="0">
                <a:latin typeface="Times New Roman"/>
                <a:cs typeface="Times New Roman"/>
              </a:rPr>
              <a:t> trôi đi Kiều nhớ Kim Trọng </a:t>
            </a:r>
            <a:r>
              <a:rPr sz="1800" spc="-5" dirty="0">
                <a:latin typeface="Times New Roman"/>
                <a:cs typeface="Times New Roman"/>
              </a:rPr>
              <a:t>là tưởng </a:t>
            </a:r>
            <a:r>
              <a:rPr sz="1800" dirty="0">
                <a:latin typeface="Times New Roman"/>
                <a:cs typeface="Times New Roman"/>
              </a:rPr>
              <a:t>nhớ </a:t>
            </a:r>
            <a:r>
              <a:rPr sz="1800" spc="-5" dirty="0">
                <a:latin typeface="Times New Roman"/>
                <a:cs typeface="Times New Roman"/>
              </a:rPr>
              <a:t>tới </a:t>
            </a:r>
            <a:r>
              <a:rPr sz="1800" dirty="0">
                <a:latin typeface="Times New Roman"/>
                <a:cs typeface="Times New Roman"/>
              </a:rPr>
              <a:t>lời thề đôi </a:t>
            </a:r>
            <a:r>
              <a:rPr sz="1800" spc="-5" dirty="0">
                <a:latin typeface="Times New Roman"/>
                <a:cs typeface="Times New Roman"/>
              </a:rPr>
              <a:t>lứa: "Tưởng người </a:t>
            </a:r>
            <a:r>
              <a:rPr sz="1800" dirty="0">
                <a:latin typeface="Times New Roman"/>
                <a:cs typeface="Times New Roman"/>
              </a:rPr>
              <a:t>dưới nguyệt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chén đồng Tin </a:t>
            </a:r>
            <a:r>
              <a:rPr sz="1800" spc="-5" dirty="0">
                <a:latin typeface="Times New Roman"/>
                <a:cs typeface="Times New Roman"/>
              </a:rPr>
              <a:t>sương </a:t>
            </a:r>
            <a:r>
              <a:rPr sz="1800" dirty="0">
                <a:latin typeface="Times New Roman"/>
                <a:cs typeface="Times New Roman"/>
              </a:rPr>
              <a:t>luống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rày trông </a:t>
            </a:r>
            <a:r>
              <a:rPr sz="1800" spc="-5" dirty="0">
                <a:latin typeface="Times New Roman"/>
                <a:cs typeface="Times New Roman"/>
              </a:rPr>
              <a:t>mai </a:t>
            </a:r>
            <a:r>
              <a:rPr sz="1800" dirty="0">
                <a:latin typeface="Times New Roman"/>
                <a:cs typeface="Times New Roman"/>
              </a:rPr>
              <a:t>chờ Bên trời </a:t>
            </a:r>
            <a:r>
              <a:rPr sz="1800" spc="-5" dirty="0">
                <a:latin typeface="Times New Roman"/>
                <a:cs typeface="Times New Roman"/>
              </a:rPr>
              <a:t>góc </a:t>
            </a:r>
            <a:r>
              <a:rPr sz="1800" dirty="0">
                <a:latin typeface="Times New Roman"/>
                <a:cs typeface="Times New Roman"/>
              </a:rPr>
              <a:t>bể bơ vơ Tấm </a:t>
            </a:r>
            <a:r>
              <a:rPr sz="1800" spc="-5" dirty="0">
                <a:latin typeface="Times New Roman"/>
                <a:cs typeface="Times New Roman"/>
              </a:rPr>
              <a:t>son gột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rửa</a:t>
            </a:r>
            <a:r>
              <a:rPr sz="1800" dirty="0">
                <a:latin typeface="Times New Roman"/>
                <a:cs typeface="Times New Roman"/>
              </a:rPr>
              <a:t> bao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phai."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thề</a:t>
            </a:r>
            <a:r>
              <a:rPr sz="1800" spc="-5" dirty="0">
                <a:latin typeface="Times New Roman"/>
                <a:cs typeface="Times New Roman"/>
              </a:rPr>
              <a:t> nguyền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éo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le.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đêm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chờ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tin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uổng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"Tin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luống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rày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chờ".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10" dirty="0">
                <a:latin typeface="Times New Roman"/>
                <a:cs typeface="Times New Roman"/>
              </a:rPr>
              <a:t> 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 xót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đớn.</a:t>
            </a:r>
            <a:r>
              <a:rPr sz="1800" dirty="0">
                <a:latin typeface="Times New Roman"/>
                <a:cs typeface="Times New Roman"/>
              </a:rPr>
              <a:t> Nàng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hứa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"Tấm </a:t>
            </a:r>
            <a:r>
              <a:rPr sz="1800" spc="-5" dirty="0">
                <a:latin typeface="Times New Roman"/>
                <a:cs typeface="Times New Roman"/>
              </a:rPr>
              <a:t>son </a:t>
            </a:r>
            <a:r>
              <a:rPr sz="1800" dirty="0">
                <a:latin typeface="Times New Roman"/>
                <a:cs typeface="Times New Roman"/>
              </a:rPr>
              <a:t>gột </a:t>
            </a:r>
            <a:r>
              <a:rPr sz="1800" spc="-10" dirty="0">
                <a:latin typeface="Times New Roman"/>
                <a:cs typeface="Times New Roman"/>
              </a:rPr>
              <a:t>rửa </a:t>
            </a:r>
            <a:r>
              <a:rPr sz="1800" dirty="0">
                <a:latin typeface="Times New Roman"/>
                <a:cs typeface="Times New Roman"/>
              </a:rPr>
              <a:t>bao giờ cho </a:t>
            </a:r>
            <a:r>
              <a:rPr sz="1800" spc="-5" dirty="0">
                <a:latin typeface="Times New Roman"/>
                <a:cs typeface="Times New Roman"/>
              </a:rPr>
              <a:t>phai". Đó là </a:t>
            </a:r>
            <a:r>
              <a:rPr sz="1800" dirty="0">
                <a:latin typeface="Times New Roman"/>
                <a:cs typeface="Times New Roman"/>
              </a:rPr>
              <a:t>tấm </a:t>
            </a:r>
            <a:r>
              <a:rPr sz="1800" spc="-5" dirty="0">
                <a:latin typeface="Times New Roman"/>
                <a:cs typeface="Times New Roman"/>
              </a:rPr>
              <a:t>lòng </a:t>
            </a:r>
            <a:r>
              <a:rPr sz="1800" dirty="0">
                <a:latin typeface="Times New Roman"/>
                <a:cs typeface="Times New Roman"/>
              </a:rPr>
              <a:t>thủy chung </a:t>
            </a:r>
            <a:r>
              <a:rPr sz="1800" spc="-10" dirty="0">
                <a:latin typeface="Times New Roman"/>
                <a:cs typeface="Times New Roman"/>
              </a:rPr>
              <a:t>son </a:t>
            </a:r>
            <a:r>
              <a:rPr sz="1800" spc="-5" dirty="0">
                <a:latin typeface="Times New Roman"/>
                <a:cs typeface="Times New Roman"/>
              </a:rPr>
              <a:t>sắt </a:t>
            </a:r>
            <a:r>
              <a:rPr sz="1800" dirty="0">
                <a:latin typeface="Times New Roman"/>
                <a:cs typeface="Times New Roman"/>
              </a:rPr>
              <a:t>thề non </a:t>
            </a:r>
            <a:r>
              <a:rPr sz="1800" spc="-5" dirty="0">
                <a:latin typeface="Times New Roman"/>
                <a:cs typeface="Times New Roman"/>
              </a:rPr>
              <a:t>ước biển 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kẻ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tình.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đó,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mẹ.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song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xót: </a:t>
            </a:r>
            <a:r>
              <a:rPr sz="1800" i="1" dirty="0">
                <a:latin typeface="Times New Roman"/>
                <a:cs typeface="Times New Roman"/>
              </a:rPr>
              <a:t>Xót </a:t>
            </a:r>
            <a:r>
              <a:rPr sz="1800" i="1" spc="-5" dirty="0">
                <a:latin typeface="Times New Roman"/>
                <a:cs typeface="Times New Roman"/>
              </a:rPr>
              <a:t>người tựa </a:t>
            </a:r>
            <a:r>
              <a:rPr sz="1800" i="1" dirty="0">
                <a:latin typeface="Times New Roman"/>
                <a:cs typeface="Times New Roman"/>
              </a:rPr>
              <a:t>cửa hôm </a:t>
            </a:r>
            <a:r>
              <a:rPr sz="1800" i="1" spc="-5" dirty="0">
                <a:latin typeface="Times New Roman"/>
                <a:cs typeface="Times New Roman"/>
              </a:rPr>
              <a:t>mai/ </a:t>
            </a:r>
            <a:r>
              <a:rPr sz="1800" i="1" dirty="0">
                <a:latin typeface="Times New Roman"/>
                <a:cs typeface="Times New Roman"/>
              </a:rPr>
              <a:t>Quạt nồng ấp </a:t>
            </a:r>
            <a:r>
              <a:rPr sz="1800" i="1" spc="-5" dirty="0">
                <a:latin typeface="Times New Roman"/>
                <a:cs typeface="Times New Roman"/>
              </a:rPr>
              <a:t>lạnh </a:t>
            </a:r>
            <a:r>
              <a:rPr sz="1800" i="1" dirty="0">
                <a:latin typeface="Times New Roman"/>
                <a:cs typeface="Times New Roman"/>
              </a:rPr>
              <a:t>những ai đó </a:t>
            </a:r>
            <a:r>
              <a:rPr sz="1800" i="1" spc="-5" dirty="0">
                <a:latin typeface="Times New Roman"/>
                <a:cs typeface="Times New Roman"/>
              </a:rPr>
              <a:t>giờ?/ </a:t>
            </a:r>
            <a:r>
              <a:rPr sz="1800" i="1" dirty="0">
                <a:latin typeface="Times New Roman"/>
                <a:cs typeface="Times New Roman"/>
              </a:rPr>
              <a:t>Sân </a:t>
            </a:r>
            <a:r>
              <a:rPr sz="1800" i="1" spc="-5" dirty="0">
                <a:latin typeface="Times New Roman"/>
                <a:cs typeface="Times New Roman"/>
              </a:rPr>
              <a:t>Lai cách </a:t>
            </a:r>
            <a:r>
              <a:rPr sz="1800" i="1" dirty="0">
                <a:latin typeface="Times New Roman"/>
                <a:cs typeface="Times New Roman"/>
              </a:rPr>
              <a:t>mấy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nắng </a:t>
            </a:r>
            <a:r>
              <a:rPr sz="1800" i="1" spc="-5" dirty="0">
                <a:latin typeface="Times New Roman"/>
                <a:cs typeface="Times New Roman"/>
              </a:rPr>
              <a:t>mưa,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khi </a:t>
            </a:r>
            <a:r>
              <a:rPr sz="1800" i="1" dirty="0">
                <a:latin typeface="Times New Roman"/>
                <a:cs typeface="Times New Roman"/>
              </a:rPr>
              <a:t>gốc </a:t>
            </a:r>
            <a:r>
              <a:rPr sz="1800" i="1" spc="-5" dirty="0">
                <a:latin typeface="Times New Roman"/>
                <a:cs typeface="Times New Roman"/>
              </a:rPr>
              <a:t>tử </a:t>
            </a:r>
            <a:r>
              <a:rPr sz="1800" i="1" dirty="0">
                <a:latin typeface="Times New Roman"/>
                <a:cs typeface="Times New Roman"/>
              </a:rPr>
              <a:t>đã </a:t>
            </a:r>
            <a:r>
              <a:rPr sz="1800" i="1" spc="-5" dirty="0">
                <a:latin typeface="Times New Roman"/>
                <a:cs typeface="Times New Roman"/>
              </a:rPr>
              <a:t>vừa người ôm" </a:t>
            </a:r>
            <a:r>
              <a:rPr sz="1800" spc="-10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nghĩ tới cái cảnh cha </a:t>
            </a:r>
            <a:r>
              <a:rPr sz="1800" spc="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ngồi tựa cửa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ngóng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10" dirty="0">
                <a:latin typeface="Times New Roman"/>
                <a:cs typeface="Times New Roman"/>
              </a:rPr>
              <a:t> sớm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 </a:t>
            </a:r>
            <a:r>
              <a:rPr sz="1800" spc="-5" dirty="0">
                <a:latin typeface="Times New Roman"/>
                <a:cs typeface="Times New Roman"/>
              </a:rPr>
              <a:t>buổi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bặt</a:t>
            </a:r>
            <a:r>
              <a:rPr sz="1800" dirty="0">
                <a:latin typeface="Times New Roman"/>
                <a:cs typeface="Times New Roman"/>
              </a:rPr>
              <a:t> vô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 xót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 già </a:t>
            </a:r>
            <a:r>
              <a:rPr sz="1800" spc="-5" dirty="0">
                <a:latin typeface="Times New Roman"/>
                <a:cs typeface="Times New Roman"/>
              </a:rPr>
              <a:t>yếu không </a:t>
            </a:r>
            <a:r>
              <a:rPr sz="1800" dirty="0">
                <a:latin typeface="Times New Roman"/>
                <a:cs typeface="Times New Roman"/>
              </a:rPr>
              <a:t>có ai chăm </a:t>
            </a:r>
            <a:r>
              <a:rPr sz="1800" spc="-5" dirty="0">
                <a:latin typeface="Times New Roman"/>
                <a:cs typeface="Times New Roman"/>
              </a:rPr>
              <a:t>sóc </a:t>
            </a:r>
            <a:r>
              <a:rPr sz="1800" dirty="0">
                <a:latin typeface="Times New Roman"/>
                <a:cs typeface="Times New Roman"/>
              </a:rPr>
              <a:t>phụng </a:t>
            </a:r>
            <a:r>
              <a:rPr sz="1800" spc="-5" dirty="0">
                <a:latin typeface="Times New Roman"/>
                <a:cs typeface="Times New Roman"/>
              </a:rPr>
              <a:t>dưỡng chăm nom. </a:t>
            </a:r>
            <a:r>
              <a:rPr sz="1800" dirty="0">
                <a:latin typeface="Times New Roman"/>
                <a:cs typeface="Times New Roman"/>
              </a:rPr>
              <a:t>Tâm trạng nhớ thương </a:t>
            </a:r>
            <a:r>
              <a:rPr sz="1800" spc="-5" dirty="0">
                <a:latin typeface="Times New Roman"/>
                <a:cs typeface="Times New Roman"/>
              </a:rPr>
              <a:t>vời vợi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nỗi xót xa thể </a:t>
            </a:r>
            <a:r>
              <a:rPr sz="1800" spc="-5" dirty="0">
                <a:latin typeface="Times New Roman"/>
                <a:cs typeface="Times New Roman"/>
              </a:rPr>
              <a:t>hiện sâu sắc tấm </a:t>
            </a:r>
            <a:r>
              <a:rPr sz="1800" dirty="0">
                <a:latin typeface="Times New Roman"/>
                <a:cs typeface="Times New Roman"/>
              </a:rPr>
              <a:t>lòng hiếu thảo </a:t>
            </a:r>
            <a:r>
              <a:rPr sz="1800" spc="-5" dirty="0">
                <a:latin typeface="Times New Roman"/>
                <a:cs typeface="Times New Roman"/>
              </a:rPr>
              <a:t>của nàng. </a:t>
            </a:r>
            <a:r>
              <a:rPr sz="1800" dirty="0">
                <a:latin typeface="Times New Roman"/>
                <a:cs typeface="Times New Roman"/>
              </a:rPr>
              <a:t>Rất nhiều từ </a:t>
            </a:r>
            <a:r>
              <a:rPr sz="1800" spc="-5" dirty="0">
                <a:latin typeface="Times New Roman"/>
                <a:cs typeface="Times New Roman"/>
              </a:rPr>
              <a:t>ngữ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 điển cố cùng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từ ngữ dân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vừa nói </a:t>
            </a:r>
            <a:r>
              <a:rPr sz="1800" spc="-5" dirty="0">
                <a:latin typeface="Times New Roman"/>
                <a:cs typeface="Times New Roman"/>
              </a:rPr>
              <a:t>được thời </a:t>
            </a:r>
            <a:r>
              <a:rPr sz="1800" dirty="0">
                <a:latin typeface="Times New Roman"/>
                <a:cs typeface="Times New Roman"/>
              </a:rPr>
              <a:t>gian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dirty="0">
                <a:latin typeface="Times New Roman"/>
                <a:cs typeface="Times New Roman"/>
              </a:rPr>
              <a:t>cách, vừa nói đến </a:t>
            </a:r>
            <a:r>
              <a:rPr sz="1800" spc="-5" dirty="0">
                <a:latin typeface="Times New Roman"/>
                <a:cs typeface="Times New Roman"/>
              </a:rPr>
              <a:t>sự tàn phai </a:t>
            </a:r>
            <a:r>
              <a:rPr sz="1800" dirty="0">
                <a:latin typeface="Times New Roman"/>
                <a:cs typeface="Times New Roman"/>
              </a:rPr>
              <a:t> khốc liệt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thiên </a:t>
            </a:r>
            <a:r>
              <a:rPr sz="1800" spc="-5" dirty="0">
                <a:latin typeface="Times New Roman"/>
                <a:cs typeface="Times New Roman"/>
              </a:rPr>
              <a:t>nhiên đối với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người. Ngôn </a:t>
            </a:r>
            <a:r>
              <a:rPr sz="1800" dirty="0">
                <a:latin typeface="Times New Roman"/>
                <a:cs typeface="Times New Roman"/>
              </a:rPr>
              <a:t>ngữ độc </a:t>
            </a:r>
            <a:r>
              <a:rPr sz="1800" spc="-5" dirty="0">
                <a:latin typeface="Times New Roman"/>
                <a:cs typeface="Times New Roman"/>
              </a:rPr>
              <a:t>thoại </a:t>
            </a:r>
            <a:r>
              <a:rPr sz="1800" dirty="0">
                <a:latin typeface="Times New Roman"/>
                <a:cs typeface="Times New Roman"/>
              </a:rPr>
              <a:t>nội </a:t>
            </a:r>
            <a:r>
              <a:rPr sz="1800" spc="-5" dirty="0">
                <a:latin typeface="Times New Roman"/>
                <a:cs typeface="Times New Roman"/>
              </a:rPr>
              <a:t>tâm, </a:t>
            </a:r>
            <a:r>
              <a:rPr sz="1800" dirty="0">
                <a:latin typeface="Times New Roman"/>
                <a:cs typeface="Times New Roman"/>
              </a:rPr>
              <a:t>phong cách </a:t>
            </a:r>
            <a:r>
              <a:rPr sz="1800" spc="10" dirty="0">
                <a:latin typeface="Times New Roman"/>
                <a:cs typeface="Times New Roman"/>
              </a:rPr>
              <a:t>cổ 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điển </a:t>
            </a:r>
            <a:r>
              <a:rPr sz="1800" spc="-5" dirty="0">
                <a:latin typeface="Times New Roman"/>
                <a:cs typeface="Times New Roman"/>
              </a:rPr>
              <a:t>hài </a:t>
            </a:r>
            <a:r>
              <a:rPr sz="1800" dirty="0">
                <a:latin typeface="Times New Roman"/>
                <a:cs typeface="Times New Roman"/>
              </a:rPr>
              <a:t>hòa với phong cách dân </a:t>
            </a:r>
            <a:r>
              <a:rPr sz="1800" spc="5" dirty="0">
                <a:latin typeface="Times New Roman"/>
                <a:cs typeface="Times New Roman"/>
              </a:rPr>
              <a:t>tộc </a:t>
            </a:r>
            <a:r>
              <a:rPr sz="1800" dirty="0">
                <a:latin typeface="Times New Roman"/>
                <a:cs typeface="Times New Roman"/>
              </a:rPr>
              <a:t>tạo </a:t>
            </a:r>
            <a:r>
              <a:rPr sz="1800" spc="-5" dirty="0">
                <a:latin typeface="Times New Roman"/>
                <a:cs typeface="Times New Roman"/>
              </a:rPr>
              <a:t>nên những </a:t>
            </a:r>
            <a:r>
              <a:rPr sz="1800" dirty="0">
                <a:latin typeface="Times New Roman"/>
                <a:cs typeface="Times New Roman"/>
              </a:rPr>
              <a:t>vần thơ </a:t>
            </a:r>
            <a:r>
              <a:rPr sz="1800" spc="-5" dirty="0">
                <a:latin typeface="Times New Roman"/>
                <a:cs typeface="Times New Roman"/>
              </a:rPr>
              <a:t>biểu </a:t>
            </a:r>
            <a:r>
              <a:rPr sz="1800" dirty="0">
                <a:latin typeface="Times New Roman"/>
                <a:cs typeface="Times New Roman"/>
              </a:rPr>
              <a:t>cảm thể </a:t>
            </a:r>
            <a:r>
              <a:rPr sz="1800" spc="-5" dirty="0">
                <a:latin typeface="Times New Roman"/>
                <a:cs typeface="Times New Roman"/>
              </a:rPr>
              <a:t>hiện một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 bi </a:t>
            </a:r>
            <a:r>
              <a:rPr sz="1800" spc="-5" dirty="0">
                <a:latin typeface="Times New Roman"/>
                <a:cs typeface="Times New Roman"/>
              </a:rPr>
              <a:t>kịch, một </a:t>
            </a:r>
            <a:r>
              <a:rPr sz="1800" dirty="0">
                <a:latin typeface="Times New Roman"/>
                <a:cs typeface="Times New Roman"/>
              </a:rPr>
              <a:t>cảnh ngộ đầy bi </a:t>
            </a:r>
            <a:r>
              <a:rPr sz="1800" spc="-5" dirty="0">
                <a:latin typeface="Times New Roman"/>
                <a:cs typeface="Times New Roman"/>
              </a:rPr>
              <a:t>kịch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Kiều. </a:t>
            </a:r>
            <a:r>
              <a:rPr sz="1800" dirty="0">
                <a:latin typeface="Times New Roman"/>
                <a:cs typeface="Times New Roman"/>
              </a:rPr>
              <a:t>Trong cảnh </a:t>
            </a:r>
            <a:r>
              <a:rPr sz="1800" spc="-10" dirty="0">
                <a:latin typeface="Times New Roman"/>
                <a:cs typeface="Times New Roman"/>
              </a:rPr>
              <a:t>bình </a:t>
            </a:r>
            <a:r>
              <a:rPr sz="1800" dirty="0">
                <a:latin typeface="Times New Roman"/>
                <a:cs typeface="Times New Roman"/>
              </a:rPr>
              <a:t>rơi </a:t>
            </a:r>
            <a:r>
              <a:rPr sz="1800" spc="-5" dirty="0">
                <a:latin typeface="Times New Roman"/>
                <a:cs typeface="Times New Roman"/>
              </a:rPr>
              <a:t>trâm </a:t>
            </a:r>
            <a:r>
              <a:rPr sz="1800" dirty="0">
                <a:latin typeface="Times New Roman"/>
                <a:cs typeface="Times New Roman"/>
              </a:rPr>
              <a:t>gãy Kiều là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đáng </a:t>
            </a:r>
            <a:r>
              <a:rPr sz="1800" spc="-5" dirty="0">
                <a:latin typeface="Times New Roman"/>
                <a:cs typeface="Times New Roman"/>
              </a:rPr>
              <a:t>thương nhất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không nghĩ </a:t>
            </a:r>
            <a:r>
              <a:rPr sz="1800" spc="5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mình </a:t>
            </a:r>
            <a:r>
              <a:rPr sz="1800" spc="-5" dirty="0">
                <a:latin typeface="Times New Roman"/>
                <a:cs typeface="Times New Roman"/>
              </a:rPr>
              <a:t>mà vẫn </a:t>
            </a:r>
            <a:r>
              <a:rPr sz="1800" dirty="0">
                <a:latin typeface="Times New Roman"/>
                <a:cs typeface="Times New Roman"/>
              </a:rPr>
              <a:t>nhớ thương </a:t>
            </a:r>
            <a:r>
              <a:rPr sz="1800" spc="-5" dirty="0">
                <a:latin typeface="Times New Roman"/>
                <a:cs typeface="Times New Roman"/>
              </a:rPr>
              <a:t>cha </a:t>
            </a:r>
            <a:r>
              <a:rPr sz="1800" dirty="0">
                <a:latin typeface="Times New Roman"/>
                <a:cs typeface="Times New Roman"/>
              </a:rPr>
              <a:t>mẹ và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thân. Kiều </a:t>
            </a:r>
            <a:r>
              <a:rPr sz="1800" spc="-5" dirty="0">
                <a:latin typeface="Times New Roman"/>
                <a:cs typeface="Times New Roman"/>
              </a:rPr>
              <a:t>thực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tình thủy chung một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hiếu thảo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tấm lòng vị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 đáng trân </a:t>
            </a:r>
            <a:r>
              <a:rPr sz="1800" spc="-5" dirty="0">
                <a:latin typeface="Times New Roman"/>
                <a:cs typeface="Times New Roman"/>
              </a:rPr>
              <a:t>trọng.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trích "Kiều </a:t>
            </a:r>
            <a:r>
              <a:rPr sz="1800" dirty="0">
                <a:latin typeface="Times New Roman"/>
                <a:cs typeface="Times New Roman"/>
              </a:rPr>
              <a:t>ở lầu </a:t>
            </a:r>
            <a:r>
              <a:rPr sz="1800" spc="-10" dirty="0">
                <a:latin typeface="Times New Roman"/>
                <a:cs typeface="Times New Roman"/>
              </a:rPr>
              <a:t>Ngưng </a:t>
            </a:r>
            <a:r>
              <a:rPr sz="1800" dirty="0">
                <a:latin typeface="Times New Roman"/>
                <a:cs typeface="Times New Roman"/>
              </a:rPr>
              <a:t>Bích" 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những đoạn thơ tả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 ngụ tình </a:t>
            </a:r>
            <a:r>
              <a:rPr sz="1800" spc="-5" dirty="0">
                <a:latin typeface="Times New Roman"/>
                <a:cs typeface="Times New Roman"/>
              </a:rPr>
              <a:t>hay nhất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5" dirty="0">
                <a:latin typeface="Times New Roman"/>
                <a:cs typeface="Times New Roman"/>
              </a:rPr>
              <a:t>Kiều. </a:t>
            </a:r>
            <a:r>
              <a:rPr sz="1800" dirty="0">
                <a:latin typeface="Times New Roman"/>
                <a:cs typeface="Times New Roman"/>
              </a:rPr>
              <a:t>Ngòi bút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ông đi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vào từng ngõ </a:t>
            </a:r>
            <a:r>
              <a:rPr sz="1800" spc="-5" dirty="0">
                <a:latin typeface="Times New Roman"/>
                <a:cs typeface="Times New Roman"/>
              </a:rPr>
              <a:t>ngách tâm tư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kín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khiến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xa.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hòa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quyện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Bức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dirty="0">
                <a:latin typeface="Times New Roman"/>
                <a:cs typeface="Times New Roman"/>
              </a:rPr>
              <a:t> 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neo</a:t>
            </a:r>
            <a:r>
              <a:rPr sz="1800" dirty="0">
                <a:latin typeface="Times New Roman"/>
                <a:cs typeface="Times New Roman"/>
              </a:rPr>
              <a:t> đậu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 dirty="0">
              <a:latin typeface="Times New Roman"/>
              <a:cs typeface="Times New Roman"/>
            </a:endParaRPr>
          </a:p>
          <a:p>
            <a:pPr marL="2172335" marR="2165985" indent="251460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Tưởng người dưới </a:t>
            </a:r>
            <a:r>
              <a:rPr sz="1800" i="1" dirty="0">
                <a:latin typeface="Times New Roman"/>
                <a:cs typeface="Times New Roman"/>
              </a:rPr>
              <a:t>nguyệt chén </a:t>
            </a:r>
            <a:r>
              <a:rPr sz="1800" i="1" spc="-5" dirty="0">
                <a:latin typeface="Times New Roman"/>
                <a:cs typeface="Times New Roman"/>
              </a:rPr>
              <a:t>đồng,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sương</a:t>
            </a:r>
            <a:r>
              <a:rPr sz="1800" i="1" dirty="0">
                <a:latin typeface="Times New Roman"/>
                <a:cs typeface="Times New Roman"/>
              </a:rPr>
              <a:t> luống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5" dirty="0">
                <a:latin typeface="Times New Roman"/>
                <a:cs typeface="Times New Roman"/>
              </a:rPr>
              <a:t> rày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mai </a:t>
            </a:r>
            <a:r>
              <a:rPr sz="1800" i="1" dirty="0">
                <a:latin typeface="Times New Roman"/>
                <a:cs typeface="Times New Roman"/>
              </a:rPr>
              <a:t>chờ.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Bên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góc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bể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vơ</a:t>
            </a:r>
            <a:endParaRPr sz="1800" dirty="0">
              <a:latin typeface="Times New Roman"/>
              <a:cs typeface="Times New Roman"/>
            </a:endParaRPr>
          </a:p>
          <a:p>
            <a:pPr marL="2565400" marR="2559685" algn="ctr">
              <a:lnSpc>
                <a:spcPts val="2690"/>
              </a:lnSpc>
              <a:spcBef>
                <a:spcPts val="175"/>
              </a:spcBef>
            </a:pPr>
            <a:r>
              <a:rPr sz="1800" i="1" spc="-5" dirty="0">
                <a:latin typeface="Times New Roman"/>
                <a:cs typeface="Times New Roman"/>
              </a:rPr>
              <a:t>Tấm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son </a:t>
            </a:r>
            <a:r>
              <a:rPr sz="1800" i="1" dirty="0">
                <a:latin typeface="Times New Roman"/>
                <a:cs typeface="Times New Roman"/>
              </a:rPr>
              <a:t>gột</a:t>
            </a:r>
            <a:r>
              <a:rPr sz="1800" i="1" spc="-5" dirty="0">
                <a:latin typeface="Times New Roman"/>
                <a:cs typeface="Times New Roman"/>
              </a:rPr>
              <a:t> rửa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giờ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phai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Xót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tựa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cửa </a:t>
            </a:r>
            <a:r>
              <a:rPr sz="1800" i="1" dirty="0">
                <a:latin typeface="Times New Roman"/>
                <a:cs typeface="Times New Roman"/>
              </a:rPr>
              <a:t>hôm </a:t>
            </a:r>
            <a:r>
              <a:rPr sz="1800" i="1" spc="-5" dirty="0">
                <a:latin typeface="Times New Roman"/>
                <a:cs typeface="Times New Roman"/>
              </a:rPr>
              <a:t>mai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800" i="1" spc="-5" dirty="0">
                <a:latin typeface="Times New Roman"/>
                <a:cs typeface="Times New Roman"/>
              </a:rPr>
              <a:t>Quạt </a:t>
            </a:r>
            <a:r>
              <a:rPr sz="1800" i="1" dirty="0">
                <a:latin typeface="Times New Roman"/>
                <a:cs typeface="Times New Roman"/>
              </a:rPr>
              <a:t>nồng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lạnh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giờ?</a:t>
            </a:r>
            <a:endParaRPr sz="1800" dirty="0">
              <a:latin typeface="Times New Roman"/>
              <a:cs typeface="Times New Roman"/>
            </a:endParaRPr>
          </a:p>
          <a:p>
            <a:pPr marL="2673985" marR="2666365" indent="-1270" algn="ctr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Sân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Lai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cách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mấy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nắng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mưa </a:t>
            </a:r>
            <a:r>
              <a:rPr sz="1800" i="1" dirty="0">
                <a:latin typeface="Times New Roman"/>
                <a:cs typeface="Times New Roman"/>
              </a:rPr>
              <a:t> Có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gốc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tử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vừa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ôm.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5" dirty="0">
                <a:latin typeface="Times New Roman"/>
                <a:cs typeface="Times New Roman"/>
              </a:rPr>
              <a:t> Em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 dung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“tấm son”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5" dirty="0">
                <a:latin typeface="Times New Roman"/>
                <a:cs typeface="Times New Roman"/>
              </a:rPr>
              <a:t> nghĩa gì?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dirty="0">
                <a:latin typeface="Times New Roman"/>
                <a:cs typeface="Times New Roman"/>
              </a:rPr>
              <a:t> giả 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“tưởng”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“xót”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thơ</a:t>
            </a:r>
            <a:r>
              <a:rPr sz="1800" dirty="0">
                <a:latin typeface="Times New Roman"/>
                <a:cs typeface="Times New Roman"/>
              </a:rPr>
              <a:t> trên.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dirty="0">
                <a:latin typeface="Times New Roman"/>
                <a:cs typeface="Times New Roman"/>
              </a:rPr>
              <a:t>dụng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81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5.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đoạn văn theo </a:t>
            </a:r>
            <a:r>
              <a:rPr sz="1800" spc="-5" dirty="0">
                <a:latin typeface="Times New Roman"/>
                <a:cs typeface="Times New Roman"/>
              </a:rPr>
              <a:t>phương pháp </a:t>
            </a:r>
            <a:r>
              <a:rPr sz="1800" dirty="0">
                <a:latin typeface="Times New Roman"/>
                <a:cs typeface="Times New Roman"/>
              </a:rPr>
              <a:t>diễn dịch </a:t>
            </a:r>
            <a:r>
              <a:rPr sz="1800" spc="-5" dirty="0">
                <a:latin typeface="Times New Roman"/>
                <a:cs typeface="Times New Roman"/>
              </a:rPr>
              <a:t>nêu </a:t>
            </a:r>
            <a:r>
              <a:rPr sz="1800" dirty="0">
                <a:latin typeface="Times New Roman"/>
                <a:cs typeface="Times New Roman"/>
              </a:rPr>
              <a:t>cảm nhận </a:t>
            </a:r>
            <a:r>
              <a:rPr sz="1800" spc="-5" dirty="0">
                <a:latin typeface="Times New Roman"/>
                <a:cs typeface="Times New Roman"/>
              </a:rPr>
              <a:t>của em </a:t>
            </a:r>
            <a:r>
              <a:rPr sz="1800" dirty="0">
                <a:latin typeface="Times New Roman"/>
                <a:cs typeface="Times New Roman"/>
              </a:rPr>
              <a:t>về tâm trạng </a:t>
            </a:r>
            <a:r>
              <a:rPr sz="1800" spc="-5" dirty="0">
                <a:latin typeface="Times New Roman"/>
                <a:cs typeface="Times New Roman"/>
              </a:rPr>
              <a:t>của nhân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nhớ Kim 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Thúy</a:t>
            </a:r>
            <a:r>
              <a:rPr sz="1800" dirty="0">
                <a:latin typeface="Times New Roman"/>
                <a:cs typeface="Times New Roman"/>
              </a:rPr>
              <a:t> Kiều</a:t>
            </a:r>
          </a:p>
          <a:p>
            <a:pPr marL="12700" marR="32575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“Tấm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dirty="0">
                <a:latin typeface="Times New Roman"/>
                <a:cs typeface="Times New Roman"/>
              </a:rPr>
              <a:t> 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gắn </a:t>
            </a:r>
            <a:r>
              <a:rPr sz="1800" dirty="0">
                <a:latin typeface="Times New Roman"/>
                <a:cs typeface="Times New Roman"/>
              </a:rPr>
              <a:t>bó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“Tưởng”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màng,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ảnh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Thúy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Kiều.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“tưởng”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lộ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xúc,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hoạt 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“nghĩ”.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“Xót”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ngập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tràn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sớm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tựa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cửa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ngóng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xa,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phụng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dưỡng,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đần.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5" dirty="0">
                <a:latin typeface="Times New Roman"/>
                <a:cs typeface="Times New Roman"/>
              </a:rPr>
              <a:t> Thành</a:t>
            </a:r>
            <a:r>
              <a:rPr sz="1800" dirty="0">
                <a:latin typeface="Times New Roman"/>
                <a:cs typeface="Times New Roman"/>
              </a:rPr>
              <a:t> ngữ: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rày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chờ,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 </a:t>
            </a:r>
            <a:r>
              <a:rPr sz="1800" spc="-5" dirty="0">
                <a:latin typeface="Times New Roman"/>
                <a:cs typeface="Times New Roman"/>
              </a:rPr>
              <a:t>góc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bể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5.</a:t>
            </a:r>
            <a:r>
              <a:rPr sz="1800" spc="-5" dirty="0">
                <a:latin typeface="Times New Roman"/>
                <a:cs typeface="Times New Roman"/>
              </a:rPr>
              <a:t> Tham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270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>
              <a:latin typeface="Times New Roman"/>
              <a:cs typeface="Times New Roman"/>
            </a:endParaRPr>
          </a:p>
          <a:p>
            <a:pPr marL="2172335" marR="2164715" indent="251460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Tưởng người dưới </a:t>
            </a:r>
            <a:r>
              <a:rPr sz="1800" i="1" dirty="0">
                <a:latin typeface="Times New Roman"/>
                <a:cs typeface="Times New Roman"/>
              </a:rPr>
              <a:t>nguyệt chén </a:t>
            </a:r>
            <a:r>
              <a:rPr sz="1800" i="1" spc="-5" dirty="0">
                <a:latin typeface="Times New Roman"/>
                <a:cs typeface="Times New Roman"/>
              </a:rPr>
              <a:t>đồng,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sương</a:t>
            </a:r>
            <a:r>
              <a:rPr sz="1800" i="1" dirty="0">
                <a:latin typeface="Times New Roman"/>
                <a:cs typeface="Times New Roman"/>
              </a:rPr>
              <a:t> luống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5" dirty="0">
                <a:latin typeface="Times New Roman"/>
                <a:cs typeface="Times New Roman"/>
              </a:rPr>
              <a:t> rày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mai </a:t>
            </a:r>
            <a:r>
              <a:rPr sz="1800" i="1" dirty="0">
                <a:latin typeface="Times New Roman"/>
                <a:cs typeface="Times New Roman"/>
              </a:rPr>
              <a:t>chờ.</a:t>
            </a:r>
            <a:endParaRPr sz="18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355"/>
              </a:spcBef>
            </a:pPr>
            <a:r>
              <a:rPr sz="1800" i="1" dirty="0">
                <a:latin typeface="Times New Roman"/>
                <a:cs typeface="Times New Roman"/>
              </a:rPr>
              <a:t>Bên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góc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bể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vơ</a:t>
            </a:r>
            <a:endParaRPr sz="1800">
              <a:latin typeface="Times New Roman"/>
              <a:cs typeface="Times New Roman"/>
            </a:endParaRPr>
          </a:p>
          <a:p>
            <a:pPr marL="2565400" marR="2558415" algn="ctr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Tấm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son </a:t>
            </a:r>
            <a:r>
              <a:rPr sz="1800" i="1" dirty="0">
                <a:latin typeface="Times New Roman"/>
                <a:cs typeface="Times New Roman"/>
              </a:rPr>
              <a:t>gột</a:t>
            </a:r>
            <a:r>
              <a:rPr sz="1800" i="1" spc="-5" dirty="0">
                <a:latin typeface="Times New Roman"/>
                <a:cs typeface="Times New Roman"/>
              </a:rPr>
              <a:t> rửa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giờ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phai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Xót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tựa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cửa </a:t>
            </a:r>
            <a:r>
              <a:rPr sz="1800" i="1" dirty="0">
                <a:latin typeface="Times New Roman"/>
                <a:cs typeface="Times New Roman"/>
              </a:rPr>
              <a:t>hôm </a:t>
            </a:r>
            <a:r>
              <a:rPr sz="1800" i="1" spc="-5" dirty="0">
                <a:latin typeface="Times New Roman"/>
                <a:cs typeface="Times New Roman"/>
              </a:rPr>
              <a:t>mai</a:t>
            </a: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Quạt </a:t>
            </a:r>
            <a:r>
              <a:rPr sz="1800" i="1" dirty="0">
                <a:latin typeface="Times New Roman"/>
                <a:cs typeface="Times New Roman"/>
              </a:rPr>
              <a:t>nồng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lạnh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giờ?</a:t>
            </a:r>
            <a:endParaRPr sz="1800">
              <a:latin typeface="Times New Roman"/>
              <a:cs typeface="Times New Roman"/>
            </a:endParaRPr>
          </a:p>
          <a:p>
            <a:pPr marL="2673985" marR="2664460" indent="-1270" algn="ctr">
              <a:lnSpc>
                <a:spcPts val="2690"/>
              </a:lnSpc>
              <a:spcBef>
                <a:spcPts val="175"/>
              </a:spcBef>
            </a:pPr>
            <a:r>
              <a:rPr sz="1800" i="1" dirty="0">
                <a:latin typeface="Times New Roman"/>
                <a:cs typeface="Times New Roman"/>
              </a:rPr>
              <a:t>Sân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Lai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cách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mấy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nắng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mưa </a:t>
            </a:r>
            <a:r>
              <a:rPr sz="1800" i="1" dirty="0">
                <a:latin typeface="Times New Roman"/>
                <a:cs typeface="Times New Roman"/>
              </a:rPr>
              <a:t> Có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gốc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tử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vừa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ôm.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-5" dirty="0">
                <a:latin typeface="Times New Roman"/>
                <a:cs typeface="Times New Roman"/>
              </a:rPr>
              <a:t> đoạn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“Kiều 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 Bích”?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Tìm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láy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xét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Thúy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cửa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mai”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ai?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 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 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nào?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5.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đoạn văn theo </a:t>
            </a:r>
            <a:r>
              <a:rPr sz="1800" spc="-5" dirty="0">
                <a:latin typeface="Times New Roman"/>
                <a:cs typeface="Times New Roman"/>
              </a:rPr>
              <a:t>phương pháp </a:t>
            </a:r>
            <a:r>
              <a:rPr sz="1800" dirty="0">
                <a:latin typeface="Times New Roman"/>
                <a:cs typeface="Times New Roman"/>
              </a:rPr>
              <a:t>diễn dịch </a:t>
            </a:r>
            <a:r>
              <a:rPr sz="1800" spc="-5" dirty="0">
                <a:latin typeface="Times New Roman"/>
                <a:cs typeface="Times New Roman"/>
              </a:rPr>
              <a:t>nêu </a:t>
            </a:r>
            <a:r>
              <a:rPr sz="1800" dirty="0">
                <a:latin typeface="Times New Roman"/>
                <a:cs typeface="Times New Roman"/>
              </a:rPr>
              <a:t>cảm nhận </a:t>
            </a:r>
            <a:r>
              <a:rPr sz="1800" spc="-5" dirty="0">
                <a:latin typeface="Times New Roman"/>
                <a:cs typeface="Times New Roman"/>
              </a:rPr>
              <a:t>của em </a:t>
            </a:r>
            <a:r>
              <a:rPr sz="1800" dirty="0">
                <a:latin typeface="Times New Roman"/>
                <a:cs typeface="Times New Roman"/>
              </a:rPr>
              <a:t>về tâm trạng </a:t>
            </a:r>
            <a:r>
              <a:rPr sz="1800" spc="-5" dirty="0">
                <a:latin typeface="Times New Roman"/>
                <a:cs typeface="Times New Roman"/>
              </a:rPr>
              <a:t>của nhân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(Gia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lạc).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lừa </a:t>
            </a:r>
            <a:r>
              <a:rPr sz="1800" dirty="0">
                <a:latin typeface="Times New Roman"/>
                <a:cs typeface="Times New Roman"/>
              </a:rPr>
              <a:t>vào chốn </a:t>
            </a:r>
            <a:r>
              <a:rPr sz="1800" spc="-5" dirty="0">
                <a:latin typeface="Times New Roman"/>
                <a:cs typeface="Times New Roman"/>
              </a:rPr>
              <a:t>lầu xanh, Kiều uất ức định </a:t>
            </a:r>
            <a:r>
              <a:rPr sz="1800" dirty="0">
                <a:latin typeface="Times New Roman"/>
                <a:cs typeface="Times New Roman"/>
              </a:rPr>
              <a:t>tự vẫn. Tú bà vờ </a:t>
            </a:r>
            <a:r>
              <a:rPr sz="1800" spc="-5" dirty="0">
                <a:latin typeface="Times New Roman"/>
                <a:cs typeface="Times New Roman"/>
              </a:rPr>
              <a:t>hứa </a:t>
            </a:r>
            <a:r>
              <a:rPr sz="1800" spc="-10" dirty="0">
                <a:latin typeface="Times New Roman"/>
                <a:cs typeface="Times New Roman"/>
              </a:rPr>
              <a:t>hẹn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bình phục sẽ </a:t>
            </a:r>
            <a:r>
              <a:rPr sz="1800" spc="-10" dirty="0">
                <a:latin typeface="Times New Roman"/>
                <a:cs typeface="Times New Roman"/>
              </a:rPr>
              <a:t>gả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nơi</a:t>
            </a:r>
            <a:r>
              <a:rPr sz="1800" dirty="0">
                <a:latin typeface="Times New Roman"/>
                <a:cs typeface="Times New Roman"/>
              </a:rPr>
              <a:t> tử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lỏng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Bích, </a:t>
            </a:r>
            <a:r>
              <a:rPr sz="1800" dirty="0">
                <a:latin typeface="Times New Roman"/>
                <a:cs typeface="Times New Roman"/>
              </a:rPr>
              <a:t>đợi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mới.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láy: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vơ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vì: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Không 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cha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trước</a:t>
            </a:r>
            <a:r>
              <a:rPr sz="1800" dirty="0">
                <a:latin typeface="Times New Roman"/>
                <a:cs typeface="Times New Roman"/>
              </a:rPr>
              <a:t> nhớ 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 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đớn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Kim,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phù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</a:p>
          <a:p>
            <a:pPr marL="12700" marR="508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yêu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(tâm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xuân),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ngòi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bút</a:t>
            </a:r>
            <a:r>
              <a:rPr sz="1800" dirty="0">
                <a:latin typeface="Times New Roman"/>
                <a:cs typeface="Times New Roman"/>
              </a:rPr>
              <a:t> Nguyễn </a:t>
            </a:r>
            <a:r>
              <a:rPr sz="1800" spc="-5" dirty="0">
                <a:latin typeface="Times New Roman"/>
                <a:cs typeface="Times New Roman"/>
              </a:rPr>
              <a:t>Du.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 Trọng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 cha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 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</a:p>
          <a:p>
            <a:pPr marL="12700" marR="698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hẹn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tròn chữ </a:t>
            </a:r>
            <a:r>
              <a:rPr sz="1800" spc="-5" dirty="0">
                <a:latin typeface="Times New Roman"/>
                <a:cs typeface="Times New Roman"/>
              </a:rPr>
              <a:t>hiếu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cứu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em.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“Tựa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cửa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hôm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đang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13925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mẹ: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sớm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cửa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ngóng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 không 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 đần.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5.</a:t>
            </a:r>
            <a:r>
              <a:rPr sz="1800" spc="-5" dirty="0">
                <a:latin typeface="Times New Roman"/>
                <a:cs typeface="Times New Roman"/>
              </a:rPr>
              <a:t> Tham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15" dirty="0"/>
              <a:t> </a:t>
            </a:r>
            <a:r>
              <a:rPr dirty="0"/>
              <a:t>3.</a:t>
            </a:r>
            <a:r>
              <a:rPr spc="-5" dirty="0"/>
              <a:t> </a:t>
            </a:r>
            <a:r>
              <a:rPr dirty="0"/>
              <a:t>CÁC </a:t>
            </a:r>
            <a:r>
              <a:rPr spc="-5" dirty="0"/>
              <a:t>DẠNG</a:t>
            </a:r>
            <a:r>
              <a:rPr dirty="0"/>
              <a:t> ĐỀ</a:t>
            </a:r>
            <a:r>
              <a:rPr spc="-15" dirty="0"/>
              <a:t> </a:t>
            </a:r>
            <a:r>
              <a:rPr spc="-5" dirty="0"/>
              <a:t>VIẾT</a:t>
            </a:r>
            <a:r>
              <a:rPr dirty="0"/>
              <a:t> </a:t>
            </a:r>
            <a:r>
              <a:rPr spc="-5" dirty="0"/>
              <a:t>TẬP</a:t>
            </a:r>
            <a:r>
              <a:rPr dirty="0"/>
              <a:t> </a:t>
            </a:r>
            <a:r>
              <a:rPr spc="-5" dirty="0"/>
              <a:t>LÀM VĂN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9445" cy="5494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620" algn="just">
              <a:lnSpc>
                <a:spcPct val="124700"/>
              </a:lnSpc>
              <a:spcBef>
                <a:spcPts val="95"/>
              </a:spcBef>
            </a:pPr>
            <a:r>
              <a:rPr sz="1800" b="1" spc="-5" dirty="0">
                <a:latin typeface="Times New Roman"/>
                <a:cs typeface="Times New Roman"/>
              </a:rPr>
              <a:t>I. </a:t>
            </a:r>
            <a:r>
              <a:rPr sz="1800" b="1" dirty="0">
                <a:latin typeface="Times New Roman"/>
                <a:cs typeface="Times New Roman"/>
              </a:rPr>
              <a:t>PHÂN </a:t>
            </a:r>
            <a:r>
              <a:rPr sz="1800" b="1" spc="-5" dirty="0">
                <a:latin typeface="Times New Roman"/>
                <a:cs typeface="Times New Roman"/>
              </a:rPr>
              <a:t>TÍCH </a:t>
            </a:r>
            <a:r>
              <a:rPr sz="1800" b="1" dirty="0">
                <a:latin typeface="Times New Roman"/>
                <a:cs typeface="Times New Roman"/>
              </a:rPr>
              <a:t>8 </a:t>
            </a:r>
            <a:r>
              <a:rPr sz="1800" b="1" spc="-5" dirty="0">
                <a:latin typeface="Times New Roman"/>
                <a:cs typeface="Times New Roman"/>
              </a:rPr>
              <a:t>CÂU </a:t>
            </a:r>
            <a:r>
              <a:rPr sz="1800" b="1" dirty="0">
                <a:latin typeface="Times New Roman"/>
                <a:cs typeface="Times New Roman"/>
              </a:rPr>
              <a:t>THƠ CUỐI </a:t>
            </a:r>
            <a:r>
              <a:rPr sz="1800" b="1" spc="-5" dirty="0">
                <a:latin typeface="Times New Roman"/>
                <a:cs typeface="Times New Roman"/>
              </a:rPr>
              <a:t>ĐOẠN TRÍCH “KIỀU </a:t>
            </a:r>
            <a:r>
              <a:rPr sz="1800" b="1" dirty="0">
                <a:latin typeface="Times New Roman"/>
                <a:cs typeface="Times New Roman"/>
              </a:rPr>
              <a:t>Ở </a:t>
            </a:r>
            <a:r>
              <a:rPr sz="1800" b="1" spc="-5" dirty="0">
                <a:latin typeface="Times New Roman"/>
                <a:cs typeface="Times New Roman"/>
              </a:rPr>
              <a:t>LẦU NGƯNG BÍCH”.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Bút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ngụ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8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“Kiều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Bích”</a:t>
            </a:r>
          </a:p>
          <a:p>
            <a:pPr marL="12700" marR="5080" algn="just">
              <a:lnSpc>
                <a:spcPct val="124500"/>
              </a:lnSpc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mẫu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cổ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điển. </a:t>
            </a:r>
            <a:r>
              <a:rPr sz="1800" spc="-5" dirty="0">
                <a:latin typeface="Times New Roman"/>
                <a:cs typeface="Times New Roman"/>
              </a:rPr>
              <a:t>Để diễn tả </a:t>
            </a:r>
            <a:r>
              <a:rPr sz="1800" dirty="0">
                <a:latin typeface="Times New Roman"/>
                <a:cs typeface="Times New Roman"/>
              </a:rPr>
              <a:t>tâm trạng Kiều – 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đã sử dụng bút </a:t>
            </a:r>
            <a:r>
              <a:rPr sz="1800" spc="-10" dirty="0">
                <a:latin typeface="Times New Roman"/>
                <a:cs typeface="Times New Roman"/>
              </a:rPr>
              <a:t>pháp </a:t>
            </a:r>
            <a:r>
              <a:rPr sz="1800" spc="5" dirty="0">
                <a:latin typeface="Times New Roman"/>
                <a:cs typeface="Times New Roman"/>
              </a:rPr>
              <a:t>tả </a:t>
            </a:r>
            <a:r>
              <a:rPr sz="1800" dirty="0">
                <a:latin typeface="Times New Roman"/>
                <a:cs typeface="Times New Roman"/>
              </a:rPr>
              <a:t>cảnh ngụ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“tình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này”</a:t>
            </a:r>
            <a:r>
              <a:rPr sz="1800" dirty="0">
                <a:latin typeface="Times New Roman"/>
                <a:cs typeface="Times New Roman"/>
              </a:rPr>
              <a:t> 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dirty="0">
                <a:latin typeface="Times New Roman"/>
                <a:cs typeface="Times New Roman"/>
              </a:rPr>
              <a:t> bị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lỏng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 </a:t>
            </a:r>
            <a:r>
              <a:rPr sz="1800" dirty="0">
                <a:latin typeface="Times New Roman"/>
                <a:cs typeface="Times New Roman"/>
              </a:rPr>
              <a:t>Bích. – </a:t>
            </a:r>
            <a:r>
              <a:rPr sz="1800" spc="-5" dirty="0">
                <a:latin typeface="Times New Roman"/>
                <a:cs typeface="Times New Roman"/>
              </a:rPr>
              <a:t>Đây là </a:t>
            </a:r>
            <a:r>
              <a:rPr sz="1800" dirty="0">
                <a:latin typeface="Times New Roman"/>
                <a:cs typeface="Times New Roman"/>
              </a:rPr>
              <a:t>8 câu thơ thực cảnh </a:t>
            </a:r>
            <a:r>
              <a:rPr sz="1800" spc="-5" dirty="0">
                <a:latin typeface="Times New Roman"/>
                <a:cs typeface="Times New Roman"/>
              </a:rPr>
              <a:t>mà cũng là </a:t>
            </a:r>
            <a:r>
              <a:rPr sz="1800" dirty="0">
                <a:latin typeface="Times New Roman"/>
                <a:cs typeface="Times New Roman"/>
              </a:rPr>
              <a:t>tâm cảnh. </a:t>
            </a:r>
            <a:r>
              <a:rPr sz="1800" spc="-5" dirty="0">
                <a:latin typeface="Times New Roman"/>
                <a:cs typeface="Times New Roman"/>
              </a:rPr>
              <a:t>Mỗi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5" dirty="0">
                <a:latin typeface="Times New Roman"/>
                <a:cs typeface="Times New Roman"/>
              </a:rPr>
              <a:t>hiện của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 thời là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ẩn dụ </a:t>
            </a:r>
            <a:r>
              <a:rPr sz="1800" spc="-5" dirty="0">
                <a:latin typeface="Times New Roman"/>
                <a:cs typeface="Times New Roman"/>
              </a:rPr>
              <a:t>về tâm trạng của người </a:t>
            </a:r>
            <a:r>
              <a:rPr sz="1800" dirty="0">
                <a:latin typeface="Times New Roman"/>
                <a:cs typeface="Times New Roman"/>
              </a:rPr>
              <a:t>– mỗi một cảnh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khơi gợi ở </a:t>
            </a:r>
            <a:r>
              <a:rPr sz="1800" spc="-5" dirty="0">
                <a:latin typeface="Times New Roman"/>
                <a:cs typeface="Times New Roman"/>
              </a:rPr>
              <a:t>Kiều những </a:t>
            </a:r>
            <a:r>
              <a:rPr sz="1800" dirty="0">
                <a:latin typeface="Times New Roman"/>
                <a:cs typeface="Times New Roman"/>
              </a:rPr>
              <a:t> nỗi buồn khác </a:t>
            </a:r>
            <a:r>
              <a:rPr sz="1800" spc="-5" dirty="0">
                <a:latin typeface="Times New Roman"/>
                <a:cs typeface="Times New Roman"/>
              </a:rPr>
              <a:t>nhau,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những lý </a:t>
            </a:r>
            <a:r>
              <a:rPr sz="1800" dirty="0">
                <a:latin typeface="Times New Roman"/>
                <a:cs typeface="Times New Roman"/>
              </a:rPr>
              <a:t>do buồn </a:t>
            </a:r>
            <a:r>
              <a:rPr sz="1800" spc="-5" dirty="0">
                <a:latin typeface="Times New Roman"/>
                <a:cs typeface="Times New Roman"/>
              </a:rPr>
              <a:t>khác </a:t>
            </a:r>
            <a:r>
              <a:rPr sz="1800" dirty="0">
                <a:latin typeface="Times New Roman"/>
                <a:cs typeface="Times New Roman"/>
              </a:rPr>
              <a:t>nhau trong khi </a:t>
            </a:r>
            <a:r>
              <a:rPr sz="1800" spc="-5" dirty="0">
                <a:latin typeface="Times New Roman"/>
                <a:cs typeface="Times New Roman"/>
              </a:rPr>
              <a:t>nỗi </a:t>
            </a:r>
            <a:r>
              <a:rPr sz="1800" dirty="0">
                <a:latin typeface="Times New Roman"/>
                <a:cs typeface="Times New Roman"/>
              </a:rPr>
              <a:t>buồn đã đầy ắp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 trạng để rồi tình buồn </a:t>
            </a:r>
            <a:r>
              <a:rPr sz="1800" spc="-5" dirty="0">
                <a:latin typeface="Times New Roman"/>
                <a:cs typeface="Times New Roman"/>
              </a:rPr>
              <a:t>lại tác động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cảnh, </a:t>
            </a:r>
            <a:r>
              <a:rPr sz="1800" dirty="0">
                <a:latin typeface="Times New Roman"/>
                <a:cs typeface="Times New Roman"/>
              </a:rPr>
              <a:t>khiến cảnh </a:t>
            </a:r>
            <a:r>
              <a:rPr sz="1800" spc="-5" dirty="0">
                <a:latin typeface="Times New Roman"/>
                <a:cs typeface="Times New Roman"/>
              </a:rPr>
              <a:t>mỗi </a:t>
            </a:r>
            <a:r>
              <a:rPr sz="1800" dirty="0">
                <a:latin typeface="Times New Roman"/>
                <a:cs typeface="Times New Roman"/>
              </a:rPr>
              <a:t>lúc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buồn hơn, </a:t>
            </a:r>
            <a:r>
              <a:rPr sz="1800" spc="-5" dirty="0">
                <a:latin typeface="Times New Roman"/>
                <a:cs typeface="Times New Roman"/>
              </a:rPr>
              <a:t>nỗi </a:t>
            </a:r>
            <a:r>
              <a:rPr sz="1800" dirty="0">
                <a:latin typeface="Times New Roman"/>
                <a:cs typeface="Times New Roman"/>
              </a:rPr>
              <a:t>buồn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ghê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gớm,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mãnh</a:t>
            </a:r>
            <a:r>
              <a:rPr sz="1800" dirty="0">
                <a:latin typeface="Times New Roman"/>
                <a:cs typeface="Times New Roman"/>
              </a:rPr>
              <a:t> liệt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–   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dirty="0">
                <a:latin typeface="Times New Roman"/>
                <a:cs typeface="Times New Roman"/>
              </a:rPr>
              <a:t>dụng ngôn ngữ độc </a:t>
            </a:r>
            <a:r>
              <a:rPr sz="1800" spc="-5" dirty="0">
                <a:latin typeface="Times New Roman"/>
                <a:cs typeface="Times New Roman"/>
              </a:rPr>
              <a:t>thoại, điệp ngữ. Bốn bức tranh, </a:t>
            </a:r>
            <a:r>
              <a:rPr sz="1800" dirty="0">
                <a:latin typeface="Times New Roman"/>
                <a:cs typeface="Times New Roman"/>
              </a:rPr>
              <a:t>bốn nỗi buồn đều </a:t>
            </a:r>
            <a:r>
              <a:rPr sz="1800" spc="-1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 giả </a:t>
            </a:r>
            <a:r>
              <a:rPr sz="1800" spc="-5" dirty="0">
                <a:latin typeface="Times New Roman"/>
                <a:cs typeface="Times New Roman"/>
              </a:rPr>
              <a:t>khắc hoạ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điệp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“buồn </a:t>
            </a:r>
            <a:r>
              <a:rPr sz="1800" dirty="0">
                <a:latin typeface="Times New Roman"/>
                <a:cs typeface="Times New Roman"/>
              </a:rPr>
              <a:t>trông” </a:t>
            </a:r>
            <a:r>
              <a:rPr sz="1800" spc="-5" dirty="0">
                <a:latin typeface="Times New Roman"/>
                <a:cs typeface="Times New Roman"/>
              </a:rPr>
              <a:t>đứng đầu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là buồn </a:t>
            </a:r>
            <a:r>
              <a:rPr sz="1800" spc="-5" dirty="0">
                <a:latin typeface="Times New Roman"/>
                <a:cs typeface="Times New Roman"/>
              </a:rPr>
              <a:t>mà trông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bốn phía, trông ngóng một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spc="-10" dirty="0">
                <a:latin typeface="Times New Roman"/>
                <a:cs typeface="Times New Roman"/>
              </a:rPr>
              <a:t>gì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5" dirty="0">
                <a:latin typeface="Times New Roman"/>
                <a:cs typeface="Times New Roman"/>
              </a:rPr>
              <a:t>hồ </a:t>
            </a:r>
            <a:r>
              <a:rPr sz="1800" spc="-5" dirty="0">
                <a:latin typeface="Times New Roman"/>
                <a:cs typeface="Times New Roman"/>
              </a:rPr>
              <a:t>sẽ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thay đổi hiện </a:t>
            </a:r>
            <a:r>
              <a:rPr sz="1800" spc="-5" dirty="0">
                <a:latin typeface="Times New Roman"/>
                <a:cs typeface="Times New Roman"/>
              </a:rPr>
              <a:t>tại, </a:t>
            </a:r>
            <a:r>
              <a:rPr sz="1800" dirty="0">
                <a:latin typeface="Times New Roman"/>
                <a:cs typeface="Times New Roman"/>
              </a:rPr>
              <a:t>nhưng trông mà vô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vọng. “Buồn </a:t>
            </a:r>
            <a:r>
              <a:rPr sz="1800" spc="-5" dirty="0">
                <a:latin typeface="Times New Roman"/>
                <a:cs typeface="Times New Roman"/>
              </a:rPr>
              <a:t>trông”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thảng thốt lo âu, có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xa </a:t>
            </a:r>
            <a:r>
              <a:rPr sz="1800" spc="10" dirty="0">
                <a:latin typeface="Times New Roman"/>
                <a:cs typeface="Times New Roman"/>
              </a:rPr>
              <a:t>lạ </a:t>
            </a:r>
            <a:r>
              <a:rPr sz="1800" spc="-5" dirty="0">
                <a:latin typeface="Times New Roman"/>
                <a:cs typeface="Times New Roman"/>
              </a:rPr>
              <a:t>bút tầm </a:t>
            </a:r>
            <a:r>
              <a:rPr sz="1800" dirty="0">
                <a:latin typeface="Times New Roman"/>
                <a:cs typeface="Times New Roman"/>
              </a:rPr>
              <a:t>nhìn, có </a:t>
            </a:r>
            <a:r>
              <a:rPr sz="1800" spc="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dự </a:t>
            </a:r>
            <a:r>
              <a:rPr sz="1800" spc="-5" dirty="0">
                <a:latin typeface="Times New Roman"/>
                <a:cs typeface="Times New Roman"/>
              </a:rPr>
              <a:t>cảm hãi </a:t>
            </a:r>
            <a:r>
              <a:rPr sz="1800" dirty="0">
                <a:latin typeface="Times New Roman"/>
                <a:cs typeface="Times New Roman"/>
              </a:rPr>
              <a:t> hùng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ngây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lần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ngược.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Điệp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151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“buồn trông” kết </a:t>
            </a:r>
            <a:r>
              <a:rPr sz="1800" spc="-5" dirty="0">
                <a:latin typeface="Times New Roman"/>
                <a:cs typeface="Times New Roman"/>
              </a:rPr>
              <a:t>hợp với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đứng sau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diễn tả nỗi </a:t>
            </a:r>
            <a:r>
              <a:rPr sz="1800" spc="-5" dirty="0">
                <a:latin typeface="Times New Roman"/>
                <a:cs typeface="Times New Roman"/>
              </a:rPr>
              <a:t>buồn với </a:t>
            </a:r>
            <a:r>
              <a:rPr sz="1800" dirty="0">
                <a:latin typeface="Times New Roman"/>
                <a:cs typeface="Times New Roman"/>
              </a:rPr>
              <a:t>nhiều </a:t>
            </a:r>
            <a:r>
              <a:rPr sz="1800" spc="-10" dirty="0">
                <a:latin typeface="Times New Roman"/>
                <a:cs typeface="Times New Roman"/>
              </a:rPr>
              <a:t>sắc độ </a:t>
            </a:r>
            <a:r>
              <a:rPr sz="1800" dirty="0">
                <a:latin typeface="Times New Roman"/>
                <a:cs typeface="Times New Roman"/>
              </a:rPr>
              <a:t>khác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nhau. Điệp ngữ lại </a:t>
            </a:r>
            <a:r>
              <a:rPr sz="1800" spc="-5" dirty="0">
                <a:latin typeface="Times New Roman"/>
                <a:cs typeface="Times New Roman"/>
              </a:rPr>
              <a:t>được kết hợp với </a:t>
            </a:r>
            <a:r>
              <a:rPr sz="1800" dirty="0">
                <a:latin typeface="Times New Roman"/>
                <a:cs typeface="Times New Roman"/>
              </a:rPr>
              <a:t>các từ </a:t>
            </a:r>
            <a:r>
              <a:rPr sz="1800" spc="-5" dirty="0">
                <a:latin typeface="Times New Roman"/>
                <a:cs typeface="Times New Roman"/>
              </a:rPr>
              <a:t>láy chủ </a:t>
            </a:r>
            <a:r>
              <a:rPr sz="1800" dirty="0">
                <a:latin typeface="Times New Roman"/>
                <a:cs typeface="Times New Roman"/>
              </a:rPr>
              <a:t>yếu là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từ láy tượng hình, </a:t>
            </a:r>
            <a:r>
              <a:rPr sz="1800" spc="-5" dirty="0">
                <a:latin typeface="Times New Roman"/>
                <a:cs typeface="Times New Roman"/>
              </a:rPr>
              <a:t>dồn </a:t>
            </a:r>
            <a:r>
              <a:rPr sz="1800" dirty="0">
                <a:latin typeface="Times New Roman"/>
                <a:cs typeface="Times New Roman"/>
              </a:rPr>
              <a:t> dập,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tăng, </a:t>
            </a:r>
            <a:r>
              <a:rPr sz="1800" spc="-5" dirty="0">
                <a:latin typeface="Times New Roman"/>
                <a:cs typeface="Times New Roman"/>
              </a:rPr>
              <a:t>dâng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lớp </a:t>
            </a:r>
            <a:r>
              <a:rPr sz="1800" dirty="0">
                <a:latin typeface="Times New Roman"/>
                <a:cs typeface="Times New Roman"/>
              </a:rPr>
              <a:t>lớp, nỗi buồn vô vọng, vô tận. Điệp ngữ tạo </a:t>
            </a:r>
            <a:r>
              <a:rPr sz="1800" spc="-5" dirty="0">
                <a:latin typeface="Times New Roman"/>
                <a:cs typeface="Times New Roman"/>
              </a:rPr>
              <a:t>âm hưởng </a:t>
            </a:r>
            <a:r>
              <a:rPr sz="1800" dirty="0">
                <a:latin typeface="Times New Roman"/>
                <a:cs typeface="Times New Roman"/>
              </a:rPr>
              <a:t>trầm </a:t>
            </a:r>
            <a:r>
              <a:rPr sz="1800" spc="-5" dirty="0">
                <a:latin typeface="Times New Roman"/>
                <a:cs typeface="Times New Roman"/>
              </a:rPr>
              <a:t>buồn, </a:t>
            </a:r>
            <a:r>
              <a:rPr sz="1800" dirty="0">
                <a:latin typeface="Times New Roman"/>
                <a:cs typeface="Times New Roman"/>
              </a:rPr>
              <a:t>trở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5" dirty="0">
                <a:latin typeface="Times New Roman"/>
                <a:cs typeface="Times New Roman"/>
              </a:rPr>
              <a:t> điệp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khúc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dirty="0">
                <a:latin typeface="Times New Roman"/>
                <a:cs typeface="Times New Roman"/>
              </a:rPr>
              <a:t> là điệp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hôm,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………Thuyền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thấp thoáng </a:t>
            </a:r>
            <a:r>
              <a:rPr sz="1800" dirty="0">
                <a:latin typeface="Times New Roman"/>
                <a:cs typeface="Times New Roman"/>
              </a:rPr>
              <a:t>cánh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buồm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cánh buồm thấp thoáng nơi cửa </a:t>
            </a:r>
            <a:r>
              <a:rPr sz="1800" spc="-5" dirty="0">
                <a:latin typeface="Times New Roman"/>
                <a:cs typeface="Times New Roman"/>
              </a:rPr>
              <a:t>biển là </a:t>
            </a:r>
            <a:r>
              <a:rPr sz="1800" dirty="0">
                <a:latin typeface="Times New Roman"/>
                <a:cs typeface="Times New Roman"/>
              </a:rPr>
              <a:t>một hình ảnh rất </a:t>
            </a:r>
            <a:r>
              <a:rPr sz="1800" spc="-5" dirty="0">
                <a:latin typeface="Times New Roman"/>
                <a:cs typeface="Times New Roman"/>
              </a:rPr>
              <a:t>đắt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thể hiện nội tâm </a:t>
            </a:r>
            <a:r>
              <a:rPr sz="1800" spc="-10" dirty="0">
                <a:latin typeface="Times New Roman"/>
                <a:cs typeface="Times New Roman"/>
              </a:rPr>
              <a:t>nàng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Kiều. </a:t>
            </a:r>
            <a:r>
              <a:rPr sz="1800" spc="-5" dirty="0">
                <a:latin typeface="Times New Roman"/>
                <a:cs typeface="Times New Roman"/>
              </a:rPr>
              <a:t>Một cánh </a:t>
            </a:r>
            <a:r>
              <a:rPr sz="1800" dirty="0">
                <a:latin typeface="Times New Roman"/>
                <a:cs typeface="Times New Roman"/>
              </a:rPr>
              <a:t>buồm nhỏ </a:t>
            </a:r>
            <a:r>
              <a:rPr sz="1800" spc="-5" dirty="0">
                <a:latin typeface="Times New Roman"/>
                <a:cs typeface="Times New Roman"/>
              </a:rPr>
              <a:t>nhoi, </a:t>
            </a:r>
            <a:r>
              <a:rPr sz="1800" dirty="0">
                <a:latin typeface="Times New Roman"/>
                <a:cs typeface="Times New Roman"/>
              </a:rPr>
              <a:t>đơn độc giữa </a:t>
            </a:r>
            <a:r>
              <a:rPr sz="1800" spc="-5" dirty="0">
                <a:latin typeface="Times New Roman"/>
                <a:cs typeface="Times New Roman"/>
              </a:rPr>
              <a:t>biển nước </a:t>
            </a:r>
            <a:r>
              <a:rPr sz="1800" dirty="0">
                <a:latin typeface="Times New Roman"/>
                <a:cs typeface="Times New Roman"/>
              </a:rPr>
              <a:t>mênh </a:t>
            </a:r>
            <a:r>
              <a:rPr sz="1800" spc="-5" dirty="0">
                <a:latin typeface="Times New Roman"/>
                <a:cs typeface="Times New Roman"/>
              </a:rPr>
              <a:t>mông </a:t>
            </a:r>
            <a:r>
              <a:rPr sz="1800" dirty="0">
                <a:latin typeface="Times New Roman"/>
                <a:cs typeface="Times New Roman"/>
              </a:rPr>
              <a:t>trong ánh </a:t>
            </a:r>
            <a:r>
              <a:rPr sz="1800" spc="-5" dirty="0">
                <a:latin typeface="Times New Roman"/>
                <a:cs typeface="Times New Roman"/>
              </a:rPr>
              <a:t>sáng le </a:t>
            </a:r>
            <a:r>
              <a:rPr sz="1800" dirty="0">
                <a:latin typeface="Times New Roman"/>
                <a:cs typeface="Times New Roman"/>
              </a:rPr>
              <a:t>lói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tắt;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vắng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xa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nỗi buồn nhớ da </a:t>
            </a:r>
            <a:r>
              <a:rPr sz="1800" spc="-5" dirty="0">
                <a:latin typeface="Times New Roman"/>
                <a:cs typeface="Times New Roman"/>
              </a:rPr>
              <a:t>diết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gia đình, </a:t>
            </a:r>
            <a:r>
              <a:rPr sz="1800" dirty="0">
                <a:latin typeface="Times New Roman"/>
                <a:cs typeface="Times New Roman"/>
              </a:rPr>
              <a:t>quê </a:t>
            </a:r>
            <a:r>
              <a:rPr sz="1800" spc="-5" dirty="0">
                <a:latin typeface="Times New Roman"/>
                <a:cs typeface="Times New Roman"/>
              </a:rPr>
              <a:t>hương. </a:t>
            </a:r>
            <a:r>
              <a:rPr sz="1800" dirty="0">
                <a:latin typeface="Times New Roman"/>
                <a:cs typeface="Times New Roman"/>
              </a:rPr>
              <a:t>Con thuyền gần như </a:t>
            </a:r>
            <a:r>
              <a:rPr sz="1800" spc="-5" dirty="0">
                <a:latin typeface="Times New Roman"/>
                <a:cs typeface="Times New Roman"/>
              </a:rPr>
              <a:t>mất </a:t>
            </a:r>
            <a:r>
              <a:rPr sz="1800" dirty="0">
                <a:latin typeface="Times New Roman"/>
                <a:cs typeface="Times New Roman"/>
              </a:rPr>
              <a:t> hút, vẫn còn </a:t>
            </a:r>
            <a:r>
              <a:rPr sz="1800" spc="-5" dirty="0">
                <a:latin typeface="Times New Roman"/>
                <a:cs typeface="Times New Roman"/>
              </a:rPr>
              <a:t>lênh </a:t>
            </a:r>
            <a:r>
              <a:rPr sz="1800" dirty="0">
                <a:latin typeface="Times New Roman"/>
                <a:cs typeface="Times New Roman"/>
              </a:rPr>
              <a:t>đênh giữa </a:t>
            </a:r>
            <a:r>
              <a:rPr sz="1800" spc="-5" dirty="0">
                <a:latin typeface="Times New Roman"/>
                <a:cs typeface="Times New Roman"/>
              </a:rPr>
              <a:t>dòng đời, biết </a:t>
            </a:r>
            <a:r>
              <a:rPr sz="1800" dirty="0">
                <a:latin typeface="Times New Roman"/>
                <a:cs typeface="Times New Roman"/>
              </a:rPr>
              <a:t>bao </a:t>
            </a:r>
            <a:r>
              <a:rPr sz="1800" spc="-5" dirty="0">
                <a:latin typeface="Times New Roman"/>
                <a:cs typeface="Times New Roman"/>
              </a:rPr>
              <a:t>giờ mới được </a:t>
            </a:r>
            <a:r>
              <a:rPr sz="1800" dirty="0">
                <a:latin typeface="Times New Roman"/>
                <a:cs typeface="Times New Roman"/>
              </a:rPr>
              <a:t>trở về sum họp, </a:t>
            </a:r>
            <a:r>
              <a:rPr sz="1800" spc="-10" dirty="0">
                <a:latin typeface="Times New Roman"/>
                <a:cs typeface="Times New Roman"/>
              </a:rPr>
              <a:t>đoàn </a:t>
            </a:r>
            <a:r>
              <a:rPr sz="1800" dirty="0">
                <a:latin typeface="Times New Roman"/>
                <a:cs typeface="Times New Roman"/>
              </a:rPr>
              <a:t>tụ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 yêu.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5" dirty="0">
                <a:latin typeface="Times New Roman"/>
                <a:cs typeface="Times New Roman"/>
              </a:rPr>
              <a:t> trông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5" dirty="0">
                <a:latin typeface="Times New Roman"/>
                <a:cs typeface="Times New Roman"/>
              </a:rPr>
              <a:t> nước mới ra,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……………….Hoa </a:t>
            </a:r>
            <a:r>
              <a:rPr sz="1800" dirty="0">
                <a:latin typeface="Times New Roman"/>
                <a:cs typeface="Times New Roman"/>
              </a:rPr>
              <a:t>trôi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</a:t>
            </a:r>
            <a:r>
              <a:rPr sz="1800" spc="-10" dirty="0">
                <a:latin typeface="Times New Roman"/>
                <a:cs typeface="Times New Roman"/>
              </a:rPr>
              <a:t> mác</a:t>
            </a:r>
            <a:r>
              <a:rPr sz="1800" dirty="0">
                <a:latin typeface="Times New Roman"/>
                <a:cs typeface="Times New Roman"/>
              </a:rPr>
              <a:t> biết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885189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sng" dirty="0">
                <a:uFill>
                  <a:solidFill>
                    <a:srgbClr val="006FC0"/>
                  </a:solidFill>
                </a:uFill>
              </a:rPr>
              <a:t>BÀI</a:t>
            </a:r>
            <a:r>
              <a:rPr u="sng" spc="-20" dirty="0">
                <a:uFill>
                  <a:solidFill>
                    <a:srgbClr val="006FC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6FC0"/>
                  </a:solidFill>
                </a:uFill>
              </a:rPr>
              <a:t>1.</a:t>
            </a:r>
            <a:r>
              <a:rPr spc="10" dirty="0"/>
              <a:t> </a:t>
            </a:r>
            <a:r>
              <a:rPr spc="-5" dirty="0"/>
              <a:t>TÓM TẮT KIẾN</a:t>
            </a:r>
            <a:r>
              <a:rPr dirty="0"/>
              <a:t> </a:t>
            </a:r>
            <a:r>
              <a:rPr spc="-5" dirty="0"/>
              <a:t>THỨC</a:t>
            </a:r>
            <a:r>
              <a:rPr spc="-15" dirty="0"/>
              <a:t> </a:t>
            </a:r>
            <a:r>
              <a:rPr dirty="0"/>
              <a:t>CƠ</a:t>
            </a:r>
            <a:r>
              <a:rPr spc="-10" dirty="0"/>
              <a:t> </a:t>
            </a:r>
            <a:r>
              <a:rPr spc="-5" dirty="0"/>
              <a:t>BẢN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01191" y="1371600"/>
            <a:ext cx="8258175" cy="41275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pc="-5" dirty="0"/>
              <a:t>A.</a:t>
            </a:r>
            <a:r>
              <a:rPr spc="-10" dirty="0"/>
              <a:t> </a:t>
            </a:r>
            <a:r>
              <a:rPr dirty="0"/>
              <a:t>TÌM</a:t>
            </a:r>
            <a:r>
              <a:rPr spc="-15" dirty="0"/>
              <a:t> </a:t>
            </a:r>
            <a:r>
              <a:rPr spc="-5" dirty="0"/>
              <a:t>HIỂU</a:t>
            </a:r>
            <a:r>
              <a:rPr spc="-20" dirty="0"/>
              <a:t> </a:t>
            </a:r>
            <a:r>
              <a:rPr spc="-5" dirty="0"/>
              <a:t>CHUNG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dirty="0"/>
              <a:t>1.</a:t>
            </a:r>
            <a:r>
              <a:rPr spc="-10" dirty="0"/>
              <a:t> </a:t>
            </a:r>
            <a:r>
              <a:rPr spc="-5" dirty="0"/>
              <a:t>Vị</a:t>
            </a:r>
            <a:r>
              <a:rPr spc="-15" dirty="0"/>
              <a:t> </a:t>
            </a:r>
            <a:r>
              <a:rPr dirty="0"/>
              <a:t>trí</a:t>
            </a:r>
            <a:r>
              <a:rPr spc="-10" dirty="0"/>
              <a:t> </a:t>
            </a:r>
            <a:r>
              <a:rPr spc="-5" dirty="0"/>
              <a:t>đoạn</a:t>
            </a:r>
            <a:r>
              <a:rPr spc="-10" dirty="0"/>
              <a:t> </a:t>
            </a:r>
            <a:r>
              <a:rPr spc="-5" dirty="0"/>
              <a:t>trích:</a:t>
            </a: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b="0" dirty="0">
                <a:latin typeface="Times New Roman"/>
                <a:cs typeface="Times New Roman"/>
              </a:rPr>
              <a:t>– </a:t>
            </a:r>
            <a:r>
              <a:rPr b="0" spc="-5" dirty="0">
                <a:latin typeface="Times New Roman"/>
                <a:cs typeface="Times New Roman"/>
              </a:rPr>
              <a:t>Nằm </a:t>
            </a:r>
            <a:r>
              <a:rPr b="0" dirty="0">
                <a:latin typeface="Times New Roman"/>
                <a:cs typeface="Times New Roman"/>
              </a:rPr>
              <a:t>ở </a:t>
            </a:r>
            <a:r>
              <a:rPr b="0" spc="-5" dirty="0">
                <a:latin typeface="Times New Roman"/>
                <a:cs typeface="Times New Roman"/>
              </a:rPr>
              <a:t>phần thứ </a:t>
            </a:r>
            <a:r>
              <a:rPr b="0" dirty="0">
                <a:latin typeface="Times New Roman"/>
                <a:cs typeface="Times New Roman"/>
              </a:rPr>
              <a:t>hai </a:t>
            </a:r>
            <a:r>
              <a:rPr b="0" spc="-5" dirty="0">
                <a:latin typeface="Times New Roman"/>
                <a:cs typeface="Times New Roman"/>
              </a:rPr>
              <a:t>“Gia </a:t>
            </a:r>
            <a:r>
              <a:rPr b="0" dirty="0">
                <a:latin typeface="Times New Roman"/>
                <a:cs typeface="Times New Roman"/>
              </a:rPr>
              <a:t>biến và lưu </a:t>
            </a:r>
            <a:r>
              <a:rPr b="0" spc="-5" dirty="0">
                <a:latin typeface="Times New Roman"/>
                <a:cs typeface="Times New Roman"/>
              </a:rPr>
              <a:t>lạc”.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Sau </a:t>
            </a:r>
            <a:r>
              <a:rPr b="0" dirty="0">
                <a:latin typeface="Times New Roman"/>
                <a:cs typeface="Times New Roman"/>
              </a:rPr>
              <a:t>khi biết mình bị </a:t>
            </a:r>
            <a:r>
              <a:rPr b="0" spc="-5" dirty="0">
                <a:latin typeface="Times New Roman"/>
                <a:cs typeface="Times New Roman"/>
              </a:rPr>
              <a:t>lừa </a:t>
            </a:r>
            <a:r>
              <a:rPr b="0" dirty="0">
                <a:latin typeface="Times New Roman"/>
                <a:cs typeface="Times New Roman"/>
              </a:rPr>
              <a:t>vào chốn </a:t>
            </a:r>
            <a:r>
              <a:rPr b="0" spc="-5" dirty="0">
                <a:latin typeface="Times New Roman"/>
                <a:cs typeface="Times New Roman"/>
              </a:rPr>
              <a:t>lầu xanh, </a:t>
            </a:r>
            <a:r>
              <a:rPr b="0" dirty="0">
                <a:latin typeface="Times New Roman"/>
                <a:cs typeface="Times New Roman"/>
              </a:rPr>
              <a:t> Kiều </a:t>
            </a:r>
            <a:r>
              <a:rPr b="0" spc="-5" dirty="0">
                <a:latin typeface="Times New Roman"/>
                <a:cs typeface="Times New Roman"/>
              </a:rPr>
              <a:t>uất ức </a:t>
            </a:r>
            <a:r>
              <a:rPr b="0" dirty="0">
                <a:latin typeface="Times New Roman"/>
                <a:cs typeface="Times New Roman"/>
              </a:rPr>
              <a:t>định tự </a:t>
            </a:r>
            <a:r>
              <a:rPr b="0" spc="-5" dirty="0">
                <a:latin typeface="Times New Roman"/>
                <a:cs typeface="Times New Roman"/>
              </a:rPr>
              <a:t>vẫn. </a:t>
            </a:r>
            <a:r>
              <a:rPr b="0" spc="5" dirty="0">
                <a:latin typeface="Times New Roman"/>
                <a:cs typeface="Times New Roman"/>
              </a:rPr>
              <a:t>Tứ </a:t>
            </a:r>
            <a:r>
              <a:rPr b="0" dirty="0">
                <a:latin typeface="Times New Roman"/>
                <a:cs typeface="Times New Roman"/>
              </a:rPr>
              <a:t>Bà </a:t>
            </a:r>
            <a:r>
              <a:rPr b="0" spc="-5" dirty="0">
                <a:latin typeface="Times New Roman"/>
                <a:cs typeface="Times New Roman"/>
              </a:rPr>
              <a:t>sợ </a:t>
            </a:r>
            <a:r>
              <a:rPr b="0" dirty="0">
                <a:latin typeface="Times New Roman"/>
                <a:cs typeface="Times New Roman"/>
              </a:rPr>
              <a:t>mất vốn, bèn </a:t>
            </a:r>
            <a:r>
              <a:rPr b="0" spc="-5" dirty="0">
                <a:latin typeface="Times New Roman"/>
                <a:cs typeface="Times New Roman"/>
              </a:rPr>
              <a:t>lựa </a:t>
            </a:r>
            <a:r>
              <a:rPr b="0" dirty="0">
                <a:latin typeface="Times New Roman"/>
                <a:cs typeface="Times New Roman"/>
              </a:rPr>
              <a:t>lời </a:t>
            </a:r>
            <a:r>
              <a:rPr b="0" spc="-5" dirty="0">
                <a:latin typeface="Times New Roman"/>
                <a:cs typeface="Times New Roman"/>
              </a:rPr>
              <a:t>khuyên </a:t>
            </a:r>
            <a:r>
              <a:rPr b="0" dirty="0">
                <a:latin typeface="Times New Roman"/>
                <a:cs typeface="Times New Roman"/>
              </a:rPr>
              <a:t>giải, dụ </a:t>
            </a:r>
            <a:r>
              <a:rPr b="0" spc="-5" dirty="0">
                <a:latin typeface="Times New Roman"/>
                <a:cs typeface="Times New Roman"/>
              </a:rPr>
              <a:t>dỗ. Mụ </a:t>
            </a:r>
            <a:r>
              <a:rPr b="0" dirty="0">
                <a:latin typeface="Times New Roman"/>
                <a:cs typeface="Times New Roman"/>
              </a:rPr>
              <a:t>vờ chăm 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sóc, thuốc thang, hứa </a:t>
            </a:r>
            <a:r>
              <a:rPr b="0" dirty="0">
                <a:latin typeface="Times New Roman"/>
                <a:cs typeface="Times New Roman"/>
              </a:rPr>
              <a:t>hẹn khi </a:t>
            </a:r>
            <a:r>
              <a:rPr b="0" spc="-10" dirty="0">
                <a:latin typeface="Times New Roman"/>
                <a:cs typeface="Times New Roman"/>
              </a:rPr>
              <a:t>nàng </a:t>
            </a:r>
            <a:r>
              <a:rPr b="0" dirty="0">
                <a:latin typeface="Times New Roman"/>
                <a:cs typeface="Times New Roman"/>
              </a:rPr>
              <a:t>bình </a:t>
            </a:r>
            <a:r>
              <a:rPr b="0" spc="-5" dirty="0">
                <a:latin typeface="Times New Roman"/>
                <a:cs typeface="Times New Roman"/>
              </a:rPr>
              <a:t>phục, sẽ </a:t>
            </a:r>
            <a:r>
              <a:rPr b="0" dirty="0">
                <a:latin typeface="Times New Roman"/>
                <a:cs typeface="Times New Roman"/>
              </a:rPr>
              <a:t>gả cho </a:t>
            </a:r>
            <a:r>
              <a:rPr b="0" spc="-5" dirty="0">
                <a:latin typeface="Times New Roman"/>
                <a:cs typeface="Times New Roman"/>
              </a:rPr>
              <a:t>người </a:t>
            </a:r>
            <a:r>
              <a:rPr b="0" dirty="0">
                <a:latin typeface="Times New Roman"/>
                <a:cs typeface="Times New Roman"/>
              </a:rPr>
              <a:t>tử tế; </a:t>
            </a:r>
            <a:r>
              <a:rPr b="0" spc="-5" dirty="0">
                <a:latin typeface="Times New Roman"/>
                <a:cs typeface="Times New Roman"/>
              </a:rPr>
              <a:t>rồi </a:t>
            </a:r>
            <a:r>
              <a:rPr b="0" dirty="0">
                <a:latin typeface="Times New Roman"/>
                <a:cs typeface="Times New Roman"/>
              </a:rPr>
              <a:t>đưa Kiều ra </a:t>
            </a:r>
            <a:r>
              <a:rPr b="0" spc="-5" dirty="0">
                <a:latin typeface="Times New Roman"/>
                <a:cs typeface="Times New Roman"/>
              </a:rPr>
              <a:t>giam </a:t>
            </a:r>
            <a:r>
              <a:rPr b="0" dirty="0">
                <a:latin typeface="Times New Roman"/>
                <a:cs typeface="Times New Roman"/>
              </a:rPr>
              <a:t> lỏng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ở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lầu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Ngưng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Bích,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đợi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thực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hiện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âm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mưu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mới.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Sau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đoạn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này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là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việc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Kiều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bị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Sở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Khanh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lừa </a:t>
            </a:r>
            <a:r>
              <a:rPr b="0" dirty="0">
                <a:latin typeface="Times New Roman"/>
                <a:cs typeface="Times New Roman"/>
              </a:rPr>
              <a:t>và </a:t>
            </a:r>
            <a:r>
              <a:rPr b="0" spc="-5" dirty="0">
                <a:latin typeface="Times New Roman"/>
                <a:cs typeface="Times New Roman"/>
              </a:rPr>
              <a:t>phải </a:t>
            </a:r>
            <a:r>
              <a:rPr b="0" dirty="0">
                <a:latin typeface="Times New Roman"/>
                <a:cs typeface="Times New Roman"/>
              </a:rPr>
              <a:t>chấp nhận làm </a:t>
            </a:r>
            <a:r>
              <a:rPr b="0" spc="-5" dirty="0">
                <a:latin typeface="Times New Roman"/>
                <a:cs typeface="Times New Roman"/>
              </a:rPr>
              <a:t>gái </a:t>
            </a:r>
            <a:r>
              <a:rPr b="0" dirty="0">
                <a:latin typeface="Times New Roman"/>
                <a:cs typeface="Times New Roman"/>
              </a:rPr>
              <a:t>lầu xanh. </a:t>
            </a:r>
            <a:r>
              <a:rPr b="0" spc="-5" dirty="0">
                <a:latin typeface="Times New Roman"/>
                <a:cs typeface="Times New Roman"/>
              </a:rPr>
              <a:t>Đoạn </a:t>
            </a:r>
            <a:r>
              <a:rPr b="0" dirty="0">
                <a:latin typeface="Times New Roman"/>
                <a:cs typeface="Times New Roman"/>
              </a:rPr>
              <a:t>trích </a:t>
            </a:r>
            <a:r>
              <a:rPr b="0" spc="-5" dirty="0">
                <a:latin typeface="Times New Roman"/>
                <a:cs typeface="Times New Roman"/>
              </a:rPr>
              <a:t>nằm giữa hai </a:t>
            </a:r>
            <a:r>
              <a:rPr b="0" dirty="0">
                <a:latin typeface="Times New Roman"/>
                <a:cs typeface="Times New Roman"/>
              </a:rPr>
              <a:t>biến cố </a:t>
            </a:r>
            <a:r>
              <a:rPr b="0" spc="-5" dirty="0">
                <a:latin typeface="Times New Roman"/>
                <a:cs typeface="Times New Roman"/>
              </a:rPr>
              <a:t>đau xót. Đây </a:t>
            </a:r>
            <a:r>
              <a:rPr b="0" dirty="0">
                <a:latin typeface="Times New Roman"/>
                <a:cs typeface="Times New Roman"/>
              </a:rPr>
              <a:t>là 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những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biến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cố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giúp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ta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hiểu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những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bàng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hoàng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tê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tái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và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sự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lo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âu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về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tương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lai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của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nàng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Kiều.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dirty="0"/>
              <a:t>2.</a:t>
            </a:r>
            <a:r>
              <a:rPr spc="-10" dirty="0"/>
              <a:t> </a:t>
            </a:r>
            <a:r>
              <a:rPr dirty="0"/>
              <a:t>Bố</a:t>
            </a:r>
            <a:r>
              <a:rPr spc="-20" dirty="0"/>
              <a:t> </a:t>
            </a:r>
            <a:r>
              <a:rPr spc="-5" dirty="0"/>
              <a:t>cục đoạn</a:t>
            </a:r>
            <a:r>
              <a:rPr spc="-10" dirty="0"/>
              <a:t> </a:t>
            </a:r>
            <a:r>
              <a:rPr spc="-5" dirty="0"/>
              <a:t>trích: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b="0" dirty="0">
                <a:latin typeface="Times New Roman"/>
                <a:cs typeface="Times New Roman"/>
              </a:rPr>
              <a:t>– </a:t>
            </a:r>
            <a:r>
              <a:rPr b="0" spc="-5" dirty="0">
                <a:latin typeface="Times New Roman"/>
                <a:cs typeface="Times New Roman"/>
              </a:rPr>
              <a:t>Sáu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câu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đầu: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Hoàn cảnh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cô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đơn,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cay</a:t>
            </a:r>
            <a:r>
              <a:rPr b="0" dirty="0">
                <a:latin typeface="Times New Roman"/>
                <a:cs typeface="Times New Roman"/>
              </a:rPr>
              <a:t> đắng </a:t>
            </a:r>
            <a:r>
              <a:rPr b="0" spc="-5" dirty="0">
                <a:latin typeface="Times New Roman"/>
                <a:cs typeface="Times New Roman"/>
              </a:rPr>
              <a:t>xót </a:t>
            </a:r>
            <a:r>
              <a:rPr b="0" dirty="0">
                <a:latin typeface="Times New Roman"/>
                <a:cs typeface="Times New Roman"/>
              </a:rPr>
              <a:t>xa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của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Kiều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b="0" dirty="0">
                <a:latin typeface="Times New Roman"/>
                <a:cs typeface="Times New Roman"/>
              </a:rPr>
              <a:t>– Tám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câu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tiếp: Nỗi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thương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nhớ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Kim Trọng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và</a:t>
            </a:r>
            <a:r>
              <a:rPr b="0" spc="-5" dirty="0">
                <a:latin typeface="Times New Roman"/>
                <a:cs typeface="Times New Roman"/>
              </a:rPr>
              <a:t> cha</a:t>
            </a:r>
            <a:r>
              <a:rPr b="0" dirty="0">
                <a:latin typeface="Times New Roman"/>
                <a:cs typeface="Times New Roman"/>
              </a:rPr>
              <a:t> mẹ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 </a:t>
            </a:r>
            <a:r>
              <a:rPr b="0" spc="-5" dirty="0">
                <a:latin typeface="Times New Roman"/>
                <a:cs typeface="Times New Roman"/>
              </a:rPr>
              <a:t>Kiều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b="0" dirty="0">
                <a:latin typeface="Times New Roman"/>
                <a:cs typeface="Times New Roman"/>
              </a:rPr>
              <a:t>– Tám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câu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cuối: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Tâm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trạng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đau</a:t>
            </a:r>
            <a:r>
              <a:rPr b="0" spc="-5" dirty="0">
                <a:latin typeface="Times New Roman"/>
                <a:cs typeface="Times New Roman"/>
              </a:rPr>
              <a:t> buồn,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âu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lo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Kiều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qua </a:t>
            </a:r>
            <a:r>
              <a:rPr b="0" dirty="0">
                <a:latin typeface="Times New Roman"/>
                <a:cs typeface="Times New Roman"/>
              </a:rPr>
              <a:t>cách</a:t>
            </a:r>
            <a:r>
              <a:rPr b="0" spc="-5" dirty="0">
                <a:latin typeface="Times New Roman"/>
                <a:cs typeface="Times New Roman"/>
              </a:rPr>
              <a:t> nhìn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5" dirty="0">
                <a:latin typeface="Times New Roman"/>
                <a:cs typeface="Times New Roman"/>
              </a:rPr>
              <a:t>cảnh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vật.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cánh hoa </a:t>
            </a:r>
            <a:r>
              <a:rPr sz="1800" spc="-5" dirty="0">
                <a:latin typeface="Times New Roman"/>
                <a:cs typeface="Times New Roman"/>
              </a:rPr>
              <a:t>tàn </a:t>
            </a:r>
            <a:r>
              <a:rPr sz="1800" spc="5" dirty="0">
                <a:latin typeface="Times New Roman"/>
                <a:cs typeface="Times New Roman"/>
              </a:rPr>
              <a:t>lụi </a:t>
            </a:r>
            <a:r>
              <a:rPr sz="1800" spc="-5" dirty="0">
                <a:latin typeface="Times New Roman"/>
                <a:cs typeface="Times New Roman"/>
              </a:rPr>
              <a:t>trôi </a:t>
            </a:r>
            <a:r>
              <a:rPr sz="1800" dirty="0">
                <a:latin typeface="Times New Roman"/>
                <a:cs typeface="Times New Roman"/>
              </a:rPr>
              <a:t>man mác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ngọn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mới xa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Kiều càng buồn hơn </a:t>
            </a:r>
            <a:r>
              <a:rPr sz="1800" spc="-5" dirty="0">
                <a:latin typeface="Times New Roman"/>
                <a:cs typeface="Times New Roman"/>
              </a:rPr>
              <a:t>bởi </a:t>
            </a:r>
            <a:r>
              <a:rPr sz="1800" dirty="0">
                <a:latin typeface="Times New Roman"/>
                <a:cs typeface="Times New Roman"/>
              </a:rPr>
              <a:t> nàng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đênh,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chìm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nổi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đời,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 trôi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dập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vùi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sao.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5" dirty="0">
                <a:latin typeface="Times New Roman"/>
                <a:cs typeface="Times New Roman"/>
              </a:rPr>
              <a:t> trông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rầu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rầu,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……………………Chân</a:t>
            </a:r>
            <a:r>
              <a:rPr sz="1800" spc="-5" dirty="0">
                <a:latin typeface="Times New Roman"/>
                <a:cs typeface="Times New Roman"/>
              </a:rPr>
              <a:t> mây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 xanh.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“rầu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rầu”,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“xanh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xanh”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héo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úa,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mịt,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nhạt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mây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mặt đất, </a:t>
            </a:r>
            <a:r>
              <a:rPr sz="1800" dirty="0">
                <a:latin typeface="Times New Roman"/>
                <a:cs typeface="Times New Roman"/>
              </a:rPr>
              <a:t>còn đâu </a:t>
            </a:r>
            <a:r>
              <a:rPr sz="1800" spc="-5" dirty="0">
                <a:latin typeface="Times New Roman"/>
                <a:cs typeface="Times New Roman"/>
              </a:rPr>
              <a:t>cái “xanh </a:t>
            </a:r>
            <a:r>
              <a:rPr sz="1800" dirty="0">
                <a:latin typeface="Times New Roman"/>
                <a:cs typeface="Times New Roman"/>
              </a:rPr>
              <a:t>tận chân </a:t>
            </a:r>
            <a:r>
              <a:rPr sz="1800" spc="-5" dirty="0">
                <a:latin typeface="Times New Roman"/>
                <a:cs typeface="Times New Roman"/>
              </a:rPr>
              <a:t>trời” như </a:t>
            </a:r>
            <a:r>
              <a:rPr sz="1800" dirty="0">
                <a:latin typeface="Times New Roman"/>
                <a:cs typeface="Times New Roman"/>
              </a:rPr>
              <a:t>sắc cỏ trong </a:t>
            </a:r>
            <a:r>
              <a:rPr sz="1800" spc="-5" dirty="0">
                <a:latin typeface="Times New Roman"/>
                <a:cs typeface="Times New Roman"/>
              </a:rPr>
              <a:t>tiết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minh khi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trong cảnh </a:t>
            </a:r>
            <a:r>
              <a:rPr sz="1800" spc="-5" dirty="0">
                <a:latin typeface="Times New Roman"/>
                <a:cs typeface="Times New Roman"/>
              </a:rPr>
              <a:t>đầm </a:t>
            </a:r>
            <a:r>
              <a:rPr sz="1800" dirty="0">
                <a:latin typeface="Times New Roman"/>
                <a:cs typeface="Times New Roman"/>
              </a:rPr>
              <a:t>ấm. Màu </a:t>
            </a:r>
            <a:r>
              <a:rPr sz="1800" spc="-10" dirty="0">
                <a:latin typeface="Times New Roman"/>
                <a:cs typeface="Times New Roman"/>
              </a:rPr>
              <a:t>xanh </a:t>
            </a:r>
            <a:r>
              <a:rPr sz="1800" dirty="0">
                <a:latin typeface="Times New Roman"/>
                <a:cs typeface="Times New Roman"/>
              </a:rPr>
              <a:t>này gợi cho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một nỗi chán ngán, vô vọng vì cuộc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quạnh</a:t>
            </a:r>
            <a:r>
              <a:rPr sz="1800" spc="-1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5" dirty="0">
                <a:latin typeface="Times New Roman"/>
                <a:cs typeface="Times New Roman"/>
              </a:rPr>
              <a:t> vị, </a:t>
            </a:r>
            <a:r>
              <a:rPr sz="1800" dirty="0">
                <a:latin typeface="Times New Roman"/>
                <a:cs typeface="Times New Roman"/>
              </a:rPr>
              <a:t>tẻ</a:t>
            </a:r>
            <a:r>
              <a:rPr sz="1800" spc="-5" dirty="0">
                <a:latin typeface="Times New Roman"/>
                <a:cs typeface="Times New Roman"/>
              </a:rPr>
              <a:t> nhạt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kéo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" dirty="0">
                <a:latin typeface="Times New Roman"/>
                <a:cs typeface="Times New Roman"/>
              </a:rPr>
              <a:t> 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trông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 </a:t>
            </a:r>
            <a:r>
              <a:rPr sz="1800" dirty="0">
                <a:latin typeface="Times New Roman"/>
                <a:cs typeface="Times New Roman"/>
              </a:rPr>
              <a:t>duềnh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……………………...Ầm</a:t>
            </a:r>
            <a:r>
              <a:rPr sz="1800" spc="-5" dirty="0">
                <a:latin typeface="Times New Roman"/>
                <a:cs typeface="Times New Roman"/>
              </a:rPr>
              <a:t> ầm tiếng </a:t>
            </a:r>
            <a:r>
              <a:rPr sz="1800" dirty="0">
                <a:latin typeface="Times New Roman"/>
                <a:cs typeface="Times New Roman"/>
              </a:rPr>
              <a:t>sóng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dirty="0">
                <a:latin typeface="Times New Roman"/>
                <a:cs typeface="Times New Roman"/>
              </a:rPr>
              <a:t> ghế</a:t>
            </a:r>
            <a:r>
              <a:rPr sz="1800" spc="-5" dirty="0">
                <a:latin typeface="Times New Roman"/>
                <a:cs typeface="Times New Roman"/>
              </a:rPr>
              <a:t> ngồi.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Dường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tăng,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dồn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dập.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“gió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duềnh”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bỗng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ầm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ầm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vây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ghế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ngồi.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“ầm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ầm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sóng”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dữ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dội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bão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táp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đã,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ập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đè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nặng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kiếp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cổ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hủ,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đợt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gầm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thét,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rì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rào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Kiều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127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không chỉ buồn mà còn lo </a:t>
            </a:r>
            <a:r>
              <a:rPr sz="1800" spc="-5" dirty="0">
                <a:latin typeface="Times New Roman"/>
                <a:cs typeface="Times New Roman"/>
              </a:rPr>
              <a:t>sợ, kinh </a:t>
            </a:r>
            <a:r>
              <a:rPr sz="1800" dirty="0">
                <a:latin typeface="Times New Roman"/>
                <a:cs typeface="Times New Roman"/>
              </a:rPr>
              <a:t>hãi như rơi dần </a:t>
            </a:r>
            <a:r>
              <a:rPr sz="1800" spc="-5" dirty="0">
                <a:latin typeface="Times New Roman"/>
                <a:cs typeface="Times New Roman"/>
              </a:rPr>
              <a:t>vào vực thẳm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cách bất </a:t>
            </a:r>
            <a:r>
              <a:rPr sz="1800" dirty="0">
                <a:latin typeface="Times New Roman"/>
                <a:cs typeface="Times New Roman"/>
              </a:rPr>
              <a:t>lực. </a:t>
            </a:r>
            <a:r>
              <a:rPr sz="1800" spc="-10" dirty="0">
                <a:latin typeface="Times New Roman"/>
                <a:cs typeface="Times New Roman"/>
              </a:rPr>
              <a:t>Nỗi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 ấy đã </a:t>
            </a:r>
            <a:r>
              <a:rPr sz="1800" spc="-5" dirty="0">
                <a:latin typeface="Times New Roman"/>
                <a:cs typeface="Times New Roman"/>
              </a:rPr>
              <a:t>dâng </a:t>
            </a:r>
            <a:r>
              <a:rPr sz="1800" dirty="0">
                <a:latin typeface="Times New Roman"/>
                <a:cs typeface="Times New Roman"/>
              </a:rPr>
              <a:t>đến tột </a:t>
            </a:r>
            <a:r>
              <a:rPr sz="1800" spc="-5" dirty="0">
                <a:latin typeface="Times New Roman"/>
                <a:cs typeface="Times New Roman"/>
              </a:rPr>
              <a:t>đỉnh, khiến </a:t>
            </a:r>
            <a:r>
              <a:rPr sz="1800" dirty="0">
                <a:latin typeface="Times New Roman"/>
                <a:cs typeface="Times New Roman"/>
              </a:rPr>
              <a:t>Kiều thực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tuyệt </a:t>
            </a:r>
            <a:r>
              <a:rPr sz="1800" spc="-5" dirty="0">
                <a:latin typeface="Times New Roman"/>
                <a:cs typeface="Times New Roman"/>
              </a:rPr>
              <a:t>vọng. </a:t>
            </a:r>
            <a:r>
              <a:rPr sz="1800" dirty="0">
                <a:latin typeface="Times New Roman"/>
                <a:cs typeface="Times New Roman"/>
              </a:rPr>
              <a:t>Thiên nhiên </a:t>
            </a:r>
            <a:r>
              <a:rPr sz="1800" spc="5" dirty="0">
                <a:latin typeface="Times New Roman"/>
                <a:cs typeface="Times New Roman"/>
              </a:rPr>
              <a:t>chân </a:t>
            </a:r>
            <a:r>
              <a:rPr sz="1800" spc="-5" dirty="0">
                <a:latin typeface="Times New Roman"/>
                <a:cs typeface="Times New Roman"/>
              </a:rPr>
              <a:t>thực, sinh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ảo.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-5" dirty="0">
                <a:latin typeface="Times New Roman"/>
                <a:cs typeface="Times New Roman"/>
              </a:rPr>
              <a:t> đeo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5" dirty="0">
                <a:latin typeface="Times New Roman"/>
                <a:cs typeface="Times New Roman"/>
              </a:rPr>
              <a:t> cảnh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giờ”.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Cảnh được </a:t>
            </a:r>
            <a:r>
              <a:rPr sz="1800" dirty="0">
                <a:latin typeface="Times New Roman"/>
                <a:cs typeface="Times New Roman"/>
              </a:rPr>
              <a:t>miêu </a:t>
            </a:r>
            <a:r>
              <a:rPr sz="1800" spc="-5" dirty="0">
                <a:latin typeface="Times New Roman"/>
                <a:cs typeface="Times New Roman"/>
              </a:rPr>
              <a:t>tả </a:t>
            </a:r>
            <a:r>
              <a:rPr sz="1800" dirty="0">
                <a:latin typeface="Times New Roman"/>
                <a:cs typeface="Times New Roman"/>
              </a:rPr>
              <a:t>từ xa đến </a:t>
            </a:r>
            <a:r>
              <a:rPr sz="1800" spc="-5" dirty="0">
                <a:latin typeface="Times New Roman"/>
                <a:cs typeface="Times New Roman"/>
              </a:rPr>
              <a:t>gần, </a:t>
            </a:r>
            <a:r>
              <a:rPr sz="1800" dirty="0">
                <a:latin typeface="Times New Roman"/>
                <a:cs typeface="Times New Roman"/>
              </a:rPr>
              <a:t>màu sắc từ </a:t>
            </a:r>
            <a:r>
              <a:rPr sz="1800" spc="-5" dirty="0">
                <a:latin typeface="Times New Roman"/>
                <a:cs typeface="Times New Roman"/>
              </a:rPr>
              <a:t>nhạt đến đậm, âm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tĩnh </a:t>
            </a:r>
            <a:r>
              <a:rPr sz="1800" spc="-10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 diễn đạt </a:t>
            </a:r>
            <a:r>
              <a:rPr sz="1800" spc="-5" dirty="0">
                <a:latin typeface="Times New Roman"/>
                <a:cs typeface="Times New Roman"/>
              </a:rPr>
              <a:t>nỗi buồn </a:t>
            </a:r>
            <a:r>
              <a:rPr sz="1800" dirty="0">
                <a:latin typeface="Times New Roman"/>
                <a:cs typeface="Times New Roman"/>
              </a:rPr>
              <a:t>từ man </a:t>
            </a:r>
            <a:r>
              <a:rPr sz="1800" spc="-5" dirty="0">
                <a:latin typeface="Times New Roman"/>
                <a:cs typeface="Times New Roman"/>
              </a:rPr>
              <a:t>mác, </a:t>
            </a:r>
            <a:r>
              <a:rPr sz="1800" dirty="0">
                <a:latin typeface="Times New Roman"/>
                <a:cs typeface="Times New Roman"/>
              </a:rPr>
              <a:t>mông lung đến lo âu, kinh </a:t>
            </a:r>
            <a:r>
              <a:rPr sz="1800" spc="-5" dirty="0">
                <a:latin typeface="Times New Roman"/>
                <a:cs typeface="Times New Roman"/>
              </a:rPr>
              <a:t>sợ, dồn </a:t>
            </a:r>
            <a:r>
              <a:rPr sz="1800" dirty="0">
                <a:latin typeface="Times New Roman"/>
                <a:cs typeface="Times New Roman"/>
              </a:rPr>
              <a:t>đến bão táp </a:t>
            </a:r>
            <a:r>
              <a:rPr sz="1800" spc="-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cực </a:t>
            </a:r>
            <a:r>
              <a:rPr sz="1800" spc="-5" dirty="0">
                <a:latin typeface="Times New Roman"/>
                <a:cs typeface="Times New Roman"/>
              </a:rPr>
              <a:t>điểm của cảm </a:t>
            </a:r>
            <a:r>
              <a:rPr sz="1800" dirty="0">
                <a:latin typeface="Times New Roman"/>
                <a:cs typeface="Times New Roman"/>
              </a:rPr>
              <a:t>xúc trong </a:t>
            </a:r>
            <a:r>
              <a:rPr sz="1800" spc="-5" dirty="0">
                <a:latin typeface="Times New Roman"/>
                <a:cs typeface="Times New Roman"/>
              </a:rPr>
              <a:t>lòng </a:t>
            </a:r>
            <a:r>
              <a:rPr sz="1800" dirty="0">
                <a:latin typeface="Times New Roman"/>
                <a:cs typeface="Times New Roman"/>
              </a:rPr>
              <a:t>Kiều. </a:t>
            </a:r>
            <a:r>
              <a:rPr sz="1800" spc="-5" dirty="0">
                <a:latin typeface="Times New Roman"/>
                <a:cs typeface="Times New Roman"/>
              </a:rPr>
              <a:t>Tất cả </a:t>
            </a:r>
            <a:r>
              <a:rPr sz="1800" dirty="0">
                <a:latin typeface="Times New Roman"/>
                <a:cs typeface="Times New Roman"/>
              </a:rPr>
              <a:t>là hình ảnh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vô định, mong manh, sự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dạt trôi bế </a:t>
            </a:r>
            <a:r>
              <a:rPr sz="1800" spc="-5" dirty="0">
                <a:latin typeface="Times New Roman"/>
                <a:cs typeface="Times New Roman"/>
              </a:rPr>
              <a:t>tắc,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chao </a:t>
            </a:r>
            <a:r>
              <a:rPr sz="1800" spc="-5" dirty="0">
                <a:latin typeface="Times New Roman"/>
                <a:cs typeface="Times New Roman"/>
              </a:rPr>
              <a:t>đảo, nghiêng </a:t>
            </a:r>
            <a:r>
              <a:rPr sz="1800" dirty="0">
                <a:latin typeface="Times New Roman"/>
                <a:cs typeface="Times New Roman"/>
              </a:rPr>
              <a:t>đổ dữ </a:t>
            </a:r>
            <a:r>
              <a:rPr sz="1800" spc="-5" dirty="0">
                <a:latin typeface="Times New Roman"/>
                <a:cs typeface="Times New Roman"/>
              </a:rPr>
              <a:t>dội. Lúc </a:t>
            </a:r>
            <a:r>
              <a:rPr sz="1800" dirty="0">
                <a:latin typeface="Times New Roman"/>
                <a:cs typeface="Times New Roman"/>
              </a:rPr>
              <a:t>này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trở nên tuyệt vọng, yếu đuối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nhất. Cũng vì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mà nàng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mắc lừa </a:t>
            </a:r>
            <a:r>
              <a:rPr sz="1800" spc="-5" dirty="0">
                <a:latin typeface="Times New Roman"/>
                <a:cs typeface="Times New Roman"/>
              </a:rPr>
              <a:t>Sở Khanh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rồi </a:t>
            </a:r>
            <a:r>
              <a:rPr sz="1800" dirty="0">
                <a:latin typeface="Times New Roman"/>
                <a:cs typeface="Times New Roman"/>
              </a:rPr>
              <a:t>dấn </a:t>
            </a:r>
            <a:r>
              <a:rPr sz="1800" spc="-5" dirty="0">
                <a:latin typeface="Times New Roman"/>
                <a:cs typeface="Times New Roman"/>
              </a:rPr>
              <a:t>thân </a:t>
            </a:r>
            <a:r>
              <a:rPr sz="1800" dirty="0">
                <a:latin typeface="Times New Roman"/>
                <a:cs typeface="Times New Roman"/>
              </a:rPr>
              <a:t>vào cuộc </a:t>
            </a:r>
            <a:r>
              <a:rPr sz="1800" spc="-5" dirty="0">
                <a:latin typeface="Times New Roman"/>
                <a:cs typeface="Times New Roman"/>
              </a:rPr>
              <a:t>đời “thanh </a:t>
            </a:r>
            <a:r>
              <a:rPr sz="1800" dirty="0">
                <a:latin typeface="Times New Roman"/>
                <a:cs typeface="Times New Roman"/>
              </a:rPr>
              <a:t>lâu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-5" dirty="0">
                <a:latin typeface="Times New Roman"/>
                <a:cs typeface="Times New Roman"/>
              </a:rPr>
              <a:t> lượt,</a:t>
            </a:r>
            <a:r>
              <a:rPr sz="1800" dirty="0">
                <a:latin typeface="Times New Roman"/>
                <a:cs typeface="Times New Roman"/>
              </a:rPr>
              <a:t> thanh 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 lần”.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=&gt;Tóm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lại: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5" dirty="0">
                <a:latin typeface="Times New Roman"/>
                <a:cs typeface="Times New Roman"/>
              </a:rPr>
              <a:t> nhiên</a:t>
            </a:r>
            <a:r>
              <a:rPr sz="1800" dirty="0">
                <a:latin typeface="Times New Roman"/>
                <a:cs typeface="Times New Roman"/>
              </a:rPr>
              <a:t> 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cớ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giả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mình.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II. CẢM </a:t>
            </a:r>
            <a:r>
              <a:rPr sz="1800" b="1" spc="-10" dirty="0">
                <a:latin typeface="Times New Roman"/>
                <a:cs typeface="Times New Roman"/>
              </a:rPr>
              <a:t>NHẬN </a:t>
            </a:r>
            <a:r>
              <a:rPr sz="1800" b="1" spc="-5" dirty="0">
                <a:latin typeface="Times New Roman"/>
                <a:cs typeface="Times New Roman"/>
              </a:rPr>
              <a:t>CỦA </a:t>
            </a:r>
            <a:r>
              <a:rPr sz="1800" b="1" dirty="0">
                <a:latin typeface="Times New Roman"/>
                <a:cs typeface="Times New Roman"/>
              </a:rPr>
              <a:t>EM </a:t>
            </a:r>
            <a:r>
              <a:rPr sz="1800" b="1" spc="-10" dirty="0">
                <a:latin typeface="Times New Roman"/>
                <a:cs typeface="Times New Roman"/>
              </a:rPr>
              <a:t>VỀ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TÂM </a:t>
            </a:r>
            <a:r>
              <a:rPr sz="1800" b="1" spc="-5" dirty="0">
                <a:latin typeface="Times New Roman"/>
                <a:cs typeface="Times New Roman"/>
              </a:rPr>
              <a:t>TRẠNG CỦA THÚY KIỀU KHI </a:t>
            </a:r>
            <a:r>
              <a:rPr sz="1800" b="1" dirty="0">
                <a:latin typeface="Times New Roman"/>
                <a:cs typeface="Times New Roman"/>
              </a:rPr>
              <a:t>Ở </a:t>
            </a:r>
            <a:r>
              <a:rPr sz="1800" b="1" spc="-5" dirty="0">
                <a:latin typeface="Times New Roman"/>
                <a:cs typeface="Times New Roman"/>
              </a:rPr>
              <a:t>LẦU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NGƯNG</a:t>
            </a:r>
            <a:r>
              <a:rPr sz="1800" b="1" dirty="0">
                <a:latin typeface="Times New Roman"/>
                <a:cs typeface="Times New Roman"/>
              </a:rPr>
              <a:t> BÍCH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NGHỆ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THUẬT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MIÊU</a:t>
            </a:r>
            <a:r>
              <a:rPr sz="1800" b="1" dirty="0">
                <a:latin typeface="Times New Roman"/>
                <a:cs typeface="Times New Roman"/>
              </a:rPr>
              <a:t> TẢ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LÍ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dirty="0">
                <a:latin typeface="Times New Roman"/>
                <a:cs typeface="Times New Roman"/>
              </a:rPr>
              <a:t> VẬT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 DU.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bài: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(Đoạn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bút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 </a:t>
            </a:r>
            <a:r>
              <a:rPr sz="1800" spc="-5" dirty="0">
                <a:latin typeface="Times New Roman"/>
                <a:cs typeface="Times New Roman"/>
              </a:rPr>
              <a:t>sắc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sự, tả </a:t>
            </a:r>
            <a:r>
              <a:rPr sz="1800" dirty="0">
                <a:latin typeface="Times New Roman"/>
                <a:cs typeface="Times New Roman"/>
              </a:rPr>
              <a:t>cảnh ngụ </a:t>
            </a:r>
            <a:r>
              <a:rPr sz="1800" spc="-5" dirty="0">
                <a:latin typeface="Times New Roman"/>
                <a:cs typeface="Times New Roman"/>
              </a:rPr>
              <a:t>tình, </a:t>
            </a:r>
            <a:r>
              <a:rPr sz="1800" dirty="0">
                <a:latin typeface="Times New Roman"/>
                <a:cs typeface="Times New Roman"/>
              </a:rPr>
              <a:t>ngôn ngữ độc </a:t>
            </a:r>
            <a:r>
              <a:rPr sz="1800" spc="-5" dirty="0">
                <a:latin typeface="Times New Roman"/>
                <a:cs typeface="Times New Roman"/>
              </a:rPr>
              <a:t>thoại </a:t>
            </a:r>
            <a:r>
              <a:rPr sz="1800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nỗi lòng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tâm trạng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Thuý</a:t>
            </a:r>
            <a:r>
              <a:rPr sz="1800" spc="-5" dirty="0">
                <a:latin typeface="Times New Roman"/>
                <a:cs typeface="Times New Roman"/>
              </a:rPr>
              <a:t> Kiều)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trạng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Thuý </a:t>
            </a:r>
            <a:r>
              <a:rPr sz="1800" spc="-5" dirty="0">
                <a:latin typeface="Times New Roman"/>
                <a:cs typeface="Times New Roman"/>
              </a:rPr>
              <a:t>Kiều 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-5" dirty="0">
                <a:latin typeface="Times New Roman"/>
                <a:cs typeface="Times New Roman"/>
              </a:rPr>
              <a:t> Ngưng Bích: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 đơn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5" dirty="0">
                <a:latin typeface="Times New Roman"/>
                <a:cs typeface="Times New Roman"/>
              </a:rPr>
              <a:t> tủi,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dirty="0">
                <a:latin typeface="Times New Roman"/>
                <a:cs typeface="Times New Roman"/>
              </a:rPr>
              <a:t> đớn</a:t>
            </a:r>
            <a:r>
              <a:rPr sz="1800" spc="-5" dirty="0">
                <a:latin typeface="Times New Roman"/>
                <a:cs typeface="Times New Roman"/>
              </a:rPr>
              <a:t> xót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 nhớ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-5" dirty="0">
                <a:latin typeface="Times New Roman"/>
                <a:cs typeface="Times New Roman"/>
              </a:rPr>
              <a:t> trọng,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chăm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sóc.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dirty="0">
                <a:latin typeface="Times New Roman"/>
                <a:cs typeface="Times New Roman"/>
              </a:rPr>
              <a:t> thì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dâng </a:t>
            </a:r>
            <a:r>
              <a:rPr sz="1800" spc="-5" dirty="0">
                <a:latin typeface="Times New Roman"/>
                <a:cs typeface="Times New Roman"/>
              </a:rPr>
              <a:t>lớp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ngổn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mờ </a:t>
            </a:r>
            <a:r>
              <a:rPr sz="1800" spc="-5" dirty="0">
                <a:latin typeface="Times New Roman"/>
                <a:cs typeface="Times New Roman"/>
              </a:rPr>
              <a:t>mịt,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</a:t>
            </a:r>
            <a:r>
              <a:rPr sz="1800" spc="-5" dirty="0">
                <a:latin typeface="Times New Roman"/>
                <a:cs typeface="Times New Roman"/>
              </a:rPr>
              <a:t> tắc.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Nhà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3101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tạo ra </a:t>
            </a:r>
            <a:r>
              <a:rPr sz="1800" spc="-5" dirty="0">
                <a:latin typeface="Times New Roman"/>
                <a:cs typeface="Times New Roman"/>
              </a:rPr>
              <a:t>sự đối lập </a:t>
            </a:r>
            <a:r>
              <a:rPr sz="1800" dirty="0">
                <a:latin typeface="Times New Roman"/>
                <a:cs typeface="Times New Roman"/>
              </a:rPr>
              <a:t>thiên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rộng lớn-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nhỏ bé cô đơn vừa </a:t>
            </a:r>
            <a:r>
              <a:rPr sz="1800" spc="-5" dirty="0">
                <a:latin typeface="Times New Roman"/>
                <a:cs typeface="Times New Roman"/>
              </a:rPr>
              <a:t>tạo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đồng: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ngổn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ngổn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ngang,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mờ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mịt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nhạt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nhòa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tắc.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Nguyễn </a:t>
            </a:r>
            <a:r>
              <a:rPr sz="1800" spc="-5" dirty="0">
                <a:latin typeface="Times New Roman"/>
                <a:cs typeface="Times New Roman"/>
              </a:rPr>
              <a:t>Du sử </a:t>
            </a:r>
            <a:r>
              <a:rPr sz="1800" dirty="0">
                <a:latin typeface="Times New Roman"/>
                <a:cs typeface="Times New Roman"/>
              </a:rPr>
              <a:t>dụng điệp </a:t>
            </a:r>
            <a:r>
              <a:rPr sz="1800" spc="-5" dirty="0">
                <a:latin typeface="Times New Roman"/>
                <a:cs typeface="Times New Roman"/>
              </a:rPr>
              <a:t>ngữ, </a:t>
            </a:r>
            <a:r>
              <a:rPr sz="1800" dirty="0">
                <a:latin typeface="Times New Roman"/>
                <a:cs typeface="Times New Roman"/>
              </a:rPr>
              <a:t>các từ </a:t>
            </a:r>
            <a:r>
              <a:rPr sz="1800" spc="-5" dirty="0">
                <a:latin typeface="Times New Roman"/>
                <a:cs typeface="Times New Roman"/>
              </a:rPr>
              <a:t>láy </a:t>
            </a:r>
            <a:r>
              <a:rPr sz="1800" dirty="0">
                <a:latin typeface="Times New Roman"/>
                <a:cs typeface="Times New Roman"/>
              </a:rPr>
              <a:t>tạo </a:t>
            </a:r>
            <a:r>
              <a:rPr sz="1800" spc="-5" dirty="0">
                <a:latin typeface="Times New Roman"/>
                <a:cs typeface="Times New Roman"/>
              </a:rPr>
              <a:t>nên sự </a:t>
            </a:r>
            <a:r>
              <a:rPr sz="1800" dirty="0">
                <a:latin typeface="Times New Roman"/>
                <a:cs typeface="Times New Roman"/>
              </a:rPr>
              <a:t>trùng điệp như </a:t>
            </a:r>
            <a:r>
              <a:rPr sz="1800" spc="-5" dirty="0">
                <a:latin typeface="Times New Roman"/>
                <a:cs typeface="Times New Roman"/>
              </a:rPr>
              <a:t>nỗi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của Kiều </a:t>
            </a:r>
            <a:r>
              <a:rPr sz="1800" dirty="0">
                <a:latin typeface="Times New Roman"/>
                <a:cs typeface="Times New Roman"/>
              </a:rPr>
              <a:t> đang </a:t>
            </a:r>
            <a:r>
              <a:rPr sz="1800" spc="-5" dirty="0">
                <a:latin typeface="Times New Roman"/>
                <a:cs typeface="Times New Roman"/>
              </a:rPr>
              <a:t>"Lớp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lớp</a:t>
            </a:r>
            <a:r>
              <a:rPr sz="1800" dirty="0">
                <a:latin typeface="Times New Roman"/>
                <a:cs typeface="Times New Roman"/>
              </a:rPr>
              <a:t> sóng </a:t>
            </a:r>
            <a:r>
              <a:rPr sz="1800" spc="-5" dirty="0">
                <a:latin typeface="Times New Roman"/>
                <a:cs typeface="Times New Roman"/>
              </a:rPr>
              <a:t>dồi"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dirty="0">
                <a:latin typeface="Times New Roman"/>
                <a:cs typeface="Times New Roman"/>
              </a:rPr>
              <a:t> 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dirty="0">
                <a:latin typeface="Times New Roman"/>
                <a:cs typeface="Times New Roman"/>
              </a:rPr>
              <a:t> ngụ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10" dirty="0">
                <a:latin typeface="Times New Roman"/>
                <a:cs typeface="Times New Roman"/>
              </a:rPr>
              <a:t>Du.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Xót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số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5" dirty="0">
                <a:latin typeface="Times New Roman"/>
                <a:cs typeface="Times New Roman"/>
              </a:rPr>
              <a:t> tài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Thuý</a:t>
            </a:r>
            <a:r>
              <a:rPr sz="1800" spc="-5" dirty="0">
                <a:latin typeface="Times New Roman"/>
                <a:cs typeface="Times New Roman"/>
              </a:rPr>
              <a:t> Kiều.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Căm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ghét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hội</a:t>
            </a:r>
            <a:r>
              <a:rPr sz="1800" dirty="0">
                <a:latin typeface="Times New Roman"/>
                <a:cs typeface="Times New Roman"/>
              </a:rPr>
              <a:t> phong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xấu </a:t>
            </a:r>
            <a:r>
              <a:rPr sz="1800" dirty="0">
                <a:latin typeface="Times New Roman"/>
                <a:cs typeface="Times New Roman"/>
              </a:rPr>
              <a:t>xa,</a:t>
            </a:r>
            <a:r>
              <a:rPr sz="1800" spc="-5" dirty="0">
                <a:latin typeface="Times New Roman"/>
                <a:cs typeface="Times New Roman"/>
              </a:rPr>
              <a:t> thối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nát, tàn </a:t>
            </a:r>
            <a:r>
              <a:rPr sz="1800" dirty="0">
                <a:latin typeface="Times New Roman"/>
                <a:cs typeface="Times New Roman"/>
              </a:rPr>
              <a:t>bạo.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III.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NÊU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CẢM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NHẬN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EM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SỐ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PHẬN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PHỤ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NỮ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VIỆT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NAM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DƯỚI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CHẾ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ĐỘ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XÃ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HỘI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PHONG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THÔNG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QUA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HÌNH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ẢNH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VŨ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THỊ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THIẾT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(CHUYỆN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GÁI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NAM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XƯƠNG)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VÀ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THUÝ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KIỀU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(TRUYỆN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KIỀU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DU).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 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nữ</a:t>
            </a:r>
            <a:r>
              <a:rPr sz="1800" dirty="0">
                <a:latin typeface="Times New Roman"/>
                <a:cs typeface="Times New Roman"/>
              </a:rPr>
              <a:t> việt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 </a:t>
            </a:r>
            <a:r>
              <a:rPr sz="1800" spc="-5" dirty="0">
                <a:latin typeface="Times New Roman"/>
                <a:cs typeface="Times New Roman"/>
              </a:rPr>
              <a:t>xưa.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xương-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Dữ</a:t>
            </a:r>
            <a:r>
              <a:rPr sz="1800" spc="4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Du).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Số</a:t>
            </a:r>
            <a:r>
              <a:rPr sz="1800" dirty="0">
                <a:latin typeface="Times New Roman"/>
                <a:cs typeface="Times New Roman"/>
              </a:rPr>
              <a:t> phận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-5" dirty="0">
                <a:latin typeface="Times New Roman"/>
                <a:cs typeface="Times New Roman"/>
              </a:rPr>
              <a:t> kịch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phụ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xưa: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 </a:t>
            </a:r>
            <a:r>
              <a:rPr sz="1800" spc="-5" dirty="0">
                <a:latin typeface="Times New Roman"/>
                <a:cs typeface="Times New Roman"/>
              </a:rPr>
              <a:t>mệnh, </a:t>
            </a:r>
            <a:r>
              <a:rPr sz="1800" dirty="0">
                <a:latin typeface="Times New Roman"/>
                <a:cs typeface="Times New Roman"/>
              </a:rPr>
              <a:t>hồng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</a:t>
            </a:r>
            <a:r>
              <a:rPr sz="1800" spc="-5" dirty="0">
                <a:latin typeface="Times New Roman"/>
                <a:cs typeface="Times New Roman"/>
              </a:rPr>
              <a:t> truân.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( - </a:t>
            </a:r>
            <a:r>
              <a:rPr sz="1800" spc="-5" dirty="0">
                <a:latin typeface="Times New Roman"/>
                <a:cs typeface="Times New Roman"/>
              </a:rPr>
              <a:t>Không được </a:t>
            </a:r>
            <a:r>
              <a:rPr sz="1800" dirty="0">
                <a:latin typeface="Times New Roman"/>
                <a:cs typeface="Times New Roman"/>
              </a:rPr>
              <a:t>sum họp vợ </a:t>
            </a:r>
            <a:r>
              <a:rPr sz="1800" spc="-5" dirty="0">
                <a:latin typeface="Times New Roman"/>
                <a:cs typeface="Times New Roman"/>
              </a:rPr>
              <a:t>chồng </a:t>
            </a:r>
            <a:r>
              <a:rPr sz="1800" dirty="0">
                <a:latin typeface="Times New Roman"/>
                <a:cs typeface="Times New Roman"/>
              </a:rPr>
              <a:t>hạnh phúc, </a:t>
            </a:r>
            <a:r>
              <a:rPr sz="1800" spc="-5" dirty="0">
                <a:latin typeface="Times New Roman"/>
                <a:cs typeface="Times New Roman"/>
              </a:rPr>
              <a:t>một mình </a:t>
            </a:r>
            <a:r>
              <a:rPr sz="1800" dirty="0">
                <a:latin typeface="Times New Roman"/>
                <a:cs typeface="Times New Roman"/>
              </a:rPr>
              <a:t>nuôi </a:t>
            </a:r>
            <a:r>
              <a:rPr sz="1800" spc="-5" dirty="0">
                <a:latin typeface="Times New Roman"/>
                <a:cs typeface="Times New Roman"/>
              </a:rPr>
              <a:t>già, </a:t>
            </a:r>
            <a:r>
              <a:rPr sz="1800" dirty="0">
                <a:latin typeface="Times New Roman"/>
                <a:cs typeface="Times New Roman"/>
              </a:rPr>
              <a:t>dạy trẻ, bị </a:t>
            </a:r>
            <a:r>
              <a:rPr sz="1800" spc="-5" dirty="0">
                <a:latin typeface="Times New Roman"/>
                <a:cs typeface="Times New Roman"/>
              </a:rPr>
              <a:t>chồng </a:t>
            </a:r>
            <a:r>
              <a:rPr sz="1800" dirty="0">
                <a:latin typeface="Times New Roman"/>
                <a:cs typeface="Times New Roman"/>
              </a:rPr>
              <a:t>nghi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oan , phải </a:t>
            </a:r>
            <a:r>
              <a:rPr sz="1800" spc="-5" dirty="0">
                <a:latin typeface="Times New Roman"/>
                <a:cs typeface="Times New Roman"/>
              </a:rPr>
              <a:t>tìm đến cái </a:t>
            </a:r>
            <a:r>
              <a:rPr sz="1800" dirty="0">
                <a:latin typeface="Times New Roman"/>
                <a:cs typeface="Times New Roman"/>
              </a:rPr>
              <a:t>chết, </a:t>
            </a:r>
            <a:r>
              <a:rPr sz="1800" spc="-5" dirty="0">
                <a:latin typeface="Times New Roman"/>
                <a:cs typeface="Times New Roman"/>
              </a:rPr>
              <a:t>vĩnh </a:t>
            </a:r>
            <a:r>
              <a:rPr sz="1800" dirty="0">
                <a:latin typeface="Times New Roman"/>
                <a:cs typeface="Times New Roman"/>
              </a:rPr>
              <a:t>viễn không thể </a:t>
            </a:r>
            <a:r>
              <a:rPr sz="1800" spc="-5" dirty="0">
                <a:latin typeface="Times New Roman"/>
                <a:cs typeface="Times New Roman"/>
              </a:rPr>
              <a:t>đoàn </a:t>
            </a:r>
            <a:r>
              <a:rPr sz="1800" dirty="0">
                <a:latin typeface="Times New Roman"/>
                <a:cs typeface="Times New Roman"/>
              </a:rPr>
              <a:t>tụ </a:t>
            </a:r>
            <a:r>
              <a:rPr sz="1800" spc="-5" dirty="0">
                <a:latin typeface="Times New Roman"/>
                <a:cs typeface="Times New Roman"/>
              </a:rPr>
              <a:t>với gia đình </a:t>
            </a:r>
            <a:r>
              <a:rPr sz="1800" dirty="0">
                <a:latin typeface="Times New Roman"/>
                <a:cs typeface="Times New Roman"/>
              </a:rPr>
              <a:t>chồng con… -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 vũ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-5" dirty="0">
                <a:latin typeface="Times New Roman"/>
                <a:cs typeface="Times New Roman"/>
              </a:rPr>
              <a:t> Thiết.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Số phận vương </a:t>
            </a:r>
            <a:r>
              <a:rPr sz="1800" dirty="0">
                <a:latin typeface="Times New Roman"/>
                <a:cs typeface="Times New Roman"/>
              </a:rPr>
              <a:t>Thuý </a:t>
            </a:r>
            <a:r>
              <a:rPr sz="1800" spc="-5" dirty="0">
                <a:latin typeface="Times New Roman"/>
                <a:cs typeface="Times New Roman"/>
              </a:rPr>
              <a:t>Kiều: </a:t>
            </a:r>
            <a:r>
              <a:rPr sz="1800" spc="-10" dirty="0">
                <a:latin typeface="Times New Roman"/>
                <a:cs typeface="Times New Roman"/>
              </a:rPr>
              <a:t>Bi </a:t>
            </a:r>
            <a:r>
              <a:rPr sz="1800" dirty="0">
                <a:latin typeface="Times New Roman"/>
                <a:cs typeface="Times New Roman"/>
              </a:rPr>
              <a:t>kịch tình </a:t>
            </a:r>
            <a:r>
              <a:rPr sz="1800" spc="-5" dirty="0">
                <a:latin typeface="Times New Roman"/>
                <a:cs typeface="Times New Roman"/>
              </a:rPr>
              <a:t>yêu, </a:t>
            </a:r>
            <a:r>
              <a:rPr sz="1800" dirty="0">
                <a:latin typeface="Times New Roman"/>
                <a:cs typeface="Times New Roman"/>
              </a:rPr>
              <a:t>mối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-5" dirty="0">
                <a:latin typeface="Times New Roman"/>
                <a:cs typeface="Times New Roman"/>
              </a:rPr>
              <a:t>tan vỡ, phải </a:t>
            </a:r>
            <a:r>
              <a:rPr sz="1800" dirty="0">
                <a:latin typeface="Times New Roman"/>
                <a:cs typeface="Times New Roman"/>
              </a:rPr>
              <a:t>bán </a:t>
            </a:r>
            <a:r>
              <a:rPr sz="1800" spc="-5" dirty="0">
                <a:latin typeface="Times New Roman"/>
                <a:cs typeface="Times New Roman"/>
              </a:rPr>
              <a:t>mình </a:t>
            </a:r>
            <a:r>
              <a:rPr sz="1800" dirty="0">
                <a:latin typeface="Times New Roman"/>
                <a:cs typeface="Times New Roman"/>
              </a:rPr>
              <a:t>chuộc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lượt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lần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lầu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xanh,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lần</a:t>
            </a:r>
            <a:r>
              <a:rPr sz="1800" spc="-10" dirty="0">
                <a:latin typeface="Times New Roman"/>
                <a:cs typeface="Times New Roman"/>
              </a:rPr>
              <a:t> 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ở)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dirty="0">
                <a:latin typeface="Times New Roman"/>
                <a:cs typeface="Times New Roman"/>
              </a:rPr>
              <a:t> phúc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5" dirty="0">
                <a:latin typeface="Times New Roman"/>
                <a:cs typeface="Times New Roman"/>
              </a:rPr>
              <a:t> cướp</a:t>
            </a:r>
            <a:r>
              <a:rPr sz="1800" dirty="0">
                <a:latin typeface="Times New Roman"/>
                <a:cs typeface="Times New Roman"/>
              </a:rPr>
              <a:t> đoạt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lần…).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xót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xưa.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Căm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giận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5" dirty="0">
                <a:latin typeface="Times New Roman"/>
                <a:cs typeface="Times New Roman"/>
              </a:rPr>
              <a:t> bất</a:t>
            </a:r>
            <a:r>
              <a:rPr sz="1800" dirty="0">
                <a:latin typeface="Times New Roman"/>
                <a:cs typeface="Times New Roman"/>
              </a:rPr>
              <a:t> công </a:t>
            </a:r>
            <a:r>
              <a:rPr sz="1800" spc="-5" dirty="0">
                <a:latin typeface="Times New Roman"/>
                <a:cs typeface="Times New Roman"/>
              </a:rPr>
              <a:t>tàn</a:t>
            </a:r>
            <a:r>
              <a:rPr sz="1800" dirty="0">
                <a:latin typeface="Times New Roman"/>
                <a:cs typeface="Times New Roman"/>
              </a:rPr>
              <a:t> bạo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dirty="0">
                <a:latin typeface="Times New Roman"/>
                <a:cs typeface="Times New Roman"/>
              </a:rPr>
              <a:t> trà đạp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họ…</a:t>
            </a:r>
          </a:p>
          <a:p>
            <a:pPr marR="5589270"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họ:</a:t>
            </a:r>
          </a:p>
          <a:p>
            <a:pPr marR="5570220"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 sắc vẹn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toàn:</a:t>
            </a:r>
            <a:endParaRPr sz="1800" dirty="0">
              <a:latin typeface="Times New Roman"/>
              <a:cs typeface="Times New Roman"/>
            </a:endParaRPr>
          </a:p>
          <a:p>
            <a:pPr marL="58547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thuỷ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 </a:t>
            </a:r>
            <a:r>
              <a:rPr sz="1800" dirty="0">
                <a:latin typeface="Times New Roman"/>
                <a:cs typeface="Times New Roman"/>
              </a:rPr>
              <a:t>sắt (Vũ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Thiết)</a:t>
            </a:r>
            <a:endParaRPr sz="1800" dirty="0">
              <a:latin typeface="Times New Roman"/>
              <a:cs typeface="Times New Roman"/>
            </a:endParaRPr>
          </a:p>
          <a:p>
            <a:pPr marL="12700" marR="7620" indent="57277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thảo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hậu,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tụ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(Thuý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Kiều).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5" dirty="0">
                <a:latin typeface="Times New Roman"/>
                <a:cs typeface="Times New Roman"/>
              </a:rPr>
              <a:t> thân. (Xót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dirty="0">
                <a:latin typeface="Times New Roman"/>
                <a:cs typeface="Times New Roman"/>
              </a:rPr>
              <a:t> thương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cảm)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chế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đạo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xưa).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dirty="0">
                <a:latin typeface="Times New Roman"/>
                <a:cs typeface="Times New Roman"/>
              </a:rPr>
              <a:t> 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độ</a:t>
            </a:r>
            <a:r>
              <a:rPr sz="1800" dirty="0">
                <a:latin typeface="Times New Roman"/>
                <a:cs typeface="Times New Roman"/>
              </a:rPr>
              <a:t> 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hôm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IV. </a:t>
            </a:r>
            <a:r>
              <a:rPr sz="1800" b="1" dirty="0">
                <a:latin typeface="Times New Roman"/>
                <a:cs typeface="Times New Roman"/>
              </a:rPr>
              <a:t>PHÂN </a:t>
            </a:r>
            <a:r>
              <a:rPr sz="1800" b="1" spc="-5" dirty="0">
                <a:latin typeface="Times New Roman"/>
                <a:cs typeface="Times New Roman"/>
              </a:rPr>
              <a:t>TÍCH DIỄN </a:t>
            </a:r>
            <a:r>
              <a:rPr sz="1800" b="1" dirty="0">
                <a:latin typeface="Times New Roman"/>
                <a:cs typeface="Times New Roman"/>
              </a:rPr>
              <a:t>BIẾN TÂM </a:t>
            </a:r>
            <a:r>
              <a:rPr sz="1800" b="1" spc="-5" dirty="0">
                <a:latin typeface="Times New Roman"/>
                <a:cs typeface="Times New Roman"/>
              </a:rPr>
              <a:t>TRẠNG THUÝ KIỀU </a:t>
            </a:r>
            <a:r>
              <a:rPr sz="1800" b="1" dirty="0">
                <a:latin typeface="Times New Roman"/>
                <a:cs typeface="Times New Roman"/>
              </a:rPr>
              <a:t>QUA </a:t>
            </a:r>
            <a:r>
              <a:rPr sz="1800" b="1" spc="-5" dirty="0">
                <a:latin typeface="Times New Roman"/>
                <a:cs typeface="Times New Roman"/>
              </a:rPr>
              <a:t>ĐOẠN TRÍCH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“KIỀU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Ở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LẦU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NGƯNG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BÍCH”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TRÍCH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“TRUYỆN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KIỀU”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 </a:t>
            </a:r>
            <a:r>
              <a:rPr sz="1800" b="1" spc="-4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DU.</a:t>
            </a:r>
            <a:endParaRPr sz="1800" dirty="0">
              <a:latin typeface="Times New Roman"/>
              <a:cs typeface="Times New Roman"/>
            </a:endParaRPr>
          </a:p>
          <a:p>
            <a:pPr marL="70485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Mở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17399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“Kiều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lầu Ngưng Bích" dài </a:t>
            </a:r>
            <a:r>
              <a:rPr sz="1800" dirty="0">
                <a:latin typeface="Times New Roman"/>
                <a:cs typeface="Times New Roman"/>
              </a:rPr>
              <a:t>32 </a:t>
            </a:r>
            <a:r>
              <a:rPr sz="1800" spc="-5" dirty="0">
                <a:latin typeface="Times New Roman"/>
                <a:cs typeface="Times New Roman"/>
              </a:rPr>
              <a:t>câu trích </a:t>
            </a:r>
            <a:r>
              <a:rPr sz="1800" spc="5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"Truyện </a:t>
            </a:r>
            <a:r>
              <a:rPr sz="1800" dirty="0">
                <a:latin typeface="Times New Roman"/>
                <a:cs typeface="Times New Roman"/>
              </a:rPr>
              <a:t>Kiều" </a:t>
            </a:r>
            <a:r>
              <a:rPr sz="1800" spc="-5" dirty="0">
                <a:latin typeface="Times New Roman"/>
                <a:cs typeface="Times New Roman"/>
              </a:rPr>
              <a:t>là những "Câu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còn đọng </a:t>
            </a:r>
            <a:r>
              <a:rPr sz="1800" spc="-5" dirty="0">
                <a:latin typeface="Times New Roman"/>
                <a:cs typeface="Times New Roman"/>
              </a:rPr>
              <a:t>nỗi </a:t>
            </a:r>
            <a:r>
              <a:rPr sz="1800" dirty="0">
                <a:latin typeface="Times New Roman"/>
                <a:cs typeface="Times New Roman"/>
              </a:rPr>
              <a:t>đau nhân </a:t>
            </a:r>
            <a:r>
              <a:rPr sz="1800" spc="-5" dirty="0">
                <a:latin typeface="Times New Roman"/>
                <a:cs typeface="Times New Roman"/>
              </a:rPr>
              <a:t>tình" </a:t>
            </a:r>
            <a:r>
              <a:rPr sz="1800" dirty="0">
                <a:latin typeface="Times New Roman"/>
                <a:cs typeface="Times New Roman"/>
              </a:rPr>
              <a:t>(Tố </a:t>
            </a:r>
            <a:r>
              <a:rPr sz="1800" spc="-5" dirty="0">
                <a:latin typeface="Times New Roman"/>
                <a:cs typeface="Times New Roman"/>
              </a:rPr>
              <a:t>Hữu). </a:t>
            </a:r>
            <a:r>
              <a:rPr sz="1800" dirty="0">
                <a:latin typeface="Times New Roman"/>
                <a:cs typeface="Times New Roman"/>
              </a:rPr>
              <a:t>Bao biến cố khủng </a:t>
            </a:r>
            <a:r>
              <a:rPr sz="1800" spc="-5" dirty="0">
                <a:latin typeface="Times New Roman"/>
                <a:cs typeface="Times New Roman"/>
              </a:rPr>
              <a:t>khiếp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diễn ra: </a:t>
            </a:r>
            <a:r>
              <a:rPr sz="1800" spc="-5" dirty="0">
                <a:latin typeface="Times New Roman"/>
                <a:cs typeface="Times New Roman"/>
              </a:rPr>
              <a:t>tai </a:t>
            </a:r>
            <a:r>
              <a:rPr sz="1800" dirty="0">
                <a:latin typeface="Times New Roman"/>
                <a:cs typeface="Times New Roman"/>
              </a:rPr>
              <a:t>bay vạ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gió,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tù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tội,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sản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"đầu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trâu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ngựa"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“sạch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sành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sanh...",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duyên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Tú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"thất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thân"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bởi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Mã </a:t>
            </a:r>
            <a:r>
              <a:rPr sz="1800" spc="-5" dirty="0">
                <a:latin typeface="Times New Roman"/>
                <a:cs typeface="Times New Roman"/>
              </a:rPr>
              <a:t>Giám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Sinh, bị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Tú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nhục,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cứu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dirty="0">
                <a:latin typeface="Times New Roman"/>
                <a:cs typeface="Times New Roman"/>
              </a:rPr>
              <a:t> Tú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dỗ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Kiều: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“Người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" dirty="0">
                <a:latin typeface="Times New Roman"/>
                <a:cs typeface="Times New Roman"/>
              </a:rPr>
              <a:t> 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hãy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còn,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xứng</a:t>
            </a:r>
            <a:r>
              <a:rPr sz="1800" spc="-10" dirty="0">
                <a:latin typeface="Times New Roman"/>
                <a:cs typeface="Times New Roman"/>
              </a:rPr>
              <a:t> đáng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-5" dirty="0">
                <a:latin typeface="Times New Roman"/>
                <a:cs typeface="Times New Roman"/>
              </a:rPr>
              <a:t>nhà...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”.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Tú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Ngưng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Bích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dong",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giam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lỏng.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Ngưng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Bích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dirty="0">
                <a:latin typeface="Times New Roman"/>
                <a:cs typeface="Times New Roman"/>
              </a:rPr>
              <a:t> lưu </a:t>
            </a:r>
            <a:r>
              <a:rPr sz="1800" spc="-5" dirty="0">
                <a:latin typeface="Times New Roman"/>
                <a:cs typeface="Times New Roman"/>
              </a:rPr>
              <a:t>lạc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dirty="0">
                <a:latin typeface="Times New Roman"/>
                <a:cs typeface="Times New Roman"/>
              </a:rPr>
              <a:t> máu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 </a:t>
            </a:r>
            <a:r>
              <a:rPr sz="1800" spc="-5" dirty="0">
                <a:latin typeface="Times New Roman"/>
                <a:cs typeface="Times New Roman"/>
              </a:rPr>
              <a:t>mắt,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tủi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nhục</a:t>
            </a:r>
            <a:r>
              <a:rPr sz="1800" spc="-5" dirty="0">
                <a:latin typeface="Times New Roman"/>
                <a:cs typeface="Times New Roman"/>
              </a:rPr>
              <a:t> suốt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 </a:t>
            </a:r>
            <a:r>
              <a:rPr sz="1800" spc="-5" dirty="0">
                <a:latin typeface="Times New Roman"/>
                <a:cs typeface="Times New Roman"/>
              </a:rPr>
              <a:t>trời.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28829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xót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mệnh mà còn </a:t>
            </a:r>
            <a:r>
              <a:rPr sz="1800" spc="-5" dirty="0">
                <a:latin typeface="Times New Roman"/>
                <a:cs typeface="Times New Roman"/>
              </a:rPr>
              <a:t>thể hiện </a:t>
            </a:r>
            <a:r>
              <a:rPr sz="1800" dirty="0">
                <a:latin typeface="Times New Roman"/>
                <a:cs typeface="Times New Roman"/>
              </a:rPr>
              <a:t>một bút </a:t>
            </a:r>
            <a:r>
              <a:rPr sz="1800" spc="-5" dirty="0">
                <a:latin typeface="Times New Roman"/>
                <a:cs typeface="Times New Roman"/>
              </a:rPr>
              <a:t>pháp nghệ </a:t>
            </a:r>
            <a:r>
              <a:rPr sz="1800" dirty="0">
                <a:latin typeface="Times New Roman"/>
                <a:cs typeface="Times New Roman"/>
              </a:rPr>
              <a:t>thuật </a:t>
            </a:r>
            <a:r>
              <a:rPr sz="1800" spc="-5" dirty="0">
                <a:latin typeface="Times New Roman"/>
                <a:cs typeface="Times New Roman"/>
              </a:rPr>
              <a:t>đặc sắc </a:t>
            </a:r>
            <a:r>
              <a:rPr sz="1800" dirty="0">
                <a:latin typeface="Times New Roman"/>
                <a:cs typeface="Times New Roman"/>
              </a:rPr>
              <a:t>về tự </a:t>
            </a:r>
            <a:r>
              <a:rPr sz="1800" spc="-5" dirty="0">
                <a:latin typeface="Times New Roman"/>
                <a:cs typeface="Times New Roman"/>
              </a:rPr>
              <a:t>sự,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tả </a:t>
            </a:r>
            <a:r>
              <a:rPr sz="1800" dirty="0">
                <a:latin typeface="Times New Roman"/>
                <a:cs typeface="Times New Roman"/>
              </a:rPr>
              <a:t>cảnh ngụ tình, </a:t>
            </a:r>
            <a:r>
              <a:rPr sz="1800" spc="-15" dirty="0">
                <a:latin typeface="Times New Roman"/>
                <a:cs typeface="Times New Roman"/>
              </a:rPr>
              <a:t>về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 độc</a:t>
            </a:r>
            <a:r>
              <a:rPr sz="1800" spc="-5" dirty="0">
                <a:latin typeface="Times New Roman"/>
                <a:cs typeface="Times New Roman"/>
              </a:rPr>
              <a:t> thoại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 trạng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a. </a:t>
            </a:r>
            <a:r>
              <a:rPr sz="1800" spc="-5" dirty="0">
                <a:latin typeface="Times New Roman"/>
                <a:cs typeface="Times New Roman"/>
              </a:rPr>
              <a:t>Sáu </a:t>
            </a:r>
            <a:r>
              <a:rPr sz="1800" dirty="0">
                <a:latin typeface="Times New Roman"/>
                <a:cs typeface="Times New Roman"/>
              </a:rPr>
              <a:t>câu đầu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trích là một không </a:t>
            </a:r>
            <a:r>
              <a:rPr sz="1800" spc="-5" dirty="0">
                <a:latin typeface="Times New Roman"/>
                <a:cs typeface="Times New Roman"/>
              </a:rPr>
              <a:t>gian nghệ thuật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tâm trạng nghệ </a:t>
            </a:r>
            <a:r>
              <a:rPr sz="1800" spc="-5" dirty="0">
                <a:latin typeface="Times New Roman"/>
                <a:cs typeface="Times New Roman"/>
              </a:rPr>
              <a:t>thuật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“non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xa”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"tấm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gần”;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"cát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cồn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nọ”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"bụi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dặm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bia".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một thiên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vắng </a:t>
            </a:r>
            <a:r>
              <a:rPr sz="1800" spc="-5" dirty="0">
                <a:latin typeface="Times New Roman"/>
                <a:cs typeface="Times New Roman"/>
              </a:rPr>
              <a:t>lặng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mênh mông, không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bóng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Kiều chỉ còn </a:t>
            </a:r>
            <a:r>
              <a:rPr sz="1800" spc="-5" dirty="0">
                <a:latin typeface="Times New Roman"/>
                <a:cs typeface="Times New Roman"/>
              </a:rPr>
              <a:t>biết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"Bốn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ngát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trông".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đơn,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tủi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bẽ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duyên </a:t>
            </a:r>
            <a:r>
              <a:rPr sz="1800" spc="-5" dirty="0">
                <a:latin typeface="Times New Roman"/>
                <a:cs typeface="Times New Roman"/>
              </a:rPr>
              <a:t>số mình. </a:t>
            </a:r>
            <a:r>
              <a:rPr sz="1800" dirty="0">
                <a:latin typeface="Times New Roman"/>
                <a:cs typeface="Times New Roman"/>
              </a:rPr>
              <a:t>Chỉ có </a:t>
            </a:r>
            <a:r>
              <a:rPr sz="1800" spc="-5" dirty="0">
                <a:latin typeface="Times New Roman"/>
                <a:cs typeface="Times New Roman"/>
              </a:rPr>
              <a:t>một mình </a:t>
            </a:r>
            <a:r>
              <a:rPr sz="1800" dirty="0">
                <a:latin typeface="Times New Roman"/>
                <a:cs typeface="Times New Roman"/>
              </a:rPr>
              <a:t>một bóng </a:t>
            </a:r>
            <a:r>
              <a:rPr sz="1800" spc="-5" dirty="0">
                <a:latin typeface="Times New Roman"/>
                <a:cs typeface="Times New Roman"/>
              </a:rPr>
              <a:t>đối </a:t>
            </a:r>
            <a:r>
              <a:rPr sz="1800" dirty="0">
                <a:latin typeface="Times New Roman"/>
                <a:cs typeface="Times New Roman"/>
              </a:rPr>
              <a:t>diện </a:t>
            </a:r>
            <a:r>
              <a:rPr sz="1800" spc="-5" dirty="0">
                <a:latin typeface="Times New Roman"/>
                <a:cs typeface="Times New Roman"/>
              </a:rPr>
              <a:t>với "mây </a:t>
            </a:r>
            <a:r>
              <a:rPr sz="1800" spc="-10" dirty="0">
                <a:latin typeface="Times New Roman"/>
                <a:cs typeface="Times New Roman"/>
              </a:rPr>
              <a:t>sớm </a:t>
            </a:r>
            <a:r>
              <a:rPr sz="1800" dirty="0">
                <a:latin typeface="Times New Roman"/>
                <a:cs typeface="Times New Roman"/>
              </a:rPr>
              <a:t>đèn </a:t>
            </a:r>
            <a:r>
              <a:rPr sz="1800" spc="-5" dirty="0">
                <a:latin typeface="Times New Roman"/>
                <a:cs typeface="Times New Roman"/>
              </a:rPr>
              <a:t>khuya", </a:t>
            </a:r>
            <a:r>
              <a:rPr sz="1800" dirty="0">
                <a:latin typeface="Times New Roman"/>
                <a:cs typeface="Times New Roman"/>
              </a:rPr>
              <a:t>nỗi lòng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dirty="0">
                <a:latin typeface="Times New Roman"/>
                <a:cs typeface="Times New Roman"/>
              </a:rPr>
              <a:t> lưu </a:t>
            </a:r>
            <a:r>
              <a:rPr sz="1800" spc="-5" dirty="0">
                <a:latin typeface="Times New Roman"/>
                <a:cs typeface="Times New Roman"/>
              </a:rPr>
              <a:t>lạc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tủi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nhục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cùng:</a:t>
            </a:r>
          </a:p>
          <a:p>
            <a:pPr marL="2347595" marR="2342515" indent="37338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“Bẽ </a:t>
            </a:r>
            <a:r>
              <a:rPr sz="1800" spc="-5" dirty="0">
                <a:latin typeface="Times New Roman"/>
                <a:cs typeface="Times New Roman"/>
              </a:rPr>
              <a:t>bàng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mây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sớm</a:t>
            </a:r>
            <a:r>
              <a:rPr sz="1800" dirty="0">
                <a:latin typeface="Times New Roman"/>
                <a:cs typeface="Times New Roman"/>
              </a:rPr>
              <a:t> đèn </a:t>
            </a:r>
            <a:r>
              <a:rPr sz="1800" spc="-5" dirty="0">
                <a:latin typeface="Times New Roman"/>
                <a:cs typeface="Times New Roman"/>
              </a:rPr>
              <a:t>khuya,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Nửa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nửa cảnh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lòng”.</a:t>
            </a:r>
          </a:p>
          <a:p>
            <a:pPr marL="12700" indent="22987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Bốn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"như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lòng"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nát,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thế, tuy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khung cảnh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êm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đềm,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gần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bẽ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bàng,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"Người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giờ".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khỏi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bàng </a:t>
            </a:r>
            <a:r>
              <a:rPr sz="1800" dirty="0">
                <a:latin typeface="Times New Roman"/>
                <a:cs typeface="Times New Roman"/>
              </a:rPr>
              <a:t>trong 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" dirty="0">
                <a:latin typeface="Times New Roman"/>
                <a:cs typeface="Times New Roman"/>
              </a:rPr>
              <a:t> ngộ</a:t>
            </a:r>
            <a:r>
              <a:rPr sz="1800" dirty="0">
                <a:latin typeface="Times New Roman"/>
                <a:cs typeface="Times New Roman"/>
              </a:rPr>
              <a:t> đầy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34920" marR="2359660" indent="-170815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"Chung </a:t>
            </a:r>
            <a:r>
              <a:rPr sz="1800" dirty="0">
                <a:latin typeface="Times New Roman"/>
                <a:cs typeface="Times New Roman"/>
              </a:rPr>
              <a:t>quanh </a:t>
            </a:r>
            <a:r>
              <a:rPr sz="1800" spc="-5" dirty="0">
                <a:latin typeface="Times New Roman"/>
                <a:cs typeface="Times New Roman"/>
              </a:rPr>
              <a:t>những nước non người,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 lòng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 nên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vài</a:t>
            </a:r>
            <a:r>
              <a:rPr sz="1800" dirty="0">
                <a:latin typeface="Times New Roman"/>
                <a:cs typeface="Times New Roman"/>
              </a:rPr>
              <a:t> bốn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câu”.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5" dirty="0">
                <a:latin typeface="Times New Roman"/>
                <a:cs typeface="Times New Roman"/>
              </a:rPr>
              <a:t>niềm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Thúy Kiều khi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một mình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lầu </a:t>
            </a:r>
            <a:r>
              <a:rPr sz="1800" spc="-5" dirty="0">
                <a:latin typeface="Times New Roman"/>
                <a:cs typeface="Times New Roman"/>
              </a:rPr>
              <a:t>Ngưng </a:t>
            </a:r>
            <a:r>
              <a:rPr sz="1800" dirty="0">
                <a:latin typeface="Times New Roman"/>
                <a:cs typeface="Times New Roman"/>
              </a:rPr>
              <a:t>Bích. Với Kim Trọng thì </a:t>
            </a:r>
            <a:r>
              <a:rPr sz="1800" spc="-5" dirty="0">
                <a:latin typeface="Times New Roman"/>
                <a:cs typeface="Times New Roman"/>
              </a:rPr>
              <a:t>Kiều "Tưởng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người...". Với cha mẹ thì </a:t>
            </a:r>
            <a:r>
              <a:rPr sz="1800" dirty="0">
                <a:latin typeface="Times New Roman"/>
                <a:cs typeface="Times New Roman"/>
              </a:rPr>
              <a:t>nàng đã </a:t>
            </a:r>
            <a:r>
              <a:rPr sz="1800" spc="-5" dirty="0">
                <a:latin typeface="Times New Roman"/>
                <a:cs typeface="Times New Roman"/>
              </a:rPr>
              <a:t>"xót người...", mỗi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Kiều có mỗi nỗi thương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riêng.</a:t>
            </a:r>
            <a:endParaRPr sz="1800">
              <a:latin typeface="Times New Roman"/>
              <a:cs typeface="Times New Roman"/>
            </a:endParaRPr>
          </a:p>
          <a:p>
            <a:pPr marL="12700" indent="286385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về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"Một </a:t>
            </a:r>
            <a:r>
              <a:rPr sz="1800" dirty="0">
                <a:latin typeface="Times New Roman"/>
                <a:cs typeface="Times New Roman"/>
              </a:rPr>
              <a:t>trời thu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riêng ai một </a:t>
            </a:r>
            <a:r>
              <a:rPr sz="1800" spc="-5" dirty="0">
                <a:latin typeface="Times New Roman"/>
                <a:cs typeface="Times New Roman"/>
              </a:rPr>
              <a:t>người". Đối với cha mẹ Kiều </a:t>
            </a:r>
            <a:r>
              <a:rPr sz="1800" dirty="0">
                <a:latin typeface="Times New Roman"/>
                <a:cs typeface="Times New Roman"/>
              </a:rPr>
              <a:t>khắc khoải </a:t>
            </a:r>
            <a:r>
              <a:rPr sz="1800" spc="-5" dirty="0">
                <a:latin typeface="Times New Roman"/>
                <a:cs typeface="Times New Roman"/>
              </a:rPr>
              <a:t>"Nghe chim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hôn".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này,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Kim,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tự </a:t>
            </a:r>
            <a:r>
              <a:rPr sz="1800" spc="-5" dirty="0">
                <a:latin typeface="Times New Roman"/>
                <a:cs typeface="Times New Roman"/>
              </a:rPr>
              <a:t>"dưới nguyệt </a:t>
            </a:r>
            <a:r>
              <a:rPr sz="1800" dirty="0">
                <a:latin typeface="Times New Roman"/>
                <a:cs typeface="Times New Roman"/>
              </a:rPr>
              <a:t>chén đồng", thương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yêu đau khổ </a:t>
            </a:r>
            <a:r>
              <a:rPr sz="1800" spc="-10" dirty="0">
                <a:latin typeface="Times New Roman"/>
                <a:cs typeface="Times New Roman"/>
              </a:rPr>
              <a:t>"rày </a:t>
            </a:r>
            <a:r>
              <a:rPr sz="1800" dirty="0">
                <a:latin typeface="Times New Roman"/>
                <a:cs typeface="Times New Roman"/>
              </a:rPr>
              <a:t>trông mai </a:t>
            </a:r>
            <a:r>
              <a:rPr sz="1800" spc="-5" dirty="0">
                <a:latin typeface="Times New Roman"/>
                <a:cs typeface="Times New Roman"/>
              </a:rPr>
              <a:t>chờ"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"bơ </a:t>
            </a:r>
            <a:r>
              <a:rPr sz="1800" dirty="0">
                <a:latin typeface="Times New Roman"/>
                <a:cs typeface="Times New Roman"/>
              </a:rPr>
              <a:t> vơ" cô đơn,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tủi. Đến bao </a:t>
            </a:r>
            <a:r>
              <a:rPr sz="1800" spc="-5" dirty="0">
                <a:latin typeface="Times New Roman"/>
                <a:cs typeface="Times New Roman"/>
              </a:rPr>
              <a:t>giờ mới nguôi, </a:t>
            </a:r>
            <a:r>
              <a:rPr sz="1800" dirty="0">
                <a:latin typeface="Times New Roman"/>
                <a:cs typeface="Times New Roman"/>
              </a:rPr>
              <a:t>mới </a:t>
            </a:r>
            <a:r>
              <a:rPr sz="1800" spc="-5" dirty="0">
                <a:latin typeface="Times New Roman"/>
                <a:cs typeface="Times New Roman"/>
              </a:rPr>
              <a:t>"phai" </a:t>
            </a:r>
            <a:r>
              <a:rPr sz="1800" dirty="0">
                <a:latin typeface="Times New Roman"/>
                <a:cs typeface="Times New Roman"/>
              </a:rPr>
              <a:t>được nỗi thương nhớ ấy?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 từ </a:t>
            </a:r>
            <a:r>
              <a:rPr sz="1800" spc="-5" dirty="0">
                <a:latin typeface="Times New Roman"/>
                <a:cs typeface="Times New Roman"/>
              </a:rPr>
              <a:t>ngữ, </a:t>
            </a:r>
            <a:r>
              <a:rPr sz="1800" dirty="0">
                <a:latin typeface="Times New Roman"/>
                <a:cs typeface="Times New Roman"/>
              </a:rPr>
              <a:t>hình ảnh chỉ không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và thời </a:t>
            </a:r>
            <a:r>
              <a:rPr sz="1800" spc="-5" dirty="0">
                <a:latin typeface="Times New Roman"/>
                <a:cs typeface="Times New Roman"/>
              </a:rPr>
              <a:t>gian cách </a:t>
            </a:r>
            <a:r>
              <a:rPr sz="1800" dirty="0">
                <a:latin typeface="Times New Roman"/>
                <a:cs typeface="Times New Roman"/>
              </a:rPr>
              <a:t>biệt như: </a:t>
            </a:r>
            <a:r>
              <a:rPr sz="1800" spc="-5" dirty="0">
                <a:latin typeface="Times New Roman"/>
                <a:cs typeface="Times New Roman"/>
              </a:rPr>
              <a:t>"dưới nguyệt </a:t>
            </a:r>
            <a:r>
              <a:rPr sz="1800" dirty="0">
                <a:latin typeface="Times New Roman"/>
                <a:cs typeface="Times New Roman"/>
              </a:rPr>
              <a:t>chén </a:t>
            </a:r>
            <a:r>
              <a:rPr sz="1800" spc="-5" dirty="0">
                <a:latin typeface="Times New Roman"/>
                <a:cs typeface="Times New Roman"/>
              </a:rPr>
              <a:t>đồng", "tin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sương”, "rày trông </a:t>
            </a:r>
            <a:r>
              <a:rPr sz="1800" dirty="0">
                <a:latin typeface="Times New Roman"/>
                <a:cs typeface="Times New Roman"/>
              </a:rPr>
              <a:t>mai chờ", </a:t>
            </a:r>
            <a:r>
              <a:rPr sz="1800" spc="-5" dirty="0">
                <a:latin typeface="Times New Roman"/>
                <a:cs typeface="Times New Roman"/>
              </a:rPr>
              <a:t>"bên </a:t>
            </a:r>
            <a:r>
              <a:rPr sz="1800" dirty="0">
                <a:latin typeface="Times New Roman"/>
                <a:cs typeface="Times New Roman"/>
              </a:rPr>
              <a:t>trời </a:t>
            </a:r>
            <a:r>
              <a:rPr sz="1800" spc="-5" dirty="0">
                <a:latin typeface="Times New Roman"/>
                <a:cs typeface="Times New Roman"/>
              </a:rPr>
              <a:t>góc </a:t>
            </a:r>
            <a:r>
              <a:rPr sz="1800" dirty="0">
                <a:latin typeface="Times New Roman"/>
                <a:cs typeface="Times New Roman"/>
              </a:rPr>
              <a:t>bể", "tấm </a:t>
            </a:r>
            <a:r>
              <a:rPr sz="1800" spc="-5" dirty="0">
                <a:latin typeface="Times New Roman"/>
                <a:cs typeface="Times New Roman"/>
              </a:rPr>
              <a:t>son </a:t>
            </a:r>
            <a:r>
              <a:rPr sz="1800" dirty="0">
                <a:latin typeface="Times New Roman"/>
                <a:cs typeface="Times New Roman"/>
              </a:rPr>
              <a:t>gột </a:t>
            </a:r>
            <a:r>
              <a:rPr sz="1800" spc="-5" dirty="0">
                <a:latin typeface="Times New Roman"/>
                <a:cs typeface="Times New Roman"/>
              </a:rPr>
              <a:t>rửa..."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diễn </a:t>
            </a:r>
            <a:r>
              <a:rPr sz="1800" spc="-5" dirty="0">
                <a:latin typeface="Times New Roman"/>
                <a:cs typeface="Times New Roman"/>
              </a:rPr>
              <a:t>tả </a:t>
            </a:r>
            <a:r>
              <a:rPr sz="1800" dirty="0">
                <a:latin typeface="Times New Roman"/>
                <a:cs typeface="Times New Roman"/>
              </a:rPr>
              <a:t>và bộc lộ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cảnh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ngộ mà </a:t>
            </a:r>
            <a:r>
              <a:rPr sz="1800" spc="-5" dirty="0">
                <a:latin typeface="Times New Roman"/>
                <a:cs typeface="Times New Roman"/>
              </a:rPr>
              <a:t>chia</a:t>
            </a:r>
            <a:r>
              <a:rPr sz="1800" dirty="0">
                <a:latin typeface="Times New Roman"/>
                <a:cs typeface="Times New Roman"/>
              </a:rPr>
              <a:t> lìa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đớn:</a:t>
            </a:r>
            <a:endParaRPr sz="1800">
              <a:latin typeface="Times New Roman"/>
              <a:cs typeface="Times New Roman"/>
            </a:endParaRPr>
          </a:p>
          <a:p>
            <a:pPr marL="2181225" marR="2176145" indent="181610" algn="just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“Tưởng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dưới </a:t>
            </a:r>
            <a:r>
              <a:rPr sz="1800" dirty="0">
                <a:latin typeface="Times New Roman"/>
                <a:cs typeface="Times New Roman"/>
              </a:rPr>
              <a:t>nguyệt chén đồng,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 </a:t>
            </a:r>
            <a:r>
              <a:rPr sz="1800" dirty="0">
                <a:latin typeface="Times New Roman"/>
                <a:cs typeface="Times New Roman"/>
              </a:rPr>
              <a:t>luống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rày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</a:t>
            </a:r>
            <a:r>
              <a:rPr sz="1800" spc="-5" dirty="0">
                <a:latin typeface="Times New Roman"/>
                <a:cs typeface="Times New Roman"/>
              </a:rPr>
              <a:t> chờ.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vơ,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 </a:t>
            </a:r>
            <a:r>
              <a:rPr sz="1800" dirty="0">
                <a:latin typeface="Times New Roman"/>
                <a:cs typeface="Times New Roman"/>
              </a:rPr>
              <a:t>gột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rửa </a:t>
            </a:r>
            <a:r>
              <a:rPr sz="1800" dirty="0">
                <a:latin typeface="Times New Roman"/>
                <a:cs typeface="Times New Roman"/>
              </a:rPr>
              <a:t>bao giờ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phai”.</a:t>
            </a:r>
            <a:endParaRPr sz="1800">
              <a:latin typeface="Times New Roman"/>
              <a:cs typeface="Times New Roman"/>
            </a:endParaRPr>
          </a:p>
          <a:p>
            <a:pPr marL="12700" indent="28829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“tưởng",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"trông,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"chờ",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"bơ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vơ”,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“gột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rửa,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"phai"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kết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một hệ thống </a:t>
            </a:r>
            <a:r>
              <a:rPr sz="1800" spc="-5" dirty="0">
                <a:latin typeface="Times New Roman"/>
                <a:cs typeface="Times New Roman"/>
              </a:rPr>
              <a:t>ngôn </a:t>
            </a:r>
            <a:r>
              <a:rPr sz="1800" dirty="0">
                <a:latin typeface="Times New Roman"/>
                <a:cs typeface="Times New Roman"/>
              </a:rPr>
              <a:t>ngữ độc </a:t>
            </a:r>
            <a:r>
              <a:rPr sz="1800" spc="-5" dirty="0">
                <a:latin typeface="Times New Roman"/>
                <a:cs typeface="Times New Roman"/>
              </a:rPr>
              <a:t>thoại </a:t>
            </a:r>
            <a:r>
              <a:rPr sz="1800" dirty="0">
                <a:latin typeface="Times New Roman"/>
                <a:cs typeface="Times New Roman"/>
              </a:rPr>
              <a:t>biểu đạt nội </a:t>
            </a:r>
            <a:r>
              <a:rPr sz="1800" spc="-10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nhân vật trữ tình. Kiều nhớ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nguôi, xót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đã nặng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thề </a:t>
            </a:r>
            <a:r>
              <a:rPr sz="1800" spc="-5" dirty="0">
                <a:latin typeface="Times New Roman"/>
                <a:cs typeface="Times New Roman"/>
              </a:rPr>
              <a:t>son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</a:t>
            </a:r>
            <a:r>
              <a:rPr sz="1800" dirty="0">
                <a:latin typeface="Times New Roman"/>
                <a:cs typeface="Times New Roman"/>
              </a:rPr>
              <a:t> mà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vỡ!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5080" indent="344170" algn="just">
              <a:lnSpc>
                <a:spcPct val="124700"/>
              </a:lnSpc>
            </a:pPr>
            <a:r>
              <a:rPr sz="1800" spc="-5" dirty="0">
                <a:latin typeface="Times New Roman"/>
                <a:cs typeface="Times New Roman"/>
              </a:rPr>
              <a:t>Nhớ chàng </a:t>
            </a:r>
            <a:r>
              <a:rPr sz="1800" dirty="0">
                <a:latin typeface="Times New Roman"/>
                <a:cs typeface="Times New Roman"/>
              </a:rPr>
              <a:t>Kim rồi Kiều </a:t>
            </a:r>
            <a:r>
              <a:rPr sz="1800" spc="-5" dirty="0">
                <a:latin typeface="Times New Roman"/>
                <a:cs typeface="Times New Roman"/>
              </a:rPr>
              <a:t>xót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5" dirty="0">
                <a:latin typeface="Times New Roman"/>
                <a:cs typeface="Times New Roman"/>
              </a:rPr>
              <a:t>cha mẹ. Các </a:t>
            </a:r>
            <a:r>
              <a:rPr sz="1800" dirty="0">
                <a:latin typeface="Times New Roman"/>
                <a:cs typeface="Times New Roman"/>
              </a:rPr>
              <a:t>từ ngữ chỉ </a:t>
            </a: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gian xa </a:t>
            </a:r>
            <a:r>
              <a:rPr sz="1800" spc="-5" dirty="0">
                <a:latin typeface="Times New Roman"/>
                <a:cs typeface="Times New Roman"/>
              </a:rPr>
              <a:t>cách: </a:t>
            </a:r>
            <a:r>
              <a:rPr sz="1800" dirty="0">
                <a:latin typeface="Times New Roman"/>
                <a:cs typeface="Times New Roman"/>
              </a:rPr>
              <a:t>“hôm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mai", </a:t>
            </a:r>
            <a:r>
              <a:rPr sz="1800" spc="-5" dirty="0">
                <a:latin typeface="Times New Roman"/>
                <a:cs typeface="Times New Roman"/>
              </a:rPr>
              <a:t>"cách </a:t>
            </a:r>
            <a:r>
              <a:rPr sz="1800" spc="5" dirty="0">
                <a:latin typeface="Times New Roman"/>
                <a:cs typeface="Times New Roman"/>
              </a:rPr>
              <a:t>mấy </a:t>
            </a:r>
            <a:r>
              <a:rPr sz="1800" dirty="0">
                <a:latin typeface="Times New Roman"/>
                <a:cs typeface="Times New Roman"/>
              </a:rPr>
              <a:t>nắng mưa",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thi liệu, </a:t>
            </a:r>
            <a:r>
              <a:rPr sz="1800" spc="-5" dirty="0">
                <a:latin typeface="Times New Roman"/>
                <a:cs typeface="Times New Roman"/>
              </a:rPr>
              <a:t>điển </a:t>
            </a:r>
            <a:r>
              <a:rPr sz="1800" dirty="0">
                <a:latin typeface="Times New Roman"/>
                <a:cs typeface="Times New Roman"/>
              </a:rPr>
              <a:t>cố văn </a:t>
            </a:r>
            <a:r>
              <a:rPr sz="1800" spc="-5" dirty="0">
                <a:latin typeface="Times New Roman"/>
                <a:cs typeface="Times New Roman"/>
              </a:rPr>
              <a:t>học </a:t>
            </a:r>
            <a:r>
              <a:rPr sz="1800" dirty="0">
                <a:latin typeface="Times New Roman"/>
                <a:cs typeface="Times New Roman"/>
              </a:rPr>
              <a:t>Trung </a:t>
            </a:r>
            <a:r>
              <a:rPr sz="1800" spc="-10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như: </a:t>
            </a:r>
            <a:r>
              <a:rPr sz="1800" spc="-5" dirty="0">
                <a:latin typeface="Times New Roman"/>
                <a:cs typeface="Times New Roman"/>
              </a:rPr>
              <a:t>"sân Lai", </a:t>
            </a:r>
            <a:r>
              <a:rPr sz="1800" dirty="0">
                <a:latin typeface="Times New Roman"/>
                <a:cs typeface="Times New Roman"/>
              </a:rPr>
              <a:t>"gốc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“quạt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nồng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lạnh",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"tựa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cửa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mai"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chờ,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ngóng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già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yếu,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“gốc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ôm”.</a:t>
            </a:r>
            <a:endParaRPr sz="1800">
              <a:latin typeface="Times New Roman"/>
              <a:cs typeface="Times New Roman"/>
            </a:endParaRPr>
          </a:p>
          <a:p>
            <a:pPr marL="12700" marR="5080" indent="34417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hòa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cổ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và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vần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cảnh ngộ đầy bi kịch của Thúy </a:t>
            </a:r>
            <a:r>
              <a:rPr sz="1800" spc="-5" dirty="0">
                <a:latin typeface="Times New Roman"/>
                <a:cs typeface="Times New Roman"/>
              </a:rPr>
              <a:t>Kiều.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chia lìa “trâm gãy gương tan” nàng </a:t>
            </a:r>
            <a:r>
              <a:rPr sz="1800" dirty="0">
                <a:latin typeface="Times New Roman"/>
                <a:cs typeface="Times New Roman"/>
              </a:rPr>
              <a:t>vẫn dành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"người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chung"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"muôn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ân”.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đứa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hiếu,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sớm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5" dirty="0">
                <a:latin typeface="Times New Roman"/>
                <a:cs typeface="Times New Roman"/>
              </a:rPr>
              <a:t> CÁC KIẾN THỨC TRỌNG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Hoàn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cô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đơn, </a:t>
            </a:r>
            <a:r>
              <a:rPr sz="1800" b="1" dirty="0">
                <a:latin typeface="Times New Roman"/>
                <a:cs typeface="Times New Roman"/>
              </a:rPr>
              <a:t>cay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đắng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xót xa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của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Kiều.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Sáu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thơ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 </a:t>
            </a:r>
            <a:r>
              <a:rPr sz="1800" dirty="0">
                <a:latin typeface="Times New Roman"/>
                <a:cs typeface="Times New Roman"/>
              </a:rPr>
              <a:t>Bích 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gian, </a:t>
            </a:r>
            <a:r>
              <a:rPr sz="1800" dirty="0">
                <a:latin typeface="Times New Roman"/>
                <a:cs typeface="Times New Roman"/>
              </a:rPr>
              <a:t>thời gian.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– Không gian</a:t>
            </a:r>
            <a:r>
              <a:rPr sz="1800" spc="-5" dirty="0">
                <a:latin typeface="Times New Roman"/>
                <a:cs typeface="Times New Roman"/>
              </a:rPr>
              <a:t> 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mắt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Thúy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Kiều: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giam </a:t>
            </a:r>
            <a:r>
              <a:rPr sz="1800" spc="-5" dirty="0">
                <a:latin typeface="Times New Roman"/>
                <a:cs typeface="Times New Roman"/>
              </a:rPr>
              <a:t>lỏng.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chữ “khóa </a:t>
            </a:r>
            <a:r>
              <a:rPr sz="1800" spc="-5" dirty="0">
                <a:latin typeface="Times New Roman"/>
                <a:cs typeface="Times New Roman"/>
              </a:rPr>
              <a:t>xuân”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dirty="0">
                <a:latin typeface="Times New Roman"/>
                <a:cs typeface="Times New Roman"/>
              </a:rPr>
              <a:t> lên điều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Cảnh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mông,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hoang vắng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lạnh</a:t>
            </a:r>
            <a:r>
              <a:rPr sz="1800" spc="-5" dirty="0">
                <a:latin typeface="Times New Roman"/>
                <a:cs typeface="Times New Roman"/>
              </a:rPr>
              <a:t> lẽo: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++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Ngước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nhìn </a:t>
            </a:r>
            <a:r>
              <a:rPr sz="1800" i="1" dirty="0">
                <a:latin typeface="Times New Roman"/>
                <a:cs typeface="Times New Roman"/>
              </a:rPr>
              <a:t>xa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 </a:t>
            </a:r>
            <a:r>
              <a:rPr sz="1800" i="1" spc="-5" dirty="0">
                <a:latin typeface="Times New Roman"/>
                <a:cs typeface="Times New Roman"/>
              </a:rPr>
              <a:t>thấy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dãy </a:t>
            </a:r>
            <a:r>
              <a:rPr sz="1800" i="1" spc="-5" dirty="0">
                <a:latin typeface="Times New Roman"/>
                <a:cs typeface="Times New Roman"/>
              </a:rPr>
              <a:t>núi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mờ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nhạt.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++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Nhìn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lên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cao chỉ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“tấm trăng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gần”.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-&gt;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Thời</a:t>
            </a:r>
            <a:r>
              <a:rPr sz="1800" i="1" dirty="0">
                <a:latin typeface="Times New Roman"/>
                <a:cs typeface="Times New Roman"/>
              </a:rPr>
              <a:t> gian </a:t>
            </a:r>
            <a:r>
              <a:rPr sz="1800" i="1" spc="-5" dirty="0">
                <a:latin typeface="Times New Roman"/>
                <a:cs typeface="Times New Roman"/>
              </a:rPr>
              <a:t>chiều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tối,</a:t>
            </a:r>
            <a:r>
              <a:rPr sz="1800" i="1" dirty="0">
                <a:latin typeface="Times New Roman"/>
                <a:cs typeface="Times New Roman"/>
              </a:rPr>
              <a:t> gợi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buồn.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288290">
              <a:lnSpc>
                <a:spcPts val="2690"/>
              </a:lnSpc>
              <a:spcBef>
                <a:spcPts val="175"/>
              </a:spcBef>
            </a:pPr>
            <a:r>
              <a:rPr sz="1800" i="1" dirty="0">
                <a:latin typeface="Times New Roman"/>
                <a:cs typeface="Times New Roman"/>
              </a:rPr>
              <a:t>++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 hơn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nữa,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nhìn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“bốn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bề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bát ngát xa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trông”</a:t>
            </a:r>
            <a:r>
              <a:rPr sz="1800" i="1" dirty="0">
                <a:latin typeface="Times New Roman"/>
                <a:cs typeface="Times New Roman"/>
              </a:rPr>
              <a:t> là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cát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vàng </a:t>
            </a:r>
            <a:r>
              <a:rPr sz="1800" i="1" spc="5" dirty="0">
                <a:latin typeface="Times New Roman"/>
                <a:cs typeface="Times New Roman"/>
              </a:rPr>
              <a:t>cồn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nọ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nối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tiếp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nhau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cùng với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bụi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hồng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dặm </a:t>
            </a:r>
            <a:r>
              <a:rPr sz="1800" i="1" dirty="0">
                <a:latin typeface="Times New Roman"/>
                <a:cs typeface="Times New Roman"/>
              </a:rPr>
              <a:t>dài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thăm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thẳm.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i="1" spc="-5" dirty="0">
                <a:latin typeface="Times New Roman"/>
                <a:cs typeface="Times New Roman"/>
              </a:rPr>
              <a:t>=&gt;Nghệ</a:t>
            </a:r>
            <a:r>
              <a:rPr sz="1800" i="1" spc="1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thuật</a:t>
            </a:r>
            <a:r>
              <a:rPr sz="1800" i="1" spc="1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liệt</a:t>
            </a:r>
            <a:r>
              <a:rPr sz="1800" i="1" spc="1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kê,</a:t>
            </a:r>
            <a:r>
              <a:rPr sz="1800" i="1" spc="1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đối</a:t>
            </a:r>
            <a:r>
              <a:rPr sz="1800" i="1" spc="1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lập</a:t>
            </a:r>
            <a:r>
              <a:rPr sz="1800" i="1" spc="1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tương</a:t>
            </a:r>
            <a:r>
              <a:rPr sz="1800" i="1" spc="1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phản</a:t>
            </a:r>
            <a:r>
              <a:rPr sz="1800" i="1" spc="1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“non</a:t>
            </a:r>
            <a:r>
              <a:rPr sz="1800" i="1" spc="1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xa”/”trăng</a:t>
            </a:r>
            <a:r>
              <a:rPr sz="1800" i="1" spc="1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gần”,</a:t>
            </a:r>
            <a:r>
              <a:rPr sz="1800" i="1" spc="1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đảo</a:t>
            </a:r>
            <a:r>
              <a:rPr sz="1800" i="1" spc="1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ngữ,</a:t>
            </a:r>
            <a:r>
              <a:rPr sz="1800" i="1" spc="1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từ</a:t>
            </a:r>
            <a:r>
              <a:rPr sz="1800" i="1" spc="1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láy</a:t>
            </a:r>
            <a:r>
              <a:rPr sz="1800" i="1" spc="1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“bát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90"/>
              </a:spcBef>
            </a:pPr>
            <a:r>
              <a:rPr sz="1800" i="1" dirty="0">
                <a:latin typeface="Times New Roman"/>
                <a:cs typeface="Times New Roman"/>
              </a:rPr>
              <a:t>ngát”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900" i="1" spc="-110" dirty="0">
                <a:latin typeface="Wingdings"/>
                <a:cs typeface="Wingdings"/>
              </a:rPr>
              <a:t></a:t>
            </a:r>
            <a:r>
              <a:rPr sz="19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gợi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rợn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ngợp,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vắng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lặng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bóng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người.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Đối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diện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ấy,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Kiều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cảm </a:t>
            </a:r>
            <a:r>
              <a:rPr sz="1800" i="1" spc="-5" dirty="0">
                <a:latin typeface="Times New Roman"/>
                <a:cs typeface="Times New Roman"/>
              </a:rPr>
              <a:t>thấy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trải</a:t>
            </a:r>
            <a:r>
              <a:rPr sz="1800" i="1" dirty="0">
                <a:latin typeface="Times New Roman"/>
                <a:cs typeface="Times New Roman"/>
              </a:rPr>
              <a:t> cô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đơn.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5" dirty="0">
                <a:latin typeface="Times New Roman"/>
                <a:cs typeface="Times New Roman"/>
              </a:rPr>
              <a:t> Nàng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đớn,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tủi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nhục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mình:</a:t>
            </a:r>
            <a:endParaRPr sz="1800" dirty="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Bẽ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mây sớm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đèn khuya</a:t>
            </a:r>
            <a:endParaRPr sz="1800" dirty="0">
              <a:latin typeface="Times New Roman"/>
              <a:cs typeface="Times New Roman"/>
            </a:endParaRPr>
          </a:p>
          <a:p>
            <a:pPr marL="2530475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Nửa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tình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nửa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tấm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rưng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rưng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lệ,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nay:</a:t>
            </a:r>
            <a:endParaRPr sz="1800">
              <a:latin typeface="Times New Roman"/>
              <a:cs typeface="Times New Roman"/>
            </a:endParaRPr>
          </a:p>
          <a:p>
            <a:pPr marL="2483485" marR="2480310" indent="302895" algn="just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"Xót người </a:t>
            </a:r>
            <a:r>
              <a:rPr sz="1800" dirty="0">
                <a:latin typeface="Times New Roman"/>
                <a:cs typeface="Times New Roman"/>
              </a:rPr>
              <a:t>tựa </a:t>
            </a:r>
            <a:r>
              <a:rPr sz="1800" spc="-5" dirty="0">
                <a:latin typeface="Times New Roman"/>
                <a:cs typeface="Times New Roman"/>
              </a:rPr>
              <a:t>cửa </a:t>
            </a:r>
            <a:r>
              <a:rPr sz="1800" dirty="0">
                <a:latin typeface="Times New Roman"/>
                <a:cs typeface="Times New Roman"/>
              </a:rPr>
              <a:t>hôm </a:t>
            </a:r>
            <a:r>
              <a:rPr sz="1800" spc="-5" dirty="0">
                <a:latin typeface="Times New Roman"/>
                <a:cs typeface="Times New Roman"/>
              </a:rPr>
              <a:t>mai,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Quạt </a:t>
            </a:r>
            <a:r>
              <a:rPr sz="1800" dirty="0">
                <a:latin typeface="Times New Roman"/>
                <a:cs typeface="Times New Roman"/>
              </a:rPr>
              <a:t>nồng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lạnh những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giờ?</a:t>
            </a:r>
            <a:endParaRPr sz="1800">
              <a:latin typeface="Times New Roman"/>
              <a:cs typeface="Times New Roman"/>
            </a:endParaRPr>
          </a:p>
          <a:p>
            <a:pPr marL="2617470" marR="2612390" indent="184150" algn="just">
              <a:lnSpc>
                <a:spcPts val="2690"/>
              </a:lnSpc>
            </a:pPr>
            <a:r>
              <a:rPr sz="1800" spc="-5" dirty="0">
                <a:latin typeface="Times New Roman"/>
                <a:cs typeface="Times New Roman"/>
              </a:rPr>
              <a:t>Sân </a:t>
            </a:r>
            <a:r>
              <a:rPr sz="1800" dirty="0">
                <a:latin typeface="Times New Roman"/>
                <a:cs typeface="Times New Roman"/>
              </a:rPr>
              <a:t>Lai cách </a:t>
            </a:r>
            <a:r>
              <a:rPr sz="1800" spc="-5" dirty="0">
                <a:latin typeface="Times New Roman"/>
                <a:cs typeface="Times New Roman"/>
              </a:rPr>
              <a:t>mấy </a:t>
            </a:r>
            <a:r>
              <a:rPr sz="1800" dirty="0">
                <a:latin typeface="Times New Roman"/>
                <a:cs typeface="Times New Roman"/>
              </a:rPr>
              <a:t>nắng mưa,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" dirty="0">
                <a:latin typeface="Times New Roman"/>
                <a:cs typeface="Times New Roman"/>
              </a:rPr>
              <a:t> gốc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ôm”.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“buồn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trông"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cặp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bát.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"buồn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trông"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"tê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tái'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thương;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thương </a:t>
            </a:r>
            <a:r>
              <a:rPr sz="1800" spc="-5" dirty="0">
                <a:latin typeface="Times New Roman"/>
                <a:cs typeface="Times New Roman"/>
              </a:rPr>
              <a:t>người thân,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thân phận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duyên số... "Buồn </a:t>
            </a:r>
            <a:r>
              <a:rPr sz="1800" dirty="0">
                <a:latin typeface="Times New Roman"/>
                <a:cs typeface="Times New Roman"/>
              </a:rPr>
              <a:t>trông"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càng </a:t>
            </a:r>
            <a:r>
              <a:rPr sz="1800" spc="-5" dirty="0">
                <a:latin typeface="Times New Roman"/>
                <a:cs typeface="Times New Roman"/>
              </a:rPr>
              <a:t>buồn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 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ngụ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"Truyện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Kiều".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cặp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tâm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"buồn </a:t>
            </a:r>
            <a:r>
              <a:rPr sz="1800" dirty="0">
                <a:latin typeface="Times New Roman"/>
                <a:cs typeface="Times New Roman"/>
              </a:rPr>
              <a:t>trông". </a:t>
            </a:r>
            <a:r>
              <a:rPr sz="1800" spc="-5" dirty="0">
                <a:latin typeface="Times New Roman"/>
                <a:cs typeface="Times New Roman"/>
              </a:rPr>
              <a:t>Ngoại </a:t>
            </a:r>
            <a:r>
              <a:rPr sz="1800" dirty="0">
                <a:latin typeface="Times New Roman"/>
                <a:cs typeface="Times New Roman"/>
              </a:rPr>
              <a:t>cảnh và tâm cảnh, khung cảnh thiên nhiên và diễn </a:t>
            </a:r>
            <a:r>
              <a:rPr sz="1800" spc="-5" dirty="0">
                <a:latin typeface="Times New Roman"/>
                <a:cs typeface="Times New Roman"/>
              </a:rPr>
              <a:t>biến tâm trạng 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tượng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ước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lệ,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trường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bi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thương:</a:t>
            </a:r>
            <a:endParaRPr sz="1800">
              <a:latin typeface="Times New Roman"/>
              <a:cs typeface="Times New Roman"/>
            </a:endParaRPr>
          </a:p>
          <a:p>
            <a:pPr marL="2216150" marR="2211705" indent="476884" algn="just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“Buồn trông cửa bể chiều </a:t>
            </a:r>
            <a:r>
              <a:rPr sz="1800" spc="-5" dirty="0">
                <a:latin typeface="Times New Roman"/>
                <a:cs typeface="Times New Roman"/>
              </a:rPr>
              <a:t>hôm, </a:t>
            </a:r>
            <a:r>
              <a:rPr sz="1800" dirty="0">
                <a:latin typeface="Times New Roman"/>
                <a:cs typeface="Times New Roman"/>
              </a:rPr>
              <a:t> Thuyền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buồm</a:t>
            </a:r>
            <a:r>
              <a:rPr sz="1800" dirty="0">
                <a:latin typeface="Times New Roman"/>
                <a:cs typeface="Times New Roman"/>
              </a:rPr>
              <a:t> xa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987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Cửa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mênh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hôm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tăng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kiếp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lưu </a:t>
            </a:r>
            <a:r>
              <a:rPr sz="1800" spc="-5" dirty="0">
                <a:latin typeface="Times New Roman"/>
                <a:cs typeface="Times New Roman"/>
              </a:rPr>
              <a:t>lạc. </a:t>
            </a:r>
            <a:r>
              <a:rPr sz="1800" dirty="0">
                <a:latin typeface="Times New Roman"/>
                <a:cs typeface="Times New Roman"/>
              </a:rPr>
              <a:t>"Thuyền </a:t>
            </a:r>
            <a:r>
              <a:rPr sz="1800" spc="-5" dirty="0">
                <a:latin typeface="Times New Roman"/>
                <a:cs typeface="Times New Roman"/>
              </a:rPr>
              <a:t>ai" </a:t>
            </a:r>
            <a:r>
              <a:rPr sz="1800" dirty="0">
                <a:latin typeface="Times New Roman"/>
                <a:cs typeface="Times New Roman"/>
              </a:rPr>
              <a:t>lúc ẩn lúc </a:t>
            </a:r>
            <a:r>
              <a:rPr sz="1800" spc="-5" dirty="0">
                <a:latin typeface="Times New Roman"/>
                <a:cs typeface="Times New Roman"/>
              </a:rPr>
              <a:t>hiện "thấp </a:t>
            </a:r>
            <a:r>
              <a:rPr sz="1800" dirty="0">
                <a:latin typeface="Times New Roman"/>
                <a:cs typeface="Times New Roman"/>
              </a:rPr>
              <a:t>thoáng </a:t>
            </a:r>
            <a:r>
              <a:rPr sz="1800" spc="-5" dirty="0">
                <a:latin typeface="Times New Roman"/>
                <a:cs typeface="Times New Roman"/>
              </a:rPr>
              <a:t>cánh buồm </a:t>
            </a:r>
            <a:r>
              <a:rPr sz="1800" dirty="0">
                <a:latin typeface="Times New Roman"/>
                <a:cs typeface="Times New Roman"/>
              </a:rPr>
              <a:t>xa xa" đầy ám </a:t>
            </a:r>
            <a:r>
              <a:rPr sz="1800" spc="-5" dirty="0">
                <a:latin typeface="Times New Roman"/>
                <a:cs typeface="Times New Roman"/>
              </a:rPr>
              <a:t>ảnh.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"Buồn </a:t>
            </a:r>
            <a:r>
              <a:rPr sz="1800" dirty="0">
                <a:latin typeface="Times New Roman"/>
                <a:cs typeface="Times New Roman"/>
              </a:rPr>
              <a:t>trông" </a:t>
            </a:r>
            <a:r>
              <a:rPr sz="1800" spc="-5" dirty="0">
                <a:latin typeface="Times New Roman"/>
                <a:cs typeface="Times New Roman"/>
              </a:rPr>
              <a:t>con </a:t>
            </a:r>
            <a:r>
              <a:rPr sz="1800" dirty="0">
                <a:latin typeface="Times New Roman"/>
                <a:cs typeface="Times New Roman"/>
              </a:rPr>
              <a:t>thuyền </a:t>
            </a:r>
            <a:r>
              <a:rPr sz="1800" spc="-5" dirty="0">
                <a:latin typeface="Times New Roman"/>
                <a:cs typeface="Times New Roman"/>
              </a:rPr>
              <a:t>"ai" </a:t>
            </a:r>
            <a:r>
              <a:rPr sz="1800" dirty="0">
                <a:latin typeface="Times New Roman"/>
                <a:cs typeface="Times New Roman"/>
              </a:rPr>
              <a:t>xa lạ, cánh buồm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dirty="0">
                <a:latin typeface="Times New Roman"/>
                <a:cs typeface="Times New Roman"/>
              </a:rPr>
              <a:t>xa "thấp </a:t>
            </a:r>
            <a:r>
              <a:rPr sz="1800" spc="-5" dirty="0">
                <a:latin typeface="Times New Roman"/>
                <a:cs typeface="Times New Roman"/>
              </a:rPr>
              <a:t>thoáng”, Kiều </a:t>
            </a:r>
            <a:r>
              <a:rPr sz="1800" dirty="0">
                <a:latin typeface="Times New Roman"/>
                <a:cs typeface="Times New Roman"/>
              </a:rPr>
              <a:t>càng </a:t>
            </a:r>
            <a:r>
              <a:rPr sz="1800" spc="-5" dirty="0">
                <a:latin typeface="Times New Roman"/>
                <a:cs typeface="Times New Roman"/>
              </a:rPr>
              <a:t>nghĩ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5" dirty="0">
                <a:latin typeface="Times New Roman"/>
                <a:cs typeface="Times New Roman"/>
              </a:rPr>
              <a:t> phận</a:t>
            </a:r>
            <a:r>
              <a:rPr sz="1800" dirty="0">
                <a:latin typeface="Times New Roman"/>
                <a:cs typeface="Times New Roman"/>
              </a:rPr>
              <a:t> bơ vơ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mình nơi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khách.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"buồn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trông"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“ngọn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sa”,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dõi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dạt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tự </a:t>
            </a:r>
            <a:r>
              <a:rPr sz="1800" spc="-5" dirty="0">
                <a:latin typeface="Times New Roman"/>
                <a:cs typeface="Times New Roman"/>
              </a:rPr>
              <a:t>hói </a:t>
            </a:r>
            <a:r>
              <a:rPr sz="1800" dirty="0">
                <a:latin typeface="Times New Roman"/>
                <a:cs typeface="Times New Roman"/>
              </a:rPr>
              <a:t>“về </a:t>
            </a:r>
            <a:r>
              <a:rPr sz="1800" spc="-5" dirty="0">
                <a:latin typeface="Times New Roman"/>
                <a:cs typeface="Times New Roman"/>
              </a:rPr>
              <a:t>đâu", đến phương </a:t>
            </a:r>
            <a:r>
              <a:rPr sz="1800" dirty="0">
                <a:latin typeface="Times New Roman"/>
                <a:cs typeface="Times New Roman"/>
              </a:rPr>
              <a:t>trời vô </a:t>
            </a:r>
            <a:r>
              <a:rPr sz="1800" spc="-5" dirty="0">
                <a:latin typeface="Times New Roman"/>
                <a:cs typeface="Times New Roman"/>
              </a:rPr>
              <a:t>định nào. </a:t>
            </a:r>
            <a:r>
              <a:rPr sz="1800" dirty="0">
                <a:latin typeface="Times New Roman"/>
                <a:cs typeface="Times New Roman"/>
              </a:rPr>
              <a:t>Cánh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trôi man mác ấy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trưng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số phận </a:t>
            </a:r>
            <a:r>
              <a:rPr sz="1800" dirty="0">
                <a:latin typeface="Times New Roman"/>
                <a:cs typeface="Times New Roman"/>
              </a:rPr>
              <a:t>chìm nổi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dòng đời không </a:t>
            </a:r>
            <a:r>
              <a:rPr sz="1800" spc="-5" dirty="0">
                <a:latin typeface="Times New Roman"/>
                <a:cs typeface="Times New Roman"/>
              </a:rPr>
              <a:t>biết về đâu, </a:t>
            </a:r>
            <a:r>
              <a:rPr sz="1800" dirty="0">
                <a:latin typeface="Times New Roman"/>
                <a:cs typeface="Times New Roman"/>
              </a:rPr>
              <a:t>đến đâu - </a:t>
            </a:r>
            <a:r>
              <a:rPr sz="1800" spc="-5" dirty="0">
                <a:latin typeface="Times New Roman"/>
                <a:cs typeface="Times New Roman"/>
              </a:rPr>
              <a:t>Kiểu </a:t>
            </a:r>
            <a:r>
              <a:rPr sz="1800" dirty="0">
                <a:latin typeface="Times New Roman"/>
                <a:cs typeface="Times New Roman"/>
              </a:rPr>
              <a:t>nhìn hoa </a:t>
            </a:r>
            <a:r>
              <a:rPr sz="1800" spc="-5" dirty="0">
                <a:latin typeface="Times New Roman"/>
                <a:cs typeface="Times New Roman"/>
              </a:rPr>
              <a:t>trôi trên </a:t>
            </a:r>
            <a:r>
              <a:rPr sz="1800" dirty="0">
                <a:latin typeface="Times New Roman"/>
                <a:cs typeface="Times New Roman"/>
              </a:rPr>
              <a:t> ngọn</a:t>
            </a:r>
            <a:r>
              <a:rPr sz="1800" spc="-5" dirty="0">
                <a:latin typeface="Times New Roman"/>
                <a:cs typeface="Times New Roman"/>
              </a:rPr>
              <a:t> 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cảm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mình:</a:t>
            </a:r>
            <a:endParaRPr sz="1800">
              <a:latin typeface="Times New Roman"/>
              <a:cs typeface="Times New Roman"/>
            </a:endParaRPr>
          </a:p>
          <a:p>
            <a:pPr marL="2567305" marR="2561590" indent="116839" algn="just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"Buồn </a:t>
            </a:r>
            <a:r>
              <a:rPr sz="1800" dirty="0">
                <a:latin typeface="Times New Roman"/>
                <a:cs typeface="Times New Roman"/>
              </a:rPr>
              <a:t>trông </a:t>
            </a:r>
            <a:r>
              <a:rPr sz="1800" spc="-5" dirty="0">
                <a:latin typeface="Times New Roman"/>
                <a:cs typeface="Times New Roman"/>
              </a:rPr>
              <a:t>ngọn nước </a:t>
            </a:r>
            <a:r>
              <a:rPr sz="1800" dirty="0">
                <a:latin typeface="Times New Roman"/>
                <a:cs typeface="Times New Roman"/>
              </a:rPr>
              <a:t>mới </a:t>
            </a:r>
            <a:r>
              <a:rPr sz="1800" spc="-5" dirty="0">
                <a:latin typeface="Times New Roman"/>
                <a:cs typeface="Times New Roman"/>
              </a:rPr>
              <a:t>sa,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trôi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đâu?"</a:t>
            </a:r>
            <a:endParaRPr sz="180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"thuyền</a:t>
            </a:r>
            <a:r>
              <a:rPr sz="1800" dirty="0">
                <a:latin typeface="Times New Roman"/>
                <a:cs typeface="Times New Roman"/>
              </a:rPr>
              <a:t> ai",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trôi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đâu?",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"buồn </a:t>
            </a:r>
            <a:r>
              <a:rPr sz="1800" dirty="0">
                <a:latin typeface="Times New Roman"/>
                <a:cs typeface="Times New Roman"/>
              </a:rPr>
              <a:t>trông"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bốn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"chân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đất"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-mịt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 la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màu </a:t>
            </a:r>
            <a:r>
              <a:rPr sz="1800" spc="-5" dirty="0">
                <a:latin typeface="Times New Roman"/>
                <a:cs typeface="Times New Roman"/>
              </a:rPr>
              <a:t>sắc </a:t>
            </a:r>
            <a:r>
              <a:rPr sz="1800" dirty="0">
                <a:latin typeface="Times New Roman"/>
                <a:cs typeface="Times New Roman"/>
              </a:rPr>
              <a:t>tàn </a:t>
            </a:r>
            <a:r>
              <a:rPr sz="1800" spc="-5" dirty="0">
                <a:latin typeface="Times New Roman"/>
                <a:cs typeface="Times New Roman"/>
              </a:rPr>
              <a:t>úa, </a:t>
            </a:r>
            <a:r>
              <a:rPr sz="1800" dirty="0">
                <a:latin typeface="Times New Roman"/>
                <a:cs typeface="Times New Roman"/>
              </a:rPr>
              <a:t>vàng </a:t>
            </a:r>
            <a:r>
              <a:rPr sz="1800" spc="-5" dirty="0">
                <a:latin typeface="Times New Roman"/>
                <a:cs typeface="Times New Roman"/>
              </a:rPr>
              <a:t>héo </a:t>
            </a:r>
            <a:r>
              <a:rPr sz="1800" dirty="0">
                <a:latin typeface="Times New Roman"/>
                <a:cs typeface="Times New Roman"/>
              </a:rPr>
              <a:t>"dầu </a:t>
            </a:r>
            <a:r>
              <a:rPr sz="1800" spc="-5" dirty="0">
                <a:latin typeface="Times New Roman"/>
                <a:cs typeface="Times New Roman"/>
              </a:rPr>
              <a:t>dầu" của nội </a:t>
            </a:r>
            <a:r>
              <a:rPr sz="1800" dirty="0">
                <a:latin typeface="Times New Roman"/>
                <a:cs typeface="Times New Roman"/>
              </a:rPr>
              <a:t>cỏ. Màu </a:t>
            </a:r>
            <a:r>
              <a:rPr sz="1800" spc="-10" dirty="0">
                <a:latin typeface="Times New Roman"/>
                <a:cs typeface="Times New Roman"/>
              </a:rPr>
              <a:t>sắc </a:t>
            </a:r>
            <a:r>
              <a:rPr sz="1800" dirty="0">
                <a:latin typeface="Times New Roman"/>
                <a:cs typeface="Times New Roman"/>
              </a:rPr>
              <a:t>tê </a:t>
            </a:r>
            <a:r>
              <a:rPr sz="1800" spc="-5" dirty="0">
                <a:latin typeface="Times New Roman"/>
                <a:cs typeface="Times New Roman"/>
              </a:rPr>
              <a:t>tái thê </a:t>
            </a:r>
            <a:r>
              <a:rPr sz="1800" dirty="0">
                <a:latin typeface="Times New Roman"/>
                <a:cs typeface="Times New Roman"/>
              </a:rPr>
              <a:t>lương ấy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tái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 </a:t>
            </a:r>
            <a:r>
              <a:rPr sz="1800" dirty="0">
                <a:latin typeface="Times New Roman"/>
                <a:cs typeface="Times New Roman"/>
              </a:rPr>
              <a:t>lưu </a:t>
            </a:r>
            <a:r>
              <a:rPr sz="1800" spc="-5" dirty="0">
                <a:latin typeface="Times New Roman"/>
                <a:cs typeface="Times New Roman"/>
              </a:rPr>
              <a:t>lạc: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“Buồn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dầu,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mây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987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"Nội </a:t>
            </a:r>
            <a:r>
              <a:rPr sz="1800" dirty="0">
                <a:latin typeface="Times New Roman"/>
                <a:cs typeface="Times New Roman"/>
              </a:rPr>
              <a:t>cỏ </a:t>
            </a:r>
            <a:r>
              <a:rPr sz="1800" spc="-5" dirty="0">
                <a:latin typeface="Times New Roman"/>
                <a:cs typeface="Times New Roman"/>
              </a:rPr>
              <a:t>dầu dầu" </a:t>
            </a:r>
            <a:r>
              <a:rPr sz="1800" dirty="0">
                <a:latin typeface="Times New Roman"/>
                <a:cs typeface="Times New Roman"/>
              </a:rPr>
              <a:t>tàn úa hiện </a:t>
            </a:r>
            <a:r>
              <a:rPr sz="1800" spc="-5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màu "xanh </a:t>
            </a:r>
            <a:r>
              <a:rPr sz="1800" dirty="0">
                <a:latin typeface="Times New Roman"/>
                <a:cs typeface="Times New Roman"/>
              </a:rPr>
              <a:t>xanh" nhạt </a:t>
            </a:r>
            <a:r>
              <a:rPr sz="1800" spc="-5" dirty="0">
                <a:latin typeface="Times New Roman"/>
                <a:cs typeface="Times New Roman"/>
              </a:rPr>
              <a:t>nhòa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"chân mây </a:t>
            </a:r>
            <a:r>
              <a:rPr sz="1800" dirty="0">
                <a:latin typeface="Times New Roman"/>
                <a:cs typeface="Times New Roman"/>
              </a:rPr>
              <a:t>mặt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đất" chính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tâm trạng lo âu của </a:t>
            </a:r>
            <a:r>
              <a:rPr sz="1800" spc="-5" dirty="0">
                <a:latin typeface="Times New Roman"/>
                <a:cs typeface="Times New Roman"/>
              </a:rPr>
              <a:t>Kiều khi </a:t>
            </a:r>
            <a:r>
              <a:rPr sz="1800" dirty="0">
                <a:latin typeface="Times New Roman"/>
                <a:cs typeface="Times New Roman"/>
              </a:rPr>
              <a:t>nghĩ đến tương lai </a:t>
            </a:r>
            <a:r>
              <a:rPr sz="1800" spc="-5" dirty="0">
                <a:latin typeface="Times New Roman"/>
                <a:cs typeface="Times New Roman"/>
              </a:rPr>
              <a:t>mờ mịt, </a:t>
            </a:r>
            <a:r>
              <a:rPr sz="1800" dirty="0">
                <a:latin typeface="Times New Roman"/>
                <a:cs typeface="Times New Roman"/>
              </a:rPr>
              <a:t>héo </a:t>
            </a:r>
            <a:r>
              <a:rPr sz="1800" spc="-5" dirty="0">
                <a:latin typeface="Times New Roman"/>
                <a:cs typeface="Times New Roman"/>
              </a:rPr>
              <a:t>tàn </a:t>
            </a:r>
            <a:r>
              <a:rPr sz="1800" dirty="0">
                <a:latin typeface="Times New Roman"/>
                <a:cs typeface="Times New Roman"/>
              </a:rPr>
              <a:t>của mình.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"dầu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dầu"</a:t>
            </a:r>
            <a:r>
              <a:rPr sz="1800" dirty="0">
                <a:latin typeface="Times New Roman"/>
                <a:cs typeface="Times New Roman"/>
              </a:rPr>
              <a:t> ấy,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lần</a:t>
            </a:r>
            <a:r>
              <a:rPr sz="1800" dirty="0">
                <a:latin typeface="Times New Roman"/>
                <a:cs typeface="Times New Roman"/>
              </a:rPr>
              <a:t> nhìn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nấm mồ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"Sè sè nấm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 bên đường,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dầu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nửa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vàng</a:t>
            </a:r>
            <a:r>
              <a:rPr sz="1800" dirty="0">
                <a:latin typeface="Times New Roman"/>
                <a:cs typeface="Times New Roman"/>
              </a:rPr>
              <a:t> nửa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xanh”.</a:t>
            </a:r>
            <a:endParaRPr sz="1800">
              <a:latin typeface="Times New Roman"/>
              <a:cs typeface="Times New Roman"/>
            </a:endParaRPr>
          </a:p>
          <a:p>
            <a:pPr marL="12700" marR="6985" indent="28829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Nhìn xa </a:t>
            </a:r>
            <a:r>
              <a:rPr sz="1800" spc="-10" dirty="0">
                <a:latin typeface="Times New Roman"/>
                <a:cs typeface="Times New Roman"/>
              </a:rPr>
              <a:t>rồi </a:t>
            </a:r>
            <a:r>
              <a:rPr sz="1800" spc="-5" dirty="0">
                <a:latin typeface="Times New Roman"/>
                <a:cs typeface="Times New Roman"/>
              </a:rPr>
              <a:t>nhìn </a:t>
            </a:r>
            <a:r>
              <a:rPr sz="1800" dirty="0">
                <a:latin typeface="Times New Roman"/>
                <a:cs typeface="Times New Roman"/>
              </a:rPr>
              <a:t>gần, </a:t>
            </a:r>
            <a:r>
              <a:rPr sz="1800" spc="-5" dirty="0">
                <a:latin typeface="Times New Roman"/>
                <a:cs typeface="Times New Roman"/>
              </a:rPr>
              <a:t>vừa "buồn trông" vừa </a:t>
            </a:r>
            <a:r>
              <a:rPr sz="1800" spc="-10" dirty="0">
                <a:latin typeface="Times New Roman"/>
                <a:cs typeface="Times New Roman"/>
              </a:rPr>
              <a:t>lắng </a:t>
            </a:r>
            <a:r>
              <a:rPr sz="1800" dirty="0">
                <a:latin typeface="Times New Roman"/>
                <a:cs typeface="Times New Roman"/>
              </a:rPr>
              <a:t>tai </a:t>
            </a:r>
            <a:r>
              <a:rPr sz="1800" spc="-5" dirty="0">
                <a:latin typeface="Times New Roman"/>
                <a:cs typeface="Times New Roman"/>
              </a:rPr>
              <a:t>nghe. Nghe tiếng gió, gió gào, "gió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cuốn"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duềnh.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"ầm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ầm"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sóng,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sóng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reo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"sóng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kêu". Gió </a:t>
            </a:r>
            <a:r>
              <a:rPr sz="1800" spc="-10" dirty="0">
                <a:latin typeface="Times New Roman"/>
                <a:cs typeface="Times New Roman"/>
              </a:rPr>
              <a:t>và sóng </a:t>
            </a:r>
            <a:r>
              <a:rPr sz="1800" dirty="0">
                <a:latin typeface="Times New Roman"/>
                <a:cs typeface="Times New Roman"/>
              </a:rPr>
              <a:t>đang bủa </a:t>
            </a:r>
            <a:r>
              <a:rPr sz="1800" spc="-5" dirty="0">
                <a:latin typeface="Times New Roman"/>
                <a:cs typeface="Times New Roman"/>
              </a:rPr>
              <a:t>vây "xung </a:t>
            </a:r>
            <a:r>
              <a:rPr sz="1800" dirty="0">
                <a:latin typeface="Times New Roman"/>
                <a:cs typeface="Times New Roman"/>
              </a:rPr>
              <a:t>quanh ghế </a:t>
            </a:r>
            <a:r>
              <a:rPr sz="1800" spc="-5" dirty="0">
                <a:latin typeface="Times New Roman"/>
                <a:cs typeface="Times New Roman"/>
              </a:rPr>
              <a:t>ngồi". Một tâm </a:t>
            </a:r>
            <a:r>
              <a:rPr sz="1800" dirty="0">
                <a:latin typeface="Times New Roman"/>
                <a:cs typeface="Times New Roman"/>
              </a:rPr>
              <a:t>trạng cô đơn </a:t>
            </a:r>
            <a:r>
              <a:rPr sz="1800" spc="-5" dirty="0">
                <a:latin typeface="Times New Roman"/>
                <a:cs typeface="Times New Roman"/>
              </a:rPr>
              <a:t>lẻ loi đang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trải </a:t>
            </a:r>
            <a:r>
              <a:rPr sz="1800" spc="-5" dirty="0">
                <a:latin typeface="Times New Roman"/>
                <a:cs typeface="Times New Roman"/>
              </a:rPr>
              <a:t>qua những </a:t>
            </a:r>
            <a:r>
              <a:rPr sz="1800" dirty="0">
                <a:latin typeface="Times New Roman"/>
                <a:cs typeface="Times New Roman"/>
              </a:rPr>
              <a:t>giờ phút hãi </a:t>
            </a:r>
            <a:r>
              <a:rPr sz="1800" spc="-5" dirty="0">
                <a:latin typeface="Times New Roman"/>
                <a:cs typeface="Times New Roman"/>
              </a:rPr>
              <a:t>hùng, </a:t>
            </a:r>
            <a:r>
              <a:rPr sz="1800" dirty="0">
                <a:latin typeface="Times New Roman"/>
                <a:cs typeface="Times New Roman"/>
              </a:rPr>
              <a:t>ghê sợ, lo </a:t>
            </a:r>
            <a:r>
              <a:rPr sz="1800" spc="-5" dirty="0">
                <a:latin typeface="Times New Roman"/>
                <a:cs typeface="Times New Roman"/>
              </a:rPr>
              <a:t>âu. </a:t>
            </a:r>
            <a:r>
              <a:rPr sz="1800" dirty="0">
                <a:latin typeface="Times New Roman"/>
                <a:cs typeface="Times New Roman"/>
              </a:rPr>
              <a:t>Phải </a:t>
            </a:r>
            <a:r>
              <a:rPr sz="1800" spc="-5" dirty="0">
                <a:latin typeface="Times New Roman"/>
                <a:cs typeface="Times New Roman"/>
              </a:rPr>
              <a:t>chăng </a:t>
            </a:r>
            <a:r>
              <a:rPr sz="1800" dirty="0">
                <a:latin typeface="Times New Roman"/>
                <a:cs typeface="Times New Roman"/>
              </a:rPr>
              <a:t>âm thanh dữ dội ấy của gió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sóng là biểu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cho những </a:t>
            </a:r>
            <a:r>
              <a:rPr sz="1800" spc="-5" dirty="0">
                <a:latin typeface="Times New Roman"/>
                <a:cs typeface="Times New Roman"/>
              </a:rPr>
              <a:t>tai </a:t>
            </a:r>
            <a:r>
              <a:rPr sz="1800" dirty="0">
                <a:latin typeface="Times New Roman"/>
                <a:cs typeface="Times New Roman"/>
              </a:rPr>
              <a:t>họa khủng </a:t>
            </a:r>
            <a:r>
              <a:rPr sz="1800" spc="-5" dirty="0">
                <a:latin typeface="Times New Roman"/>
                <a:cs typeface="Times New Roman"/>
              </a:rPr>
              <a:t>khiếp </a:t>
            </a:r>
            <a:r>
              <a:rPr sz="1800" dirty="0">
                <a:latin typeface="Times New Roman"/>
                <a:cs typeface="Times New Roman"/>
              </a:rPr>
              <a:t>đang </a:t>
            </a:r>
            <a:r>
              <a:rPr sz="1800" spc="-5" dirty="0">
                <a:latin typeface="Times New Roman"/>
                <a:cs typeface="Times New Roman"/>
              </a:rPr>
              <a:t>bủa vây, sắp giáng </a:t>
            </a:r>
            <a:r>
              <a:rPr sz="1800" dirty="0">
                <a:latin typeface="Times New Roman"/>
                <a:cs typeface="Times New Roman"/>
              </a:rPr>
              <a:t>xuống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"nhỏ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bé"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5" dirty="0">
                <a:latin typeface="Times New Roman"/>
                <a:cs typeface="Times New Roman"/>
              </a:rPr>
              <a:t> "buồn</a:t>
            </a:r>
            <a:r>
              <a:rPr sz="1800" dirty="0">
                <a:latin typeface="Times New Roman"/>
                <a:cs typeface="Times New Roman"/>
              </a:rPr>
              <a:t> trông” mà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âu</a:t>
            </a:r>
            <a:r>
              <a:rPr sz="1800" dirty="0">
                <a:latin typeface="Times New Roman"/>
                <a:cs typeface="Times New Roman"/>
              </a:rPr>
              <a:t> sợ hãi:</a:t>
            </a:r>
            <a:endParaRPr sz="1800">
              <a:latin typeface="Times New Roman"/>
              <a:cs typeface="Times New Roman"/>
            </a:endParaRPr>
          </a:p>
          <a:p>
            <a:pPr marL="2284095" marR="2277745" indent="316865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"Buồn </a:t>
            </a:r>
            <a:r>
              <a:rPr sz="1800" dirty="0">
                <a:latin typeface="Times New Roman"/>
                <a:cs typeface="Times New Roman"/>
              </a:rPr>
              <a:t>trông gió cuốn </a:t>
            </a:r>
            <a:r>
              <a:rPr sz="1800" spc="-5" dirty="0">
                <a:latin typeface="Times New Roman"/>
                <a:cs typeface="Times New Roman"/>
              </a:rPr>
              <a:t>mặt duềnh,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Ầm</a:t>
            </a:r>
            <a:r>
              <a:rPr sz="1800" dirty="0">
                <a:latin typeface="Times New Roman"/>
                <a:cs typeface="Times New Roman"/>
              </a:rPr>
              <a:t> ầm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10" dirty="0">
                <a:latin typeface="Times New Roman"/>
                <a:cs typeface="Times New Roman"/>
              </a:rPr>
              <a:t>sóng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ngồi".</a:t>
            </a:r>
            <a:endParaRPr sz="1800">
              <a:latin typeface="Times New Roman"/>
              <a:cs typeface="Times New Roman"/>
            </a:endParaRPr>
          </a:p>
          <a:p>
            <a:pPr marL="12700" indent="22987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"nước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người",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cận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Bích,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viễn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thuyền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và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cánh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hôm,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trôi,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dầu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giữa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 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4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4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mây</a:t>
            </a:r>
            <a:r>
              <a:rPr sz="1800" spc="4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mặt</a:t>
            </a:r>
            <a:r>
              <a:rPr sz="1800" spc="4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đất,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4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4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sóng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ầm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ầm</a:t>
            </a:r>
            <a:r>
              <a:rPr sz="1800" spc="4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4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duềnh...mang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tượng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thẩm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mĩ.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46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mờ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mịt,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dữ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dội,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 thương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hùng, </a:t>
            </a:r>
            <a:r>
              <a:rPr sz="1800" spc="5" dirty="0">
                <a:latin typeface="Times New Roman"/>
                <a:cs typeface="Times New Roman"/>
              </a:rPr>
              <a:t>lẻ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loi.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Những chặng đường </a:t>
            </a:r>
            <a:r>
              <a:rPr sz="1800" dirty="0">
                <a:latin typeface="Times New Roman"/>
                <a:cs typeface="Times New Roman"/>
              </a:rPr>
              <a:t>đầy </a:t>
            </a:r>
            <a:r>
              <a:rPr sz="1800" spc="-5" dirty="0">
                <a:latin typeface="Times New Roman"/>
                <a:cs typeface="Times New Roman"/>
              </a:rPr>
              <a:t>cạm </a:t>
            </a:r>
            <a:r>
              <a:rPr sz="1800" dirty="0">
                <a:latin typeface="Times New Roman"/>
                <a:cs typeface="Times New Roman"/>
              </a:rPr>
              <a:t>bẫy,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dirty="0">
                <a:latin typeface="Times New Roman"/>
                <a:cs typeface="Times New Roman"/>
              </a:rPr>
              <a:t>máu và </a:t>
            </a:r>
            <a:r>
              <a:rPr sz="1800" spc="-5" dirty="0">
                <a:latin typeface="Times New Roman"/>
                <a:cs typeface="Times New Roman"/>
              </a:rPr>
              <a:t>nước mắt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"ma </a:t>
            </a:r>
            <a:r>
              <a:rPr sz="1800" dirty="0">
                <a:latin typeface="Times New Roman"/>
                <a:cs typeface="Times New Roman"/>
              </a:rPr>
              <a:t>đưa lối, </a:t>
            </a:r>
            <a:r>
              <a:rPr sz="1800" spc="-5" dirty="0">
                <a:latin typeface="Times New Roman"/>
                <a:cs typeface="Times New Roman"/>
              </a:rPr>
              <a:t>quỷ </a:t>
            </a:r>
            <a:r>
              <a:rPr sz="1800" dirty="0">
                <a:latin typeface="Times New Roman"/>
                <a:cs typeface="Times New Roman"/>
              </a:rPr>
              <a:t>đem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đường",...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đang </a:t>
            </a:r>
            <a:r>
              <a:rPr sz="1800" dirty="0">
                <a:latin typeface="Times New Roman"/>
                <a:cs typeface="Times New Roman"/>
              </a:rPr>
              <a:t>ở phía </a:t>
            </a:r>
            <a:r>
              <a:rPr sz="1800" spc="-5" dirty="0">
                <a:latin typeface="Times New Roman"/>
                <a:cs typeface="Times New Roman"/>
              </a:rPr>
              <a:t>trước. Đoạn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"Kiều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lầu Ngưng Bích" </a:t>
            </a:r>
            <a:r>
              <a:rPr sz="1800" dirty="0">
                <a:latin typeface="Times New Roman"/>
                <a:cs typeface="Times New Roman"/>
              </a:rPr>
              <a:t>như chứa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lệ.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Lệ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lẻ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mối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đầu </a:t>
            </a:r>
            <a:r>
              <a:rPr sz="1800" dirty="0">
                <a:latin typeface="Times New Roman"/>
                <a:cs typeface="Times New Roman"/>
              </a:rPr>
              <a:t>tan vỡ, xót </a:t>
            </a:r>
            <a:r>
              <a:rPr sz="1800" spc="-10" dirty="0">
                <a:latin typeface="Times New Roman"/>
                <a:cs typeface="Times New Roman"/>
              </a:rPr>
              <a:t>xa vì </a:t>
            </a:r>
            <a:r>
              <a:rPr sz="1800" dirty="0">
                <a:latin typeface="Times New Roman"/>
                <a:cs typeface="Times New Roman"/>
              </a:rPr>
              <a:t>thương nhớ mẹ </a:t>
            </a:r>
            <a:r>
              <a:rPr sz="1800" spc="-5" dirty="0">
                <a:latin typeface="Times New Roman"/>
                <a:cs typeface="Times New Roman"/>
              </a:rPr>
              <a:t>cha, </a:t>
            </a:r>
            <a:r>
              <a:rPr sz="1800" dirty="0">
                <a:latin typeface="Times New Roman"/>
                <a:cs typeface="Times New Roman"/>
              </a:rPr>
              <a:t>lo </a:t>
            </a:r>
            <a:r>
              <a:rPr sz="1800" spc="-5" dirty="0">
                <a:latin typeface="Times New Roman"/>
                <a:cs typeface="Times New Roman"/>
              </a:rPr>
              <a:t>sợ </a:t>
            </a:r>
            <a:r>
              <a:rPr sz="1800" dirty="0">
                <a:latin typeface="Times New Roman"/>
                <a:cs typeface="Times New Roman"/>
              </a:rPr>
              <a:t>cho thân </a:t>
            </a:r>
            <a:r>
              <a:rPr sz="1800" spc="-5" dirty="0">
                <a:latin typeface="Times New Roman"/>
                <a:cs typeface="Times New Roman"/>
              </a:rPr>
              <a:t>phận, số </a:t>
            </a:r>
            <a:r>
              <a:rPr sz="1800" dirty="0">
                <a:latin typeface="Times New Roman"/>
                <a:cs typeface="Times New Roman"/>
              </a:rPr>
              <a:t>phận </a:t>
            </a:r>
            <a:r>
              <a:rPr sz="1800" spc="-5" dirty="0">
                <a:latin typeface="Times New Roman"/>
                <a:cs typeface="Times New Roman"/>
              </a:rPr>
              <a:t>mình. Lệ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mệnh.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láy: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“bát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ngát,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bàng,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vơ,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mác,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dầu, xanh </a:t>
            </a:r>
            <a:r>
              <a:rPr sz="1800" spc="-5" dirty="0">
                <a:latin typeface="Times New Roman"/>
                <a:cs typeface="Times New Roman"/>
              </a:rPr>
              <a:t>xanh, </a:t>
            </a:r>
            <a:r>
              <a:rPr sz="1800" dirty="0">
                <a:latin typeface="Times New Roman"/>
                <a:cs typeface="Times New Roman"/>
              </a:rPr>
              <a:t>ầm </a:t>
            </a:r>
            <a:r>
              <a:rPr sz="1800" spc="-5" dirty="0">
                <a:latin typeface="Times New Roman"/>
                <a:cs typeface="Times New Roman"/>
              </a:rPr>
              <a:t>ầm…” kết hợp với điệp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-5" dirty="0">
                <a:latin typeface="Times New Roman"/>
                <a:cs typeface="Times New Roman"/>
              </a:rPr>
              <a:t>"buồn </a:t>
            </a:r>
            <a:r>
              <a:rPr sz="1800" dirty="0">
                <a:latin typeface="Times New Roman"/>
                <a:cs typeface="Times New Roman"/>
              </a:rPr>
              <a:t>trông"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tạo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sắc điệu trữ tình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thẩm mĩ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tô </a:t>
            </a:r>
            <a:r>
              <a:rPr sz="1800" spc="-5" dirty="0">
                <a:latin typeface="Times New Roman"/>
                <a:cs typeface="Times New Roman"/>
              </a:rPr>
              <a:t>đậm </a:t>
            </a:r>
            <a:r>
              <a:rPr sz="1800" dirty="0">
                <a:latin typeface="Times New Roman"/>
                <a:cs typeface="Times New Roman"/>
              </a:rPr>
              <a:t>cảm hứng </a:t>
            </a:r>
            <a:r>
              <a:rPr sz="1800" spc="-5" dirty="0">
                <a:latin typeface="Times New Roman"/>
                <a:cs typeface="Times New Roman"/>
              </a:rPr>
              <a:t>nhân đạo. Đó là </a:t>
            </a:r>
            <a:r>
              <a:rPr sz="1800" dirty="0">
                <a:latin typeface="Times New Roman"/>
                <a:cs typeface="Times New Roman"/>
              </a:rPr>
              <a:t>giá trị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chương </a:t>
            </a:r>
            <a:r>
              <a:rPr sz="1800" spc="-5" dirty="0">
                <a:latin typeface="Times New Roman"/>
                <a:cs typeface="Times New Roman"/>
              </a:rPr>
              <a:t>đích </a:t>
            </a:r>
            <a:r>
              <a:rPr sz="1800" dirty="0">
                <a:latin typeface="Times New Roman"/>
                <a:cs typeface="Times New Roman"/>
              </a:rPr>
              <a:t>thực đoạn </a:t>
            </a:r>
            <a:r>
              <a:rPr sz="1800" spc="-5" dirty="0">
                <a:latin typeface="Times New Roman"/>
                <a:cs typeface="Times New Roman"/>
              </a:rPr>
              <a:t>thơ Kiều </a:t>
            </a:r>
            <a:r>
              <a:rPr sz="1800" dirty="0">
                <a:latin typeface="Times New Roman"/>
                <a:cs typeface="Times New Roman"/>
              </a:rPr>
              <a:t> 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Bích".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V.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CÓ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Ý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CHO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RẰNG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ĐOẠN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THƠ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"KIỀU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Ở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LẦU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NGƯNG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BÍCH"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LÀ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MỘT </a:t>
            </a:r>
            <a:r>
              <a:rPr sz="1800" b="1" spc="-4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BỨC </a:t>
            </a:r>
            <a:r>
              <a:rPr sz="1800" b="1" dirty="0">
                <a:latin typeface="Times New Roman"/>
                <a:cs typeface="Times New Roman"/>
              </a:rPr>
              <a:t>TRANH TÂM </a:t>
            </a:r>
            <a:r>
              <a:rPr sz="1800" b="1" spc="-5" dirty="0">
                <a:latin typeface="Times New Roman"/>
                <a:cs typeface="Times New Roman"/>
              </a:rPr>
              <a:t>TÌNH </a:t>
            </a:r>
            <a:r>
              <a:rPr sz="1800" b="1" dirty="0">
                <a:latin typeface="Times New Roman"/>
                <a:cs typeface="Times New Roman"/>
              </a:rPr>
              <a:t>ĐẦY </a:t>
            </a:r>
            <a:r>
              <a:rPr sz="1800" b="1" spc="-5" dirty="0">
                <a:latin typeface="Times New Roman"/>
                <a:cs typeface="Times New Roman"/>
              </a:rPr>
              <a:t>XÚC </a:t>
            </a:r>
            <a:r>
              <a:rPr sz="1800" b="1" dirty="0">
                <a:latin typeface="Times New Roman"/>
                <a:cs typeface="Times New Roman"/>
              </a:rPr>
              <a:t>ĐỘNG. EM HÃY </a:t>
            </a:r>
            <a:r>
              <a:rPr sz="1800" b="1" spc="-5" dirty="0">
                <a:latin typeface="Times New Roman"/>
                <a:cs typeface="Times New Roman"/>
              </a:rPr>
              <a:t>PHÂN TÍCH </a:t>
            </a:r>
            <a:r>
              <a:rPr sz="1800" b="1" dirty="0">
                <a:latin typeface="Times New Roman"/>
                <a:cs typeface="Times New Roman"/>
              </a:rPr>
              <a:t>ĐOẠN THƠ 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ĐỂ</a:t>
            </a:r>
            <a:r>
              <a:rPr sz="1800" b="1" dirty="0">
                <a:latin typeface="Times New Roman"/>
                <a:cs typeface="Times New Roman"/>
              </a:rPr>
              <a:t> LÀM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RÕ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Ý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TRÊN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17399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Sau khi Kiều bị Mã Giám </a:t>
            </a:r>
            <a:r>
              <a:rPr sz="1800" dirty="0">
                <a:latin typeface="Times New Roman"/>
                <a:cs typeface="Times New Roman"/>
              </a:rPr>
              <a:t>Sinh lừa </a:t>
            </a:r>
            <a:r>
              <a:rPr sz="1800" spc="-5" dirty="0">
                <a:latin typeface="Times New Roman"/>
                <a:cs typeface="Times New Roman"/>
              </a:rPr>
              <a:t>gạt, nàng </a:t>
            </a:r>
            <a:r>
              <a:rPr sz="1800" dirty="0">
                <a:latin typeface="Times New Roman"/>
                <a:cs typeface="Times New Roman"/>
              </a:rPr>
              <a:t>rơi vào nanh vuốt mụ Tú Bà </a:t>
            </a:r>
            <a:r>
              <a:rPr sz="1800" spc="-5" dirty="0">
                <a:latin typeface="Times New Roman"/>
                <a:cs typeface="Times New Roman"/>
              </a:rPr>
              <a:t>bán </a:t>
            </a:r>
            <a:r>
              <a:rPr sz="1800" dirty="0">
                <a:latin typeface="Times New Roman"/>
                <a:cs typeface="Times New Roman"/>
              </a:rPr>
              <a:t>thịt buôn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 </a:t>
            </a:r>
            <a:r>
              <a:rPr sz="1800" dirty="0">
                <a:latin typeface="Times New Roman"/>
                <a:cs typeface="Times New Roman"/>
              </a:rPr>
              <a:t>Hiểu ra tình cảnh nhục </a:t>
            </a:r>
            <a:r>
              <a:rPr sz="1800" spc="-5" dirty="0">
                <a:latin typeface="Times New Roman"/>
                <a:cs typeface="Times New Roman"/>
              </a:rPr>
              <a:t>nhã, </a:t>
            </a:r>
            <a:r>
              <a:rPr sz="1800" dirty="0">
                <a:latin typeface="Times New Roman"/>
                <a:cs typeface="Times New Roman"/>
              </a:rPr>
              <a:t>éo le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mình,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liều </a:t>
            </a:r>
            <a:r>
              <a:rPr sz="1800" spc="-5" dirty="0">
                <a:latin typeface="Times New Roman"/>
                <a:cs typeface="Times New Roman"/>
              </a:rPr>
              <a:t>tự sát. Sợ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mất </a:t>
            </a:r>
            <a:r>
              <a:rPr sz="1800" dirty="0">
                <a:latin typeface="Times New Roman"/>
                <a:cs typeface="Times New Roman"/>
              </a:rPr>
              <a:t>món lời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to, Tú Bà hoảng hốt vội cứu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Kiều và </a:t>
            </a:r>
            <a:r>
              <a:rPr sz="1800" spc="-5" dirty="0">
                <a:latin typeface="Times New Roman"/>
                <a:cs typeface="Times New Roman"/>
              </a:rPr>
              <a:t>tạm cho </a:t>
            </a:r>
            <a:r>
              <a:rPr sz="1800" dirty="0">
                <a:latin typeface="Times New Roman"/>
                <a:cs typeface="Times New Roman"/>
              </a:rPr>
              <a:t>nàng ra ở lầu </a:t>
            </a:r>
            <a:r>
              <a:rPr sz="1800" spc="-5" dirty="0">
                <a:latin typeface="Times New Roman"/>
                <a:cs typeface="Times New Roman"/>
              </a:rPr>
              <a:t>Ngưng </a:t>
            </a:r>
            <a:r>
              <a:rPr sz="1800" dirty="0">
                <a:latin typeface="Times New Roman"/>
                <a:cs typeface="Times New Roman"/>
              </a:rPr>
              <a:t>Bích, với lời </a:t>
            </a:r>
            <a:r>
              <a:rPr sz="1800" spc="-5" dirty="0">
                <a:latin typeface="Times New Roman"/>
                <a:cs typeface="Times New Roman"/>
              </a:rPr>
              <a:t>hứa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 gả </a:t>
            </a:r>
            <a:r>
              <a:rPr sz="1800" dirty="0">
                <a:latin typeface="Times New Roman"/>
                <a:cs typeface="Times New Roman"/>
              </a:rPr>
              <a:t>chồng tử </a:t>
            </a:r>
            <a:r>
              <a:rPr sz="1800" spc="-5" dirty="0">
                <a:latin typeface="Times New Roman"/>
                <a:cs typeface="Times New Roman"/>
              </a:rPr>
              <a:t>tế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nàng. Trong </a:t>
            </a:r>
            <a:r>
              <a:rPr sz="1800" dirty="0">
                <a:latin typeface="Times New Roman"/>
                <a:cs typeface="Times New Roman"/>
              </a:rPr>
              <a:t>những ngày này, Kiều </a:t>
            </a:r>
            <a:r>
              <a:rPr sz="1800" spc="-5" dirty="0">
                <a:latin typeface="Times New Roman"/>
                <a:cs typeface="Times New Roman"/>
              </a:rPr>
              <a:t>sống trong </a:t>
            </a:r>
            <a:r>
              <a:rPr sz="1800" dirty="0">
                <a:latin typeface="Times New Roman"/>
                <a:cs typeface="Times New Roman"/>
              </a:rPr>
              <a:t>tâm trạng </a:t>
            </a:r>
            <a:r>
              <a:rPr sz="1800" spc="-5" dirty="0">
                <a:latin typeface="Times New Roman"/>
                <a:cs typeface="Times New Roman"/>
              </a:rPr>
              <a:t>khôn xiết </a:t>
            </a:r>
            <a:r>
              <a:rPr sz="1800" dirty="0">
                <a:latin typeface="Times New Roman"/>
                <a:cs typeface="Times New Roman"/>
              </a:rPr>
              <a:t> buồn bã, đau </a:t>
            </a:r>
            <a:r>
              <a:rPr sz="1800" spc="-5" dirty="0">
                <a:latin typeface="Times New Roman"/>
                <a:cs typeface="Times New Roman"/>
              </a:rPr>
              <a:t>đớn. </a:t>
            </a:r>
            <a:r>
              <a:rPr sz="1800" dirty="0">
                <a:latin typeface="Times New Roman"/>
                <a:cs typeface="Times New Roman"/>
              </a:rPr>
              <a:t>Bằng ngòi bút tài </a:t>
            </a:r>
            <a:r>
              <a:rPr sz="1800" spc="-5" dirty="0">
                <a:latin typeface="Times New Roman"/>
                <a:cs typeface="Times New Roman"/>
              </a:rPr>
              <a:t>hoa,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đã vẽ nên cảnh “Kiều ở lầu </a:t>
            </a:r>
            <a:r>
              <a:rPr sz="1800" spc="-5" dirty="0">
                <a:latin typeface="Times New Roman"/>
                <a:cs typeface="Times New Roman"/>
              </a:rPr>
              <a:t>Ngưng </a:t>
            </a:r>
            <a:r>
              <a:rPr sz="1800" dirty="0">
                <a:latin typeface="Times New Roman"/>
                <a:cs typeface="Times New Roman"/>
              </a:rPr>
              <a:t> Bích”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dirty="0">
                <a:latin typeface="Times New Roman"/>
                <a:cs typeface="Times New Roman"/>
              </a:rPr>
              <a:t> 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đầy</a:t>
            </a:r>
            <a:r>
              <a:rPr sz="1800" spc="-5" dirty="0">
                <a:latin typeface="Times New Roman"/>
                <a:cs typeface="Times New Roman"/>
              </a:rPr>
              <a:t> xúc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động:</a:t>
            </a:r>
            <a:endParaRPr sz="1800" dirty="0">
              <a:latin typeface="Times New Roman"/>
              <a:cs typeface="Times New Roman"/>
            </a:endParaRPr>
          </a:p>
          <a:p>
            <a:pPr marL="2284095" marR="2278380" indent="252729" algn="just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“Trước lầu </a:t>
            </a:r>
            <a:r>
              <a:rPr sz="1800" spc="-10" dirty="0">
                <a:latin typeface="Times New Roman"/>
                <a:cs typeface="Times New Roman"/>
              </a:rPr>
              <a:t>Ngưng </a:t>
            </a:r>
            <a:r>
              <a:rPr sz="1800" dirty="0">
                <a:latin typeface="Times New Roman"/>
                <a:cs typeface="Times New Roman"/>
              </a:rPr>
              <a:t>Bích khoá </a:t>
            </a:r>
            <a:r>
              <a:rPr sz="1800" spc="-5" dirty="0">
                <a:latin typeface="Times New Roman"/>
                <a:cs typeface="Times New Roman"/>
              </a:rPr>
              <a:t>xuân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Ầm</a:t>
            </a:r>
            <a:r>
              <a:rPr sz="1800" dirty="0">
                <a:latin typeface="Times New Roman"/>
                <a:cs typeface="Times New Roman"/>
              </a:rPr>
              <a:t> ầm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10" dirty="0">
                <a:latin typeface="Times New Roman"/>
                <a:cs typeface="Times New Roman"/>
              </a:rPr>
              <a:t>sóng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ngồi".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229870" algn="r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Bích: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tủi,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endParaRPr sz="18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vật thiên nhiên ở đây </a:t>
            </a:r>
            <a:r>
              <a:rPr sz="1800" spc="-1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bao </a:t>
            </a:r>
            <a:r>
              <a:rPr sz="1800" dirty="0">
                <a:latin typeface="Times New Roman"/>
                <a:cs typeface="Times New Roman"/>
              </a:rPr>
              <a:t>phủ một nỗi buồn trĩu nặng </a:t>
            </a:r>
            <a:r>
              <a:rPr sz="1800" spc="-5" dirty="0">
                <a:latin typeface="Times New Roman"/>
                <a:cs typeface="Times New Roman"/>
              </a:rPr>
              <a:t>bởi Kiều </a:t>
            </a:r>
            <a:r>
              <a:rPr sz="1800" dirty="0">
                <a:latin typeface="Times New Roman"/>
                <a:cs typeface="Times New Roman"/>
              </a:rPr>
              <a:t>nhìn cảnh bằng cặp </a:t>
            </a:r>
            <a:r>
              <a:rPr sz="1800" spc="-5" dirty="0">
                <a:latin typeface="Times New Roman"/>
                <a:cs typeface="Times New Roman"/>
              </a:rPr>
              <a:t>mắt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 </a:t>
            </a:r>
            <a:r>
              <a:rPr sz="1800" spc="-5" dirty="0">
                <a:latin typeface="Times New Roman"/>
                <a:cs typeface="Times New Roman"/>
              </a:rPr>
              <a:t>uất, </a:t>
            </a:r>
            <a:r>
              <a:rPr sz="1800" dirty="0">
                <a:latin typeface="Times New Roman"/>
                <a:cs typeface="Times New Roman"/>
              </a:rPr>
              <a:t>đau thương. Nỗi buồn từ </a:t>
            </a:r>
            <a:r>
              <a:rPr sz="1800" spc="-5" dirty="0">
                <a:latin typeface="Times New Roman"/>
                <a:cs typeface="Times New Roman"/>
              </a:rPr>
              <a:t>lòng người </a:t>
            </a:r>
            <a:r>
              <a:rPr sz="1800" dirty="0">
                <a:latin typeface="Times New Roman"/>
                <a:cs typeface="Times New Roman"/>
              </a:rPr>
              <a:t>thấm vào cảnh </a:t>
            </a:r>
            <a:r>
              <a:rPr sz="1800" spc="-5" dirty="0">
                <a:latin typeface="Times New Roman"/>
                <a:cs typeface="Times New Roman"/>
              </a:rPr>
              <a:t>vật </a:t>
            </a:r>
            <a:r>
              <a:rPr sz="1800" dirty="0">
                <a:latin typeface="Times New Roman"/>
                <a:cs typeface="Times New Roman"/>
              </a:rPr>
              <a:t>và cảnh </a:t>
            </a:r>
            <a:r>
              <a:rPr sz="1800" spc="-5" dirty="0">
                <a:latin typeface="Times New Roman"/>
                <a:cs typeface="Times New Roman"/>
              </a:rPr>
              <a:t>vật hoang vắng, đìu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hiu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sầu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</a:t>
            </a:r>
            <a:r>
              <a:rPr sz="1800" dirty="0">
                <a:latin typeface="Times New Roman"/>
                <a:cs typeface="Times New Roman"/>
              </a:rPr>
              <a:t> bất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endParaRPr sz="1800">
              <a:latin typeface="Times New Roman"/>
              <a:cs typeface="Times New Roman"/>
            </a:endParaRPr>
          </a:p>
          <a:p>
            <a:pPr marL="12700" marR="5080" indent="17399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Đang sống trong </a:t>
            </a:r>
            <a:r>
              <a:rPr sz="1800" dirty="0">
                <a:latin typeface="Times New Roman"/>
                <a:cs typeface="Times New Roman"/>
              </a:rPr>
              <a:t>không khí </a:t>
            </a:r>
            <a:r>
              <a:rPr sz="1800" spc="-5" dirty="0">
                <a:latin typeface="Times New Roman"/>
                <a:cs typeface="Times New Roman"/>
              </a:rPr>
              <a:t>ấm </a:t>
            </a:r>
            <a:r>
              <a:rPr sz="1800" dirty="0">
                <a:latin typeface="Times New Roman"/>
                <a:cs typeface="Times New Roman"/>
              </a:rPr>
              <a:t>êm, </a:t>
            </a:r>
            <a:r>
              <a:rPr sz="1800" spc="-5" dirty="0">
                <a:latin typeface="Times New Roman"/>
                <a:cs typeface="Times New Roman"/>
              </a:rPr>
              <a:t>đùm </a:t>
            </a:r>
            <a:r>
              <a:rPr sz="1800" dirty="0">
                <a:latin typeface="Times New Roman"/>
                <a:cs typeface="Times New Roman"/>
              </a:rPr>
              <a:t>bọc của </a:t>
            </a:r>
            <a:r>
              <a:rPr sz="1800" spc="-5" dirty="0">
                <a:latin typeface="Times New Roman"/>
                <a:cs typeface="Times New Roman"/>
              </a:rPr>
              <a:t>gia đình; đang say sưa </a:t>
            </a:r>
            <a:r>
              <a:rPr sz="1800" spc="5" dirty="0">
                <a:latin typeface="Times New Roman"/>
                <a:cs typeface="Times New Roman"/>
              </a:rPr>
              <a:t>hạnh </a:t>
            </a:r>
            <a:r>
              <a:rPr sz="1800" dirty="0">
                <a:latin typeface="Times New Roman"/>
                <a:cs typeface="Times New Roman"/>
              </a:rPr>
              <a:t>phúc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 mối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ngào,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bỗng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cạm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bẫy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lừa </a:t>
            </a:r>
            <a:r>
              <a:rPr sz="1800" dirty="0">
                <a:latin typeface="Times New Roman"/>
                <a:cs typeface="Times New Roman"/>
              </a:rPr>
              <a:t>gạt trắng </a:t>
            </a:r>
            <a:r>
              <a:rPr sz="1800" spc="-5" dirty="0">
                <a:latin typeface="Times New Roman"/>
                <a:cs typeface="Times New Roman"/>
              </a:rPr>
              <a:t>trợn,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dirty="0">
                <a:latin typeface="Times New Roman"/>
                <a:cs typeface="Times New Roman"/>
              </a:rPr>
              <a:t>đập dã </a:t>
            </a:r>
            <a:r>
              <a:rPr sz="1800" spc="-5" dirty="0">
                <a:latin typeface="Times New Roman"/>
                <a:cs typeface="Times New Roman"/>
              </a:rPr>
              <a:t>man, </a:t>
            </a:r>
            <a:r>
              <a:rPr sz="1800" dirty="0">
                <a:latin typeface="Times New Roman"/>
                <a:cs typeface="Times New Roman"/>
              </a:rPr>
              <a:t>bị xúc phạm đến </a:t>
            </a:r>
            <a:r>
              <a:rPr sz="1800" spc="-5" dirty="0">
                <a:latin typeface="Times New Roman"/>
                <a:cs typeface="Times New Roman"/>
              </a:rPr>
              <a:t>phẩm </a:t>
            </a:r>
            <a:r>
              <a:rPr sz="1800" dirty="0">
                <a:latin typeface="Times New Roman"/>
                <a:cs typeface="Times New Roman"/>
              </a:rPr>
              <a:t>hạnh. Bao tai </a:t>
            </a:r>
            <a:r>
              <a:rPr sz="1800" spc="-5" dirty="0">
                <a:latin typeface="Times New Roman"/>
                <a:cs typeface="Times New Roman"/>
              </a:rPr>
              <a:t>biến </a:t>
            </a:r>
            <a:r>
              <a:rPr sz="1800" dirty="0">
                <a:latin typeface="Times New Roman"/>
                <a:cs typeface="Times New Roman"/>
              </a:rPr>
              <a:t>dồn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dập </a:t>
            </a:r>
            <a:r>
              <a:rPr sz="1800" spc="-5" dirty="0">
                <a:latin typeface="Times New Roman"/>
                <a:cs typeface="Times New Roman"/>
              </a:rPr>
              <a:t>đến với nàng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mộ </a:t>
            </a: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gian </a:t>
            </a:r>
            <a:r>
              <a:rPr sz="1800" spc="-5" dirty="0">
                <a:latin typeface="Times New Roman"/>
                <a:cs typeface="Times New Roman"/>
              </a:rPr>
              <a:t>quá </a:t>
            </a:r>
            <a:r>
              <a:rPr sz="1800" dirty="0">
                <a:latin typeface="Times New Roman"/>
                <a:cs typeface="Times New Roman"/>
              </a:rPr>
              <a:t>ngắn. Cả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xác </a:t>
            </a:r>
            <a:r>
              <a:rPr sz="1800" spc="-5" dirty="0">
                <a:latin typeface="Times New Roman"/>
                <a:cs typeface="Times New Roman"/>
              </a:rPr>
              <a:t>lẫn </a:t>
            </a:r>
            <a:r>
              <a:rPr sz="1800" dirty="0">
                <a:latin typeface="Times New Roman"/>
                <a:cs typeface="Times New Roman"/>
              </a:rPr>
              <a:t>tâm hồn nàng bị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thế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 đen </a:t>
            </a:r>
            <a:r>
              <a:rPr sz="1800" dirty="0">
                <a:latin typeface="Times New Roman"/>
                <a:cs typeface="Times New Roman"/>
              </a:rPr>
              <a:t>tối giày xéo, chà đạp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5" dirty="0">
                <a:latin typeface="Times New Roman"/>
                <a:cs typeface="Times New Roman"/>
              </a:rPr>
              <a:t>tiếc. Giờ </a:t>
            </a:r>
            <a:r>
              <a:rPr sz="1800" dirty="0">
                <a:latin typeface="Times New Roman"/>
                <a:cs typeface="Times New Roman"/>
              </a:rPr>
              <a:t>đây, </a:t>
            </a:r>
            <a:r>
              <a:rPr sz="1800" spc="-5" dirty="0">
                <a:latin typeface="Times New Roman"/>
                <a:cs typeface="Times New Roman"/>
              </a:rPr>
              <a:t>một mình </a:t>
            </a:r>
            <a:r>
              <a:rPr sz="1800" dirty="0">
                <a:latin typeface="Times New Roman"/>
                <a:cs typeface="Times New Roman"/>
              </a:rPr>
              <a:t>ngồi </a:t>
            </a:r>
            <a:r>
              <a:rPr sz="1800" spc="-5" dirty="0">
                <a:latin typeface="Times New Roman"/>
                <a:cs typeface="Times New Roman"/>
              </a:rPr>
              <a:t>trước lầu Ngưng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Bích,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chốn đất </a:t>
            </a:r>
            <a:r>
              <a:rPr sz="1800" spc="-5" dirty="0">
                <a:latin typeface="Times New Roman"/>
                <a:cs typeface="Times New Roman"/>
              </a:rPr>
              <a:t>khách </a:t>
            </a:r>
            <a:r>
              <a:rPr sz="1800" dirty="0">
                <a:latin typeface="Times New Roman"/>
                <a:cs typeface="Times New Roman"/>
              </a:rPr>
              <a:t>quê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Kiều hoàn </a:t>
            </a:r>
            <a:r>
              <a:rPr sz="1800" spc="-5" dirty="0">
                <a:latin typeface="Times New Roman"/>
                <a:cs typeface="Times New Roman"/>
              </a:rPr>
              <a:t>toàn </a:t>
            </a:r>
            <a:r>
              <a:rPr sz="1800" dirty="0">
                <a:latin typeface="Times New Roman"/>
                <a:cs typeface="Times New Roman"/>
              </a:rPr>
              <a:t>cô đơn,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người thân thích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 chia </a:t>
            </a:r>
            <a:r>
              <a:rPr sz="1800" spc="-5" dirty="0">
                <a:latin typeface="Times New Roman"/>
                <a:cs typeface="Times New Roman"/>
              </a:rPr>
              <a:t>sẻ tâm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đau thương. </a:t>
            </a:r>
            <a:r>
              <a:rPr sz="1800" spc="-5" dirty="0">
                <a:latin typeface="Times New Roman"/>
                <a:cs typeface="Times New Roman"/>
              </a:rPr>
              <a:t>Bởi </a:t>
            </a:r>
            <a:r>
              <a:rPr sz="1800" dirty="0">
                <a:latin typeface="Times New Roman"/>
                <a:cs typeface="Times New Roman"/>
              </a:rPr>
              <a:t>vậy, nỗi buồn đau </a:t>
            </a:r>
            <a:r>
              <a:rPr sz="1800" spc="-5" dirty="0">
                <a:latin typeface="Times New Roman"/>
                <a:cs typeface="Times New Roman"/>
              </a:rPr>
              <a:t>càng </a:t>
            </a:r>
            <a:r>
              <a:rPr sz="1800" dirty="0">
                <a:latin typeface="Times New Roman"/>
                <a:cs typeface="Times New Roman"/>
              </a:rPr>
              <a:t>lớn, </a:t>
            </a:r>
            <a:r>
              <a:rPr sz="1800" spc="-5" dirty="0">
                <a:latin typeface="Times New Roman"/>
                <a:cs typeface="Times New Roman"/>
              </a:rPr>
              <a:t>càng sâu. </a:t>
            </a:r>
            <a:r>
              <a:rPr sz="1800" dirty="0">
                <a:latin typeface="Times New Roman"/>
                <a:cs typeface="Times New Roman"/>
              </a:rPr>
              <a:t>Thuý Kiều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 còn 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sẻ 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quanh</a:t>
            </a:r>
            <a:r>
              <a:rPr sz="1800" spc="-5" dirty="0">
                <a:latin typeface="Times New Roman"/>
                <a:cs typeface="Times New Roman"/>
              </a:rPr>
              <a:t> nàng.</a:t>
            </a:r>
            <a:endParaRPr sz="180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Sáu </a:t>
            </a:r>
            <a:r>
              <a:rPr sz="1800" dirty="0">
                <a:latin typeface="Times New Roman"/>
                <a:cs typeface="Times New Roman"/>
              </a:rPr>
              <a:t>câu đầu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cảnh lầu </a:t>
            </a:r>
            <a:r>
              <a:rPr sz="1800" spc="-10" dirty="0">
                <a:latin typeface="Times New Roman"/>
                <a:cs typeface="Times New Roman"/>
              </a:rPr>
              <a:t>Ngưng </a:t>
            </a:r>
            <a:r>
              <a:rPr sz="1800" spc="-5" dirty="0">
                <a:latin typeface="Times New Roman"/>
                <a:cs typeface="Times New Roman"/>
              </a:rPr>
              <a:t>Bích.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spc="-10" dirty="0">
                <a:latin typeface="Times New Roman"/>
                <a:cs typeface="Times New Roman"/>
              </a:rPr>
              <a:t>vẽ </a:t>
            </a:r>
            <a:r>
              <a:rPr sz="1800" dirty="0">
                <a:latin typeface="Times New Roman"/>
                <a:cs typeface="Times New Roman"/>
              </a:rPr>
              <a:t>lên bằng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nét </a:t>
            </a:r>
            <a:r>
              <a:rPr sz="1800" spc="-5" dirty="0">
                <a:latin typeface="Times New Roman"/>
                <a:cs typeface="Times New Roman"/>
              </a:rPr>
              <a:t>chấm </a:t>
            </a:r>
            <a:r>
              <a:rPr sz="1800" dirty="0">
                <a:latin typeface="Times New Roman"/>
                <a:cs typeface="Times New Roman"/>
              </a:rPr>
              <a:t> phá: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non </a:t>
            </a:r>
            <a:r>
              <a:rPr sz="1800" spc="-5" dirty="0">
                <a:latin typeface="Times New Roman"/>
                <a:cs typeface="Times New Roman"/>
              </a:rPr>
              <a:t>xa, </a:t>
            </a:r>
            <a:r>
              <a:rPr sz="1800" dirty="0">
                <a:latin typeface="Times New Roman"/>
                <a:cs typeface="Times New Roman"/>
              </a:rPr>
              <a:t>tấm trăng </a:t>
            </a:r>
            <a:r>
              <a:rPr sz="1800" spc="-5" dirty="0">
                <a:latin typeface="Times New Roman"/>
                <a:cs typeface="Times New Roman"/>
              </a:rPr>
              <a:t>gần, bốn </a:t>
            </a:r>
            <a:r>
              <a:rPr sz="1800" dirty="0">
                <a:latin typeface="Times New Roman"/>
                <a:cs typeface="Times New Roman"/>
              </a:rPr>
              <a:t>bề bát </a:t>
            </a:r>
            <a:r>
              <a:rPr sz="1800" spc="-5" dirty="0">
                <a:latin typeface="Times New Roman"/>
                <a:cs typeface="Times New Roman"/>
              </a:rPr>
              <a:t>ngát, </a:t>
            </a:r>
            <a:r>
              <a:rPr sz="1800" spc="-10" dirty="0">
                <a:latin typeface="Times New Roman"/>
                <a:cs typeface="Times New Roman"/>
              </a:rPr>
              <a:t>cát </a:t>
            </a:r>
            <a:r>
              <a:rPr sz="1800" dirty="0">
                <a:latin typeface="Times New Roman"/>
                <a:cs typeface="Times New Roman"/>
              </a:rPr>
              <a:t>vàng cồn nọ, </a:t>
            </a:r>
            <a:r>
              <a:rPr sz="1800" spc="-5" dirty="0">
                <a:latin typeface="Times New Roman"/>
                <a:cs typeface="Times New Roman"/>
              </a:rPr>
              <a:t>bụi </a:t>
            </a:r>
            <a:r>
              <a:rPr sz="1800" dirty="0">
                <a:latin typeface="Times New Roman"/>
                <a:cs typeface="Times New Roman"/>
              </a:rPr>
              <a:t>hồng </a:t>
            </a:r>
            <a:r>
              <a:rPr sz="1800" spc="-5" dirty="0">
                <a:latin typeface="Times New Roman"/>
                <a:cs typeface="Times New Roman"/>
              </a:rPr>
              <a:t>dặm kia.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buồn,</a:t>
            </a:r>
            <a:r>
              <a:rPr sz="1800" spc="-5" dirty="0">
                <a:latin typeface="Times New Roman"/>
                <a:cs typeface="Times New Roman"/>
              </a:rPr>
              <a:t> mênh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hoang </a:t>
            </a:r>
            <a:r>
              <a:rPr sz="1800" spc="-5" dirty="0">
                <a:latin typeface="Times New Roman"/>
                <a:cs typeface="Times New Roman"/>
              </a:rPr>
              <a:t>vắng,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lạnh lẽo.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nói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dirty="0">
                <a:latin typeface="Times New Roman"/>
                <a:cs typeface="Times New Roman"/>
              </a:rPr>
              <a:t> Kiều:</a:t>
            </a:r>
            <a:endParaRPr sz="1800">
              <a:latin typeface="Times New Roman"/>
              <a:cs typeface="Times New Roman"/>
            </a:endParaRPr>
          </a:p>
          <a:p>
            <a:pPr marL="2495550" marR="2489835" indent="13335" algn="just">
              <a:lnSpc>
                <a:spcPts val="2700"/>
              </a:lnSpc>
              <a:spcBef>
                <a:spcPts val="85"/>
              </a:spcBef>
            </a:pPr>
            <a:r>
              <a:rPr sz="1800" spc="-5" dirty="0">
                <a:latin typeface="Times New Roman"/>
                <a:cs typeface="Times New Roman"/>
              </a:rPr>
              <a:t>“Trước lầu </a:t>
            </a:r>
            <a:r>
              <a:rPr sz="1800" spc="-10" dirty="0">
                <a:latin typeface="Times New Roman"/>
                <a:cs typeface="Times New Roman"/>
              </a:rPr>
              <a:t>Ngưng </a:t>
            </a:r>
            <a:r>
              <a:rPr sz="1800" dirty="0">
                <a:latin typeface="Times New Roman"/>
                <a:cs typeface="Times New Roman"/>
              </a:rPr>
              <a:t>Bích khoá </a:t>
            </a:r>
            <a:r>
              <a:rPr sz="1800" spc="-5" dirty="0">
                <a:latin typeface="Times New Roman"/>
                <a:cs typeface="Times New Roman"/>
              </a:rPr>
              <a:t>xuân,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-5" dirty="0">
                <a:latin typeface="Times New Roman"/>
                <a:cs typeface="Times New Roman"/>
              </a:rPr>
              <a:t> xa,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chung.”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987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xôi,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Kiều.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dạ thú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Tú </a:t>
            </a:r>
            <a:r>
              <a:rPr sz="1800" spc="-5" dirty="0">
                <a:latin typeface="Times New Roman"/>
                <a:cs typeface="Times New Roman"/>
              </a:rPr>
              <a:t>Bà, Mã Giám </a:t>
            </a:r>
            <a:r>
              <a:rPr sz="1800" spc="-10" dirty="0">
                <a:latin typeface="Times New Roman"/>
                <a:cs typeface="Times New Roman"/>
              </a:rPr>
              <a:t>Sinh, </a:t>
            </a:r>
            <a:r>
              <a:rPr sz="1800" spc="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chẳng </a:t>
            </a:r>
            <a:r>
              <a:rPr sz="1800" spc="-5" dirty="0">
                <a:latin typeface="Times New Roman"/>
                <a:cs typeface="Times New Roman"/>
              </a:rPr>
              <a:t>khác </a:t>
            </a:r>
            <a:r>
              <a:rPr sz="1800" dirty="0">
                <a:latin typeface="Times New Roman"/>
                <a:cs typeface="Times New Roman"/>
              </a:rPr>
              <a:t>gì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chú cừu non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bầy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sói.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huống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này?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vầng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gần,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bè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 </a:t>
            </a:r>
            <a:r>
              <a:rPr sz="1800" spc="-5" dirty="0">
                <a:latin typeface="Times New Roman"/>
                <a:cs typeface="Times New Roman"/>
              </a:rPr>
              <a:t>ủi, </a:t>
            </a:r>
            <a:r>
              <a:rPr sz="1800" dirty="0">
                <a:latin typeface="Times New Roman"/>
                <a:cs typeface="Times New Roman"/>
              </a:rPr>
              <a:t>chia </a:t>
            </a:r>
            <a:r>
              <a:rPr sz="1800" spc="-5" dirty="0">
                <a:latin typeface="Times New Roman"/>
                <a:cs typeface="Times New Roman"/>
              </a:rPr>
              <a:t>sẻ </a:t>
            </a:r>
            <a:r>
              <a:rPr sz="1800" spc="-10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nỗi buồn </a:t>
            </a:r>
            <a:r>
              <a:rPr sz="1800" spc="-10" dirty="0">
                <a:latin typeface="Times New Roman"/>
                <a:cs typeface="Times New Roman"/>
              </a:rPr>
              <a:t>đang </a:t>
            </a:r>
            <a:r>
              <a:rPr sz="1800" dirty="0">
                <a:latin typeface="Times New Roman"/>
                <a:cs typeface="Times New Roman"/>
              </a:rPr>
              <a:t>chất </a:t>
            </a:r>
            <a:r>
              <a:rPr sz="1800" spc="-5" dirty="0">
                <a:latin typeface="Times New Roman"/>
                <a:cs typeface="Times New Roman"/>
              </a:rPr>
              <a:t>ngất </a:t>
            </a:r>
            <a:r>
              <a:rPr sz="1800" dirty="0">
                <a:latin typeface="Times New Roman"/>
                <a:cs typeface="Times New Roman"/>
              </a:rPr>
              <a:t>trong lòng </a:t>
            </a:r>
            <a:r>
              <a:rPr sz="1800" spc="-5" dirty="0">
                <a:latin typeface="Times New Roman"/>
                <a:cs typeface="Times New Roman"/>
              </a:rPr>
              <a:t>nàng? </a:t>
            </a:r>
            <a:r>
              <a:rPr sz="1800" dirty="0">
                <a:latin typeface="Times New Roman"/>
                <a:cs typeface="Times New Roman"/>
              </a:rPr>
              <a:t>Bởi thế, nỗi buồn </a:t>
            </a:r>
            <a:r>
              <a:rPr sz="1800" spc="-5" dirty="0">
                <a:latin typeface="Times New Roman"/>
                <a:cs typeface="Times New Roman"/>
              </a:rPr>
              <a:t>không thể </a:t>
            </a:r>
            <a:r>
              <a:rPr sz="1800" dirty="0">
                <a:latin typeface="Times New Roman"/>
                <a:cs typeface="Times New Roman"/>
              </a:rPr>
              <a:t> nào vơi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cạn.</a:t>
            </a:r>
            <a:endParaRPr sz="1800">
              <a:latin typeface="Times New Roman"/>
              <a:cs typeface="Times New Roman"/>
            </a:endParaRPr>
          </a:p>
          <a:p>
            <a:pPr marL="242570" marR="183515" algn="ctr">
              <a:lnSpc>
                <a:spcPts val="2700"/>
              </a:lnSpc>
              <a:spcBef>
                <a:spcPts val="170"/>
              </a:spcBef>
            </a:pPr>
            <a:r>
              <a:rPr sz="1800" spc="-5" dirty="0">
                <a:latin typeface="Times New Roman"/>
                <a:cs typeface="Times New Roman"/>
              </a:rPr>
              <a:t>Dõi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</a:t>
            </a:r>
            <a:r>
              <a:rPr sz="1800" spc="-10" dirty="0">
                <a:latin typeface="Times New Roman"/>
                <a:cs typeface="Times New Roman"/>
              </a:rPr>
              <a:t> 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bốn </a:t>
            </a:r>
            <a:r>
              <a:rPr sz="1800" spc="-5" dirty="0">
                <a:latin typeface="Times New Roman"/>
                <a:cs typeface="Times New Roman"/>
              </a:rPr>
              <a:t>phương,</a:t>
            </a:r>
            <a:r>
              <a:rPr sz="1800" dirty="0">
                <a:latin typeface="Times New Roman"/>
                <a:cs typeface="Times New Roman"/>
              </a:rPr>
              <a:t> tám </a:t>
            </a:r>
            <a:r>
              <a:rPr sz="1800" spc="-5" dirty="0">
                <a:latin typeface="Times New Roman"/>
                <a:cs typeface="Times New Roman"/>
              </a:rPr>
              <a:t>hướng,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hướng nào loé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một </a:t>
            </a:r>
            <a:r>
              <a:rPr sz="1800" spc="-5" dirty="0">
                <a:latin typeface="Times New Roman"/>
                <a:cs typeface="Times New Roman"/>
              </a:rPr>
              <a:t>chút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“Bốn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bát ngát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 trông,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Cát</a:t>
            </a:r>
            <a:r>
              <a:rPr sz="1800" spc="-5" dirty="0">
                <a:latin typeface="Times New Roman"/>
                <a:cs typeface="Times New Roman"/>
              </a:rPr>
              <a:t> vàng </a:t>
            </a:r>
            <a:r>
              <a:rPr sz="1800" dirty="0">
                <a:latin typeface="Times New Roman"/>
                <a:cs typeface="Times New Roman"/>
              </a:rPr>
              <a:t>cồn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nọ,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bụi hồng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dặm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kia".</a:t>
            </a:r>
            <a:endParaRPr sz="180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bóng </a:t>
            </a:r>
            <a:r>
              <a:rPr sz="1800" dirty="0">
                <a:latin typeface="Times New Roman"/>
                <a:cs typeface="Times New Roman"/>
              </a:rPr>
              <a:t>người, chỉ </a:t>
            </a:r>
            <a:r>
              <a:rPr sz="1800" spc="-1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không gian mênh mông, </a:t>
            </a:r>
            <a:r>
              <a:rPr sz="1800" spc="-10" dirty="0">
                <a:latin typeface="Times New Roman"/>
                <a:cs typeface="Times New Roman"/>
              </a:rPr>
              <a:t>hoang </a:t>
            </a:r>
            <a:r>
              <a:rPr sz="1800" dirty="0">
                <a:latin typeface="Times New Roman"/>
                <a:cs typeface="Times New Roman"/>
              </a:rPr>
              <a:t>vắng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buồn tẻ. </a:t>
            </a:r>
            <a:r>
              <a:rPr sz="1800" spc="-5" dirty="0">
                <a:latin typeface="Times New Roman"/>
                <a:cs typeface="Times New Roman"/>
              </a:rPr>
              <a:t>Ướm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có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cát,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bụi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kia?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nét </a:t>
            </a:r>
            <a:r>
              <a:rPr sz="1800" dirty="0">
                <a:latin typeface="Times New Roman"/>
                <a:cs typeface="Times New Roman"/>
              </a:rPr>
              <a:t>tương phản,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nét </a:t>
            </a:r>
            <a:r>
              <a:rPr sz="1800" dirty="0">
                <a:latin typeface="Times New Roman"/>
                <a:cs typeface="Times New Roman"/>
              </a:rPr>
              <a:t>tương </a:t>
            </a:r>
            <a:r>
              <a:rPr sz="1800" spc="-5" dirty="0">
                <a:latin typeface="Times New Roman"/>
                <a:cs typeface="Times New Roman"/>
              </a:rPr>
              <a:t>đồng. Nỗi </a:t>
            </a:r>
            <a:r>
              <a:rPr sz="1800" dirty="0">
                <a:latin typeface="Times New Roman"/>
                <a:cs typeface="Times New Roman"/>
              </a:rPr>
              <a:t>buồn </a:t>
            </a:r>
            <a:r>
              <a:rPr sz="1800" spc="-5" dirty="0">
                <a:latin typeface="Times New Roman"/>
                <a:cs typeface="Times New Roman"/>
              </a:rPr>
              <a:t>của Kiều dường như cũng </a:t>
            </a:r>
            <a:r>
              <a:rPr sz="1800" dirty="0">
                <a:latin typeface="Times New Roman"/>
                <a:cs typeface="Times New Roman"/>
              </a:rPr>
              <a:t> mở ra đến vô </a:t>
            </a:r>
            <a:r>
              <a:rPr sz="1800" spc="-5" dirty="0">
                <a:latin typeface="Times New Roman"/>
                <a:cs typeface="Times New Roman"/>
              </a:rPr>
              <a:t>cùng </a:t>
            </a:r>
            <a:r>
              <a:rPr sz="1800" dirty="0">
                <a:latin typeface="Times New Roman"/>
                <a:cs typeface="Times New Roman"/>
              </a:rPr>
              <a:t>như không gian bát </a:t>
            </a:r>
            <a:r>
              <a:rPr sz="1800" spc="-5" dirty="0">
                <a:latin typeface="Times New Roman"/>
                <a:cs typeface="Times New Roman"/>
              </a:rPr>
              <a:t>ngát </a:t>
            </a:r>
            <a:r>
              <a:rPr sz="1800" dirty="0">
                <a:latin typeface="Times New Roman"/>
                <a:cs typeface="Times New Roman"/>
              </a:rPr>
              <a:t>trước mắt </a:t>
            </a:r>
            <a:r>
              <a:rPr sz="1800" spc="-5" dirty="0">
                <a:latin typeface="Times New Roman"/>
                <a:cs typeface="Times New Roman"/>
              </a:rPr>
              <a:t>nàng. </a:t>
            </a:r>
            <a:r>
              <a:rPr sz="1800" spc="-10" dirty="0">
                <a:latin typeface="Times New Roman"/>
                <a:cs typeface="Times New Roman"/>
              </a:rPr>
              <a:t>Càng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thân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phận,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cõi lòng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dirty="0">
                <a:latin typeface="Times New Roman"/>
                <a:cs typeface="Times New Roman"/>
              </a:rPr>
              <a:t> tan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nát:</a:t>
            </a:r>
            <a:endParaRPr sz="1800">
              <a:latin typeface="Times New Roman"/>
              <a:cs typeface="Times New Roman"/>
            </a:endParaRPr>
          </a:p>
          <a:p>
            <a:pPr marL="2347595" marR="2343150" indent="3733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“Bẽ </a:t>
            </a:r>
            <a:r>
              <a:rPr sz="1800" spc="-5" dirty="0">
                <a:latin typeface="Times New Roman"/>
                <a:cs typeface="Times New Roman"/>
              </a:rPr>
              <a:t>bàng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mây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sớm</a:t>
            </a:r>
            <a:r>
              <a:rPr sz="1800" dirty="0">
                <a:latin typeface="Times New Roman"/>
                <a:cs typeface="Times New Roman"/>
              </a:rPr>
              <a:t> đèn </a:t>
            </a:r>
            <a:r>
              <a:rPr sz="1800" spc="-5" dirty="0">
                <a:latin typeface="Times New Roman"/>
                <a:cs typeface="Times New Roman"/>
              </a:rPr>
              <a:t>khuya,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Nửa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nửa cảnh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399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Cảnh </a:t>
            </a:r>
            <a:r>
              <a:rPr sz="1800" dirty="0">
                <a:latin typeface="Times New Roman"/>
                <a:cs typeface="Times New Roman"/>
              </a:rPr>
              <a:t>buồn </a:t>
            </a:r>
            <a:r>
              <a:rPr sz="1800" spc="-10" dirty="0">
                <a:latin typeface="Times New Roman"/>
                <a:cs typeface="Times New Roman"/>
              </a:rPr>
              <a:t>hay </a:t>
            </a:r>
            <a:r>
              <a:rPr sz="1800" spc="-5" dirty="0">
                <a:latin typeface="Times New Roman"/>
                <a:cs typeface="Times New Roman"/>
              </a:rPr>
              <a:t>gợi nhớ. </a:t>
            </a:r>
            <a:r>
              <a:rPr sz="1800" dirty="0">
                <a:latin typeface="Times New Roman"/>
                <a:cs typeface="Times New Roman"/>
              </a:rPr>
              <a:t>Kiều lặng </a:t>
            </a:r>
            <a:r>
              <a:rPr sz="1800" spc="-5" dirty="0">
                <a:latin typeface="Times New Roman"/>
                <a:cs typeface="Times New Roman"/>
              </a:rPr>
              <a:t>lẽ, </a:t>
            </a:r>
            <a:r>
              <a:rPr sz="1800" dirty="0">
                <a:latin typeface="Times New Roman"/>
                <a:cs typeface="Times New Roman"/>
              </a:rPr>
              <a:t>âm thầm gạt </a:t>
            </a:r>
            <a:r>
              <a:rPr sz="1800" spc="-5" dirty="0">
                <a:latin typeface="Times New Roman"/>
                <a:cs typeface="Times New Roman"/>
              </a:rPr>
              <a:t>lệ </a:t>
            </a:r>
            <a:r>
              <a:rPr sz="1800" dirty="0">
                <a:latin typeface="Times New Roman"/>
                <a:cs typeface="Times New Roman"/>
              </a:rPr>
              <a:t>khi hồi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về bao </a:t>
            </a:r>
            <a:r>
              <a:rPr sz="1800" spc="-5" dirty="0">
                <a:latin typeface="Times New Roman"/>
                <a:cs typeface="Times New Roman"/>
              </a:rPr>
              <a:t>điều </a:t>
            </a:r>
            <a:r>
              <a:rPr sz="1800" dirty="0">
                <a:latin typeface="Times New Roman"/>
                <a:cs typeface="Times New Roman"/>
              </a:rPr>
              <a:t>tốt đẹp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khứ.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sáng:</a:t>
            </a:r>
            <a:endParaRPr sz="1800">
              <a:latin typeface="Times New Roman"/>
              <a:cs typeface="Times New Roman"/>
            </a:endParaRPr>
          </a:p>
          <a:p>
            <a:pPr marL="2111375" marR="2105025" indent="251460" algn="just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“Tưởng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dưới </a:t>
            </a:r>
            <a:r>
              <a:rPr sz="1800" dirty="0">
                <a:latin typeface="Times New Roman"/>
                <a:cs typeface="Times New Roman"/>
              </a:rPr>
              <a:t>nguyệt chén đồng,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 </a:t>
            </a:r>
            <a:r>
              <a:rPr sz="1800" dirty="0">
                <a:latin typeface="Times New Roman"/>
                <a:cs typeface="Times New Roman"/>
              </a:rPr>
              <a:t>luống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rày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mong </a:t>
            </a:r>
            <a:r>
              <a:rPr sz="1800" dirty="0">
                <a:latin typeface="Times New Roman"/>
                <a:cs typeface="Times New Roman"/>
              </a:rPr>
              <a:t>mai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chờ”.</a:t>
            </a:r>
            <a:endParaRPr sz="1800">
              <a:latin typeface="Times New Roman"/>
              <a:cs typeface="Times New Roman"/>
            </a:endParaRPr>
          </a:p>
          <a:p>
            <a:pPr marL="12700" marR="6985" indent="173990" algn="just">
              <a:lnSpc>
                <a:spcPts val="2690"/>
              </a:lnSpc>
            </a:pP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hai người cùng </a:t>
            </a:r>
            <a:r>
              <a:rPr sz="1800" dirty="0">
                <a:latin typeface="Times New Roman"/>
                <a:cs typeface="Times New Roman"/>
              </a:rPr>
              <a:t>uống chén </a:t>
            </a:r>
            <a:r>
              <a:rPr sz="1800" spc="-5" dirty="0">
                <a:latin typeface="Times New Roman"/>
                <a:cs typeface="Times New Roman"/>
              </a:rPr>
              <a:t>rượu thề </a:t>
            </a:r>
            <a:r>
              <a:rPr sz="1800" spc="-10" dirty="0">
                <a:latin typeface="Times New Roman"/>
                <a:cs typeface="Times New Roman"/>
              </a:rPr>
              <a:t>trăm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gắn </a:t>
            </a:r>
            <a:r>
              <a:rPr sz="1800" spc="-5" dirty="0">
                <a:latin typeface="Times New Roman"/>
                <a:cs typeface="Times New Roman"/>
              </a:rPr>
              <a:t>bó </a:t>
            </a:r>
            <a:r>
              <a:rPr sz="1800" spc="-10" dirty="0">
                <a:latin typeface="Times New Roman"/>
                <a:cs typeface="Times New Roman"/>
              </a:rPr>
              <a:t>đêm </a:t>
            </a:r>
            <a:r>
              <a:rPr sz="1800" spc="-5" dirty="0">
                <a:latin typeface="Times New Roman"/>
                <a:cs typeface="Times New Roman"/>
              </a:rPr>
              <a:t>nào </a:t>
            </a:r>
            <a:r>
              <a:rPr sz="1800" dirty="0">
                <a:latin typeface="Times New Roman"/>
                <a:cs typeface="Times New Roman"/>
              </a:rPr>
              <a:t>dưới </a:t>
            </a:r>
            <a:r>
              <a:rPr sz="1800" spc="-5" dirty="0">
                <a:latin typeface="Times New Roman"/>
                <a:cs typeface="Times New Roman"/>
              </a:rPr>
              <a:t>vầng </a:t>
            </a:r>
            <a:r>
              <a:rPr sz="1800" dirty="0">
                <a:latin typeface="Times New Roman"/>
                <a:cs typeface="Times New Roman"/>
              </a:rPr>
              <a:t>trăng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vằng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vặc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 giờ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 nét,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 kí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ruột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chờ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tức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người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xót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xa,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đớn</a:t>
            </a:r>
            <a:endParaRPr sz="1800">
              <a:latin typeface="Times New Roman"/>
              <a:cs typeface="Times New Roman"/>
            </a:endParaRPr>
          </a:p>
          <a:p>
            <a:pPr marL="2483485" marR="2480945" indent="32766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“Xót </a:t>
            </a:r>
            <a:r>
              <a:rPr sz="1800" spc="-5" dirty="0">
                <a:latin typeface="Times New Roman"/>
                <a:cs typeface="Times New Roman"/>
              </a:rPr>
              <a:t>người tựa cửa </a:t>
            </a:r>
            <a:r>
              <a:rPr sz="1800" dirty="0">
                <a:latin typeface="Times New Roman"/>
                <a:cs typeface="Times New Roman"/>
              </a:rPr>
              <a:t>hôm mai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Quạt </a:t>
            </a:r>
            <a:r>
              <a:rPr sz="1800" dirty="0">
                <a:latin typeface="Times New Roman"/>
                <a:cs typeface="Times New Roman"/>
              </a:rPr>
              <a:t>nồng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lạnh những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giờ?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Sân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" dirty="0">
                <a:latin typeface="Times New Roman"/>
                <a:cs typeface="Times New Roman"/>
              </a:rPr>
              <a:t> gốc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 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ôm”</a:t>
            </a:r>
            <a:endParaRPr sz="1800">
              <a:latin typeface="Times New Roman"/>
              <a:cs typeface="Times New Roman"/>
            </a:endParaRPr>
          </a:p>
          <a:p>
            <a:pPr marL="12700" marR="5080" indent="17399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Nàng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dirty="0">
                <a:latin typeface="Times New Roman"/>
                <a:cs typeface="Times New Roman"/>
              </a:rPr>
              <a:t> biền </a:t>
            </a:r>
            <a:r>
              <a:rPr sz="1800" spc="-5" dirty="0">
                <a:latin typeface="Times New Roman"/>
                <a:cs typeface="Times New Roman"/>
              </a:rPr>
              <a:t>biệt,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ai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 </a:t>
            </a:r>
            <a:r>
              <a:rPr sz="1800" spc="-5" dirty="0">
                <a:latin typeface="Times New Roman"/>
                <a:cs typeface="Times New Roman"/>
              </a:rPr>
              <a:t>dứt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chữ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băn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khoăn,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tựa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cửa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mai,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mòn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mỏi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đợi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rõ,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thảo.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Mang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tâm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dirty="0">
                <a:latin typeface="Times New Roman"/>
                <a:cs typeface="Times New Roman"/>
              </a:rPr>
              <a:t> thế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5" dirty="0">
                <a:latin typeface="Times New Roman"/>
                <a:cs typeface="Times New Roman"/>
              </a:rPr>
              <a:t> nhìn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đâu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6950" marR="2263140" indent="42672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“Buồn trông cửa bể chiều </a:t>
            </a:r>
            <a:r>
              <a:rPr sz="1800" spc="-5" dirty="0">
                <a:latin typeface="Times New Roman"/>
                <a:cs typeface="Times New Roman"/>
              </a:rPr>
              <a:t>hôm, </a:t>
            </a:r>
            <a:r>
              <a:rPr sz="1800" dirty="0">
                <a:latin typeface="Times New Roman"/>
                <a:cs typeface="Times New Roman"/>
              </a:rPr>
              <a:t> Thuyền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thoáng cánh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buồm</a:t>
            </a:r>
            <a:r>
              <a:rPr sz="1800" dirty="0">
                <a:latin typeface="Times New Roman"/>
                <a:cs typeface="Times New Roman"/>
              </a:rPr>
              <a:t> xa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xa.</a:t>
            </a:r>
            <a:endParaRPr sz="1800">
              <a:latin typeface="Times New Roman"/>
              <a:cs typeface="Times New Roman"/>
            </a:endParaRPr>
          </a:p>
          <a:p>
            <a:pPr marL="2613025" marR="2609215" indent="1270" algn="ctr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Buồn </a:t>
            </a:r>
            <a:r>
              <a:rPr sz="1800" dirty="0">
                <a:latin typeface="Times New Roman"/>
                <a:cs typeface="Times New Roman"/>
              </a:rPr>
              <a:t>trông ngọn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mới </a:t>
            </a:r>
            <a:r>
              <a:rPr sz="1800" spc="-5" dirty="0">
                <a:latin typeface="Times New Roman"/>
                <a:cs typeface="Times New Roman"/>
              </a:rPr>
              <a:t>sa,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trôi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đâu?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5"/>
              </a:spcBef>
            </a:pPr>
            <a:r>
              <a:rPr sz="1800" spc="-5" dirty="0">
                <a:latin typeface="Times New Roman"/>
                <a:cs typeface="Times New Roman"/>
              </a:rPr>
              <a:t>Buồn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-5" dirty="0">
                <a:latin typeface="Times New Roman"/>
                <a:cs typeface="Times New Roman"/>
              </a:rPr>
              <a:t> nội cỏ </a:t>
            </a:r>
            <a:r>
              <a:rPr sz="1800" dirty="0">
                <a:latin typeface="Times New Roman"/>
                <a:cs typeface="Times New Roman"/>
              </a:rPr>
              <a:t>rầu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rầu,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mây,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xanh.</a:t>
            </a:r>
            <a:endParaRPr sz="1800">
              <a:latin typeface="Times New Roman"/>
              <a:cs typeface="Times New Roman"/>
            </a:endParaRPr>
          </a:p>
          <a:p>
            <a:pPr marL="2279015" marR="2275205" indent="368300" algn="just">
              <a:lnSpc>
                <a:spcPts val="2700"/>
              </a:lnSpc>
              <a:spcBef>
                <a:spcPts val="170"/>
              </a:spcBef>
            </a:pPr>
            <a:r>
              <a:rPr sz="1800" spc="-5" dirty="0">
                <a:latin typeface="Times New Roman"/>
                <a:cs typeface="Times New Roman"/>
              </a:rPr>
              <a:t>Buồn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gió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duềnh,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Ẩm</a:t>
            </a:r>
            <a:r>
              <a:rPr sz="1800" dirty="0">
                <a:latin typeface="Times New Roman"/>
                <a:cs typeface="Times New Roman"/>
              </a:rPr>
              <a:t> ầm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sóng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ngồi”.</a:t>
            </a:r>
            <a:endParaRPr sz="1800">
              <a:latin typeface="Times New Roman"/>
              <a:cs typeface="Times New Roman"/>
            </a:endParaRPr>
          </a:p>
          <a:p>
            <a:pPr marL="300990" algn="just">
              <a:lnSpc>
                <a:spcPct val="100000"/>
              </a:lnSpc>
              <a:spcBef>
                <a:spcPts val="345"/>
              </a:spcBef>
            </a:pPr>
            <a:r>
              <a:rPr sz="1800" spc="-5" dirty="0">
                <a:latin typeface="Times New Roman"/>
                <a:cs typeface="Times New Roman"/>
              </a:rPr>
              <a:t>Bốn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“buồn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lại;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Kiểu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lặp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này gây ấn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mạnh về </a:t>
            </a:r>
            <a:r>
              <a:rPr sz="1800" spc="-5" dirty="0">
                <a:latin typeface="Times New Roman"/>
                <a:cs typeface="Times New Roman"/>
              </a:rPr>
              <a:t>nỗi buồn sâu sắc của </a:t>
            </a:r>
            <a:r>
              <a:rPr sz="1800" dirty="0">
                <a:latin typeface="Times New Roman"/>
                <a:cs typeface="Times New Roman"/>
              </a:rPr>
              <a:t>Kiều. Tám </a:t>
            </a:r>
            <a:r>
              <a:rPr sz="1800" spc="-5" dirty="0">
                <a:latin typeface="Times New Roman"/>
                <a:cs typeface="Times New Roman"/>
              </a:rPr>
              <a:t>câu thơ, </a:t>
            </a:r>
            <a:r>
              <a:rPr sz="1800" dirty="0">
                <a:latin typeface="Times New Roman"/>
                <a:cs typeface="Times New Roman"/>
              </a:rPr>
              <a:t>bốn </a:t>
            </a:r>
            <a:r>
              <a:rPr sz="1800" spc="-5" dirty="0">
                <a:latin typeface="Times New Roman"/>
                <a:cs typeface="Times New Roman"/>
              </a:rPr>
              <a:t>bức tranh phong </a:t>
            </a:r>
            <a:r>
              <a:rPr sz="1800" dirty="0">
                <a:latin typeface="Times New Roman"/>
                <a:cs typeface="Times New Roman"/>
              </a:rPr>
              <a:t> cảnh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 tranh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rộng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Bức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nhất: </a:t>
            </a:r>
            <a:r>
              <a:rPr sz="1800" dirty="0">
                <a:latin typeface="Times New Roman"/>
                <a:cs typeface="Times New Roman"/>
              </a:rPr>
              <a:t>cửa bể chiều </a:t>
            </a:r>
            <a:r>
              <a:rPr sz="1800" spc="-5" dirty="0">
                <a:latin typeface="Times New Roman"/>
                <a:cs typeface="Times New Roman"/>
              </a:rPr>
              <a:t>hôm </a:t>
            </a:r>
            <a:r>
              <a:rPr sz="1800" dirty="0">
                <a:latin typeface="Times New Roman"/>
                <a:cs typeface="Times New Roman"/>
              </a:rPr>
              <a:t>mênh mông màu </a:t>
            </a:r>
            <a:r>
              <a:rPr sz="1800" spc="-5" dirty="0">
                <a:latin typeface="Times New Roman"/>
                <a:cs typeface="Times New Roman"/>
              </a:rPr>
              <a:t>xám </a:t>
            </a:r>
            <a:r>
              <a:rPr sz="1800" dirty="0">
                <a:latin typeface="Times New Roman"/>
                <a:cs typeface="Times New Roman"/>
              </a:rPr>
              <a:t>bạc. </a:t>
            </a:r>
            <a:r>
              <a:rPr sz="1800" spc="-5" dirty="0">
                <a:latin typeface="Times New Roman"/>
                <a:cs typeface="Times New Roman"/>
              </a:rPr>
              <a:t>Trên cái </a:t>
            </a:r>
            <a:r>
              <a:rPr sz="1800" dirty="0">
                <a:latin typeface="Times New Roman"/>
                <a:cs typeface="Times New Roman"/>
              </a:rPr>
              <a:t>nền ấy nổi lên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thấp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hai: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mới </a:t>
            </a:r>
            <a:r>
              <a:rPr sz="1800" spc="-5" dirty="0">
                <a:latin typeface="Times New Roman"/>
                <a:cs typeface="Times New Roman"/>
              </a:rPr>
              <a:t>sa (nước </a:t>
            </a:r>
            <a:r>
              <a:rPr sz="1800" dirty="0">
                <a:latin typeface="Times New Roman"/>
                <a:cs typeface="Times New Roman"/>
              </a:rPr>
              <a:t>đổ từ trên </a:t>
            </a:r>
            <a:r>
              <a:rPr sz="1800" spc="-10" dirty="0">
                <a:latin typeface="Times New Roman"/>
                <a:cs typeface="Times New Roman"/>
              </a:rPr>
              <a:t>cao </a:t>
            </a:r>
            <a:r>
              <a:rPr sz="1800" dirty="0">
                <a:latin typeface="Times New Roman"/>
                <a:cs typeface="Times New Roman"/>
              </a:rPr>
              <a:t>xuống), cuốn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dirty="0">
                <a:latin typeface="Times New Roman"/>
                <a:cs typeface="Times New Roman"/>
              </a:rPr>
              <a:t>những cánh hoa </a:t>
            </a:r>
            <a:r>
              <a:rPr sz="1800" spc="5" dirty="0">
                <a:latin typeface="Times New Roman"/>
                <a:cs typeface="Times New Roman"/>
              </a:rPr>
              <a:t>bị </a:t>
            </a:r>
            <a:r>
              <a:rPr sz="1800" dirty="0">
                <a:latin typeface="Times New Roman"/>
                <a:cs typeface="Times New Roman"/>
              </a:rPr>
              <a:t>sóng gió dập vùi,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đẩy đưa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cõi vô </a:t>
            </a:r>
            <a:r>
              <a:rPr sz="1800" spc="-5" dirty="0">
                <a:latin typeface="Times New Roman"/>
                <a:cs typeface="Times New Roman"/>
              </a:rPr>
              <a:t>định. Bức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ba: nội </a:t>
            </a:r>
            <a:r>
              <a:rPr sz="1800" dirty="0">
                <a:latin typeface="Times New Roman"/>
                <a:cs typeface="Times New Roman"/>
              </a:rPr>
              <a:t>cỏ rầu </a:t>
            </a:r>
            <a:r>
              <a:rPr sz="1800" spc="-5" dirty="0">
                <a:latin typeface="Times New Roman"/>
                <a:cs typeface="Times New Roman"/>
              </a:rPr>
              <a:t>rầu, héo </a:t>
            </a:r>
            <a:r>
              <a:rPr sz="1800" dirty="0">
                <a:latin typeface="Times New Roman"/>
                <a:cs typeface="Times New Roman"/>
              </a:rPr>
              <a:t>úa, không còn sức </a:t>
            </a:r>
            <a:r>
              <a:rPr sz="1800" spc="-5" dirty="0">
                <a:latin typeface="Times New Roman"/>
                <a:cs typeface="Times New Roman"/>
              </a:rPr>
              <a:t>sống. </a:t>
            </a:r>
            <a:r>
              <a:rPr sz="1800" spc="-10" dirty="0">
                <a:latin typeface="Times New Roman"/>
                <a:cs typeface="Times New Roman"/>
              </a:rPr>
              <a:t>Bức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tư: gió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dirty="0">
                <a:latin typeface="Times New Roman"/>
                <a:cs typeface="Times New Roman"/>
              </a:rPr>
              <a:t> duềnh,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 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5" dirty="0">
                <a:latin typeface="Times New Roman"/>
                <a:cs typeface="Times New Roman"/>
              </a:rPr>
              <a:t>sóng…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127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indent="22987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ta bắt </a:t>
            </a:r>
            <a:r>
              <a:rPr sz="1800" dirty="0">
                <a:latin typeface="Times New Roman"/>
                <a:cs typeface="Times New Roman"/>
              </a:rPr>
              <a:t>gặp ở đây bút </a:t>
            </a:r>
            <a:r>
              <a:rPr sz="1800" spc="-5" dirty="0">
                <a:latin typeface="Times New Roman"/>
                <a:cs typeface="Times New Roman"/>
              </a:rPr>
              <a:t>pháp quen </a:t>
            </a:r>
            <a:r>
              <a:rPr sz="1800" dirty="0">
                <a:latin typeface="Times New Roman"/>
                <a:cs typeface="Times New Roman"/>
              </a:rPr>
              <a:t>thuộc của Nguyễn </a:t>
            </a:r>
            <a:r>
              <a:rPr sz="1800" spc="-5" dirty="0">
                <a:latin typeface="Times New Roman"/>
                <a:cs typeface="Times New Roman"/>
              </a:rPr>
              <a:t>Du.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vật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mang </a:t>
            </a:r>
            <a:r>
              <a:rPr sz="1800" dirty="0">
                <a:latin typeface="Times New Roman"/>
                <a:cs typeface="Times New Roman"/>
              </a:rPr>
              <a:t>tính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lệ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Mỗi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ngụ một </a:t>
            </a:r>
            <a:r>
              <a:rPr sz="1800" spc="-10" dirty="0">
                <a:latin typeface="Times New Roman"/>
                <a:cs typeface="Times New Roman"/>
              </a:rPr>
              <a:t>ý, </a:t>
            </a:r>
            <a:r>
              <a:rPr sz="1800" spc="-5" dirty="0">
                <a:latin typeface="Times New Roman"/>
                <a:cs typeface="Times New Roman"/>
              </a:rPr>
              <a:t>tăng </a:t>
            </a:r>
            <a:r>
              <a:rPr sz="1800" dirty="0">
                <a:latin typeface="Times New Roman"/>
                <a:cs typeface="Times New Roman"/>
              </a:rPr>
              <a:t>dần lên theo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nghĩ và mặc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về thân </a:t>
            </a:r>
            <a:r>
              <a:rPr sz="1800" spc="-5" dirty="0">
                <a:latin typeface="Times New Roman"/>
                <a:cs typeface="Times New Roman"/>
              </a:rPr>
              <a:t>phận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người: lẻ loi, </a:t>
            </a:r>
            <a:r>
              <a:rPr sz="1800" dirty="0">
                <a:latin typeface="Times New Roman"/>
                <a:cs typeface="Times New Roman"/>
              </a:rPr>
              <a:t>cô </a:t>
            </a:r>
            <a:r>
              <a:rPr sz="1800" spc="-5" dirty="0">
                <a:latin typeface="Times New Roman"/>
                <a:cs typeface="Times New Roman"/>
              </a:rPr>
              <a:t>độc, </a:t>
            </a:r>
            <a:r>
              <a:rPr sz="1800" dirty="0">
                <a:latin typeface="Times New Roman"/>
                <a:cs typeface="Times New Roman"/>
              </a:rPr>
              <a:t> trôi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nổi,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dập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vùi,</a:t>
            </a:r>
            <a:r>
              <a:rPr sz="1800" dirty="0">
                <a:latin typeface="Times New Roman"/>
                <a:cs typeface="Times New Roman"/>
              </a:rPr>
              <a:t> héo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đen</a:t>
            </a:r>
            <a:r>
              <a:rPr sz="1800" dirty="0">
                <a:latin typeface="Times New Roman"/>
                <a:cs typeface="Times New Roman"/>
              </a:rPr>
              <a:t> tối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bão tố.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indent="172085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“Kiều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Bích”,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Du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Ngòi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bút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ngõ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nàng </a:t>
            </a:r>
            <a:r>
              <a:rPr sz="1800" spc="-5" dirty="0">
                <a:latin typeface="Times New Roman"/>
                <a:cs typeface="Times New Roman"/>
              </a:rPr>
              <a:t>Kiều, khiến người </a:t>
            </a:r>
            <a:r>
              <a:rPr sz="1800" dirty="0">
                <a:latin typeface="Times New Roman"/>
                <a:cs typeface="Times New Roman"/>
              </a:rPr>
              <a:t>đọc </a:t>
            </a:r>
            <a:r>
              <a:rPr sz="1800" spc="-5" dirty="0">
                <a:latin typeface="Times New Roman"/>
                <a:cs typeface="Times New Roman"/>
              </a:rPr>
              <a:t>thực sự </a:t>
            </a:r>
            <a:r>
              <a:rPr sz="1800" dirty="0">
                <a:latin typeface="Times New Roman"/>
                <a:cs typeface="Times New Roman"/>
              </a:rPr>
              <a:t>xúc động, xót xa cho </a:t>
            </a:r>
            <a:r>
              <a:rPr sz="1800" spc="-5" dirty="0">
                <a:latin typeface="Times New Roman"/>
                <a:cs typeface="Times New Roman"/>
              </a:rPr>
              <a:t>số phận </a:t>
            </a:r>
            <a:r>
              <a:rPr sz="1800" dirty="0">
                <a:latin typeface="Times New Roman"/>
                <a:cs typeface="Times New Roman"/>
              </a:rPr>
              <a:t>bất </a:t>
            </a:r>
            <a:r>
              <a:rPr sz="1800" spc="-5" dirty="0">
                <a:latin typeface="Times New Roman"/>
                <a:cs typeface="Times New Roman"/>
              </a:rPr>
              <a:t>hạnh của người 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gái tài sắc ấy. Cảnh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tình cứ đan xen, </a:t>
            </a:r>
            <a:r>
              <a:rPr sz="1800" spc="-5" dirty="0">
                <a:latin typeface="Times New Roman"/>
                <a:cs typeface="Times New Roman"/>
              </a:rPr>
              <a:t>hoà quyện, </a:t>
            </a:r>
            <a:r>
              <a:rPr sz="1800" dirty="0">
                <a:latin typeface="Times New Roman"/>
                <a:cs typeface="Times New Roman"/>
              </a:rPr>
              <a:t>bổ </a:t>
            </a:r>
            <a:r>
              <a:rPr sz="1800" spc="-5" dirty="0">
                <a:latin typeface="Times New Roman"/>
                <a:cs typeface="Times New Roman"/>
              </a:rPr>
              <a:t>sung </a:t>
            </a:r>
            <a:r>
              <a:rPr sz="1800" dirty="0">
                <a:latin typeface="Times New Roman"/>
                <a:cs typeface="Times New Roman"/>
              </a:rPr>
              <a:t>ý nghĩa cho </a:t>
            </a:r>
            <a:r>
              <a:rPr sz="1800" spc="-5" dirty="0">
                <a:latin typeface="Times New Roman"/>
                <a:cs typeface="Times New Roman"/>
              </a:rPr>
              <a:t>nhau,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nổi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“Truyện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Cụm </a:t>
            </a:r>
            <a:r>
              <a:rPr sz="1800" dirty="0">
                <a:latin typeface="Times New Roman"/>
                <a:cs typeface="Times New Roman"/>
              </a:rPr>
              <a:t>từ “mây </a:t>
            </a:r>
            <a:r>
              <a:rPr sz="1800" spc="-5" dirty="0">
                <a:latin typeface="Times New Roman"/>
                <a:cs typeface="Times New Roman"/>
              </a:rPr>
              <a:t>sớm </a:t>
            </a:r>
            <a:r>
              <a:rPr sz="1800" dirty="0">
                <a:latin typeface="Times New Roman"/>
                <a:cs typeface="Times New Roman"/>
              </a:rPr>
              <a:t>đèn </a:t>
            </a:r>
            <a:r>
              <a:rPr sz="1800" spc="-5" dirty="0">
                <a:latin typeface="Times New Roman"/>
                <a:cs typeface="Times New Roman"/>
              </a:rPr>
              <a:t>khuya” </a:t>
            </a:r>
            <a:r>
              <a:rPr sz="1800" dirty="0">
                <a:latin typeface="Times New Roman"/>
                <a:cs typeface="Times New Roman"/>
              </a:rPr>
              <a:t>gợi thời gian </a:t>
            </a:r>
            <a:r>
              <a:rPr sz="1800" spc="-5" dirty="0">
                <a:latin typeface="Times New Roman"/>
                <a:cs typeface="Times New Roman"/>
              </a:rPr>
              <a:t>tuần </a:t>
            </a:r>
            <a:r>
              <a:rPr sz="1800" dirty="0">
                <a:latin typeface="Times New Roman"/>
                <a:cs typeface="Times New Roman"/>
              </a:rPr>
              <a:t>hoàn khép </a:t>
            </a:r>
            <a:r>
              <a:rPr sz="1800" spc="-5" dirty="0">
                <a:latin typeface="Times New Roman"/>
                <a:cs typeface="Times New Roman"/>
              </a:rPr>
              <a:t>kín, </a:t>
            </a:r>
            <a:r>
              <a:rPr sz="1800" dirty="0">
                <a:latin typeface="Times New Roman"/>
                <a:cs typeface="Times New Roman"/>
              </a:rPr>
              <a:t>quanh đi </a:t>
            </a:r>
            <a:r>
              <a:rPr sz="1800" spc="5" dirty="0">
                <a:latin typeface="Times New Roman"/>
                <a:cs typeface="Times New Roman"/>
              </a:rPr>
              <a:t>quẩn </a:t>
            </a:r>
            <a:r>
              <a:rPr sz="1800" spc="-5" dirty="0">
                <a:latin typeface="Times New Roman"/>
                <a:cs typeface="Times New Roman"/>
              </a:rPr>
              <a:t>lại hết </a:t>
            </a:r>
            <a:r>
              <a:rPr sz="1800" dirty="0">
                <a:latin typeface="Times New Roman"/>
                <a:cs typeface="Times New Roman"/>
              </a:rPr>
              <a:t> “mây </a:t>
            </a:r>
            <a:r>
              <a:rPr sz="1800" spc="-5" dirty="0">
                <a:latin typeface="Times New Roman"/>
                <a:cs typeface="Times New Roman"/>
              </a:rPr>
              <a:t>sớm”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“đèn khuya”. Thời gian </a:t>
            </a:r>
            <a:r>
              <a:rPr sz="1800" spc="5" dirty="0">
                <a:latin typeface="Times New Roman"/>
                <a:cs typeface="Times New Roman"/>
              </a:rPr>
              <a:t>cứ </a:t>
            </a:r>
            <a:r>
              <a:rPr sz="1800" spc="-5" dirty="0">
                <a:latin typeface="Times New Roman"/>
                <a:cs typeface="Times New Roman"/>
              </a:rPr>
              <a:t>thế trôi </a:t>
            </a:r>
            <a:r>
              <a:rPr sz="1800" dirty="0">
                <a:latin typeface="Times New Roman"/>
                <a:cs typeface="Times New Roman"/>
              </a:rPr>
              <a:t>đi, rồi lặp </a:t>
            </a:r>
            <a:r>
              <a:rPr sz="1800" spc="-5" dirty="0">
                <a:latin typeface="Times New Roman"/>
                <a:cs typeface="Times New Roman"/>
              </a:rPr>
              <a:t>lại, Kiều </a:t>
            </a:r>
            <a:r>
              <a:rPr sz="1800" dirty="0">
                <a:latin typeface="Times New Roman"/>
                <a:cs typeface="Times New Roman"/>
              </a:rPr>
              <a:t>thấy </a:t>
            </a:r>
            <a:r>
              <a:rPr sz="1800" spc="-5" dirty="0">
                <a:latin typeface="Times New Roman"/>
                <a:cs typeface="Times New Roman"/>
              </a:rPr>
              <a:t>tuyệt vọng với </a:t>
            </a:r>
            <a:r>
              <a:rPr sz="1800" dirty="0">
                <a:latin typeface="Times New Roman"/>
                <a:cs typeface="Times New Roman"/>
              </a:rPr>
              <a:t> 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tủi,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thẹn</a:t>
            </a:r>
            <a:r>
              <a:rPr sz="1800" dirty="0">
                <a:latin typeface="Times New Roman"/>
                <a:cs typeface="Times New Roman"/>
              </a:rPr>
              <a:t> 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“bẽ</a:t>
            </a:r>
            <a:r>
              <a:rPr sz="1800" spc="-5" dirty="0">
                <a:latin typeface="Times New Roman"/>
                <a:cs typeface="Times New Roman"/>
              </a:rPr>
              <a:t> bàng”.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Bốn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 “như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-5" dirty="0">
                <a:latin typeface="Times New Roman"/>
                <a:cs typeface="Times New Roman"/>
              </a:rPr>
              <a:t> tấm</a:t>
            </a:r>
            <a:r>
              <a:rPr sz="1800" dirty="0">
                <a:latin typeface="Times New Roman"/>
                <a:cs typeface="Times New Roman"/>
              </a:rPr>
              <a:t> lòng” diễn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xót,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 nát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Bút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sắc, khung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bé,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đơn</a:t>
            </a:r>
            <a:r>
              <a:rPr sz="1800" dirty="0">
                <a:latin typeface="Times New Roman"/>
                <a:cs typeface="Times New Roman"/>
              </a:rPr>
              <a:t> côi.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 </a:t>
            </a:r>
            <a:r>
              <a:rPr sz="1800" b="1" spc="-5" dirty="0">
                <a:latin typeface="Times New Roman"/>
                <a:cs typeface="Times New Roman"/>
              </a:rPr>
              <a:t>Nỗi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thương nhớ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Kim </a:t>
            </a:r>
            <a:r>
              <a:rPr sz="1800" b="1" spc="-5" dirty="0">
                <a:latin typeface="Times New Roman"/>
                <a:cs typeface="Times New Roman"/>
              </a:rPr>
              <a:t>Trọng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-5" dirty="0">
                <a:latin typeface="Times New Roman"/>
                <a:cs typeface="Times New Roman"/>
              </a:rPr>
              <a:t> cha</a:t>
            </a:r>
            <a:r>
              <a:rPr sz="1800" b="1" dirty="0">
                <a:latin typeface="Times New Roman"/>
                <a:cs typeface="Times New Roman"/>
              </a:rPr>
              <a:t> mẹ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Kiều.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80"/>
              </a:spcBef>
            </a:pPr>
            <a:r>
              <a:rPr sz="1800" dirty="0">
                <a:latin typeface="Times New Roman"/>
                <a:cs typeface="Times New Roman"/>
              </a:rPr>
              <a:t>* Chính trong </a:t>
            </a:r>
            <a:r>
              <a:rPr sz="1800" spc="-5" dirty="0">
                <a:latin typeface="Times New Roman"/>
                <a:cs typeface="Times New Roman"/>
              </a:rPr>
              <a:t>hoàn </a:t>
            </a:r>
            <a:r>
              <a:rPr sz="1800" dirty="0">
                <a:latin typeface="Times New Roman"/>
                <a:cs typeface="Times New Roman"/>
              </a:rPr>
              <a:t>cảnh cô đơn nơi đất </a:t>
            </a:r>
            <a:r>
              <a:rPr sz="1800" spc="-5" dirty="0">
                <a:latin typeface="Times New Roman"/>
                <a:cs typeface="Times New Roman"/>
              </a:rPr>
              <a:t>khách quê người, tâm </a:t>
            </a:r>
            <a:r>
              <a:rPr sz="1800" dirty="0">
                <a:latin typeface="Times New Roman"/>
                <a:cs typeface="Times New Roman"/>
              </a:rPr>
              <a:t>trạng của </a:t>
            </a:r>
            <a:r>
              <a:rPr sz="1800" spc="-5" dirty="0">
                <a:latin typeface="Times New Roman"/>
                <a:cs typeface="Times New Roman"/>
              </a:rPr>
              <a:t>Kiều chuyển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dirty="0">
                <a:latin typeface="Times New Roman"/>
                <a:cs typeface="Times New Roman"/>
              </a:rPr>
              <a:t> thoại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Trước hết, Kiều </a:t>
            </a:r>
            <a:r>
              <a:rPr sz="1800" dirty="0">
                <a:latin typeface="Times New Roman"/>
                <a:cs typeface="Times New Roman"/>
              </a:rPr>
              <a:t>nhớ đến Kim Trọng </a:t>
            </a:r>
            <a:r>
              <a:rPr sz="1800" spc="-5" dirty="0">
                <a:latin typeface="Times New Roman"/>
                <a:cs typeface="Times New Roman"/>
              </a:rPr>
              <a:t>bởi </a:t>
            </a:r>
            <a:r>
              <a:rPr sz="1800" dirty="0">
                <a:latin typeface="Times New Roman"/>
                <a:cs typeface="Times New Roman"/>
              </a:rPr>
              <a:t>trong cơn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dirty="0">
                <a:latin typeface="Times New Roman"/>
                <a:cs typeface="Times New Roman"/>
              </a:rPr>
              <a:t>biến, Kiều đã phải hi sinh mối tình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đẽ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cứu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“đền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thành”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Kiều,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Kim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mất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mát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nhất,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vò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xé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khiến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 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Nàng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 Kim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rượu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5" dirty="0">
                <a:latin typeface="Times New Roman"/>
                <a:cs typeface="Times New Roman"/>
              </a:rPr>
              <a:t> trăng.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914653"/>
            <a:ext cx="2044064" cy="26225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39"/>
              </a:lnSpc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VI.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NÂNG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CAO: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98977" y="886714"/>
            <a:ext cx="6158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Trong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viết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“Nguyễn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Du,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nghệ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sĩ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lớn”,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khi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bàn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đến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ngôn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161034"/>
            <a:ext cx="8258809" cy="5494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b="1" spc="-5" dirty="0">
                <a:latin typeface="Times New Roman"/>
                <a:cs typeface="Times New Roman"/>
              </a:rPr>
              <a:t>ngữ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“Truyện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Kiều”,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Hoài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Thanh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có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viết: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“Người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đọc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xưa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nay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vẫn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xem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“Truyện</a:t>
            </a:r>
            <a:r>
              <a:rPr sz="1800" b="1" spc="-10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Kiều”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 </a:t>
            </a:r>
            <a:r>
              <a:rPr sz="1800" b="1" dirty="0">
                <a:latin typeface="Times New Roman"/>
                <a:cs typeface="Times New Roman"/>
              </a:rPr>
              <a:t>một </a:t>
            </a:r>
            <a:r>
              <a:rPr sz="1800" b="1" spc="-5" dirty="0">
                <a:latin typeface="Times New Roman"/>
                <a:cs typeface="Times New Roman"/>
              </a:rPr>
              <a:t>hòn </a:t>
            </a:r>
            <a:r>
              <a:rPr sz="1800" b="1" dirty="0">
                <a:latin typeface="Times New Roman"/>
                <a:cs typeface="Times New Roman"/>
              </a:rPr>
              <a:t>ngọc </a:t>
            </a:r>
            <a:r>
              <a:rPr sz="1800" b="1" spc="-5" dirty="0">
                <a:latin typeface="Times New Roman"/>
                <a:cs typeface="Times New Roman"/>
              </a:rPr>
              <a:t>quý </a:t>
            </a:r>
            <a:r>
              <a:rPr sz="1800" b="1" dirty="0">
                <a:latin typeface="Times New Roman"/>
                <a:cs typeface="Times New Roman"/>
              </a:rPr>
              <a:t>cơ hồ </a:t>
            </a:r>
            <a:r>
              <a:rPr sz="1800" b="1" spc="-5" dirty="0">
                <a:latin typeface="Times New Roman"/>
                <a:cs typeface="Times New Roman"/>
              </a:rPr>
              <a:t>không thể </a:t>
            </a:r>
            <a:r>
              <a:rPr sz="1800" b="1" dirty="0">
                <a:latin typeface="Times New Roman"/>
                <a:cs typeface="Times New Roman"/>
              </a:rPr>
              <a:t>thay </a:t>
            </a:r>
            <a:r>
              <a:rPr sz="1800" b="1" spc="-5" dirty="0">
                <a:latin typeface="Times New Roman"/>
                <a:cs typeface="Times New Roman"/>
              </a:rPr>
              <a:t>đổi, </a:t>
            </a:r>
            <a:r>
              <a:rPr sz="1800" b="1" dirty="0">
                <a:latin typeface="Times New Roman"/>
                <a:cs typeface="Times New Roman"/>
              </a:rPr>
              <a:t>thêm </a:t>
            </a:r>
            <a:r>
              <a:rPr sz="1800" b="1" spc="-5" dirty="0">
                <a:latin typeface="Times New Roman"/>
                <a:cs typeface="Times New Roman"/>
              </a:rPr>
              <a:t>bớt </a:t>
            </a:r>
            <a:r>
              <a:rPr sz="1800" b="1" dirty="0">
                <a:latin typeface="Times New Roman"/>
                <a:cs typeface="Times New Roman"/>
              </a:rPr>
              <a:t>một tí </a:t>
            </a:r>
            <a:r>
              <a:rPr sz="1800" b="1" spc="-5" dirty="0">
                <a:latin typeface="Times New Roman"/>
                <a:cs typeface="Times New Roman"/>
              </a:rPr>
              <a:t>gì, như </a:t>
            </a:r>
            <a:r>
              <a:rPr sz="1800" b="1" dirty="0">
                <a:latin typeface="Times New Roman"/>
                <a:cs typeface="Times New Roman"/>
              </a:rPr>
              <a:t>một </a:t>
            </a:r>
            <a:r>
              <a:rPr sz="1800" b="1" spc="-5" dirty="0">
                <a:latin typeface="Times New Roman"/>
                <a:cs typeface="Times New Roman"/>
              </a:rPr>
              <a:t>tiếng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đàn </a:t>
            </a:r>
            <a:r>
              <a:rPr sz="1800" b="1" dirty="0">
                <a:latin typeface="Times New Roman"/>
                <a:cs typeface="Times New Roman"/>
              </a:rPr>
              <a:t>lạ gần </a:t>
            </a:r>
            <a:r>
              <a:rPr sz="1800" b="1" spc="-5" dirty="0">
                <a:latin typeface="Times New Roman"/>
                <a:cs typeface="Times New Roman"/>
              </a:rPr>
              <a:t>như không </a:t>
            </a:r>
            <a:r>
              <a:rPr sz="1800" b="1" dirty="0">
                <a:latin typeface="Times New Roman"/>
                <a:cs typeface="Times New Roman"/>
              </a:rPr>
              <a:t>một </a:t>
            </a:r>
            <a:r>
              <a:rPr sz="1800" b="1" spc="-5" dirty="0">
                <a:latin typeface="Times New Roman"/>
                <a:cs typeface="Times New Roman"/>
              </a:rPr>
              <a:t>lần </a:t>
            </a:r>
            <a:r>
              <a:rPr sz="1800" b="1" dirty="0">
                <a:latin typeface="Times New Roman"/>
                <a:cs typeface="Times New Roman"/>
              </a:rPr>
              <a:t>nào lỡ </a:t>
            </a:r>
            <a:r>
              <a:rPr sz="1800" b="1" spc="-5" dirty="0">
                <a:latin typeface="Times New Roman"/>
                <a:cs typeface="Times New Roman"/>
              </a:rPr>
              <a:t>nhịp ngang cung". Anh </a:t>
            </a:r>
            <a:r>
              <a:rPr sz="1800" b="1" dirty="0">
                <a:latin typeface="Times New Roman"/>
                <a:cs typeface="Times New Roman"/>
              </a:rPr>
              <a:t>(chị) </a:t>
            </a:r>
            <a:r>
              <a:rPr sz="1800" b="1" spc="-5" dirty="0">
                <a:latin typeface="Times New Roman"/>
                <a:cs typeface="Times New Roman"/>
              </a:rPr>
              <a:t>hiểu </a:t>
            </a:r>
            <a:r>
              <a:rPr sz="1800" b="1" dirty="0">
                <a:latin typeface="Times New Roman"/>
                <a:cs typeface="Times New Roman"/>
              </a:rPr>
              <a:t>ý kiến </a:t>
            </a:r>
            <a:r>
              <a:rPr sz="1800" b="1" spc="-5" dirty="0">
                <a:latin typeface="Times New Roman"/>
                <a:cs typeface="Times New Roman"/>
              </a:rPr>
              <a:t>trên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 thế </a:t>
            </a:r>
            <a:r>
              <a:rPr sz="1800" b="1" dirty="0">
                <a:latin typeface="Times New Roman"/>
                <a:cs typeface="Times New Roman"/>
              </a:rPr>
              <a:t>nào? </a:t>
            </a:r>
            <a:r>
              <a:rPr sz="1800" b="1" spc="-5" dirty="0">
                <a:latin typeface="Times New Roman"/>
                <a:cs typeface="Times New Roman"/>
              </a:rPr>
              <a:t>Dựa </a:t>
            </a:r>
            <a:r>
              <a:rPr sz="1800" b="1" dirty="0">
                <a:latin typeface="Times New Roman"/>
                <a:cs typeface="Times New Roman"/>
              </a:rPr>
              <a:t>vào “Truyện Kiều”, </a:t>
            </a:r>
            <a:r>
              <a:rPr sz="1800" b="1" spc="-5" dirty="0">
                <a:latin typeface="Times New Roman"/>
                <a:cs typeface="Times New Roman"/>
              </a:rPr>
              <a:t>hãy </a:t>
            </a:r>
            <a:r>
              <a:rPr sz="1800" b="1" dirty="0">
                <a:latin typeface="Times New Roman"/>
                <a:cs typeface="Times New Roman"/>
              </a:rPr>
              <a:t>làm rõ tài </a:t>
            </a:r>
            <a:r>
              <a:rPr sz="1800" b="1" spc="-5" dirty="0">
                <a:latin typeface="Times New Roman"/>
                <a:cs typeface="Times New Roman"/>
              </a:rPr>
              <a:t>năng ngôn ngữ của </a:t>
            </a:r>
            <a:r>
              <a:rPr sz="1800" b="1" dirty="0">
                <a:latin typeface="Times New Roman"/>
                <a:cs typeface="Times New Roman"/>
              </a:rPr>
              <a:t>Nguyễn </a:t>
            </a:r>
            <a:r>
              <a:rPr sz="1800" b="1" spc="-5" dirty="0">
                <a:latin typeface="Times New Roman"/>
                <a:cs typeface="Times New Roman"/>
              </a:rPr>
              <a:t>Du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-5" dirty="0">
                <a:latin typeface="Times New Roman"/>
                <a:cs typeface="Times New Roman"/>
              </a:rPr>
              <a:t> thử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lý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vì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sao</a:t>
            </a:r>
            <a:r>
              <a:rPr sz="1800" b="1" dirty="0">
                <a:latin typeface="Times New Roman"/>
                <a:cs typeface="Times New Roman"/>
              </a:rPr>
              <a:t> Nguyễn</a:t>
            </a:r>
            <a:r>
              <a:rPr sz="1800" b="1" spc="-5" dirty="0">
                <a:latin typeface="Times New Roman"/>
                <a:cs typeface="Times New Roman"/>
              </a:rPr>
              <a:t> Du đạt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được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công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ấy.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ý: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Yêu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cầu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chung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Hiểu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Hoài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“Truyện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Kiều”,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 </a:t>
            </a:r>
            <a:r>
              <a:rPr sz="1800" dirty="0">
                <a:latin typeface="Times New Roman"/>
                <a:cs typeface="Times New Roman"/>
              </a:rPr>
              <a:t>đạt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dirty="0">
                <a:latin typeface="Times New Roman"/>
                <a:cs typeface="Times New Roman"/>
              </a:rPr>
              <a:t> độ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 ngữ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dirty="0">
                <a:latin typeface="Times New Roman"/>
                <a:cs typeface="Times New Roman"/>
              </a:rPr>
              <a:t> ca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vậy.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hợp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kiểu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5" dirty="0">
                <a:latin typeface="Times New Roman"/>
                <a:cs typeface="Times New Roman"/>
              </a:rPr>
              <a:t> và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chọn,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 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dirty="0">
                <a:latin typeface="Times New Roman"/>
                <a:cs typeface="Times New Roman"/>
              </a:rPr>
              <a:t> tiêu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biểu,</a:t>
            </a:r>
            <a:r>
              <a:rPr sz="1800" spc="-5" dirty="0">
                <a:latin typeface="Times New Roman"/>
                <a:cs typeface="Times New Roman"/>
              </a:rPr>
              <a:t> 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dirty="0">
                <a:latin typeface="Times New Roman"/>
                <a:cs typeface="Times New Roman"/>
              </a:rPr>
              <a:t> lực</a:t>
            </a:r>
            <a:r>
              <a:rPr sz="1800" spc="-5" dirty="0">
                <a:latin typeface="Times New Roman"/>
                <a:cs typeface="Times New Roman"/>
              </a:rPr>
              <a:t> 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học.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Yêu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cầu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cụ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thể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a.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8669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hình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 sánh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“Hòn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quý”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đổi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bớt: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“Truyện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mức hoàn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thiện.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“Tiếng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lỡ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cung”: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“Truyện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phú,</a:t>
            </a:r>
            <a:r>
              <a:rPr sz="1800" spc="-5" dirty="0">
                <a:latin typeface="Times New Roman"/>
                <a:cs typeface="Times New Roman"/>
              </a:rPr>
              <a:t> chính</a:t>
            </a:r>
            <a:r>
              <a:rPr sz="1800" dirty="0">
                <a:latin typeface="Times New Roman"/>
                <a:cs typeface="Times New Roman"/>
              </a:rPr>
              <a:t> xác,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hoá.</a:t>
            </a:r>
            <a:endParaRPr sz="1800">
              <a:latin typeface="Times New Roman"/>
              <a:cs typeface="Times New Roman"/>
            </a:endParaRPr>
          </a:p>
          <a:p>
            <a:pPr marL="12700" marR="5715" indent="17399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 về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“Truyện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Kiều”,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dirty="0">
                <a:latin typeface="Times New Roman"/>
                <a:cs typeface="Times New Roman"/>
              </a:rPr>
              <a:t> nghệ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sánh: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b. Chứng</a:t>
            </a:r>
            <a:r>
              <a:rPr sz="1800" spc="-5" dirty="0">
                <a:latin typeface="Times New Roman"/>
                <a:cs typeface="Times New Roman"/>
              </a:rPr>
              <a:t> minh tài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10" dirty="0">
                <a:latin typeface="Times New Roman"/>
                <a:cs typeface="Times New Roman"/>
              </a:rPr>
              <a:t>Du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Kiều”</a:t>
            </a:r>
            <a:endParaRPr sz="180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“Truyện: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Kiều”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kiện,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vật,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trạng..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 lẫn </a:t>
            </a:r>
            <a:r>
              <a:rPr sz="1800" spc="-5" dirty="0">
                <a:latin typeface="Times New Roman"/>
                <a:cs typeface="Times New Roman"/>
              </a:rPr>
              <a:t>nhau,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vốn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liếng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 để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người, 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kiện,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trạng.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`</a:t>
            </a:r>
            <a:endParaRPr sz="1800">
              <a:latin typeface="Times New Roman"/>
              <a:cs typeface="Times New Roman"/>
            </a:endParaRPr>
          </a:p>
          <a:p>
            <a:pPr marL="12700" marR="6350" indent="172085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tỉnh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tế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trăng,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chiều,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người…trong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huống.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1275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dirty="0">
                <a:latin typeface="Times New Roman"/>
                <a:cs typeface="Times New Roman"/>
              </a:rPr>
              <a:t> 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Nguyễn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đã</a:t>
            </a:r>
            <a:r>
              <a:rPr sz="1800" dirty="0">
                <a:latin typeface="Times New Roman"/>
                <a:cs typeface="Times New Roman"/>
              </a:rPr>
              <a:t> kế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thừa,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huy </a:t>
            </a:r>
            <a:r>
              <a:rPr sz="1800" dirty="0">
                <a:latin typeface="Times New Roman"/>
                <a:cs typeface="Times New Roman"/>
              </a:rPr>
              <a:t>những khuynh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dirty="0">
                <a:latin typeface="Times New Roman"/>
                <a:cs typeface="Times New Roman"/>
              </a:rPr>
              <a:t> sáng tạo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 ngữ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 biệt:</a:t>
            </a:r>
            <a:endParaRPr sz="1800">
              <a:latin typeface="Times New Roman"/>
              <a:cs typeface="Times New Roman"/>
            </a:endParaRPr>
          </a:p>
          <a:p>
            <a:pPr marL="12827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tục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 ngữ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gian,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ngữ,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dao.</a:t>
            </a:r>
            <a:endParaRPr sz="1800">
              <a:latin typeface="Times New Roman"/>
              <a:cs typeface="Times New Roman"/>
            </a:endParaRPr>
          </a:p>
          <a:p>
            <a:pPr marL="12700" marR="5715" indent="11557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ngoài,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niệm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Lão - </a:t>
            </a:r>
            <a:r>
              <a:rPr sz="1800" spc="-5" dirty="0">
                <a:latin typeface="Times New Roman"/>
                <a:cs typeface="Times New Roman"/>
              </a:rPr>
              <a:t>Trang, Phật, Nho </a:t>
            </a:r>
            <a:r>
              <a:rPr sz="1800" spc="5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nguồn </a:t>
            </a:r>
            <a:r>
              <a:rPr sz="1800" dirty="0">
                <a:latin typeface="Times New Roman"/>
                <a:cs typeface="Times New Roman"/>
              </a:rPr>
              <a:t>điển </a:t>
            </a:r>
            <a:r>
              <a:rPr sz="1800" spc="-5" dirty="0">
                <a:latin typeface="Times New Roman"/>
                <a:cs typeface="Times New Roman"/>
              </a:rPr>
              <a:t>cố, </a:t>
            </a:r>
            <a:r>
              <a:rPr sz="1800" dirty="0">
                <a:latin typeface="Times New Roman"/>
                <a:cs typeface="Times New Roman"/>
              </a:rPr>
              <a:t>thi liệu giàu </a:t>
            </a:r>
            <a:r>
              <a:rPr sz="1800" spc="-5" dirty="0">
                <a:latin typeface="Times New Roman"/>
                <a:cs typeface="Times New Roman"/>
              </a:rPr>
              <a:t>có, </a:t>
            </a:r>
            <a:r>
              <a:rPr sz="1800" dirty="0">
                <a:latin typeface="Times New Roman"/>
                <a:cs typeface="Times New Roman"/>
              </a:rPr>
              <a:t>phong phú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học </a:t>
            </a:r>
            <a:r>
              <a:rPr sz="1800" dirty="0">
                <a:latin typeface="Times New Roman"/>
                <a:cs typeface="Times New Roman"/>
              </a:rPr>
              <a:t>Trung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Quốc.</a:t>
            </a:r>
            <a:endParaRPr sz="1800">
              <a:latin typeface="Times New Roman"/>
              <a:cs typeface="Times New Roman"/>
            </a:endParaRPr>
          </a:p>
          <a:p>
            <a:pPr marL="12827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truyền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dirty="0">
                <a:latin typeface="Times New Roman"/>
                <a:cs typeface="Times New Roman"/>
              </a:rPr>
              <a:t> từ </a:t>
            </a:r>
            <a:r>
              <a:rPr sz="1800" spc="-5" dirty="0">
                <a:latin typeface="Times New Roman"/>
                <a:cs typeface="Times New Roman"/>
              </a:rPr>
              <a:t>ngoại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 </a:t>
            </a:r>
            <a:r>
              <a:rPr sz="1800" spc="-5" dirty="0">
                <a:latin typeface="Times New Roman"/>
                <a:cs typeface="Times New Roman"/>
              </a:rPr>
              <a:t>đáo.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dồi.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thuật, </a:t>
            </a:r>
            <a:r>
              <a:rPr sz="1800" spc="-10" dirty="0">
                <a:latin typeface="Times New Roman"/>
                <a:cs typeface="Times New Roman"/>
              </a:rPr>
              <a:t>đưa </a:t>
            </a:r>
            <a:r>
              <a:rPr sz="1800" spc="-5" dirty="0">
                <a:latin typeface="Times New Roman"/>
                <a:cs typeface="Times New Roman"/>
              </a:rPr>
              <a:t>Nguyễn Du lên vị </a:t>
            </a:r>
            <a:r>
              <a:rPr sz="1800" dirty="0">
                <a:latin typeface="Times New Roman"/>
                <a:cs typeface="Times New Roman"/>
              </a:rPr>
              <a:t>trí bậc thầy trong </a:t>
            </a:r>
            <a:r>
              <a:rPr sz="1800" spc="-5" dirty="0">
                <a:latin typeface="Times New Roman"/>
                <a:cs typeface="Times New Roman"/>
              </a:rPr>
              <a:t>ngôn </a:t>
            </a:r>
            <a:r>
              <a:rPr sz="1800" dirty="0">
                <a:latin typeface="Times New Roman"/>
                <a:cs typeface="Times New Roman"/>
              </a:rPr>
              <a:t>ngữ thơ ca cổ </a:t>
            </a:r>
            <a:r>
              <a:rPr sz="1800" spc="-5" dirty="0">
                <a:latin typeface="Times New Roman"/>
                <a:cs typeface="Times New Roman"/>
              </a:rPr>
              <a:t>điển, </a:t>
            </a:r>
            <a:r>
              <a:rPr sz="1800" dirty="0">
                <a:latin typeface="Times New Roman"/>
                <a:cs typeface="Times New Roman"/>
              </a:rPr>
              <a:t>đồng </a:t>
            </a: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 cho ngày nay nhiều bài học quý giá trong vận </a:t>
            </a:r>
            <a:r>
              <a:rPr sz="1800" spc="-5" dirty="0">
                <a:latin typeface="Times New Roman"/>
                <a:cs typeface="Times New Roman"/>
              </a:rPr>
              <a:t>dụng </a:t>
            </a:r>
            <a:r>
              <a:rPr sz="1800" dirty="0">
                <a:latin typeface="Times New Roman"/>
                <a:cs typeface="Times New Roman"/>
              </a:rPr>
              <a:t>và sáng tạo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dirty="0">
                <a:latin typeface="Times New Roman"/>
                <a:cs typeface="Times New Roman"/>
              </a:rPr>
              <a:t>thuật </a:t>
            </a:r>
            <a:r>
              <a:rPr sz="1800" spc="-5" dirty="0">
                <a:latin typeface="Times New Roman"/>
                <a:cs typeface="Times New Roman"/>
              </a:rPr>
              <a:t>nói chung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 nói riêng.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Chữ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“tưởng”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nhãn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tự.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“nhớ”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 </a:t>
            </a:r>
            <a:r>
              <a:rPr sz="1800" spc="-5" dirty="0">
                <a:latin typeface="Times New Roman"/>
                <a:cs typeface="Times New Roman"/>
              </a:rPr>
              <a:t>“tưởng”. “Tưởng”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dirty="0">
                <a:latin typeface="Times New Roman"/>
                <a:cs typeface="Times New Roman"/>
              </a:rPr>
              <a:t>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tưởng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yêu.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Thúy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 ngày</a:t>
            </a:r>
            <a:r>
              <a:rPr sz="1800" spc="-5" dirty="0">
                <a:latin typeface="Times New Roman"/>
                <a:cs typeface="Times New Roman"/>
              </a:rPr>
              <a:t> đêm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nàng: “Tin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</a:t>
            </a:r>
            <a:r>
              <a:rPr sz="1800" dirty="0">
                <a:latin typeface="Times New Roman"/>
                <a:cs typeface="Times New Roman"/>
              </a:rPr>
              <a:t> luống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chờ”.</a:t>
            </a:r>
          </a:p>
          <a:p>
            <a:pPr marL="12700" marR="5080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chợt,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tưởng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“bên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góc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bơ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vơ”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băn khoăn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hỏi: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son</a:t>
            </a:r>
            <a:r>
              <a:rPr sz="1800" dirty="0">
                <a:latin typeface="Times New Roman"/>
                <a:cs typeface="Times New Roman"/>
              </a:rPr>
              <a:t> gột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rửa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 cho</a:t>
            </a:r>
            <a:r>
              <a:rPr sz="1800" spc="-5" dirty="0">
                <a:latin typeface="Times New Roman"/>
                <a:cs typeface="Times New Roman"/>
              </a:rPr>
              <a:t> phai”: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350"/>
              </a:spcBef>
            </a:pPr>
            <a:r>
              <a:rPr sz="1800" i="1" dirty="0">
                <a:latin typeface="Times New Roman"/>
                <a:cs typeface="Times New Roman"/>
              </a:rPr>
              <a:t>++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muốn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nói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tới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tấm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son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Kiều,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tấm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nhớ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thương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Kim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Trọng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sẽ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không bao </a:t>
            </a:r>
            <a:r>
              <a:rPr sz="1800" i="1" spc="-5" dirty="0">
                <a:latin typeface="Times New Roman"/>
                <a:cs typeface="Times New Roman"/>
              </a:rPr>
              <a:t>giờ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phai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mờ,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nguôi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quên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gặp nhiều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trắc trở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 </a:t>
            </a:r>
            <a:r>
              <a:rPr sz="1800" i="1" dirty="0">
                <a:latin typeface="Times New Roman"/>
                <a:cs typeface="Times New Roman"/>
              </a:rPr>
              <a:t>đường </a:t>
            </a:r>
            <a:r>
              <a:rPr sz="1800" i="1" spc="-5" dirty="0">
                <a:latin typeface="Times New Roman"/>
                <a:cs typeface="Times New Roman"/>
              </a:rPr>
              <a:t>đời.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>
              <a:lnSpc>
                <a:spcPts val="2690"/>
              </a:lnSpc>
              <a:spcBef>
                <a:spcPts val="175"/>
              </a:spcBef>
            </a:pPr>
            <a:r>
              <a:rPr sz="1800" i="1" dirty="0">
                <a:latin typeface="Times New Roman"/>
                <a:cs typeface="Times New Roman"/>
              </a:rPr>
              <a:t>++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còn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gợi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cách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hiểu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nữa: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son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trắng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Kiều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bị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kẻ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như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Tú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Bà,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Mã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Giám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Sinh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dập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vùi,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hoen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ố,biết </a:t>
            </a:r>
            <a:r>
              <a:rPr sz="1800" i="1" dirty="0">
                <a:latin typeface="Times New Roman"/>
                <a:cs typeface="Times New Roman"/>
              </a:rPr>
              <a:t>bao </a:t>
            </a:r>
            <a:r>
              <a:rPr sz="1800" i="1" spc="-5" dirty="0">
                <a:latin typeface="Times New Roman"/>
                <a:cs typeface="Times New Roman"/>
              </a:rPr>
              <a:t>giờ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mới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gột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rửa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900" i="1" spc="-100" dirty="0">
                <a:latin typeface="Wingdings"/>
                <a:cs typeface="Wingdings"/>
              </a:rPr>
              <a:t>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</a:t>
            </a:r>
            <a:r>
              <a:rPr sz="1800" i="1" spc="-15" dirty="0">
                <a:latin typeface="Times New Roman"/>
                <a:cs typeface="Times New Roman"/>
              </a:rPr>
              <a:t>r</a:t>
            </a:r>
            <a:r>
              <a:rPr sz="1800" i="1" dirty="0">
                <a:latin typeface="Times New Roman"/>
                <a:cs typeface="Times New Roman"/>
              </a:rPr>
              <a:t>ong bi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</a:t>
            </a:r>
            <a:r>
              <a:rPr sz="1800" i="1" dirty="0">
                <a:latin typeface="Times New Roman"/>
                <a:cs typeface="Times New Roman"/>
              </a:rPr>
              <a:t>ịch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</a:t>
            </a:r>
            <a:r>
              <a:rPr sz="1800" i="1" spc="5" dirty="0">
                <a:latin typeface="Times New Roman"/>
                <a:cs typeface="Times New Roman"/>
              </a:rPr>
              <a:t>ì</a:t>
            </a:r>
            <a:r>
              <a:rPr sz="1800" i="1" dirty="0">
                <a:latin typeface="Times New Roman"/>
                <a:cs typeface="Times New Roman"/>
              </a:rPr>
              <a:t>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y</a:t>
            </a:r>
            <a:r>
              <a:rPr sz="1800" i="1" spc="5" dirty="0">
                <a:latin typeface="Times New Roman"/>
                <a:cs typeface="Times New Roman"/>
              </a:rPr>
              <a:t>ê</a:t>
            </a:r>
            <a:r>
              <a:rPr sz="1800" i="1" spc="-15" dirty="0">
                <a:latin typeface="Times New Roman"/>
                <a:cs typeface="Times New Roman"/>
              </a:rPr>
              <a:t>u</a:t>
            </a:r>
            <a:r>
              <a:rPr sz="1800" i="1" dirty="0">
                <a:latin typeface="Times New Roman"/>
                <a:cs typeface="Times New Roman"/>
              </a:rPr>
              <a:t>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Thúy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</a:t>
            </a:r>
            <a:r>
              <a:rPr sz="1800" i="1" spc="20" dirty="0">
                <a:latin typeface="Times New Roman"/>
                <a:cs typeface="Times New Roman"/>
              </a:rPr>
              <a:t>i</a:t>
            </a:r>
            <a:r>
              <a:rPr sz="1800" i="1" spc="5" dirty="0">
                <a:latin typeface="Times New Roman"/>
                <a:cs typeface="Times New Roman"/>
              </a:rPr>
              <a:t>ề</a:t>
            </a:r>
            <a:r>
              <a:rPr sz="1800" i="1" dirty="0">
                <a:latin typeface="Times New Roman"/>
                <a:cs typeface="Times New Roman"/>
              </a:rPr>
              <a:t>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nỗi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đau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v</a:t>
            </a:r>
            <a:r>
              <a:rPr sz="1800" i="1" dirty="0">
                <a:latin typeface="Times New Roman"/>
                <a:cs typeface="Times New Roman"/>
              </a:rPr>
              <a:t>ề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nhân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phẩ</a:t>
            </a:r>
            <a:r>
              <a:rPr sz="1800" i="1" spc="-5" dirty="0">
                <a:latin typeface="Times New Roman"/>
                <a:cs typeface="Times New Roman"/>
              </a:rPr>
              <a:t>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Nhớ 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yêu,</a:t>
            </a:r>
            <a:r>
              <a:rPr sz="1800" dirty="0">
                <a:latin typeface="Times New Roman"/>
                <a:cs typeface="Times New Roman"/>
              </a:rPr>
              <a:t> Kiều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 nghĩ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Chữ </a:t>
            </a:r>
            <a:r>
              <a:rPr sz="1800" spc="-5" dirty="0">
                <a:latin typeface="Times New Roman"/>
                <a:cs typeface="Times New Roman"/>
              </a:rPr>
              <a:t>“xót”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dirty="0">
                <a:latin typeface="Times New Roman"/>
                <a:cs typeface="Times New Roman"/>
              </a:rPr>
              <a:t> tả</a:t>
            </a:r>
            <a:r>
              <a:rPr sz="1800" spc="-5" dirty="0">
                <a:latin typeface="Times New Roman"/>
                <a:cs typeface="Times New Roman"/>
              </a:rPr>
              <a:t> tấm</a:t>
            </a:r>
            <a:r>
              <a:rPr sz="1800" dirty="0">
                <a:latin typeface="Times New Roman"/>
                <a:cs typeface="Times New Roman"/>
              </a:rPr>
              <a:t> lòng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dirty="0">
                <a:latin typeface="Times New Roman"/>
                <a:cs typeface="Times New Roman"/>
              </a:rPr>
              <a:t> dành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đấng</a:t>
            </a:r>
            <a:r>
              <a:rPr sz="1800" dirty="0">
                <a:latin typeface="Times New Roman"/>
                <a:cs typeface="Times New Roman"/>
              </a:rPr>
              <a:t> sinh </a:t>
            </a:r>
            <a:r>
              <a:rPr sz="1800" spc="-5" dirty="0">
                <a:latin typeface="Times New Roman"/>
                <a:cs typeface="Times New Roman"/>
              </a:rPr>
              <a:t>thành:</a:t>
            </a:r>
            <a:endParaRPr sz="1800" dirty="0">
              <a:latin typeface="Times New Roman"/>
              <a:cs typeface="Times New Roman"/>
            </a:endParaRPr>
          </a:p>
          <a:p>
            <a:pPr marL="12700" marR="7620" indent="229870">
              <a:lnSpc>
                <a:spcPts val="2690"/>
              </a:lnSpc>
              <a:spcBef>
                <a:spcPts val="175"/>
              </a:spcBef>
            </a:pPr>
            <a:r>
              <a:rPr sz="1800" i="1" dirty="0">
                <a:latin typeface="Times New Roman"/>
                <a:cs typeface="Times New Roman"/>
              </a:rPr>
              <a:t>++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Nàng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lắng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xót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đến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hình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bóng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tội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nghiệp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cha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mẹ,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sáng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sớm,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lúc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chiều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hôm tựa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cửa</a:t>
            </a:r>
            <a:r>
              <a:rPr sz="1800" i="1" dirty="0">
                <a:latin typeface="Times New Roman"/>
                <a:cs typeface="Times New Roman"/>
              </a:rPr>
              <a:t> ngóng </a:t>
            </a:r>
            <a:r>
              <a:rPr sz="1800" i="1" spc="-5" dirty="0">
                <a:latin typeface="Times New Roman"/>
                <a:cs typeface="Times New Roman"/>
              </a:rPr>
              <a:t>tin con,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mong </a:t>
            </a:r>
            <a:r>
              <a:rPr sz="1800" i="1" spc="5" dirty="0">
                <a:latin typeface="Times New Roman"/>
                <a:cs typeface="Times New Roman"/>
              </a:rPr>
              <a:t>chờ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 đến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đỡ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đần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350"/>
              </a:spcBef>
            </a:pPr>
            <a:r>
              <a:rPr sz="1800" i="1" dirty="0">
                <a:latin typeface="Times New Roman"/>
                <a:cs typeface="Times New Roman"/>
              </a:rPr>
              <a:t>++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</a:t>
            </a:r>
            <a:r>
              <a:rPr sz="1800" i="1" spc="-5" dirty="0">
                <a:latin typeface="Times New Roman"/>
                <a:cs typeface="Times New Roman"/>
              </a:rPr>
              <a:t> lắng</a:t>
            </a:r>
            <a:r>
              <a:rPr sz="1800" i="1" dirty="0">
                <a:latin typeface="Times New Roman"/>
                <a:cs typeface="Times New Roman"/>
              </a:rPr>
              <a:t> không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giờ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đây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ai</a:t>
            </a:r>
            <a:r>
              <a:rPr sz="1800" i="1" dirty="0">
                <a:latin typeface="Times New Roman"/>
                <a:cs typeface="Times New Roman"/>
              </a:rPr>
              <a:t> là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chăm </a:t>
            </a:r>
            <a:r>
              <a:rPr sz="1800" i="1" spc="-5" dirty="0">
                <a:latin typeface="Times New Roman"/>
                <a:cs typeface="Times New Roman"/>
              </a:rPr>
              <a:t>sóc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 thời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đổi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thay.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indent="229870" algn="just">
              <a:lnSpc>
                <a:spcPct val="124400"/>
              </a:lnSpc>
              <a:spcBef>
                <a:spcPts val="100"/>
              </a:spcBef>
            </a:pPr>
            <a:r>
              <a:rPr sz="1800" i="1" dirty="0">
                <a:latin typeface="Times New Roman"/>
                <a:cs typeface="Times New Roman"/>
              </a:rPr>
              <a:t>++ Nàng xót xa </a:t>
            </a:r>
            <a:r>
              <a:rPr sz="1800" i="1" spc="-5" dirty="0">
                <a:latin typeface="Times New Roman"/>
                <a:cs typeface="Times New Roman"/>
              </a:rPr>
              <a:t>khi </a:t>
            </a:r>
            <a:r>
              <a:rPr sz="1800" i="1" dirty="0">
                <a:latin typeface="Times New Roman"/>
                <a:cs typeface="Times New Roman"/>
              </a:rPr>
              <a:t>cha mẹ </a:t>
            </a:r>
            <a:r>
              <a:rPr sz="1800" i="1" spc="-5" dirty="0">
                <a:latin typeface="Times New Roman"/>
                <a:cs typeface="Times New Roman"/>
              </a:rPr>
              <a:t>ngày một </a:t>
            </a:r>
            <a:r>
              <a:rPr sz="1800" i="1" dirty="0">
                <a:latin typeface="Times New Roman"/>
                <a:cs typeface="Times New Roman"/>
              </a:rPr>
              <a:t>thêm </a:t>
            </a:r>
            <a:r>
              <a:rPr sz="1800" i="1" spc="-5" dirty="0">
                <a:latin typeface="Times New Roman"/>
                <a:cs typeface="Times New Roman"/>
              </a:rPr>
              <a:t>già </a:t>
            </a:r>
            <a:r>
              <a:rPr sz="1800" i="1" dirty="0">
                <a:latin typeface="Times New Roman"/>
                <a:cs typeface="Times New Roman"/>
              </a:rPr>
              <a:t>yêu </a:t>
            </a:r>
            <a:r>
              <a:rPr sz="1800" i="1" spc="-5" dirty="0">
                <a:latin typeface="Times New Roman"/>
                <a:cs typeface="Times New Roman"/>
              </a:rPr>
              <a:t>mà mình không </a:t>
            </a:r>
            <a:r>
              <a:rPr sz="1800" i="1" spc="5" dirty="0">
                <a:latin typeface="Times New Roman"/>
                <a:cs typeface="Times New Roman"/>
              </a:rPr>
              <a:t>được </a:t>
            </a:r>
            <a:r>
              <a:rPr sz="1800" i="1" dirty="0">
                <a:latin typeface="Times New Roman"/>
                <a:cs typeface="Times New Roman"/>
              </a:rPr>
              <a:t>ở bên cạnh để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phụng</a:t>
            </a:r>
            <a:r>
              <a:rPr sz="1800" i="1" spc="-5" dirty="0">
                <a:latin typeface="Times New Roman"/>
                <a:cs typeface="Times New Roman"/>
              </a:rPr>
              <a:t> dưỡng.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-&gt;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“rày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 </a:t>
            </a:r>
            <a:r>
              <a:rPr sz="1800" spc="-5" dirty="0">
                <a:latin typeface="Times New Roman"/>
                <a:cs typeface="Times New Roman"/>
              </a:rPr>
              <a:t>mai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chờ”,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“quạt nồng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lạnh”,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“cách mấy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nắng mưa” </a:t>
            </a:r>
            <a:r>
              <a:rPr sz="1800" spc="-10" dirty="0">
                <a:latin typeface="Times New Roman"/>
                <a:cs typeface="Times New Roman"/>
              </a:rPr>
              <a:t>và các </a:t>
            </a:r>
            <a:r>
              <a:rPr sz="1800" dirty="0">
                <a:latin typeface="Times New Roman"/>
                <a:cs typeface="Times New Roman"/>
              </a:rPr>
              <a:t>điển </a:t>
            </a:r>
            <a:r>
              <a:rPr sz="1800" spc="-5" dirty="0">
                <a:latin typeface="Times New Roman"/>
                <a:cs typeface="Times New Roman"/>
              </a:rPr>
              <a:t>tích, </a:t>
            </a:r>
            <a:r>
              <a:rPr sz="1800" dirty="0">
                <a:latin typeface="Times New Roman"/>
                <a:cs typeface="Times New Roman"/>
              </a:rPr>
              <a:t>điển cố “sân </a:t>
            </a:r>
            <a:r>
              <a:rPr sz="1800" spc="-5" dirty="0">
                <a:latin typeface="Times New Roman"/>
                <a:cs typeface="Times New Roman"/>
              </a:rPr>
              <a:t>Lai,gốc </a:t>
            </a:r>
            <a:r>
              <a:rPr sz="1800" dirty="0">
                <a:latin typeface="Times New Roman"/>
                <a:cs typeface="Times New Roman"/>
              </a:rPr>
              <a:t>Tử”để nói lên tâm trạng nhớ </a:t>
            </a:r>
            <a:r>
              <a:rPr sz="1800" spc="-5" dirty="0">
                <a:latin typeface="Times New Roman"/>
                <a:cs typeface="Times New Roman"/>
              </a:rPr>
              <a:t>thương, </a:t>
            </a:r>
            <a:r>
              <a:rPr sz="1800" dirty="0">
                <a:latin typeface="Times New Roman"/>
                <a:cs typeface="Times New Roman"/>
              </a:rPr>
              <a:t>lo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 dành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 </a:t>
            </a:r>
            <a:r>
              <a:rPr sz="1800" dirty="0">
                <a:latin typeface="Times New Roman"/>
                <a:cs typeface="Times New Roman"/>
              </a:rPr>
              <a:t>mẹ.</a:t>
            </a:r>
          </a:p>
          <a:p>
            <a:pPr marL="12700" marR="825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=&gt; Ở </a:t>
            </a:r>
            <a:r>
              <a:rPr sz="1800" spc="-5" dirty="0">
                <a:latin typeface="Times New Roman"/>
                <a:cs typeface="Times New Roman"/>
              </a:rPr>
              <a:t>đây, Nguyễn Du </a:t>
            </a:r>
            <a:r>
              <a:rPr sz="1800" dirty="0">
                <a:latin typeface="Times New Roman"/>
                <a:cs typeface="Times New Roman"/>
              </a:rPr>
              <a:t>đã miêu tả </a:t>
            </a:r>
            <a:r>
              <a:rPr sz="1800" spc="-5" dirty="0">
                <a:latin typeface="Times New Roman"/>
                <a:cs typeface="Times New Roman"/>
              </a:rPr>
              <a:t>khách </a:t>
            </a:r>
            <a:r>
              <a:rPr sz="1800" dirty="0">
                <a:latin typeface="Times New Roman"/>
                <a:cs typeface="Times New Roman"/>
              </a:rPr>
              <a:t>quan </a:t>
            </a:r>
            <a:r>
              <a:rPr sz="1800" spc="-10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trạng của </a:t>
            </a:r>
            <a:r>
              <a:rPr sz="1800" spc="-5" dirty="0">
                <a:latin typeface="Times New Roman"/>
                <a:cs typeface="Times New Roman"/>
              </a:rPr>
              <a:t>Thúy </a:t>
            </a:r>
            <a:r>
              <a:rPr sz="1800" dirty="0">
                <a:latin typeface="Times New Roman"/>
                <a:cs typeface="Times New Roman"/>
              </a:rPr>
              <a:t>Kiều </a:t>
            </a:r>
            <a:r>
              <a:rPr sz="1800" spc="-5" dirty="0">
                <a:latin typeface="Times New Roman"/>
                <a:cs typeface="Times New Roman"/>
              </a:rPr>
              <a:t>vượt qua </a:t>
            </a: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5" dirty="0">
                <a:latin typeface="Times New Roman"/>
                <a:cs typeface="Times New Roman"/>
              </a:rPr>
              <a:t> kiến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dirty="0">
                <a:latin typeface="Times New Roman"/>
                <a:cs typeface="Times New Roman"/>
              </a:rPr>
              <a:t> phong kiến: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 </a:t>
            </a:r>
            <a:r>
              <a:rPr sz="1800" spc="-5" dirty="0">
                <a:latin typeface="Times New Roman"/>
                <a:cs typeface="Times New Roman"/>
              </a:rPr>
              <a:t>hiếu.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Trong cảnh ngộ khi ở lầu </a:t>
            </a:r>
            <a:r>
              <a:rPr sz="1800" spc="-5" dirty="0">
                <a:latin typeface="Times New Roman"/>
                <a:cs typeface="Times New Roman"/>
              </a:rPr>
              <a:t>Ngưng </a:t>
            </a:r>
            <a:r>
              <a:rPr sz="1800" dirty="0">
                <a:latin typeface="Times New Roman"/>
                <a:cs typeface="Times New Roman"/>
              </a:rPr>
              <a:t>Bích, Kiều </a:t>
            </a:r>
            <a:r>
              <a:rPr sz="1800" spc="-5" dirty="0">
                <a:latin typeface="Times New Roman"/>
                <a:cs typeface="Times New Roman"/>
              </a:rPr>
              <a:t>là người </a:t>
            </a:r>
            <a:r>
              <a:rPr sz="1800" dirty="0">
                <a:latin typeface="Times New Roman"/>
                <a:cs typeface="Times New Roman"/>
              </a:rPr>
              <a:t>đáng thương nhất nhưng </a:t>
            </a:r>
            <a:r>
              <a:rPr sz="1800" spc="-5" dirty="0">
                <a:latin typeface="Times New Roman"/>
                <a:cs typeface="Times New Roman"/>
              </a:rPr>
              <a:t>nàng </a:t>
            </a:r>
            <a:r>
              <a:rPr sz="1800" dirty="0">
                <a:latin typeface="Times New Roman"/>
                <a:cs typeface="Times New Roman"/>
              </a:rPr>
              <a:t>vẫn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quên mình để nghĩ đến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yêu, nghĩ đến </a:t>
            </a:r>
            <a:r>
              <a:rPr sz="1800" spc="-5" dirty="0">
                <a:latin typeface="Times New Roman"/>
                <a:cs typeface="Times New Roman"/>
              </a:rPr>
              <a:t>cha </a:t>
            </a:r>
            <a:r>
              <a:rPr sz="1800" dirty="0">
                <a:latin typeface="Times New Roman"/>
                <a:cs typeface="Times New Roman"/>
              </a:rPr>
              <a:t>mẹ.Qua đó chứng tỏ </a:t>
            </a:r>
            <a:r>
              <a:rPr sz="1800" spc="-5" dirty="0">
                <a:latin typeface="Times New Roman"/>
                <a:cs typeface="Times New Roman"/>
              </a:rPr>
              <a:t>Kiều là con người </a:t>
            </a:r>
            <a:r>
              <a:rPr sz="1800" dirty="0">
                <a:latin typeface="Times New Roman"/>
                <a:cs typeface="Times New Roman"/>
              </a:rPr>
              <a:t> thủy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 Tâm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trạng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đau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buồn,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lo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âu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Kiều</a:t>
            </a:r>
            <a:r>
              <a:rPr sz="1800" b="1" spc="-5" dirty="0">
                <a:latin typeface="Times New Roman"/>
                <a:cs typeface="Times New Roman"/>
              </a:rPr>
              <a:t> qua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nhìn</a:t>
            </a:r>
            <a:r>
              <a:rPr sz="1800" b="1" dirty="0">
                <a:latin typeface="Times New Roman"/>
                <a:cs typeface="Times New Roman"/>
              </a:rPr>
              <a:t> cảnh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vật.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“buồn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trông”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 tạo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hưởng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trầm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điệp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5" dirty="0">
                <a:latin typeface="Times New Roman"/>
                <a:cs typeface="Times New Roman"/>
              </a:rPr>
              <a:t> tả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lớp lớp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Kiều. 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5" dirty="0">
                <a:latin typeface="Times New Roman"/>
                <a:cs typeface="Times New Roman"/>
              </a:rPr>
              <a:t> con </a:t>
            </a:r>
            <a:r>
              <a:rPr sz="1800" spc="5" dirty="0">
                <a:latin typeface="Times New Roman"/>
                <a:cs typeface="Times New Roman"/>
              </a:rPr>
              <a:t>mắt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diết:</a:t>
            </a:r>
          </a:p>
          <a:p>
            <a:pPr marL="12700" marR="5080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thấp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mịt 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 Cánh hoa trôi man mác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ngọn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mới </a:t>
            </a:r>
            <a:r>
              <a:rPr sz="1800" spc="-5" dirty="0">
                <a:latin typeface="Times New Roman"/>
                <a:cs typeface="Times New Roman"/>
              </a:rPr>
              <a:t>sa </a:t>
            </a:r>
            <a:r>
              <a:rPr sz="1800" dirty="0">
                <a:latin typeface="Times New Roman"/>
                <a:cs typeface="Times New Roman"/>
              </a:rPr>
              <a:t>gợi thân phận </a:t>
            </a:r>
            <a:r>
              <a:rPr sz="1800" spc="-5" dirty="0">
                <a:latin typeface="Times New Roman"/>
                <a:cs typeface="Times New Roman"/>
              </a:rPr>
              <a:t>nhỏ </a:t>
            </a:r>
            <a:r>
              <a:rPr sz="1800" dirty="0">
                <a:latin typeface="Times New Roman"/>
                <a:cs typeface="Times New Roman"/>
              </a:rPr>
              <a:t>bé, mỏng </a:t>
            </a:r>
            <a:r>
              <a:rPr sz="1800" spc="-5" dirty="0">
                <a:latin typeface="Times New Roman"/>
                <a:cs typeface="Times New Roman"/>
              </a:rPr>
              <a:t>manh, lênh </a:t>
            </a:r>
            <a:r>
              <a:rPr sz="1800" dirty="0">
                <a:latin typeface="Times New Roman"/>
                <a:cs typeface="Times New Roman"/>
              </a:rPr>
              <a:t> đênh </a:t>
            </a:r>
            <a:r>
              <a:rPr sz="1800" spc="-5" dirty="0">
                <a:latin typeface="Times New Roman"/>
                <a:cs typeface="Times New Roman"/>
              </a:rPr>
              <a:t>trôi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dòng 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 </a:t>
            </a:r>
            <a:r>
              <a:rPr sz="1800" dirty="0">
                <a:latin typeface="Times New Roman"/>
                <a:cs typeface="Times New Roman"/>
              </a:rPr>
              <a:t>không 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 đâu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đâu.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cỏ </a:t>
            </a:r>
            <a:r>
              <a:rPr sz="1800" spc="-5" dirty="0">
                <a:latin typeface="Times New Roman"/>
                <a:cs typeface="Times New Roman"/>
              </a:rPr>
              <a:t>rầu rầu trải </a:t>
            </a:r>
            <a:r>
              <a:rPr sz="1800" dirty="0">
                <a:latin typeface="Times New Roman"/>
                <a:cs typeface="Times New Roman"/>
              </a:rPr>
              <a:t>rộng nơi </a:t>
            </a:r>
            <a:r>
              <a:rPr sz="1800" spc="-5" dirty="0">
                <a:latin typeface="Times New Roman"/>
                <a:cs typeface="Times New Roman"/>
              </a:rPr>
              <a:t>chân mây </a:t>
            </a:r>
            <a:r>
              <a:rPr sz="1800" spc="5" dirty="0">
                <a:latin typeface="Times New Roman"/>
                <a:cs typeface="Times New Roman"/>
              </a:rPr>
              <a:t>mặt </a:t>
            </a:r>
            <a:r>
              <a:rPr sz="1800" spc="-5" dirty="0">
                <a:latin typeface="Times New Roman"/>
                <a:cs typeface="Times New Roman"/>
              </a:rPr>
              <a:t>đất gợi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úa </a:t>
            </a:r>
            <a:r>
              <a:rPr sz="1800" spc="-5" dirty="0">
                <a:latin typeface="Times New Roman"/>
                <a:cs typeface="Times New Roman"/>
              </a:rPr>
              <a:t>tàn, </a:t>
            </a:r>
            <a:r>
              <a:rPr sz="1800" spc="-10" dirty="0">
                <a:latin typeface="Times New Roman"/>
                <a:cs typeface="Times New Roman"/>
              </a:rPr>
              <a:t>bi </a:t>
            </a:r>
            <a:r>
              <a:rPr sz="1800" dirty="0">
                <a:latin typeface="Times New Roman"/>
                <a:cs typeface="Times New Roman"/>
              </a:rPr>
              <a:t>thương, vô vọng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kéo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“gió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duềnh”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ầm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ầm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“kêu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ghế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ngồi”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 tâm trạng </a:t>
            </a:r>
            <a:r>
              <a:rPr sz="1800" dirty="0">
                <a:latin typeface="Times New Roman"/>
                <a:cs typeface="Times New Roman"/>
              </a:rPr>
              <a:t>lo </a:t>
            </a:r>
            <a:r>
              <a:rPr sz="1800" spc="-5" dirty="0">
                <a:latin typeface="Times New Roman"/>
                <a:cs typeface="Times New Roman"/>
              </a:rPr>
              <a:t>sợ </a:t>
            </a:r>
            <a:r>
              <a:rPr sz="1800" dirty="0">
                <a:latin typeface="Times New Roman"/>
                <a:cs typeface="Times New Roman"/>
              </a:rPr>
              <a:t>hãi hùng như báo </a:t>
            </a:r>
            <a:r>
              <a:rPr sz="1800" spc="-5" dirty="0">
                <a:latin typeface="Times New Roman"/>
                <a:cs typeface="Times New Roman"/>
              </a:rPr>
              <a:t>trước, chỉ ngay sau </a:t>
            </a:r>
            <a:r>
              <a:rPr sz="1800" dirty="0">
                <a:latin typeface="Times New Roman"/>
                <a:cs typeface="Times New Roman"/>
              </a:rPr>
              <a:t>lúc </a:t>
            </a:r>
            <a:r>
              <a:rPr sz="1800" spc="-5" dirty="0">
                <a:latin typeface="Times New Roman"/>
                <a:cs typeface="Times New Roman"/>
              </a:rPr>
              <a:t>này, dông </a:t>
            </a:r>
            <a:r>
              <a:rPr sz="1800" dirty="0">
                <a:latin typeface="Times New Roman"/>
                <a:cs typeface="Times New Roman"/>
              </a:rPr>
              <a:t>bão của </a:t>
            </a:r>
            <a:r>
              <a:rPr sz="1800" spc="-5" dirty="0">
                <a:latin typeface="Times New Roman"/>
                <a:cs typeface="Times New Roman"/>
              </a:rPr>
              <a:t>số phận sẽ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 </a:t>
            </a:r>
            <a:r>
              <a:rPr sz="1800" spc="-5" dirty="0">
                <a:latin typeface="Times New Roman"/>
                <a:cs typeface="Times New Roman"/>
              </a:rPr>
              <a:t>lên,</a:t>
            </a:r>
            <a:r>
              <a:rPr sz="1800" dirty="0">
                <a:latin typeface="Times New Roman"/>
                <a:cs typeface="Times New Roman"/>
              </a:rPr>
              <a:t> xô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đẩy, </a:t>
            </a:r>
            <a:r>
              <a:rPr sz="1800" dirty="0">
                <a:latin typeface="Times New Roman"/>
                <a:cs typeface="Times New Roman"/>
              </a:rPr>
              <a:t>vùi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Kiều.</a:t>
            </a:r>
          </a:p>
          <a:p>
            <a:pPr marL="12700" marR="6985" algn="just">
              <a:lnSpc>
                <a:spcPts val="269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=&gt; </a:t>
            </a:r>
            <a:r>
              <a:rPr sz="1800" spc="-5" dirty="0">
                <a:latin typeface="Times New Roman"/>
                <a:cs typeface="Times New Roman"/>
              </a:rPr>
              <a:t>Bằng nghệ thuật </a:t>
            </a:r>
            <a:r>
              <a:rPr sz="1800" dirty="0">
                <a:latin typeface="Times New Roman"/>
                <a:cs typeface="Times New Roman"/>
              </a:rPr>
              <a:t>ẩn </a:t>
            </a:r>
            <a:r>
              <a:rPr sz="1800" spc="-5" dirty="0">
                <a:latin typeface="Times New Roman"/>
                <a:cs typeface="Times New Roman"/>
              </a:rPr>
              <a:t>dụ, </a:t>
            </a:r>
            <a:r>
              <a:rPr sz="1800" spc="-10" dirty="0">
                <a:latin typeface="Times New Roman"/>
                <a:cs typeface="Times New Roman"/>
              </a:rPr>
              <a:t>hệ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câu hỏi tu từ, các từ láy “thấp </a:t>
            </a:r>
            <a:r>
              <a:rPr sz="1800" spc="-5" dirty="0">
                <a:latin typeface="Times New Roman"/>
                <a:cs typeface="Times New Roman"/>
              </a:rPr>
              <a:t>thoáng”, “xa xa”, </a:t>
            </a:r>
            <a:r>
              <a:rPr sz="1800" dirty="0">
                <a:latin typeface="Times New Roman"/>
                <a:cs typeface="Times New Roman"/>
              </a:rPr>
              <a:t>“man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mác”,“rầu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rầu”,”xanh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xanh”,”ầm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ầm”…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buồn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bề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ngoại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cảnh.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miêu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tả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gần;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màu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nhạt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đậm;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tĩnh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mác,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lo âu, kinh </a:t>
            </a:r>
            <a:r>
              <a:rPr sz="1800" spc="-5" dirty="0">
                <a:latin typeface="Times New Roman"/>
                <a:cs typeface="Times New Roman"/>
              </a:rPr>
              <a:t>sợ, dồn </a:t>
            </a:r>
            <a:r>
              <a:rPr sz="1800" dirty="0">
                <a:latin typeface="Times New Roman"/>
                <a:cs typeface="Times New Roman"/>
              </a:rPr>
              <a:t>đến cơn </a:t>
            </a:r>
            <a:r>
              <a:rPr sz="1800" spc="-5" dirty="0">
                <a:latin typeface="Times New Roman"/>
                <a:cs typeface="Times New Roman"/>
              </a:rPr>
              <a:t>bão táp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nội tâm, cực </a:t>
            </a:r>
            <a:r>
              <a:rPr sz="1800" spc="-5" dirty="0">
                <a:latin typeface="Times New Roman"/>
                <a:cs typeface="Times New Roman"/>
              </a:rPr>
              <a:t>điểm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cảm xúc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lòng Kiều. </a:t>
            </a:r>
            <a:r>
              <a:rPr sz="1800" dirty="0">
                <a:latin typeface="Times New Roman"/>
                <a:cs typeface="Times New Roman"/>
              </a:rPr>
              <a:t> Toàn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manh,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trôi,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tắc,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dữ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dội. Lúc </a:t>
            </a:r>
            <a:r>
              <a:rPr sz="1800" spc="-5" dirty="0">
                <a:latin typeface="Times New Roman"/>
                <a:cs typeface="Times New Roman"/>
              </a:rPr>
              <a:t>này, Kiều </a:t>
            </a:r>
            <a:r>
              <a:rPr sz="1800" dirty="0">
                <a:latin typeface="Times New Roman"/>
                <a:cs typeface="Times New Roman"/>
              </a:rPr>
              <a:t>trở nên </a:t>
            </a:r>
            <a:r>
              <a:rPr sz="1800" spc="-5" dirty="0">
                <a:latin typeface="Times New Roman"/>
                <a:cs typeface="Times New Roman"/>
              </a:rPr>
              <a:t>tuyệt vọng, </a:t>
            </a:r>
            <a:r>
              <a:rPr sz="1800" dirty="0">
                <a:latin typeface="Times New Roman"/>
                <a:cs typeface="Times New Roman"/>
              </a:rPr>
              <a:t>yếu đuối </a:t>
            </a:r>
            <a:r>
              <a:rPr sz="1800" spc="-5" dirty="0">
                <a:latin typeface="Times New Roman"/>
                <a:cs typeface="Times New Roman"/>
              </a:rPr>
              <a:t>nhất, </a:t>
            </a:r>
            <a:r>
              <a:rPr sz="1800" dirty="0">
                <a:latin typeface="Times New Roman"/>
                <a:cs typeface="Times New Roman"/>
              </a:rPr>
              <a:t>vì thế nàng đã </a:t>
            </a:r>
            <a:r>
              <a:rPr sz="1800" spc="-5" dirty="0">
                <a:latin typeface="Times New Roman"/>
                <a:cs typeface="Times New Roman"/>
              </a:rPr>
              <a:t>mắc </a:t>
            </a:r>
            <a:r>
              <a:rPr sz="1800" dirty="0">
                <a:latin typeface="Times New Roman"/>
                <a:cs typeface="Times New Roman"/>
              </a:rPr>
              <a:t>lừa </a:t>
            </a:r>
            <a:r>
              <a:rPr sz="1800" spc="-5" dirty="0">
                <a:latin typeface="Times New Roman"/>
                <a:cs typeface="Times New Roman"/>
              </a:rPr>
              <a:t>Sở Khanh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 dấn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 </a:t>
            </a:r>
            <a:r>
              <a:rPr sz="1800" spc="-5" dirty="0">
                <a:latin typeface="Times New Roman"/>
                <a:cs typeface="Times New Roman"/>
              </a:rPr>
              <a:t>nhục.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1298" y="885189"/>
            <a:ext cx="34982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20" dirty="0"/>
              <a:t> </a:t>
            </a:r>
            <a:r>
              <a:rPr dirty="0"/>
              <a:t>2.</a:t>
            </a:r>
            <a:r>
              <a:rPr spc="-10" dirty="0"/>
              <a:t> </a:t>
            </a:r>
            <a:r>
              <a:rPr dirty="0"/>
              <a:t>CÁC</a:t>
            </a:r>
            <a:r>
              <a:rPr spc="-5" dirty="0"/>
              <a:t> DẠNG</a:t>
            </a:r>
            <a:r>
              <a:rPr spc="-10" dirty="0"/>
              <a:t> </a:t>
            </a:r>
            <a:r>
              <a:rPr spc="-5" dirty="0"/>
              <a:t>ĐỌC</a:t>
            </a:r>
            <a:r>
              <a:rPr spc="-20" dirty="0"/>
              <a:t> </a:t>
            </a:r>
            <a:r>
              <a:rPr spc="-5" dirty="0"/>
              <a:t>HIỂU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9445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2562860" marR="2560320" algn="ctr">
              <a:lnSpc>
                <a:spcPct val="1246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lầu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Bích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khóa</a:t>
            </a:r>
            <a:r>
              <a:rPr sz="1800" i="1" spc="-5" dirty="0">
                <a:latin typeface="Times New Roman"/>
                <a:cs typeface="Times New Roman"/>
              </a:rPr>
              <a:t> xuân,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Vẻ non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tấm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trăng </a:t>
            </a:r>
            <a:r>
              <a:rPr sz="1800" i="1" dirty="0">
                <a:latin typeface="Times New Roman"/>
                <a:cs typeface="Times New Roman"/>
              </a:rPr>
              <a:t>gần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chung.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Bốn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bề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bát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ngát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trông,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Cát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cồn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nọ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bụi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hồng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dặm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kia.</a:t>
            </a:r>
            <a:endParaRPr sz="1800" dirty="0">
              <a:latin typeface="Times New Roman"/>
              <a:cs typeface="Times New Roman"/>
            </a:endParaRPr>
          </a:p>
          <a:p>
            <a:pPr marL="2378075" marR="2374265" indent="411480">
              <a:lnSpc>
                <a:spcPct val="1244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Bẽ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bàng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mây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sớm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đèn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khuya,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Nửa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tình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nửa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cảnh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tấm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thức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dirty="0">
                <a:latin typeface="Times New Roman"/>
                <a:cs typeface="Times New Roman"/>
              </a:rPr>
              <a:t> 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 Cụm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sớm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đèn </a:t>
            </a:r>
            <a:r>
              <a:rPr sz="1800" spc="-5" dirty="0">
                <a:latin typeface="Times New Roman"/>
                <a:cs typeface="Times New Roman"/>
              </a:rPr>
              <a:t>khuya” </a:t>
            </a:r>
            <a:r>
              <a:rPr sz="1800" dirty="0">
                <a:latin typeface="Times New Roman"/>
                <a:cs typeface="Times New Roman"/>
              </a:rPr>
              <a:t>gợi tả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5" dirty="0">
                <a:latin typeface="Times New Roman"/>
                <a:cs typeface="Times New Roman"/>
              </a:rPr>
              <a:t> Nêu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 dung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“Kiều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Bích”,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“Truyện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 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đạt: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sự,</a:t>
            </a:r>
            <a:r>
              <a:rPr sz="1800" dirty="0">
                <a:latin typeface="Times New Roman"/>
                <a:cs typeface="Times New Roman"/>
              </a:rPr>
              <a:t> miêu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tuần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khép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kín.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đang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sớm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khuya,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đêm,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thủi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chính:</a:t>
            </a:r>
            <a:r>
              <a:rPr sz="1800" dirty="0">
                <a:latin typeface="Times New Roman"/>
                <a:cs typeface="Times New Roman"/>
              </a:rPr>
              <a:t> Hoàn 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nghiệp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lầu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Ngưng</a:t>
            </a:r>
            <a:r>
              <a:rPr sz="1800" dirty="0">
                <a:latin typeface="Times New Roman"/>
                <a:cs typeface="Times New Roman"/>
              </a:rPr>
              <a:t> Bích</a:t>
            </a: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 dirty="0">
              <a:latin typeface="Times New Roman"/>
              <a:cs typeface="Times New Roman"/>
            </a:endParaRPr>
          </a:p>
          <a:p>
            <a:pPr marL="2172335" marR="2166620" indent="251460">
              <a:lnSpc>
                <a:spcPct val="1244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Tưởng người dưới </a:t>
            </a:r>
            <a:r>
              <a:rPr sz="1800" i="1" dirty="0">
                <a:latin typeface="Times New Roman"/>
                <a:cs typeface="Times New Roman"/>
              </a:rPr>
              <a:t>nguyệt chén </a:t>
            </a:r>
            <a:r>
              <a:rPr sz="1800" i="1" spc="-5" dirty="0">
                <a:latin typeface="Times New Roman"/>
                <a:cs typeface="Times New Roman"/>
              </a:rPr>
              <a:t>đồng,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sương</a:t>
            </a:r>
            <a:r>
              <a:rPr sz="1800" i="1" dirty="0">
                <a:latin typeface="Times New Roman"/>
                <a:cs typeface="Times New Roman"/>
              </a:rPr>
              <a:t> luống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5" dirty="0">
                <a:latin typeface="Times New Roman"/>
                <a:cs typeface="Times New Roman"/>
              </a:rPr>
              <a:t> rày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trông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mai </a:t>
            </a:r>
            <a:r>
              <a:rPr sz="1800" i="1" dirty="0">
                <a:latin typeface="Times New Roman"/>
                <a:cs typeface="Times New Roman"/>
              </a:rPr>
              <a:t>chờ.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Bên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góc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bể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vơ</a:t>
            </a:r>
            <a:endParaRPr sz="1800" dirty="0">
              <a:latin typeface="Times New Roman"/>
              <a:cs typeface="Times New Roman"/>
            </a:endParaRPr>
          </a:p>
          <a:p>
            <a:pPr marL="2565400" marR="2559685" algn="ctr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Tấm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gột</a:t>
            </a:r>
            <a:r>
              <a:rPr sz="1800" i="1" spc="-5" dirty="0">
                <a:latin typeface="Times New Roman"/>
                <a:cs typeface="Times New Roman"/>
              </a:rPr>
              <a:t> rửa </a:t>
            </a:r>
            <a:r>
              <a:rPr sz="1800" i="1" dirty="0">
                <a:latin typeface="Times New Roman"/>
                <a:cs typeface="Times New Roman"/>
              </a:rPr>
              <a:t>bao giờ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phai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Xót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tựa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cửa </a:t>
            </a:r>
            <a:r>
              <a:rPr sz="1800" i="1" dirty="0">
                <a:latin typeface="Times New Roman"/>
                <a:cs typeface="Times New Roman"/>
              </a:rPr>
              <a:t>hôm </a:t>
            </a:r>
            <a:r>
              <a:rPr sz="1800" i="1" spc="-5" dirty="0">
                <a:latin typeface="Times New Roman"/>
                <a:cs typeface="Times New Roman"/>
              </a:rPr>
              <a:t>mai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800" i="1" spc="-5" dirty="0">
                <a:latin typeface="Times New Roman"/>
                <a:cs typeface="Times New Roman"/>
              </a:rPr>
              <a:t>Quạt </a:t>
            </a:r>
            <a:r>
              <a:rPr sz="1800" i="1" dirty="0">
                <a:latin typeface="Times New Roman"/>
                <a:cs typeface="Times New Roman"/>
              </a:rPr>
              <a:t>nồng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lạnh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giờ?</a:t>
            </a:r>
            <a:endParaRPr sz="1800" dirty="0">
              <a:latin typeface="Times New Roman"/>
              <a:cs typeface="Times New Roman"/>
            </a:endParaRPr>
          </a:p>
          <a:p>
            <a:pPr marL="2673985" marR="2666365" indent="-1270" algn="ctr">
              <a:lnSpc>
                <a:spcPts val="2690"/>
              </a:lnSpc>
              <a:spcBef>
                <a:spcPts val="175"/>
              </a:spcBef>
            </a:pPr>
            <a:r>
              <a:rPr sz="1800" i="1" dirty="0">
                <a:latin typeface="Times New Roman"/>
                <a:cs typeface="Times New Roman"/>
              </a:rPr>
              <a:t>Sân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Lai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cách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mấy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nắng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mưa </a:t>
            </a:r>
            <a:r>
              <a:rPr sz="1800" i="1" dirty="0">
                <a:latin typeface="Times New Roman"/>
                <a:cs typeface="Times New Roman"/>
              </a:rPr>
              <a:t> Có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gốc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tử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vừa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ôm.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tác?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9881</Words>
  <PresentationFormat>Custom</PresentationFormat>
  <Paragraphs>342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Calibri</vt:lpstr>
      <vt:lpstr>Times New Roman</vt:lpstr>
      <vt:lpstr>Wingdings</vt:lpstr>
      <vt:lpstr>Office Theme</vt:lpstr>
      <vt:lpstr>KIỀU Ở LẦU NGƯNG BÍCH</vt:lpstr>
      <vt:lpstr>BÀI 1. TÓM TẮT KIẾN THỨC CƠ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2. CÁC DẠNG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3. CÁC DẠNG ĐỀ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2021-06-25T08:20:38Z</dcterms:created>
  <dcterms:modified xsi:type="dcterms:W3CDTF">2021-07-04T15:25:18Z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