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661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79294" y="885189"/>
            <a:ext cx="5102225" cy="330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1700" y="1199134"/>
            <a:ext cx="8258175" cy="4127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66033" y="882142"/>
            <a:ext cx="39268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0000"/>
                </a:solidFill>
              </a:rPr>
              <a:t>KIỀU</a:t>
            </a:r>
            <a:r>
              <a:rPr sz="2400" spc="-25" dirty="0">
                <a:solidFill>
                  <a:srgbClr val="FF0000"/>
                </a:solidFill>
              </a:rPr>
              <a:t> </a:t>
            </a:r>
            <a:r>
              <a:rPr sz="2400" dirty="0">
                <a:solidFill>
                  <a:srgbClr val="FF0000"/>
                </a:solidFill>
              </a:rPr>
              <a:t>Ở</a:t>
            </a:r>
            <a:r>
              <a:rPr sz="2400" spc="-15" dirty="0">
                <a:solidFill>
                  <a:srgbClr val="FF0000"/>
                </a:solidFill>
              </a:rPr>
              <a:t> </a:t>
            </a:r>
            <a:r>
              <a:rPr sz="2400" spc="-5" dirty="0">
                <a:solidFill>
                  <a:srgbClr val="FF0000"/>
                </a:solidFill>
              </a:rPr>
              <a:t>LẦU</a:t>
            </a:r>
            <a:r>
              <a:rPr sz="2400" spc="-20" dirty="0">
                <a:solidFill>
                  <a:srgbClr val="FF0000"/>
                </a:solidFill>
              </a:rPr>
              <a:t> </a:t>
            </a:r>
            <a:r>
              <a:rPr sz="2400" spc="-5" dirty="0">
                <a:solidFill>
                  <a:srgbClr val="FF0000"/>
                </a:solidFill>
              </a:rPr>
              <a:t>NGƯNG</a:t>
            </a:r>
            <a:r>
              <a:rPr sz="2400" spc="-15" dirty="0">
                <a:solidFill>
                  <a:srgbClr val="FF0000"/>
                </a:solidFill>
              </a:rPr>
              <a:t> </a:t>
            </a:r>
            <a:r>
              <a:rPr sz="2400" dirty="0">
                <a:solidFill>
                  <a:srgbClr val="FF0000"/>
                </a:solidFill>
              </a:rPr>
              <a:t>BÍCH</a:t>
            </a:r>
            <a:endParaRPr sz="240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905000"/>
            <a:ext cx="5562600" cy="5334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8362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dirty="0">
                <a:latin typeface="Times New Roman"/>
                <a:cs typeface="Times New Roman"/>
              </a:rPr>
              <a:t>2. </a:t>
            </a:r>
            <a:r>
              <a:rPr sz="1800" spc="-5" dirty="0">
                <a:latin typeface="Times New Roman"/>
                <a:cs typeface="Times New Roman"/>
              </a:rPr>
              <a:t>Xác </a:t>
            </a:r>
            <a:r>
              <a:rPr sz="1800" dirty="0">
                <a:latin typeface="Times New Roman"/>
                <a:cs typeface="Times New Roman"/>
              </a:rPr>
              <a:t>định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phương</a:t>
            </a:r>
            <a:r>
              <a:rPr sz="1800" dirty="0">
                <a:latin typeface="Times New Roman"/>
                <a:cs typeface="Times New Roman"/>
              </a:rPr>
              <a:t> thức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biểu </a:t>
            </a:r>
            <a:r>
              <a:rPr sz="1800" spc="-10" dirty="0">
                <a:latin typeface="Times New Roman"/>
                <a:cs typeface="Times New Roman"/>
              </a:rPr>
              <a:t>đạt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chính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đoạn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trên?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3. Chỉ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nêu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dụng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5" dirty="0">
                <a:latin typeface="Times New Roman"/>
                <a:cs typeface="Times New Roman"/>
              </a:rPr>
              <a:t>biện</a:t>
            </a:r>
            <a:r>
              <a:rPr sz="1800" dirty="0">
                <a:latin typeface="Times New Roman"/>
                <a:cs typeface="Times New Roman"/>
              </a:rPr>
              <a:t> pháp tu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 </a:t>
            </a:r>
            <a:r>
              <a:rPr sz="1800" spc="-5" dirty="0">
                <a:latin typeface="Times New Roman"/>
                <a:cs typeface="Times New Roman"/>
              </a:rPr>
              <a:t>nghệ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thuật </a:t>
            </a:r>
            <a:r>
              <a:rPr sz="1800" dirty="0">
                <a:latin typeface="Times New Roman"/>
                <a:cs typeface="Times New Roman"/>
              </a:rPr>
              <a:t>có trong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đoạn </a:t>
            </a:r>
            <a:r>
              <a:rPr sz="1800" spc="-5" dirty="0">
                <a:latin typeface="Times New Roman"/>
                <a:cs typeface="Times New Roman"/>
              </a:rPr>
              <a:t>trên?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4. </a:t>
            </a:r>
            <a:r>
              <a:rPr sz="1800" spc="-5" dirty="0">
                <a:latin typeface="Times New Roman"/>
                <a:cs typeface="Times New Roman"/>
              </a:rPr>
              <a:t>Viết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đoạn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 </a:t>
            </a:r>
            <a:r>
              <a:rPr sz="1800" dirty="0">
                <a:latin typeface="Times New Roman"/>
                <a:cs typeface="Times New Roman"/>
              </a:rPr>
              <a:t>từ 10 </a:t>
            </a:r>
            <a:r>
              <a:rPr sz="1800" spc="-5" dirty="0">
                <a:latin typeface="Times New Roman"/>
                <a:cs typeface="Times New Roman"/>
              </a:rPr>
              <a:t>đến</a:t>
            </a:r>
            <a:r>
              <a:rPr sz="1800" dirty="0">
                <a:latin typeface="Times New Roman"/>
                <a:cs typeface="Times New Roman"/>
              </a:rPr>
              <a:t> 15</a:t>
            </a:r>
            <a:r>
              <a:rPr sz="1800" spc="-10" dirty="0">
                <a:latin typeface="Times New Roman"/>
                <a:cs typeface="Times New Roman"/>
              </a:rPr>
              <a:t> câu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nêu cảm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nhận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 em về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đoạn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trên?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b="1" dirty="0">
                <a:latin typeface="Times New Roman"/>
                <a:cs typeface="Times New Roman"/>
              </a:rPr>
              <a:t>*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Gợi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ý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giải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1.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Trích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bản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“Kiều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lầu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Ngưng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Bích”,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bản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trích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tác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phẩm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“Truyện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Kiều”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Nguyễn </a:t>
            </a:r>
            <a:r>
              <a:rPr sz="1800" spc="-5" dirty="0">
                <a:latin typeface="Times New Roman"/>
                <a:cs typeface="Times New Roman"/>
              </a:rPr>
              <a:t>Du</a:t>
            </a:r>
            <a:endParaRPr sz="1800" dirty="0">
              <a:latin typeface="Times New Roman"/>
              <a:cs typeface="Times New Roman"/>
            </a:endParaRPr>
          </a:p>
          <a:p>
            <a:pPr marL="12700" marR="4902835">
              <a:lnSpc>
                <a:spcPts val="2700"/>
              </a:lnSpc>
              <a:spcBef>
                <a:spcPts val="170"/>
              </a:spcBef>
            </a:pPr>
            <a:r>
              <a:rPr sz="1800" dirty="0">
                <a:latin typeface="Times New Roman"/>
                <a:cs typeface="Times New Roman"/>
              </a:rPr>
              <a:t>2.</a:t>
            </a:r>
            <a:r>
              <a:rPr sz="1800" spc="-5" dirty="0">
                <a:latin typeface="Times New Roman"/>
                <a:cs typeface="Times New Roman"/>
              </a:rPr>
              <a:t> Phương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thức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biểu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đạt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chính: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tự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3.</a:t>
            </a:r>
          </a:p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Biện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pháp ẩn </a:t>
            </a:r>
            <a:r>
              <a:rPr sz="1800" spc="-5" dirty="0">
                <a:latin typeface="Times New Roman"/>
                <a:cs typeface="Times New Roman"/>
              </a:rPr>
              <a:t>dụ: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“tấm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son gột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rửa”.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giả mượn</a:t>
            </a:r>
            <a:r>
              <a:rPr sz="1800" dirty="0">
                <a:latin typeface="Times New Roman"/>
                <a:cs typeface="Times New Roman"/>
              </a:rPr>
              <a:t> hình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ảnh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trừu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tượng</a:t>
            </a:r>
            <a:r>
              <a:rPr sz="1800" dirty="0">
                <a:latin typeface="Times New Roman"/>
                <a:cs typeface="Times New Roman"/>
              </a:rPr>
              <a:t> “tấm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son”</a:t>
            </a:r>
            <a:r>
              <a:rPr sz="1800" dirty="0">
                <a:latin typeface="Times New Roman"/>
                <a:cs typeface="Times New Roman"/>
              </a:rPr>
              <a:t> để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</a:t>
            </a:r>
          </a:p>
          <a:p>
            <a:pPr marL="12700" marR="5080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tấm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lòng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chung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thủy,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gắn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bó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người.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Hình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ảnh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này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đặt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bên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cạnh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hình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ảnh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cụ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“gột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rửa”,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tất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đều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dụng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giúp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đọc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hình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dung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tâm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trạng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Kiều</a:t>
            </a: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đang day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dứt,</a:t>
            </a:r>
            <a:r>
              <a:rPr sz="1800" spc="-5" dirty="0">
                <a:latin typeface="Times New Roman"/>
                <a:cs typeface="Times New Roman"/>
              </a:rPr>
              <a:t> dằn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vặt, </a:t>
            </a:r>
            <a:r>
              <a:rPr sz="1800" dirty="0">
                <a:latin typeface="Times New Roman"/>
                <a:cs typeface="Times New Roman"/>
              </a:rPr>
              <a:t>tủi hổ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vì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thấy mình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còn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trắng,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phụ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Kim Trọng.</a:t>
            </a:r>
          </a:p>
          <a:p>
            <a:pPr marL="12700" marR="6985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Nghệ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thuật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sử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dụng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thành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ngữ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“rày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trông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mai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chờ”,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“bên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trời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góc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bể”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thể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hiện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tâm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trạng,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nỗi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nhớ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yêu, nhớ </a:t>
            </a:r>
            <a:r>
              <a:rPr sz="1800" spc="-5" dirty="0">
                <a:latin typeface="Times New Roman"/>
                <a:cs typeface="Times New Roman"/>
              </a:rPr>
              <a:t>cha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mẹ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Kiều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4.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Tham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khảo:</a:t>
            </a:r>
          </a:p>
          <a:p>
            <a:pPr marL="12700" marR="6985" indent="229870">
              <a:lnSpc>
                <a:spcPts val="2700"/>
              </a:lnSpc>
              <a:spcBef>
                <a:spcPts val="90"/>
              </a:spcBef>
            </a:pPr>
            <a:r>
              <a:rPr sz="1800" spc="-5" dirty="0">
                <a:latin typeface="Times New Roman"/>
                <a:cs typeface="Times New Roman"/>
              </a:rPr>
              <a:t>Nguyễn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Du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thiên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tài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văn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học,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tác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gia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văn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học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tài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hoa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lỗi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lạc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học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Việt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Nam.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Ông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mệnh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danh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thi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sĩ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nhà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thi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sĩ.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Truyện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Kiều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là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tác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phẩm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8362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24600"/>
              </a:lnSpc>
              <a:spcBef>
                <a:spcPts val="95"/>
              </a:spcBef>
            </a:pPr>
            <a:r>
              <a:rPr sz="1800" spc="-5" dirty="0">
                <a:latin typeface="Times New Roman"/>
                <a:cs typeface="Times New Roman"/>
              </a:rPr>
              <a:t>lớn </a:t>
            </a:r>
            <a:r>
              <a:rPr sz="1800" dirty="0">
                <a:latin typeface="Times New Roman"/>
                <a:cs typeface="Times New Roman"/>
              </a:rPr>
              <a:t>nhất </a:t>
            </a:r>
            <a:r>
              <a:rPr sz="1800" spc="-5" dirty="0">
                <a:latin typeface="Times New Roman"/>
                <a:cs typeface="Times New Roman"/>
              </a:rPr>
              <a:t>của Nguyễn Du </a:t>
            </a:r>
            <a:r>
              <a:rPr sz="1800" dirty="0">
                <a:latin typeface="Times New Roman"/>
                <a:cs typeface="Times New Roman"/>
              </a:rPr>
              <a:t>là đỉnh cao chói </a:t>
            </a:r>
            <a:r>
              <a:rPr sz="1800" spc="-5" dirty="0">
                <a:latin typeface="Times New Roman"/>
                <a:cs typeface="Times New Roman"/>
              </a:rPr>
              <a:t>lọi nhất của </a:t>
            </a:r>
            <a:r>
              <a:rPr sz="1800" dirty="0">
                <a:latin typeface="Times New Roman"/>
                <a:cs typeface="Times New Roman"/>
              </a:rPr>
              <a:t>nghệ </a:t>
            </a:r>
            <a:r>
              <a:rPr sz="1800" spc="-5" dirty="0">
                <a:latin typeface="Times New Roman"/>
                <a:cs typeface="Times New Roman"/>
              </a:rPr>
              <a:t>thuật </a:t>
            </a:r>
            <a:r>
              <a:rPr sz="1800" dirty="0">
                <a:latin typeface="Times New Roman"/>
                <a:cs typeface="Times New Roman"/>
              </a:rPr>
              <a:t>thi ca. Đọc </a:t>
            </a:r>
            <a:r>
              <a:rPr sz="1800" spc="-5" dirty="0">
                <a:latin typeface="Times New Roman"/>
                <a:cs typeface="Times New Roman"/>
              </a:rPr>
              <a:t>tác </a:t>
            </a:r>
            <a:r>
              <a:rPr sz="1800" dirty="0">
                <a:latin typeface="Times New Roman"/>
                <a:cs typeface="Times New Roman"/>
              </a:rPr>
              <a:t>phẩm,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chúng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ta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thể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quên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đoạn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trích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"Kiều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lầu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Bích"..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Lầu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Bích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chơi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vơi giữa </a:t>
            </a:r>
            <a:r>
              <a:rPr sz="1800" spc="-5" dirty="0">
                <a:latin typeface="Times New Roman"/>
                <a:cs typeface="Times New Roman"/>
              </a:rPr>
              <a:t>biển khơi </a:t>
            </a:r>
            <a:r>
              <a:rPr sz="1800" dirty="0">
                <a:latin typeface="Times New Roman"/>
                <a:cs typeface="Times New Roman"/>
              </a:rPr>
              <a:t>là điểm </a:t>
            </a:r>
            <a:r>
              <a:rPr sz="1800" spc="-5" dirty="0">
                <a:latin typeface="Times New Roman"/>
                <a:cs typeface="Times New Roman"/>
              </a:rPr>
              <a:t>dừng </a:t>
            </a:r>
            <a:r>
              <a:rPr sz="1800" dirty="0">
                <a:latin typeface="Times New Roman"/>
                <a:cs typeface="Times New Roman"/>
              </a:rPr>
              <a:t>chân đầu tiên trên con </a:t>
            </a:r>
            <a:r>
              <a:rPr sz="1800" spc="-5" dirty="0">
                <a:latin typeface="Times New Roman"/>
                <a:cs typeface="Times New Roman"/>
              </a:rPr>
              <a:t>đường </a:t>
            </a:r>
            <a:r>
              <a:rPr sz="1800" dirty="0">
                <a:latin typeface="Times New Roman"/>
                <a:cs typeface="Times New Roman"/>
              </a:rPr>
              <a:t>lưu </a:t>
            </a:r>
            <a:r>
              <a:rPr sz="1800" spc="-5" dirty="0">
                <a:latin typeface="Times New Roman"/>
                <a:cs typeface="Times New Roman"/>
              </a:rPr>
              <a:t>lạc </a:t>
            </a:r>
            <a:r>
              <a:rPr sz="1800" dirty="0">
                <a:latin typeface="Times New Roman"/>
                <a:cs typeface="Times New Roman"/>
              </a:rPr>
              <a:t>đầy cay </a:t>
            </a:r>
            <a:r>
              <a:rPr sz="1800" spc="-5" dirty="0">
                <a:latin typeface="Times New Roman"/>
                <a:cs typeface="Times New Roman"/>
              </a:rPr>
              <a:t>đắng </a:t>
            </a:r>
            <a:r>
              <a:rPr sz="1800" dirty="0">
                <a:latin typeface="Times New Roman"/>
                <a:cs typeface="Times New Roman"/>
              </a:rPr>
              <a:t>và tủi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nhục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Thúy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Kiều.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Đoạn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trích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"Kiều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lầu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Ngưng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Bích"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nỗi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đơn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buồn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tủi,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niềm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nhớ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 da diết </a:t>
            </a:r>
            <a:r>
              <a:rPr sz="1800" spc="-5" dirty="0">
                <a:latin typeface="Times New Roman"/>
                <a:cs typeface="Times New Roman"/>
              </a:rPr>
              <a:t>về </a:t>
            </a:r>
            <a:r>
              <a:rPr sz="1800" dirty="0">
                <a:latin typeface="Times New Roman"/>
                <a:cs typeface="Times New Roman"/>
              </a:rPr>
              <a:t>quê </a:t>
            </a:r>
            <a:r>
              <a:rPr sz="1800" spc="-5" dirty="0">
                <a:latin typeface="Times New Roman"/>
                <a:cs typeface="Times New Roman"/>
              </a:rPr>
              <a:t>hương </a:t>
            </a:r>
            <a:r>
              <a:rPr sz="1800" dirty="0">
                <a:latin typeface="Times New Roman"/>
                <a:cs typeface="Times New Roman"/>
              </a:rPr>
              <a:t>gia đình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dirty="0">
                <a:latin typeface="Times New Roman"/>
                <a:cs typeface="Times New Roman"/>
              </a:rPr>
              <a:t>người </a:t>
            </a:r>
            <a:r>
              <a:rPr sz="1800" spc="-5" dirty="0">
                <a:latin typeface="Times New Roman"/>
                <a:cs typeface="Times New Roman"/>
              </a:rPr>
              <a:t>thân của Kiều. Đó </a:t>
            </a:r>
            <a:r>
              <a:rPr sz="1800" dirty="0">
                <a:latin typeface="Times New Roman"/>
                <a:cs typeface="Times New Roman"/>
              </a:rPr>
              <a:t>cũng là thể </a:t>
            </a:r>
            <a:r>
              <a:rPr sz="1800" spc="-5" dirty="0">
                <a:latin typeface="Times New Roman"/>
                <a:cs typeface="Times New Roman"/>
              </a:rPr>
              <a:t>hiện tấm </a:t>
            </a:r>
            <a:r>
              <a:rPr sz="1800" dirty="0">
                <a:latin typeface="Times New Roman"/>
                <a:cs typeface="Times New Roman"/>
              </a:rPr>
              <a:t> lòng thủy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hiếu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thảo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" dirty="0">
                <a:latin typeface="Times New Roman"/>
                <a:cs typeface="Times New Roman"/>
              </a:rPr>
              <a:t> nàng.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Đến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giữa</a:t>
            </a:r>
            <a:r>
              <a:rPr sz="1800" spc="-5" dirty="0">
                <a:latin typeface="Times New Roman"/>
                <a:cs typeface="Times New Roman"/>
              </a:rPr>
              <a:t> là tâm</a:t>
            </a:r>
            <a:r>
              <a:rPr sz="1800" dirty="0">
                <a:latin typeface="Times New Roman"/>
                <a:cs typeface="Times New Roman"/>
              </a:rPr>
              <a:t> trạng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nhớ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thương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da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diết </a:t>
            </a:r>
            <a:r>
              <a:rPr sz="1800" spc="-5" dirty="0">
                <a:latin typeface="Times New Roman"/>
                <a:cs typeface="Times New Roman"/>
              </a:rPr>
              <a:t>của </a:t>
            </a:r>
            <a:r>
              <a:rPr sz="1800" dirty="0">
                <a:latin typeface="Times New Roman"/>
                <a:cs typeface="Times New Roman"/>
              </a:rPr>
              <a:t>Kiều </a:t>
            </a:r>
            <a:r>
              <a:rPr sz="1800" spc="-5" dirty="0">
                <a:latin typeface="Times New Roman"/>
                <a:cs typeface="Times New Roman"/>
              </a:rPr>
              <a:t>về </a:t>
            </a:r>
            <a:r>
              <a:rPr sz="1800" dirty="0">
                <a:latin typeface="Times New Roman"/>
                <a:cs typeface="Times New Roman"/>
              </a:rPr>
              <a:t>gia đình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thân. Trước hết, Nguyễn </a:t>
            </a:r>
            <a:r>
              <a:rPr sz="1800" spc="-10" dirty="0">
                <a:latin typeface="Times New Roman"/>
                <a:cs typeface="Times New Roman"/>
              </a:rPr>
              <a:t>Du </a:t>
            </a:r>
            <a:r>
              <a:rPr sz="1800" dirty="0">
                <a:latin typeface="Times New Roman"/>
                <a:cs typeface="Times New Roman"/>
              </a:rPr>
              <a:t>để cho Kiều </a:t>
            </a:r>
            <a:r>
              <a:rPr sz="1800" spc="-5" dirty="0">
                <a:latin typeface="Times New Roman"/>
                <a:cs typeface="Times New Roman"/>
              </a:rPr>
              <a:t>nhớ </a:t>
            </a:r>
            <a:r>
              <a:rPr sz="1800" dirty="0">
                <a:latin typeface="Times New Roman"/>
                <a:cs typeface="Times New Roman"/>
              </a:rPr>
              <a:t>Kim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Trọng </a:t>
            </a:r>
            <a:r>
              <a:rPr sz="1800" spc="-5" dirty="0">
                <a:latin typeface="Times New Roman"/>
                <a:cs typeface="Times New Roman"/>
              </a:rPr>
              <a:t>(điều </a:t>
            </a:r>
            <a:r>
              <a:rPr sz="1800" dirty="0">
                <a:latin typeface="Times New Roman"/>
                <a:cs typeface="Times New Roman"/>
              </a:rPr>
              <a:t>này khác hẳn </a:t>
            </a:r>
            <a:r>
              <a:rPr sz="1800" spc="-5" dirty="0">
                <a:latin typeface="Times New Roman"/>
                <a:cs typeface="Times New Roman"/>
              </a:rPr>
              <a:t>với Thanh </a:t>
            </a:r>
            <a:r>
              <a:rPr sz="1800" dirty="0">
                <a:latin typeface="Times New Roman"/>
                <a:cs typeface="Times New Roman"/>
              </a:rPr>
              <a:t>Tâm </a:t>
            </a:r>
            <a:r>
              <a:rPr sz="1800" spc="-5" dirty="0">
                <a:latin typeface="Times New Roman"/>
                <a:cs typeface="Times New Roman"/>
              </a:rPr>
              <a:t>tài nhân). Nàng </a:t>
            </a:r>
            <a:r>
              <a:rPr sz="1800" dirty="0">
                <a:latin typeface="Times New Roman"/>
                <a:cs typeface="Times New Roman"/>
              </a:rPr>
              <a:t>đã từng uống </a:t>
            </a:r>
            <a:r>
              <a:rPr sz="1800" spc="-5" dirty="0">
                <a:latin typeface="Times New Roman"/>
                <a:cs typeface="Times New Roman"/>
              </a:rPr>
              <a:t>rượu </a:t>
            </a:r>
            <a:r>
              <a:rPr sz="1800" dirty="0">
                <a:latin typeface="Times New Roman"/>
                <a:cs typeface="Times New Roman"/>
              </a:rPr>
              <a:t>ăn </a:t>
            </a:r>
            <a:r>
              <a:rPr sz="1800" spc="-5" dirty="0">
                <a:latin typeface="Times New Roman"/>
                <a:cs typeface="Times New Roman"/>
              </a:rPr>
              <a:t>thề </a:t>
            </a:r>
            <a:r>
              <a:rPr sz="1800" dirty="0">
                <a:latin typeface="Times New Roman"/>
                <a:cs typeface="Times New Roman"/>
              </a:rPr>
              <a:t>cùng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Kim Trọng </a:t>
            </a:r>
            <a:r>
              <a:rPr sz="1800" spc="-5" dirty="0">
                <a:latin typeface="Times New Roman"/>
                <a:cs typeface="Times New Roman"/>
              </a:rPr>
              <a:t>dưới </a:t>
            </a:r>
            <a:r>
              <a:rPr sz="1800" dirty="0">
                <a:latin typeface="Times New Roman"/>
                <a:cs typeface="Times New Roman"/>
              </a:rPr>
              <a:t>ánh </a:t>
            </a:r>
            <a:r>
              <a:rPr sz="1800" spc="-5" dirty="0">
                <a:latin typeface="Times New Roman"/>
                <a:cs typeface="Times New Roman"/>
              </a:rPr>
              <a:t>trăng nhưng </a:t>
            </a:r>
            <a:r>
              <a:rPr sz="1800" dirty="0">
                <a:latin typeface="Times New Roman"/>
                <a:cs typeface="Times New Roman"/>
              </a:rPr>
              <a:t>rồi đã phải xót xa </a:t>
            </a:r>
            <a:r>
              <a:rPr sz="1800" spc="-5" dirty="0">
                <a:latin typeface="Times New Roman"/>
                <a:cs typeface="Times New Roman"/>
              </a:rPr>
              <a:t>trao mối tình </a:t>
            </a:r>
            <a:r>
              <a:rPr sz="1800" dirty="0">
                <a:latin typeface="Times New Roman"/>
                <a:cs typeface="Times New Roman"/>
              </a:rPr>
              <a:t>ngọt ngào ấy </a:t>
            </a:r>
            <a:r>
              <a:rPr sz="1800" spc="-5" dirty="0">
                <a:latin typeface="Times New Roman"/>
                <a:cs typeface="Times New Roman"/>
              </a:rPr>
              <a:t>cho </a:t>
            </a:r>
            <a:r>
              <a:rPr sz="1800" dirty="0">
                <a:latin typeface="Times New Roman"/>
                <a:cs typeface="Times New Roman"/>
              </a:rPr>
              <a:t>Thúy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Vân. </a:t>
            </a:r>
            <a:r>
              <a:rPr sz="1800" dirty="0">
                <a:latin typeface="Times New Roman"/>
                <a:cs typeface="Times New Roman"/>
              </a:rPr>
              <a:t>Trên đường về </a:t>
            </a:r>
            <a:r>
              <a:rPr sz="1800" spc="-5" dirty="0">
                <a:latin typeface="Times New Roman"/>
                <a:cs typeface="Times New Roman"/>
              </a:rPr>
              <a:t>Lâm </a:t>
            </a:r>
            <a:r>
              <a:rPr sz="1800" dirty="0">
                <a:latin typeface="Times New Roman"/>
                <a:cs typeface="Times New Roman"/>
              </a:rPr>
              <a:t>Tri </a:t>
            </a:r>
            <a:r>
              <a:rPr sz="1800" spc="-5" dirty="0">
                <a:latin typeface="Times New Roman"/>
                <a:cs typeface="Times New Roman"/>
              </a:rPr>
              <a:t>theo Mã giám </a:t>
            </a:r>
            <a:r>
              <a:rPr sz="1800" dirty="0">
                <a:latin typeface="Times New Roman"/>
                <a:cs typeface="Times New Roman"/>
              </a:rPr>
              <a:t>Sinh nàng </a:t>
            </a:r>
            <a:r>
              <a:rPr sz="1800" spc="5" dirty="0">
                <a:latin typeface="Times New Roman"/>
                <a:cs typeface="Times New Roman"/>
              </a:rPr>
              <a:t>vẫn </a:t>
            </a:r>
            <a:r>
              <a:rPr sz="1800" spc="-5" dirty="0">
                <a:latin typeface="Times New Roman"/>
                <a:cs typeface="Times New Roman"/>
              </a:rPr>
              <a:t>thương </a:t>
            </a:r>
            <a:r>
              <a:rPr sz="1800" dirty="0">
                <a:latin typeface="Times New Roman"/>
                <a:cs typeface="Times New Roman"/>
              </a:rPr>
              <a:t>cho </a:t>
            </a:r>
            <a:r>
              <a:rPr sz="1800" spc="-5" dirty="0">
                <a:latin typeface="Times New Roman"/>
                <a:cs typeface="Times New Roman"/>
              </a:rPr>
              <a:t>Kim </a:t>
            </a:r>
            <a:r>
              <a:rPr sz="1800" dirty="0">
                <a:latin typeface="Times New Roman"/>
                <a:cs typeface="Times New Roman"/>
              </a:rPr>
              <a:t>Trọng trong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 đơn buồn </a:t>
            </a:r>
            <a:r>
              <a:rPr sz="1800" spc="-5" dirty="0">
                <a:latin typeface="Times New Roman"/>
                <a:cs typeface="Times New Roman"/>
              </a:rPr>
              <a:t>tủi: "Một </a:t>
            </a:r>
            <a:r>
              <a:rPr sz="1800" dirty="0">
                <a:latin typeface="Times New Roman"/>
                <a:cs typeface="Times New Roman"/>
              </a:rPr>
              <a:t>trời thu </a:t>
            </a:r>
            <a:r>
              <a:rPr sz="1800" spc="-5" dirty="0">
                <a:latin typeface="Times New Roman"/>
                <a:cs typeface="Times New Roman"/>
              </a:rPr>
              <a:t>để riêng </a:t>
            </a:r>
            <a:r>
              <a:rPr sz="1800" dirty="0">
                <a:latin typeface="Times New Roman"/>
                <a:cs typeface="Times New Roman"/>
              </a:rPr>
              <a:t>ai </a:t>
            </a:r>
            <a:r>
              <a:rPr sz="1800" spc="-5" dirty="0">
                <a:latin typeface="Times New Roman"/>
                <a:cs typeface="Times New Roman"/>
              </a:rPr>
              <a:t>một người". Giờ </a:t>
            </a:r>
            <a:r>
              <a:rPr sz="1800" dirty="0">
                <a:latin typeface="Times New Roman"/>
                <a:cs typeface="Times New Roman"/>
              </a:rPr>
              <a:t>đây </a:t>
            </a:r>
            <a:r>
              <a:rPr sz="1800" spc="-5" dirty="0">
                <a:latin typeface="Times New Roman"/>
                <a:cs typeface="Times New Roman"/>
              </a:rPr>
              <a:t>trong lúc </a:t>
            </a:r>
            <a:r>
              <a:rPr sz="1800" dirty="0">
                <a:latin typeface="Times New Roman"/>
                <a:cs typeface="Times New Roman"/>
              </a:rPr>
              <a:t>mà thời </a:t>
            </a:r>
            <a:r>
              <a:rPr sz="1800" spc="-5" dirty="0">
                <a:latin typeface="Times New Roman"/>
                <a:cs typeface="Times New Roman"/>
              </a:rPr>
              <a:t>gian cứ </a:t>
            </a:r>
            <a:r>
              <a:rPr sz="1800" dirty="0">
                <a:latin typeface="Times New Roman"/>
                <a:cs typeface="Times New Roman"/>
              </a:rPr>
              <a:t> trôi đi Kiều nhớ Kim Trọng </a:t>
            </a:r>
            <a:r>
              <a:rPr sz="1800" spc="-5" dirty="0">
                <a:latin typeface="Times New Roman"/>
                <a:cs typeface="Times New Roman"/>
              </a:rPr>
              <a:t>là tưởng </a:t>
            </a:r>
            <a:r>
              <a:rPr sz="1800" dirty="0">
                <a:latin typeface="Times New Roman"/>
                <a:cs typeface="Times New Roman"/>
              </a:rPr>
              <a:t>nhớ </a:t>
            </a:r>
            <a:r>
              <a:rPr sz="1800" spc="-5" dirty="0">
                <a:latin typeface="Times New Roman"/>
                <a:cs typeface="Times New Roman"/>
              </a:rPr>
              <a:t>tới </a:t>
            </a:r>
            <a:r>
              <a:rPr sz="1800" dirty="0">
                <a:latin typeface="Times New Roman"/>
                <a:cs typeface="Times New Roman"/>
              </a:rPr>
              <a:t>lời thề đôi </a:t>
            </a:r>
            <a:r>
              <a:rPr sz="1800" spc="-5" dirty="0">
                <a:latin typeface="Times New Roman"/>
                <a:cs typeface="Times New Roman"/>
              </a:rPr>
              <a:t>lứa: "Tưởng người </a:t>
            </a:r>
            <a:r>
              <a:rPr sz="1800" dirty="0">
                <a:latin typeface="Times New Roman"/>
                <a:cs typeface="Times New Roman"/>
              </a:rPr>
              <a:t>dưới nguyệt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chén đồng Tin </a:t>
            </a:r>
            <a:r>
              <a:rPr sz="1800" spc="-5" dirty="0">
                <a:latin typeface="Times New Roman"/>
                <a:cs typeface="Times New Roman"/>
              </a:rPr>
              <a:t>sương </a:t>
            </a:r>
            <a:r>
              <a:rPr sz="1800" dirty="0">
                <a:latin typeface="Times New Roman"/>
                <a:cs typeface="Times New Roman"/>
              </a:rPr>
              <a:t>luống </a:t>
            </a:r>
            <a:r>
              <a:rPr sz="1800" spc="-5" dirty="0">
                <a:latin typeface="Times New Roman"/>
                <a:cs typeface="Times New Roman"/>
              </a:rPr>
              <a:t>những </a:t>
            </a:r>
            <a:r>
              <a:rPr sz="1800" dirty="0">
                <a:latin typeface="Times New Roman"/>
                <a:cs typeface="Times New Roman"/>
              </a:rPr>
              <a:t>rày trông </a:t>
            </a:r>
            <a:r>
              <a:rPr sz="1800" spc="-5" dirty="0">
                <a:latin typeface="Times New Roman"/>
                <a:cs typeface="Times New Roman"/>
              </a:rPr>
              <a:t>mai </a:t>
            </a:r>
            <a:r>
              <a:rPr sz="1800" dirty="0">
                <a:latin typeface="Times New Roman"/>
                <a:cs typeface="Times New Roman"/>
              </a:rPr>
              <a:t>chờ Bên trời </a:t>
            </a:r>
            <a:r>
              <a:rPr sz="1800" spc="-5" dirty="0">
                <a:latin typeface="Times New Roman"/>
                <a:cs typeface="Times New Roman"/>
              </a:rPr>
              <a:t>góc </a:t>
            </a:r>
            <a:r>
              <a:rPr sz="1800" dirty="0">
                <a:latin typeface="Times New Roman"/>
                <a:cs typeface="Times New Roman"/>
              </a:rPr>
              <a:t>bể bơ vơ Tấm </a:t>
            </a:r>
            <a:r>
              <a:rPr sz="1800" spc="-5" dirty="0">
                <a:latin typeface="Times New Roman"/>
                <a:cs typeface="Times New Roman"/>
              </a:rPr>
              <a:t>son gột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rửa</a:t>
            </a:r>
            <a:r>
              <a:rPr sz="1800" dirty="0">
                <a:latin typeface="Times New Roman"/>
                <a:cs typeface="Times New Roman"/>
              </a:rPr>
              <a:t> bao </a:t>
            </a:r>
            <a:r>
              <a:rPr sz="1800" spc="-5" dirty="0">
                <a:latin typeface="Times New Roman"/>
                <a:cs typeface="Times New Roman"/>
              </a:rPr>
              <a:t>giờ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phai."</a:t>
            </a:r>
            <a:r>
              <a:rPr sz="1800" spc="-5" dirty="0">
                <a:latin typeface="Times New Roman"/>
                <a:cs typeface="Times New Roman"/>
              </a:rPr>
              <a:t> Những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lời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thề</a:t>
            </a:r>
            <a:r>
              <a:rPr sz="1800" spc="-5" dirty="0">
                <a:latin typeface="Times New Roman"/>
                <a:cs typeface="Times New Roman"/>
              </a:rPr>
              <a:t> nguyền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đâu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còn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nữa,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cây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cầu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trần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thế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Kiều</a:t>
            </a:r>
            <a:r>
              <a:rPr sz="1800" spc="-10" dirty="0">
                <a:latin typeface="Times New Roman"/>
                <a:cs typeface="Times New Roman"/>
              </a:rPr>
              <a:t> và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Kim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Trọng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phải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bước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thật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éo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le.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tưởng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tượng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cái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cảnh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Kim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Trọng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đang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hướng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mình,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đêm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ngày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đau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đáu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chờ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tin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uổng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công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vô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ích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"Tin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sương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luống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rày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trông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mai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chờ".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nỗi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nhớ </a:t>
            </a:r>
            <a:r>
              <a:rPr sz="1800" dirty="0">
                <a:latin typeface="Times New Roman"/>
                <a:cs typeface="Times New Roman"/>
              </a:rPr>
              <a:t>ấy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đọc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nhận</a:t>
            </a:r>
            <a:r>
              <a:rPr sz="1800" spc="-10" dirty="0">
                <a:latin typeface="Times New Roman"/>
                <a:cs typeface="Times New Roman"/>
              </a:rPr>
              <a:t> ra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tâm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trạng xót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xa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đau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đớn.</a:t>
            </a:r>
            <a:r>
              <a:rPr sz="1800" dirty="0">
                <a:latin typeface="Times New Roman"/>
                <a:cs typeface="Times New Roman"/>
              </a:rPr>
              <a:t> Nàng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tự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hứa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4933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24600"/>
              </a:lnSpc>
              <a:spcBef>
                <a:spcPts val="95"/>
              </a:spcBef>
            </a:pPr>
            <a:r>
              <a:rPr sz="1800" dirty="0">
                <a:latin typeface="Times New Roman"/>
                <a:cs typeface="Times New Roman"/>
              </a:rPr>
              <a:t>"Tấm </a:t>
            </a:r>
            <a:r>
              <a:rPr sz="1800" spc="-5" dirty="0">
                <a:latin typeface="Times New Roman"/>
                <a:cs typeface="Times New Roman"/>
              </a:rPr>
              <a:t>son </a:t>
            </a:r>
            <a:r>
              <a:rPr sz="1800" dirty="0">
                <a:latin typeface="Times New Roman"/>
                <a:cs typeface="Times New Roman"/>
              </a:rPr>
              <a:t>gột </a:t>
            </a:r>
            <a:r>
              <a:rPr sz="1800" spc="-10" dirty="0">
                <a:latin typeface="Times New Roman"/>
                <a:cs typeface="Times New Roman"/>
              </a:rPr>
              <a:t>rửa </a:t>
            </a:r>
            <a:r>
              <a:rPr sz="1800" dirty="0">
                <a:latin typeface="Times New Roman"/>
                <a:cs typeface="Times New Roman"/>
              </a:rPr>
              <a:t>bao giờ cho </a:t>
            </a:r>
            <a:r>
              <a:rPr sz="1800" spc="-5" dirty="0">
                <a:latin typeface="Times New Roman"/>
                <a:cs typeface="Times New Roman"/>
              </a:rPr>
              <a:t>phai". Đó là </a:t>
            </a:r>
            <a:r>
              <a:rPr sz="1800" dirty="0">
                <a:latin typeface="Times New Roman"/>
                <a:cs typeface="Times New Roman"/>
              </a:rPr>
              <a:t>tấm </a:t>
            </a:r>
            <a:r>
              <a:rPr sz="1800" spc="-5" dirty="0">
                <a:latin typeface="Times New Roman"/>
                <a:cs typeface="Times New Roman"/>
              </a:rPr>
              <a:t>lòng </a:t>
            </a:r>
            <a:r>
              <a:rPr sz="1800" dirty="0">
                <a:latin typeface="Times New Roman"/>
                <a:cs typeface="Times New Roman"/>
              </a:rPr>
              <a:t>thủy chung </a:t>
            </a:r>
            <a:r>
              <a:rPr sz="1800" spc="-10" dirty="0">
                <a:latin typeface="Times New Roman"/>
                <a:cs typeface="Times New Roman"/>
              </a:rPr>
              <a:t>son </a:t>
            </a:r>
            <a:r>
              <a:rPr sz="1800" spc="-5" dirty="0">
                <a:latin typeface="Times New Roman"/>
                <a:cs typeface="Times New Roman"/>
              </a:rPr>
              <a:t>sắt </a:t>
            </a:r>
            <a:r>
              <a:rPr sz="1800" dirty="0">
                <a:latin typeface="Times New Roman"/>
                <a:cs typeface="Times New Roman"/>
              </a:rPr>
              <a:t>thề non </a:t>
            </a:r>
            <a:r>
              <a:rPr sz="1800" spc="-5" dirty="0">
                <a:latin typeface="Times New Roman"/>
                <a:cs typeface="Times New Roman"/>
              </a:rPr>
              <a:t>ước biển </a:t>
            </a:r>
            <a:r>
              <a:rPr sz="1800" dirty="0">
                <a:latin typeface="Times New Roman"/>
                <a:cs typeface="Times New Roman"/>
              </a:rPr>
              <a:t> của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kẻ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chung</a:t>
            </a:r>
            <a:r>
              <a:rPr sz="1800" spc="-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tình.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Tiếp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đó,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Kiều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nhớ</a:t>
            </a:r>
            <a:r>
              <a:rPr sz="1800" spc="-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tới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cha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mẹ.</a:t>
            </a:r>
            <a:r>
              <a:rPr sz="1800" spc="-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</a:t>
            </a:r>
            <a:r>
              <a:rPr sz="1800" spc="-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tới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song</a:t>
            </a:r>
            <a:r>
              <a:rPr sz="1800" spc="-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thân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Kiều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vô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cùng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xót: </a:t>
            </a:r>
            <a:r>
              <a:rPr sz="1800" i="1" dirty="0">
                <a:latin typeface="Times New Roman"/>
                <a:cs typeface="Times New Roman"/>
              </a:rPr>
              <a:t>Xót </a:t>
            </a:r>
            <a:r>
              <a:rPr sz="1800" i="1" spc="-5" dirty="0">
                <a:latin typeface="Times New Roman"/>
                <a:cs typeface="Times New Roman"/>
              </a:rPr>
              <a:t>người tựa </a:t>
            </a:r>
            <a:r>
              <a:rPr sz="1800" i="1" dirty="0">
                <a:latin typeface="Times New Roman"/>
                <a:cs typeface="Times New Roman"/>
              </a:rPr>
              <a:t>cửa hôm </a:t>
            </a:r>
            <a:r>
              <a:rPr sz="1800" i="1" spc="-5" dirty="0">
                <a:latin typeface="Times New Roman"/>
                <a:cs typeface="Times New Roman"/>
              </a:rPr>
              <a:t>mai/ </a:t>
            </a:r>
            <a:r>
              <a:rPr sz="1800" i="1" dirty="0">
                <a:latin typeface="Times New Roman"/>
                <a:cs typeface="Times New Roman"/>
              </a:rPr>
              <a:t>Quạt nồng ấp </a:t>
            </a:r>
            <a:r>
              <a:rPr sz="1800" i="1" spc="-5" dirty="0">
                <a:latin typeface="Times New Roman"/>
                <a:cs typeface="Times New Roman"/>
              </a:rPr>
              <a:t>lạnh </a:t>
            </a:r>
            <a:r>
              <a:rPr sz="1800" i="1" dirty="0">
                <a:latin typeface="Times New Roman"/>
                <a:cs typeface="Times New Roman"/>
              </a:rPr>
              <a:t>những ai đó </a:t>
            </a:r>
            <a:r>
              <a:rPr sz="1800" i="1" spc="-5" dirty="0">
                <a:latin typeface="Times New Roman"/>
                <a:cs typeface="Times New Roman"/>
              </a:rPr>
              <a:t>giờ?/ </a:t>
            </a:r>
            <a:r>
              <a:rPr sz="1800" i="1" dirty="0">
                <a:latin typeface="Times New Roman"/>
                <a:cs typeface="Times New Roman"/>
              </a:rPr>
              <a:t>Sân </a:t>
            </a:r>
            <a:r>
              <a:rPr sz="1800" i="1" spc="-5" dirty="0">
                <a:latin typeface="Times New Roman"/>
                <a:cs typeface="Times New Roman"/>
              </a:rPr>
              <a:t>Lai cách </a:t>
            </a:r>
            <a:r>
              <a:rPr sz="1800" i="1" dirty="0">
                <a:latin typeface="Times New Roman"/>
                <a:cs typeface="Times New Roman"/>
              </a:rPr>
              <a:t>mấy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nắng </a:t>
            </a:r>
            <a:r>
              <a:rPr sz="1800" i="1" spc="-5" dirty="0">
                <a:latin typeface="Times New Roman"/>
                <a:cs typeface="Times New Roman"/>
              </a:rPr>
              <a:t>mưa, </a:t>
            </a:r>
            <a:r>
              <a:rPr sz="1800" i="1" dirty="0">
                <a:latin typeface="Times New Roman"/>
                <a:cs typeface="Times New Roman"/>
              </a:rPr>
              <a:t>Có </a:t>
            </a:r>
            <a:r>
              <a:rPr sz="1800" i="1" spc="-5" dirty="0">
                <a:latin typeface="Times New Roman"/>
                <a:cs typeface="Times New Roman"/>
              </a:rPr>
              <a:t>khi </a:t>
            </a:r>
            <a:r>
              <a:rPr sz="1800" i="1" dirty="0">
                <a:latin typeface="Times New Roman"/>
                <a:cs typeface="Times New Roman"/>
              </a:rPr>
              <a:t>gốc </a:t>
            </a:r>
            <a:r>
              <a:rPr sz="1800" i="1" spc="-5" dirty="0">
                <a:latin typeface="Times New Roman"/>
                <a:cs typeface="Times New Roman"/>
              </a:rPr>
              <a:t>tử </a:t>
            </a:r>
            <a:r>
              <a:rPr sz="1800" i="1" dirty="0">
                <a:latin typeface="Times New Roman"/>
                <a:cs typeface="Times New Roman"/>
              </a:rPr>
              <a:t>đã </a:t>
            </a:r>
            <a:r>
              <a:rPr sz="1800" i="1" spc="-5" dirty="0">
                <a:latin typeface="Times New Roman"/>
                <a:cs typeface="Times New Roman"/>
              </a:rPr>
              <a:t>vừa người ôm" </a:t>
            </a:r>
            <a:r>
              <a:rPr sz="1800" spc="-10" dirty="0">
                <a:latin typeface="Times New Roman"/>
                <a:cs typeface="Times New Roman"/>
              </a:rPr>
              <a:t>Nàng </a:t>
            </a:r>
            <a:r>
              <a:rPr sz="1800" dirty="0">
                <a:latin typeface="Times New Roman"/>
                <a:cs typeface="Times New Roman"/>
              </a:rPr>
              <a:t>nghĩ tới cái cảnh cha </a:t>
            </a:r>
            <a:r>
              <a:rPr sz="1800" spc="5" dirty="0">
                <a:latin typeface="Times New Roman"/>
                <a:cs typeface="Times New Roman"/>
              </a:rPr>
              <a:t>mẹ </a:t>
            </a:r>
            <a:r>
              <a:rPr sz="1800" dirty="0">
                <a:latin typeface="Times New Roman"/>
                <a:cs typeface="Times New Roman"/>
              </a:rPr>
              <a:t>ngồi tựa cửa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ngóng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lúc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sáng</a:t>
            </a:r>
            <a:r>
              <a:rPr sz="1800" spc="-10" dirty="0">
                <a:latin typeface="Times New Roman"/>
                <a:cs typeface="Times New Roman"/>
              </a:rPr>
              <a:t> sớm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hay </a:t>
            </a:r>
            <a:r>
              <a:rPr sz="1800" spc="-5" dirty="0">
                <a:latin typeface="Times New Roman"/>
                <a:cs typeface="Times New Roman"/>
              </a:rPr>
              <a:t>buổi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chiều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tà.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Vậy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mà </a:t>
            </a:r>
            <a:r>
              <a:rPr sz="1800" dirty="0">
                <a:latin typeface="Times New Roman"/>
                <a:cs typeface="Times New Roman"/>
              </a:rPr>
              <a:t>vẫn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bặt</a:t>
            </a:r>
            <a:r>
              <a:rPr sz="1800" dirty="0">
                <a:latin typeface="Times New Roman"/>
                <a:cs typeface="Times New Roman"/>
              </a:rPr>
              <a:t> vô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âm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tín.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Nàng xót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xa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lúc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cha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 già </a:t>
            </a:r>
            <a:r>
              <a:rPr sz="1800" spc="-5" dirty="0">
                <a:latin typeface="Times New Roman"/>
                <a:cs typeface="Times New Roman"/>
              </a:rPr>
              <a:t>yếu không </a:t>
            </a:r>
            <a:r>
              <a:rPr sz="1800" dirty="0">
                <a:latin typeface="Times New Roman"/>
                <a:cs typeface="Times New Roman"/>
              </a:rPr>
              <a:t>có ai chăm </a:t>
            </a:r>
            <a:r>
              <a:rPr sz="1800" spc="-5" dirty="0">
                <a:latin typeface="Times New Roman"/>
                <a:cs typeface="Times New Roman"/>
              </a:rPr>
              <a:t>sóc </a:t>
            </a:r>
            <a:r>
              <a:rPr sz="1800" dirty="0">
                <a:latin typeface="Times New Roman"/>
                <a:cs typeface="Times New Roman"/>
              </a:rPr>
              <a:t>phụng </a:t>
            </a:r>
            <a:r>
              <a:rPr sz="1800" spc="-5" dirty="0">
                <a:latin typeface="Times New Roman"/>
                <a:cs typeface="Times New Roman"/>
              </a:rPr>
              <a:t>dưỡng chăm nom. </a:t>
            </a:r>
            <a:r>
              <a:rPr sz="1800" dirty="0">
                <a:latin typeface="Times New Roman"/>
                <a:cs typeface="Times New Roman"/>
              </a:rPr>
              <a:t>Tâm trạng nhớ thương </a:t>
            </a:r>
            <a:r>
              <a:rPr sz="1800" spc="-5" dirty="0">
                <a:latin typeface="Times New Roman"/>
                <a:cs typeface="Times New Roman"/>
              </a:rPr>
              <a:t>vời vợi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cùng </a:t>
            </a:r>
            <a:r>
              <a:rPr sz="1800" spc="-5" dirty="0">
                <a:latin typeface="Times New Roman"/>
                <a:cs typeface="Times New Roman"/>
              </a:rPr>
              <a:t>với </a:t>
            </a:r>
            <a:r>
              <a:rPr sz="1800" dirty="0">
                <a:latin typeface="Times New Roman"/>
                <a:cs typeface="Times New Roman"/>
              </a:rPr>
              <a:t>nỗi xót xa thể </a:t>
            </a:r>
            <a:r>
              <a:rPr sz="1800" spc="-5" dirty="0">
                <a:latin typeface="Times New Roman"/>
                <a:cs typeface="Times New Roman"/>
              </a:rPr>
              <a:t>hiện sâu sắc tấm </a:t>
            </a:r>
            <a:r>
              <a:rPr sz="1800" dirty="0">
                <a:latin typeface="Times New Roman"/>
                <a:cs typeface="Times New Roman"/>
              </a:rPr>
              <a:t>lòng hiếu thảo </a:t>
            </a:r>
            <a:r>
              <a:rPr sz="1800" spc="-5" dirty="0">
                <a:latin typeface="Times New Roman"/>
                <a:cs typeface="Times New Roman"/>
              </a:rPr>
              <a:t>của nàng. </a:t>
            </a:r>
            <a:r>
              <a:rPr sz="1800" dirty="0">
                <a:latin typeface="Times New Roman"/>
                <a:cs typeface="Times New Roman"/>
              </a:rPr>
              <a:t>Rất nhiều từ </a:t>
            </a:r>
            <a:r>
              <a:rPr sz="1800" spc="-5" dirty="0">
                <a:latin typeface="Times New Roman"/>
                <a:cs typeface="Times New Roman"/>
              </a:rPr>
              <a:t>ngữ </a:t>
            </a:r>
            <a:r>
              <a:rPr sz="1800" dirty="0">
                <a:latin typeface="Times New Roman"/>
                <a:cs typeface="Times New Roman"/>
              </a:rPr>
              <a:t>lấy </a:t>
            </a:r>
            <a:r>
              <a:rPr sz="1800" spc="-5" dirty="0">
                <a:latin typeface="Times New Roman"/>
                <a:cs typeface="Times New Roman"/>
              </a:rPr>
              <a:t>từ </a:t>
            </a:r>
            <a:r>
              <a:rPr sz="1800" dirty="0">
                <a:latin typeface="Times New Roman"/>
                <a:cs typeface="Times New Roman"/>
              </a:rPr>
              <a:t> điển cố cùng </a:t>
            </a:r>
            <a:r>
              <a:rPr sz="1800" spc="-5" dirty="0">
                <a:latin typeface="Times New Roman"/>
                <a:cs typeface="Times New Roman"/>
              </a:rPr>
              <a:t>với </a:t>
            </a:r>
            <a:r>
              <a:rPr sz="1800" dirty="0">
                <a:latin typeface="Times New Roman"/>
                <a:cs typeface="Times New Roman"/>
              </a:rPr>
              <a:t>từ ngữ dân </a:t>
            </a:r>
            <a:r>
              <a:rPr sz="1800" spc="-5" dirty="0">
                <a:latin typeface="Times New Roman"/>
                <a:cs typeface="Times New Roman"/>
              </a:rPr>
              <a:t>gian </a:t>
            </a:r>
            <a:r>
              <a:rPr sz="1800" dirty="0">
                <a:latin typeface="Times New Roman"/>
                <a:cs typeface="Times New Roman"/>
              </a:rPr>
              <a:t>vừa nói </a:t>
            </a:r>
            <a:r>
              <a:rPr sz="1800" spc="-5" dirty="0">
                <a:latin typeface="Times New Roman"/>
                <a:cs typeface="Times New Roman"/>
              </a:rPr>
              <a:t>được thời </a:t>
            </a:r>
            <a:r>
              <a:rPr sz="1800" dirty="0">
                <a:latin typeface="Times New Roman"/>
                <a:cs typeface="Times New Roman"/>
              </a:rPr>
              <a:t>gian </a:t>
            </a:r>
            <a:r>
              <a:rPr sz="1800" spc="-10" dirty="0">
                <a:latin typeface="Times New Roman"/>
                <a:cs typeface="Times New Roman"/>
              </a:rPr>
              <a:t>xa </a:t>
            </a:r>
            <a:r>
              <a:rPr sz="1800" dirty="0">
                <a:latin typeface="Times New Roman"/>
                <a:cs typeface="Times New Roman"/>
              </a:rPr>
              <a:t>cách, vừa nói đến </a:t>
            </a:r>
            <a:r>
              <a:rPr sz="1800" spc="-5" dirty="0">
                <a:latin typeface="Times New Roman"/>
                <a:cs typeface="Times New Roman"/>
              </a:rPr>
              <a:t>sự tàn phai </a:t>
            </a:r>
            <a:r>
              <a:rPr sz="1800" dirty="0">
                <a:latin typeface="Times New Roman"/>
                <a:cs typeface="Times New Roman"/>
              </a:rPr>
              <a:t> khốc liệt </a:t>
            </a:r>
            <a:r>
              <a:rPr sz="1800" spc="-5" dirty="0">
                <a:latin typeface="Times New Roman"/>
                <a:cs typeface="Times New Roman"/>
              </a:rPr>
              <a:t>của </a:t>
            </a:r>
            <a:r>
              <a:rPr sz="1800" dirty="0">
                <a:latin typeface="Times New Roman"/>
                <a:cs typeface="Times New Roman"/>
              </a:rPr>
              <a:t>thiên </a:t>
            </a:r>
            <a:r>
              <a:rPr sz="1800" spc="-5" dirty="0">
                <a:latin typeface="Times New Roman"/>
                <a:cs typeface="Times New Roman"/>
              </a:rPr>
              <a:t>nhiên đối với </a:t>
            </a:r>
            <a:r>
              <a:rPr sz="1800" dirty="0">
                <a:latin typeface="Times New Roman"/>
                <a:cs typeface="Times New Roman"/>
              </a:rPr>
              <a:t>con </a:t>
            </a:r>
            <a:r>
              <a:rPr sz="1800" spc="-5" dirty="0">
                <a:latin typeface="Times New Roman"/>
                <a:cs typeface="Times New Roman"/>
              </a:rPr>
              <a:t>người. Ngôn </a:t>
            </a:r>
            <a:r>
              <a:rPr sz="1800" dirty="0">
                <a:latin typeface="Times New Roman"/>
                <a:cs typeface="Times New Roman"/>
              </a:rPr>
              <a:t>ngữ độc </a:t>
            </a:r>
            <a:r>
              <a:rPr sz="1800" spc="-5" dirty="0">
                <a:latin typeface="Times New Roman"/>
                <a:cs typeface="Times New Roman"/>
              </a:rPr>
              <a:t>thoại </a:t>
            </a:r>
            <a:r>
              <a:rPr sz="1800" dirty="0">
                <a:latin typeface="Times New Roman"/>
                <a:cs typeface="Times New Roman"/>
              </a:rPr>
              <a:t>nội </a:t>
            </a:r>
            <a:r>
              <a:rPr sz="1800" spc="-5" dirty="0">
                <a:latin typeface="Times New Roman"/>
                <a:cs typeface="Times New Roman"/>
              </a:rPr>
              <a:t>tâm, </a:t>
            </a:r>
            <a:r>
              <a:rPr sz="1800" dirty="0">
                <a:latin typeface="Times New Roman"/>
                <a:cs typeface="Times New Roman"/>
              </a:rPr>
              <a:t>phong cách </a:t>
            </a:r>
            <a:r>
              <a:rPr sz="1800" spc="10" dirty="0">
                <a:latin typeface="Times New Roman"/>
                <a:cs typeface="Times New Roman"/>
              </a:rPr>
              <a:t>cổ 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điển </a:t>
            </a:r>
            <a:r>
              <a:rPr sz="1800" spc="-5" dirty="0">
                <a:latin typeface="Times New Roman"/>
                <a:cs typeface="Times New Roman"/>
              </a:rPr>
              <a:t>hài </a:t>
            </a:r>
            <a:r>
              <a:rPr sz="1800" dirty="0">
                <a:latin typeface="Times New Roman"/>
                <a:cs typeface="Times New Roman"/>
              </a:rPr>
              <a:t>hòa với phong cách dân </a:t>
            </a:r>
            <a:r>
              <a:rPr sz="1800" spc="5" dirty="0">
                <a:latin typeface="Times New Roman"/>
                <a:cs typeface="Times New Roman"/>
              </a:rPr>
              <a:t>tộc </a:t>
            </a:r>
            <a:r>
              <a:rPr sz="1800" dirty="0">
                <a:latin typeface="Times New Roman"/>
                <a:cs typeface="Times New Roman"/>
              </a:rPr>
              <a:t>tạo </a:t>
            </a:r>
            <a:r>
              <a:rPr sz="1800" spc="-5" dirty="0">
                <a:latin typeface="Times New Roman"/>
                <a:cs typeface="Times New Roman"/>
              </a:rPr>
              <a:t>nên những </a:t>
            </a:r>
            <a:r>
              <a:rPr sz="1800" dirty="0">
                <a:latin typeface="Times New Roman"/>
                <a:cs typeface="Times New Roman"/>
              </a:rPr>
              <a:t>vần thơ </a:t>
            </a:r>
            <a:r>
              <a:rPr sz="1800" spc="-5" dirty="0">
                <a:latin typeface="Times New Roman"/>
                <a:cs typeface="Times New Roman"/>
              </a:rPr>
              <a:t>biểu </a:t>
            </a:r>
            <a:r>
              <a:rPr sz="1800" dirty="0">
                <a:latin typeface="Times New Roman"/>
                <a:cs typeface="Times New Roman"/>
              </a:rPr>
              <a:t>cảm thể </a:t>
            </a:r>
            <a:r>
              <a:rPr sz="1800" spc="-5" dirty="0">
                <a:latin typeface="Times New Roman"/>
                <a:cs typeface="Times New Roman"/>
              </a:rPr>
              <a:t>hiện một </a:t>
            </a:r>
            <a:r>
              <a:rPr sz="1800" dirty="0">
                <a:latin typeface="Times New Roman"/>
                <a:cs typeface="Times New Roman"/>
              </a:rPr>
              <a:t>tâm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trạng bi </a:t>
            </a:r>
            <a:r>
              <a:rPr sz="1800" spc="-5" dirty="0">
                <a:latin typeface="Times New Roman"/>
                <a:cs typeface="Times New Roman"/>
              </a:rPr>
              <a:t>kịch, một </a:t>
            </a:r>
            <a:r>
              <a:rPr sz="1800" dirty="0">
                <a:latin typeface="Times New Roman"/>
                <a:cs typeface="Times New Roman"/>
              </a:rPr>
              <a:t>cảnh ngộ đầy bi </a:t>
            </a:r>
            <a:r>
              <a:rPr sz="1800" spc="-5" dirty="0">
                <a:latin typeface="Times New Roman"/>
                <a:cs typeface="Times New Roman"/>
              </a:rPr>
              <a:t>kịch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5" dirty="0">
                <a:latin typeface="Times New Roman"/>
                <a:cs typeface="Times New Roman"/>
              </a:rPr>
              <a:t>Kiều. </a:t>
            </a:r>
            <a:r>
              <a:rPr sz="1800" dirty="0">
                <a:latin typeface="Times New Roman"/>
                <a:cs typeface="Times New Roman"/>
              </a:rPr>
              <a:t>Trong cảnh </a:t>
            </a:r>
            <a:r>
              <a:rPr sz="1800" spc="-10" dirty="0">
                <a:latin typeface="Times New Roman"/>
                <a:cs typeface="Times New Roman"/>
              </a:rPr>
              <a:t>bình </a:t>
            </a:r>
            <a:r>
              <a:rPr sz="1800" dirty="0">
                <a:latin typeface="Times New Roman"/>
                <a:cs typeface="Times New Roman"/>
              </a:rPr>
              <a:t>rơi </a:t>
            </a:r>
            <a:r>
              <a:rPr sz="1800" spc="-5" dirty="0">
                <a:latin typeface="Times New Roman"/>
                <a:cs typeface="Times New Roman"/>
              </a:rPr>
              <a:t>trâm </a:t>
            </a:r>
            <a:r>
              <a:rPr sz="1800" dirty="0">
                <a:latin typeface="Times New Roman"/>
                <a:cs typeface="Times New Roman"/>
              </a:rPr>
              <a:t>gãy Kiều là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đáng </a:t>
            </a:r>
            <a:r>
              <a:rPr sz="1800" spc="-5" dirty="0">
                <a:latin typeface="Times New Roman"/>
                <a:cs typeface="Times New Roman"/>
              </a:rPr>
              <a:t>thương nhất </a:t>
            </a:r>
            <a:r>
              <a:rPr sz="1800" dirty="0">
                <a:latin typeface="Times New Roman"/>
                <a:cs typeface="Times New Roman"/>
              </a:rPr>
              <a:t>nhưng </a:t>
            </a:r>
            <a:r>
              <a:rPr sz="1800" spc="-5" dirty="0">
                <a:latin typeface="Times New Roman"/>
                <a:cs typeface="Times New Roman"/>
              </a:rPr>
              <a:t>nàng </a:t>
            </a:r>
            <a:r>
              <a:rPr sz="1800" dirty="0">
                <a:latin typeface="Times New Roman"/>
                <a:cs typeface="Times New Roman"/>
              </a:rPr>
              <a:t>không nghĩ </a:t>
            </a:r>
            <a:r>
              <a:rPr sz="1800" spc="5" dirty="0">
                <a:latin typeface="Times New Roman"/>
                <a:cs typeface="Times New Roman"/>
              </a:rPr>
              <a:t>đến </a:t>
            </a:r>
            <a:r>
              <a:rPr sz="1800" dirty="0">
                <a:latin typeface="Times New Roman"/>
                <a:cs typeface="Times New Roman"/>
              </a:rPr>
              <a:t>mình </a:t>
            </a:r>
            <a:r>
              <a:rPr sz="1800" spc="-5" dirty="0">
                <a:latin typeface="Times New Roman"/>
                <a:cs typeface="Times New Roman"/>
              </a:rPr>
              <a:t>mà vẫn </a:t>
            </a:r>
            <a:r>
              <a:rPr sz="1800" dirty="0">
                <a:latin typeface="Times New Roman"/>
                <a:cs typeface="Times New Roman"/>
              </a:rPr>
              <a:t>nhớ thương </a:t>
            </a:r>
            <a:r>
              <a:rPr sz="1800" spc="-5" dirty="0">
                <a:latin typeface="Times New Roman"/>
                <a:cs typeface="Times New Roman"/>
              </a:rPr>
              <a:t>cha </a:t>
            </a:r>
            <a:r>
              <a:rPr sz="1800" dirty="0">
                <a:latin typeface="Times New Roman"/>
                <a:cs typeface="Times New Roman"/>
              </a:rPr>
              <a:t>mẹ và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thân. Kiều </a:t>
            </a:r>
            <a:r>
              <a:rPr sz="1800" spc="-5" dirty="0">
                <a:latin typeface="Times New Roman"/>
                <a:cs typeface="Times New Roman"/>
              </a:rPr>
              <a:t>thực </a:t>
            </a:r>
            <a:r>
              <a:rPr sz="1800" spc="-10" dirty="0">
                <a:latin typeface="Times New Roman"/>
                <a:cs typeface="Times New Roman"/>
              </a:rPr>
              <a:t>sự </a:t>
            </a:r>
            <a:r>
              <a:rPr sz="1800" dirty="0">
                <a:latin typeface="Times New Roman"/>
                <a:cs typeface="Times New Roman"/>
              </a:rPr>
              <a:t>là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tình thủy chung một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con </a:t>
            </a:r>
            <a:r>
              <a:rPr sz="1800" spc="-5" dirty="0">
                <a:latin typeface="Times New Roman"/>
                <a:cs typeface="Times New Roman"/>
              </a:rPr>
              <a:t>hiếu thảo </a:t>
            </a:r>
            <a:r>
              <a:rPr sz="1800" dirty="0">
                <a:latin typeface="Times New Roman"/>
                <a:cs typeface="Times New Roman"/>
              </a:rPr>
              <a:t>có </a:t>
            </a:r>
            <a:r>
              <a:rPr sz="1800" spc="-5" dirty="0">
                <a:latin typeface="Times New Roman"/>
                <a:cs typeface="Times New Roman"/>
              </a:rPr>
              <a:t>tấm lòng vị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 đáng trân </a:t>
            </a:r>
            <a:r>
              <a:rPr sz="1800" spc="-5" dirty="0">
                <a:latin typeface="Times New Roman"/>
                <a:cs typeface="Times New Roman"/>
              </a:rPr>
              <a:t>trọng. </a:t>
            </a:r>
            <a:r>
              <a:rPr sz="1800" dirty="0">
                <a:latin typeface="Times New Roman"/>
                <a:cs typeface="Times New Roman"/>
              </a:rPr>
              <a:t>Đoạn </a:t>
            </a:r>
            <a:r>
              <a:rPr sz="1800" spc="-5" dirty="0">
                <a:latin typeface="Times New Roman"/>
                <a:cs typeface="Times New Roman"/>
              </a:rPr>
              <a:t>trích "Kiều </a:t>
            </a:r>
            <a:r>
              <a:rPr sz="1800" dirty="0">
                <a:latin typeface="Times New Roman"/>
                <a:cs typeface="Times New Roman"/>
              </a:rPr>
              <a:t>ở lầu </a:t>
            </a:r>
            <a:r>
              <a:rPr sz="1800" spc="-10" dirty="0">
                <a:latin typeface="Times New Roman"/>
                <a:cs typeface="Times New Roman"/>
              </a:rPr>
              <a:t>Ngưng </a:t>
            </a:r>
            <a:r>
              <a:rPr sz="1800" dirty="0">
                <a:latin typeface="Times New Roman"/>
                <a:cs typeface="Times New Roman"/>
              </a:rPr>
              <a:t>Bích" là </a:t>
            </a:r>
            <a:r>
              <a:rPr sz="1800" spc="5" dirty="0">
                <a:latin typeface="Times New Roman"/>
                <a:cs typeface="Times New Roman"/>
              </a:rPr>
              <a:t>một </a:t>
            </a:r>
            <a:r>
              <a:rPr sz="1800" spc="-5" dirty="0">
                <a:latin typeface="Times New Roman"/>
                <a:cs typeface="Times New Roman"/>
              </a:rPr>
              <a:t>trong </a:t>
            </a:r>
            <a:r>
              <a:rPr sz="1800" dirty="0">
                <a:latin typeface="Times New Roman"/>
                <a:cs typeface="Times New Roman"/>
              </a:rPr>
              <a:t>những đoạn thơ tả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cảnh ngụ tình </a:t>
            </a:r>
            <a:r>
              <a:rPr sz="1800" spc="-5" dirty="0">
                <a:latin typeface="Times New Roman"/>
                <a:cs typeface="Times New Roman"/>
              </a:rPr>
              <a:t>hay nhất </a:t>
            </a:r>
            <a:r>
              <a:rPr sz="1800" dirty="0">
                <a:latin typeface="Times New Roman"/>
                <a:cs typeface="Times New Roman"/>
              </a:rPr>
              <a:t>Truyện </a:t>
            </a:r>
            <a:r>
              <a:rPr sz="1800" spc="-5" dirty="0">
                <a:latin typeface="Times New Roman"/>
                <a:cs typeface="Times New Roman"/>
              </a:rPr>
              <a:t>Kiều. </a:t>
            </a:r>
            <a:r>
              <a:rPr sz="1800" dirty="0">
                <a:latin typeface="Times New Roman"/>
                <a:cs typeface="Times New Roman"/>
              </a:rPr>
              <a:t>Ngòi bút </a:t>
            </a:r>
            <a:r>
              <a:rPr sz="1800" spc="-5" dirty="0">
                <a:latin typeface="Times New Roman"/>
                <a:cs typeface="Times New Roman"/>
              </a:rPr>
              <a:t>của </a:t>
            </a:r>
            <a:r>
              <a:rPr sz="1800" dirty="0">
                <a:latin typeface="Times New Roman"/>
                <a:cs typeface="Times New Roman"/>
              </a:rPr>
              <a:t>ông đi </a:t>
            </a:r>
            <a:r>
              <a:rPr sz="1800" spc="-5" dirty="0">
                <a:latin typeface="Times New Roman"/>
                <a:cs typeface="Times New Roman"/>
              </a:rPr>
              <a:t>sâu </a:t>
            </a:r>
            <a:r>
              <a:rPr sz="1800" dirty="0">
                <a:latin typeface="Times New Roman"/>
                <a:cs typeface="Times New Roman"/>
              </a:rPr>
              <a:t>vào từng ngõ </a:t>
            </a:r>
            <a:r>
              <a:rPr sz="1800" spc="-5" dirty="0">
                <a:latin typeface="Times New Roman"/>
                <a:cs typeface="Times New Roman"/>
              </a:rPr>
              <a:t>ngách tâm tư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sâu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kín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nàng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Kiều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khiến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đọc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thực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rung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xót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xa.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Cảnh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tình,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7540" cy="5836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cảnh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cứ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hòa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quyện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đan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xen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nổi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bật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chủ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đề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đoạn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thơ.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Bức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tranh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tâm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trạng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dirty="0">
                <a:latin typeface="Times New Roman"/>
                <a:cs typeface="Times New Roman"/>
              </a:rPr>
              <a:t> con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gái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Vương</a:t>
            </a:r>
            <a:r>
              <a:rPr sz="1800" dirty="0">
                <a:latin typeface="Times New Roman"/>
                <a:cs typeface="Times New Roman"/>
              </a:rPr>
              <a:t> vì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thế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neo</a:t>
            </a:r>
            <a:r>
              <a:rPr sz="1800" dirty="0">
                <a:latin typeface="Times New Roman"/>
                <a:cs typeface="Times New Roman"/>
              </a:rPr>
              <a:t> đậu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mãi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lòng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đọc.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b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Đề</a:t>
            </a:r>
            <a:r>
              <a:rPr sz="1800" b="1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số</a:t>
            </a:r>
            <a:r>
              <a:rPr sz="1800" b="1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3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Đọc</a:t>
            </a:r>
            <a:r>
              <a:rPr sz="1800" dirty="0">
                <a:latin typeface="Times New Roman"/>
                <a:cs typeface="Times New Roman"/>
              </a:rPr>
              <a:t> đoạn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 </a:t>
            </a:r>
            <a:r>
              <a:rPr sz="1800" spc="-10" dirty="0">
                <a:latin typeface="Times New Roman"/>
                <a:cs typeface="Times New Roman"/>
              </a:rPr>
              <a:t>sau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 trả</a:t>
            </a:r>
            <a:r>
              <a:rPr sz="1800" spc="-5" dirty="0">
                <a:latin typeface="Times New Roman"/>
                <a:cs typeface="Times New Roman"/>
              </a:rPr>
              <a:t> lời</a:t>
            </a:r>
            <a:r>
              <a:rPr sz="1800" dirty="0">
                <a:latin typeface="Times New Roman"/>
                <a:cs typeface="Times New Roman"/>
              </a:rPr>
              <a:t> các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câu</a:t>
            </a:r>
            <a:r>
              <a:rPr sz="1800" dirty="0">
                <a:latin typeface="Times New Roman"/>
                <a:cs typeface="Times New Roman"/>
              </a:rPr>
              <a:t> hỏi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bên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dưới:</a:t>
            </a:r>
            <a:endParaRPr sz="1800" dirty="0">
              <a:latin typeface="Times New Roman"/>
              <a:cs typeface="Times New Roman"/>
            </a:endParaRPr>
          </a:p>
          <a:p>
            <a:pPr marL="2172335" marR="2165985" indent="251460">
              <a:lnSpc>
                <a:spcPct val="124400"/>
              </a:lnSpc>
            </a:pPr>
            <a:r>
              <a:rPr sz="1800" i="1" spc="-5" dirty="0">
                <a:latin typeface="Times New Roman"/>
                <a:cs typeface="Times New Roman"/>
              </a:rPr>
              <a:t>Tưởng người dưới </a:t>
            </a:r>
            <a:r>
              <a:rPr sz="1800" i="1" dirty="0">
                <a:latin typeface="Times New Roman"/>
                <a:cs typeface="Times New Roman"/>
              </a:rPr>
              <a:t>nguyệt chén </a:t>
            </a:r>
            <a:r>
              <a:rPr sz="1800" i="1" spc="-5" dirty="0">
                <a:latin typeface="Times New Roman"/>
                <a:cs typeface="Times New Roman"/>
              </a:rPr>
              <a:t>đồng, 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Tin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sương</a:t>
            </a:r>
            <a:r>
              <a:rPr sz="1800" i="1" dirty="0">
                <a:latin typeface="Times New Roman"/>
                <a:cs typeface="Times New Roman"/>
              </a:rPr>
              <a:t> luống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những</a:t>
            </a:r>
            <a:r>
              <a:rPr sz="1800" i="1" spc="-5" dirty="0">
                <a:latin typeface="Times New Roman"/>
                <a:cs typeface="Times New Roman"/>
              </a:rPr>
              <a:t> rày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trông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mai </a:t>
            </a:r>
            <a:r>
              <a:rPr sz="1800" i="1" dirty="0">
                <a:latin typeface="Times New Roman"/>
                <a:cs typeface="Times New Roman"/>
              </a:rPr>
              <a:t>chờ.</a:t>
            </a:r>
            <a:endParaRPr sz="18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40"/>
              </a:spcBef>
            </a:pPr>
            <a:r>
              <a:rPr sz="1800" i="1" dirty="0">
                <a:latin typeface="Times New Roman"/>
                <a:cs typeface="Times New Roman"/>
              </a:rPr>
              <a:t>Bên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trời </a:t>
            </a:r>
            <a:r>
              <a:rPr sz="1800" i="1" dirty="0">
                <a:latin typeface="Times New Roman"/>
                <a:cs typeface="Times New Roman"/>
              </a:rPr>
              <a:t>góc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bể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bơ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vơ</a:t>
            </a:r>
            <a:endParaRPr sz="1800" dirty="0">
              <a:latin typeface="Times New Roman"/>
              <a:cs typeface="Times New Roman"/>
            </a:endParaRPr>
          </a:p>
          <a:p>
            <a:pPr marL="2565400" marR="2559685" algn="ctr">
              <a:lnSpc>
                <a:spcPts val="2690"/>
              </a:lnSpc>
              <a:spcBef>
                <a:spcPts val="175"/>
              </a:spcBef>
            </a:pPr>
            <a:r>
              <a:rPr sz="1800" i="1" spc="-5" dirty="0">
                <a:latin typeface="Times New Roman"/>
                <a:cs typeface="Times New Roman"/>
              </a:rPr>
              <a:t>Tấm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son </a:t>
            </a:r>
            <a:r>
              <a:rPr sz="1800" i="1" dirty="0">
                <a:latin typeface="Times New Roman"/>
                <a:cs typeface="Times New Roman"/>
              </a:rPr>
              <a:t>gột</a:t>
            </a:r>
            <a:r>
              <a:rPr sz="1800" i="1" spc="-5" dirty="0">
                <a:latin typeface="Times New Roman"/>
                <a:cs typeface="Times New Roman"/>
              </a:rPr>
              <a:t> rửa </a:t>
            </a:r>
            <a:r>
              <a:rPr sz="1800" i="1" dirty="0">
                <a:latin typeface="Times New Roman"/>
                <a:cs typeface="Times New Roman"/>
              </a:rPr>
              <a:t>bao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giờ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cho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phai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Xót </a:t>
            </a:r>
            <a:r>
              <a:rPr sz="1800" i="1" spc="-5" dirty="0">
                <a:latin typeface="Times New Roman"/>
                <a:cs typeface="Times New Roman"/>
              </a:rPr>
              <a:t>người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tựa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cửa </a:t>
            </a:r>
            <a:r>
              <a:rPr sz="1800" i="1" dirty="0">
                <a:latin typeface="Times New Roman"/>
                <a:cs typeface="Times New Roman"/>
              </a:rPr>
              <a:t>hôm </a:t>
            </a:r>
            <a:r>
              <a:rPr sz="1800" i="1" spc="-5" dirty="0">
                <a:latin typeface="Times New Roman"/>
                <a:cs typeface="Times New Roman"/>
              </a:rPr>
              <a:t>mai</a:t>
            </a:r>
            <a:endParaRPr sz="18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350"/>
              </a:spcBef>
            </a:pPr>
            <a:r>
              <a:rPr sz="1800" i="1" spc="-5" dirty="0">
                <a:latin typeface="Times New Roman"/>
                <a:cs typeface="Times New Roman"/>
              </a:rPr>
              <a:t>Quạt </a:t>
            </a:r>
            <a:r>
              <a:rPr sz="1800" i="1" dirty="0">
                <a:latin typeface="Times New Roman"/>
                <a:cs typeface="Times New Roman"/>
              </a:rPr>
              <a:t>nồng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ấp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lạnh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những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ai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đó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giờ?</a:t>
            </a:r>
            <a:endParaRPr sz="1800" dirty="0">
              <a:latin typeface="Times New Roman"/>
              <a:cs typeface="Times New Roman"/>
            </a:endParaRPr>
          </a:p>
          <a:p>
            <a:pPr marL="2673985" marR="2666365" indent="-1270" algn="ctr">
              <a:lnSpc>
                <a:spcPct val="124400"/>
              </a:lnSpc>
              <a:spcBef>
                <a:spcPts val="15"/>
              </a:spcBef>
            </a:pPr>
            <a:r>
              <a:rPr sz="1800" i="1" dirty="0">
                <a:latin typeface="Times New Roman"/>
                <a:cs typeface="Times New Roman"/>
              </a:rPr>
              <a:t>Sân</a:t>
            </a:r>
            <a:r>
              <a:rPr sz="1800" i="1" spc="7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Lai</a:t>
            </a:r>
            <a:r>
              <a:rPr sz="1800" i="1" spc="7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cách</a:t>
            </a:r>
            <a:r>
              <a:rPr sz="1800" i="1" spc="7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mấy</a:t>
            </a:r>
            <a:r>
              <a:rPr sz="1800" i="1" spc="7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nắng</a:t>
            </a:r>
            <a:r>
              <a:rPr sz="1800" i="1" spc="7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mưa </a:t>
            </a:r>
            <a:r>
              <a:rPr sz="1800" i="1" dirty="0">
                <a:latin typeface="Times New Roman"/>
                <a:cs typeface="Times New Roman"/>
              </a:rPr>
              <a:t> Có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khi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gốc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tử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đã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vừa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người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ôm.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1.</a:t>
            </a:r>
            <a:r>
              <a:rPr sz="1800" spc="-5" dirty="0">
                <a:latin typeface="Times New Roman"/>
                <a:cs typeface="Times New Roman"/>
              </a:rPr>
              <a:t> Em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hãy </a:t>
            </a:r>
            <a:r>
              <a:rPr sz="1800" dirty="0">
                <a:latin typeface="Times New Roman"/>
                <a:cs typeface="Times New Roman"/>
              </a:rPr>
              <a:t>nêu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nội dung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đoạn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trên?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sz="1800" dirty="0">
                <a:latin typeface="Times New Roman"/>
                <a:cs typeface="Times New Roman"/>
              </a:rPr>
              <a:t>2.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Cụm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“tấm son”</a:t>
            </a:r>
            <a:r>
              <a:rPr sz="1800" dirty="0">
                <a:latin typeface="Times New Roman"/>
                <a:cs typeface="Times New Roman"/>
              </a:rPr>
              <a:t> có</a:t>
            </a:r>
            <a:r>
              <a:rPr sz="1800" spc="-5" dirty="0">
                <a:latin typeface="Times New Roman"/>
                <a:cs typeface="Times New Roman"/>
              </a:rPr>
              <a:t> nghĩa gì?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3.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Nêu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dụng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nghệ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thuật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" dirty="0">
                <a:latin typeface="Times New Roman"/>
                <a:cs typeface="Times New Roman"/>
              </a:rPr>
              <a:t> tác</a:t>
            </a:r>
            <a:r>
              <a:rPr sz="1800" dirty="0">
                <a:latin typeface="Times New Roman"/>
                <a:cs typeface="Times New Roman"/>
              </a:rPr>
              <a:t> giả khi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sử</a:t>
            </a:r>
            <a:r>
              <a:rPr sz="1800" dirty="0">
                <a:latin typeface="Times New Roman"/>
                <a:cs typeface="Times New Roman"/>
              </a:rPr>
              <a:t> dụng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 </a:t>
            </a:r>
            <a:r>
              <a:rPr sz="1800" spc="-5" dirty="0">
                <a:latin typeface="Times New Roman"/>
                <a:cs typeface="Times New Roman"/>
              </a:rPr>
              <a:t>“tưởng”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“xót”</a:t>
            </a:r>
            <a:r>
              <a:rPr sz="1800" dirty="0">
                <a:latin typeface="Times New Roman"/>
                <a:cs typeface="Times New Roman"/>
              </a:rPr>
              <a:t> trong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đoạn</a:t>
            </a:r>
            <a:r>
              <a:rPr sz="1800" spc="-5" dirty="0">
                <a:latin typeface="Times New Roman"/>
                <a:cs typeface="Times New Roman"/>
              </a:rPr>
              <a:t> thơ</a:t>
            </a:r>
            <a:r>
              <a:rPr sz="1800" dirty="0">
                <a:latin typeface="Times New Roman"/>
                <a:cs typeface="Times New Roman"/>
              </a:rPr>
              <a:t> trên.</a:t>
            </a: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4. </a:t>
            </a:r>
            <a:r>
              <a:rPr sz="1800" spc="-5" dirty="0">
                <a:latin typeface="Times New Roman"/>
                <a:cs typeface="Times New Roman"/>
              </a:rPr>
              <a:t>Thành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ngữ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nào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sử </a:t>
            </a:r>
            <a:r>
              <a:rPr sz="1800" dirty="0">
                <a:latin typeface="Times New Roman"/>
                <a:cs typeface="Times New Roman"/>
              </a:rPr>
              <a:t>dụng </a:t>
            </a:r>
            <a:r>
              <a:rPr sz="1800" spc="-5" dirty="0">
                <a:latin typeface="Times New Roman"/>
                <a:cs typeface="Times New Roman"/>
              </a:rPr>
              <a:t>trong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đoạn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trích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trên?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175" cy="48101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715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5. </a:t>
            </a:r>
            <a:r>
              <a:rPr sz="1800" spc="-5" dirty="0">
                <a:latin typeface="Times New Roman"/>
                <a:cs typeface="Times New Roman"/>
              </a:rPr>
              <a:t>Viết </a:t>
            </a:r>
            <a:r>
              <a:rPr sz="1800" dirty="0">
                <a:latin typeface="Times New Roman"/>
                <a:cs typeface="Times New Roman"/>
              </a:rPr>
              <a:t>đoạn văn theo </a:t>
            </a:r>
            <a:r>
              <a:rPr sz="1800" spc="-5" dirty="0">
                <a:latin typeface="Times New Roman"/>
                <a:cs typeface="Times New Roman"/>
              </a:rPr>
              <a:t>phương pháp </a:t>
            </a:r>
            <a:r>
              <a:rPr sz="1800" dirty="0">
                <a:latin typeface="Times New Roman"/>
                <a:cs typeface="Times New Roman"/>
              </a:rPr>
              <a:t>diễn dịch </a:t>
            </a:r>
            <a:r>
              <a:rPr sz="1800" spc="-5" dirty="0">
                <a:latin typeface="Times New Roman"/>
                <a:cs typeface="Times New Roman"/>
              </a:rPr>
              <a:t>nêu </a:t>
            </a:r>
            <a:r>
              <a:rPr sz="1800" dirty="0">
                <a:latin typeface="Times New Roman"/>
                <a:cs typeface="Times New Roman"/>
              </a:rPr>
              <a:t>cảm nhận </a:t>
            </a:r>
            <a:r>
              <a:rPr sz="1800" spc="-5" dirty="0">
                <a:latin typeface="Times New Roman"/>
                <a:cs typeface="Times New Roman"/>
              </a:rPr>
              <a:t>của em </a:t>
            </a:r>
            <a:r>
              <a:rPr sz="1800" dirty="0">
                <a:latin typeface="Times New Roman"/>
                <a:cs typeface="Times New Roman"/>
              </a:rPr>
              <a:t>về tâm trạng </a:t>
            </a:r>
            <a:r>
              <a:rPr sz="1800" spc="-5" dirty="0">
                <a:latin typeface="Times New Roman"/>
                <a:cs typeface="Times New Roman"/>
              </a:rPr>
              <a:t>của nhân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vật </a:t>
            </a:r>
            <a:r>
              <a:rPr sz="1800" spc="-5" dirty="0">
                <a:latin typeface="Times New Roman"/>
                <a:cs typeface="Times New Roman"/>
              </a:rPr>
              <a:t>Kiều</a:t>
            </a:r>
            <a:r>
              <a:rPr sz="1800" dirty="0">
                <a:latin typeface="Times New Roman"/>
                <a:cs typeface="Times New Roman"/>
              </a:rPr>
              <a:t> trong</a:t>
            </a:r>
            <a:r>
              <a:rPr sz="1800" spc="-5" dirty="0">
                <a:latin typeface="Times New Roman"/>
                <a:cs typeface="Times New Roman"/>
              </a:rPr>
              <a:t> đoạn</a:t>
            </a:r>
            <a:r>
              <a:rPr sz="1800" dirty="0">
                <a:latin typeface="Times New Roman"/>
                <a:cs typeface="Times New Roman"/>
              </a:rPr>
              <a:t> thơ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trên.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b="1" dirty="0">
                <a:latin typeface="Times New Roman"/>
                <a:cs typeface="Times New Roman"/>
              </a:rPr>
              <a:t>*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Gợi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ý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giải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1. </a:t>
            </a:r>
            <a:r>
              <a:rPr sz="1800" spc="-5" dirty="0">
                <a:latin typeface="Times New Roman"/>
                <a:cs typeface="Times New Roman"/>
              </a:rPr>
              <a:t>Nội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dung: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Nỗi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lòng </a:t>
            </a:r>
            <a:r>
              <a:rPr sz="1800" spc="-5" dirty="0">
                <a:latin typeface="Times New Roman"/>
                <a:cs typeface="Times New Roman"/>
              </a:rPr>
              <a:t>thương</a:t>
            </a:r>
            <a:r>
              <a:rPr sz="1800" dirty="0">
                <a:latin typeface="Times New Roman"/>
                <a:cs typeface="Times New Roman"/>
              </a:rPr>
              <a:t> nhớ Kim Trọng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cha </a:t>
            </a:r>
            <a:r>
              <a:rPr sz="1800" spc="5" dirty="0">
                <a:latin typeface="Times New Roman"/>
                <a:cs typeface="Times New Roman"/>
              </a:rPr>
              <a:t>mẹ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" dirty="0">
                <a:latin typeface="Times New Roman"/>
                <a:cs typeface="Times New Roman"/>
              </a:rPr>
              <a:t> Thúy</a:t>
            </a:r>
            <a:r>
              <a:rPr sz="1800" dirty="0">
                <a:latin typeface="Times New Roman"/>
                <a:cs typeface="Times New Roman"/>
              </a:rPr>
              <a:t> Kiều</a:t>
            </a:r>
          </a:p>
          <a:p>
            <a:pPr marL="12700" marR="3257550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2. </a:t>
            </a:r>
            <a:r>
              <a:rPr sz="1800" spc="-5" dirty="0">
                <a:latin typeface="Times New Roman"/>
                <a:cs typeface="Times New Roman"/>
              </a:rPr>
              <a:t>“Tấm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son”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chỉ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tấm</a:t>
            </a:r>
            <a:r>
              <a:rPr sz="1800" dirty="0">
                <a:latin typeface="Times New Roman"/>
                <a:cs typeface="Times New Roman"/>
              </a:rPr>
              <a:t> lòng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thủy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chung,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son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sắt,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gắn </a:t>
            </a:r>
            <a:r>
              <a:rPr sz="1800" dirty="0">
                <a:latin typeface="Times New Roman"/>
                <a:cs typeface="Times New Roman"/>
              </a:rPr>
              <a:t>bó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3.</a:t>
            </a: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“Tưởng”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nghĩa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mong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nhớ,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mơ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màng,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đang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tới,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đang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hình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dung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rất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rõ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hình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ảnh</a:t>
            </a:r>
            <a:endParaRPr sz="1800" dirty="0">
              <a:latin typeface="Times New Roman"/>
              <a:cs typeface="Times New Roman"/>
            </a:endParaRPr>
          </a:p>
          <a:p>
            <a:pPr marL="12700" marR="5715">
              <a:lnSpc>
                <a:spcPct val="124400"/>
              </a:lnSpc>
              <a:spcBef>
                <a:spcPts val="10"/>
              </a:spcBef>
            </a:pP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yêu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nơi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phương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xa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của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Thúy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Kiều.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“tưởng”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vừa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bộc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lộ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cảm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xúc,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vừa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miêu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tả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hoạt động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duy đó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“nghĩ”.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“Xót”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cha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mẹ,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Kiều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ngập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tràn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thương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xót,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nàng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xót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mẹ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già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sớm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chiều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tựa</a:t>
            </a:r>
            <a:r>
              <a:rPr sz="1800" spc="1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cửa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ngóng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tin</a:t>
            </a:r>
            <a:r>
              <a:rPr sz="1800" spc="1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con,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nàng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xót</a:t>
            </a:r>
            <a:r>
              <a:rPr sz="1800" spc="1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xa,</a:t>
            </a:r>
            <a:r>
              <a:rPr sz="1800" spc="1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lo</a:t>
            </a:r>
            <a:r>
              <a:rPr sz="1800" spc="1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lắng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cha</a:t>
            </a:r>
            <a:r>
              <a:rPr sz="1800" spc="15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mẹ</a:t>
            </a:r>
            <a:r>
              <a:rPr sz="1800" spc="1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vì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1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nhà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ai</a:t>
            </a:r>
            <a:r>
              <a:rPr sz="1800" spc="1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phụng</a:t>
            </a: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spc="-5" dirty="0">
                <a:latin typeface="Times New Roman"/>
                <a:cs typeface="Times New Roman"/>
              </a:rPr>
              <a:t>dưỡng,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đỡ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đần.</a:t>
            </a: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4.</a:t>
            </a:r>
            <a:r>
              <a:rPr sz="1800" spc="-5" dirty="0">
                <a:latin typeface="Times New Roman"/>
                <a:cs typeface="Times New Roman"/>
              </a:rPr>
              <a:t> Thành</a:t>
            </a:r>
            <a:r>
              <a:rPr sz="1800" dirty="0">
                <a:latin typeface="Times New Roman"/>
                <a:cs typeface="Times New Roman"/>
              </a:rPr>
              <a:t> ngữ: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rày </a:t>
            </a:r>
            <a:r>
              <a:rPr sz="1800" dirty="0">
                <a:latin typeface="Times New Roman"/>
                <a:cs typeface="Times New Roman"/>
              </a:rPr>
              <a:t>trông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mai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chờ,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bên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trời </a:t>
            </a:r>
            <a:r>
              <a:rPr sz="1800" spc="-5" dirty="0">
                <a:latin typeface="Times New Roman"/>
                <a:cs typeface="Times New Roman"/>
              </a:rPr>
              <a:t>góc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bể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5.</a:t>
            </a:r>
            <a:r>
              <a:rPr sz="1800" spc="-5" dirty="0">
                <a:latin typeface="Times New Roman"/>
                <a:cs typeface="Times New Roman"/>
              </a:rPr>
              <a:t> Tham </a:t>
            </a:r>
            <a:r>
              <a:rPr sz="1800" dirty="0">
                <a:latin typeface="Times New Roman"/>
                <a:cs typeface="Times New Roman"/>
              </a:rPr>
              <a:t>khảo</a:t>
            </a:r>
            <a:r>
              <a:rPr sz="1800" spc="-5" dirty="0">
                <a:latin typeface="Times New Roman"/>
                <a:cs typeface="Times New Roman"/>
              </a:rPr>
              <a:t> đoạn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đề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 </a:t>
            </a:r>
            <a:r>
              <a:rPr sz="1800" dirty="0">
                <a:latin typeface="Times New Roman"/>
                <a:cs typeface="Times New Roman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6270" cy="54933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b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Đề</a:t>
            </a:r>
            <a:r>
              <a:rPr sz="1800" b="1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số</a:t>
            </a:r>
            <a:r>
              <a:rPr sz="1800" b="1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4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Đọc</a:t>
            </a:r>
            <a:r>
              <a:rPr sz="1800" dirty="0">
                <a:latin typeface="Times New Roman"/>
                <a:cs typeface="Times New Roman"/>
              </a:rPr>
              <a:t> đoạn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 </a:t>
            </a:r>
            <a:r>
              <a:rPr sz="1800" spc="-10" dirty="0">
                <a:latin typeface="Times New Roman"/>
                <a:cs typeface="Times New Roman"/>
              </a:rPr>
              <a:t>sau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 trả</a:t>
            </a:r>
            <a:r>
              <a:rPr sz="1800" spc="-5" dirty="0">
                <a:latin typeface="Times New Roman"/>
                <a:cs typeface="Times New Roman"/>
              </a:rPr>
              <a:t> lời</a:t>
            </a:r>
            <a:r>
              <a:rPr sz="1800" dirty="0">
                <a:latin typeface="Times New Roman"/>
                <a:cs typeface="Times New Roman"/>
              </a:rPr>
              <a:t> các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câu</a:t>
            </a:r>
            <a:r>
              <a:rPr sz="1800" dirty="0">
                <a:latin typeface="Times New Roman"/>
                <a:cs typeface="Times New Roman"/>
              </a:rPr>
              <a:t> hỏi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bên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dưới:</a:t>
            </a:r>
            <a:endParaRPr sz="1800">
              <a:latin typeface="Times New Roman"/>
              <a:cs typeface="Times New Roman"/>
            </a:endParaRPr>
          </a:p>
          <a:p>
            <a:pPr marL="2172335" marR="2164715" indent="251460">
              <a:lnSpc>
                <a:spcPts val="2700"/>
              </a:lnSpc>
              <a:spcBef>
                <a:spcPts val="165"/>
              </a:spcBef>
            </a:pPr>
            <a:r>
              <a:rPr sz="1800" i="1" spc="-5" dirty="0">
                <a:latin typeface="Times New Roman"/>
                <a:cs typeface="Times New Roman"/>
              </a:rPr>
              <a:t>Tưởng người dưới </a:t>
            </a:r>
            <a:r>
              <a:rPr sz="1800" i="1" dirty="0">
                <a:latin typeface="Times New Roman"/>
                <a:cs typeface="Times New Roman"/>
              </a:rPr>
              <a:t>nguyệt chén </a:t>
            </a:r>
            <a:r>
              <a:rPr sz="1800" i="1" spc="-5" dirty="0">
                <a:latin typeface="Times New Roman"/>
                <a:cs typeface="Times New Roman"/>
              </a:rPr>
              <a:t>đồng, 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Tin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sương</a:t>
            </a:r>
            <a:r>
              <a:rPr sz="1800" i="1" dirty="0">
                <a:latin typeface="Times New Roman"/>
                <a:cs typeface="Times New Roman"/>
              </a:rPr>
              <a:t> luống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những</a:t>
            </a:r>
            <a:r>
              <a:rPr sz="1800" i="1" spc="-5" dirty="0">
                <a:latin typeface="Times New Roman"/>
                <a:cs typeface="Times New Roman"/>
              </a:rPr>
              <a:t> rày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trông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mai </a:t>
            </a:r>
            <a:r>
              <a:rPr sz="1800" i="1" dirty="0">
                <a:latin typeface="Times New Roman"/>
                <a:cs typeface="Times New Roman"/>
              </a:rPr>
              <a:t>chờ.</a:t>
            </a:r>
            <a:endParaRPr sz="1800">
              <a:latin typeface="Times New Roman"/>
              <a:cs typeface="Times New Roman"/>
            </a:endParaRPr>
          </a:p>
          <a:p>
            <a:pPr marL="1905" algn="ctr">
              <a:lnSpc>
                <a:spcPct val="100000"/>
              </a:lnSpc>
              <a:spcBef>
                <a:spcPts val="355"/>
              </a:spcBef>
            </a:pPr>
            <a:r>
              <a:rPr sz="1800" i="1" dirty="0">
                <a:latin typeface="Times New Roman"/>
                <a:cs typeface="Times New Roman"/>
              </a:rPr>
              <a:t>Bên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trời </a:t>
            </a:r>
            <a:r>
              <a:rPr sz="1800" i="1" dirty="0">
                <a:latin typeface="Times New Roman"/>
                <a:cs typeface="Times New Roman"/>
              </a:rPr>
              <a:t>góc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bể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bơ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vơ</a:t>
            </a:r>
            <a:endParaRPr sz="1800">
              <a:latin typeface="Times New Roman"/>
              <a:cs typeface="Times New Roman"/>
            </a:endParaRPr>
          </a:p>
          <a:p>
            <a:pPr marL="2565400" marR="2558415" algn="ctr">
              <a:lnSpc>
                <a:spcPct val="124400"/>
              </a:lnSpc>
            </a:pPr>
            <a:r>
              <a:rPr sz="1800" i="1" spc="-5" dirty="0">
                <a:latin typeface="Times New Roman"/>
                <a:cs typeface="Times New Roman"/>
              </a:rPr>
              <a:t>Tấm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son </a:t>
            </a:r>
            <a:r>
              <a:rPr sz="1800" i="1" dirty="0">
                <a:latin typeface="Times New Roman"/>
                <a:cs typeface="Times New Roman"/>
              </a:rPr>
              <a:t>gột</a:t>
            </a:r>
            <a:r>
              <a:rPr sz="1800" i="1" spc="-5" dirty="0">
                <a:latin typeface="Times New Roman"/>
                <a:cs typeface="Times New Roman"/>
              </a:rPr>
              <a:t> rửa </a:t>
            </a:r>
            <a:r>
              <a:rPr sz="1800" i="1" dirty="0">
                <a:latin typeface="Times New Roman"/>
                <a:cs typeface="Times New Roman"/>
              </a:rPr>
              <a:t>bao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giờ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cho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phai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Xót </a:t>
            </a:r>
            <a:r>
              <a:rPr sz="1800" i="1" spc="-5" dirty="0">
                <a:latin typeface="Times New Roman"/>
                <a:cs typeface="Times New Roman"/>
              </a:rPr>
              <a:t>người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tựa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cửa </a:t>
            </a:r>
            <a:r>
              <a:rPr sz="1800" i="1" dirty="0">
                <a:latin typeface="Times New Roman"/>
                <a:cs typeface="Times New Roman"/>
              </a:rPr>
              <a:t>hôm </a:t>
            </a:r>
            <a:r>
              <a:rPr sz="1800" i="1" spc="-5" dirty="0">
                <a:latin typeface="Times New Roman"/>
                <a:cs typeface="Times New Roman"/>
              </a:rPr>
              <a:t>mai</a:t>
            </a:r>
            <a:endParaRPr sz="1800">
              <a:latin typeface="Times New Roman"/>
              <a:cs typeface="Times New Roman"/>
            </a:endParaRPr>
          </a:p>
          <a:p>
            <a:pPr marL="635" algn="ctr">
              <a:lnSpc>
                <a:spcPct val="100000"/>
              </a:lnSpc>
              <a:spcBef>
                <a:spcPts val="540"/>
              </a:spcBef>
            </a:pPr>
            <a:r>
              <a:rPr sz="1800" i="1" spc="-5" dirty="0">
                <a:latin typeface="Times New Roman"/>
                <a:cs typeface="Times New Roman"/>
              </a:rPr>
              <a:t>Quạt </a:t>
            </a:r>
            <a:r>
              <a:rPr sz="1800" i="1" dirty="0">
                <a:latin typeface="Times New Roman"/>
                <a:cs typeface="Times New Roman"/>
              </a:rPr>
              <a:t>nồng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ấp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lạnh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những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ai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đó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giờ?</a:t>
            </a:r>
            <a:endParaRPr sz="1800">
              <a:latin typeface="Times New Roman"/>
              <a:cs typeface="Times New Roman"/>
            </a:endParaRPr>
          </a:p>
          <a:p>
            <a:pPr marL="2673985" marR="2664460" indent="-1270" algn="ctr">
              <a:lnSpc>
                <a:spcPts val="2690"/>
              </a:lnSpc>
              <a:spcBef>
                <a:spcPts val="175"/>
              </a:spcBef>
            </a:pPr>
            <a:r>
              <a:rPr sz="1800" i="1" dirty="0">
                <a:latin typeface="Times New Roman"/>
                <a:cs typeface="Times New Roman"/>
              </a:rPr>
              <a:t>Sân</a:t>
            </a:r>
            <a:r>
              <a:rPr sz="1800" i="1" spc="7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Lai</a:t>
            </a:r>
            <a:r>
              <a:rPr sz="1800" i="1" spc="7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cách</a:t>
            </a:r>
            <a:r>
              <a:rPr sz="1800" i="1" spc="8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mấy</a:t>
            </a:r>
            <a:r>
              <a:rPr sz="1800" i="1" spc="7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nắng</a:t>
            </a:r>
            <a:r>
              <a:rPr sz="1800" i="1" spc="7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mưa </a:t>
            </a:r>
            <a:r>
              <a:rPr sz="1800" i="1" dirty="0">
                <a:latin typeface="Times New Roman"/>
                <a:cs typeface="Times New Roman"/>
              </a:rPr>
              <a:t> Có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khi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gốc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tử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đã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vừa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người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ôm.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1800" dirty="0">
                <a:latin typeface="Times New Roman"/>
                <a:cs typeface="Times New Roman"/>
              </a:rPr>
              <a:t>1. </a:t>
            </a:r>
            <a:r>
              <a:rPr sz="1800" spc="-5" dirty="0">
                <a:latin typeface="Times New Roman"/>
                <a:cs typeface="Times New Roman"/>
              </a:rPr>
              <a:t>Nêu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vị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trí</a:t>
            </a:r>
            <a:r>
              <a:rPr sz="1800" spc="-5" dirty="0">
                <a:latin typeface="Times New Roman"/>
                <a:cs typeface="Times New Roman"/>
              </a:rPr>
              <a:t> đoạn </a:t>
            </a:r>
            <a:r>
              <a:rPr sz="1800" dirty="0">
                <a:latin typeface="Times New Roman"/>
                <a:cs typeface="Times New Roman"/>
              </a:rPr>
              <a:t>trích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“Kiều ở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lầu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Ngưng Bích”?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2.</a:t>
            </a:r>
            <a:r>
              <a:rPr sz="1800" spc="-5" dirty="0">
                <a:latin typeface="Times New Roman"/>
                <a:cs typeface="Times New Roman"/>
              </a:rPr>
              <a:t> Tìm </a:t>
            </a:r>
            <a:r>
              <a:rPr sz="1800" spc="5" dirty="0">
                <a:latin typeface="Times New Roman"/>
                <a:cs typeface="Times New Roman"/>
              </a:rPr>
              <a:t>từ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láy trong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đoạn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trích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trên?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3.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Em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hãy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nhận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xét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trình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tự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thương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nhớ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Thúy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Kiều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đoạn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trích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trên.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Theo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em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thứ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tự đó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hợp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lý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không?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4.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“Người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tựa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cửa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hôm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mai”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tới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đoạn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trên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ai?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Những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suy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nàng Kiều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-5" dirty="0">
                <a:latin typeface="Times New Roman"/>
                <a:cs typeface="Times New Roman"/>
              </a:rPr>
              <a:t> 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thể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hiện như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thế</a:t>
            </a:r>
            <a:r>
              <a:rPr sz="1800" spc="-5" dirty="0">
                <a:latin typeface="Times New Roman"/>
                <a:cs typeface="Times New Roman"/>
              </a:rPr>
              <a:t> nào?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836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985" algn="just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5. </a:t>
            </a:r>
            <a:r>
              <a:rPr sz="1800" spc="-5" dirty="0">
                <a:latin typeface="Times New Roman"/>
                <a:cs typeface="Times New Roman"/>
              </a:rPr>
              <a:t>Viết </a:t>
            </a:r>
            <a:r>
              <a:rPr sz="1800" dirty="0">
                <a:latin typeface="Times New Roman"/>
                <a:cs typeface="Times New Roman"/>
              </a:rPr>
              <a:t>đoạn văn theo </a:t>
            </a:r>
            <a:r>
              <a:rPr sz="1800" spc="-5" dirty="0">
                <a:latin typeface="Times New Roman"/>
                <a:cs typeface="Times New Roman"/>
              </a:rPr>
              <a:t>phương pháp </a:t>
            </a:r>
            <a:r>
              <a:rPr sz="1800" dirty="0">
                <a:latin typeface="Times New Roman"/>
                <a:cs typeface="Times New Roman"/>
              </a:rPr>
              <a:t>diễn dịch </a:t>
            </a:r>
            <a:r>
              <a:rPr sz="1800" spc="-5" dirty="0">
                <a:latin typeface="Times New Roman"/>
                <a:cs typeface="Times New Roman"/>
              </a:rPr>
              <a:t>nêu </a:t>
            </a:r>
            <a:r>
              <a:rPr sz="1800" dirty="0">
                <a:latin typeface="Times New Roman"/>
                <a:cs typeface="Times New Roman"/>
              </a:rPr>
              <a:t>cảm nhận </a:t>
            </a:r>
            <a:r>
              <a:rPr sz="1800" spc="-5" dirty="0">
                <a:latin typeface="Times New Roman"/>
                <a:cs typeface="Times New Roman"/>
              </a:rPr>
              <a:t>của em </a:t>
            </a:r>
            <a:r>
              <a:rPr sz="1800" dirty="0">
                <a:latin typeface="Times New Roman"/>
                <a:cs typeface="Times New Roman"/>
              </a:rPr>
              <a:t>về tâm trạng </a:t>
            </a:r>
            <a:r>
              <a:rPr sz="1800" spc="-5" dirty="0">
                <a:latin typeface="Times New Roman"/>
                <a:cs typeface="Times New Roman"/>
              </a:rPr>
              <a:t>của nhân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vật </a:t>
            </a:r>
            <a:r>
              <a:rPr sz="1800" spc="-5" dirty="0">
                <a:latin typeface="Times New Roman"/>
                <a:cs typeface="Times New Roman"/>
              </a:rPr>
              <a:t>Kiều</a:t>
            </a:r>
            <a:r>
              <a:rPr sz="1800" dirty="0">
                <a:latin typeface="Times New Roman"/>
                <a:cs typeface="Times New Roman"/>
              </a:rPr>
              <a:t> trong</a:t>
            </a:r>
            <a:r>
              <a:rPr sz="1800" spc="-5" dirty="0">
                <a:latin typeface="Times New Roman"/>
                <a:cs typeface="Times New Roman"/>
              </a:rPr>
              <a:t> đoạn</a:t>
            </a:r>
            <a:r>
              <a:rPr sz="1800" dirty="0">
                <a:latin typeface="Times New Roman"/>
                <a:cs typeface="Times New Roman"/>
              </a:rPr>
              <a:t> thơ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trên.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25"/>
              </a:spcBef>
            </a:pPr>
            <a:r>
              <a:rPr sz="1800" b="1" dirty="0">
                <a:latin typeface="Times New Roman"/>
                <a:cs typeface="Times New Roman"/>
              </a:rPr>
              <a:t>*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Gợi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ý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giải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500"/>
              </a:lnSpc>
              <a:spcBef>
                <a:spcPts val="15"/>
              </a:spcBef>
            </a:pPr>
            <a:r>
              <a:rPr sz="1800" dirty="0">
                <a:latin typeface="Times New Roman"/>
                <a:cs typeface="Times New Roman"/>
              </a:rPr>
              <a:t>1.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Vị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trí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đoạn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trích: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Đoạn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trích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nằm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phần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thứ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hai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(Gia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biến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lưu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lạc).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Sau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biết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mình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bị </a:t>
            </a:r>
            <a:r>
              <a:rPr sz="1800" spc="-5" dirty="0">
                <a:latin typeface="Times New Roman"/>
                <a:cs typeface="Times New Roman"/>
              </a:rPr>
              <a:t>lừa </a:t>
            </a:r>
            <a:r>
              <a:rPr sz="1800" dirty="0">
                <a:latin typeface="Times New Roman"/>
                <a:cs typeface="Times New Roman"/>
              </a:rPr>
              <a:t>vào chốn </a:t>
            </a:r>
            <a:r>
              <a:rPr sz="1800" spc="-5" dirty="0">
                <a:latin typeface="Times New Roman"/>
                <a:cs typeface="Times New Roman"/>
              </a:rPr>
              <a:t>lầu xanh, Kiều uất ức định </a:t>
            </a:r>
            <a:r>
              <a:rPr sz="1800" dirty="0">
                <a:latin typeface="Times New Roman"/>
                <a:cs typeface="Times New Roman"/>
              </a:rPr>
              <a:t>tự vẫn. Tú bà vờ </a:t>
            </a:r>
            <a:r>
              <a:rPr sz="1800" spc="-5" dirty="0">
                <a:latin typeface="Times New Roman"/>
                <a:cs typeface="Times New Roman"/>
              </a:rPr>
              <a:t>hứa </a:t>
            </a:r>
            <a:r>
              <a:rPr sz="1800" spc="-10" dirty="0">
                <a:latin typeface="Times New Roman"/>
                <a:cs typeface="Times New Roman"/>
              </a:rPr>
              <a:t>hẹn </a:t>
            </a:r>
            <a:r>
              <a:rPr sz="1800" dirty="0">
                <a:latin typeface="Times New Roman"/>
                <a:cs typeface="Times New Roman"/>
              </a:rPr>
              <a:t>Kiều </a:t>
            </a:r>
            <a:r>
              <a:rPr sz="1800" spc="-5" dirty="0">
                <a:latin typeface="Times New Roman"/>
                <a:cs typeface="Times New Roman"/>
              </a:rPr>
              <a:t>bình phục sẽ </a:t>
            </a:r>
            <a:r>
              <a:rPr sz="1800" spc="-10" dirty="0">
                <a:latin typeface="Times New Roman"/>
                <a:cs typeface="Times New Roman"/>
              </a:rPr>
              <a:t>gả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chồng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vào </a:t>
            </a:r>
            <a:r>
              <a:rPr sz="1800" spc="-5" dirty="0">
                <a:latin typeface="Times New Roman"/>
                <a:cs typeface="Times New Roman"/>
              </a:rPr>
              <a:t>nơi</a:t>
            </a:r>
            <a:r>
              <a:rPr sz="1800" dirty="0">
                <a:latin typeface="Times New Roman"/>
                <a:cs typeface="Times New Roman"/>
              </a:rPr>
              <a:t> tử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tế,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rồi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đưa </a:t>
            </a:r>
            <a:r>
              <a:rPr sz="1800" spc="-5" dirty="0">
                <a:latin typeface="Times New Roman"/>
                <a:cs typeface="Times New Roman"/>
              </a:rPr>
              <a:t>Kiều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giam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lỏng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lầu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Bích, </a:t>
            </a:r>
            <a:r>
              <a:rPr sz="1800" dirty="0">
                <a:latin typeface="Times New Roman"/>
                <a:cs typeface="Times New Roman"/>
              </a:rPr>
              <a:t>đợi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thực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âm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mưu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mới.</a:t>
            </a:r>
          </a:p>
          <a:p>
            <a:pPr marL="12700" algn="just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2.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Từ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láy: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bơ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vơ</a:t>
            </a:r>
          </a:p>
          <a:p>
            <a:pPr marL="12700" algn="just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3.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Kiều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nhớ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Kim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Trọng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trước </a:t>
            </a:r>
            <a:r>
              <a:rPr sz="1800" dirty="0">
                <a:latin typeface="Times New Roman"/>
                <a:cs typeface="Times New Roman"/>
              </a:rPr>
              <a:t>vì:</a:t>
            </a: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- Không thể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Kiều </a:t>
            </a:r>
            <a:r>
              <a:rPr sz="1800" dirty="0">
                <a:latin typeface="Times New Roman"/>
                <a:cs typeface="Times New Roman"/>
              </a:rPr>
              <a:t>nhớ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-5" dirty="0">
                <a:latin typeface="Times New Roman"/>
                <a:cs typeface="Times New Roman"/>
              </a:rPr>
              <a:t> cha </a:t>
            </a:r>
            <a:r>
              <a:rPr sz="1800" dirty="0">
                <a:latin typeface="Times New Roman"/>
                <a:cs typeface="Times New Roman"/>
              </a:rPr>
              <a:t>mẹ</a:t>
            </a:r>
            <a:r>
              <a:rPr sz="1800" spc="-5" dirty="0">
                <a:latin typeface="Times New Roman"/>
                <a:cs typeface="Times New Roman"/>
              </a:rPr>
              <a:t> trước</a:t>
            </a:r>
            <a:r>
              <a:rPr sz="1800" dirty="0">
                <a:latin typeface="Times New Roman"/>
                <a:cs typeface="Times New Roman"/>
              </a:rPr>
              <a:t> nhớ về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Kim Trọng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sau.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Trước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hết,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nàng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đau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đớn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nhớ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tới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chàng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Kim,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điều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này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vừa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phù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hợp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với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quy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luật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tâm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lý</a:t>
            </a:r>
          </a:p>
          <a:p>
            <a:pPr marL="12700" marR="5080">
              <a:lnSpc>
                <a:spcPct val="1244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niên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đang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yêu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(tâm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lí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tuổi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thanh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xuân),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vừa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tinh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tế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ngòi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bút</a:t>
            </a:r>
            <a:r>
              <a:rPr sz="1800" dirty="0">
                <a:latin typeface="Times New Roman"/>
                <a:cs typeface="Times New Roman"/>
              </a:rPr>
              <a:t> Nguyễn </a:t>
            </a:r>
            <a:r>
              <a:rPr sz="1800" spc="-5" dirty="0">
                <a:latin typeface="Times New Roman"/>
                <a:cs typeface="Times New Roman"/>
              </a:rPr>
              <a:t>Du.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Kiều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nhớ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Kim Trọng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trước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rồi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mới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nhớ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đến cha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vì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thấy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mình có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lỗi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</a:p>
          <a:p>
            <a:pPr marL="12700" marR="6985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giữ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lời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hẹn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ước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chàng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Kim.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Còn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với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cha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mẹ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dù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sao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Kiều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cũng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đã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phần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nào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làm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tròn chữ </a:t>
            </a:r>
            <a:r>
              <a:rPr sz="1800" spc="-5" dirty="0">
                <a:latin typeface="Times New Roman"/>
                <a:cs typeface="Times New Roman"/>
              </a:rPr>
              <a:t>hiếu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bán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mình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cứu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5" dirty="0">
                <a:latin typeface="Times New Roman"/>
                <a:cs typeface="Times New Roman"/>
              </a:rPr>
              <a:t> em.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4. </a:t>
            </a:r>
            <a:r>
              <a:rPr sz="1800" spc="-5" dirty="0">
                <a:latin typeface="Times New Roman"/>
                <a:cs typeface="Times New Roman"/>
              </a:rPr>
              <a:t>“Tựa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cửa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hôm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mai”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Thúy </a:t>
            </a:r>
            <a:r>
              <a:rPr sz="1800" spc="-5" dirty="0">
                <a:latin typeface="Times New Roman"/>
                <a:cs typeface="Times New Roman"/>
              </a:rPr>
              <a:t>Kiều</a:t>
            </a:r>
            <a:r>
              <a:rPr sz="1800" dirty="0">
                <a:latin typeface="Times New Roman"/>
                <a:cs typeface="Times New Roman"/>
              </a:rPr>
              <a:t> đang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tựa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cửa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trông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chờ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con.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139255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5" dirty="0">
                <a:latin typeface="Times New Roman"/>
                <a:cs typeface="Times New Roman"/>
              </a:rPr>
              <a:t> Suy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Kiều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về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mẹ:</a:t>
            </a:r>
            <a:endParaRPr sz="1800">
              <a:latin typeface="Times New Roman"/>
              <a:cs typeface="Times New Roman"/>
            </a:endParaRPr>
          </a:p>
          <a:p>
            <a:pPr marL="12700" marR="5080" indent="229870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Nàng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xót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cho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cha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già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sớm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chiều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tựa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cửa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ngóng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tin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con,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nàng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xót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xa,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lo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lắng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vì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nhà không ai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phụng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dưỡng,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đỡ đần.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5.</a:t>
            </a:r>
            <a:r>
              <a:rPr sz="1800" spc="-5" dirty="0">
                <a:latin typeface="Times New Roman"/>
                <a:cs typeface="Times New Roman"/>
              </a:rPr>
              <a:t> Tham </a:t>
            </a:r>
            <a:r>
              <a:rPr sz="1800" dirty="0">
                <a:latin typeface="Times New Roman"/>
                <a:cs typeface="Times New Roman"/>
              </a:rPr>
              <a:t>khảo</a:t>
            </a:r>
            <a:r>
              <a:rPr sz="1800" spc="-5" dirty="0">
                <a:latin typeface="Times New Roman"/>
                <a:cs typeface="Times New Roman"/>
              </a:rPr>
              <a:t> đoạn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đề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 </a:t>
            </a:r>
            <a:r>
              <a:rPr sz="1800" dirty="0">
                <a:latin typeface="Times New Roman"/>
                <a:cs typeface="Times New Roman"/>
              </a:rPr>
              <a:t>2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BÀI</a:t>
            </a:r>
            <a:r>
              <a:rPr spc="-15" dirty="0"/>
              <a:t> </a:t>
            </a:r>
            <a:r>
              <a:rPr dirty="0"/>
              <a:t>3.</a:t>
            </a:r>
            <a:r>
              <a:rPr spc="-5" dirty="0"/>
              <a:t> </a:t>
            </a:r>
            <a:r>
              <a:rPr dirty="0"/>
              <a:t>CÁC </a:t>
            </a:r>
            <a:r>
              <a:rPr spc="-5" dirty="0"/>
              <a:t>DẠNG</a:t>
            </a:r>
            <a:r>
              <a:rPr dirty="0"/>
              <a:t> ĐỀ</a:t>
            </a:r>
            <a:r>
              <a:rPr spc="-15" dirty="0"/>
              <a:t> </a:t>
            </a:r>
            <a:r>
              <a:rPr spc="-5" dirty="0"/>
              <a:t>VIẾT</a:t>
            </a:r>
            <a:r>
              <a:rPr dirty="0"/>
              <a:t> </a:t>
            </a:r>
            <a:r>
              <a:rPr spc="-5" dirty="0"/>
              <a:t>TẬP</a:t>
            </a:r>
            <a:r>
              <a:rPr dirty="0"/>
              <a:t> </a:t>
            </a:r>
            <a:r>
              <a:rPr spc="-5" dirty="0"/>
              <a:t>LÀM VĂN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1700" y="1199134"/>
            <a:ext cx="8259445" cy="54946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7620" algn="just">
              <a:lnSpc>
                <a:spcPct val="124700"/>
              </a:lnSpc>
              <a:spcBef>
                <a:spcPts val="95"/>
              </a:spcBef>
            </a:pPr>
            <a:r>
              <a:rPr sz="1800" b="1" spc="-5" dirty="0">
                <a:latin typeface="Times New Roman"/>
                <a:cs typeface="Times New Roman"/>
              </a:rPr>
              <a:t>I. </a:t>
            </a:r>
            <a:r>
              <a:rPr sz="1800" b="1" dirty="0">
                <a:latin typeface="Times New Roman"/>
                <a:cs typeface="Times New Roman"/>
              </a:rPr>
              <a:t>PHÂN </a:t>
            </a:r>
            <a:r>
              <a:rPr sz="1800" b="1" spc="-5" dirty="0">
                <a:latin typeface="Times New Roman"/>
                <a:cs typeface="Times New Roman"/>
              </a:rPr>
              <a:t>TÍCH </a:t>
            </a:r>
            <a:r>
              <a:rPr sz="1800" b="1" dirty="0">
                <a:latin typeface="Times New Roman"/>
                <a:cs typeface="Times New Roman"/>
              </a:rPr>
              <a:t>8 </a:t>
            </a:r>
            <a:r>
              <a:rPr sz="1800" b="1" spc="-5" dirty="0">
                <a:latin typeface="Times New Roman"/>
                <a:cs typeface="Times New Roman"/>
              </a:rPr>
              <a:t>CÂU </a:t>
            </a:r>
            <a:r>
              <a:rPr sz="1800" b="1" dirty="0">
                <a:latin typeface="Times New Roman"/>
                <a:cs typeface="Times New Roman"/>
              </a:rPr>
              <a:t>THƠ CUỐI </a:t>
            </a:r>
            <a:r>
              <a:rPr sz="1800" b="1" spc="-5" dirty="0">
                <a:latin typeface="Times New Roman"/>
                <a:cs typeface="Times New Roman"/>
              </a:rPr>
              <a:t>ĐOẠN TRÍCH “KIỀU </a:t>
            </a:r>
            <a:r>
              <a:rPr sz="1800" b="1" dirty="0">
                <a:latin typeface="Times New Roman"/>
                <a:cs typeface="Times New Roman"/>
              </a:rPr>
              <a:t>Ở </a:t>
            </a:r>
            <a:r>
              <a:rPr sz="1800" b="1" spc="-5" dirty="0">
                <a:latin typeface="Times New Roman"/>
                <a:cs typeface="Times New Roman"/>
              </a:rPr>
              <a:t>LẦU NGƯNG BÍCH”. </a:t>
            </a:r>
            <a:r>
              <a:rPr sz="1800" b="1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Hướng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dẫn: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Bút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pháp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tả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cảnh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ngụ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Nguyễn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Du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8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cuối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“Kiều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lầu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Bích”</a:t>
            </a:r>
          </a:p>
          <a:p>
            <a:pPr marL="12700" marR="5080" algn="just">
              <a:lnSpc>
                <a:spcPct val="124500"/>
              </a:lnSpc>
            </a:pPr>
            <a:r>
              <a:rPr sz="1800" dirty="0">
                <a:latin typeface="Times New Roman"/>
                <a:cs typeface="Times New Roman"/>
              </a:rPr>
              <a:t>–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Đoạn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này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được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xem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kiểu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mẫu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lối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tả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ngụ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tình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trong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chương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cổ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điển. </a:t>
            </a:r>
            <a:r>
              <a:rPr sz="1800" spc="-5" dirty="0">
                <a:latin typeface="Times New Roman"/>
                <a:cs typeface="Times New Roman"/>
              </a:rPr>
              <a:t>Để diễn tả </a:t>
            </a:r>
            <a:r>
              <a:rPr sz="1800" dirty="0">
                <a:latin typeface="Times New Roman"/>
                <a:cs typeface="Times New Roman"/>
              </a:rPr>
              <a:t>tâm trạng Kiều – Nguyễn </a:t>
            </a:r>
            <a:r>
              <a:rPr sz="1800" spc="-5" dirty="0">
                <a:latin typeface="Times New Roman"/>
                <a:cs typeface="Times New Roman"/>
              </a:rPr>
              <a:t>Du </a:t>
            </a:r>
            <a:r>
              <a:rPr sz="1800" dirty="0">
                <a:latin typeface="Times New Roman"/>
                <a:cs typeface="Times New Roman"/>
              </a:rPr>
              <a:t>đã sử dụng bút </a:t>
            </a:r>
            <a:r>
              <a:rPr sz="1800" spc="-10" dirty="0">
                <a:latin typeface="Times New Roman"/>
                <a:cs typeface="Times New Roman"/>
              </a:rPr>
              <a:t>pháp </a:t>
            </a:r>
            <a:r>
              <a:rPr sz="1800" spc="5" dirty="0">
                <a:latin typeface="Times New Roman"/>
                <a:cs typeface="Times New Roman"/>
              </a:rPr>
              <a:t>tả </a:t>
            </a:r>
            <a:r>
              <a:rPr sz="1800" dirty="0">
                <a:latin typeface="Times New Roman"/>
                <a:cs typeface="Times New Roman"/>
              </a:rPr>
              <a:t>cảnh ngụ </a:t>
            </a:r>
            <a:r>
              <a:rPr sz="1800" spc="-5" dirty="0">
                <a:latin typeface="Times New Roman"/>
                <a:cs typeface="Times New Roman"/>
              </a:rPr>
              <a:t>tình </a:t>
            </a:r>
            <a:r>
              <a:rPr sz="1800" dirty="0">
                <a:latin typeface="Times New Roman"/>
                <a:cs typeface="Times New Roman"/>
              </a:rPr>
              <a:t>“tình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 </a:t>
            </a:r>
            <a:r>
              <a:rPr sz="1800" spc="-5" dirty="0">
                <a:latin typeface="Times New Roman"/>
                <a:cs typeface="Times New Roman"/>
              </a:rPr>
              <a:t>cảnh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ấy,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này”</a:t>
            </a:r>
            <a:r>
              <a:rPr sz="1800" dirty="0">
                <a:latin typeface="Times New Roman"/>
                <a:cs typeface="Times New Roman"/>
              </a:rPr>
              <a:t> để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khắc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hoạ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tâm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trọng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5" dirty="0">
                <a:latin typeface="Times New Roman"/>
                <a:cs typeface="Times New Roman"/>
              </a:rPr>
              <a:t>Kiều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lúc</a:t>
            </a:r>
            <a:r>
              <a:rPr sz="1800" dirty="0">
                <a:latin typeface="Times New Roman"/>
                <a:cs typeface="Times New Roman"/>
              </a:rPr>
              <a:t> bị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giam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lỏng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lầu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Ngưng </a:t>
            </a:r>
            <a:r>
              <a:rPr sz="1800" dirty="0">
                <a:latin typeface="Times New Roman"/>
                <a:cs typeface="Times New Roman"/>
              </a:rPr>
              <a:t>Bích. – </a:t>
            </a:r>
            <a:r>
              <a:rPr sz="1800" spc="-5" dirty="0">
                <a:latin typeface="Times New Roman"/>
                <a:cs typeface="Times New Roman"/>
              </a:rPr>
              <a:t>Đây là </a:t>
            </a:r>
            <a:r>
              <a:rPr sz="1800" dirty="0">
                <a:latin typeface="Times New Roman"/>
                <a:cs typeface="Times New Roman"/>
              </a:rPr>
              <a:t>8 câu thơ thực cảnh </a:t>
            </a:r>
            <a:r>
              <a:rPr sz="1800" spc="-5" dirty="0">
                <a:latin typeface="Times New Roman"/>
                <a:cs typeface="Times New Roman"/>
              </a:rPr>
              <a:t>mà cũng là </a:t>
            </a:r>
            <a:r>
              <a:rPr sz="1800" dirty="0">
                <a:latin typeface="Times New Roman"/>
                <a:cs typeface="Times New Roman"/>
              </a:rPr>
              <a:t>tâm cảnh. </a:t>
            </a:r>
            <a:r>
              <a:rPr sz="1800" spc="-5" dirty="0">
                <a:latin typeface="Times New Roman"/>
                <a:cs typeface="Times New Roman"/>
              </a:rPr>
              <a:t>Mỗi </a:t>
            </a:r>
            <a:r>
              <a:rPr sz="1800" dirty="0">
                <a:latin typeface="Times New Roman"/>
                <a:cs typeface="Times New Roman"/>
              </a:rPr>
              <a:t>biểu </a:t>
            </a:r>
            <a:r>
              <a:rPr sz="1800" spc="-5" dirty="0">
                <a:latin typeface="Times New Roman"/>
                <a:cs typeface="Times New Roman"/>
              </a:rPr>
              <a:t>hiện của </a:t>
            </a:r>
            <a:r>
              <a:rPr sz="1800" dirty="0">
                <a:latin typeface="Times New Roman"/>
                <a:cs typeface="Times New Roman"/>
              </a:rPr>
              <a:t>cảnh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đồng thời là </a:t>
            </a:r>
            <a:r>
              <a:rPr sz="1800" spc="-5" dirty="0">
                <a:latin typeface="Times New Roman"/>
                <a:cs typeface="Times New Roman"/>
              </a:rPr>
              <a:t>một </a:t>
            </a:r>
            <a:r>
              <a:rPr sz="1800" dirty="0">
                <a:latin typeface="Times New Roman"/>
                <a:cs typeface="Times New Roman"/>
              </a:rPr>
              <a:t>ẩn dụ </a:t>
            </a:r>
            <a:r>
              <a:rPr sz="1800" spc="-5" dirty="0">
                <a:latin typeface="Times New Roman"/>
                <a:cs typeface="Times New Roman"/>
              </a:rPr>
              <a:t>về tâm trạng của người </a:t>
            </a:r>
            <a:r>
              <a:rPr sz="1800" dirty="0">
                <a:latin typeface="Times New Roman"/>
                <a:cs typeface="Times New Roman"/>
              </a:rPr>
              <a:t>– mỗi một cảnh </a:t>
            </a:r>
            <a:r>
              <a:rPr sz="1800" spc="-5" dirty="0">
                <a:latin typeface="Times New Roman"/>
                <a:cs typeface="Times New Roman"/>
              </a:rPr>
              <a:t>lại </a:t>
            </a:r>
            <a:r>
              <a:rPr sz="1800" dirty="0">
                <a:latin typeface="Times New Roman"/>
                <a:cs typeface="Times New Roman"/>
              </a:rPr>
              <a:t>khơi gợi ở </a:t>
            </a:r>
            <a:r>
              <a:rPr sz="1800" spc="-5" dirty="0">
                <a:latin typeface="Times New Roman"/>
                <a:cs typeface="Times New Roman"/>
              </a:rPr>
              <a:t>Kiều những </a:t>
            </a:r>
            <a:r>
              <a:rPr sz="1800" dirty="0">
                <a:latin typeface="Times New Roman"/>
                <a:cs typeface="Times New Roman"/>
              </a:rPr>
              <a:t> nỗi buồn khác </a:t>
            </a:r>
            <a:r>
              <a:rPr sz="1800" spc="-5" dirty="0">
                <a:latin typeface="Times New Roman"/>
                <a:cs typeface="Times New Roman"/>
              </a:rPr>
              <a:t>nhau, </a:t>
            </a:r>
            <a:r>
              <a:rPr sz="1800" dirty="0">
                <a:latin typeface="Times New Roman"/>
                <a:cs typeface="Times New Roman"/>
              </a:rPr>
              <a:t>với </a:t>
            </a:r>
            <a:r>
              <a:rPr sz="1800" spc="-5" dirty="0">
                <a:latin typeface="Times New Roman"/>
                <a:cs typeface="Times New Roman"/>
              </a:rPr>
              <a:t>những lý </a:t>
            </a:r>
            <a:r>
              <a:rPr sz="1800" dirty="0">
                <a:latin typeface="Times New Roman"/>
                <a:cs typeface="Times New Roman"/>
              </a:rPr>
              <a:t>do buồn </a:t>
            </a:r>
            <a:r>
              <a:rPr sz="1800" spc="-5" dirty="0">
                <a:latin typeface="Times New Roman"/>
                <a:cs typeface="Times New Roman"/>
              </a:rPr>
              <a:t>khác </a:t>
            </a:r>
            <a:r>
              <a:rPr sz="1800" dirty="0">
                <a:latin typeface="Times New Roman"/>
                <a:cs typeface="Times New Roman"/>
              </a:rPr>
              <a:t>nhau trong khi </a:t>
            </a:r>
            <a:r>
              <a:rPr sz="1800" spc="-5" dirty="0">
                <a:latin typeface="Times New Roman"/>
                <a:cs typeface="Times New Roman"/>
              </a:rPr>
              <a:t>nỗi </a:t>
            </a:r>
            <a:r>
              <a:rPr sz="1800" dirty="0">
                <a:latin typeface="Times New Roman"/>
                <a:cs typeface="Times New Roman"/>
              </a:rPr>
              <a:t>buồn đã đầy ắp </a:t>
            </a:r>
            <a:r>
              <a:rPr sz="1800" spc="-5" dirty="0">
                <a:latin typeface="Times New Roman"/>
                <a:cs typeface="Times New Roman"/>
              </a:rPr>
              <a:t>tâm </a:t>
            </a:r>
            <a:r>
              <a:rPr sz="1800" dirty="0">
                <a:latin typeface="Times New Roman"/>
                <a:cs typeface="Times New Roman"/>
              </a:rPr>
              <a:t> trạng để rồi tình buồn </a:t>
            </a:r>
            <a:r>
              <a:rPr sz="1800" spc="-5" dirty="0">
                <a:latin typeface="Times New Roman"/>
                <a:cs typeface="Times New Roman"/>
              </a:rPr>
              <a:t>lại tác động </a:t>
            </a:r>
            <a:r>
              <a:rPr sz="1800" dirty="0">
                <a:latin typeface="Times New Roman"/>
                <a:cs typeface="Times New Roman"/>
              </a:rPr>
              <a:t>vào </a:t>
            </a:r>
            <a:r>
              <a:rPr sz="1800" spc="-5" dirty="0">
                <a:latin typeface="Times New Roman"/>
                <a:cs typeface="Times New Roman"/>
              </a:rPr>
              <a:t>cảnh, </a:t>
            </a:r>
            <a:r>
              <a:rPr sz="1800" dirty="0">
                <a:latin typeface="Times New Roman"/>
                <a:cs typeface="Times New Roman"/>
              </a:rPr>
              <a:t>khiến cảnh </a:t>
            </a:r>
            <a:r>
              <a:rPr sz="1800" spc="-5" dirty="0">
                <a:latin typeface="Times New Roman"/>
                <a:cs typeface="Times New Roman"/>
              </a:rPr>
              <a:t>mỗi </a:t>
            </a:r>
            <a:r>
              <a:rPr sz="1800" dirty="0">
                <a:latin typeface="Times New Roman"/>
                <a:cs typeface="Times New Roman"/>
              </a:rPr>
              <a:t>lúc </a:t>
            </a:r>
            <a:r>
              <a:rPr sz="1800" spc="-5" dirty="0">
                <a:latin typeface="Times New Roman"/>
                <a:cs typeface="Times New Roman"/>
              </a:rPr>
              <a:t>lại </a:t>
            </a:r>
            <a:r>
              <a:rPr sz="1800" dirty="0">
                <a:latin typeface="Times New Roman"/>
                <a:cs typeface="Times New Roman"/>
              </a:rPr>
              <a:t>buồn hơn, </a:t>
            </a:r>
            <a:r>
              <a:rPr sz="1800" spc="-5" dirty="0">
                <a:latin typeface="Times New Roman"/>
                <a:cs typeface="Times New Roman"/>
              </a:rPr>
              <a:t>nỗi </a:t>
            </a:r>
            <a:r>
              <a:rPr sz="1800" dirty="0">
                <a:latin typeface="Times New Roman"/>
                <a:cs typeface="Times New Roman"/>
              </a:rPr>
              <a:t>buồn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mỗi </a:t>
            </a:r>
            <a:r>
              <a:rPr sz="1800" spc="-5" dirty="0">
                <a:latin typeface="Times New Roman"/>
                <a:cs typeface="Times New Roman"/>
              </a:rPr>
              <a:t>lúc</a:t>
            </a:r>
            <a:r>
              <a:rPr sz="1800" dirty="0">
                <a:latin typeface="Times New Roman"/>
                <a:cs typeface="Times New Roman"/>
              </a:rPr>
              <a:t> một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ghê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gớm,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mãnh</a:t>
            </a:r>
            <a:r>
              <a:rPr sz="1800" dirty="0">
                <a:latin typeface="Times New Roman"/>
                <a:cs typeface="Times New Roman"/>
              </a:rPr>
              <a:t> liệt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hơn.</a:t>
            </a:r>
            <a:endParaRPr sz="1800" dirty="0">
              <a:latin typeface="Times New Roman"/>
              <a:cs typeface="Times New Roman"/>
            </a:endParaRPr>
          </a:p>
          <a:p>
            <a:pPr marL="12700" marR="6985" algn="just">
              <a:lnSpc>
                <a:spcPct val="1246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–   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Cách </a:t>
            </a:r>
            <a:r>
              <a:rPr sz="1800" spc="-5" dirty="0">
                <a:latin typeface="Times New Roman"/>
                <a:cs typeface="Times New Roman"/>
              </a:rPr>
              <a:t>sử </a:t>
            </a:r>
            <a:r>
              <a:rPr sz="1800" dirty="0">
                <a:latin typeface="Times New Roman"/>
                <a:cs typeface="Times New Roman"/>
              </a:rPr>
              <a:t>dụng ngôn ngữ độc </a:t>
            </a:r>
            <a:r>
              <a:rPr sz="1800" spc="-5" dirty="0">
                <a:latin typeface="Times New Roman"/>
                <a:cs typeface="Times New Roman"/>
              </a:rPr>
              <a:t>thoại, điệp ngữ. Bốn bức tranh, </a:t>
            </a:r>
            <a:r>
              <a:rPr sz="1800" dirty="0">
                <a:latin typeface="Times New Roman"/>
                <a:cs typeface="Times New Roman"/>
              </a:rPr>
              <a:t>bốn nỗi buồn đều </a:t>
            </a:r>
            <a:r>
              <a:rPr sz="1800" spc="-10" dirty="0">
                <a:latin typeface="Times New Roman"/>
                <a:cs typeface="Times New Roman"/>
              </a:rPr>
              <a:t>được 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 giả </a:t>
            </a:r>
            <a:r>
              <a:rPr sz="1800" spc="-5" dirty="0">
                <a:latin typeface="Times New Roman"/>
                <a:cs typeface="Times New Roman"/>
              </a:rPr>
              <a:t>khắc hoạ </a:t>
            </a:r>
            <a:r>
              <a:rPr sz="1800" dirty="0">
                <a:latin typeface="Times New Roman"/>
                <a:cs typeface="Times New Roman"/>
              </a:rPr>
              <a:t>qua </a:t>
            </a:r>
            <a:r>
              <a:rPr sz="1800" spc="-5" dirty="0">
                <a:latin typeface="Times New Roman"/>
                <a:cs typeface="Times New Roman"/>
              </a:rPr>
              <a:t>điệp </a:t>
            </a:r>
            <a:r>
              <a:rPr sz="1800" dirty="0">
                <a:latin typeface="Times New Roman"/>
                <a:cs typeface="Times New Roman"/>
              </a:rPr>
              <a:t>từ </a:t>
            </a:r>
            <a:r>
              <a:rPr sz="1800" spc="-5" dirty="0">
                <a:latin typeface="Times New Roman"/>
                <a:cs typeface="Times New Roman"/>
              </a:rPr>
              <a:t>“buồn </a:t>
            </a:r>
            <a:r>
              <a:rPr sz="1800" dirty="0">
                <a:latin typeface="Times New Roman"/>
                <a:cs typeface="Times New Roman"/>
              </a:rPr>
              <a:t>trông” </a:t>
            </a:r>
            <a:r>
              <a:rPr sz="1800" spc="-5" dirty="0">
                <a:latin typeface="Times New Roman"/>
                <a:cs typeface="Times New Roman"/>
              </a:rPr>
              <a:t>đứng đầu </a:t>
            </a:r>
            <a:r>
              <a:rPr sz="1800" dirty="0">
                <a:latin typeface="Times New Roman"/>
                <a:cs typeface="Times New Roman"/>
              </a:rPr>
              <a:t>mỗi </a:t>
            </a:r>
            <a:r>
              <a:rPr sz="1800" spc="-5" dirty="0">
                <a:latin typeface="Times New Roman"/>
                <a:cs typeface="Times New Roman"/>
              </a:rPr>
              <a:t>câu </a:t>
            </a:r>
            <a:r>
              <a:rPr sz="1800" dirty="0">
                <a:latin typeface="Times New Roman"/>
                <a:cs typeface="Times New Roman"/>
              </a:rPr>
              <a:t>có </a:t>
            </a:r>
            <a:r>
              <a:rPr sz="1800" spc="-5" dirty="0">
                <a:latin typeface="Times New Roman"/>
                <a:cs typeface="Times New Roman"/>
              </a:rPr>
              <a:t>nghĩa </a:t>
            </a:r>
            <a:r>
              <a:rPr sz="1800" dirty="0">
                <a:latin typeface="Times New Roman"/>
                <a:cs typeface="Times New Roman"/>
              </a:rPr>
              <a:t>là buồn </a:t>
            </a:r>
            <a:r>
              <a:rPr sz="1800" spc="-5" dirty="0">
                <a:latin typeface="Times New Roman"/>
                <a:cs typeface="Times New Roman"/>
              </a:rPr>
              <a:t>mà trông </a:t>
            </a:r>
            <a:r>
              <a:rPr sz="1800" spc="-10" dirty="0">
                <a:latin typeface="Times New Roman"/>
                <a:cs typeface="Times New Roman"/>
              </a:rPr>
              <a:t>ra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bốn phía, trông ngóng một </a:t>
            </a:r>
            <a:r>
              <a:rPr sz="1800" spc="-5" dirty="0">
                <a:latin typeface="Times New Roman"/>
                <a:cs typeface="Times New Roman"/>
              </a:rPr>
              <a:t>cái </a:t>
            </a:r>
            <a:r>
              <a:rPr sz="1800" spc="-10" dirty="0">
                <a:latin typeface="Times New Roman"/>
                <a:cs typeface="Times New Roman"/>
              </a:rPr>
              <a:t>gì </a:t>
            </a:r>
            <a:r>
              <a:rPr sz="1800" dirty="0">
                <a:latin typeface="Times New Roman"/>
                <a:cs typeface="Times New Roman"/>
              </a:rPr>
              <a:t>mơ </a:t>
            </a:r>
            <a:r>
              <a:rPr sz="1800" spc="5" dirty="0">
                <a:latin typeface="Times New Roman"/>
                <a:cs typeface="Times New Roman"/>
              </a:rPr>
              <a:t>hồ </a:t>
            </a:r>
            <a:r>
              <a:rPr sz="1800" spc="-5" dirty="0">
                <a:latin typeface="Times New Roman"/>
                <a:cs typeface="Times New Roman"/>
              </a:rPr>
              <a:t>sẽ </a:t>
            </a:r>
            <a:r>
              <a:rPr sz="1800" dirty="0">
                <a:latin typeface="Times New Roman"/>
                <a:cs typeface="Times New Roman"/>
              </a:rPr>
              <a:t>đến </a:t>
            </a:r>
            <a:r>
              <a:rPr sz="1800" spc="-5" dirty="0">
                <a:latin typeface="Times New Roman"/>
                <a:cs typeface="Times New Roman"/>
              </a:rPr>
              <a:t>làm </a:t>
            </a:r>
            <a:r>
              <a:rPr sz="1800" dirty="0">
                <a:latin typeface="Times New Roman"/>
                <a:cs typeface="Times New Roman"/>
              </a:rPr>
              <a:t>thay đổi hiện </a:t>
            </a:r>
            <a:r>
              <a:rPr sz="1800" spc="-5" dirty="0">
                <a:latin typeface="Times New Roman"/>
                <a:cs typeface="Times New Roman"/>
              </a:rPr>
              <a:t>tại, </a:t>
            </a:r>
            <a:r>
              <a:rPr sz="1800" dirty="0">
                <a:latin typeface="Times New Roman"/>
                <a:cs typeface="Times New Roman"/>
              </a:rPr>
              <a:t>nhưng trông mà vô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vọng. “Buồn </a:t>
            </a:r>
            <a:r>
              <a:rPr sz="1800" spc="-5" dirty="0">
                <a:latin typeface="Times New Roman"/>
                <a:cs typeface="Times New Roman"/>
              </a:rPr>
              <a:t>trông” </a:t>
            </a:r>
            <a:r>
              <a:rPr sz="1800" dirty="0">
                <a:latin typeface="Times New Roman"/>
                <a:cs typeface="Times New Roman"/>
              </a:rPr>
              <a:t>có </a:t>
            </a:r>
            <a:r>
              <a:rPr sz="1800" spc="-5" dirty="0">
                <a:latin typeface="Times New Roman"/>
                <a:cs typeface="Times New Roman"/>
              </a:rPr>
              <a:t>cái </a:t>
            </a:r>
            <a:r>
              <a:rPr sz="1800" dirty="0">
                <a:latin typeface="Times New Roman"/>
                <a:cs typeface="Times New Roman"/>
              </a:rPr>
              <a:t>thảng thốt lo âu, có </a:t>
            </a:r>
            <a:r>
              <a:rPr sz="1800" spc="-5" dirty="0">
                <a:latin typeface="Times New Roman"/>
                <a:cs typeface="Times New Roman"/>
              </a:rPr>
              <a:t>cái </a:t>
            </a:r>
            <a:r>
              <a:rPr sz="1800" dirty="0">
                <a:latin typeface="Times New Roman"/>
                <a:cs typeface="Times New Roman"/>
              </a:rPr>
              <a:t>xa </a:t>
            </a:r>
            <a:r>
              <a:rPr sz="1800" spc="10" dirty="0">
                <a:latin typeface="Times New Roman"/>
                <a:cs typeface="Times New Roman"/>
              </a:rPr>
              <a:t>lạ </a:t>
            </a:r>
            <a:r>
              <a:rPr sz="1800" spc="-5" dirty="0">
                <a:latin typeface="Times New Roman"/>
                <a:cs typeface="Times New Roman"/>
              </a:rPr>
              <a:t>bút tầm </a:t>
            </a:r>
            <a:r>
              <a:rPr sz="1800" dirty="0">
                <a:latin typeface="Times New Roman"/>
                <a:cs typeface="Times New Roman"/>
              </a:rPr>
              <a:t>nhìn, có </a:t>
            </a:r>
            <a:r>
              <a:rPr sz="1800" spc="5" dirty="0">
                <a:latin typeface="Times New Roman"/>
                <a:cs typeface="Times New Roman"/>
              </a:rPr>
              <a:t>cả </a:t>
            </a:r>
            <a:r>
              <a:rPr sz="1800" dirty="0">
                <a:latin typeface="Times New Roman"/>
                <a:cs typeface="Times New Roman"/>
              </a:rPr>
              <a:t>dự </a:t>
            </a:r>
            <a:r>
              <a:rPr sz="1800" spc="-5" dirty="0">
                <a:latin typeface="Times New Roman"/>
                <a:cs typeface="Times New Roman"/>
              </a:rPr>
              <a:t>cảm hãi </a:t>
            </a:r>
            <a:r>
              <a:rPr sz="1800" dirty="0">
                <a:latin typeface="Times New Roman"/>
                <a:cs typeface="Times New Roman"/>
              </a:rPr>
              <a:t> hùng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gái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ngây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lần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đầu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lại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bước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giữa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cuộc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ngang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ngược.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Điệp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51517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24600"/>
              </a:lnSpc>
              <a:spcBef>
                <a:spcPts val="95"/>
              </a:spcBef>
            </a:pPr>
            <a:r>
              <a:rPr sz="1800" dirty="0">
                <a:latin typeface="Times New Roman"/>
                <a:cs typeface="Times New Roman"/>
              </a:rPr>
              <a:t>“buồn trông” kết </a:t>
            </a:r>
            <a:r>
              <a:rPr sz="1800" spc="-5" dirty="0">
                <a:latin typeface="Times New Roman"/>
                <a:cs typeface="Times New Roman"/>
              </a:rPr>
              <a:t>hợp với </a:t>
            </a:r>
            <a:r>
              <a:rPr sz="1800" dirty="0">
                <a:latin typeface="Times New Roman"/>
                <a:cs typeface="Times New Roman"/>
              </a:rPr>
              <a:t>các </a:t>
            </a:r>
            <a:r>
              <a:rPr sz="1800" spc="-5" dirty="0">
                <a:latin typeface="Times New Roman"/>
                <a:cs typeface="Times New Roman"/>
              </a:rPr>
              <a:t>hình </a:t>
            </a:r>
            <a:r>
              <a:rPr sz="1800" dirty="0">
                <a:latin typeface="Times New Roman"/>
                <a:cs typeface="Times New Roman"/>
              </a:rPr>
              <a:t>ảnh </a:t>
            </a:r>
            <a:r>
              <a:rPr sz="1800" spc="-5" dirty="0">
                <a:latin typeface="Times New Roman"/>
                <a:cs typeface="Times New Roman"/>
              </a:rPr>
              <a:t>đứng sau </a:t>
            </a:r>
            <a:r>
              <a:rPr sz="1800" spc="-10" dirty="0">
                <a:latin typeface="Times New Roman"/>
                <a:cs typeface="Times New Roman"/>
              </a:rPr>
              <a:t>đã </a:t>
            </a:r>
            <a:r>
              <a:rPr sz="1800" dirty="0">
                <a:latin typeface="Times New Roman"/>
                <a:cs typeface="Times New Roman"/>
              </a:rPr>
              <a:t>diễn tả nỗi </a:t>
            </a:r>
            <a:r>
              <a:rPr sz="1800" spc="-5" dirty="0">
                <a:latin typeface="Times New Roman"/>
                <a:cs typeface="Times New Roman"/>
              </a:rPr>
              <a:t>buồn với </a:t>
            </a:r>
            <a:r>
              <a:rPr sz="1800" dirty="0">
                <a:latin typeface="Times New Roman"/>
                <a:cs typeface="Times New Roman"/>
              </a:rPr>
              <a:t>nhiều </a:t>
            </a:r>
            <a:r>
              <a:rPr sz="1800" spc="-10" dirty="0">
                <a:latin typeface="Times New Roman"/>
                <a:cs typeface="Times New Roman"/>
              </a:rPr>
              <a:t>sắc độ </a:t>
            </a:r>
            <a:r>
              <a:rPr sz="1800" dirty="0">
                <a:latin typeface="Times New Roman"/>
                <a:cs typeface="Times New Roman"/>
              </a:rPr>
              <a:t>khác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nhau. Điệp ngữ lại </a:t>
            </a:r>
            <a:r>
              <a:rPr sz="1800" spc="-5" dirty="0">
                <a:latin typeface="Times New Roman"/>
                <a:cs typeface="Times New Roman"/>
              </a:rPr>
              <a:t>được kết hợp với </a:t>
            </a:r>
            <a:r>
              <a:rPr sz="1800" dirty="0">
                <a:latin typeface="Times New Roman"/>
                <a:cs typeface="Times New Roman"/>
              </a:rPr>
              <a:t>các từ </a:t>
            </a:r>
            <a:r>
              <a:rPr sz="1800" spc="-5" dirty="0">
                <a:latin typeface="Times New Roman"/>
                <a:cs typeface="Times New Roman"/>
              </a:rPr>
              <a:t>láy chủ </a:t>
            </a:r>
            <a:r>
              <a:rPr sz="1800" dirty="0">
                <a:latin typeface="Times New Roman"/>
                <a:cs typeface="Times New Roman"/>
              </a:rPr>
              <a:t>yếu là </a:t>
            </a:r>
            <a:r>
              <a:rPr sz="1800" spc="-5" dirty="0">
                <a:latin typeface="Times New Roman"/>
                <a:cs typeface="Times New Roman"/>
              </a:rPr>
              <a:t>những </a:t>
            </a:r>
            <a:r>
              <a:rPr sz="1800" dirty="0">
                <a:latin typeface="Times New Roman"/>
                <a:cs typeface="Times New Roman"/>
              </a:rPr>
              <a:t>từ láy tượng hình, </a:t>
            </a:r>
            <a:r>
              <a:rPr sz="1800" spc="-5" dirty="0">
                <a:latin typeface="Times New Roman"/>
                <a:cs typeface="Times New Roman"/>
              </a:rPr>
              <a:t>dồn </a:t>
            </a:r>
            <a:r>
              <a:rPr sz="1800" dirty="0">
                <a:latin typeface="Times New Roman"/>
                <a:cs typeface="Times New Roman"/>
              </a:rPr>
              <a:t> dập,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từ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láy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tượng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cuối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tạo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nên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nhịp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điệu,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diễn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tả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nỗi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buồn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ngày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tăng, </a:t>
            </a:r>
            <a:r>
              <a:rPr sz="1800" spc="-5" dirty="0">
                <a:latin typeface="Times New Roman"/>
                <a:cs typeface="Times New Roman"/>
              </a:rPr>
              <a:t>dâng </a:t>
            </a:r>
            <a:r>
              <a:rPr sz="1800" dirty="0">
                <a:latin typeface="Times New Roman"/>
                <a:cs typeface="Times New Roman"/>
              </a:rPr>
              <a:t>lên </a:t>
            </a:r>
            <a:r>
              <a:rPr sz="1800" spc="-5" dirty="0">
                <a:latin typeface="Times New Roman"/>
                <a:cs typeface="Times New Roman"/>
              </a:rPr>
              <a:t>lớp </a:t>
            </a:r>
            <a:r>
              <a:rPr sz="1800" dirty="0">
                <a:latin typeface="Times New Roman"/>
                <a:cs typeface="Times New Roman"/>
              </a:rPr>
              <a:t>lớp, nỗi buồn vô vọng, vô tận. Điệp ngữ tạo </a:t>
            </a:r>
            <a:r>
              <a:rPr sz="1800" spc="-5" dirty="0">
                <a:latin typeface="Times New Roman"/>
                <a:cs typeface="Times New Roman"/>
              </a:rPr>
              <a:t>âm hưởng </a:t>
            </a:r>
            <a:r>
              <a:rPr sz="1800" dirty="0">
                <a:latin typeface="Times New Roman"/>
                <a:cs typeface="Times New Roman"/>
              </a:rPr>
              <a:t>trầm </a:t>
            </a:r>
            <a:r>
              <a:rPr sz="1800" spc="-5" dirty="0">
                <a:latin typeface="Times New Roman"/>
                <a:cs typeface="Times New Roman"/>
              </a:rPr>
              <a:t>buồn, </a:t>
            </a:r>
            <a:r>
              <a:rPr sz="1800" dirty="0">
                <a:latin typeface="Times New Roman"/>
                <a:cs typeface="Times New Roman"/>
              </a:rPr>
              <a:t>trở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thành</a:t>
            </a:r>
            <a:r>
              <a:rPr sz="1800" spc="-5" dirty="0">
                <a:latin typeface="Times New Roman"/>
                <a:cs typeface="Times New Roman"/>
              </a:rPr>
              <a:t> điệp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khúc</a:t>
            </a:r>
            <a:r>
              <a:rPr sz="1800" dirty="0">
                <a:latin typeface="Times New Roman"/>
                <a:cs typeface="Times New Roman"/>
              </a:rPr>
              <a:t> 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đoạn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 </a:t>
            </a:r>
            <a:r>
              <a:rPr sz="1800" spc="-5" dirty="0">
                <a:latin typeface="Times New Roman"/>
                <a:cs typeface="Times New Roman"/>
              </a:rPr>
              <a:t>cũng</a:t>
            </a:r>
            <a:r>
              <a:rPr sz="1800" dirty="0">
                <a:latin typeface="Times New Roman"/>
                <a:cs typeface="Times New Roman"/>
              </a:rPr>
              <a:t> là điệp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khúc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 tâm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trạng.</a:t>
            </a: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Cảnh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1: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Buồn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trông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cửa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bể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chiều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hôm,</a:t>
            </a:r>
          </a:p>
          <a:p>
            <a:pPr marL="12700" algn="just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………Thuyền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thấp thoáng </a:t>
            </a:r>
            <a:r>
              <a:rPr sz="1800" dirty="0">
                <a:latin typeface="Times New Roman"/>
                <a:cs typeface="Times New Roman"/>
              </a:rPr>
              <a:t>cánh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buồm </a:t>
            </a:r>
            <a:r>
              <a:rPr sz="1800" spc="-10" dirty="0">
                <a:latin typeface="Times New Roman"/>
                <a:cs typeface="Times New Roman"/>
              </a:rPr>
              <a:t>xa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xa.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600"/>
              </a:lnSpc>
              <a:spcBef>
                <a:spcPts val="10"/>
              </a:spcBef>
            </a:pPr>
            <a:r>
              <a:rPr sz="1800" spc="-5" dirty="0">
                <a:latin typeface="Times New Roman"/>
                <a:cs typeface="Times New Roman"/>
              </a:rPr>
              <a:t>Một </a:t>
            </a:r>
            <a:r>
              <a:rPr sz="1800" dirty="0">
                <a:latin typeface="Times New Roman"/>
                <a:cs typeface="Times New Roman"/>
              </a:rPr>
              <a:t>cánh buồm thấp thoáng nơi cửa </a:t>
            </a:r>
            <a:r>
              <a:rPr sz="1800" spc="-5" dirty="0">
                <a:latin typeface="Times New Roman"/>
                <a:cs typeface="Times New Roman"/>
              </a:rPr>
              <a:t>biển là </a:t>
            </a:r>
            <a:r>
              <a:rPr sz="1800" dirty="0">
                <a:latin typeface="Times New Roman"/>
                <a:cs typeface="Times New Roman"/>
              </a:rPr>
              <a:t>một hình ảnh rất </a:t>
            </a:r>
            <a:r>
              <a:rPr sz="1800" spc="-5" dirty="0">
                <a:latin typeface="Times New Roman"/>
                <a:cs typeface="Times New Roman"/>
              </a:rPr>
              <a:t>đắt </a:t>
            </a:r>
            <a:r>
              <a:rPr sz="1800" dirty="0">
                <a:latin typeface="Times New Roman"/>
                <a:cs typeface="Times New Roman"/>
              </a:rPr>
              <a:t>để </a:t>
            </a:r>
            <a:r>
              <a:rPr sz="1800" spc="-5" dirty="0">
                <a:latin typeface="Times New Roman"/>
                <a:cs typeface="Times New Roman"/>
              </a:rPr>
              <a:t>thể hiện nội tâm </a:t>
            </a:r>
            <a:r>
              <a:rPr sz="1800" spc="-10" dirty="0">
                <a:latin typeface="Times New Roman"/>
                <a:cs typeface="Times New Roman"/>
              </a:rPr>
              <a:t>nàng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Kiều. </a:t>
            </a:r>
            <a:r>
              <a:rPr sz="1800" spc="-5" dirty="0">
                <a:latin typeface="Times New Roman"/>
                <a:cs typeface="Times New Roman"/>
              </a:rPr>
              <a:t>Một cánh </a:t>
            </a:r>
            <a:r>
              <a:rPr sz="1800" dirty="0">
                <a:latin typeface="Times New Roman"/>
                <a:cs typeface="Times New Roman"/>
              </a:rPr>
              <a:t>buồm nhỏ </a:t>
            </a:r>
            <a:r>
              <a:rPr sz="1800" spc="-5" dirty="0">
                <a:latin typeface="Times New Roman"/>
                <a:cs typeface="Times New Roman"/>
              </a:rPr>
              <a:t>nhoi, </a:t>
            </a:r>
            <a:r>
              <a:rPr sz="1800" dirty="0">
                <a:latin typeface="Times New Roman"/>
                <a:cs typeface="Times New Roman"/>
              </a:rPr>
              <a:t>đơn độc giữa </a:t>
            </a:r>
            <a:r>
              <a:rPr sz="1800" spc="-5" dirty="0">
                <a:latin typeface="Times New Roman"/>
                <a:cs typeface="Times New Roman"/>
              </a:rPr>
              <a:t>biển nước </a:t>
            </a:r>
            <a:r>
              <a:rPr sz="1800" dirty="0">
                <a:latin typeface="Times New Roman"/>
                <a:cs typeface="Times New Roman"/>
              </a:rPr>
              <a:t>mênh </a:t>
            </a:r>
            <a:r>
              <a:rPr sz="1800" spc="-5" dirty="0">
                <a:latin typeface="Times New Roman"/>
                <a:cs typeface="Times New Roman"/>
              </a:rPr>
              <a:t>mông </a:t>
            </a:r>
            <a:r>
              <a:rPr sz="1800" dirty="0">
                <a:latin typeface="Times New Roman"/>
                <a:cs typeface="Times New Roman"/>
              </a:rPr>
              <a:t>trong ánh </a:t>
            </a:r>
            <a:r>
              <a:rPr sz="1800" spc="-5" dirty="0">
                <a:latin typeface="Times New Roman"/>
                <a:cs typeface="Times New Roman"/>
              </a:rPr>
              <a:t>sáng le </a:t>
            </a:r>
            <a:r>
              <a:rPr sz="1800" dirty="0">
                <a:latin typeface="Times New Roman"/>
                <a:cs typeface="Times New Roman"/>
              </a:rPr>
              <a:t>lói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cuối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cùng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mặt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trời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sắp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tắt;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cũng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Kiều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trong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gian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vắng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lặng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tại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nhìn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 </a:t>
            </a:r>
            <a:r>
              <a:rPr sz="1800" spc="-5" dirty="0">
                <a:latin typeface="Times New Roman"/>
                <a:cs typeface="Times New Roman"/>
              </a:rPr>
              <a:t>phương </a:t>
            </a:r>
            <a:r>
              <a:rPr sz="1800" dirty="0">
                <a:latin typeface="Times New Roman"/>
                <a:cs typeface="Times New Roman"/>
              </a:rPr>
              <a:t>xa </a:t>
            </a:r>
            <a:r>
              <a:rPr sz="1800" spc="-5" dirty="0">
                <a:latin typeface="Times New Roman"/>
                <a:cs typeface="Times New Roman"/>
              </a:rPr>
              <a:t>với </a:t>
            </a:r>
            <a:r>
              <a:rPr sz="1800" dirty="0">
                <a:latin typeface="Times New Roman"/>
                <a:cs typeface="Times New Roman"/>
              </a:rPr>
              <a:t>nỗi buồn nhớ da </a:t>
            </a:r>
            <a:r>
              <a:rPr sz="1800" spc="-5" dirty="0">
                <a:latin typeface="Times New Roman"/>
                <a:cs typeface="Times New Roman"/>
              </a:rPr>
              <a:t>diết </a:t>
            </a:r>
            <a:r>
              <a:rPr sz="1800" dirty="0">
                <a:latin typeface="Times New Roman"/>
                <a:cs typeface="Times New Roman"/>
              </a:rPr>
              <a:t>về </a:t>
            </a:r>
            <a:r>
              <a:rPr sz="1800" spc="-5" dirty="0">
                <a:latin typeface="Times New Roman"/>
                <a:cs typeface="Times New Roman"/>
              </a:rPr>
              <a:t>gia đình, </a:t>
            </a:r>
            <a:r>
              <a:rPr sz="1800" dirty="0">
                <a:latin typeface="Times New Roman"/>
                <a:cs typeface="Times New Roman"/>
              </a:rPr>
              <a:t>quê </a:t>
            </a:r>
            <a:r>
              <a:rPr sz="1800" spc="-5" dirty="0">
                <a:latin typeface="Times New Roman"/>
                <a:cs typeface="Times New Roman"/>
              </a:rPr>
              <a:t>hương. </a:t>
            </a:r>
            <a:r>
              <a:rPr sz="1800" dirty="0">
                <a:latin typeface="Times New Roman"/>
                <a:cs typeface="Times New Roman"/>
              </a:rPr>
              <a:t>Con thuyền gần như </a:t>
            </a:r>
            <a:r>
              <a:rPr sz="1800" spc="-5" dirty="0">
                <a:latin typeface="Times New Roman"/>
                <a:cs typeface="Times New Roman"/>
              </a:rPr>
              <a:t>mất </a:t>
            </a:r>
            <a:r>
              <a:rPr sz="1800" dirty="0">
                <a:latin typeface="Times New Roman"/>
                <a:cs typeface="Times New Roman"/>
              </a:rPr>
              <a:t> hút, vẫn còn </a:t>
            </a:r>
            <a:r>
              <a:rPr sz="1800" spc="-5" dirty="0">
                <a:latin typeface="Times New Roman"/>
                <a:cs typeface="Times New Roman"/>
              </a:rPr>
              <a:t>lênh </a:t>
            </a:r>
            <a:r>
              <a:rPr sz="1800" dirty="0">
                <a:latin typeface="Times New Roman"/>
                <a:cs typeface="Times New Roman"/>
              </a:rPr>
              <a:t>đênh giữa </a:t>
            </a:r>
            <a:r>
              <a:rPr sz="1800" spc="-5" dirty="0">
                <a:latin typeface="Times New Roman"/>
                <a:cs typeface="Times New Roman"/>
              </a:rPr>
              <a:t>dòng đời, biết </a:t>
            </a:r>
            <a:r>
              <a:rPr sz="1800" dirty="0">
                <a:latin typeface="Times New Roman"/>
                <a:cs typeface="Times New Roman"/>
              </a:rPr>
              <a:t>bao </a:t>
            </a:r>
            <a:r>
              <a:rPr sz="1800" spc="-5" dirty="0">
                <a:latin typeface="Times New Roman"/>
                <a:cs typeface="Times New Roman"/>
              </a:rPr>
              <a:t>giờ mới được </a:t>
            </a:r>
            <a:r>
              <a:rPr sz="1800" dirty="0">
                <a:latin typeface="Times New Roman"/>
                <a:cs typeface="Times New Roman"/>
              </a:rPr>
              <a:t>trở về sum họp, </a:t>
            </a:r>
            <a:r>
              <a:rPr sz="1800" spc="-10" dirty="0">
                <a:latin typeface="Times New Roman"/>
                <a:cs typeface="Times New Roman"/>
              </a:rPr>
              <a:t>đoàn </a:t>
            </a:r>
            <a:r>
              <a:rPr sz="1800" dirty="0">
                <a:latin typeface="Times New Roman"/>
                <a:cs typeface="Times New Roman"/>
              </a:rPr>
              <a:t>tụ </a:t>
            </a:r>
            <a:r>
              <a:rPr sz="1800" spc="-5" dirty="0">
                <a:latin typeface="Times New Roman"/>
                <a:cs typeface="Times New Roman"/>
              </a:rPr>
              <a:t>với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 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thân yêu.</a:t>
            </a: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Cảnh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2: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Buồn</a:t>
            </a:r>
            <a:r>
              <a:rPr sz="1800" spc="-5" dirty="0">
                <a:latin typeface="Times New Roman"/>
                <a:cs typeface="Times New Roman"/>
              </a:rPr>
              <a:t> trông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ngọn</a:t>
            </a:r>
            <a:r>
              <a:rPr sz="1800" spc="-5" dirty="0">
                <a:latin typeface="Times New Roman"/>
                <a:cs typeface="Times New Roman"/>
              </a:rPr>
              <a:t> nước mới ra,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……………….Hoa </a:t>
            </a:r>
            <a:r>
              <a:rPr sz="1800" dirty="0">
                <a:latin typeface="Times New Roman"/>
                <a:cs typeface="Times New Roman"/>
              </a:rPr>
              <a:t>trôi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man</a:t>
            </a:r>
            <a:r>
              <a:rPr sz="1800" spc="-10" dirty="0">
                <a:latin typeface="Times New Roman"/>
                <a:cs typeface="Times New Roman"/>
              </a:rPr>
              <a:t> mác</a:t>
            </a:r>
            <a:r>
              <a:rPr sz="1800" dirty="0">
                <a:latin typeface="Times New Roman"/>
                <a:cs typeface="Times New Roman"/>
              </a:rPr>
              <a:t> biết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đâu?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49042" y="885189"/>
            <a:ext cx="456247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sng" dirty="0">
                <a:uFill>
                  <a:solidFill>
                    <a:srgbClr val="006FC0"/>
                  </a:solidFill>
                </a:uFill>
              </a:rPr>
              <a:t>BÀI</a:t>
            </a:r>
            <a:r>
              <a:rPr u="sng" spc="-20" dirty="0">
                <a:uFill>
                  <a:solidFill>
                    <a:srgbClr val="006FC0"/>
                  </a:solidFill>
                </a:uFill>
              </a:rPr>
              <a:t> </a:t>
            </a:r>
            <a:r>
              <a:rPr u="sng" dirty="0">
                <a:uFill>
                  <a:solidFill>
                    <a:srgbClr val="006FC0"/>
                  </a:solidFill>
                </a:uFill>
              </a:rPr>
              <a:t>1.</a:t>
            </a:r>
            <a:r>
              <a:rPr spc="10" dirty="0"/>
              <a:t> </a:t>
            </a:r>
            <a:r>
              <a:rPr spc="-5" dirty="0"/>
              <a:t>TÓM TẮT KIẾN</a:t>
            </a:r>
            <a:r>
              <a:rPr dirty="0"/>
              <a:t> </a:t>
            </a:r>
            <a:r>
              <a:rPr spc="-5" dirty="0"/>
              <a:t>THỨC</a:t>
            </a:r>
            <a:r>
              <a:rPr spc="-15" dirty="0"/>
              <a:t> </a:t>
            </a:r>
            <a:r>
              <a:rPr dirty="0"/>
              <a:t>CƠ</a:t>
            </a:r>
            <a:r>
              <a:rPr spc="-10" dirty="0"/>
              <a:t> </a:t>
            </a:r>
            <a:r>
              <a:rPr spc="-5" dirty="0"/>
              <a:t>BẢN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901191" y="1371600"/>
            <a:ext cx="8258175" cy="4127500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625"/>
              </a:spcBef>
            </a:pPr>
            <a:r>
              <a:rPr spc="-5" dirty="0"/>
              <a:t>A.</a:t>
            </a:r>
            <a:r>
              <a:rPr spc="-10" dirty="0"/>
              <a:t> </a:t>
            </a:r>
            <a:r>
              <a:rPr dirty="0"/>
              <a:t>TÌM</a:t>
            </a:r>
            <a:r>
              <a:rPr spc="-15" dirty="0"/>
              <a:t> </a:t>
            </a:r>
            <a:r>
              <a:rPr spc="-5" dirty="0"/>
              <a:t>HIỂU</a:t>
            </a:r>
            <a:r>
              <a:rPr spc="-20" dirty="0"/>
              <a:t> </a:t>
            </a:r>
            <a:r>
              <a:rPr spc="-5" dirty="0"/>
              <a:t>CHUNG</a:t>
            </a: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dirty="0"/>
              <a:t>1.</a:t>
            </a:r>
            <a:r>
              <a:rPr spc="-10" dirty="0"/>
              <a:t> </a:t>
            </a:r>
            <a:r>
              <a:rPr spc="-5" dirty="0"/>
              <a:t>Vị</a:t>
            </a:r>
            <a:r>
              <a:rPr spc="-15" dirty="0"/>
              <a:t> </a:t>
            </a:r>
            <a:r>
              <a:rPr dirty="0"/>
              <a:t>trí</a:t>
            </a:r>
            <a:r>
              <a:rPr spc="-10" dirty="0"/>
              <a:t> </a:t>
            </a:r>
            <a:r>
              <a:rPr spc="-5" dirty="0"/>
              <a:t>đoạn</a:t>
            </a:r>
            <a:r>
              <a:rPr spc="-10" dirty="0"/>
              <a:t> </a:t>
            </a:r>
            <a:r>
              <a:rPr spc="-5" dirty="0"/>
              <a:t>trích:</a:t>
            </a:r>
          </a:p>
          <a:p>
            <a:pPr marL="12700" marR="5080" algn="just">
              <a:lnSpc>
                <a:spcPct val="124600"/>
              </a:lnSpc>
              <a:spcBef>
                <a:spcPts val="10"/>
              </a:spcBef>
            </a:pPr>
            <a:r>
              <a:rPr b="0" dirty="0">
                <a:latin typeface="Times New Roman"/>
                <a:cs typeface="Times New Roman"/>
              </a:rPr>
              <a:t>– </a:t>
            </a:r>
            <a:r>
              <a:rPr b="0" spc="-5" dirty="0">
                <a:latin typeface="Times New Roman"/>
                <a:cs typeface="Times New Roman"/>
              </a:rPr>
              <a:t>Nằm </a:t>
            </a:r>
            <a:r>
              <a:rPr b="0" dirty="0">
                <a:latin typeface="Times New Roman"/>
                <a:cs typeface="Times New Roman"/>
              </a:rPr>
              <a:t>ở </a:t>
            </a:r>
            <a:r>
              <a:rPr b="0" spc="-5" dirty="0">
                <a:latin typeface="Times New Roman"/>
                <a:cs typeface="Times New Roman"/>
              </a:rPr>
              <a:t>phần thứ </a:t>
            </a:r>
            <a:r>
              <a:rPr b="0" dirty="0">
                <a:latin typeface="Times New Roman"/>
                <a:cs typeface="Times New Roman"/>
              </a:rPr>
              <a:t>hai </a:t>
            </a:r>
            <a:r>
              <a:rPr b="0" spc="-5" dirty="0">
                <a:latin typeface="Times New Roman"/>
                <a:cs typeface="Times New Roman"/>
              </a:rPr>
              <a:t>“Gia </a:t>
            </a:r>
            <a:r>
              <a:rPr b="0" dirty="0">
                <a:latin typeface="Times New Roman"/>
                <a:cs typeface="Times New Roman"/>
              </a:rPr>
              <a:t>biến và lưu </a:t>
            </a:r>
            <a:r>
              <a:rPr b="0" spc="-5" dirty="0">
                <a:latin typeface="Times New Roman"/>
                <a:cs typeface="Times New Roman"/>
              </a:rPr>
              <a:t>lạc”.</a:t>
            </a:r>
            <a:r>
              <a:rPr b="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Sau </a:t>
            </a:r>
            <a:r>
              <a:rPr b="0" dirty="0">
                <a:latin typeface="Times New Roman"/>
                <a:cs typeface="Times New Roman"/>
              </a:rPr>
              <a:t>khi biết mình bị </a:t>
            </a:r>
            <a:r>
              <a:rPr b="0" spc="-5" dirty="0">
                <a:latin typeface="Times New Roman"/>
                <a:cs typeface="Times New Roman"/>
              </a:rPr>
              <a:t>lừa </a:t>
            </a:r>
            <a:r>
              <a:rPr b="0" dirty="0">
                <a:latin typeface="Times New Roman"/>
                <a:cs typeface="Times New Roman"/>
              </a:rPr>
              <a:t>vào chốn </a:t>
            </a:r>
            <a:r>
              <a:rPr b="0" spc="-5" dirty="0">
                <a:latin typeface="Times New Roman"/>
                <a:cs typeface="Times New Roman"/>
              </a:rPr>
              <a:t>lầu xanh, </a:t>
            </a:r>
            <a:r>
              <a:rPr b="0" dirty="0">
                <a:latin typeface="Times New Roman"/>
                <a:cs typeface="Times New Roman"/>
              </a:rPr>
              <a:t> Kiều </a:t>
            </a:r>
            <a:r>
              <a:rPr b="0" spc="-5" dirty="0">
                <a:latin typeface="Times New Roman"/>
                <a:cs typeface="Times New Roman"/>
              </a:rPr>
              <a:t>uất ức </a:t>
            </a:r>
            <a:r>
              <a:rPr b="0" dirty="0">
                <a:latin typeface="Times New Roman"/>
                <a:cs typeface="Times New Roman"/>
              </a:rPr>
              <a:t>định tự </a:t>
            </a:r>
            <a:r>
              <a:rPr b="0" spc="-5" dirty="0">
                <a:latin typeface="Times New Roman"/>
                <a:cs typeface="Times New Roman"/>
              </a:rPr>
              <a:t>vẫn. </a:t>
            </a:r>
            <a:r>
              <a:rPr b="0" spc="5" dirty="0">
                <a:latin typeface="Times New Roman"/>
                <a:cs typeface="Times New Roman"/>
              </a:rPr>
              <a:t>Tứ </a:t>
            </a:r>
            <a:r>
              <a:rPr b="0" dirty="0">
                <a:latin typeface="Times New Roman"/>
                <a:cs typeface="Times New Roman"/>
              </a:rPr>
              <a:t>Bà </a:t>
            </a:r>
            <a:r>
              <a:rPr b="0" spc="-5" dirty="0">
                <a:latin typeface="Times New Roman"/>
                <a:cs typeface="Times New Roman"/>
              </a:rPr>
              <a:t>sợ </a:t>
            </a:r>
            <a:r>
              <a:rPr b="0" dirty="0">
                <a:latin typeface="Times New Roman"/>
                <a:cs typeface="Times New Roman"/>
              </a:rPr>
              <a:t>mất vốn, bèn </a:t>
            </a:r>
            <a:r>
              <a:rPr b="0" spc="-5" dirty="0">
                <a:latin typeface="Times New Roman"/>
                <a:cs typeface="Times New Roman"/>
              </a:rPr>
              <a:t>lựa </a:t>
            </a:r>
            <a:r>
              <a:rPr b="0" dirty="0">
                <a:latin typeface="Times New Roman"/>
                <a:cs typeface="Times New Roman"/>
              </a:rPr>
              <a:t>lời </a:t>
            </a:r>
            <a:r>
              <a:rPr b="0" spc="-5" dirty="0">
                <a:latin typeface="Times New Roman"/>
                <a:cs typeface="Times New Roman"/>
              </a:rPr>
              <a:t>khuyên </a:t>
            </a:r>
            <a:r>
              <a:rPr b="0" dirty="0">
                <a:latin typeface="Times New Roman"/>
                <a:cs typeface="Times New Roman"/>
              </a:rPr>
              <a:t>giải, dụ </a:t>
            </a:r>
            <a:r>
              <a:rPr b="0" spc="-5" dirty="0">
                <a:latin typeface="Times New Roman"/>
                <a:cs typeface="Times New Roman"/>
              </a:rPr>
              <a:t>dỗ. Mụ </a:t>
            </a:r>
            <a:r>
              <a:rPr b="0" dirty="0">
                <a:latin typeface="Times New Roman"/>
                <a:cs typeface="Times New Roman"/>
              </a:rPr>
              <a:t>vờ chăm </a:t>
            </a:r>
            <a:r>
              <a:rPr b="0" spc="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sóc, thuốc thang, hứa </a:t>
            </a:r>
            <a:r>
              <a:rPr b="0" dirty="0">
                <a:latin typeface="Times New Roman"/>
                <a:cs typeface="Times New Roman"/>
              </a:rPr>
              <a:t>hẹn khi </a:t>
            </a:r>
            <a:r>
              <a:rPr b="0" spc="-10" dirty="0">
                <a:latin typeface="Times New Roman"/>
                <a:cs typeface="Times New Roman"/>
              </a:rPr>
              <a:t>nàng </a:t>
            </a:r>
            <a:r>
              <a:rPr b="0" dirty="0">
                <a:latin typeface="Times New Roman"/>
                <a:cs typeface="Times New Roman"/>
              </a:rPr>
              <a:t>bình </a:t>
            </a:r>
            <a:r>
              <a:rPr b="0" spc="-5" dirty="0">
                <a:latin typeface="Times New Roman"/>
                <a:cs typeface="Times New Roman"/>
              </a:rPr>
              <a:t>phục, sẽ </a:t>
            </a:r>
            <a:r>
              <a:rPr b="0" dirty="0">
                <a:latin typeface="Times New Roman"/>
                <a:cs typeface="Times New Roman"/>
              </a:rPr>
              <a:t>gả cho </a:t>
            </a:r>
            <a:r>
              <a:rPr b="0" spc="-5" dirty="0">
                <a:latin typeface="Times New Roman"/>
                <a:cs typeface="Times New Roman"/>
              </a:rPr>
              <a:t>người </a:t>
            </a:r>
            <a:r>
              <a:rPr b="0" dirty="0">
                <a:latin typeface="Times New Roman"/>
                <a:cs typeface="Times New Roman"/>
              </a:rPr>
              <a:t>tử tế; </a:t>
            </a:r>
            <a:r>
              <a:rPr b="0" spc="-5" dirty="0">
                <a:latin typeface="Times New Roman"/>
                <a:cs typeface="Times New Roman"/>
              </a:rPr>
              <a:t>rồi </a:t>
            </a:r>
            <a:r>
              <a:rPr b="0" dirty="0">
                <a:latin typeface="Times New Roman"/>
                <a:cs typeface="Times New Roman"/>
              </a:rPr>
              <a:t>đưa Kiều ra </a:t>
            </a:r>
            <a:r>
              <a:rPr b="0" spc="-5" dirty="0">
                <a:latin typeface="Times New Roman"/>
                <a:cs typeface="Times New Roman"/>
              </a:rPr>
              <a:t>giam </a:t>
            </a:r>
            <a:r>
              <a:rPr b="0" dirty="0">
                <a:latin typeface="Times New Roman"/>
                <a:cs typeface="Times New Roman"/>
              </a:rPr>
              <a:t> lỏng</a:t>
            </a:r>
            <a:r>
              <a:rPr b="0" spc="-6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ở</a:t>
            </a:r>
            <a:r>
              <a:rPr b="0" spc="-6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lầu</a:t>
            </a:r>
            <a:r>
              <a:rPr b="0" spc="-55" dirty="0">
                <a:latin typeface="Times New Roman"/>
                <a:cs typeface="Times New Roman"/>
              </a:rPr>
              <a:t> </a:t>
            </a:r>
            <a:r>
              <a:rPr b="0" spc="-10" dirty="0">
                <a:latin typeface="Times New Roman"/>
                <a:cs typeface="Times New Roman"/>
              </a:rPr>
              <a:t>Ngưng</a:t>
            </a:r>
            <a:r>
              <a:rPr b="0" spc="-5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Bích,</a:t>
            </a:r>
            <a:r>
              <a:rPr b="0" spc="-6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đợi</a:t>
            </a:r>
            <a:r>
              <a:rPr b="0" spc="-5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thực</a:t>
            </a:r>
            <a:r>
              <a:rPr b="0" spc="-7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hiện</a:t>
            </a:r>
            <a:r>
              <a:rPr b="0" spc="-5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âm</a:t>
            </a:r>
            <a:r>
              <a:rPr b="0" spc="-5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mưu</a:t>
            </a:r>
            <a:r>
              <a:rPr b="0" spc="-5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mới.</a:t>
            </a:r>
            <a:r>
              <a:rPr b="0" spc="-5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Sau</a:t>
            </a:r>
            <a:r>
              <a:rPr b="0" spc="-5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đoạn</a:t>
            </a:r>
            <a:r>
              <a:rPr b="0" spc="-6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này</a:t>
            </a:r>
            <a:r>
              <a:rPr b="0" spc="-6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là</a:t>
            </a:r>
            <a:r>
              <a:rPr b="0" spc="-5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việc</a:t>
            </a:r>
            <a:r>
              <a:rPr b="0" spc="-5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Kiều</a:t>
            </a:r>
            <a:r>
              <a:rPr b="0" spc="-7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bị</a:t>
            </a:r>
            <a:r>
              <a:rPr b="0" spc="-5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Sở</a:t>
            </a:r>
            <a:r>
              <a:rPr b="0" spc="-6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Khanh </a:t>
            </a:r>
            <a:r>
              <a:rPr b="0" spc="-434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lừa </a:t>
            </a:r>
            <a:r>
              <a:rPr b="0" dirty="0">
                <a:latin typeface="Times New Roman"/>
                <a:cs typeface="Times New Roman"/>
              </a:rPr>
              <a:t>và </a:t>
            </a:r>
            <a:r>
              <a:rPr b="0" spc="-5" dirty="0">
                <a:latin typeface="Times New Roman"/>
                <a:cs typeface="Times New Roman"/>
              </a:rPr>
              <a:t>phải </a:t>
            </a:r>
            <a:r>
              <a:rPr b="0" dirty="0">
                <a:latin typeface="Times New Roman"/>
                <a:cs typeface="Times New Roman"/>
              </a:rPr>
              <a:t>chấp nhận làm </a:t>
            </a:r>
            <a:r>
              <a:rPr b="0" spc="-5" dirty="0">
                <a:latin typeface="Times New Roman"/>
                <a:cs typeface="Times New Roman"/>
              </a:rPr>
              <a:t>gái </a:t>
            </a:r>
            <a:r>
              <a:rPr b="0" dirty="0">
                <a:latin typeface="Times New Roman"/>
                <a:cs typeface="Times New Roman"/>
              </a:rPr>
              <a:t>lầu xanh. </a:t>
            </a:r>
            <a:r>
              <a:rPr b="0" spc="-5" dirty="0">
                <a:latin typeface="Times New Roman"/>
                <a:cs typeface="Times New Roman"/>
              </a:rPr>
              <a:t>Đoạn </a:t>
            </a:r>
            <a:r>
              <a:rPr b="0" dirty="0">
                <a:latin typeface="Times New Roman"/>
                <a:cs typeface="Times New Roman"/>
              </a:rPr>
              <a:t>trích </a:t>
            </a:r>
            <a:r>
              <a:rPr b="0" spc="-5" dirty="0">
                <a:latin typeface="Times New Roman"/>
                <a:cs typeface="Times New Roman"/>
              </a:rPr>
              <a:t>nằm giữa hai </a:t>
            </a:r>
            <a:r>
              <a:rPr b="0" dirty="0">
                <a:latin typeface="Times New Roman"/>
                <a:cs typeface="Times New Roman"/>
              </a:rPr>
              <a:t>biến cố </a:t>
            </a:r>
            <a:r>
              <a:rPr b="0" spc="-5" dirty="0">
                <a:latin typeface="Times New Roman"/>
                <a:cs typeface="Times New Roman"/>
              </a:rPr>
              <a:t>đau xót. Đây </a:t>
            </a:r>
            <a:r>
              <a:rPr b="0" dirty="0">
                <a:latin typeface="Times New Roman"/>
                <a:cs typeface="Times New Roman"/>
              </a:rPr>
              <a:t>là </a:t>
            </a:r>
            <a:r>
              <a:rPr b="0" spc="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những</a:t>
            </a:r>
            <a:r>
              <a:rPr b="0" spc="-4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biến</a:t>
            </a:r>
            <a:r>
              <a:rPr b="0" spc="-4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cố</a:t>
            </a:r>
            <a:r>
              <a:rPr b="0" spc="-45" dirty="0">
                <a:latin typeface="Times New Roman"/>
                <a:cs typeface="Times New Roman"/>
              </a:rPr>
              <a:t> </a:t>
            </a:r>
            <a:r>
              <a:rPr b="0" spc="-10" dirty="0">
                <a:latin typeface="Times New Roman"/>
                <a:cs typeface="Times New Roman"/>
              </a:rPr>
              <a:t>giúp</a:t>
            </a:r>
            <a:r>
              <a:rPr b="0" spc="-4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ta</a:t>
            </a:r>
            <a:r>
              <a:rPr b="0" spc="-3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hiểu</a:t>
            </a:r>
            <a:r>
              <a:rPr b="0" spc="-4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những</a:t>
            </a:r>
            <a:r>
              <a:rPr b="0" spc="-5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bàng</a:t>
            </a:r>
            <a:r>
              <a:rPr b="0" spc="-4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hoàng</a:t>
            </a:r>
            <a:r>
              <a:rPr b="0" spc="-5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tê</a:t>
            </a:r>
            <a:r>
              <a:rPr b="0" spc="-5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tái</a:t>
            </a:r>
            <a:r>
              <a:rPr b="0" spc="-4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và</a:t>
            </a:r>
            <a:r>
              <a:rPr b="0" spc="-4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sự</a:t>
            </a:r>
            <a:r>
              <a:rPr b="0" spc="-5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lo</a:t>
            </a:r>
            <a:r>
              <a:rPr b="0" spc="-5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âu</a:t>
            </a:r>
            <a:r>
              <a:rPr b="0" spc="-4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về</a:t>
            </a:r>
            <a:r>
              <a:rPr b="0" spc="-5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tương</a:t>
            </a:r>
            <a:r>
              <a:rPr b="0" spc="-4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lai</a:t>
            </a:r>
            <a:r>
              <a:rPr b="0" spc="-4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của</a:t>
            </a:r>
            <a:r>
              <a:rPr b="0" spc="-4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nàng</a:t>
            </a:r>
            <a:r>
              <a:rPr b="0" spc="-4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Kiều.</a:t>
            </a: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dirty="0"/>
              <a:t>2.</a:t>
            </a:r>
            <a:r>
              <a:rPr spc="-10" dirty="0"/>
              <a:t> </a:t>
            </a:r>
            <a:r>
              <a:rPr dirty="0"/>
              <a:t>Bố</a:t>
            </a:r>
            <a:r>
              <a:rPr spc="-20" dirty="0"/>
              <a:t> </a:t>
            </a:r>
            <a:r>
              <a:rPr spc="-5" dirty="0"/>
              <a:t>cục đoạn</a:t>
            </a:r>
            <a:r>
              <a:rPr spc="-10" dirty="0"/>
              <a:t> </a:t>
            </a:r>
            <a:r>
              <a:rPr spc="-5" dirty="0"/>
              <a:t>trích:</a:t>
            </a: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b="0" dirty="0">
                <a:latin typeface="Times New Roman"/>
                <a:cs typeface="Times New Roman"/>
              </a:rPr>
              <a:t>– </a:t>
            </a:r>
            <a:r>
              <a:rPr b="0" spc="-5" dirty="0">
                <a:latin typeface="Times New Roman"/>
                <a:cs typeface="Times New Roman"/>
              </a:rPr>
              <a:t>Sáu</a:t>
            </a:r>
            <a:r>
              <a:rPr b="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câu</a:t>
            </a:r>
            <a:r>
              <a:rPr b="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đầu:</a:t>
            </a:r>
            <a:r>
              <a:rPr b="0" spc="-1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Hoàn cảnh</a:t>
            </a:r>
            <a:r>
              <a:rPr b="0" spc="-1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cô</a:t>
            </a:r>
            <a:r>
              <a:rPr b="0" spc="-1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đơn,</a:t>
            </a:r>
            <a:r>
              <a:rPr b="0" spc="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cay</a:t>
            </a:r>
            <a:r>
              <a:rPr b="0" dirty="0">
                <a:latin typeface="Times New Roman"/>
                <a:cs typeface="Times New Roman"/>
              </a:rPr>
              <a:t> đắng </a:t>
            </a:r>
            <a:r>
              <a:rPr b="0" spc="-5" dirty="0">
                <a:latin typeface="Times New Roman"/>
                <a:cs typeface="Times New Roman"/>
              </a:rPr>
              <a:t>xót </a:t>
            </a:r>
            <a:r>
              <a:rPr b="0" dirty="0">
                <a:latin typeface="Times New Roman"/>
                <a:cs typeface="Times New Roman"/>
              </a:rPr>
              <a:t>xa</a:t>
            </a:r>
            <a:r>
              <a:rPr b="0" spc="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của</a:t>
            </a:r>
            <a:r>
              <a:rPr b="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Kiều</a:t>
            </a: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b="0" dirty="0">
                <a:latin typeface="Times New Roman"/>
                <a:cs typeface="Times New Roman"/>
              </a:rPr>
              <a:t>– Tám</a:t>
            </a:r>
            <a:r>
              <a:rPr b="0" spc="-1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câu</a:t>
            </a:r>
            <a:r>
              <a:rPr b="0" spc="-1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tiếp: Nỗi</a:t>
            </a:r>
            <a:r>
              <a:rPr b="0" spc="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thương</a:t>
            </a:r>
            <a:r>
              <a:rPr b="0" spc="-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nhớ</a:t>
            </a:r>
            <a:r>
              <a:rPr b="0" spc="-1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Kim Trọng</a:t>
            </a:r>
            <a:r>
              <a:rPr b="0" spc="-1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và</a:t>
            </a:r>
            <a:r>
              <a:rPr b="0" spc="-5" dirty="0">
                <a:latin typeface="Times New Roman"/>
                <a:cs typeface="Times New Roman"/>
              </a:rPr>
              <a:t> cha</a:t>
            </a:r>
            <a:r>
              <a:rPr b="0" dirty="0">
                <a:latin typeface="Times New Roman"/>
                <a:cs typeface="Times New Roman"/>
              </a:rPr>
              <a:t> mẹ</a:t>
            </a:r>
            <a:r>
              <a:rPr b="0" spc="-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của </a:t>
            </a:r>
            <a:r>
              <a:rPr b="0" spc="-5" dirty="0">
                <a:latin typeface="Times New Roman"/>
                <a:cs typeface="Times New Roman"/>
              </a:rPr>
              <a:t>Kiều</a:t>
            </a: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b="0" dirty="0">
                <a:latin typeface="Times New Roman"/>
                <a:cs typeface="Times New Roman"/>
              </a:rPr>
              <a:t>– Tám</a:t>
            </a:r>
            <a:r>
              <a:rPr b="0" spc="-1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câu</a:t>
            </a:r>
            <a:r>
              <a:rPr b="0" spc="-1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cuối:</a:t>
            </a:r>
            <a:r>
              <a:rPr b="0" spc="-1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Tâm</a:t>
            </a:r>
            <a:r>
              <a:rPr b="0" spc="-1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trạng</a:t>
            </a:r>
            <a:r>
              <a:rPr b="0" spc="-1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đau</a:t>
            </a:r>
            <a:r>
              <a:rPr b="0" spc="-5" dirty="0">
                <a:latin typeface="Times New Roman"/>
                <a:cs typeface="Times New Roman"/>
              </a:rPr>
              <a:t> buồn,</a:t>
            </a:r>
            <a:r>
              <a:rPr b="0" spc="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âu</a:t>
            </a:r>
            <a:r>
              <a:rPr b="0" spc="-1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lo</a:t>
            </a:r>
            <a:r>
              <a:rPr b="0" spc="-1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của</a:t>
            </a:r>
            <a:r>
              <a:rPr b="0" spc="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Kiều</a:t>
            </a:r>
            <a:r>
              <a:rPr b="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qua </a:t>
            </a:r>
            <a:r>
              <a:rPr b="0" dirty="0">
                <a:latin typeface="Times New Roman"/>
                <a:cs typeface="Times New Roman"/>
              </a:rPr>
              <a:t>cách</a:t>
            </a:r>
            <a:r>
              <a:rPr b="0" spc="-5" dirty="0">
                <a:latin typeface="Times New Roman"/>
                <a:cs typeface="Times New Roman"/>
              </a:rPr>
              <a:t> nhìn</a:t>
            </a:r>
            <a:r>
              <a:rPr b="0" dirty="0">
                <a:latin typeface="Times New Roman"/>
                <a:cs typeface="Times New Roman"/>
              </a:rPr>
              <a:t> </a:t>
            </a:r>
            <a:r>
              <a:rPr b="0" spc="5" dirty="0">
                <a:latin typeface="Times New Roman"/>
                <a:cs typeface="Times New Roman"/>
              </a:rPr>
              <a:t>cảnh</a:t>
            </a:r>
            <a:r>
              <a:rPr b="0" spc="-1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vật.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836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985" algn="just">
              <a:lnSpc>
                <a:spcPct val="1244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Những </a:t>
            </a:r>
            <a:r>
              <a:rPr sz="1800" dirty="0">
                <a:latin typeface="Times New Roman"/>
                <a:cs typeface="Times New Roman"/>
              </a:rPr>
              <a:t>cánh hoa </a:t>
            </a:r>
            <a:r>
              <a:rPr sz="1800" spc="-5" dirty="0">
                <a:latin typeface="Times New Roman"/>
                <a:cs typeface="Times New Roman"/>
              </a:rPr>
              <a:t>tàn </a:t>
            </a:r>
            <a:r>
              <a:rPr sz="1800" spc="5" dirty="0">
                <a:latin typeface="Times New Roman"/>
                <a:cs typeface="Times New Roman"/>
              </a:rPr>
              <a:t>lụi </a:t>
            </a:r>
            <a:r>
              <a:rPr sz="1800" spc="-5" dirty="0">
                <a:latin typeface="Times New Roman"/>
                <a:cs typeface="Times New Roman"/>
              </a:rPr>
              <a:t>trôi </a:t>
            </a:r>
            <a:r>
              <a:rPr sz="1800" dirty="0">
                <a:latin typeface="Times New Roman"/>
                <a:cs typeface="Times New Roman"/>
              </a:rPr>
              <a:t>man mác </a:t>
            </a:r>
            <a:r>
              <a:rPr sz="1800" spc="-5" dirty="0">
                <a:latin typeface="Times New Roman"/>
                <a:cs typeface="Times New Roman"/>
              </a:rPr>
              <a:t>trên </a:t>
            </a:r>
            <a:r>
              <a:rPr sz="1800" dirty="0">
                <a:latin typeface="Times New Roman"/>
                <a:cs typeface="Times New Roman"/>
              </a:rPr>
              <a:t>ngọn </a:t>
            </a:r>
            <a:r>
              <a:rPr sz="1800" spc="-5" dirty="0">
                <a:latin typeface="Times New Roman"/>
                <a:cs typeface="Times New Roman"/>
              </a:rPr>
              <a:t>nước </a:t>
            </a:r>
            <a:r>
              <a:rPr sz="1800" dirty="0">
                <a:latin typeface="Times New Roman"/>
                <a:cs typeface="Times New Roman"/>
              </a:rPr>
              <a:t>mới xa </a:t>
            </a:r>
            <a:r>
              <a:rPr sz="1800" spc="-5" dirty="0">
                <a:latin typeface="Times New Roman"/>
                <a:cs typeface="Times New Roman"/>
              </a:rPr>
              <a:t>khi </a:t>
            </a:r>
            <a:r>
              <a:rPr sz="1800" dirty="0">
                <a:latin typeface="Times New Roman"/>
                <a:cs typeface="Times New Roman"/>
              </a:rPr>
              <a:t>Kiều càng buồn hơn </a:t>
            </a:r>
            <a:r>
              <a:rPr sz="1800" spc="-5" dirty="0">
                <a:latin typeface="Times New Roman"/>
                <a:cs typeface="Times New Roman"/>
              </a:rPr>
              <a:t>bởi </a:t>
            </a:r>
            <a:r>
              <a:rPr sz="1800" dirty="0">
                <a:latin typeface="Times New Roman"/>
                <a:cs typeface="Times New Roman"/>
              </a:rPr>
              <a:t> nàng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nhìn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thấy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thân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phận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mình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lênh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đênh,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vô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định,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ba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chìm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bảy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nổi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giữa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sóng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cuộc</a:t>
            </a:r>
            <a:r>
              <a:rPr sz="1800" spc="-5" dirty="0">
                <a:latin typeface="Times New Roman"/>
                <a:cs typeface="Times New Roman"/>
              </a:rPr>
              <a:t> đời,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không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biết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rồi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sẽ trôi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dạt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đâu,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sẽ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bị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dập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vùi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-5" dirty="0">
                <a:latin typeface="Times New Roman"/>
                <a:cs typeface="Times New Roman"/>
              </a:rPr>
              <a:t> sao.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Cảnh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3: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Buồn</a:t>
            </a:r>
            <a:r>
              <a:rPr sz="1800" spc="-5" dirty="0">
                <a:latin typeface="Times New Roman"/>
                <a:cs typeface="Times New Roman"/>
              </a:rPr>
              <a:t> trông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ngọn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cỏ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rầu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rầu,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……………………Chân</a:t>
            </a:r>
            <a:r>
              <a:rPr sz="1800" spc="-5" dirty="0">
                <a:latin typeface="Times New Roman"/>
                <a:cs typeface="Times New Roman"/>
              </a:rPr>
              <a:t> mây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mặt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đất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màu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xanh xanh.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spc="-5" dirty="0">
                <a:latin typeface="Times New Roman"/>
                <a:cs typeface="Times New Roman"/>
              </a:rPr>
              <a:t>Nội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cỏ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“rầu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rầu”,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“xanh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xanh”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sắc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xanh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héo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úa,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mù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mịt,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nhạt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nhoà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trải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dài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chân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mây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500"/>
              </a:lnSpc>
              <a:spcBef>
                <a:spcPts val="15"/>
              </a:spcBef>
            </a:pPr>
            <a:r>
              <a:rPr sz="1800" dirty="0">
                <a:latin typeface="Times New Roman"/>
                <a:cs typeface="Times New Roman"/>
              </a:rPr>
              <a:t>đến </a:t>
            </a:r>
            <a:r>
              <a:rPr sz="1800" spc="-5" dirty="0">
                <a:latin typeface="Times New Roman"/>
                <a:cs typeface="Times New Roman"/>
              </a:rPr>
              <a:t>mặt đất, </a:t>
            </a:r>
            <a:r>
              <a:rPr sz="1800" dirty="0">
                <a:latin typeface="Times New Roman"/>
                <a:cs typeface="Times New Roman"/>
              </a:rPr>
              <a:t>còn đâu </a:t>
            </a:r>
            <a:r>
              <a:rPr sz="1800" spc="-5" dirty="0">
                <a:latin typeface="Times New Roman"/>
                <a:cs typeface="Times New Roman"/>
              </a:rPr>
              <a:t>cái “xanh </a:t>
            </a:r>
            <a:r>
              <a:rPr sz="1800" dirty="0">
                <a:latin typeface="Times New Roman"/>
                <a:cs typeface="Times New Roman"/>
              </a:rPr>
              <a:t>tận chân </a:t>
            </a:r>
            <a:r>
              <a:rPr sz="1800" spc="-5" dirty="0">
                <a:latin typeface="Times New Roman"/>
                <a:cs typeface="Times New Roman"/>
              </a:rPr>
              <a:t>trời” như </a:t>
            </a:r>
            <a:r>
              <a:rPr sz="1800" dirty="0">
                <a:latin typeface="Times New Roman"/>
                <a:cs typeface="Times New Roman"/>
              </a:rPr>
              <a:t>sắc cỏ trong </a:t>
            </a:r>
            <a:r>
              <a:rPr sz="1800" spc="-5" dirty="0">
                <a:latin typeface="Times New Roman"/>
                <a:cs typeface="Times New Roman"/>
              </a:rPr>
              <a:t>tiết </a:t>
            </a:r>
            <a:r>
              <a:rPr sz="1800" dirty="0">
                <a:latin typeface="Times New Roman"/>
                <a:cs typeface="Times New Roman"/>
              </a:rPr>
              <a:t>Thanh </a:t>
            </a:r>
            <a:r>
              <a:rPr sz="1800" spc="-5" dirty="0">
                <a:latin typeface="Times New Roman"/>
                <a:cs typeface="Times New Roman"/>
              </a:rPr>
              <a:t>minh khi </a:t>
            </a:r>
            <a:r>
              <a:rPr sz="1800" dirty="0">
                <a:latin typeface="Times New Roman"/>
                <a:cs typeface="Times New Roman"/>
              </a:rPr>
              <a:t>Kiều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còn trong cảnh </a:t>
            </a:r>
            <a:r>
              <a:rPr sz="1800" spc="-5" dirty="0">
                <a:latin typeface="Times New Roman"/>
                <a:cs typeface="Times New Roman"/>
              </a:rPr>
              <a:t>đầm </a:t>
            </a:r>
            <a:r>
              <a:rPr sz="1800" dirty="0">
                <a:latin typeface="Times New Roman"/>
                <a:cs typeface="Times New Roman"/>
              </a:rPr>
              <a:t>ấm. Màu </a:t>
            </a:r>
            <a:r>
              <a:rPr sz="1800" spc="-10" dirty="0">
                <a:latin typeface="Times New Roman"/>
                <a:cs typeface="Times New Roman"/>
              </a:rPr>
              <a:t>xanh </a:t>
            </a:r>
            <a:r>
              <a:rPr sz="1800" dirty="0">
                <a:latin typeface="Times New Roman"/>
                <a:cs typeface="Times New Roman"/>
              </a:rPr>
              <a:t>này gợi cho </a:t>
            </a:r>
            <a:r>
              <a:rPr sz="1800" spc="-5" dirty="0">
                <a:latin typeface="Times New Roman"/>
                <a:cs typeface="Times New Roman"/>
              </a:rPr>
              <a:t>Kiều </a:t>
            </a:r>
            <a:r>
              <a:rPr sz="1800" dirty="0">
                <a:latin typeface="Times New Roman"/>
                <a:cs typeface="Times New Roman"/>
              </a:rPr>
              <a:t>một nỗi chán ngán, vô vọng vì cuộc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 </a:t>
            </a:r>
            <a:r>
              <a:rPr sz="1800" dirty="0">
                <a:latin typeface="Times New Roman"/>
                <a:cs typeface="Times New Roman"/>
              </a:rPr>
              <a:t>cô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quạnh</a:t>
            </a:r>
            <a:r>
              <a:rPr sz="1800" spc="-10" dirty="0">
                <a:latin typeface="Times New Roman"/>
                <a:cs typeface="Times New Roman"/>
              </a:rPr>
              <a:t> và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những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chuỗi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ngày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vô</a:t>
            </a:r>
            <a:r>
              <a:rPr sz="1800" spc="-5" dirty="0">
                <a:latin typeface="Times New Roman"/>
                <a:cs typeface="Times New Roman"/>
              </a:rPr>
              <a:t> vị, </a:t>
            </a:r>
            <a:r>
              <a:rPr sz="1800" dirty="0">
                <a:latin typeface="Times New Roman"/>
                <a:cs typeface="Times New Roman"/>
              </a:rPr>
              <a:t>tẻ</a:t>
            </a:r>
            <a:r>
              <a:rPr sz="1800" spc="-5" dirty="0">
                <a:latin typeface="Times New Roman"/>
                <a:cs typeface="Times New Roman"/>
              </a:rPr>
              <a:t> nhạt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 </a:t>
            </a:r>
            <a:r>
              <a:rPr sz="1800" spc="-5" dirty="0">
                <a:latin typeface="Times New Roman"/>
                <a:cs typeface="Times New Roman"/>
              </a:rPr>
              <a:t>biết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kéo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dài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đến</a:t>
            </a:r>
            <a:r>
              <a:rPr sz="1800" spc="-5" dirty="0">
                <a:latin typeface="Times New Roman"/>
                <a:cs typeface="Times New Roman"/>
              </a:rPr>
              <a:t> bao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giờ.</a:t>
            </a:r>
            <a:endParaRPr sz="1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Cảnh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4: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Buồn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trông </a:t>
            </a:r>
            <a:r>
              <a:rPr sz="1800" dirty="0">
                <a:latin typeface="Times New Roman"/>
                <a:cs typeface="Times New Roman"/>
              </a:rPr>
              <a:t>gió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cuốn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mặt </a:t>
            </a:r>
            <a:r>
              <a:rPr sz="1800" dirty="0">
                <a:latin typeface="Times New Roman"/>
                <a:cs typeface="Times New Roman"/>
              </a:rPr>
              <a:t>duềnh</a:t>
            </a:r>
            <a:endParaRPr sz="1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……………………...Ầm</a:t>
            </a:r>
            <a:r>
              <a:rPr sz="1800" spc="-5" dirty="0">
                <a:latin typeface="Times New Roman"/>
                <a:cs typeface="Times New Roman"/>
              </a:rPr>
              <a:t> ầm tiếng </a:t>
            </a:r>
            <a:r>
              <a:rPr sz="1800" dirty="0">
                <a:latin typeface="Times New Roman"/>
                <a:cs typeface="Times New Roman"/>
              </a:rPr>
              <a:t>sóng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kêu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quanh</a:t>
            </a:r>
            <a:r>
              <a:rPr sz="1800" dirty="0">
                <a:latin typeface="Times New Roman"/>
                <a:cs typeface="Times New Roman"/>
              </a:rPr>
              <a:t> ghế</a:t>
            </a:r>
            <a:r>
              <a:rPr sz="1800" spc="-5" dirty="0">
                <a:latin typeface="Times New Roman"/>
                <a:cs typeface="Times New Roman"/>
              </a:rPr>
              <a:t> ngồi.</a:t>
            </a:r>
            <a:endParaRPr sz="1800">
              <a:latin typeface="Times New Roman"/>
              <a:cs typeface="Times New Roman"/>
            </a:endParaRPr>
          </a:p>
          <a:p>
            <a:pPr marL="12700" marR="5715">
              <a:lnSpc>
                <a:spcPct val="124400"/>
              </a:lnSpc>
            </a:pPr>
            <a:r>
              <a:rPr sz="1800" spc="-5" dirty="0">
                <a:latin typeface="Times New Roman"/>
                <a:cs typeface="Times New Roman"/>
              </a:rPr>
              <a:t>Dường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nỗi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buồn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càng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lúc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càng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tăng,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càng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dồn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dập.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cơn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“gió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cuốn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mặt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duềnh”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sóng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bỗng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nổi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lên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ầm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ầm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vây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quanh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ghế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Kiều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ngồi.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Cái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âm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thanh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“ầm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ầm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tiếng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sóng”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ấy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chính</a:t>
            </a:r>
            <a:r>
              <a:rPr sz="1800" spc="1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âm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thanh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dữ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dội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cuộc</a:t>
            </a:r>
            <a:r>
              <a:rPr sz="1800" spc="1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phong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ba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bão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táp</a:t>
            </a:r>
            <a:r>
              <a:rPr sz="1800" spc="1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đã,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đang</a:t>
            </a:r>
            <a:r>
              <a:rPr sz="1800" spc="1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ập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đổ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xuống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nàng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còn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tiếp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tục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đè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nặng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lên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kiếp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nhỏ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bé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ấy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xã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hội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phong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kiến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cổ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hủ,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bất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công.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Tất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đợt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sóng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đang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gầm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thét,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rì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rào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lòng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nàng.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Lúc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này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Kiều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41275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24600"/>
              </a:lnSpc>
              <a:spcBef>
                <a:spcPts val="95"/>
              </a:spcBef>
            </a:pPr>
            <a:r>
              <a:rPr sz="1800" dirty="0">
                <a:latin typeface="Times New Roman"/>
                <a:cs typeface="Times New Roman"/>
              </a:rPr>
              <a:t>không chỉ buồn mà còn lo </a:t>
            </a:r>
            <a:r>
              <a:rPr sz="1800" spc="-5" dirty="0">
                <a:latin typeface="Times New Roman"/>
                <a:cs typeface="Times New Roman"/>
              </a:rPr>
              <a:t>sợ, kinh </a:t>
            </a:r>
            <a:r>
              <a:rPr sz="1800" dirty="0">
                <a:latin typeface="Times New Roman"/>
                <a:cs typeface="Times New Roman"/>
              </a:rPr>
              <a:t>hãi như rơi dần </a:t>
            </a:r>
            <a:r>
              <a:rPr sz="1800" spc="-5" dirty="0">
                <a:latin typeface="Times New Roman"/>
                <a:cs typeface="Times New Roman"/>
              </a:rPr>
              <a:t>vào vực thẳm </a:t>
            </a:r>
            <a:r>
              <a:rPr sz="1800" dirty="0">
                <a:latin typeface="Times New Roman"/>
                <a:cs typeface="Times New Roman"/>
              </a:rPr>
              <a:t>một </a:t>
            </a:r>
            <a:r>
              <a:rPr sz="1800" spc="-5" dirty="0">
                <a:latin typeface="Times New Roman"/>
                <a:cs typeface="Times New Roman"/>
              </a:rPr>
              <a:t>cách bất </a:t>
            </a:r>
            <a:r>
              <a:rPr sz="1800" dirty="0">
                <a:latin typeface="Times New Roman"/>
                <a:cs typeface="Times New Roman"/>
              </a:rPr>
              <a:t>lực. </a:t>
            </a:r>
            <a:r>
              <a:rPr sz="1800" spc="-10" dirty="0">
                <a:latin typeface="Times New Roman"/>
                <a:cs typeface="Times New Roman"/>
              </a:rPr>
              <a:t>Nỗi 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buồn ấy đã </a:t>
            </a:r>
            <a:r>
              <a:rPr sz="1800" spc="-5" dirty="0">
                <a:latin typeface="Times New Roman"/>
                <a:cs typeface="Times New Roman"/>
              </a:rPr>
              <a:t>dâng </a:t>
            </a:r>
            <a:r>
              <a:rPr sz="1800" dirty="0">
                <a:latin typeface="Times New Roman"/>
                <a:cs typeface="Times New Roman"/>
              </a:rPr>
              <a:t>đến tột </a:t>
            </a:r>
            <a:r>
              <a:rPr sz="1800" spc="-5" dirty="0">
                <a:latin typeface="Times New Roman"/>
                <a:cs typeface="Times New Roman"/>
              </a:rPr>
              <a:t>đỉnh, khiến </a:t>
            </a:r>
            <a:r>
              <a:rPr sz="1800" dirty="0">
                <a:latin typeface="Times New Roman"/>
                <a:cs typeface="Times New Roman"/>
              </a:rPr>
              <a:t>Kiều thực </a:t>
            </a:r>
            <a:r>
              <a:rPr sz="1800" spc="-5" dirty="0">
                <a:latin typeface="Times New Roman"/>
                <a:cs typeface="Times New Roman"/>
              </a:rPr>
              <a:t>sự </a:t>
            </a:r>
            <a:r>
              <a:rPr sz="1800" dirty="0">
                <a:latin typeface="Times New Roman"/>
                <a:cs typeface="Times New Roman"/>
              </a:rPr>
              <a:t>tuyệt </a:t>
            </a:r>
            <a:r>
              <a:rPr sz="1800" spc="-5" dirty="0">
                <a:latin typeface="Times New Roman"/>
                <a:cs typeface="Times New Roman"/>
              </a:rPr>
              <a:t>vọng. </a:t>
            </a:r>
            <a:r>
              <a:rPr sz="1800" dirty="0">
                <a:latin typeface="Times New Roman"/>
                <a:cs typeface="Times New Roman"/>
              </a:rPr>
              <a:t>Thiên nhiên </a:t>
            </a:r>
            <a:r>
              <a:rPr sz="1800" spc="5" dirty="0">
                <a:latin typeface="Times New Roman"/>
                <a:cs typeface="Times New Roman"/>
              </a:rPr>
              <a:t>chân </a:t>
            </a:r>
            <a:r>
              <a:rPr sz="1800" spc="-5" dirty="0">
                <a:latin typeface="Times New Roman"/>
                <a:cs typeface="Times New Roman"/>
              </a:rPr>
              <a:t>thực, sinh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cũng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rất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ảo.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Đó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cảnh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nhìn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tâm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trạng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theo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quy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luật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“Cảnh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nào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cảnh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chẳng</a:t>
            </a:r>
            <a:r>
              <a:rPr sz="1800" spc="-5" dirty="0">
                <a:latin typeface="Times New Roman"/>
                <a:cs typeface="Times New Roman"/>
              </a:rPr>
              <a:t> đeo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sầu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buồn</a:t>
            </a:r>
            <a:r>
              <a:rPr sz="1800" spc="-5" dirty="0">
                <a:latin typeface="Times New Roman"/>
                <a:cs typeface="Times New Roman"/>
              </a:rPr>
              <a:t> cảnh</a:t>
            </a:r>
            <a:r>
              <a:rPr sz="1800" dirty="0">
                <a:latin typeface="Times New Roman"/>
                <a:cs typeface="Times New Roman"/>
              </a:rPr>
              <a:t> có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vui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đâu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bao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giờ”.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600"/>
              </a:lnSpc>
            </a:pPr>
            <a:r>
              <a:rPr sz="1800" dirty="0">
                <a:latin typeface="Times New Roman"/>
                <a:cs typeface="Times New Roman"/>
              </a:rPr>
              <a:t>– </a:t>
            </a:r>
            <a:r>
              <a:rPr sz="1800" spc="-5" dirty="0">
                <a:latin typeface="Times New Roman"/>
                <a:cs typeface="Times New Roman"/>
              </a:rPr>
              <a:t>Cảnh được </a:t>
            </a:r>
            <a:r>
              <a:rPr sz="1800" dirty="0">
                <a:latin typeface="Times New Roman"/>
                <a:cs typeface="Times New Roman"/>
              </a:rPr>
              <a:t>miêu </a:t>
            </a:r>
            <a:r>
              <a:rPr sz="1800" spc="-5" dirty="0">
                <a:latin typeface="Times New Roman"/>
                <a:cs typeface="Times New Roman"/>
              </a:rPr>
              <a:t>tả </a:t>
            </a:r>
            <a:r>
              <a:rPr sz="1800" dirty="0">
                <a:latin typeface="Times New Roman"/>
                <a:cs typeface="Times New Roman"/>
              </a:rPr>
              <a:t>từ xa đến </a:t>
            </a:r>
            <a:r>
              <a:rPr sz="1800" spc="-5" dirty="0">
                <a:latin typeface="Times New Roman"/>
                <a:cs typeface="Times New Roman"/>
              </a:rPr>
              <a:t>gần, </a:t>
            </a:r>
            <a:r>
              <a:rPr sz="1800" dirty="0">
                <a:latin typeface="Times New Roman"/>
                <a:cs typeface="Times New Roman"/>
              </a:rPr>
              <a:t>màu sắc từ </a:t>
            </a:r>
            <a:r>
              <a:rPr sz="1800" spc="-5" dirty="0">
                <a:latin typeface="Times New Roman"/>
                <a:cs typeface="Times New Roman"/>
              </a:rPr>
              <a:t>nhạt đến đậm, âm </a:t>
            </a:r>
            <a:r>
              <a:rPr sz="1800" dirty="0">
                <a:latin typeface="Times New Roman"/>
                <a:cs typeface="Times New Roman"/>
              </a:rPr>
              <a:t>thanh </a:t>
            </a:r>
            <a:r>
              <a:rPr sz="1800" spc="5" dirty="0">
                <a:latin typeface="Times New Roman"/>
                <a:cs typeface="Times New Roman"/>
              </a:rPr>
              <a:t>từ </a:t>
            </a:r>
            <a:r>
              <a:rPr sz="1800" dirty="0">
                <a:latin typeface="Times New Roman"/>
                <a:cs typeface="Times New Roman"/>
              </a:rPr>
              <a:t>tĩnh </a:t>
            </a:r>
            <a:r>
              <a:rPr sz="1800" spc="-10" dirty="0">
                <a:latin typeface="Times New Roman"/>
                <a:cs typeface="Times New Roman"/>
              </a:rPr>
              <a:t>đến </a:t>
            </a:r>
            <a:r>
              <a:rPr sz="1800" dirty="0">
                <a:latin typeface="Times New Roman"/>
                <a:cs typeface="Times New Roman"/>
              </a:rPr>
              <a:t>động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 diễn đạt </a:t>
            </a:r>
            <a:r>
              <a:rPr sz="1800" spc="-5" dirty="0">
                <a:latin typeface="Times New Roman"/>
                <a:cs typeface="Times New Roman"/>
              </a:rPr>
              <a:t>nỗi buồn </a:t>
            </a:r>
            <a:r>
              <a:rPr sz="1800" dirty="0">
                <a:latin typeface="Times New Roman"/>
                <a:cs typeface="Times New Roman"/>
              </a:rPr>
              <a:t>từ man </a:t>
            </a:r>
            <a:r>
              <a:rPr sz="1800" spc="-5" dirty="0">
                <a:latin typeface="Times New Roman"/>
                <a:cs typeface="Times New Roman"/>
              </a:rPr>
              <a:t>mác, </a:t>
            </a:r>
            <a:r>
              <a:rPr sz="1800" dirty="0">
                <a:latin typeface="Times New Roman"/>
                <a:cs typeface="Times New Roman"/>
              </a:rPr>
              <a:t>mông lung đến lo âu, kinh </a:t>
            </a:r>
            <a:r>
              <a:rPr sz="1800" spc="-5" dirty="0">
                <a:latin typeface="Times New Roman"/>
                <a:cs typeface="Times New Roman"/>
              </a:rPr>
              <a:t>sợ, dồn </a:t>
            </a:r>
            <a:r>
              <a:rPr sz="1800" dirty="0">
                <a:latin typeface="Times New Roman"/>
                <a:cs typeface="Times New Roman"/>
              </a:rPr>
              <a:t>đến bão táp </a:t>
            </a:r>
            <a:r>
              <a:rPr sz="1800" spc="-5" dirty="0">
                <a:latin typeface="Times New Roman"/>
                <a:cs typeface="Times New Roman"/>
              </a:rPr>
              <a:t>nội </a:t>
            </a:r>
            <a:r>
              <a:rPr sz="1800" dirty="0">
                <a:latin typeface="Times New Roman"/>
                <a:cs typeface="Times New Roman"/>
              </a:rPr>
              <a:t>tâm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cực </a:t>
            </a:r>
            <a:r>
              <a:rPr sz="1800" spc="-5" dirty="0">
                <a:latin typeface="Times New Roman"/>
                <a:cs typeface="Times New Roman"/>
              </a:rPr>
              <a:t>điểm của cảm </a:t>
            </a:r>
            <a:r>
              <a:rPr sz="1800" dirty="0">
                <a:latin typeface="Times New Roman"/>
                <a:cs typeface="Times New Roman"/>
              </a:rPr>
              <a:t>xúc trong </a:t>
            </a:r>
            <a:r>
              <a:rPr sz="1800" spc="-5" dirty="0">
                <a:latin typeface="Times New Roman"/>
                <a:cs typeface="Times New Roman"/>
              </a:rPr>
              <a:t>lòng </a:t>
            </a:r>
            <a:r>
              <a:rPr sz="1800" dirty="0">
                <a:latin typeface="Times New Roman"/>
                <a:cs typeface="Times New Roman"/>
              </a:rPr>
              <a:t>Kiều. </a:t>
            </a:r>
            <a:r>
              <a:rPr sz="1800" spc="-5" dirty="0">
                <a:latin typeface="Times New Roman"/>
                <a:cs typeface="Times New Roman"/>
              </a:rPr>
              <a:t>Tất cả </a:t>
            </a:r>
            <a:r>
              <a:rPr sz="1800" dirty="0">
                <a:latin typeface="Times New Roman"/>
                <a:cs typeface="Times New Roman"/>
              </a:rPr>
              <a:t>là hình ảnh </a:t>
            </a:r>
            <a:r>
              <a:rPr sz="1800" spc="-10" dirty="0">
                <a:latin typeface="Times New Roman"/>
                <a:cs typeface="Times New Roman"/>
              </a:rPr>
              <a:t>về </a:t>
            </a:r>
            <a:r>
              <a:rPr sz="1800" spc="-5" dirty="0">
                <a:latin typeface="Times New Roman"/>
                <a:cs typeface="Times New Roman"/>
              </a:rPr>
              <a:t>sự </a:t>
            </a:r>
            <a:r>
              <a:rPr sz="1800" dirty="0">
                <a:latin typeface="Times New Roman"/>
                <a:cs typeface="Times New Roman"/>
              </a:rPr>
              <a:t>vô định, mong manh, sự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dạt trôi bế </a:t>
            </a:r>
            <a:r>
              <a:rPr sz="1800" spc="-5" dirty="0">
                <a:latin typeface="Times New Roman"/>
                <a:cs typeface="Times New Roman"/>
              </a:rPr>
              <a:t>tắc, </a:t>
            </a:r>
            <a:r>
              <a:rPr sz="1800" spc="-10" dirty="0">
                <a:latin typeface="Times New Roman"/>
                <a:cs typeface="Times New Roman"/>
              </a:rPr>
              <a:t>sự </a:t>
            </a:r>
            <a:r>
              <a:rPr sz="1800" dirty="0">
                <a:latin typeface="Times New Roman"/>
                <a:cs typeface="Times New Roman"/>
              </a:rPr>
              <a:t>chao </a:t>
            </a:r>
            <a:r>
              <a:rPr sz="1800" spc="-5" dirty="0">
                <a:latin typeface="Times New Roman"/>
                <a:cs typeface="Times New Roman"/>
              </a:rPr>
              <a:t>đảo, nghiêng </a:t>
            </a:r>
            <a:r>
              <a:rPr sz="1800" dirty="0">
                <a:latin typeface="Times New Roman"/>
                <a:cs typeface="Times New Roman"/>
              </a:rPr>
              <a:t>đổ dữ </a:t>
            </a:r>
            <a:r>
              <a:rPr sz="1800" spc="-5" dirty="0">
                <a:latin typeface="Times New Roman"/>
                <a:cs typeface="Times New Roman"/>
              </a:rPr>
              <a:t>dội. Lúc </a:t>
            </a:r>
            <a:r>
              <a:rPr sz="1800" dirty="0">
                <a:latin typeface="Times New Roman"/>
                <a:cs typeface="Times New Roman"/>
              </a:rPr>
              <a:t>này </a:t>
            </a:r>
            <a:r>
              <a:rPr sz="1800" spc="-5" dirty="0">
                <a:latin typeface="Times New Roman"/>
                <a:cs typeface="Times New Roman"/>
              </a:rPr>
              <a:t>Kiều </a:t>
            </a:r>
            <a:r>
              <a:rPr sz="1800" dirty="0">
                <a:latin typeface="Times New Roman"/>
                <a:cs typeface="Times New Roman"/>
              </a:rPr>
              <a:t>trở nên tuyệt vọng, yếu đuối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nhất. Cũng vì </a:t>
            </a:r>
            <a:r>
              <a:rPr sz="1800" spc="-5" dirty="0">
                <a:latin typeface="Times New Roman"/>
                <a:cs typeface="Times New Roman"/>
              </a:rPr>
              <a:t>thế </a:t>
            </a:r>
            <a:r>
              <a:rPr sz="1800" dirty="0">
                <a:latin typeface="Times New Roman"/>
                <a:cs typeface="Times New Roman"/>
              </a:rPr>
              <a:t>mà nàng </a:t>
            </a:r>
            <a:r>
              <a:rPr sz="1800" spc="-10" dirty="0">
                <a:latin typeface="Times New Roman"/>
                <a:cs typeface="Times New Roman"/>
              </a:rPr>
              <a:t>đã </a:t>
            </a:r>
            <a:r>
              <a:rPr sz="1800" dirty="0">
                <a:latin typeface="Times New Roman"/>
                <a:cs typeface="Times New Roman"/>
              </a:rPr>
              <a:t>mắc lừa </a:t>
            </a:r>
            <a:r>
              <a:rPr sz="1800" spc="-5" dirty="0">
                <a:latin typeface="Times New Roman"/>
                <a:cs typeface="Times New Roman"/>
              </a:rPr>
              <a:t>Sở Khanh </a:t>
            </a:r>
            <a:r>
              <a:rPr sz="1800" dirty="0">
                <a:latin typeface="Times New Roman"/>
                <a:cs typeface="Times New Roman"/>
              </a:rPr>
              <a:t>để </a:t>
            </a:r>
            <a:r>
              <a:rPr sz="1800" spc="-5" dirty="0">
                <a:latin typeface="Times New Roman"/>
                <a:cs typeface="Times New Roman"/>
              </a:rPr>
              <a:t>rồi </a:t>
            </a:r>
            <a:r>
              <a:rPr sz="1800" dirty="0">
                <a:latin typeface="Times New Roman"/>
                <a:cs typeface="Times New Roman"/>
              </a:rPr>
              <a:t>dấn </a:t>
            </a:r>
            <a:r>
              <a:rPr sz="1800" spc="-5" dirty="0">
                <a:latin typeface="Times New Roman"/>
                <a:cs typeface="Times New Roman"/>
              </a:rPr>
              <a:t>thân </a:t>
            </a:r>
            <a:r>
              <a:rPr sz="1800" dirty="0">
                <a:latin typeface="Times New Roman"/>
                <a:cs typeface="Times New Roman"/>
              </a:rPr>
              <a:t>vào cuộc </a:t>
            </a:r>
            <a:r>
              <a:rPr sz="1800" spc="-5" dirty="0">
                <a:latin typeface="Times New Roman"/>
                <a:cs typeface="Times New Roman"/>
              </a:rPr>
              <a:t>đời “thanh </a:t>
            </a:r>
            <a:r>
              <a:rPr sz="1800" dirty="0">
                <a:latin typeface="Times New Roman"/>
                <a:cs typeface="Times New Roman"/>
              </a:rPr>
              <a:t>lâu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hai</a:t>
            </a:r>
            <a:r>
              <a:rPr sz="1800" spc="-5" dirty="0">
                <a:latin typeface="Times New Roman"/>
                <a:cs typeface="Times New Roman"/>
              </a:rPr>
              <a:t> lượt,</a:t>
            </a:r>
            <a:r>
              <a:rPr sz="1800" dirty="0">
                <a:latin typeface="Times New Roman"/>
                <a:cs typeface="Times New Roman"/>
              </a:rPr>
              <a:t> thanh y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hai lần”.</a:t>
            </a:r>
            <a:endParaRPr sz="1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=&gt;Tóm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lại:</a:t>
            </a:r>
            <a:endParaRPr sz="1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Cảnh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thiên</a:t>
            </a:r>
            <a:r>
              <a:rPr sz="1800" spc="-5" dirty="0">
                <a:latin typeface="Times New Roman"/>
                <a:cs typeface="Times New Roman"/>
              </a:rPr>
              <a:t> nhiên</a:t>
            </a:r>
            <a:r>
              <a:rPr sz="1800" dirty="0">
                <a:latin typeface="Times New Roman"/>
                <a:cs typeface="Times New Roman"/>
              </a:rPr>
              <a:t> là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cớ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tác</a:t>
            </a:r>
            <a:r>
              <a:rPr sz="1800" dirty="0">
                <a:latin typeface="Times New Roman"/>
                <a:cs typeface="Times New Roman"/>
              </a:rPr>
              <a:t> giả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bộc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lộ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cảm </a:t>
            </a:r>
            <a:r>
              <a:rPr sz="1800" dirty="0">
                <a:latin typeface="Times New Roman"/>
                <a:cs typeface="Times New Roman"/>
              </a:rPr>
              <a:t>xúc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 </a:t>
            </a:r>
            <a:r>
              <a:rPr sz="1800" dirty="0">
                <a:latin typeface="Times New Roman"/>
                <a:cs typeface="Times New Roman"/>
              </a:rPr>
              <a:t>mình.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5493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24400"/>
              </a:lnSpc>
              <a:spcBef>
                <a:spcPts val="100"/>
              </a:spcBef>
            </a:pPr>
            <a:r>
              <a:rPr sz="1800" b="1" spc="-5" dirty="0">
                <a:latin typeface="Times New Roman"/>
                <a:cs typeface="Times New Roman"/>
              </a:rPr>
              <a:t>II. CẢM </a:t>
            </a:r>
            <a:r>
              <a:rPr sz="1800" b="1" spc="-10" dirty="0">
                <a:latin typeface="Times New Roman"/>
                <a:cs typeface="Times New Roman"/>
              </a:rPr>
              <a:t>NHẬN </a:t>
            </a:r>
            <a:r>
              <a:rPr sz="1800" b="1" spc="-5" dirty="0">
                <a:latin typeface="Times New Roman"/>
                <a:cs typeface="Times New Roman"/>
              </a:rPr>
              <a:t>CỦA </a:t>
            </a:r>
            <a:r>
              <a:rPr sz="1800" b="1" dirty="0">
                <a:latin typeface="Times New Roman"/>
                <a:cs typeface="Times New Roman"/>
              </a:rPr>
              <a:t>EM </a:t>
            </a:r>
            <a:r>
              <a:rPr sz="1800" b="1" spc="-10" dirty="0">
                <a:latin typeface="Times New Roman"/>
                <a:cs typeface="Times New Roman"/>
              </a:rPr>
              <a:t>VỀ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TÂM </a:t>
            </a:r>
            <a:r>
              <a:rPr sz="1800" b="1" spc="-5" dirty="0">
                <a:latin typeface="Times New Roman"/>
                <a:cs typeface="Times New Roman"/>
              </a:rPr>
              <a:t>TRẠNG CỦA THÚY KIỀU KHI </a:t>
            </a:r>
            <a:r>
              <a:rPr sz="1800" b="1" dirty="0">
                <a:latin typeface="Times New Roman"/>
                <a:cs typeface="Times New Roman"/>
              </a:rPr>
              <a:t>Ở </a:t>
            </a:r>
            <a:r>
              <a:rPr sz="1800" b="1" spc="-5" dirty="0">
                <a:latin typeface="Times New Roman"/>
                <a:cs typeface="Times New Roman"/>
              </a:rPr>
              <a:t>LẦU 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NGƯNG</a:t>
            </a:r>
            <a:r>
              <a:rPr sz="1800" b="1" dirty="0">
                <a:latin typeface="Times New Roman"/>
                <a:cs typeface="Times New Roman"/>
              </a:rPr>
              <a:t> BÍCH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QUA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NGHỆ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THUẬT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MIÊU</a:t>
            </a:r>
            <a:r>
              <a:rPr sz="1800" b="1" dirty="0">
                <a:latin typeface="Times New Roman"/>
                <a:cs typeface="Times New Roman"/>
              </a:rPr>
              <a:t> TẢ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TÂM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LÍ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NHÂN</a:t>
            </a:r>
            <a:r>
              <a:rPr sz="1800" b="1" dirty="0">
                <a:latin typeface="Times New Roman"/>
                <a:cs typeface="Times New Roman"/>
              </a:rPr>
              <a:t> VẬT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CỦA 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NGUYỄN DU.</a:t>
            </a:r>
            <a:endParaRPr sz="1800" dirty="0">
              <a:latin typeface="Times New Roman"/>
              <a:cs typeface="Times New Roman"/>
            </a:endParaRPr>
          </a:p>
          <a:p>
            <a:pPr marL="12700" marR="5715" algn="just">
              <a:lnSpc>
                <a:spcPct val="124500"/>
              </a:lnSpc>
              <a:spcBef>
                <a:spcPts val="10"/>
              </a:spcBef>
            </a:pPr>
            <a:r>
              <a:rPr sz="1800" b="1" dirty="0">
                <a:latin typeface="Times New Roman"/>
                <a:cs typeface="Times New Roman"/>
              </a:rPr>
              <a:t>1.</a:t>
            </a:r>
            <a:r>
              <a:rPr sz="1800" b="1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Mở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bài: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Giới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thiệu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chung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đoạn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trích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(Đoạn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thơ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hay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nhất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biểu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bút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pháp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nghệ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thuật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đặc </a:t>
            </a:r>
            <a:r>
              <a:rPr sz="1800" spc="-5" dirty="0">
                <a:latin typeface="Times New Roman"/>
                <a:cs typeface="Times New Roman"/>
              </a:rPr>
              <a:t>sắc </a:t>
            </a:r>
            <a:r>
              <a:rPr sz="1800" spc="-10" dirty="0">
                <a:latin typeface="Times New Roman"/>
                <a:cs typeface="Times New Roman"/>
              </a:rPr>
              <a:t>về </a:t>
            </a:r>
            <a:r>
              <a:rPr sz="1800" dirty="0">
                <a:latin typeface="Times New Roman"/>
                <a:cs typeface="Times New Roman"/>
              </a:rPr>
              <a:t>tự </a:t>
            </a:r>
            <a:r>
              <a:rPr sz="1800" spc="-5" dirty="0">
                <a:latin typeface="Times New Roman"/>
                <a:cs typeface="Times New Roman"/>
              </a:rPr>
              <a:t>sự, tả </a:t>
            </a:r>
            <a:r>
              <a:rPr sz="1800" dirty="0">
                <a:latin typeface="Times New Roman"/>
                <a:cs typeface="Times New Roman"/>
              </a:rPr>
              <a:t>cảnh ngụ </a:t>
            </a:r>
            <a:r>
              <a:rPr sz="1800" spc="-5" dirty="0">
                <a:latin typeface="Times New Roman"/>
                <a:cs typeface="Times New Roman"/>
              </a:rPr>
              <a:t>tình, </a:t>
            </a:r>
            <a:r>
              <a:rPr sz="1800" dirty="0">
                <a:latin typeface="Times New Roman"/>
                <a:cs typeface="Times New Roman"/>
              </a:rPr>
              <a:t>ngôn ngữ độc </a:t>
            </a:r>
            <a:r>
              <a:rPr sz="1800" spc="-5" dirty="0">
                <a:latin typeface="Times New Roman"/>
                <a:cs typeface="Times New Roman"/>
              </a:rPr>
              <a:t>thoại </a:t>
            </a:r>
            <a:r>
              <a:rPr sz="1800" dirty="0">
                <a:latin typeface="Times New Roman"/>
                <a:cs typeface="Times New Roman"/>
              </a:rPr>
              <a:t>thể </a:t>
            </a:r>
            <a:r>
              <a:rPr sz="1800" spc="-5" dirty="0">
                <a:latin typeface="Times New Roman"/>
                <a:cs typeface="Times New Roman"/>
              </a:rPr>
              <a:t>hiện </a:t>
            </a:r>
            <a:r>
              <a:rPr sz="1800" dirty="0">
                <a:latin typeface="Times New Roman"/>
                <a:cs typeface="Times New Roman"/>
              </a:rPr>
              <a:t>nỗi lòng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dirty="0">
                <a:latin typeface="Times New Roman"/>
                <a:cs typeface="Times New Roman"/>
              </a:rPr>
              <a:t>tâm trạng </a:t>
            </a:r>
            <a:r>
              <a:rPr sz="1800" spc="-10" dirty="0">
                <a:latin typeface="Times New Roman"/>
                <a:cs typeface="Times New Roman"/>
              </a:rPr>
              <a:t>của 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 </a:t>
            </a:r>
            <a:r>
              <a:rPr sz="1800" spc="-5" dirty="0">
                <a:latin typeface="Times New Roman"/>
                <a:cs typeface="Times New Roman"/>
              </a:rPr>
              <a:t>vật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Thuý</a:t>
            </a:r>
            <a:r>
              <a:rPr sz="1800" spc="-5" dirty="0">
                <a:latin typeface="Times New Roman"/>
                <a:cs typeface="Times New Roman"/>
              </a:rPr>
              <a:t> Kiều)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latin typeface="Times New Roman"/>
                <a:cs typeface="Times New Roman"/>
              </a:rPr>
              <a:t>2.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Thân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bài: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a.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Tâm trạng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Thuý </a:t>
            </a:r>
            <a:r>
              <a:rPr sz="1800" spc="-5" dirty="0">
                <a:latin typeface="Times New Roman"/>
                <a:cs typeface="Times New Roman"/>
              </a:rPr>
              <a:t>Kiều khi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lầu</a:t>
            </a:r>
            <a:r>
              <a:rPr sz="1800" spc="-5" dirty="0">
                <a:latin typeface="Times New Roman"/>
                <a:cs typeface="Times New Roman"/>
              </a:rPr>
              <a:t> Ngưng Bích: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5" dirty="0">
                <a:latin typeface="Times New Roman"/>
                <a:cs typeface="Times New Roman"/>
              </a:rPr>
              <a:t> Đó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tâm </a:t>
            </a:r>
            <a:r>
              <a:rPr sz="1800" dirty="0">
                <a:latin typeface="Times New Roman"/>
                <a:cs typeface="Times New Roman"/>
              </a:rPr>
              <a:t>trạng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 đơn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buồn</a:t>
            </a:r>
            <a:r>
              <a:rPr sz="1800" spc="-5" dirty="0">
                <a:latin typeface="Times New Roman"/>
                <a:cs typeface="Times New Roman"/>
              </a:rPr>
              <a:t> tủi,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đau</a:t>
            </a:r>
            <a:r>
              <a:rPr sz="1800" dirty="0">
                <a:latin typeface="Times New Roman"/>
                <a:cs typeface="Times New Roman"/>
              </a:rPr>
              <a:t> đớn</a:t>
            </a:r>
            <a:r>
              <a:rPr sz="1800" spc="-5" dirty="0">
                <a:latin typeface="Times New Roman"/>
                <a:cs typeface="Times New Roman"/>
              </a:rPr>
              <a:t> xót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xa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Nàng nhớ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đến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Kim</a:t>
            </a:r>
            <a:r>
              <a:rPr sz="1800" spc="-5" dirty="0">
                <a:latin typeface="Times New Roman"/>
                <a:cs typeface="Times New Roman"/>
              </a:rPr>
              <a:t> trọng,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thương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chàng</a:t>
            </a: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-5" dirty="0">
                <a:latin typeface="Times New Roman"/>
                <a:cs typeface="Times New Roman"/>
              </a:rPr>
              <a:t>Nàng </a:t>
            </a:r>
            <a:r>
              <a:rPr sz="1800" dirty="0">
                <a:latin typeface="Times New Roman"/>
                <a:cs typeface="Times New Roman"/>
              </a:rPr>
              <a:t>thương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mẹ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già </a:t>
            </a:r>
            <a:r>
              <a:rPr sz="1800" dirty="0">
                <a:latin typeface="Times New Roman"/>
                <a:cs typeface="Times New Roman"/>
              </a:rPr>
              <a:t>thiếu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dirty="0">
                <a:latin typeface="Times New Roman"/>
                <a:cs typeface="Times New Roman"/>
              </a:rPr>
              <a:t> chăm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sóc.</a:t>
            </a:r>
            <a:endParaRPr sz="1800" dirty="0">
              <a:latin typeface="Times New Roman"/>
              <a:cs typeface="Times New Roman"/>
            </a:endParaRPr>
          </a:p>
          <a:p>
            <a:pPr marL="12700" marR="7620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Nàng </a:t>
            </a:r>
            <a:r>
              <a:rPr sz="1800" dirty="0">
                <a:latin typeface="Times New Roman"/>
                <a:cs typeface="Times New Roman"/>
              </a:rPr>
              <a:t>nghĩ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tại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dirty="0">
                <a:latin typeface="Times New Roman"/>
                <a:cs typeface="Times New Roman"/>
              </a:rPr>
              <a:t> bản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thân</a:t>
            </a:r>
            <a:r>
              <a:rPr sz="1800" dirty="0">
                <a:latin typeface="Times New Roman"/>
                <a:cs typeface="Times New Roman"/>
              </a:rPr>
              <a:t> thì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thấy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buồn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dâng </a:t>
            </a:r>
            <a:r>
              <a:rPr sz="1800" spc="-5" dirty="0">
                <a:latin typeface="Times New Roman"/>
                <a:cs typeface="Times New Roman"/>
              </a:rPr>
              <a:t>lớp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lớp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như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tâm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trạng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ngổn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ngang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trước</a:t>
            </a:r>
            <a:r>
              <a:rPr sz="1800" dirty="0">
                <a:latin typeface="Times New Roman"/>
                <a:cs typeface="Times New Roman"/>
              </a:rPr>
              <a:t> một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tương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lai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mờ </a:t>
            </a:r>
            <a:r>
              <a:rPr sz="1800" spc="-5" dirty="0">
                <a:latin typeface="Times New Roman"/>
                <a:cs typeface="Times New Roman"/>
              </a:rPr>
              <a:t>mịt,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bế</a:t>
            </a:r>
            <a:r>
              <a:rPr sz="1800" spc="-5" dirty="0">
                <a:latin typeface="Times New Roman"/>
                <a:cs typeface="Times New Roman"/>
              </a:rPr>
              <a:t> tắc.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b.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Nghệ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thuật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miêu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tả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tâm </a:t>
            </a:r>
            <a:r>
              <a:rPr sz="1800" dirty="0">
                <a:latin typeface="Times New Roman"/>
                <a:cs typeface="Times New Roman"/>
              </a:rPr>
              <a:t>lý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Nguyễn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Du: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5" dirty="0">
                <a:latin typeface="Times New Roman"/>
                <a:cs typeface="Times New Roman"/>
              </a:rPr>
              <a:t> Nhà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sử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dụng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ngoại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tả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tâm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cảnh.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31013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-5" dirty="0">
                <a:latin typeface="Times New Roman"/>
                <a:cs typeface="Times New Roman"/>
              </a:rPr>
              <a:t>Vừa </a:t>
            </a:r>
            <a:r>
              <a:rPr sz="1800" dirty="0">
                <a:latin typeface="Times New Roman"/>
                <a:cs typeface="Times New Roman"/>
              </a:rPr>
              <a:t>tạo ra </a:t>
            </a:r>
            <a:r>
              <a:rPr sz="1800" spc="-5" dirty="0">
                <a:latin typeface="Times New Roman"/>
                <a:cs typeface="Times New Roman"/>
              </a:rPr>
              <a:t>sự đối lập </a:t>
            </a:r>
            <a:r>
              <a:rPr sz="1800" dirty="0">
                <a:latin typeface="Times New Roman"/>
                <a:cs typeface="Times New Roman"/>
              </a:rPr>
              <a:t>thiên </a:t>
            </a:r>
            <a:r>
              <a:rPr sz="1800" spc="-5" dirty="0">
                <a:latin typeface="Times New Roman"/>
                <a:cs typeface="Times New Roman"/>
              </a:rPr>
              <a:t>nhiên </a:t>
            </a:r>
            <a:r>
              <a:rPr sz="1800" dirty="0">
                <a:latin typeface="Times New Roman"/>
                <a:cs typeface="Times New Roman"/>
              </a:rPr>
              <a:t>rộng lớn- con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nhỏ bé cô đơn vừa </a:t>
            </a:r>
            <a:r>
              <a:rPr sz="1800" spc="-5" dirty="0">
                <a:latin typeface="Times New Roman"/>
                <a:cs typeface="Times New Roman"/>
              </a:rPr>
              <a:t>tạo </a:t>
            </a:r>
            <a:r>
              <a:rPr sz="1800" dirty="0">
                <a:latin typeface="Times New Roman"/>
                <a:cs typeface="Times New Roman"/>
              </a:rPr>
              <a:t>ra </a:t>
            </a:r>
            <a:r>
              <a:rPr sz="1800" spc="-5" dirty="0">
                <a:latin typeface="Times New Roman"/>
                <a:cs typeface="Times New Roman"/>
              </a:rPr>
              <a:t>sự </a:t>
            </a:r>
            <a:r>
              <a:rPr sz="1800" dirty="0">
                <a:latin typeface="Times New Roman"/>
                <a:cs typeface="Times New Roman"/>
              </a:rPr>
              <a:t>tương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đồng: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cảnh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ngổn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ngang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tâm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trạng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ngổn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ngang,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cảnh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mờ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mịt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nhạt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nhòa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tâm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trạng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u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buồn,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bế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tắc.</a:t>
            </a:r>
            <a:endParaRPr sz="1800" dirty="0">
              <a:latin typeface="Times New Roman"/>
              <a:cs typeface="Times New Roman"/>
            </a:endParaRPr>
          </a:p>
          <a:p>
            <a:pPr marL="12700" marR="5715" algn="just">
              <a:lnSpc>
                <a:spcPct val="1246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- Nguyễn </a:t>
            </a:r>
            <a:r>
              <a:rPr sz="1800" spc="-5" dirty="0">
                <a:latin typeface="Times New Roman"/>
                <a:cs typeface="Times New Roman"/>
              </a:rPr>
              <a:t>Du sử </a:t>
            </a:r>
            <a:r>
              <a:rPr sz="1800" dirty="0">
                <a:latin typeface="Times New Roman"/>
                <a:cs typeface="Times New Roman"/>
              </a:rPr>
              <a:t>dụng điệp </a:t>
            </a:r>
            <a:r>
              <a:rPr sz="1800" spc="-5" dirty="0">
                <a:latin typeface="Times New Roman"/>
                <a:cs typeface="Times New Roman"/>
              </a:rPr>
              <a:t>ngữ, </a:t>
            </a:r>
            <a:r>
              <a:rPr sz="1800" dirty="0">
                <a:latin typeface="Times New Roman"/>
                <a:cs typeface="Times New Roman"/>
              </a:rPr>
              <a:t>các từ </a:t>
            </a:r>
            <a:r>
              <a:rPr sz="1800" spc="-5" dirty="0">
                <a:latin typeface="Times New Roman"/>
                <a:cs typeface="Times New Roman"/>
              </a:rPr>
              <a:t>láy </a:t>
            </a:r>
            <a:r>
              <a:rPr sz="1800" dirty="0">
                <a:latin typeface="Times New Roman"/>
                <a:cs typeface="Times New Roman"/>
              </a:rPr>
              <a:t>tạo </a:t>
            </a:r>
            <a:r>
              <a:rPr sz="1800" spc="-5" dirty="0">
                <a:latin typeface="Times New Roman"/>
                <a:cs typeface="Times New Roman"/>
              </a:rPr>
              <a:t>nên sự </a:t>
            </a:r>
            <a:r>
              <a:rPr sz="1800" dirty="0">
                <a:latin typeface="Times New Roman"/>
                <a:cs typeface="Times New Roman"/>
              </a:rPr>
              <a:t>trùng điệp như </a:t>
            </a:r>
            <a:r>
              <a:rPr sz="1800" spc="-5" dirty="0">
                <a:latin typeface="Times New Roman"/>
                <a:cs typeface="Times New Roman"/>
              </a:rPr>
              <a:t>nỗi </a:t>
            </a:r>
            <a:r>
              <a:rPr sz="1800" dirty="0">
                <a:latin typeface="Times New Roman"/>
                <a:cs typeface="Times New Roman"/>
              </a:rPr>
              <a:t>lòng </a:t>
            </a:r>
            <a:r>
              <a:rPr sz="1800" spc="-5" dirty="0">
                <a:latin typeface="Times New Roman"/>
                <a:cs typeface="Times New Roman"/>
              </a:rPr>
              <a:t>của Kiều </a:t>
            </a:r>
            <a:r>
              <a:rPr sz="1800" dirty="0">
                <a:latin typeface="Times New Roman"/>
                <a:cs typeface="Times New Roman"/>
              </a:rPr>
              <a:t> đang </a:t>
            </a:r>
            <a:r>
              <a:rPr sz="1800" spc="-5" dirty="0">
                <a:latin typeface="Times New Roman"/>
                <a:cs typeface="Times New Roman"/>
              </a:rPr>
              <a:t>"Lớp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lớp</a:t>
            </a:r>
            <a:r>
              <a:rPr sz="1800" dirty="0">
                <a:latin typeface="Times New Roman"/>
                <a:cs typeface="Times New Roman"/>
              </a:rPr>
              <a:t> sóng </a:t>
            </a:r>
            <a:r>
              <a:rPr sz="1800" spc="-5" dirty="0">
                <a:latin typeface="Times New Roman"/>
                <a:cs typeface="Times New Roman"/>
              </a:rPr>
              <a:t>dồi"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25"/>
              </a:spcBef>
            </a:pPr>
            <a:r>
              <a:rPr sz="1800" b="1" dirty="0">
                <a:latin typeface="Times New Roman"/>
                <a:cs typeface="Times New Roman"/>
              </a:rPr>
              <a:t>3.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Kết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bài: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Khẳng</a:t>
            </a:r>
            <a:r>
              <a:rPr sz="1800" dirty="0">
                <a:latin typeface="Times New Roman"/>
                <a:cs typeface="Times New Roman"/>
              </a:rPr>
              <a:t> định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nghệ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thuật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vịnh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cảnh</a:t>
            </a:r>
            <a:r>
              <a:rPr sz="1800" dirty="0">
                <a:latin typeface="Times New Roman"/>
                <a:cs typeface="Times New Roman"/>
              </a:rPr>
              <a:t> ngụ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tình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đặc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sắc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đại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hào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Nguyễn </a:t>
            </a:r>
            <a:r>
              <a:rPr sz="1800" spc="-10" dirty="0">
                <a:latin typeface="Times New Roman"/>
                <a:cs typeface="Times New Roman"/>
              </a:rPr>
              <a:t>Du.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-5" dirty="0">
                <a:latin typeface="Times New Roman"/>
                <a:cs typeface="Times New Roman"/>
              </a:rPr>
              <a:t>Xót </a:t>
            </a:r>
            <a:r>
              <a:rPr sz="1800" dirty="0">
                <a:latin typeface="Times New Roman"/>
                <a:cs typeface="Times New Roman"/>
              </a:rPr>
              <a:t>thương</a:t>
            </a:r>
            <a:r>
              <a:rPr sz="1800" spc="-5" dirty="0">
                <a:latin typeface="Times New Roman"/>
                <a:cs typeface="Times New Roman"/>
              </a:rPr>
              <a:t> số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phận</a:t>
            </a:r>
            <a:r>
              <a:rPr sz="1800" spc="-5" dirty="0">
                <a:latin typeface="Times New Roman"/>
                <a:cs typeface="Times New Roman"/>
              </a:rPr>
              <a:t> tài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bạc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mệnh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Thuý</a:t>
            </a:r>
            <a:r>
              <a:rPr sz="1800" spc="-5" dirty="0">
                <a:latin typeface="Times New Roman"/>
                <a:cs typeface="Times New Roman"/>
              </a:rPr>
              <a:t> Kiều.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- Căm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ghét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xã</a:t>
            </a:r>
            <a:r>
              <a:rPr sz="1800" spc="-5" dirty="0">
                <a:latin typeface="Times New Roman"/>
                <a:cs typeface="Times New Roman"/>
              </a:rPr>
              <a:t> hội</a:t>
            </a:r>
            <a:r>
              <a:rPr sz="1800" dirty="0">
                <a:latin typeface="Times New Roman"/>
                <a:cs typeface="Times New Roman"/>
              </a:rPr>
              <a:t> phong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kiến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xấu </a:t>
            </a:r>
            <a:r>
              <a:rPr sz="1800" dirty="0">
                <a:latin typeface="Times New Roman"/>
                <a:cs typeface="Times New Roman"/>
              </a:rPr>
              <a:t>xa,</a:t>
            </a:r>
            <a:r>
              <a:rPr sz="1800" spc="-5" dirty="0">
                <a:latin typeface="Times New Roman"/>
                <a:cs typeface="Times New Roman"/>
              </a:rPr>
              <a:t> thối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nát, tàn </a:t>
            </a:r>
            <a:r>
              <a:rPr sz="1800" dirty="0">
                <a:latin typeface="Times New Roman"/>
                <a:cs typeface="Times New Roman"/>
              </a:rPr>
              <a:t>bạo.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5836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620">
              <a:lnSpc>
                <a:spcPct val="124400"/>
              </a:lnSpc>
              <a:spcBef>
                <a:spcPts val="100"/>
              </a:spcBef>
            </a:pPr>
            <a:r>
              <a:rPr sz="1800" b="1" spc="-5" dirty="0">
                <a:latin typeface="Times New Roman"/>
                <a:cs typeface="Times New Roman"/>
              </a:rPr>
              <a:t>III.</a:t>
            </a:r>
            <a:r>
              <a:rPr sz="1800" b="1" spc="3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NÊU</a:t>
            </a:r>
            <a:r>
              <a:rPr sz="1800" b="1" spc="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CẢM</a:t>
            </a:r>
            <a:r>
              <a:rPr sz="1800" b="1" spc="3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NHẬN</a:t>
            </a:r>
            <a:r>
              <a:rPr sz="1800" b="1" spc="3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CỦA</a:t>
            </a:r>
            <a:r>
              <a:rPr sz="1800" b="1" spc="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EM</a:t>
            </a:r>
            <a:r>
              <a:rPr sz="1800" b="1" spc="3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VỀ</a:t>
            </a:r>
            <a:r>
              <a:rPr sz="1800" b="1" spc="3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SỐ</a:t>
            </a:r>
            <a:r>
              <a:rPr sz="1800" b="1" spc="3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PHẬN</a:t>
            </a:r>
            <a:r>
              <a:rPr sz="1800" b="1" spc="3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CỦA</a:t>
            </a:r>
            <a:r>
              <a:rPr sz="1800" b="1" spc="2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NGƯỜI</a:t>
            </a:r>
            <a:r>
              <a:rPr sz="1800" b="1" spc="2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PHỤ</a:t>
            </a:r>
            <a:r>
              <a:rPr sz="1800" b="1" spc="3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NỮ</a:t>
            </a:r>
            <a:r>
              <a:rPr sz="1800" b="1" spc="3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VIỆT</a:t>
            </a:r>
            <a:r>
              <a:rPr sz="1800" b="1" spc="2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NAM </a:t>
            </a:r>
            <a:r>
              <a:rPr sz="1800" b="1" spc="-434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DƯỚI</a:t>
            </a:r>
            <a:r>
              <a:rPr sz="1800" b="1" spc="-7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CHẾ</a:t>
            </a:r>
            <a:r>
              <a:rPr sz="1800" b="1" spc="-6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ĐỘ</a:t>
            </a:r>
            <a:r>
              <a:rPr sz="1800" b="1" spc="-6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XÃ</a:t>
            </a:r>
            <a:r>
              <a:rPr sz="1800" b="1" spc="-7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HỘI</a:t>
            </a:r>
            <a:r>
              <a:rPr sz="1800" b="1" spc="-7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PHONG</a:t>
            </a:r>
            <a:r>
              <a:rPr sz="1800" b="1" spc="-6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KIẾN</a:t>
            </a:r>
            <a:r>
              <a:rPr sz="1800" b="1" spc="-7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THÔNG</a:t>
            </a:r>
            <a:r>
              <a:rPr sz="1800" b="1" spc="-6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QUA</a:t>
            </a:r>
            <a:r>
              <a:rPr sz="1800" b="1" spc="-7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HÌNH</a:t>
            </a:r>
            <a:r>
              <a:rPr sz="1800" b="1" spc="-6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ẢNH</a:t>
            </a:r>
            <a:r>
              <a:rPr sz="1800" b="1" spc="-6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VŨ</a:t>
            </a:r>
            <a:r>
              <a:rPr sz="1800" b="1" spc="-7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THỊ</a:t>
            </a:r>
            <a:r>
              <a:rPr sz="1800" b="1" spc="-7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THIẾT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b="1" dirty="0">
                <a:latin typeface="Times New Roman"/>
                <a:cs typeface="Times New Roman"/>
              </a:rPr>
              <a:t>-</a:t>
            </a:r>
            <a:r>
              <a:rPr sz="1800" b="1" spc="-5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(CHUYỆN</a:t>
            </a:r>
            <a:r>
              <a:rPr sz="1800" b="1" spc="-6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NGƯỜI</a:t>
            </a:r>
            <a:r>
              <a:rPr sz="1800" b="1" spc="-6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CON</a:t>
            </a:r>
            <a:r>
              <a:rPr sz="1800" b="1" spc="-6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GÁI</a:t>
            </a:r>
            <a:r>
              <a:rPr sz="1800" b="1" spc="-6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NAM</a:t>
            </a:r>
            <a:r>
              <a:rPr sz="1800" b="1" spc="-5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XƯƠNG)</a:t>
            </a:r>
            <a:r>
              <a:rPr sz="1800" b="1" spc="-5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VÀ</a:t>
            </a:r>
            <a:r>
              <a:rPr sz="1800" b="1" spc="-6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THUÝ</a:t>
            </a:r>
            <a:r>
              <a:rPr sz="1800" b="1" spc="-7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KIỀU</a:t>
            </a:r>
            <a:r>
              <a:rPr sz="1800" b="1" spc="-6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-</a:t>
            </a:r>
            <a:r>
              <a:rPr sz="1800" b="1" spc="-5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(TRUYỆN</a:t>
            </a:r>
            <a:r>
              <a:rPr sz="1800" b="1" spc="-60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KIỀU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b="1" dirty="0">
                <a:latin typeface="Times New Roman"/>
                <a:cs typeface="Times New Roman"/>
              </a:rPr>
              <a:t>-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NGUYỄN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DU).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sz="1800" dirty="0">
                <a:latin typeface="Times New Roman"/>
                <a:cs typeface="Times New Roman"/>
              </a:rPr>
              <a:t>1.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Mở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bài: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Nhấn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mạnh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về số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phận </a:t>
            </a:r>
            <a:r>
              <a:rPr sz="1800" spc="-5" dirty="0">
                <a:latin typeface="Times New Roman"/>
                <a:cs typeface="Times New Roman"/>
              </a:rPr>
              <a:t>bất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hạnh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" dirty="0">
                <a:latin typeface="Times New Roman"/>
                <a:cs typeface="Times New Roman"/>
              </a:rPr>
              <a:t> 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phụ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nữ</a:t>
            </a:r>
            <a:r>
              <a:rPr sz="1800" dirty="0">
                <a:latin typeface="Times New Roman"/>
                <a:cs typeface="Times New Roman"/>
              </a:rPr>
              <a:t> việt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nam </a:t>
            </a:r>
            <a:r>
              <a:rPr sz="1800" spc="-5" dirty="0">
                <a:latin typeface="Times New Roman"/>
                <a:cs typeface="Times New Roman"/>
              </a:rPr>
              <a:t>xưa.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Giới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thiệu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hai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tác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phẩm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Chuyện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gái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nam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xương-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Nguyễn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Dữ</a:t>
            </a:r>
            <a:r>
              <a:rPr sz="1800" spc="4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Truyện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Kiều</a:t>
            </a: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Nguyễn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Du).</a:t>
            </a: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2.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Thân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bài: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5" dirty="0">
                <a:latin typeface="Times New Roman"/>
                <a:cs typeface="Times New Roman"/>
              </a:rPr>
              <a:t> Số</a:t>
            </a:r>
            <a:r>
              <a:rPr sz="1800" dirty="0">
                <a:latin typeface="Times New Roman"/>
                <a:cs typeface="Times New Roman"/>
              </a:rPr>
              <a:t> phận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</a:t>
            </a:r>
            <a:r>
              <a:rPr sz="1800" spc="-5" dirty="0">
                <a:latin typeface="Times New Roman"/>
                <a:cs typeface="Times New Roman"/>
              </a:rPr>
              <a:t> kịch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dirty="0">
                <a:latin typeface="Times New Roman"/>
                <a:cs typeface="Times New Roman"/>
              </a:rPr>
              <a:t> phụ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nữ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xưa:</a:t>
            </a: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+ </a:t>
            </a:r>
            <a:r>
              <a:rPr sz="1800" spc="-5" dirty="0">
                <a:latin typeface="Times New Roman"/>
                <a:cs typeface="Times New Roman"/>
              </a:rPr>
              <a:t>Đau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khổ,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bất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hạnh,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oan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khuất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tài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bạc </a:t>
            </a:r>
            <a:r>
              <a:rPr sz="1800" spc="-5" dirty="0">
                <a:latin typeface="Times New Roman"/>
                <a:cs typeface="Times New Roman"/>
              </a:rPr>
              <a:t>mệnh, </a:t>
            </a:r>
            <a:r>
              <a:rPr sz="1800" dirty="0">
                <a:latin typeface="Times New Roman"/>
                <a:cs typeface="Times New Roman"/>
              </a:rPr>
              <a:t>hồng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nhan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đa</a:t>
            </a:r>
            <a:r>
              <a:rPr sz="1800" spc="-5" dirty="0">
                <a:latin typeface="Times New Roman"/>
                <a:cs typeface="Times New Roman"/>
              </a:rPr>
              <a:t> truân.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400"/>
              </a:lnSpc>
              <a:spcBef>
                <a:spcPts val="15"/>
              </a:spcBef>
            </a:pPr>
            <a:r>
              <a:rPr sz="1800" dirty="0">
                <a:latin typeface="Times New Roman"/>
                <a:cs typeface="Times New Roman"/>
              </a:rPr>
              <a:t>( - </a:t>
            </a:r>
            <a:r>
              <a:rPr sz="1800" spc="-5" dirty="0">
                <a:latin typeface="Times New Roman"/>
                <a:cs typeface="Times New Roman"/>
              </a:rPr>
              <a:t>Không được </a:t>
            </a:r>
            <a:r>
              <a:rPr sz="1800" dirty="0">
                <a:latin typeface="Times New Roman"/>
                <a:cs typeface="Times New Roman"/>
              </a:rPr>
              <a:t>sum họp vợ </a:t>
            </a:r>
            <a:r>
              <a:rPr sz="1800" spc="-5" dirty="0">
                <a:latin typeface="Times New Roman"/>
                <a:cs typeface="Times New Roman"/>
              </a:rPr>
              <a:t>chồng </a:t>
            </a:r>
            <a:r>
              <a:rPr sz="1800" dirty="0">
                <a:latin typeface="Times New Roman"/>
                <a:cs typeface="Times New Roman"/>
              </a:rPr>
              <a:t>hạnh phúc, </a:t>
            </a:r>
            <a:r>
              <a:rPr sz="1800" spc="-5" dirty="0">
                <a:latin typeface="Times New Roman"/>
                <a:cs typeface="Times New Roman"/>
              </a:rPr>
              <a:t>một mình </a:t>
            </a:r>
            <a:r>
              <a:rPr sz="1800" dirty="0">
                <a:latin typeface="Times New Roman"/>
                <a:cs typeface="Times New Roman"/>
              </a:rPr>
              <a:t>nuôi </a:t>
            </a:r>
            <a:r>
              <a:rPr sz="1800" spc="-5" dirty="0">
                <a:latin typeface="Times New Roman"/>
                <a:cs typeface="Times New Roman"/>
              </a:rPr>
              <a:t>già, </a:t>
            </a:r>
            <a:r>
              <a:rPr sz="1800" dirty="0">
                <a:latin typeface="Times New Roman"/>
                <a:cs typeface="Times New Roman"/>
              </a:rPr>
              <a:t>dạy trẻ, bị </a:t>
            </a:r>
            <a:r>
              <a:rPr sz="1800" spc="-5" dirty="0">
                <a:latin typeface="Times New Roman"/>
                <a:cs typeface="Times New Roman"/>
              </a:rPr>
              <a:t>chồng </a:t>
            </a:r>
            <a:r>
              <a:rPr sz="1800" dirty="0">
                <a:latin typeface="Times New Roman"/>
                <a:cs typeface="Times New Roman"/>
              </a:rPr>
              <a:t>nghi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oan , phải </a:t>
            </a:r>
            <a:r>
              <a:rPr sz="1800" spc="-5" dirty="0">
                <a:latin typeface="Times New Roman"/>
                <a:cs typeface="Times New Roman"/>
              </a:rPr>
              <a:t>tìm đến cái </a:t>
            </a:r>
            <a:r>
              <a:rPr sz="1800" dirty="0">
                <a:latin typeface="Times New Roman"/>
                <a:cs typeface="Times New Roman"/>
              </a:rPr>
              <a:t>chết, </a:t>
            </a:r>
            <a:r>
              <a:rPr sz="1800" spc="-5" dirty="0">
                <a:latin typeface="Times New Roman"/>
                <a:cs typeface="Times New Roman"/>
              </a:rPr>
              <a:t>vĩnh </a:t>
            </a:r>
            <a:r>
              <a:rPr sz="1800" dirty="0">
                <a:latin typeface="Times New Roman"/>
                <a:cs typeface="Times New Roman"/>
              </a:rPr>
              <a:t>viễn không thể </a:t>
            </a:r>
            <a:r>
              <a:rPr sz="1800" spc="-5" dirty="0">
                <a:latin typeface="Times New Roman"/>
                <a:cs typeface="Times New Roman"/>
              </a:rPr>
              <a:t>đoàn </a:t>
            </a:r>
            <a:r>
              <a:rPr sz="1800" dirty="0">
                <a:latin typeface="Times New Roman"/>
                <a:cs typeface="Times New Roman"/>
              </a:rPr>
              <a:t>tụ </a:t>
            </a:r>
            <a:r>
              <a:rPr sz="1800" spc="-5" dirty="0">
                <a:latin typeface="Times New Roman"/>
                <a:cs typeface="Times New Roman"/>
              </a:rPr>
              <a:t>với gia đình </a:t>
            </a:r>
            <a:r>
              <a:rPr sz="1800" dirty="0">
                <a:latin typeface="Times New Roman"/>
                <a:cs typeface="Times New Roman"/>
              </a:rPr>
              <a:t>chồng con… - </a:t>
            </a:r>
            <a:r>
              <a:rPr sz="1800" spc="-5" dirty="0">
                <a:latin typeface="Times New Roman"/>
                <a:cs typeface="Times New Roman"/>
              </a:rPr>
              <a:t>Nàng </a:t>
            </a:r>
            <a:r>
              <a:rPr sz="1800" dirty="0">
                <a:latin typeface="Times New Roman"/>
                <a:cs typeface="Times New Roman"/>
              </a:rPr>
              <a:t> vũ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thị</a:t>
            </a:r>
            <a:r>
              <a:rPr sz="1800" spc="-5" dirty="0">
                <a:latin typeface="Times New Roman"/>
                <a:cs typeface="Times New Roman"/>
              </a:rPr>
              <a:t> Thiết.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-5" dirty="0">
                <a:latin typeface="Times New Roman"/>
                <a:cs typeface="Times New Roman"/>
              </a:rPr>
              <a:t>Số phận vương </a:t>
            </a:r>
            <a:r>
              <a:rPr sz="1800" dirty="0">
                <a:latin typeface="Times New Roman"/>
                <a:cs typeface="Times New Roman"/>
              </a:rPr>
              <a:t>Thuý </a:t>
            </a:r>
            <a:r>
              <a:rPr sz="1800" spc="-5" dirty="0">
                <a:latin typeface="Times New Roman"/>
                <a:cs typeface="Times New Roman"/>
              </a:rPr>
              <a:t>Kiều: </a:t>
            </a:r>
            <a:r>
              <a:rPr sz="1800" spc="-10" dirty="0">
                <a:latin typeface="Times New Roman"/>
                <a:cs typeface="Times New Roman"/>
              </a:rPr>
              <a:t>Bi </a:t>
            </a:r>
            <a:r>
              <a:rPr sz="1800" dirty="0">
                <a:latin typeface="Times New Roman"/>
                <a:cs typeface="Times New Roman"/>
              </a:rPr>
              <a:t>kịch tình </a:t>
            </a:r>
            <a:r>
              <a:rPr sz="1800" spc="-5" dirty="0">
                <a:latin typeface="Times New Roman"/>
                <a:cs typeface="Times New Roman"/>
              </a:rPr>
              <a:t>yêu, </a:t>
            </a:r>
            <a:r>
              <a:rPr sz="1800" dirty="0">
                <a:latin typeface="Times New Roman"/>
                <a:cs typeface="Times New Roman"/>
              </a:rPr>
              <a:t>mối </a:t>
            </a:r>
            <a:r>
              <a:rPr sz="1800" spc="-5" dirty="0">
                <a:latin typeface="Times New Roman"/>
                <a:cs typeface="Times New Roman"/>
              </a:rPr>
              <a:t>tình </a:t>
            </a:r>
            <a:r>
              <a:rPr sz="1800" dirty="0">
                <a:latin typeface="Times New Roman"/>
                <a:cs typeface="Times New Roman"/>
              </a:rPr>
              <a:t>đầu </a:t>
            </a:r>
            <a:r>
              <a:rPr sz="1800" spc="-5" dirty="0">
                <a:latin typeface="Times New Roman"/>
                <a:cs typeface="Times New Roman"/>
              </a:rPr>
              <a:t>tan vỡ, phải </a:t>
            </a:r>
            <a:r>
              <a:rPr sz="1800" dirty="0">
                <a:latin typeface="Times New Roman"/>
                <a:cs typeface="Times New Roman"/>
              </a:rPr>
              <a:t>bán </a:t>
            </a:r>
            <a:r>
              <a:rPr sz="1800" spc="-5" dirty="0">
                <a:latin typeface="Times New Roman"/>
                <a:cs typeface="Times New Roman"/>
              </a:rPr>
              <a:t>mình </a:t>
            </a:r>
            <a:r>
              <a:rPr sz="1800" dirty="0">
                <a:latin typeface="Times New Roman"/>
                <a:cs typeface="Times New Roman"/>
              </a:rPr>
              <a:t>chuộc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cha,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thanh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lâu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hai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lượt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thanh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hai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lần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Hai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lần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tự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tử,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hai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lần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đi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tu,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hai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lần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phải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vào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lầu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xanh,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hai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lần</a:t>
            </a:r>
            <a:r>
              <a:rPr sz="1800" spc="-10" dirty="0">
                <a:latin typeface="Times New Roman"/>
                <a:cs typeface="Times New Roman"/>
              </a:rPr>
              <a:t> làm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ở)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quyền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dirty="0">
                <a:latin typeface="Times New Roman"/>
                <a:cs typeface="Times New Roman"/>
              </a:rPr>
              <a:t> và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quyền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hạnh</a:t>
            </a:r>
            <a:r>
              <a:rPr sz="1800" dirty="0">
                <a:latin typeface="Times New Roman"/>
                <a:cs typeface="Times New Roman"/>
              </a:rPr>
              <a:t> phúc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bị</a:t>
            </a:r>
            <a:r>
              <a:rPr sz="1800" spc="-5" dirty="0">
                <a:latin typeface="Times New Roman"/>
                <a:cs typeface="Times New Roman"/>
              </a:rPr>
              <a:t> cướp</a:t>
            </a:r>
            <a:r>
              <a:rPr sz="1800" dirty="0">
                <a:latin typeface="Times New Roman"/>
                <a:cs typeface="Times New Roman"/>
              </a:rPr>
              <a:t> đoạt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nhiều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lần…).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4127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350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Cảm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xót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xa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cuộc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đời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phụ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nữ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xưa.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Căm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giận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xã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hội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phong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kiến</a:t>
            </a:r>
            <a:r>
              <a:rPr sz="1800" spc="-5" dirty="0">
                <a:latin typeface="Times New Roman"/>
                <a:cs typeface="Times New Roman"/>
              </a:rPr>
              <a:t> bất</a:t>
            </a:r>
            <a:r>
              <a:rPr sz="1800" dirty="0">
                <a:latin typeface="Times New Roman"/>
                <a:cs typeface="Times New Roman"/>
              </a:rPr>
              <a:t> công </a:t>
            </a:r>
            <a:r>
              <a:rPr sz="1800" spc="-5" dirty="0">
                <a:latin typeface="Times New Roman"/>
                <a:cs typeface="Times New Roman"/>
              </a:rPr>
              <a:t>tàn</a:t>
            </a:r>
            <a:r>
              <a:rPr sz="1800" dirty="0">
                <a:latin typeface="Times New Roman"/>
                <a:cs typeface="Times New Roman"/>
              </a:rPr>
              <a:t> bạo </a:t>
            </a:r>
            <a:r>
              <a:rPr sz="1800" spc="-10" dirty="0">
                <a:latin typeface="Times New Roman"/>
                <a:cs typeface="Times New Roman"/>
              </a:rPr>
              <a:t>đã</a:t>
            </a:r>
            <a:r>
              <a:rPr sz="1800" dirty="0">
                <a:latin typeface="Times New Roman"/>
                <a:cs typeface="Times New Roman"/>
              </a:rPr>
              <a:t> trà đạp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lên </a:t>
            </a:r>
            <a:r>
              <a:rPr sz="1800" spc="-5" dirty="0">
                <a:latin typeface="Times New Roman"/>
                <a:cs typeface="Times New Roman"/>
              </a:rPr>
              <a:t>nhân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phẩm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cuộc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họ…</a:t>
            </a:r>
          </a:p>
          <a:p>
            <a:pPr marR="5589270" algn="ctr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Vẻ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đẹp,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-5" dirty="0">
                <a:latin typeface="Times New Roman"/>
                <a:cs typeface="Times New Roman"/>
              </a:rPr>
              <a:t> phẩm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họ:</a:t>
            </a:r>
          </a:p>
          <a:p>
            <a:pPr marR="5570220" algn="ctr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Tài sắc vẹn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toàn:</a:t>
            </a:r>
            <a:endParaRPr sz="1800" dirty="0">
              <a:latin typeface="Times New Roman"/>
              <a:cs typeface="Times New Roman"/>
            </a:endParaRPr>
          </a:p>
          <a:p>
            <a:pPr marL="585470">
              <a:lnSpc>
                <a:spcPct val="100000"/>
              </a:lnSpc>
              <a:spcBef>
                <a:spcPts val="535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thuỷ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son </a:t>
            </a:r>
            <a:r>
              <a:rPr sz="1800" dirty="0">
                <a:latin typeface="Times New Roman"/>
                <a:cs typeface="Times New Roman"/>
              </a:rPr>
              <a:t>sắt (Vũ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Thị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Thiết)</a:t>
            </a:r>
            <a:endParaRPr sz="1800" dirty="0">
              <a:latin typeface="Times New Roman"/>
              <a:cs typeface="Times New Roman"/>
            </a:endParaRPr>
          </a:p>
          <a:p>
            <a:pPr marL="12700" marR="7620" indent="572770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Tài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sắc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hiếu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thảo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hậu,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bao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dung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khát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vọng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tụ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do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công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lý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chính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nghĩa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(Thuý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Kiều).</a:t>
            </a: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3.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Kết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bài: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Nêu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nhận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bản</a:t>
            </a:r>
            <a:r>
              <a:rPr sz="1800" spc="-5" dirty="0">
                <a:latin typeface="Times New Roman"/>
                <a:cs typeface="Times New Roman"/>
              </a:rPr>
              <a:t> thân. (Xót </a:t>
            </a:r>
            <a:r>
              <a:rPr sz="1800" spc="-10" dirty="0">
                <a:latin typeface="Times New Roman"/>
                <a:cs typeface="Times New Roman"/>
              </a:rPr>
              <a:t>xa</a:t>
            </a:r>
            <a:r>
              <a:rPr sz="1800" dirty="0">
                <a:latin typeface="Times New Roman"/>
                <a:cs typeface="Times New Roman"/>
              </a:rPr>
              <a:t> thương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cảm)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Bày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tỏ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thái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đồng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tình,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lên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án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chế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xã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hội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phong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kiến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bất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công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vô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nhân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đạo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xưa).</a:t>
            </a: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-5" dirty="0">
                <a:latin typeface="Times New Roman"/>
                <a:cs typeface="Times New Roman"/>
              </a:rPr>
              <a:t>Khẳng</a:t>
            </a:r>
            <a:r>
              <a:rPr sz="1800" dirty="0">
                <a:latin typeface="Times New Roman"/>
                <a:cs typeface="Times New Roman"/>
              </a:rPr>
              <a:t> định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ưu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việt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chế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độ</a:t>
            </a:r>
            <a:r>
              <a:rPr sz="1800" dirty="0">
                <a:latin typeface="Times New Roman"/>
                <a:cs typeface="Times New Roman"/>
              </a:rPr>
              <a:t> xã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hội </a:t>
            </a:r>
            <a:r>
              <a:rPr sz="1800" dirty="0">
                <a:latin typeface="Times New Roman"/>
                <a:cs typeface="Times New Roman"/>
              </a:rPr>
              <a:t>chủ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hôm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nay…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151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350" algn="just">
              <a:lnSpc>
                <a:spcPct val="124400"/>
              </a:lnSpc>
              <a:spcBef>
                <a:spcPts val="100"/>
              </a:spcBef>
            </a:pPr>
            <a:r>
              <a:rPr sz="1800" b="1" spc="-5" dirty="0">
                <a:latin typeface="Times New Roman"/>
                <a:cs typeface="Times New Roman"/>
              </a:rPr>
              <a:t>IV. </a:t>
            </a:r>
            <a:r>
              <a:rPr sz="1800" b="1" dirty="0">
                <a:latin typeface="Times New Roman"/>
                <a:cs typeface="Times New Roman"/>
              </a:rPr>
              <a:t>PHÂN </a:t>
            </a:r>
            <a:r>
              <a:rPr sz="1800" b="1" spc="-5" dirty="0">
                <a:latin typeface="Times New Roman"/>
                <a:cs typeface="Times New Roman"/>
              </a:rPr>
              <a:t>TÍCH DIỄN </a:t>
            </a:r>
            <a:r>
              <a:rPr sz="1800" b="1" dirty="0">
                <a:latin typeface="Times New Roman"/>
                <a:cs typeface="Times New Roman"/>
              </a:rPr>
              <a:t>BIẾN TÂM </a:t>
            </a:r>
            <a:r>
              <a:rPr sz="1800" b="1" spc="-5" dirty="0">
                <a:latin typeface="Times New Roman"/>
                <a:cs typeface="Times New Roman"/>
              </a:rPr>
              <a:t>TRẠNG THUÝ KIỀU </a:t>
            </a:r>
            <a:r>
              <a:rPr sz="1800" b="1" dirty="0">
                <a:latin typeface="Times New Roman"/>
                <a:cs typeface="Times New Roman"/>
              </a:rPr>
              <a:t>QUA </a:t>
            </a:r>
            <a:r>
              <a:rPr sz="1800" b="1" spc="-5" dirty="0">
                <a:latin typeface="Times New Roman"/>
                <a:cs typeface="Times New Roman"/>
              </a:rPr>
              <a:t>ĐOẠN TRÍCH 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“KIỀU</a:t>
            </a:r>
            <a:r>
              <a:rPr sz="1800" b="1" spc="-10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Ở</a:t>
            </a:r>
            <a:r>
              <a:rPr sz="1800" b="1" spc="-9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LẦU</a:t>
            </a:r>
            <a:r>
              <a:rPr sz="1800" b="1" spc="-9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NGƯNG</a:t>
            </a:r>
            <a:r>
              <a:rPr sz="1800" b="1" spc="-9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BÍCH”</a:t>
            </a:r>
            <a:r>
              <a:rPr sz="1800" b="1" spc="-9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TRÍCH</a:t>
            </a:r>
            <a:r>
              <a:rPr sz="1800" b="1" spc="-9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TRONG</a:t>
            </a:r>
            <a:r>
              <a:rPr sz="1800" b="1" spc="-9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“TRUYỆN</a:t>
            </a:r>
            <a:r>
              <a:rPr sz="1800" b="1" spc="-8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KIỀU”</a:t>
            </a:r>
            <a:r>
              <a:rPr sz="1800" b="1" spc="-9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CỦA</a:t>
            </a:r>
            <a:r>
              <a:rPr sz="1800" b="1" spc="-9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NGUYỄN </a:t>
            </a:r>
            <a:r>
              <a:rPr sz="1800" b="1" spc="-440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DU.</a:t>
            </a:r>
            <a:endParaRPr sz="1800" dirty="0">
              <a:latin typeface="Times New Roman"/>
              <a:cs typeface="Times New Roman"/>
            </a:endParaRPr>
          </a:p>
          <a:p>
            <a:pPr marL="70485" algn="just">
              <a:lnSpc>
                <a:spcPct val="100000"/>
              </a:lnSpc>
              <a:spcBef>
                <a:spcPts val="540"/>
              </a:spcBef>
            </a:pPr>
            <a:r>
              <a:rPr sz="1800" b="1" dirty="0">
                <a:latin typeface="Times New Roman"/>
                <a:cs typeface="Times New Roman"/>
              </a:rPr>
              <a:t>1.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Mở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bài</a:t>
            </a:r>
            <a:endParaRPr sz="1800" dirty="0">
              <a:latin typeface="Times New Roman"/>
              <a:cs typeface="Times New Roman"/>
            </a:endParaRPr>
          </a:p>
          <a:p>
            <a:pPr marL="12700" marR="5080" indent="173990" algn="just">
              <a:lnSpc>
                <a:spcPct val="124600"/>
              </a:lnSpc>
            </a:pPr>
            <a:r>
              <a:rPr sz="1800" spc="-5" dirty="0">
                <a:latin typeface="Times New Roman"/>
                <a:cs typeface="Times New Roman"/>
              </a:rPr>
              <a:t>Đoạn </a:t>
            </a:r>
            <a:r>
              <a:rPr sz="1800" dirty="0">
                <a:latin typeface="Times New Roman"/>
                <a:cs typeface="Times New Roman"/>
              </a:rPr>
              <a:t>thơ </a:t>
            </a:r>
            <a:r>
              <a:rPr sz="1800" spc="-5" dirty="0">
                <a:latin typeface="Times New Roman"/>
                <a:cs typeface="Times New Roman"/>
              </a:rPr>
              <a:t>“Kiều </a:t>
            </a:r>
            <a:r>
              <a:rPr sz="1800" dirty="0">
                <a:latin typeface="Times New Roman"/>
                <a:cs typeface="Times New Roman"/>
              </a:rPr>
              <a:t>ở </a:t>
            </a:r>
            <a:r>
              <a:rPr sz="1800" spc="-5" dirty="0">
                <a:latin typeface="Times New Roman"/>
                <a:cs typeface="Times New Roman"/>
              </a:rPr>
              <a:t>lầu Ngưng Bích" dài </a:t>
            </a:r>
            <a:r>
              <a:rPr sz="1800" dirty="0">
                <a:latin typeface="Times New Roman"/>
                <a:cs typeface="Times New Roman"/>
              </a:rPr>
              <a:t>32 </a:t>
            </a:r>
            <a:r>
              <a:rPr sz="1800" spc="-5" dirty="0">
                <a:latin typeface="Times New Roman"/>
                <a:cs typeface="Times New Roman"/>
              </a:rPr>
              <a:t>câu trích </a:t>
            </a:r>
            <a:r>
              <a:rPr sz="1800" spc="5" dirty="0">
                <a:latin typeface="Times New Roman"/>
                <a:cs typeface="Times New Roman"/>
              </a:rPr>
              <a:t>trong </a:t>
            </a:r>
            <a:r>
              <a:rPr sz="1800" spc="-5" dirty="0">
                <a:latin typeface="Times New Roman"/>
                <a:cs typeface="Times New Roman"/>
              </a:rPr>
              <a:t>"Truyện </a:t>
            </a:r>
            <a:r>
              <a:rPr sz="1800" dirty="0">
                <a:latin typeface="Times New Roman"/>
                <a:cs typeface="Times New Roman"/>
              </a:rPr>
              <a:t>Kiều" </a:t>
            </a:r>
            <a:r>
              <a:rPr sz="1800" spc="-5" dirty="0">
                <a:latin typeface="Times New Roman"/>
                <a:cs typeface="Times New Roman"/>
              </a:rPr>
              <a:t>là những "Câu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 còn đọng </a:t>
            </a:r>
            <a:r>
              <a:rPr sz="1800" spc="-5" dirty="0">
                <a:latin typeface="Times New Roman"/>
                <a:cs typeface="Times New Roman"/>
              </a:rPr>
              <a:t>nỗi </a:t>
            </a:r>
            <a:r>
              <a:rPr sz="1800" dirty="0">
                <a:latin typeface="Times New Roman"/>
                <a:cs typeface="Times New Roman"/>
              </a:rPr>
              <a:t>đau nhân </a:t>
            </a:r>
            <a:r>
              <a:rPr sz="1800" spc="-5" dirty="0">
                <a:latin typeface="Times New Roman"/>
                <a:cs typeface="Times New Roman"/>
              </a:rPr>
              <a:t>tình" </a:t>
            </a:r>
            <a:r>
              <a:rPr sz="1800" dirty="0">
                <a:latin typeface="Times New Roman"/>
                <a:cs typeface="Times New Roman"/>
              </a:rPr>
              <a:t>(Tố </a:t>
            </a:r>
            <a:r>
              <a:rPr sz="1800" spc="-5" dirty="0">
                <a:latin typeface="Times New Roman"/>
                <a:cs typeface="Times New Roman"/>
              </a:rPr>
              <a:t>Hữu). </a:t>
            </a:r>
            <a:r>
              <a:rPr sz="1800" dirty="0">
                <a:latin typeface="Times New Roman"/>
                <a:cs typeface="Times New Roman"/>
              </a:rPr>
              <a:t>Bao biến cố khủng </a:t>
            </a:r>
            <a:r>
              <a:rPr sz="1800" spc="-5" dirty="0">
                <a:latin typeface="Times New Roman"/>
                <a:cs typeface="Times New Roman"/>
              </a:rPr>
              <a:t>khiếp </a:t>
            </a:r>
            <a:r>
              <a:rPr sz="1800" spc="-10" dirty="0">
                <a:latin typeface="Times New Roman"/>
                <a:cs typeface="Times New Roman"/>
              </a:rPr>
              <a:t>đã </a:t>
            </a:r>
            <a:r>
              <a:rPr sz="1800" dirty="0">
                <a:latin typeface="Times New Roman"/>
                <a:cs typeface="Times New Roman"/>
              </a:rPr>
              <a:t>diễn ra: </a:t>
            </a:r>
            <a:r>
              <a:rPr sz="1800" spc="-5" dirty="0">
                <a:latin typeface="Times New Roman"/>
                <a:cs typeface="Times New Roman"/>
              </a:rPr>
              <a:t>tai </a:t>
            </a:r>
            <a:r>
              <a:rPr sz="1800" dirty="0">
                <a:latin typeface="Times New Roman"/>
                <a:cs typeface="Times New Roman"/>
              </a:rPr>
              <a:t>bay vạ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gió,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cha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em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bị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tù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tội,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gia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sản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bị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bọn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sai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nha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"đầu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trâu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mặt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ngựa"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cướp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“sạch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sành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sanh...",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phải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bán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mình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chuộc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cha,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trao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duyên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em,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Kiều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rơi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vào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tay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Mã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Giám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Sinh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Tú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Bà.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Sau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khi </a:t>
            </a:r>
            <a:r>
              <a:rPr sz="1800" spc="-5" dirty="0">
                <a:latin typeface="Times New Roman"/>
                <a:cs typeface="Times New Roman"/>
              </a:rPr>
              <a:t>"thất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thân"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bởi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Mã </a:t>
            </a:r>
            <a:r>
              <a:rPr sz="1800" spc="-5" dirty="0">
                <a:latin typeface="Times New Roman"/>
                <a:cs typeface="Times New Roman"/>
              </a:rPr>
              <a:t>Giám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Sinh, bị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mụ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Tú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Bà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nhục,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Kiều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tự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vẫn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đã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cứu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sống.</a:t>
            </a:r>
            <a:r>
              <a:rPr sz="1800" dirty="0">
                <a:latin typeface="Times New Roman"/>
                <a:cs typeface="Times New Roman"/>
              </a:rPr>
              <a:t> Tú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Bà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dỗ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dành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Kiều:</a:t>
            </a:r>
            <a:endParaRPr sz="18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25"/>
              </a:spcBef>
            </a:pPr>
            <a:r>
              <a:rPr sz="1800" spc="-5" dirty="0">
                <a:latin typeface="Times New Roman"/>
                <a:cs typeface="Times New Roman"/>
              </a:rPr>
              <a:t>“Người </a:t>
            </a:r>
            <a:r>
              <a:rPr sz="1800" dirty="0">
                <a:latin typeface="Times New Roman"/>
                <a:cs typeface="Times New Roman"/>
              </a:rPr>
              <a:t>còn</a:t>
            </a:r>
            <a:r>
              <a:rPr sz="1800" spc="-5" dirty="0">
                <a:latin typeface="Times New Roman"/>
                <a:cs typeface="Times New Roman"/>
              </a:rPr>
              <a:t> thì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dirty="0">
                <a:latin typeface="Times New Roman"/>
                <a:cs typeface="Times New Roman"/>
              </a:rPr>
              <a:t> hãy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còn,</a:t>
            </a:r>
            <a:endParaRPr sz="18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Tìm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nơi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xứng</a:t>
            </a:r>
            <a:r>
              <a:rPr sz="1800" spc="-10" dirty="0">
                <a:latin typeface="Times New Roman"/>
                <a:cs typeface="Times New Roman"/>
              </a:rPr>
              <a:t> đáng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cái </a:t>
            </a:r>
            <a:r>
              <a:rPr sz="1800" spc="-5" dirty="0">
                <a:latin typeface="Times New Roman"/>
                <a:cs typeface="Times New Roman"/>
              </a:rPr>
              <a:t>nhà...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”.</a:t>
            </a:r>
            <a:endParaRPr sz="1800" dirty="0">
              <a:latin typeface="Times New Roman"/>
              <a:cs typeface="Times New Roman"/>
            </a:endParaRPr>
          </a:p>
          <a:p>
            <a:pPr marL="12700" marR="6350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Kiều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Tú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Bà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đưa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lầu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Ngưng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Bích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với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hứa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“con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hãy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thong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dong",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nhưng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thật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ra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1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nàng</a:t>
            </a:r>
            <a:r>
              <a:rPr sz="1800" spc="1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bị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giam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lỏng.</a:t>
            </a:r>
            <a:r>
              <a:rPr sz="1800" spc="1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Lầu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Ngưng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Bích</a:t>
            </a:r>
            <a:r>
              <a:rPr sz="1800" spc="1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1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điểm</a:t>
            </a:r>
            <a:r>
              <a:rPr sz="1800" spc="1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dừng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chân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1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Thúy</a:t>
            </a:r>
            <a:r>
              <a:rPr sz="1800" spc="1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Kiều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trên</a:t>
            </a:r>
            <a:r>
              <a:rPr sz="1800" spc="1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con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đường</a:t>
            </a:r>
            <a:r>
              <a:rPr sz="1800" dirty="0">
                <a:latin typeface="Times New Roman"/>
                <a:cs typeface="Times New Roman"/>
              </a:rPr>
              <a:t> lưu </a:t>
            </a:r>
            <a:r>
              <a:rPr sz="1800" spc="-5" dirty="0">
                <a:latin typeface="Times New Roman"/>
                <a:cs typeface="Times New Roman"/>
              </a:rPr>
              <a:t>lạc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đầy</a:t>
            </a:r>
            <a:r>
              <a:rPr sz="1800" dirty="0">
                <a:latin typeface="Times New Roman"/>
                <a:cs typeface="Times New Roman"/>
              </a:rPr>
              <a:t> máu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nước </a:t>
            </a:r>
            <a:r>
              <a:rPr sz="1800" spc="-5" dirty="0">
                <a:latin typeface="Times New Roman"/>
                <a:cs typeface="Times New Roman"/>
              </a:rPr>
              <a:t>mắt,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cay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đắng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tủi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nhục</a:t>
            </a:r>
            <a:r>
              <a:rPr sz="1800" spc="-5" dirty="0">
                <a:latin typeface="Times New Roman"/>
                <a:cs typeface="Times New Roman"/>
              </a:rPr>
              <a:t> suốt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10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năm </a:t>
            </a:r>
            <a:r>
              <a:rPr sz="1800" spc="-5" dirty="0">
                <a:latin typeface="Times New Roman"/>
                <a:cs typeface="Times New Roman"/>
              </a:rPr>
              <a:t>trời.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5836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715" indent="288290" algn="just">
              <a:lnSpc>
                <a:spcPct val="1244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Đoạn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không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biểu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lộ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tình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xót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Nguyễn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Du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đối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kiếp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bạc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mệnh mà còn </a:t>
            </a:r>
            <a:r>
              <a:rPr sz="1800" spc="-5" dirty="0">
                <a:latin typeface="Times New Roman"/>
                <a:cs typeface="Times New Roman"/>
              </a:rPr>
              <a:t>thể hiện </a:t>
            </a:r>
            <a:r>
              <a:rPr sz="1800" dirty="0">
                <a:latin typeface="Times New Roman"/>
                <a:cs typeface="Times New Roman"/>
              </a:rPr>
              <a:t>một bút </a:t>
            </a:r>
            <a:r>
              <a:rPr sz="1800" spc="-5" dirty="0">
                <a:latin typeface="Times New Roman"/>
                <a:cs typeface="Times New Roman"/>
              </a:rPr>
              <a:t>pháp nghệ </a:t>
            </a:r>
            <a:r>
              <a:rPr sz="1800" dirty="0">
                <a:latin typeface="Times New Roman"/>
                <a:cs typeface="Times New Roman"/>
              </a:rPr>
              <a:t>thuật </a:t>
            </a:r>
            <a:r>
              <a:rPr sz="1800" spc="-5" dirty="0">
                <a:latin typeface="Times New Roman"/>
                <a:cs typeface="Times New Roman"/>
              </a:rPr>
              <a:t>đặc sắc </a:t>
            </a:r>
            <a:r>
              <a:rPr sz="1800" dirty="0">
                <a:latin typeface="Times New Roman"/>
                <a:cs typeface="Times New Roman"/>
              </a:rPr>
              <a:t>về tự </a:t>
            </a:r>
            <a:r>
              <a:rPr sz="1800" spc="-5" dirty="0">
                <a:latin typeface="Times New Roman"/>
                <a:cs typeface="Times New Roman"/>
              </a:rPr>
              <a:t>sự, </a:t>
            </a:r>
            <a:r>
              <a:rPr sz="1800" dirty="0">
                <a:latin typeface="Times New Roman"/>
                <a:cs typeface="Times New Roman"/>
              </a:rPr>
              <a:t>về </a:t>
            </a:r>
            <a:r>
              <a:rPr sz="1800" spc="-5" dirty="0">
                <a:latin typeface="Times New Roman"/>
                <a:cs typeface="Times New Roman"/>
              </a:rPr>
              <a:t>tả </a:t>
            </a:r>
            <a:r>
              <a:rPr sz="1800" dirty="0">
                <a:latin typeface="Times New Roman"/>
                <a:cs typeface="Times New Roman"/>
              </a:rPr>
              <a:t>cảnh ngụ tình, </a:t>
            </a:r>
            <a:r>
              <a:rPr sz="1800" spc="-15" dirty="0">
                <a:latin typeface="Times New Roman"/>
                <a:cs typeface="Times New Roman"/>
              </a:rPr>
              <a:t>về 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ngôn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ngữ độc</a:t>
            </a:r>
            <a:r>
              <a:rPr sz="1800" spc="-5" dirty="0">
                <a:latin typeface="Times New Roman"/>
                <a:cs typeface="Times New Roman"/>
              </a:rPr>
              <a:t> thoại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để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biểu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đạt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nỗi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lòng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tâm trạng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nhân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vật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Thúy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Kiều.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800" b="1" dirty="0">
                <a:latin typeface="Times New Roman"/>
                <a:cs typeface="Times New Roman"/>
              </a:rPr>
              <a:t>2.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Thân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bài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a. </a:t>
            </a:r>
            <a:r>
              <a:rPr sz="1800" spc="-5" dirty="0">
                <a:latin typeface="Times New Roman"/>
                <a:cs typeface="Times New Roman"/>
              </a:rPr>
              <a:t>Sáu </a:t>
            </a:r>
            <a:r>
              <a:rPr sz="1800" dirty="0">
                <a:latin typeface="Times New Roman"/>
                <a:cs typeface="Times New Roman"/>
              </a:rPr>
              <a:t>câu đầu </a:t>
            </a:r>
            <a:r>
              <a:rPr sz="1800" spc="-5" dirty="0">
                <a:latin typeface="Times New Roman"/>
                <a:cs typeface="Times New Roman"/>
              </a:rPr>
              <a:t>đoạn </a:t>
            </a:r>
            <a:r>
              <a:rPr sz="1800" dirty="0">
                <a:latin typeface="Times New Roman"/>
                <a:cs typeface="Times New Roman"/>
              </a:rPr>
              <a:t>trích là một không </a:t>
            </a:r>
            <a:r>
              <a:rPr sz="1800" spc="-5" dirty="0">
                <a:latin typeface="Times New Roman"/>
                <a:cs typeface="Times New Roman"/>
              </a:rPr>
              <a:t>gian nghệ thuật </a:t>
            </a:r>
            <a:r>
              <a:rPr sz="1800" dirty="0">
                <a:latin typeface="Times New Roman"/>
                <a:cs typeface="Times New Roman"/>
              </a:rPr>
              <a:t>và </a:t>
            </a:r>
            <a:r>
              <a:rPr sz="1800" spc="-5" dirty="0">
                <a:latin typeface="Times New Roman"/>
                <a:cs typeface="Times New Roman"/>
              </a:rPr>
              <a:t>một </a:t>
            </a:r>
            <a:r>
              <a:rPr sz="1800" dirty="0">
                <a:latin typeface="Times New Roman"/>
                <a:cs typeface="Times New Roman"/>
              </a:rPr>
              <a:t>tâm trạng nghệ </a:t>
            </a:r>
            <a:r>
              <a:rPr sz="1800" spc="-5" dirty="0">
                <a:latin typeface="Times New Roman"/>
                <a:cs typeface="Times New Roman"/>
              </a:rPr>
              <a:t>thuật </a:t>
            </a:r>
            <a:r>
              <a:rPr sz="1800" dirty="0">
                <a:latin typeface="Times New Roman"/>
                <a:cs typeface="Times New Roman"/>
              </a:rPr>
              <a:t>cùng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xuất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hiện.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“non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xa”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"tấm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trăng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gần”;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"cát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vàng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cồn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nọ”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"bụi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hồng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dặm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bia".</a:t>
            </a:r>
            <a:endParaRPr sz="1800" dirty="0">
              <a:latin typeface="Times New Roman"/>
              <a:cs typeface="Times New Roman"/>
            </a:endParaRPr>
          </a:p>
          <a:p>
            <a:pPr marL="12700" marR="5715" algn="just">
              <a:lnSpc>
                <a:spcPct val="124500"/>
              </a:lnSpc>
              <a:spcBef>
                <a:spcPts val="10"/>
              </a:spcBef>
            </a:pPr>
            <a:r>
              <a:rPr sz="1800" spc="-5" dirty="0">
                <a:latin typeface="Times New Roman"/>
                <a:cs typeface="Times New Roman"/>
              </a:rPr>
              <a:t>Giữa </a:t>
            </a:r>
            <a:r>
              <a:rPr sz="1800" dirty="0">
                <a:latin typeface="Times New Roman"/>
                <a:cs typeface="Times New Roman"/>
              </a:rPr>
              <a:t>một thiên </a:t>
            </a:r>
            <a:r>
              <a:rPr sz="1800" spc="-5" dirty="0">
                <a:latin typeface="Times New Roman"/>
                <a:cs typeface="Times New Roman"/>
              </a:rPr>
              <a:t>nhiên </a:t>
            </a:r>
            <a:r>
              <a:rPr sz="1800" dirty="0">
                <a:latin typeface="Times New Roman"/>
                <a:cs typeface="Times New Roman"/>
              </a:rPr>
              <a:t>vắng </a:t>
            </a:r>
            <a:r>
              <a:rPr sz="1800" spc="-5" dirty="0">
                <a:latin typeface="Times New Roman"/>
                <a:cs typeface="Times New Roman"/>
              </a:rPr>
              <a:t>lặng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spc="-5" dirty="0">
                <a:latin typeface="Times New Roman"/>
                <a:cs typeface="Times New Roman"/>
              </a:rPr>
              <a:t>mênh mông, không </a:t>
            </a:r>
            <a:r>
              <a:rPr sz="1800" spc="5" dirty="0">
                <a:latin typeface="Times New Roman"/>
                <a:cs typeface="Times New Roman"/>
              </a:rPr>
              <a:t>một </a:t>
            </a:r>
            <a:r>
              <a:rPr sz="1800" dirty="0">
                <a:latin typeface="Times New Roman"/>
                <a:cs typeface="Times New Roman"/>
              </a:rPr>
              <a:t>bóng </a:t>
            </a:r>
            <a:r>
              <a:rPr sz="1800" spc="-5" dirty="0">
                <a:latin typeface="Times New Roman"/>
                <a:cs typeface="Times New Roman"/>
              </a:rPr>
              <a:t>người, </a:t>
            </a:r>
            <a:r>
              <a:rPr sz="1800" dirty="0">
                <a:latin typeface="Times New Roman"/>
                <a:cs typeface="Times New Roman"/>
              </a:rPr>
              <a:t>Kiều chỉ còn </a:t>
            </a:r>
            <a:r>
              <a:rPr sz="1800" spc="-5" dirty="0">
                <a:latin typeface="Times New Roman"/>
                <a:cs typeface="Times New Roman"/>
              </a:rPr>
              <a:t>biết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"Bốn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bề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bát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ngát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trông".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cảm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giác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đơn,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buồn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tủi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bẽ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bàng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thân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phận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mình,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duyên </a:t>
            </a:r>
            <a:r>
              <a:rPr sz="1800" spc="-5" dirty="0">
                <a:latin typeface="Times New Roman"/>
                <a:cs typeface="Times New Roman"/>
              </a:rPr>
              <a:t>số mình. </a:t>
            </a:r>
            <a:r>
              <a:rPr sz="1800" dirty="0">
                <a:latin typeface="Times New Roman"/>
                <a:cs typeface="Times New Roman"/>
              </a:rPr>
              <a:t>Chỉ có </a:t>
            </a:r>
            <a:r>
              <a:rPr sz="1800" spc="-5" dirty="0">
                <a:latin typeface="Times New Roman"/>
                <a:cs typeface="Times New Roman"/>
              </a:rPr>
              <a:t>một mình </a:t>
            </a:r>
            <a:r>
              <a:rPr sz="1800" dirty="0">
                <a:latin typeface="Times New Roman"/>
                <a:cs typeface="Times New Roman"/>
              </a:rPr>
              <a:t>một bóng </a:t>
            </a:r>
            <a:r>
              <a:rPr sz="1800" spc="-5" dirty="0">
                <a:latin typeface="Times New Roman"/>
                <a:cs typeface="Times New Roman"/>
              </a:rPr>
              <a:t>đối </a:t>
            </a:r>
            <a:r>
              <a:rPr sz="1800" dirty="0">
                <a:latin typeface="Times New Roman"/>
                <a:cs typeface="Times New Roman"/>
              </a:rPr>
              <a:t>diện </a:t>
            </a:r>
            <a:r>
              <a:rPr sz="1800" spc="-5" dirty="0">
                <a:latin typeface="Times New Roman"/>
                <a:cs typeface="Times New Roman"/>
              </a:rPr>
              <a:t>với "mây </a:t>
            </a:r>
            <a:r>
              <a:rPr sz="1800" spc="-10" dirty="0">
                <a:latin typeface="Times New Roman"/>
                <a:cs typeface="Times New Roman"/>
              </a:rPr>
              <a:t>sớm </a:t>
            </a:r>
            <a:r>
              <a:rPr sz="1800" dirty="0">
                <a:latin typeface="Times New Roman"/>
                <a:cs typeface="Times New Roman"/>
              </a:rPr>
              <a:t>đèn </a:t>
            </a:r>
            <a:r>
              <a:rPr sz="1800" spc="-5" dirty="0">
                <a:latin typeface="Times New Roman"/>
                <a:cs typeface="Times New Roman"/>
              </a:rPr>
              <a:t>khuya", </a:t>
            </a:r>
            <a:r>
              <a:rPr sz="1800" dirty="0">
                <a:latin typeface="Times New Roman"/>
                <a:cs typeface="Times New Roman"/>
              </a:rPr>
              <a:t>nỗi lòng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dirty="0">
                <a:latin typeface="Times New Roman"/>
                <a:cs typeface="Times New Roman"/>
              </a:rPr>
              <a:t> con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gái</a:t>
            </a:r>
            <a:r>
              <a:rPr sz="1800" dirty="0">
                <a:latin typeface="Times New Roman"/>
                <a:cs typeface="Times New Roman"/>
              </a:rPr>
              <a:t> lưu </a:t>
            </a:r>
            <a:r>
              <a:rPr sz="1800" spc="-5" dirty="0">
                <a:latin typeface="Times New Roman"/>
                <a:cs typeface="Times New Roman"/>
              </a:rPr>
              <a:t>lạc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đau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khổ,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tủi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nhục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ngao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ngán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vô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cùng:</a:t>
            </a:r>
          </a:p>
          <a:p>
            <a:pPr marL="2347595" marR="2342515" indent="373380" algn="just">
              <a:lnSpc>
                <a:spcPct val="124400"/>
              </a:lnSpc>
              <a:spcBef>
                <a:spcPts val="15"/>
              </a:spcBef>
            </a:pPr>
            <a:r>
              <a:rPr sz="1800" dirty="0">
                <a:latin typeface="Times New Roman"/>
                <a:cs typeface="Times New Roman"/>
              </a:rPr>
              <a:t>“Bẽ </a:t>
            </a:r>
            <a:r>
              <a:rPr sz="1800" spc="-5" dirty="0">
                <a:latin typeface="Times New Roman"/>
                <a:cs typeface="Times New Roman"/>
              </a:rPr>
              <a:t>bàng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mây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sớm</a:t>
            </a:r>
            <a:r>
              <a:rPr sz="1800" dirty="0">
                <a:latin typeface="Times New Roman"/>
                <a:cs typeface="Times New Roman"/>
              </a:rPr>
              <a:t> đèn </a:t>
            </a:r>
            <a:r>
              <a:rPr sz="1800" spc="-5" dirty="0">
                <a:latin typeface="Times New Roman"/>
                <a:cs typeface="Times New Roman"/>
              </a:rPr>
              <a:t>khuya,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Nửa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nửa cảnh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tấm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lòng”.</a:t>
            </a:r>
          </a:p>
          <a:p>
            <a:pPr marL="12700" indent="229870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Bốn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chữ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"như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chia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tấm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lòng"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diễn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tả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nỗi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niềm,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nỗi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lòng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nát,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đau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thương.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Vì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thế, tuy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giữa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khung cảnh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đẹp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êm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đềm,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có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non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xa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trăng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gần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nhưng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nàng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vẫn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thấy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đơn,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bẽ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bàng,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bởi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lẽ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"Người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buồn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cảnh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có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vui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đâu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bao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giờ".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Kiều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sao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không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khỏi</a:t>
            </a: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cô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đơn,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bẽ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bàng </a:t>
            </a:r>
            <a:r>
              <a:rPr sz="1800" dirty="0">
                <a:latin typeface="Times New Roman"/>
                <a:cs typeface="Times New Roman"/>
              </a:rPr>
              <a:t>trong một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cảnh</a:t>
            </a:r>
            <a:r>
              <a:rPr sz="1800" spc="-5" dirty="0">
                <a:latin typeface="Times New Roman"/>
                <a:cs typeface="Times New Roman"/>
              </a:rPr>
              <a:t> ngộ</a:t>
            </a:r>
            <a:r>
              <a:rPr sz="1800" dirty="0">
                <a:latin typeface="Times New Roman"/>
                <a:cs typeface="Times New Roman"/>
              </a:rPr>
              <a:t> đầy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bi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kịch: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836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34920" marR="2359660" indent="-170815" algn="just">
              <a:lnSpc>
                <a:spcPct val="1244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"Chung </a:t>
            </a:r>
            <a:r>
              <a:rPr sz="1800" dirty="0">
                <a:latin typeface="Times New Roman"/>
                <a:cs typeface="Times New Roman"/>
              </a:rPr>
              <a:t>quanh </a:t>
            </a:r>
            <a:r>
              <a:rPr sz="1800" spc="-5" dirty="0">
                <a:latin typeface="Times New Roman"/>
                <a:cs typeface="Times New Roman"/>
              </a:rPr>
              <a:t>những nước non người,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Đau lòng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lựu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lạc nên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vài</a:t>
            </a:r>
            <a:r>
              <a:rPr sz="1800" dirty="0">
                <a:latin typeface="Times New Roman"/>
                <a:cs typeface="Times New Roman"/>
              </a:rPr>
              <a:t> bốn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câu”.</a:t>
            </a:r>
            <a:endParaRPr sz="1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b.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Tám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câu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tiếp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theo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lên </a:t>
            </a:r>
            <a:r>
              <a:rPr sz="1800" spc="5" dirty="0">
                <a:latin typeface="Times New Roman"/>
                <a:cs typeface="Times New Roman"/>
              </a:rPr>
              <a:t>niềm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tưởng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nhớ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yêu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nỗi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xót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cha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mẹ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endParaRPr sz="1800">
              <a:latin typeface="Times New Roman"/>
              <a:cs typeface="Times New Roman"/>
            </a:endParaRPr>
          </a:p>
          <a:p>
            <a:pPr marL="12700" marR="5715" algn="just">
              <a:lnSpc>
                <a:spcPct val="124500"/>
              </a:lnSpc>
              <a:spcBef>
                <a:spcPts val="15"/>
              </a:spcBef>
            </a:pPr>
            <a:r>
              <a:rPr sz="1800" dirty="0">
                <a:latin typeface="Times New Roman"/>
                <a:cs typeface="Times New Roman"/>
              </a:rPr>
              <a:t>Thúy Kiều khi </a:t>
            </a:r>
            <a:r>
              <a:rPr sz="1800" spc="-5" dirty="0">
                <a:latin typeface="Times New Roman"/>
                <a:cs typeface="Times New Roman"/>
              </a:rPr>
              <a:t>sống </a:t>
            </a:r>
            <a:r>
              <a:rPr sz="1800" dirty="0">
                <a:latin typeface="Times New Roman"/>
                <a:cs typeface="Times New Roman"/>
              </a:rPr>
              <a:t>một mình </a:t>
            </a:r>
            <a:r>
              <a:rPr sz="1800" spc="-5" dirty="0">
                <a:latin typeface="Times New Roman"/>
                <a:cs typeface="Times New Roman"/>
              </a:rPr>
              <a:t>trong </a:t>
            </a:r>
            <a:r>
              <a:rPr sz="1800" dirty="0">
                <a:latin typeface="Times New Roman"/>
                <a:cs typeface="Times New Roman"/>
              </a:rPr>
              <a:t>lầu </a:t>
            </a:r>
            <a:r>
              <a:rPr sz="1800" spc="-5" dirty="0">
                <a:latin typeface="Times New Roman"/>
                <a:cs typeface="Times New Roman"/>
              </a:rPr>
              <a:t>Ngưng </a:t>
            </a:r>
            <a:r>
              <a:rPr sz="1800" dirty="0">
                <a:latin typeface="Times New Roman"/>
                <a:cs typeface="Times New Roman"/>
              </a:rPr>
              <a:t>Bích. Với Kim Trọng thì </a:t>
            </a:r>
            <a:r>
              <a:rPr sz="1800" spc="-5" dirty="0">
                <a:latin typeface="Times New Roman"/>
                <a:cs typeface="Times New Roman"/>
              </a:rPr>
              <a:t>Kiều "Tưởng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người...". Với cha mẹ thì </a:t>
            </a:r>
            <a:r>
              <a:rPr sz="1800" dirty="0">
                <a:latin typeface="Times New Roman"/>
                <a:cs typeface="Times New Roman"/>
              </a:rPr>
              <a:t>nàng đã </a:t>
            </a:r>
            <a:r>
              <a:rPr sz="1800" spc="-5" dirty="0">
                <a:latin typeface="Times New Roman"/>
                <a:cs typeface="Times New Roman"/>
              </a:rPr>
              <a:t>"xót người...", mỗi </a:t>
            </a:r>
            <a:r>
              <a:rPr sz="1800" dirty="0">
                <a:latin typeface="Times New Roman"/>
                <a:cs typeface="Times New Roman"/>
              </a:rPr>
              <a:t>đối </a:t>
            </a:r>
            <a:r>
              <a:rPr sz="1800" spc="-5" dirty="0">
                <a:latin typeface="Times New Roman"/>
                <a:cs typeface="Times New Roman"/>
              </a:rPr>
              <a:t>tượng </a:t>
            </a:r>
            <a:r>
              <a:rPr sz="1800" dirty="0">
                <a:latin typeface="Times New Roman"/>
                <a:cs typeface="Times New Roman"/>
              </a:rPr>
              <a:t>Kiều có mỗi nỗi thương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nhớ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riêng.</a:t>
            </a:r>
            <a:endParaRPr sz="1800">
              <a:latin typeface="Times New Roman"/>
              <a:cs typeface="Times New Roman"/>
            </a:endParaRPr>
          </a:p>
          <a:p>
            <a:pPr marL="12700" indent="286385" algn="just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Trên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đường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theo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Mã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Giám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Sinh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về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Lâm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Tri,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Kiều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Kim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Trọng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đơn,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đau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khổ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600"/>
              </a:lnSpc>
              <a:spcBef>
                <a:spcPts val="10"/>
              </a:spcBef>
            </a:pPr>
            <a:r>
              <a:rPr sz="1800" spc="-5" dirty="0">
                <a:latin typeface="Times New Roman"/>
                <a:cs typeface="Times New Roman"/>
              </a:rPr>
              <a:t>"Một </a:t>
            </a:r>
            <a:r>
              <a:rPr sz="1800" dirty="0">
                <a:latin typeface="Times New Roman"/>
                <a:cs typeface="Times New Roman"/>
              </a:rPr>
              <a:t>trời thu </a:t>
            </a:r>
            <a:r>
              <a:rPr sz="1800" spc="-5" dirty="0">
                <a:latin typeface="Times New Roman"/>
                <a:cs typeface="Times New Roman"/>
              </a:rPr>
              <a:t>để </a:t>
            </a:r>
            <a:r>
              <a:rPr sz="1800" dirty="0">
                <a:latin typeface="Times New Roman"/>
                <a:cs typeface="Times New Roman"/>
              </a:rPr>
              <a:t>riêng ai một </a:t>
            </a:r>
            <a:r>
              <a:rPr sz="1800" spc="-5" dirty="0">
                <a:latin typeface="Times New Roman"/>
                <a:cs typeface="Times New Roman"/>
              </a:rPr>
              <a:t>người". Đối với cha mẹ Kiều </a:t>
            </a:r>
            <a:r>
              <a:rPr sz="1800" dirty="0">
                <a:latin typeface="Times New Roman"/>
                <a:cs typeface="Times New Roman"/>
              </a:rPr>
              <a:t>khắc khoải </a:t>
            </a:r>
            <a:r>
              <a:rPr sz="1800" spc="-5" dirty="0">
                <a:latin typeface="Times New Roman"/>
                <a:cs typeface="Times New Roman"/>
              </a:rPr>
              <a:t>"Nghe chim </a:t>
            </a:r>
            <a:r>
              <a:rPr sz="1800" dirty="0">
                <a:latin typeface="Times New Roman"/>
                <a:cs typeface="Times New Roman"/>
              </a:rPr>
              <a:t>như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nhắc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tấm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lòng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thần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hôn".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Lần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này,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Kiều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tưởng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nhớ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chàng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Kim,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nhớ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lời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thề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dưới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trăng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đêm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 tự </a:t>
            </a:r>
            <a:r>
              <a:rPr sz="1800" spc="-5" dirty="0">
                <a:latin typeface="Times New Roman"/>
                <a:cs typeface="Times New Roman"/>
              </a:rPr>
              <a:t>"dưới nguyệt </a:t>
            </a:r>
            <a:r>
              <a:rPr sz="1800" dirty="0">
                <a:latin typeface="Times New Roman"/>
                <a:cs typeface="Times New Roman"/>
              </a:rPr>
              <a:t>chén đồng", thương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yêu đau khổ </a:t>
            </a:r>
            <a:r>
              <a:rPr sz="1800" spc="-10" dirty="0">
                <a:latin typeface="Times New Roman"/>
                <a:cs typeface="Times New Roman"/>
              </a:rPr>
              <a:t>"rày </a:t>
            </a:r>
            <a:r>
              <a:rPr sz="1800" dirty="0">
                <a:latin typeface="Times New Roman"/>
                <a:cs typeface="Times New Roman"/>
              </a:rPr>
              <a:t>trông mai </a:t>
            </a:r>
            <a:r>
              <a:rPr sz="1800" spc="-5" dirty="0">
                <a:latin typeface="Times New Roman"/>
                <a:cs typeface="Times New Roman"/>
              </a:rPr>
              <a:t>chờ" </a:t>
            </a:r>
            <a:r>
              <a:rPr sz="1800" dirty="0">
                <a:latin typeface="Times New Roman"/>
                <a:cs typeface="Times New Roman"/>
              </a:rPr>
              <a:t>và </a:t>
            </a:r>
            <a:r>
              <a:rPr sz="1800" spc="-5" dirty="0">
                <a:latin typeface="Times New Roman"/>
                <a:cs typeface="Times New Roman"/>
              </a:rPr>
              <a:t>"bơ </a:t>
            </a:r>
            <a:r>
              <a:rPr sz="1800" dirty="0">
                <a:latin typeface="Times New Roman"/>
                <a:cs typeface="Times New Roman"/>
              </a:rPr>
              <a:t> vơ" cô đơn, </a:t>
            </a:r>
            <a:r>
              <a:rPr sz="1800" spc="-5" dirty="0">
                <a:latin typeface="Times New Roman"/>
                <a:cs typeface="Times New Roman"/>
              </a:rPr>
              <a:t>sâu </a:t>
            </a:r>
            <a:r>
              <a:rPr sz="1800" dirty="0">
                <a:latin typeface="Times New Roman"/>
                <a:cs typeface="Times New Roman"/>
              </a:rPr>
              <a:t>tủi. Đến bao </a:t>
            </a:r>
            <a:r>
              <a:rPr sz="1800" spc="-5" dirty="0">
                <a:latin typeface="Times New Roman"/>
                <a:cs typeface="Times New Roman"/>
              </a:rPr>
              <a:t>giờ mới nguôi, </a:t>
            </a:r>
            <a:r>
              <a:rPr sz="1800" dirty="0">
                <a:latin typeface="Times New Roman"/>
                <a:cs typeface="Times New Roman"/>
              </a:rPr>
              <a:t>mới </a:t>
            </a:r>
            <a:r>
              <a:rPr sz="1800" spc="-5" dirty="0">
                <a:latin typeface="Times New Roman"/>
                <a:cs typeface="Times New Roman"/>
              </a:rPr>
              <a:t>"phai" </a:t>
            </a:r>
            <a:r>
              <a:rPr sz="1800" dirty="0">
                <a:latin typeface="Times New Roman"/>
                <a:cs typeface="Times New Roman"/>
              </a:rPr>
              <a:t>được nỗi thương nhớ ấy? </a:t>
            </a:r>
            <a:r>
              <a:rPr sz="1800" spc="-5" dirty="0">
                <a:latin typeface="Times New Roman"/>
                <a:cs typeface="Times New Roman"/>
              </a:rPr>
              <a:t>Những </a:t>
            </a:r>
            <a:r>
              <a:rPr sz="1800" dirty="0">
                <a:latin typeface="Times New Roman"/>
                <a:cs typeface="Times New Roman"/>
              </a:rPr>
              <a:t> từ </a:t>
            </a:r>
            <a:r>
              <a:rPr sz="1800" spc="-5" dirty="0">
                <a:latin typeface="Times New Roman"/>
                <a:cs typeface="Times New Roman"/>
              </a:rPr>
              <a:t>ngữ, </a:t>
            </a:r>
            <a:r>
              <a:rPr sz="1800" dirty="0">
                <a:latin typeface="Times New Roman"/>
                <a:cs typeface="Times New Roman"/>
              </a:rPr>
              <a:t>hình ảnh chỉ không </a:t>
            </a:r>
            <a:r>
              <a:rPr sz="1800" spc="-5" dirty="0">
                <a:latin typeface="Times New Roman"/>
                <a:cs typeface="Times New Roman"/>
              </a:rPr>
              <a:t>gian </a:t>
            </a:r>
            <a:r>
              <a:rPr sz="1800" dirty="0">
                <a:latin typeface="Times New Roman"/>
                <a:cs typeface="Times New Roman"/>
              </a:rPr>
              <a:t>và thời </a:t>
            </a:r>
            <a:r>
              <a:rPr sz="1800" spc="-5" dirty="0">
                <a:latin typeface="Times New Roman"/>
                <a:cs typeface="Times New Roman"/>
              </a:rPr>
              <a:t>gian cách </a:t>
            </a:r>
            <a:r>
              <a:rPr sz="1800" dirty="0">
                <a:latin typeface="Times New Roman"/>
                <a:cs typeface="Times New Roman"/>
              </a:rPr>
              <a:t>biệt như: </a:t>
            </a:r>
            <a:r>
              <a:rPr sz="1800" spc="-5" dirty="0">
                <a:latin typeface="Times New Roman"/>
                <a:cs typeface="Times New Roman"/>
              </a:rPr>
              <a:t>"dưới nguyệt </a:t>
            </a:r>
            <a:r>
              <a:rPr sz="1800" dirty="0">
                <a:latin typeface="Times New Roman"/>
                <a:cs typeface="Times New Roman"/>
              </a:rPr>
              <a:t>chén </a:t>
            </a:r>
            <a:r>
              <a:rPr sz="1800" spc="-5" dirty="0">
                <a:latin typeface="Times New Roman"/>
                <a:cs typeface="Times New Roman"/>
              </a:rPr>
              <a:t>đồng", "tin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sương”, "rày trông </a:t>
            </a:r>
            <a:r>
              <a:rPr sz="1800" dirty="0">
                <a:latin typeface="Times New Roman"/>
                <a:cs typeface="Times New Roman"/>
              </a:rPr>
              <a:t>mai chờ", </a:t>
            </a:r>
            <a:r>
              <a:rPr sz="1800" spc="-5" dirty="0">
                <a:latin typeface="Times New Roman"/>
                <a:cs typeface="Times New Roman"/>
              </a:rPr>
              <a:t>"bên </a:t>
            </a:r>
            <a:r>
              <a:rPr sz="1800" dirty="0">
                <a:latin typeface="Times New Roman"/>
                <a:cs typeface="Times New Roman"/>
              </a:rPr>
              <a:t>trời </a:t>
            </a:r>
            <a:r>
              <a:rPr sz="1800" spc="-5" dirty="0">
                <a:latin typeface="Times New Roman"/>
                <a:cs typeface="Times New Roman"/>
              </a:rPr>
              <a:t>góc </a:t>
            </a:r>
            <a:r>
              <a:rPr sz="1800" dirty="0">
                <a:latin typeface="Times New Roman"/>
                <a:cs typeface="Times New Roman"/>
              </a:rPr>
              <a:t>bể", "tấm </a:t>
            </a:r>
            <a:r>
              <a:rPr sz="1800" spc="-5" dirty="0">
                <a:latin typeface="Times New Roman"/>
                <a:cs typeface="Times New Roman"/>
              </a:rPr>
              <a:t>son </a:t>
            </a:r>
            <a:r>
              <a:rPr sz="1800" dirty="0">
                <a:latin typeface="Times New Roman"/>
                <a:cs typeface="Times New Roman"/>
              </a:rPr>
              <a:t>gột </a:t>
            </a:r>
            <a:r>
              <a:rPr sz="1800" spc="-5" dirty="0">
                <a:latin typeface="Times New Roman"/>
                <a:cs typeface="Times New Roman"/>
              </a:rPr>
              <a:t>rửa..." </a:t>
            </a:r>
            <a:r>
              <a:rPr sz="1800" spc="-10" dirty="0">
                <a:latin typeface="Times New Roman"/>
                <a:cs typeface="Times New Roman"/>
              </a:rPr>
              <a:t>đã </a:t>
            </a:r>
            <a:r>
              <a:rPr sz="1800" dirty="0">
                <a:latin typeface="Times New Roman"/>
                <a:cs typeface="Times New Roman"/>
              </a:rPr>
              <a:t>diễn </a:t>
            </a:r>
            <a:r>
              <a:rPr sz="1800" spc="-5" dirty="0">
                <a:latin typeface="Times New Roman"/>
                <a:cs typeface="Times New Roman"/>
              </a:rPr>
              <a:t>tả </a:t>
            </a:r>
            <a:r>
              <a:rPr sz="1800" dirty="0">
                <a:latin typeface="Times New Roman"/>
                <a:cs typeface="Times New Roman"/>
              </a:rPr>
              <a:t>và bộc lộ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cách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sâu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sắc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cảm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tình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cảm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nhớ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yêu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mối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tình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đầu,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nay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vì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cảnh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ngộ mà </a:t>
            </a:r>
            <a:r>
              <a:rPr sz="1800" spc="-5" dirty="0">
                <a:latin typeface="Times New Roman"/>
                <a:cs typeface="Times New Roman"/>
              </a:rPr>
              <a:t>chia</a:t>
            </a:r>
            <a:r>
              <a:rPr sz="1800" dirty="0">
                <a:latin typeface="Times New Roman"/>
                <a:cs typeface="Times New Roman"/>
              </a:rPr>
              <a:t> lìa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đau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đớn:</a:t>
            </a:r>
            <a:endParaRPr sz="1800">
              <a:latin typeface="Times New Roman"/>
              <a:cs typeface="Times New Roman"/>
            </a:endParaRPr>
          </a:p>
          <a:p>
            <a:pPr marL="2181225" marR="2176145" indent="181610" algn="just">
              <a:lnSpc>
                <a:spcPts val="2700"/>
              </a:lnSpc>
              <a:spcBef>
                <a:spcPts val="85"/>
              </a:spcBef>
            </a:pPr>
            <a:r>
              <a:rPr sz="1800" dirty="0">
                <a:latin typeface="Times New Roman"/>
                <a:cs typeface="Times New Roman"/>
              </a:rPr>
              <a:t>“Tưởng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spc="-10" dirty="0">
                <a:latin typeface="Times New Roman"/>
                <a:cs typeface="Times New Roman"/>
              </a:rPr>
              <a:t>dưới </a:t>
            </a:r>
            <a:r>
              <a:rPr sz="1800" dirty="0">
                <a:latin typeface="Times New Roman"/>
                <a:cs typeface="Times New Roman"/>
              </a:rPr>
              <a:t>nguyệt chén đồng,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sương </a:t>
            </a:r>
            <a:r>
              <a:rPr sz="1800" dirty="0">
                <a:latin typeface="Times New Roman"/>
                <a:cs typeface="Times New Roman"/>
              </a:rPr>
              <a:t>luống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 </a:t>
            </a:r>
            <a:r>
              <a:rPr sz="1800" dirty="0">
                <a:latin typeface="Times New Roman"/>
                <a:cs typeface="Times New Roman"/>
              </a:rPr>
              <a:t>rày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trông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mai</a:t>
            </a:r>
            <a:r>
              <a:rPr sz="1800" spc="-5" dirty="0">
                <a:latin typeface="Times New Roman"/>
                <a:cs typeface="Times New Roman"/>
              </a:rPr>
              <a:t> chờ.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8362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25"/>
              </a:spcBef>
            </a:pPr>
            <a:r>
              <a:rPr sz="1800" dirty="0">
                <a:latin typeface="Times New Roman"/>
                <a:cs typeface="Times New Roman"/>
              </a:rPr>
              <a:t>Bên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trời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góc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bể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bơ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vơ,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Tấm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son </a:t>
            </a:r>
            <a:r>
              <a:rPr sz="1800" dirty="0">
                <a:latin typeface="Times New Roman"/>
                <a:cs typeface="Times New Roman"/>
              </a:rPr>
              <a:t>gột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rửa </a:t>
            </a:r>
            <a:r>
              <a:rPr sz="1800" dirty="0">
                <a:latin typeface="Times New Roman"/>
                <a:cs typeface="Times New Roman"/>
              </a:rPr>
              <a:t>bao giờ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 </a:t>
            </a:r>
            <a:r>
              <a:rPr sz="1800" spc="-5" dirty="0">
                <a:latin typeface="Times New Roman"/>
                <a:cs typeface="Times New Roman"/>
              </a:rPr>
              <a:t>phai”.</a:t>
            </a:r>
            <a:endParaRPr sz="1800">
              <a:latin typeface="Times New Roman"/>
              <a:cs typeface="Times New Roman"/>
            </a:endParaRPr>
          </a:p>
          <a:p>
            <a:pPr marL="12700" indent="288290" algn="just">
              <a:lnSpc>
                <a:spcPct val="100000"/>
              </a:lnSpc>
              <a:spcBef>
                <a:spcPts val="525"/>
              </a:spcBef>
            </a:pPr>
            <a:r>
              <a:rPr sz="1800" spc="-5" dirty="0">
                <a:latin typeface="Times New Roman"/>
                <a:cs typeface="Times New Roman"/>
              </a:rPr>
              <a:t>Các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động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vị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ngữ: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“tưởng",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"trông,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"chờ",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"bơ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vơ”,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“gột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rửa,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"phai"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liên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kết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thành</a:t>
            </a:r>
            <a:endParaRPr sz="1800">
              <a:latin typeface="Times New Roman"/>
              <a:cs typeface="Times New Roman"/>
            </a:endParaRPr>
          </a:p>
          <a:p>
            <a:pPr marL="12700" marR="6350" algn="just">
              <a:lnSpc>
                <a:spcPct val="1246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một hệ thống </a:t>
            </a:r>
            <a:r>
              <a:rPr sz="1800" spc="-5" dirty="0">
                <a:latin typeface="Times New Roman"/>
                <a:cs typeface="Times New Roman"/>
              </a:rPr>
              <a:t>ngôn </a:t>
            </a:r>
            <a:r>
              <a:rPr sz="1800" dirty="0">
                <a:latin typeface="Times New Roman"/>
                <a:cs typeface="Times New Roman"/>
              </a:rPr>
              <a:t>ngữ độc </a:t>
            </a:r>
            <a:r>
              <a:rPr sz="1800" spc="-5" dirty="0">
                <a:latin typeface="Times New Roman"/>
                <a:cs typeface="Times New Roman"/>
              </a:rPr>
              <a:t>thoại </a:t>
            </a:r>
            <a:r>
              <a:rPr sz="1800" dirty="0">
                <a:latin typeface="Times New Roman"/>
                <a:cs typeface="Times New Roman"/>
              </a:rPr>
              <a:t>biểu đạt nội </a:t>
            </a:r>
            <a:r>
              <a:rPr sz="1800" spc="-10" dirty="0">
                <a:latin typeface="Times New Roman"/>
                <a:cs typeface="Times New Roman"/>
              </a:rPr>
              <a:t>tâm </a:t>
            </a:r>
            <a:r>
              <a:rPr sz="1800" dirty="0">
                <a:latin typeface="Times New Roman"/>
                <a:cs typeface="Times New Roman"/>
              </a:rPr>
              <a:t>nhân vật trữ tình. Kiều nhớ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yêu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nguôi, xót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mối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tình</a:t>
            </a:r>
            <a:r>
              <a:rPr sz="1800" dirty="0">
                <a:latin typeface="Times New Roman"/>
                <a:cs typeface="Times New Roman"/>
              </a:rPr>
              <a:t> đã nặng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lời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thề </a:t>
            </a:r>
            <a:r>
              <a:rPr sz="1800" spc="-5" dirty="0">
                <a:latin typeface="Times New Roman"/>
                <a:cs typeface="Times New Roman"/>
              </a:rPr>
              <a:t>son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sắt</a:t>
            </a:r>
            <a:r>
              <a:rPr sz="1800" dirty="0">
                <a:latin typeface="Times New Roman"/>
                <a:cs typeface="Times New Roman"/>
              </a:rPr>
              <a:t> mà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bị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vỡ!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300">
              <a:latin typeface="Times New Roman"/>
              <a:cs typeface="Times New Roman"/>
            </a:endParaRPr>
          </a:p>
          <a:p>
            <a:pPr marL="12700" marR="5080" indent="344170" algn="just">
              <a:lnSpc>
                <a:spcPct val="124700"/>
              </a:lnSpc>
            </a:pPr>
            <a:r>
              <a:rPr sz="1800" spc="-5" dirty="0">
                <a:latin typeface="Times New Roman"/>
                <a:cs typeface="Times New Roman"/>
              </a:rPr>
              <a:t>Nhớ chàng </a:t>
            </a:r>
            <a:r>
              <a:rPr sz="1800" dirty="0">
                <a:latin typeface="Times New Roman"/>
                <a:cs typeface="Times New Roman"/>
              </a:rPr>
              <a:t>Kim rồi Kiều </a:t>
            </a:r>
            <a:r>
              <a:rPr sz="1800" spc="-5" dirty="0">
                <a:latin typeface="Times New Roman"/>
                <a:cs typeface="Times New Roman"/>
              </a:rPr>
              <a:t>xót </a:t>
            </a:r>
            <a:r>
              <a:rPr sz="1800" dirty="0">
                <a:latin typeface="Times New Roman"/>
                <a:cs typeface="Times New Roman"/>
              </a:rPr>
              <a:t>thương </a:t>
            </a:r>
            <a:r>
              <a:rPr sz="1800" spc="-5" dirty="0">
                <a:latin typeface="Times New Roman"/>
                <a:cs typeface="Times New Roman"/>
              </a:rPr>
              <a:t>cha mẹ. Các </a:t>
            </a:r>
            <a:r>
              <a:rPr sz="1800" dirty="0">
                <a:latin typeface="Times New Roman"/>
                <a:cs typeface="Times New Roman"/>
              </a:rPr>
              <a:t>từ ngữ chỉ </a:t>
            </a:r>
            <a:r>
              <a:rPr sz="1800" spc="-5" dirty="0">
                <a:latin typeface="Times New Roman"/>
                <a:cs typeface="Times New Roman"/>
              </a:rPr>
              <a:t>thời </a:t>
            </a:r>
            <a:r>
              <a:rPr sz="1800" dirty="0">
                <a:latin typeface="Times New Roman"/>
                <a:cs typeface="Times New Roman"/>
              </a:rPr>
              <a:t>gian xa </a:t>
            </a:r>
            <a:r>
              <a:rPr sz="1800" spc="-5" dirty="0">
                <a:latin typeface="Times New Roman"/>
                <a:cs typeface="Times New Roman"/>
              </a:rPr>
              <a:t>cách: </a:t>
            </a:r>
            <a:r>
              <a:rPr sz="1800" dirty="0">
                <a:latin typeface="Times New Roman"/>
                <a:cs typeface="Times New Roman"/>
              </a:rPr>
              <a:t>“hôm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mai", </a:t>
            </a:r>
            <a:r>
              <a:rPr sz="1800" spc="-5" dirty="0">
                <a:latin typeface="Times New Roman"/>
                <a:cs typeface="Times New Roman"/>
              </a:rPr>
              <a:t>"cách </a:t>
            </a:r>
            <a:r>
              <a:rPr sz="1800" spc="5" dirty="0">
                <a:latin typeface="Times New Roman"/>
                <a:cs typeface="Times New Roman"/>
              </a:rPr>
              <a:t>mấy </a:t>
            </a:r>
            <a:r>
              <a:rPr sz="1800" dirty="0">
                <a:latin typeface="Times New Roman"/>
                <a:cs typeface="Times New Roman"/>
              </a:rPr>
              <a:t>nắng mưa", </a:t>
            </a:r>
            <a:r>
              <a:rPr sz="1800" spc="-5" dirty="0">
                <a:latin typeface="Times New Roman"/>
                <a:cs typeface="Times New Roman"/>
              </a:rPr>
              <a:t>các </a:t>
            </a:r>
            <a:r>
              <a:rPr sz="1800" dirty="0">
                <a:latin typeface="Times New Roman"/>
                <a:cs typeface="Times New Roman"/>
              </a:rPr>
              <a:t>thi liệu, </a:t>
            </a:r>
            <a:r>
              <a:rPr sz="1800" spc="-5" dirty="0">
                <a:latin typeface="Times New Roman"/>
                <a:cs typeface="Times New Roman"/>
              </a:rPr>
              <a:t>điển </a:t>
            </a:r>
            <a:r>
              <a:rPr sz="1800" dirty="0">
                <a:latin typeface="Times New Roman"/>
                <a:cs typeface="Times New Roman"/>
              </a:rPr>
              <a:t>cố văn </a:t>
            </a:r>
            <a:r>
              <a:rPr sz="1800" spc="-5" dirty="0">
                <a:latin typeface="Times New Roman"/>
                <a:cs typeface="Times New Roman"/>
              </a:rPr>
              <a:t>học </a:t>
            </a:r>
            <a:r>
              <a:rPr sz="1800" dirty="0">
                <a:latin typeface="Times New Roman"/>
                <a:cs typeface="Times New Roman"/>
              </a:rPr>
              <a:t>Trung </a:t>
            </a:r>
            <a:r>
              <a:rPr sz="1800" spc="-10" dirty="0">
                <a:latin typeface="Times New Roman"/>
                <a:cs typeface="Times New Roman"/>
              </a:rPr>
              <a:t>Hoa </a:t>
            </a:r>
            <a:r>
              <a:rPr sz="1800" dirty="0">
                <a:latin typeface="Times New Roman"/>
                <a:cs typeface="Times New Roman"/>
              </a:rPr>
              <a:t>như: </a:t>
            </a:r>
            <a:r>
              <a:rPr sz="1800" spc="-5" dirty="0">
                <a:latin typeface="Times New Roman"/>
                <a:cs typeface="Times New Roman"/>
              </a:rPr>
              <a:t>"sân Lai", </a:t>
            </a:r>
            <a:r>
              <a:rPr sz="1800" dirty="0">
                <a:latin typeface="Times New Roman"/>
                <a:cs typeface="Times New Roman"/>
              </a:rPr>
              <a:t>"gốc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tử”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thành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ngữ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“quạt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nồng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ấp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lạnh",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đặc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biệt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hình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ảnh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già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"tựa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cửa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hôm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mai"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đợi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chờ,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trông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ngóng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đứa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lưu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lạc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quê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cực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tả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nỗi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nhớ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nỗi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đau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buồn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của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đứa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gái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đầu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lòng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thể,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không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chăm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sóc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phụng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dưỡng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cha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mẹ,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song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thân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 </a:t>
            </a:r>
            <a:r>
              <a:rPr sz="1800" spc="-5" dirty="0">
                <a:latin typeface="Times New Roman"/>
                <a:cs typeface="Times New Roman"/>
              </a:rPr>
              <a:t>già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yếu, </a:t>
            </a:r>
            <a:r>
              <a:rPr sz="1800" dirty="0">
                <a:latin typeface="Times New Roman"/>
                <a:cs typeface="Times New Roman"/>
              </a:rPr>
              <a:t>khi </a:t>
            </a:r>
            <a:r>
              <a:rPr sz="1800" spc="-5" dirty="0">
                <a:latin typeface="Times New Roman"/>
                <a:cs typeface="Times New Roman"/>
              </a:rPr>
              <a:t>“gốc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tử </a:t>
            </a:r>
            <a:r>
              <a:rPr sz="1800" spc="-10" dirty="0">
                <a:latin typeface="Times New Roman"/>
                <a:cs typeface="Times New Roman"/>
              </a:rPr>
              <a:t>đã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vừa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ôm”.</a:t>
            </a:r>
            <a:endParaRPr sz="1800">
              <a:latin typeface="Times New Roman"/>
              <a:cs typeface="Times New Roman"/>
            </a:endParaRPr>
          </a:p>
          <a:p>
            <a:pPr marL="12700" marR="5080" indent="344170" algn="just">
              <a:lnSpc>
                <a:spcPct val="124400"/>
              </a:lnSpc>
            </a:pPr>
            <a:r>
              <a:rPr sz="1800" spc="-5" dirty="0">
                <a:latin typeface="Times New Roman"/>
                <a:cs typeface="Times New Roman"/>
              </a:rPr>
              <a:t>Nguyễn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Du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đã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sử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dụng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ngôn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ngữ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độc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thoại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kết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hợp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hài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hòa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giữa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phong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cổ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điển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và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phong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cách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dân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tộc,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tạo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nên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vần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thơ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biểu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cảm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thể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hiện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tâm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trạng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kịch,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endParaRPr sz="1800">
              <a:latin typeface="Times New Roman"/>
              <a:cs typeface="Times New Roman"/>
            </a:endParaRPr>
          </a:p>
          <a:p>
            <a:pPr marL="12700" marR="6350" algn="just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cảnh ngộ đầy bi kịch của Thúy </a:t>
            </a:r>
            <a:r>
              <a:rPr sz="1800" spc="-5" dirty="0">
                <a:latin typeface="Times New Roman"/>
                <a:cs typeface="Times New Roman"/>
              </a:rPr>
              <a:t>Kiều. </a:t>
            </a:r>
            <a:r>
              <a:rPr sz="1800" dirty="0">
                <a:latin typeface="Times New Roman"/>
                <a:cs typeface="Times New Roman"/>
              </a:rPr>
              <a:t>Trong </a:t>
            </a:r>
            <a:r>
              <a:rPr sz="1800" spc="-5" dirty="0">
                <a:latin typeface="Times New Roman"/>
                <a:cs typeface="Times New Roman"/>
              </a:rPr>
              <a:t>chia lìa “trâm gãy gương tan” nàng </a:t>
            </a:r>
            <a:r>
              <a:rPr sz="1800" dirty="0">
                <a:latin typeface="Times New Roman"/>
                <a:cs typeface="Times New Roman"/>
              </a:rPr>
              <a:t>vẫn dành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"người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chung"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bao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tình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nhớ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"muôn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vàn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ái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ân”.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đứa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chí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hiếu,</a:t>
            </a:r>
            <a:endParaRPr sz="1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giàu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đức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sinh,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khi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cha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già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yếu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sớm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hôm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phụng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dưỡng,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Kiều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càng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nhớ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4933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b="1" dirty="0">
                <a:latin typeface="Times New Roman"/>
                <a:cs typeface="Times New Roman"/>
              </a:rPr>
              <a:t>B.</a:t>
            </a:r>
            <a:r>
              <a:rPr sz="1800" b="1" spc="-5" dirty="0">
                <a:latin typeface="Times New Roman"/>
                <a:cs typeface="Times New Roman"/>
              </a:rPr>
              <a:t> CÁC KIẾN THỨC TRỌNG </a:t>
            </a:r>
            <a:r>
              <a:rPr sz="1800" b="1" dirty="0">
                <a:latin typeface="Times New Roman"/>
                <a:cs typeface="Times New Roman"/>
              </a:rPr>
              <a:t>TÂM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b="1" dirty="0">
                <a:latin typeface="Times New Roman"/>
                <a:cs typeface="Times New Roman"/>
              </a:rPr>
              <a:t>1.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Hoàn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cảnh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cô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đơn, </a:t>
            </a:r>
            <a:r>
              <a:rPr sz="1800" b="1" dirty="0">
                <a:latin typeface="Times New Roman"/>
                <a:cs typeface="Times New Roman"/>
              </a:rPr>
              <a:t>cay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đắng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xót xa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của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Kiều.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– </a:t>
            </a:r>
            <a:r>
              <a:rPr sz="1800" spc="-5" dirty="0">
                <a:latin typeface="Times New Roman"/>
                <a:cs typeface="Times New Roman"/>
              </a:rPr>
              <a:t>Sáu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câu</a:t>
            </a:r>
            <a:r>
              <a:rPr sz="1800" dirty="0">
                <a:latin typeface="Times New Roman"/>
                <a:cs typeface="Times New Roman"/>
              </a:rPr>
              <a:t> thơ </a:t>
            </a:r>
            <a:r>
              <a:rPr sz="1800" spc="-5" dirty="0">
                <a:latin typeface="Times New Roman"/>
                <a:cs typeface="Times New Roman"/>
              </a:rPr>
              <a:t>đầu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gợi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tả </a:t>
            </a:r>
            <a:r>
              <a:rPr sz="1800" dirty="0">
                <a:latin typeface="Times New Roman"/>
                <a:cs typeface="Times New Roman"/>
              </a:rPr>
              <a:t>cảnh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thiên </a:t>
            </a:r>
            <a:r>
              <a:rPr sz="1800" spc="-5" dirty="0">
                <a:latin typeface="Times New Roman"/>
                <a:cs typeface="Times New Roman"/>
              </a:rPr>
              <a:t>nhiên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nơi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lầu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Ngưng </a:t>
            </a:r>
            <a:r>
              <a:rPr sz="1800" dirty="0">
                <a:latin typeface="Times New Roman"/>
                <a:cs typeface="Times New Roman"/>
              </a:rPr>
              <a:t>Bích với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 </a:t>
            </a:r>
            <a:r>
              <a:rPr sz="1800" spc="-5" dirty="0">
                <a:latin typeface="Times New Roman"/>
                <a:cs typeface="Times New Roman"/>
              </a:rPr>
              <a:t>gian, </a:t>
            </a:r>
            <a:r>
              <a:rPr sz="1800" dirty="0">
                <a:latin typeface="Times New Roman"/>
                <a:cs typeface="Times New Roman"/>
              </a:rPr>
              <a:t>thời gian.</a:t>
            </a: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– Không gian</a:t>
            </a:r>
            <a:r>
              <a:rPr sz="1800" spc="-5" dirty="0">
                <a:latin typeface="Times New Roman"/>
                <a:cs typeface="Times New Roman"/>
              </a:rPr>
              <a:t> nghệ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thuật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miêu </a:t>
            </a:r>
            <a:r>
              <a:rPr sz="1800" spc="-5" dirty="0">
                <a:latin typeface="Times New Roman"/>
                <a:cs typeface="Times New Roman"/>
              </a:rPr>
              <a:t>tả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dưới</a:t>
            </a:r>
            <a:r>
              <a:rPr sz="1800" dirty="0">
                <a:latin typeface="Times New Roman"/>
                <a:cs typeface="Times New Roman"/>
              </a:rPr>
              <a:t> con </a:t>
            </a:r>
            <a:r>
              <a:rPr sz="1800" spc="-5" dirty="0">
                <a:latin typeface="Times New Roman"/>
                <a:cs typeface="Times New Roman"/>
              </a:rPr>
              <a:t>mắt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nhìn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dirty="0">
                <a:latin typeface="Times New Roman"/>
                <a:cs typeface="Times New Roman"/>
              </a:rPr>
              <a:t> Thúy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Kiều:</a:t>
            </a:r>
          </a:p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Lầu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Bích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nơi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Kiều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bị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giam </a:t>
            </a:r>
            <a:r>
              <a:rPr sz="1800" spc="-5" dirty="0">
                <a:latin typeface="Times New Roman"/>
                <a:cs typeface="Times New Roman"/>
              </a:rPr>
              <a:t>lỏng.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Hai</a:t>
            </a:r>
            <a:r>
              <a:rPr sz="1800" dirty="0">
                <a:latin typeface="Times New Roman"/>
                <a:cs typeface="Times New Roman"/>
              </a:rPr>
              <a:t> chữ “khóa </a:t>
            </a:r>
            <a:r>
              <a:rPr sz="1800" spc="-5" dirty="0">
                <a:latin typeface="Times New Roman"/>
                <a:cs typeface="Times New Roman"/>
              </a:rPr>
              <a:t>xuân”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nói</a:t>
            </a:r>
            <a:r>
              <a:rPr sz="1800" dirty="0">
                <a:latin typeface="Times New Roman"/>
                <a:cs typeface="Times New Roman"/>
              </a:rPr>
              <a:t> lên điều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đó.</a:t>
            </a: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+ Cảnh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đẹp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mênh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mông,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hoang vắng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lạnh</a:t>
            </a:r>
            <a:r>
              <a:rPr sz="1800" spc="-5" dirty="0">
                <a:latin typeface="Times New Roman"/>
                <a:cs typeface="Times New Roman"/>
              </a:rPr>
              <a:t> lẽo:</a:t>
            </a:r>
            <a:endParaRPr sz="1800" dirty="0">
              <a:latin typeface="Times New Roman"/>
              <a:cs typeface="Times New Roman"/>
            </a:endParaRPr>
          </a:p>
          <a:p>
            <a:pPr marL="242570">
              <a:lnSpc>
                <a:spcPct val="100000"/>
              </a:lnSpc>
              <a:spcBef>
                <a:spcPts val="530"/>
              </a:spcBef>
            </a:pPr>
            <a:r>
              <a:rPr sz="1800" i="1" dirty="0">
                <a:latin typeface="Times New Roman"/>
                <a:cs typeface="Times New Roman"/>
              </a:rPr>
              <a:t>++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Ngước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nhìn </a:t>
            </a:r>
            <a:r>
              <a:rPr sz="1800" i="1" dirty="0">
                <a:latin typeface="Times New Roman"/>
                <a:cs typeface="Times New Roman"/>
              </a:rPr>
              <a:t>xa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xa,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chỉ </a:t>
            </a:r>
            <a:r>
              <a:rPr sz="1800" i="1" spc="-5" dirty="0">
                <a:latin typeface="Times New Roman"/>
                <a:cs typeface="Times New Roman"/>
              </a:rPr>
              <a:t>thấy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dãy </a:t>
            </a:r>
            <a:r>
              <a:rPr sz="1800" i="1" spc="-5" dirty="0">
                <a:latin typeface="Times New Roman"/>
                <a:cs typeface="Times New Roman"/>
              </a:rPr>
              <a:t>núi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mờ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nhạt.</a:t>
            </a:r>
            <a:endParaRPr sz="1800" dirty="0">
              <a:latin typeface="Times New Roman"/>
              <a:cs typeface="Times New Roman"/>
            </a:endParaRPr>
          </a:p>
          <a:p>
            <a:pPr marL="242570">
              <a:lnSpc>
                <a:spcPct val="100000"/>
              </a:lnSpc>
              <a:spcBef>
                <a:spcPts val="540"/>
              </a:spcBef>
            </a:pPr>
            <a:r>
              <a:rPr sz="1800" i="1" dirty="0">
                <a:latin typeface="Times New Roman"/>
                <a:cs typeface="Times New Roman"/>
              </a:rPr>
              <a:t>++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Nhìn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lên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trời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cao chỉ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có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“tấm trăng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gần”.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-&gt;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Thời</a:t>
            </a:r>
            <a:r>
              <a:rPr sz="1800" i="1" dirty="0">
                <a:latin typeface="Times New Roman"/>
                <a:cs typeface="Times New Roman"/>
              </a:rPr>
              <a:t> gian </a:t>
            </a:r>
            <a:r>
              <a:rPr sz="1800" i="1" spc="-5" dirty="0">
                <a:latin typeface="Times New Roman"/>
                <a:cs typeface="Times New Roman"/>
              </a:rPr>
              <a:t>chiều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tối,</a:t>
            </a:r>
            <a:r>
              <a:rPr sz="1800" i="1" dirty="0">
                <a:latin typeface="Times New Roman"/>
                <a:cs typeface="Times New Roman"/>
              </a:rPr>
              <a:t> gợi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buồn.</a:t>
            </a:r>
            <a:endParaRPr sz="1800" dirty="0">
              <a:latin typeface="Times New Roman"/>
              <a:cs typeface="Times New Roman"/>
            </a:endParaRPr>
          </a:p>
          <a:p>
            <a:pPr marL="12700" marR="6350" indent="288290">
              <a:lnSpc>
                <a:spcPts val="2690"/>
              </a:lnSpc>
              <a:spcBef>
                <a:spcPts val="175"/>
              </a:spcBef>
            </a:pPr>
            <a:r>
              <a:rPr sz="1800" i="1" dirty="0">
                <a:latin typeface="Times New Roman"/>
                <a:cs typeface="Times New Roman"/>
              </a:rPr>
              <a:t>++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Xa hơn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nữa,</a:t>
            </a:r>
            <a:r>
              <a:rPr sz="1800" i="1" spc="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nhìn</a:t>
            </a:r>
            <a:r>
              <a:rPr sz="1800" i="1" spc="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ra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“bốn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bề</a:t>
            </a:r>
            <a:r>
              <a:rPr sz="1800" i="1" spc="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bát ngát xa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trông”</a:t>
            </a:r>
            <a:r>
              <a:rPr sz="1800" i="1" dirty="0">
                <a:latin typeface="Times New Roman"/>
                <a:cs typeface="Times New Roman"/>
              </a:rPr>
              <a:t> là</a:t>
            </a:r>
            <a:r>
              <a:rPr sz="1800" i="1" spc="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những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cát</a:t>
            </a:r>
            <a:r>
              <a:rPr sz="1800" i="1" spc="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vàng </a:t>
            </a:r>
            <a:r>
              <a:rPr sz="1800" i="1" spc="5" dirty="0">
                <a:latin typeface="Times New Roman"/>
                <a:cs typeface="Times New Roman"/>
              </a:rPr>
              <a:t>cồn</a:t>
            </a:r>
            <a:r>
              <a:rPr sz="1800" i="1" spc="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nọ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nối</a:t>
            </a:r>
            <a:r>
              <a:rPr sz="1800" i="1" spc="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tiếp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nhau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cùng với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bụi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hồng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trên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dặm </a:t>
            </a:r>
            <a:r>
              <a:rPr sz="1800" i="1" dirty="0">
                <a:latin typeface="Times New Roman"/>
                <a:cs typeface="Times New Roman"/>
              </a:rPr>
              <a:t>dài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thăm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thẳm.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1800" i="1" spc="-5" dirty="0">
                <a:latin typeface="Times New Roman"/>
                <a:cs typeface="Times New Roman"/>
              </a:rPr>
              <a:t>=&gt;Nghệ</a:t>
            </a:r>
            <a:r>
              <a:rPr sz="1800" i="1" spc="17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thuật</a:t>
            </a:r>
            <a:r>
              <a:rPr sz="1800" i="1" spc="16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liệt</a:t>
            </a:r>
            <a:r>
              <a:rPr sz="1800" i="1" spc="1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kê,</a:t>
            </a:r>
            <a:r>
              <a:rPr sz="1800" i="1" spc="16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đối</a:t>
            </a:r>
            <a:r>
              <a:rPr sz="1800" i="1" spc="1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lập</a:t>
            </a:r>
            <a:r>
              <a:rPr sz="1800" i="1" spc="16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tương</a:t>
            </a:r>
            <a:r>
              <a:rPr sz="1800" i="1" spc="16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phản</a:t>
            </a:r>
            <a:r>
              <a:rPr sz="1800" i="1" spc="16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“non</a:t>
            </a:r>
            <a:r>
              <a:rPr sz="1800" i="1" spc="1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xa”/”trăng</a:t>
            </a:r>
            <a:r>
              <a:rPr sz="1800" i="1" spc="17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gần”,</a:t>
            </a:r>
            <a:r>
              <a:rPr sz="1800" i="1" spc="17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đảo</a:t>
            </a:r>
            <a:r>
              <a:rPr sz="1800" i="1" spc="1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ngữ,</a:t>
            </a:r>
            <a:r>
              <a:rPr sz="1800" i="1" spc="16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từ</a:t>
            </a:r>
            <a:r>
              <a:rPr sz="1800" i="1" spc="1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láy</a:t>
            </a:r>
            <a:r>
              <a:rPr sz="1800" i="1" spc="17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“bát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ts val="2690"/>
              </a:lnSpc>
              <a:spcBef>
                <a:spcPts val="190"/>
              </a:spcBef>
            </a:pPr>
            <a:r>
              <a:rPr sz="1800" i="1" dirty="0">
                <a:latin typeface="Times New Roman"/>
                <a:cs typeface="Times New Roman"/>
              </a:rPr>
              <a:t>ngát”</a:t>
            </a:r>
            <a:r>
              <a:rPr sz="1800" i="1" spc="75" dirty="0">
                <a:latin typeface="Times New Roman"/>
                <a:cs typeface="Times New Roman"/>
              </a:rPr>
              <a:t> </a:t>
            </a:r>
            <a:r>
              <a:rPr sz="1900" i="1" spc="-110" dirty="0">
                <a:latin typeface="Wingdings"/>
                <a:cs typeface="Wingdings"/>
              </a:rPr>
              <a:t></a:t>
            </a:r>
            <a:r>
              <a:rPr sz="1900" i="1" spc="5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gợi</a:t>
            </a:r>
            <a:r>
              <a:rPr sz="1800" i="1" spc="7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không</a:t>
            </a:r>
            <a:r>
              <a:rPr sz="1800" i="1" spc="7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gian</a:t>
            </a:r>
            <a:r>
              <a:rPr sz="1800" i="1" spc="7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rợn</a:t>
            </a:r>
            <a:r>
              <a:rPr sz="1800" i="1" spc="7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ngợp,</a:t>
            </a:r>
            <a:r>
              <a:rPr sz="1800" i="1" spc="8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vắng</a:t>
            </a:r>
            <a:r>
              <a:rPr sz="1800" i="1" spc="6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lặng</a:t>
            </a:r>
            <a:r>
              <a:rPr sz="1800" i="1" spc="7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không</a:t>
            </a:r>
            <a:r>
              <a:rPr sz="1800" i="1" spc="7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một</a:t>
            </a:r>
            <a:r>
              <a:rPr sz="1800" i="1" spc="7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bóng</a:t>
            </a:r>
            <a:r>
              <a:rPr sz="1800" i="1" spc="6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người.</a:t>
            </a:r>
            <a:r>
              <a:rPr sz="1800" i="1" spc="8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Đối</a:t>
            </a:r>
            <a:r>
              <a:rPr sz="1800" i="1" spc="7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diện</a:t>
            </a:r>
            <a:r>
              <a:rPr sz="1800" i="1" spc="6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với</a:t>
            </a:r>
            <a:r>
              <a:rPr sz="1800" i="1" spc="7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cảnh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ấy,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Kiều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cảm </a:t>
            </a:r>
            <a:r>
              <a:rPr sz="1800" i="1" spc="-5" dirty="0">
                <a:latin typeface="Times New Roman"/>
                <a:cs typeface="Times New Roman"/>
              </a:rPr>
              <a:t>thấy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trống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trải</a:t>
            </a:r>
            <a:r>
              <a:rPr sz="1800" i="1" dirty="0">
                <a:latin typeface="Times New Roman"/>
                <a:cs typeface="Times New Roman"/>
              </a:rPr>
              <a:t> cô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đơn.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-5" dirty="0">
                <a:latin typeface="Times New Roman"/>
                <a:cs typeface="Times New Roman"/>
              </a:rPr>
              <a:t> Nàng </a:t>
            </a:r>
            <a:r>
              <a:rPr sz="1800" dirty="0">
                <a:latin typeface="Times New Roman"/>
                <a:cs typeface="Times New Roman"/>
              </a:rPr>
              <a:t>đau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đớn,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tủi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nhục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thân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phận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mình:</a:t>
            </a:r>
            <a:endParaRPr sz="1800" dirty="0">
              <a:latin typeface="Times New Roman"/>
              <a:cs typeface="Times New Roman"/>
            </a:endParaRPr>
          </a:p>
          <a:p>
            <a:pPr marL="2815590">
              <a:lnSpc>
                <a:spcPct val="100000"/>
              </a:lnSpc>
              <a:spcBef>
                <a:spcPts val="530"/>
              </a:spcBef>
            </a:pPr>
            <a:r>
              <a:rPr sz="1800" i="1" spc="-5" dirty="0">
                <a:latin typeface="Times New Roman"/>
                <a:cs typeface="Times New Roman"/>
              </a:rPr>
              <a:t>Bẽ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bàng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mây sớm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đèn khuya</a:t>
            </a:r>
            <a:endParaRPr sz="1800" dirty="0">
              <a:latin typeface="Times New Roman"/>
              <a:cs typeface="Times New Roman"/>
            </a:endParaRPr>
          </a:p>
          <a:p>
            <a:pPr marL="2530475">
              <a:lnSpc>
                <a:spcPct val="100000"/>
              </a:lnSpc>
              <a:spcBef>
                <a:spcPts val="530"/>
              </a:spcBef>
            </a:pPr>
            <a:r>
              <a:rPr sz="1800" i="1" spc="-5" dirty="0">
                <a:latin typeface="Times New Roman"/>
                <a:cs typeface="Times New Roman"/>
              </a:rPr>
              <a:t>Nửa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tình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nửa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cảnh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như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chia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tấm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lòng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5836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8255" algn="just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thương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càng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xót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xa.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Giọng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rưng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rưng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lệ,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nỗi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đau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nàng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Kiều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thấm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vào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cảnh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vật,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thời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gian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lòng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bấy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lâu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nay:</a:t>
            </a:r>
            <a:endParaRPr sz="1800">
              <a:latin typeface="Times New Roman"/>
              <a:cs typeface="Times New Roman"/>
            </a:endParaRPr>
          </a:p>
          <a:p>
            <a:pPr marL="2483485" marR="2480310" indent="302895" algn="just">
              <a:lnSpc>
                <a:spcPts val="2700"/>
              </a:lnSpc>
              <a:spcBef>
                <a:spcPts val="165"/>
              </a:spcBef>
            </a:pPr>
            <a:r>
              <a:rPr sz="1800" spc="-5" dirty="0">
                <a:latin typeface="Times New Roman"/>
                <a:cs typeface="Times New Roman"/>
              </a:rPr>
              <a:t>"Xót người </a:t>
            </a:r>
            <a:r>
              <a:rPr sz="1800" dirty="0">
                <a:latin typeface="Times New Roman"/>
                <a:cs typeface="Times New Roman"/>
              </a:rPr>
              <a:t>tựa </a:t>
            </a:r>
            <a:r>
              <a:rPr sz="1800" spc="-5" dirty="0">
                <a:latin typeface="Times New Roman"/>
                <a:cs typeface="Times New Roman"/>
              </a:rPr>
              <a:t>cửa </a:t>
            </a:r>
            <a:r>
              <a:rPr sz="1800" dirty="0">
                <a:latin typeface="Times New Roman"/>
                <a:cs typeface="Times New Roman"/>
              </a:rPr>
              <a:t>hôm </a:t>
            </a:r>
            <a:r>
              <a:rPr sz="1800" spc="-5" dirty="0">
                <a:latin typeface="Times New Roman"/>
                <a:cs typeface="Times New Roman"/>
              </a:rPr>
              <a:t>mai,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Quạt </a:t>
            </a:r>
            <a:r>
              <a:rPr sz="1800" dirty="0">
                <a:latin typeface="Times New Roman"/>
                <a:cs typeface="Times New Roman"/>
              </a:rPr>
              <a:t>nồng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ấp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lạnh những </a:t>
            </a:r>
            <a:r>
              <a:rPr sz="1800" dirty="0">
                <a:latin typeface="Times New Roman"/>
                <a:cs typeface="Times New Roman"/>
              </a:rPr>
              <a:t>ai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 </a:t>
            </a:r>
            <a:r>
              <a:rPr sz="1800" spc="-5" dirty="0">
                <a:latin typeface="Times New Roman"/>
                <a:cs typeface="Times New Roman"/>
              </a:rPr>
              <a:t>giờ?</a:t>
            </a:r>
            <a:endParaRPr sz="1800">
              <a:latin typeface="Times New Roman"/>
              <a:cs typeface="Times New Roman"/>
            </a:endParaRPr>
          </a:p>
          <a:p>
            <a:pPr marL="2617470" marR="2612390" indent="184150" algn="just">
              <a:lnSpc>
                <a:spcPts val="2690"/>
              </a:lnSpc>
            </a:pPr>
            <a:r>
              <a:rPr sz="1800" spc="-5" dirty="0">
                <a:latin typeface="Times New Roman"/>
                <a:cs typeface="Times New Roman"/>
              </a:rPr>
              <a:t>Sân </a:t>
            </a:r>
            <a:r>
              <a:rPr sz="1800" dirty="0">
                <a:latin typeface="Times New Roman"/>
                <a:cs typeface="Times New Roman"/>
              </a:rPr>
              <a:t>Lai cách </a:t>
            </a:r>
            <a:r>
              <a:rPr sz="1800" spc="-5" dirty="0">
                <a:latin typeface="Times New Roman"/>
                <a:cs typeface="Times New Roman"/>
              </a:rPr>
              <a:t>mấy </a:t>
            </a:r>
            <a:r>
              <a:rPr sz="1800" dirty="0">
                <a:latin typeface="Times New Roman"/>
                <a:cs typeface="Times New Roman"/>
              </a:rPr>
              <a:t>nắng mưa,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khi</a:t>
            </a:r>
            <a:r>
              <a:rPr sz="1800" spc="-5" dirty="0">
                <a:latin typeface="Times New Roman"/>
                <a:cs typeface="Times New Roman"/>
              </a:rPr>
              <a:t> gốc </a:t>
            </a:r>
            <a:r>
              <a:rPr sz="1800" dirty="0">
                <a:latin typeface="Times New Roman"/>
                <a:cs typeface="Times New Roman"/>
              </a:rPr>
              <a:t>tử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vừa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 ôm”.</a:t>
            </a:r>
            <a:endParaRPr sz="1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350"/>
              </a:spcBef>
            </a:pPr>
            <a:r>
              <a:rPr sz="1800" dirty="0">
                <a:latin typeface="Times New Roman"/>
                <a:cs typeface="Times New Roman"/>
              </a:rPr>
              <a:t>c.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Tám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cuối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đoạn,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điệp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ngữ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“buồn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trông"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xuất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hiện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bốn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lần,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đứng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vị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trí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đầu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6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endParaRPr sz="1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mỗi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cặp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lục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bát.</a:t>
            </a:r>
            <a:endParaRPr sz="1800">
              <a:latin typeface="Times New Roman"/>
              <a:cs typeface="Times New Roman"/>
            </a:endParaRPr>
          </a:p>
          <a:p>
            <a:pPr marL="12700" marR="5080" indent="229870" algn="just">
              <a:lnSpc>
                <a:spcPts val="2690"/>
              </a:lnSpc>
              <a:spcBef>
                <a:spcPts val="175"/>
              </a:spcBef>
            </a:pPr>
            <a:r>
              <a:rPr sz="1800" spc="-5" dirty="0">
                <a:latin typeface="Times New Roman"/>
                <a:cs typeface="Times New Roman"/>
              </a:rPr>
              <a:t>Hai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chữ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"buồn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trông"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cảm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xúc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chủ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đạo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tâm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trạng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"tê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tái'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đau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thương;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thương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mình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 thương </a:t>
            </a:r>
            <a:r>
              <a:rPr sz="1800" spc="-5" dirty="0">
                <a:latin typeface="Times New Roman"/>
                <a:cs typeface="Times New Roman"/>
              </a:rPr>
              <a:t>người thân, </a:t>
            </a:r>
            <a:r>
              <a:rPr sz="1800" dirty="0">
                <a:latin typeface="Times New Roman"/>
                <a:cs typeface="Times New Roman"/>
              </a:rPr>
              <a:t>thương </a:t>
            </a:r>
            <a:r>
              <a:rPr sz="1800" spc="-5" dirty="0">
                <a:latin typeface="Times New Roman"/>
                <a:cs typeface="Times New Roman"/>
              </a:rPr>
              <a:t>cho </a:t>
            </a:r>
            <a:r>
              <a:rPr sz="1800" dirty="0">
                <a:latin typeface="Times New Roman"/>
                <a:cs typeface="Times New Roman"/>
              </a:rPr>
              <a:t>thân phận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spc="-5" dirty="0">
                <a:latin typeface="Times New Roman"/>
                <a:cs typeface="Times New Roman"/>
              </a:rPr>
              <a:t>duyên số... "Buồn </a:t>
            </a:r>
            <a:r>
              <a:rPr sz="1800" dirty="0">
                <a:latin typeface="Times New Roman"/>
                <a:cs typeface="Times New Roman"/>
              </a:rPr>
              <a:t>trông" </a:t>
            </a:r>
            <a:r>
              <a:rPr sz="1800" spc="-10" dirty="0">
                <a:latin typeface="Times New Roman"/>
                <a:cs typeface="Times New Roman"/>
              </a:rPr>
              <a:t>vì </a:t>
            </a:r>
            <a:r>
              <a:rPr sz="1800" dirty="0">
                <a:latin typeface="Times New Roman"/>
                <a:cs typeface="Times New Roman"/>
              </a:rPr>
              <a:t>càng </a:t>
            </a:r>
            <a:r>
              <a:rPr sz="1800" spc="-5" dirty="0">
                <a:latin typeface="Times New Roman"/>
                <a:cs typeface="Times New Roman"/>
              </a:rPr>
              <a:t>buồn </a:t>
            </a:r>
            <a:r>
              <a:rPr sz="1800" dirty="0">
                <a:latin typeface="Times New Roman"/>
                <a:cs typeface="Times New Roman"/>
              </a:rPr>
              <a:t>thì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càng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trông,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càng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trông lại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càng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buồn.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Đây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đoạn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ts val="269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tả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cảnh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ngụ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tình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hay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nhất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trong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"Truyện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Kiều".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Cứ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mỗi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cặp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lục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bát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nét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tâm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trạng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"buồn </a:t>
            </a:r>
            <a:r>
              <a:rPr sz="1800" dirty="0">
                <a:latin typeface="Times New Roman"/>
                <a:cs typeface="Times New Roman"/>
              </a:rPr>
              <a:t>trông". </a:t>
            </a:r>
            <a:r>
              <a:rPr sz="1800" spc="-5" dirty="0">
                <a:latin typeface="Times New Roman"/>
                <a:cs typeface="Times New Roman"/>
              </a:rPr>
              <a:t>Ngoại </a:t>
            </a:r>
            <a:r>
              <a:rPr sz="1800" dirty="0">
                <a:latin typeface="Times New Roman"/>
                <a:cs typeface="Times New Roman"/>
              </a:rPr>
              <a:t>cảnh và tâm cảnh, khung cảnh thiên nhiên và diễn </a:t>
            </a:r>
            <a:r>
              <a:rPr sz="1800" spc="-5" dirty="0">
                <a:latin typeface="Times New Roman"/>
                <a:cs typeface="Times New Roman"/>
              </a:rPr>
              <a:t>biến tâm trạng của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vật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diễn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tả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hệ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thống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hình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tượng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ngôn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ngữ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mang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tính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ước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lệ,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mở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</a:t>
            </a:r>
            <a:endParaRPr sz="1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345"/>
              </a:spcBef>
            </a:pP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5" dirty="0">
                <a:latin typeface="Times New Roman"/>
                <a:cs typeface="Times New Roman"/>
              </a:rPr>
              <a:t> trường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liên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tưởng </a:t>
            </a:r>
            <a:r>
              <a:rPr sz="1800" dirty="0">
                <a:latin typeface="Times New Roman"/>
                <a:cs typeface="Times New Roman"/>
              </a:rPr>
              <a:t>bi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thương:</a:t>
            </a:r>
            <a:endParaRPr sz="1800">
              <a:latin typeface="Times New Roman"/>
              <a:cs typeface="Times New Roman"/>
            </a:endParaRPr>
          </a:p>
          <a:p>
            <a:pPr marL="2216150" marR="2211705" indent="476884" algn="just">
              <a:lnSpc>
                <a:spcPts val="2700"/>
              </a:lnSpc>
              <a:spcBef>
                <a:spcPts val="90"/>
              </a:spcBef>
            </a:pPr>
            <a:r>
              <a:rPr sz="1800" dirty="0">
                <a:latin typeface="Times New Roman"/>
                <a:cs typeface="Times New Roman"/>
              </a:rPr>
              <a:t>“Buồn trông cửa bể chiều </a:t>
            </a:r>
            <a:r>
              <a:rPr sz="1800" spc="-5" dirty="0">
                <a:latin typeface="Times New Roman"/>
                <a:cs typeface="Times New Roman"/>
              </a:rPr>
              <a:t>hôm, </a:t>
            </a:r>
            <a:r>
              <a:rPr sz="1800" dirty="0">
                <a:latin typeface="Times New Roman"/>
                <a:cs typeface="Times New Roman"/>
              </a:rPr>
              <a:t> Thuyền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thấp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thoáng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cánh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buồm</a:t>
            </a:r>
            <a:r>
              <a:rPr sz="1800" dirty="0">
                <a:latin typeface="Times New Roman"/>
                <a:cs typeface="Times New Roman"/>
              </a:rPr>
              <a:t> xa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xa”.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4933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29870" algn="just">
              <a:lnSpc>
                <a:spcPct val="124600"/>
              </a:lnSpc>
              <a:spcBef>
                <a:spcPts val="95"/>
              </a:spcBef>
            </a:pPr>
            <a:r>
              <a:rPr sz="1800" spc="-5" dirty="0">
                <a:latin typeface="Times New Roman"/>
                <a:cs typeface="Times New Roman"/>
              </a:rPr>
              <a:t>Cửa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bể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mênh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mông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lúc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ngày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tàn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chiều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hôm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càng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tăng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nỗi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buồn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đau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đơn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kiếp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lưu </a:t>
            </a:r>
            <a:r>
              <a:rPr sz="1800" spc="-5" dirty="0">
                <a:latin typeface="Times New Roman"/>
                <a:cs typeface="Times New Roman"/>
              </a:rPr>
              <a:t>lạc. </a:t>
            </a:r>
            <a:r>
              <a:rPr sz="1800" dirty="0">
                <a:latin typeface="Times New Roman"/>
                <a:cs typeface="Times New Roman"/>
              </a:rPr>
              <a:t>"Thuyền </a:t>
            </a:r>
            <a:r>
              <a:rPr sz="1800" spc="-5" dirty="0">
                <a:latin typeface="Times New Roman"/>
                <a:cs typeface="Times New Roman"/>
              </a:rPr>
              <a:t>ai" </a:t>
            </a:r>
            <a:r>
              <a:rPr sz="1800" dirty="0">
                <a:latin typeface="Times New Roman"/>
                <a:cs typeface="Times New Roman"/>
              </a:rPr>
              <a:t>lúc ẩn lúc </a:t>
            </a:r>
            <a:r>
              <a:rPr sz="1800" spc="-5" dirty="0">
                <a:latin typeface="Times New Roman"/>
                <a:cs typeface="Times New Roman"/>
              </a:rPr>
              <a:t>hiện "thấp </a:t>
            </a:r>
            <a:r>
              <a:rPr sz="1800" dirty="0">
                <a:latin typeface="Times New Roman"/>
                <a:cs typeface="Times New Roman"/>
              </a:rPr>
              <a:t>thoáng </a:t>
            </a:r>
            <a:r>
              <a:rPr sz="1800" spc="-5" dirty="0">
                <a:latin typeface="Times New Roman"/>
                <a:cs typeface="Times New Roman"/>
              </a:rPr>
              <a:t>cánh buồm </a:t>
            </a:r>
            <a:r>
              <a:rPr sz="1800" dirty="0">
                <a:latin typeface="Times New Roman"/>
                <a:cs typeface="Times New Roman"/>
              </a:rPr>
              <a:t>xa xa" đầy ám </a:t>
            </a:r>
            <a:r>
              <a:rPr sz="1800" spc="-5" dirty="0">
                <a:latin typeface="Times New Roman"/>
                <a:cs typeface="Times New Roman"/>
              </a:rPr>
              <a:t>ảnh.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"Buồn </a:t>
            </a:r>
            <a:r>
              <a:rPr sz="1800" dirty="0">
                <a:latin typeface="Times New Roman"/>
                <a:cs typeface="Times New Roman"/>
              </a:rPr>
              <a:t>trông" </a:t>
            </a:r>
            <a:r>
              <a:rPr sz="1800" spc="-5" dirty="0">
                <a:latin typeface="Times New Roman"/>
                <a:cs typeface="Times New Roman"/>
              </a:rPr>
              <a:t>con </a:t>
            </a:r>
            <a:r>
              <a:rPr sz="1800" dirty="0">
                <a:latin typeface="Times New Roman"/>
                <a:cs typeface="Times New Roman"/>
              </a:rPr>
              <a:t>thuyền </a:t>
            </a:r>
            <a:r>
              <a:rPr sz="1800" spc="-5" dirty="0">
                <a:latin typeface="Times New Roman"/>
                <a:cs typeface="Times New Roman"/>
              </a:rPr>
              <a:t>"ai" </a:t>
            </a:r>
            <a:r>
              <a:rPr sz="1800" dirty="0">
                <a:latin typeface="Times New Roman"/>
                <a:cs typeface="Times New Roman"/>
              </a:rPr>
              <a:t>xa lạ, cánh buồm </a:t>
            </a:r>
            <a:r>
              <a:rPr sz="1800" spc="-10" dirty="0">
                <a:latin typeface="Times New Roman"/>
                <a:cs typeface="Times New Roman"/>
              </a:rPr>
              <a:t>xa </a:t>
            </a:r>
            <a:r>
              <a:rPr sz="1800" dirty="0">
                <a:latin typeface="Times New Roman"/>
                <a:cs typeface="Times New Roman"/>
              </a:rPr>
              <a:t>xa "thấp </a:t>
            </a:r>
            <a:r>
              <a:rPr sz="1800" spc="-5" dirty="0">
                <a:latin typeface="Times New Roman"/>
                <a:cs typeface="Times New Roman"/>
              </a:rPr>
              <a:t>thoáng”, Kiều </a:t>
            </a:r>
            <a:r>
              <a:rPr sz="1800" dirty="0">
                <a:latin typeface="Times New Roman"/>
                <a:cs typeface="Times New Roman"/>
              </a:rPr>
              <a:t>càng </a:t>
            </a:r>
            <a:r>
              <a:rPr sz="1800" spc="-5" dirty="0">
                <a:latin typeface="Times New Roman"/>
                <a:cs typeface="Times New Roman"/>
              </a:rPr>
              <a:t>nghĩ </a:t>
            </a:r>
            <a:r>
              <a:rPr sz="1800" dirty="0">
                <a:latin typeface="Times New Roman"/>
                <a:cs typeface="Times New Roman"/>
              </a:rPr>
              <a:t>đến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thân</a:t>
            </a:r>
            <a:r>
              <a:rPr sz="1800" spc="-5" dirty="0">
                <a:latin typeface="Times New Roman"/>
                <a:cs typeface="Times New Roman"/>
              </a:rPr>
              <a:t> phận</a:t>
            </a:r>
            <a:r>
              <a:rPr sz="1800" dirty="0">
                <a:latin typeface="Times New Roman"/>
                <a:cs typeface="Times New Roman"/>
              </a:rPr>
              <a:t> bơ vơ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 mình nơi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quê</a:t>
            </a:r>
            <a:r>
              <a:rPr sz="1800" dirty="0">
                <a:latin typeface="Times New Roman"/>
                <a:cs typeface="Times New Roman"/>
              </a:rPr>
              <a:t> 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đất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khách.</a:t>
            </a:r>
            <a:endParaRPr sz="1800">
              <a:latin typeface="Times New Roman"/>
              <a:cs typeface="Times New Roman"/>
            </a:endParaRPr>
          </a:p>
          <a:p>
            <a:pPr marL="12700" marR="5080" indent="229870" algn="just">
              <a:lnSpc>
                <a:spcPct val="124600"/>
              </a:lnSpc>
            </a:pPr>
            <a:r>
              <a:rPr sz="1800" spc="-5" dirty="0">
                <a:latin typeface="Times New Roman"/>
                <a:cs typeface="Times New Roman"/>
              </a:rPr>
              <a:t>Rồi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lại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"buồn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trông"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phía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“ngọn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mới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sa”,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dõi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theo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những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trôi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dạt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 tự </a:t>
            </a:r>
            <a:r>
              <a:rPr sz="1800" spc="-5" dirty="0">
                <a:latin typeface="Times New Roman"/>
                <a:cs typeface="Times New Roman"/>
              </a:rPr>
              <a:t>hói </a:t>
            </a:r>
            <a:r>
              <a:rPr sz="1800" dirty="0">
                <a:latin typeface="Times New Roman"/>
                <a:cs typeface="Times New Roman"/>
              </a:rPr>
              <a:t>“về </a:t>
            </a:r>
            <a:r>
              <a:rPr sz="1800" spc="-5" dirty="0">
                <a:latin typeface="Times New Roman"/>
                <a:cs typeface="Times New Roman"/>
              </a:rPr>
              <a:t>đâu", đến phương </a:t>
            </a:r>
            <a:r>
              <a:rPr sz="1800" dirty="0">
                <a:latin typeface="Times New Roman"/>
                <a:cs typeface="Times New Roman"/>
              </a:rPr>
              <a:t>trời vô </a:t>
            </a:r>
            <a:r>
              <a:rPr sz="1800" spc="-5" dirty="0">
                <a:latin typeface="Times New Roman"/>
                <a:cs typeface="Times New Roman"/>
              </a:rPr>
              <a:t>định nào. </a:t>
            </a:r>
            <a:r>
              <a:rPr sz="1800" dirty="0">
                <a:latin typeface="Times New Roman"/>
                <a:cs typeface="Times New Roman"/>
              </a:rPr>
              <a:t>Cánh </a:t>
            </a:r>
            <a:r>
              <a:rPr sz="1800" spc="-5" dirty="0">
                <a:latin typeface="Times New Roman"/>
                <a:cs typeface="Times New Roman"/>
              </a:rPr>
              <a:t>hoa </a:t>
            </a:r>
            <a:r>
              <a:rPr sz="1800" dirty="0">
                <a:latin typeface="Times New Roman"/>
                <a:cs typeface="Times New Roman"/>
              </a:rPr>
              <a:t>trôi man mác ấy </a:t>
            </a:r>
            <a:r>
              <a:rPr sz="1800" spc="-5" dirty="0">
                <a:latin typeface="Times New Roman"/>
                <a:cs typeface="Times New Roman"/>
              </a:rPr>
              <a:t>tượng </a:t>
            </a:r>
            <a:r>
              <a:rPr sz="1800" dirty="0">
                <a:latin typeface="Times New Roman"/>
                <a:cs typeface="Times New Roman"/>
              </a:rPr>
              <a:t>trưng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 </a:t>
            </a:r>
            <a:r>
              <a:rPr sz="1800" spc="-5" dirty="0">
                <a:latin typeface="Times New Roman"/>
                <a:cs typeface="Times New Roman"/>
              </a:rPr>
              <a:t>số phận </a:t>
            </a:r>
            <a:r>
              <a:rPr sz="1800" dirty="0">
                <a:latin typeface="Times New Roman"/>
                <a:cs typeface="Times New Roman"/>
              </a:rPr>
              <a:t>chìm nổi </a:t>
            </a:r>
            <a:r>
              <a:rPr sz="1800" spc="-5" dirty="0">
                <a:latin typeface="Times New Roman"/>
                <a:cs typeface="Times New Roman"/>
              </a:rPr>
              <a:t>trên </a:t>
            </a:r>
            <a:r>
              <a:rPr sz="1800" dirty="0">
                <a:latin typeface="Times New Roman"/>
                <a:cs typeface="Times New Roman"/>
              </a:rPr>
              <a:t>dòng đời không </a:t>
            </a:r>
            <a:r>
              <a:rPr sz="1800" spc="-5" dirty="0">
                <a:latin typeface="Times New Roman"/>
                <a:cs typeface="Times New Roman"/>
              </a:rPr>
              <a:t>biết về đâu, </a:t>
            </a:r>
            <a:r>
              <a:rPr sz="1800" dirty="0">
                <a:latin typeface="Times New Roman"/>
                <a:cs typeface="Times New Roman"/>
              </a:rPr>
              <a:t>đến đâu - </a:t>
            </a:r>
            <a:r>
              <a:rPr sz="1800" spc="-5" dirty="0">
                <a:latin typeface="Times New Roman"/>
                <a:cs typeface="Times New Roman"/>
              </a:rPr>
              <a:t>Kiểu </a:t>
            </a:r>
            <a:r>
              <a:rPr sz="1800" dirty="0">
                <a:latin typeface="Times New Roman"/>
                <a:cs typeface="Times New Roman"/>
              </a:rPr>
              <a:t>nhìn hoa </a:t>
            </a:r>
            <a:r>
              <a:rPr sz="1800" spc="-5" dirty="0">
                <a:latin typeface="Times New Roman"/>
                <a:cs typeface="Times New Roman"/>
              </a:rPr>
              <a:t>trôi trên </a:t>
            </a:r>
            <a:r>
              <a:rPr sz="1800" dirty="0">
                <a:latin typeface="Times New Roman"/>
                <a:cs typeface="Times New Roman"/>
              </a:rPr>
              <a:t> ngọn</a:t>
            </a:r>
            <a:r>
              <a:rPr sz="1800" spc="-5" dirty="0">
                <a:latin typeface="Times New Roman"/>
                <a:cs typeface="Times New Roman"/>
              </a:rPr>
              <a:t> nước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 cảm </a:t>
            </a:r>
            <a:r>
              <a:rPr sz="1800" spc="-5" dirty="0">
                <a:latin typeface="Times New Roman"/>
                <a:cs typeface="Times New Roman"/>
              </a:rPr>
              <a:t>thương</a:t>
            </a:r>
            <a:r>
              <a:rPr sz="1800" dirty="0">
                <a:latin typeface="Times New Roman"/>
                <a:cs typeface="Times New Roman"/>
              </a:rPr>
              <a:t> cho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số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phận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mình:</a:t>
            </a:r>
            <a:endParaRPr sz="1800">
              <a:latin typeface="Times New Roman"/>
              <a:cs typeface="Times New Roman"/>
            </a:endParaRPr>
          </a:p>
          <a:p>
            <a:pPr marL="2567305" marR="2561590" indent="116839" algn="just">
              <a:lnSpc>
                <a:spcPts val="2690"/>
              </a:lnSpc>
              <a:spcBef>
                <a:spcPts val="175"/>
              </a:spcBef>
            </a:pPr>
            <a:r>
              <a:rPr sz="1800" spc="-5" dirty="0">
                <a:latin typeface="Times New Roman"/>
                <a:cs typeface="Times New Roman"/>
              </a:rPr>
              <a:t>"Buồn </a:t>
            </a:r>
            <a:r>
              <a:rPr sz="1800" dirty="0">
                <a:latin typeface="Times New Roman"/>
                <a:cs typeface="Times New Roman"/>
              </a:rPr>
              <a:t>trông </a:t>
            </a:r>
            <a:r>
              <a:rPr sz="1800" spc="-5" dirty="0">
                <a:latin typeface="Times New Roman"/>
                <a:cs typeface="Times New Roman"/>
              </a:rPr>
              <a:t>ngọn nước </a:t>
            </a:r>
            <a:r>
              <a:rPr sz="1800" dirty="0">
                <a:latin typeface="Times New Roman"/>
                <a:cs typeface="Times New Roman"/>
              </a:rPr>
              <a:t>mới </a:t>
            </a:r>
            <a:r>
              <a:rPr sz="1800" spc="-5" dirty="0">
                <a:latin typeface="Times New Roman"/>
                <a:cs typeface="Times New Roman"/>
              </a:rPr>
              <a:t>sa,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Hoa </a:t>
            </a:r>
            <a:r>
              <a:rPr sz="1800" dirty="0">
                <a:latin typeface="Times New Roman"/>
                <a:cs typeface="Times New Roman"/>
              </a:rPr>
              <a:t>trôi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man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mác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biết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đâu?"</a:t>
            </a:r>
            <a:endParaRPr sz="1800">
              <a:latin typeface="Times New Roman"/>
              <a:cs typeface="Times New Roman"/>
            </a:endParaRPr>
          </a:p>
          <a:p>
            <a:pPr marL="242570" algn="just">
              <a:lnSpc>
                <a:spcPct val="100000"/>
              </a:lnSpc>
              <a:spcBef>
                <a:spcPts val="350"/>
              </a:spcBef>
            </a:pPr>
            <a:r>
              <a:rPr sz="1800" spc="-5" dirty="0">
                <a:latin typeface="Times New Roman"/>
                <a:cs typeface="Times New Roman"/>
              </a:rPr>
              <a:t>Sau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hai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câu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hỏi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"thuyền</a:t>
            </a:r>
            <a:r>
              <a:rPr sz="1800" dirty="0">
                <a:latin typeface="Times New Roman"/>
                <a:cs typeface="Times New Roman"/>
              </a:rPr>
              <a:t> ai",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về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trôi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“biết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về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đâu?",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Kiều </a:t>
            </a:r>
            <a:r>
              <a:rPr sz="1800" spc="-5" dirty="0">
                <a:latin typeface="Times New Roman"/>
                <a:cs typeface="Times New Roman"/>
              </a:rPr>
              <a:t>"buồn </a:t>
            </a:r>
            <a:r>
              <a:rPr sz="1800" dirty="0">
                <a:latin typeface="Times New Roman"/>
                <a:cs typeface="Times New Roman"/>
              </a:rPr>
              <a:t>trông"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về</a:t>
            </a:r>
            <a:endParaRPr sz="1800">
              <a:latin typeface="Times New Roman"/>
              <a:cs typeface="Times New Roman"/>
            </a:endParaRPr>
          </a:p>
          <a:p>
            <a:pPr marL="12700" marR="5715" algn="just">
              <a:lnSpc>
                <a:spcPct val="124400"/>
              </a:lnSpc>
              <a:spcBef>
                <a:spcPts val="15"/>
              </a:spcBef>
            </a:pPr>
            <a:r>
              <a:rPr sz="1800" dirty="0">
                <a:latin typeface="Times New Roman"/>
                <a:cs typeface="Times New Roman"/>
              </a:rPr>
              <a:t>bốn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phía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"chân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mây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mặt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đất"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về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nội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cỏ,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nhìn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thấy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trên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nền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xanh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xanh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-mịt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mờ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bao la </a:t>
            </a:r>
            <a:r>
              <a:rPr sz="1800" spc="-5" dirty="0">
                <a:latin typeface="Times New Roman"/>
                <a:cs typeface="Times New Roman"/>
              </a:rPr>
              <a:t>là </a:t>
            </a:r>
            <a:r>
              <a:rPr sz="1800" dirty="0">
                <a:latin typeface="Times New Roman"/>
                <a:cs typeface="Times New Roman"/>
              </a:rPr>
              <a:t>màu </a:t>
            </a:r>
            <a:r>
              <a:rPr sz="1800" spc="-5" dirty="0">
                <a:latin typeface="Times New Roman"/>
                <a:cs typeface="Times New Roman"/>
              </a:rPr>
              <a:t>sắc </a:t>
            </a:r>
            <a:r>
              <a:rPr sz="1800" dirty="0">
                <a:latin typeface="Times New Roman"/>
                <a:cs typeface="Times New Roman"/>
              </a:rPr>
              <a:t>tàn </a:t>
            </a:r>
            <a:r>
              <a:rPr sz="1800" spc="-5" dirty="0">
                <a:latin typeface="Times New Roman"/>
                <a:cs typeface="Times New Roman"/>
              </a:rPr>
              <a:t>úa, </a:t>
            </a:r>
            <a:r>
              <a:rPr sz="1800" dirty="0">
                <a:latin typeface="Times New Roman"/>
                <a:cs typeface="Times New Roman"/>
              </a:rPr>
              <a:t>vàng </a:t>
            </a:r>
            <a:r>
              <a:rPr sz="1800" spc="-5" dirty="0">
                <a:latin typeface="Times New Roman"/>
                <a:cs typeface="Times New Roman"/>
              </a:rPr>
              <a:t>héo </a:t>
            </a:r>
            <a:r>
              <a:rPr sz="1800" dirty="0">
                <a:latin typeface="Times New Roman"/>
                <a:cs typeface="Times New Roman"/>
              </a:rPr>
              <a:t>"dầu </a:t>
            </a:r>
            <a:r>
              <a:rPr sz="1800" spc="-5" dirty="0">
                <a:latin typeface="Times New Roman"/>
                <a:cs typeface="Times New Roman"/>
              </a:rPr>
              <a:t>dầu" của nội </a:t>
            </a:r>
            <a:r>
              <a:rPr sz="1800" dirty="0">
                <a:latin typeface="Times New Roman"/>
                <a:cs typeface="Times New Roman"/>
              </a:rPr>
              <a:t>cỏ. Màu </a:t>
            </a:r>
            <a:r>
              <a:rPr sz="1800" spc="-10" dirty="0">
                <a:latin typeface="Times New Roman"/>
                <a:cs typeface="Times New Roman"/>
              </a:rPr>
              <a:t>sắc </a:t>
            </a:r>
            <a:r>
              <a:rPr sz="1800" dirty="0">
                <a:latin typeface="Times New Roman"/>
                <a:cs typeface="Times New Roman"/>
              </a:rPr>
              <a:t>tê </a:t>
            </a:r>
            <a:r>
              <a:rPr sz="1800" spc="-5" dirty="0">
                <a:latin typeface="Times New Roman"/>
                <a:cs typeface="Times New Roman"/>
              </a:rPr>
              <a:t>tái thê </a:t>
            </a:r>
            <a:r>
              <a:rPr sz="1800" dirty="0">
                <a:latin typeface="Times New Roman"/>
                <a:cs typeface="Times New Roman"/>
              </a:rPr>
              <a:t>lương ấy </a:t>
            </a:r>
            <a:r>
              <a:rPr sz="1800" spc="-10" dirty="0">
                <a:latin typeface="Times New Roman"/>
                <a:cs typeface="Times New Roman"/>
              </a:rPr>
              <a:t>đã 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phản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chiếu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nỗi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đau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tê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tái</a:t>
            </a:r>
            <a:r>
              <a:rPr sz="1800" dirty="0">
                <a:latin typeface="Times New Roman"/>
                <a:cs typeface="Times New Roman"/>
              </a:rPr>
              <a:t> 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gái </a:t>
            </a:r>
            <a:r>
              <a:rPr sz="1800" dirty="0">
                <a:latin typeface="Times New Roman"/>
                <a:cs typeface="Times New Roman"/>
              </a:rPr>
              <a:t>lưu </a:t>
            </a:r>
            <a:r>
              <a:rPr sz="1800" spc="-5" dirty="0">
                <a:latin typeface="Times New Roman"/>
                <a:cs typeface="Times New Roman"/>
              </a:rPr>
              <a:t>lạc: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“Buồn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trông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nội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cỏ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dầu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dầu,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Chân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mây </a:t>
            </a:r>
            <a:r>
              <a:rPr sz="1800" dirty="0">
                <a:latin typeface="Times New Roman"/>
                <a:cs typeface="Times New Roman"/>
              </a:rPr>
              <a:t>mặt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đất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xanh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xanh”.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836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29870" algn="just">
              <a:lnSpc>
                <a:spcPct val="1244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"Nội </a:t>
            </a:r>
            <a:r>
              <a:rPr sz="1800" dirty="0">
                <a:latin typeface="Times New Roman"/>
                <a:cs typeface="Times New Roman"/>
              </a:rPr>
              <a:t>cỏ </a:t>
            </a:r>
            <a:r>
              <a:rPr sz="1800" spc="-5" dirty="0">
                <a:latin typeface="Times New Roman"/>
                <a:cs typeface="Times New Roman"/>
              </a:rPr>
              <a:t>dầu dầu" </a:t>
            </a:r>
            <a:r>
              <a:rPr sz="1800" dirty="0">
                <a:latin typeface="Times New Roman"/>
                <a:cs typeface="Times New Roman"/>
              </a:rPr>
              <a:t>tàn úa hiện </a:t>
            </a:r>
            <a:r>
              <a:rPr sz="1800" spc="-5" dirty="0">
                <a:latin typeface="Times New Roman"/>
                <a:cs typeface="Times New Roman"/>
              </a:rPr>
              <a:t>lên </a:t>
            </a:r>
            <a:r>
              <a:rPr sz="1800" dirty="0">
                <a:latin typeface="Times New Roman"/>
                <a:cs typeface="Times New Roman"/>
              </a:rPr>
              <a:t>giữa </a:t>
            </a:r>
            <a:r>
              <a:rPr sz="1800" spc="-5" dirty="0">
                <a:latin typeface="Times New Roman"/>
                <a:cs typeface="Times New Roman"/>
              </a:rPr>
              <a:t>màu "xanh </a:t>
            </a:r>
            <a:r>
              <a:rPr sz="1800" dirty="0">
                <a:latin typeface="Times New Roman"/>
                <a:cs typeface="Times New Roman"/>
              </a:rPr>
              <a:t>xanh" nhạt </a:t>
            </a:r>
            <a:r>
              <a:rPr sz="1800" spc="-5" dirty="0">
                <a:latin typeface="Times New Roman"/>
                <a:cs typeface="Times New Roman"/>
              </a:rPr>
              <a:t>nhòa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5" dirty="0">
                <a:latin typeface="Times New Roman"/>
                <a:cs typeface="Times New Roman"/>
              </a:rPr>
              <a:t>"chân mây </a:t>
            </a:r>
            <a:r>
              <a:rPr sz="1800" dirty="0">
                <a:latin typeface="Times New Roman"/>
                <a:cs typeface="Times New Roman"/>
              </a:rPr>
              <a:t>mặt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đất" chính </a:t>
            </a:r>
            <a:r>
              <a:rPr sz="1800" spc="-5" dirty="0">
                <a:latin typeface="Times New Roman"/>
                <a:cs typeface="Times New Roman"/>
              </a:rPr>
              <a:t>là </a:t>
            </a:r>
            <a:r>
              <a:rPr sz="1800" dirty="0">
                <a:latin typeface="Times New Roman"/>
                <a:cs typeface="Times New Roman"/>
              </a:rPr>
              <a:t>tâm trạng lo âu của </a:t>
            </a:r>
            <a:r>
              <a:rPr sz="1800" spc="-5" dirty="0">
                <a:latin typeface="Times New Roman"/>
                <a:cs typeface="Times New Roman"/>
              </a:rPr>
              <a:t>Kiều khi </a:t>
            </a:r>
            <a:r>
              <a:rPr sz="1800" dirty="0">
                <a:latin typeface="Times New Roman"/>
                <a:cs typeface="Times New Roman"/>
              </a:rPr>
              <a:t>nghĩ đến tương lai </a:t>
            </a:r>
            <a:r>
              <a:rPr sz="1800" spc="-5" dirty="0">
                <a:latin typeface="Times New Roman"/>
                <a:cs typeface="Times New Roman"/>
              </a:rPr>
              <a:t>mờ mịt, </a:t>
            </a:r>
            <a:r>
              <a:rPr sz="1800" dirty="0">
                <a:latin typeface="Times New Roman"/>
                <a:cs typeface="Times New Roman"/>
              </a:rPr>
              <a:t>héo </a:t>
            </a:r>
            <a:r>
              <a:rPr sz="1800" spc="-5" dirty="0">
                <a:latin typeface="Times New Roman"/>
                <a:cs typeface="Times New Roman"/>
              </a:rPr>
              <a:t>tàn </a:t>
            </a:r>
            <a:r>
              <a:rPr sz="1800" dirty="0">
                <a:latin typeface="Times New Roman"/>
                <a:cs typeface="Times New Roman"/>
              </a:rPr>
              <a:t>của mình.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Sắc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cỏ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"dầu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dầu"</a:t>
            </a:r>
            <a:r>
              <a:rPr sz="1800" dirty="0">
                <a:latin typeface="Times New Roman"/>
                <a:cs typeface="Times New Roman"/>
              </a:rPr>
              <a:t> ấy,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lần</a:t>
            </a:r>
            <a:r>
              <a:rPr sz="1800" dirty="0">
                <a:latin typeface="Times New Roman"/>
                <a:cs typeface="Times New Roman"/>
              </a:rPr>
              <a:t> nhìn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thấy </a:t>
            </a:r>
            <a:r>
              <a:rPr sz="1800" spc="-5" dirty="0">
                <a:latin typeface="Times New Roman"/>
                <a:cs typeface="Times New Roman"/>
              </a:rPr>
              <a:t>mới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ngày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trên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nấm mồ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Đạm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Tiên: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40"/>
              </a:spcBef>
            </a:pPr>
            <a:r>
              <a:rPr sz="1800" spc="-5" dirty="0">
                <a:latin typeface="Times New Roman"/>
                <a:cs typeface="Times New Roman"/>
              </a:rPr>
              <a:t>"Sè sè nấm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đất bên đường,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dầu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dầu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ngọn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cỏ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nửa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vàng</a:t>
            </a:r>
            <a:r>
              <a:rPr sz="1800" dirty="0">
                <a:latin typeface="Times New Roman"/>
                <a:cs typeface="Times New Roman"/>
              </a:rPr>
              <a:t> nửa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xanh”.</a:t>
            </a:r>
            <a:endParaRPr sz="1800">
              <a:latin typeface="Times New Roman"/>
              <a:cs typeface="Times New Roman"/>
            </a:endParaRPr>
          </a:p>
          <a:p>
            <a:pPr marL="12700" marR="6985" indent="288290" algn="just">
              <a:lnSpc>
                <a:spcPct val="124400"/>
              </a:lnSpc>
            </a:pPr>
            <a:r>
              <a:rPr sz="1800" spc="-5" dirty="0">
                <a:latin typeface="Times New Roman"/>
                <a:cs typeface="Times New Roman"/>
              </a:rPr>
              <a:t>Nhìn xa </a:t>
            </a:r>
            <a:r>
              <a:rPr sz="1800" spc="-10" dirty="0">
                <a:latin typeface="Times New Roman"/>
                <a:cs typeface="Times New Roman"/>
              </a:rPr>
              <a:t>rồi </a:t>
            </a:r>
            <a:r>
              <a:rPr sz="1800" spc="-5" dirty="0">
                <a:latin typeface="Times New Roman"/>
                <a:cs typeface="Times New Roman"/>
              </a:rPr>
              <a:t>nhìn </a:t>
            </a:r>
            <a:r>
              <a:rPr sz="1800" dirty="0">
                <a:latin typeface="Times New Roman"/>
                <a:cs typeface="Times New Roman"/>
              </a:rPr>
              <a:t>gần, </a:t>
            </a:r>
            <a:r>
              <a:rPr sz="1800" spc="-5" dirty="0">
                <a:latin typeface="Times New Roman"/>
                <a:cs typeface="Times New Roman"/>
              </a:rPr>
              <a:t>vừa "buồn trông" vừa </a:t>
            </a:r>
            <a:r>
              <a:rPr sz="1800" spc="-10" dirty="0">
                <a:latin typeface="Times New Roman"/>
                <a:cs typeface="Times New Roman"/>
              </a:rPr>
              <a:t>lắng </a:t>
            </a:r>
            <a:r>
              <a:rPr sz="1800" dirty="0">
                <a:latin typeface="Times New Roman"/>
                <a:cs typeface="Times New Roman"/>
              </a:rPr>
              <a:t>tai </a:t>
            </a:r>
            <a:r>
              <a:rPr sz="1800" spc="-5" dirty="0">
                <a:latin typeface="Times New Roman"/>
                <a:cs typeface="Times New Roman"/>
              </a:rPr>
              <a:t>nghe. Nghe tiếng gió, gió gào, "gió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cuốn"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trên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mặt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duềnh.</a:t>
            </a:r>
            <a:r>
              <a:rPr sz="1800" spc="1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Nghe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tiếng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"ầm</a:t>
            </a:r>
            <a:r>
              <a:rPr sz="1800" spc="1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ầm"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sóng,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phải</a:t>
            </a:r>
            <a:r>
              <a:rPr sz="1800" spc="1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1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sóng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reo</a:t>
            </a:r>
            <a:r>
              <a:rPr sz="1800" spc="1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mà</a:t>
            </a:r>
            <a:r>
              <a:rPr sz="1800" spc="15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"sóng</a:t>
            </a:r>
            <a:endParaRPr sz="1800">
              <a:latin typeface="Times New Roman"/>
              <a:cs typeface="Times New Roman"/>
            </a:endParaRPr>
          </a:p>
          <a:p>
            <a:pPr marL="12700" marR="6350" algn="just">
              <a:lnSpc>
                <a:spcPct val="124500"/>
              </a:lnSpc>
              <a:spcBef>
                <a:spcPts val="10"/>
              </a:spcBef>
            </a:pPr>
            <a:r>
              <a:rPr sz="1800" spc="-5" dirty="0">
                <a:latin typeface="Times New Roman"/>
                <a:cs typeface="Times New Roman"/>
              </a:rPr>
              <a:t>kêu". Gió </a:t>
            </a:r>
            <a:r>
              <a:rPr sz="1800" spc="-10" dirty="0">
                <a:latin typeface="Times New Roman"/>
                <a:cs typeface="Times New Roman"/>
              </a:rPr>
              <a:t>và sóng </a:t>
            </a:r>
            <a:r>
              <a:rPr sz="1800" dirty="0">
                <a:latin typeface="Times New Roman"/>
                <a:cs typeface="Times New Roman"/>
              </a:rPr>
              <a:t>đang bủa </a:t>
            </a:r>
            <a:r>
              <a:rPr sz="1800" spc="-5" dirty="0">
                <a:latin typeface="Times New Roman"/>
                <a:cs typeface="Times New Roman"/>
              </a:rPr>
              <a:t>vây "xung </a:t>
            </a:r>
            <a:r>
              <a:rPr sz="1800" dirty="0">
                <a:latin typeface="Times New Roman"/>
                <a:cs typeface="Times New Roman"/>
              </a:rPr>
              <a:t>quanh ghế </a:t>
            </a:r>
            <a:r>
              <a:rPr sz="1800" spc="-5" dirty="0">
                <a:latin typeface="Times New Roman"/>
                <a:cs typeface="Times New Roman"/>
              </a:rPr>
              <a:t>ngồi". Một tâm </a:t>
            </a:r>
            <a:r>
              <a:rPr sz="1800" dirty="0">
                <a:latin typeface="Times New Roman"/>
                <a:cs typeface="Times New Roman"/>
              </a:rPr>
              <a:t>trạng cô đơn </a:t>
            </a:r>
            <a:r>
              <a:rPr sz="1800" spc="-5" dirty="0">
                <a:latin typeface="Times New Roman"/>
                <a:cs typeface="Times New Roman"/>
              </a:rPr>
              <a:t>lẻ loi đang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trải </a:t>
            </a:r>
            <a:r>
              <a:rPr sz="1800" spc="-5" dirty="0">
                <a:latin typeface="Times New Roman"/>
                <a:cs typeface="Times New Roman"/>
              </a:rPr>
              <a:t>qua những </a:t>
            </a:r>
            <a:r>
              <a:rPr sz="1800" dirty="0">
                <a:latin typeface="Times New Roman"/>
                <a:cs typeface="Times New Roman"/>
              </a:rPr>
              <a:t>giờ phút hãi </a:t>
            </a:r>
            <a:r>
              <a:rPr sz="1800" spc="-5" dirty="0">
                <a:latin typeface="Times New Roman"/>
                <a:cs typeface="Times New Roman"/>
              </a:rPr>
              <a:t>hùng, </a:t>
            </a:r>
            <a:r>
              <a:rPr sz="1800" dirty="0">
                <a:latin typeface="Times New Roman"/>
                <a:cs typeface="Times New Roman"/>
              </a:rPr>
              <a:t>ghê sợ, lo </a:t>
            </a:r>
            <a:r>
              <a:rPr sz="1800" spc="-5" dirty="0">
                <a:latin typeface="Times New Roman"/>
                <a:cs typeface="Times New Roman"/>
              </a:rPr>
              <a:t>âu. </a:t>
            </a:r>
            <a:r>
              <a:rPr sz="1800" dirty="0">
                <a:latin typeface="Times New Roman"/>
                <a:cs typeface="Times New Roman"/>
              </a:rPr>
              <a:t>Phải </a:t>
            </a:r>
            <a:r>
              <a:rPr sz="1800" spc="-5" dirty="0">
                <a:latin typeface="Times New Roman"/>
                <a:cs typeface="Times New Roman"/>
              </a:rPr>
              <a:t>chăng </a:t>
            </a:r>
            <a:r>
              <a:rPr sz="1800" dirty="0">
                <a:latin typeface="Times New Roman"/>
                <a:cs typeface="Times New Roman"/>
              </a:rPr>
              <a:t>âm thanh dữ dội ấy của gió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sóng là biểu </a:t>
            </a:r>
            <a:r>
              <a:rPr sz="1800" spc="-5" dirty="0">
                <a:latin typeface="Times New Roman"/>
                <a:cs typeface="Times New Roman"/>
              </a:rPr>
              <a:t>tượng </a:t>
            </a:r>
            <a:r>
              <a:rPr sz="1800" dirty="0">
                <a:latin typeface="Times New Roman"/>
                <a:cs typeface="Times New Roman"/>
              </a:rPr>
              <a:t>cho những </a:t>
            </a:r>
            <a:r>
              <a:rPr sz="1800" spc="-5" dirty="0">
                <a:latin typeface="Times New Roman"/>
                <a:cs typeface="Times New Roman"/>
              </a:rPr>
              <a:t>tai </a:t>
            </a:r>
            <a:r>
              <a:rPr sz="1800" dirty="0">
                <a:latin typeface="Times New Roman"/>
                <a:cs typeface="Times New Roman"/>
              </a:rPr>
              <a:t>họa khủng </a:t>
            </a:r>
            <a:r>
              <a:rPr sz="1800" spc="-5" dirty="0">
                <a:latin typeface="Times New Roman"/>
                <a:cs typeface="Times New Roman"/>
              </a:rPr>
              <a:t>khiếp </a:t>
            </a:r>
            <a:r>
              <a:rPr sz="1800" dirty="0">
                <a:latin typeface="Times New Roman"/>
                <a:cs typeface="Times New Roman"/>
              </a:rPr>
              <a:t>đang </a:t>
            </a:r>
            <a:r>
              <a:rPr sz="1800" spc="-5" dirty="0">
                <a:latin typeface="Times New Roman"/>
                <a:cs typeface="Times New Roman"/>
              </a:rPr>
              <a:t>bủa vây, sắp giáng </a:t>
            </a:r>
            <a:r>
              <a:rPr sz="1800" dirty="0">
                <a:latin typeface="Times New Roman"/>
                <a:cs typeface="Times New Roman"/>
              </a:rPr>
              <a:t>xuống </a:t>
            </a:r>
            <a:r>
              <a:rPr sz="1800" spc="-5" dirty="0">
                <a:latin typeface="Times New Roman"/>
                <a:cs typeface="Times New Roman"/>
              </a:rPr>
              <a:t>số </a:t>
            </a:r>
            <a:r>
              <a:rPr sz="1800" dirty="0">
                <a:latin typeface="Times New Roman"/>
                <a:cs typeface="Times New Roman"/>
              </a:rPr>
              <a:t>phận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dirty="0">
                <a:latin typeface="Times New Roman"/>
                <a:cs typeface="Times New Roman"/>
              </a:rPr>
              <a:t> con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gái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"nhỏ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bé"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đáng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thương?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Kiều</a:t>
            </a:r>
            <a:r>
              <a:rPr sz="1800" spc="-5" dirty="0">
                <a:latin typeface="Times New Roman"/>
                <a:cs typeface="Times New Roman"/>
              </a:rPr>
              <a:t> "buồn</a:t>
            </a:r>
            <a:r>
              <a:rPr sz="1800" dirty="0">
                <a:latin typeface="Times New Roman"/>
                <a:cs typeface="Times New Roman"/>
              </a:rPr>
              <a:t> trông” mà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âu</a:t>
            </a:r>
            <a:r>
              <a:rPr sz="1800" dirty="0">
                <a:latin typeface="Times New Roman"/>
                <a:cs typeface="Times New Roman"/>
              </a:rPr>
              <a:t> sợ hãi:</a:t>
            </a:r>
            <a:endParaRPr sz="1800">
              <a:latin typeface="Times New Roman"/>
              <a:cs typeface="Times New Roman"/>
            </a:endParaRPr>
          </a:p>
          <a:p>
            <a:pPr marL="2284095" marR="2277745" indent="316865" algn="just">
              <a:lnSpc>
                <a:spcPct val="124400"/>
              </a:lnSpc>
              <a:spcBef>
                <a:spcPts val="15"/>
              </a:spcBef>
            </a:pPr>
            <a:r>
              <a:rPr sz="1800" spc="-5" dirty="0">
                <a:latin typeface="Times New Roman"/>
                <a:cs typeface="Times New Roman"/>
              </a:rPr>
              <a:t>"Buồn </a:t>
            </a:r>
            <a:r>
              <a:rPr sz="1800" dirty="0">
                <a:latin typeface="Times New Roman"/>
                <a:cs typeface="Times New Roman"/>
              </a:rPr>
              <a:t>trông gió cuốn </a:t>
            </a:r>
            <a:r>
              <a:rPr sz="1800" spc="-5" dirty="0">
                <a:latin typeface="Times New Roman"/>
                <a:cs typeface="Times New Roman"/>
              </a:rPr>
              <a:t>mặt duềnh,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Ầm</a:t>
            </a:r>
            <a:r>
              <a:rPr sz="1800" dirty="0">
                <a:latin typeface="Times New Roman"/>
                <a:cs typeface="Times New Roman"/>
              </a:rPr>
              <a:t> ầm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tiếng </a:t>
            </a:r>
            <a:r>
              <a:rPr sz="1800" spc="-10" dirty="0">
                <a:latin typeface="Times New Roman"/>
                <a:cs typeface="Times New Roman"/>
              </a:rPr>
              <a:t>sóng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kêu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quanh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ghế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ngồi".</a:t>
            </a:r>
            <a:endParaRPr sz="1800">
              <a:latin typeface="Times New Roman"/>
              <a:cs typeface="Times New Roman"/>
            </a:endParaRPr>
          </a:p>
          <a:p>
            <a:pPr marL="12700" indent="229870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Bức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tranh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"nước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non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người",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cận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cảnh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lầu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Ngưng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Bích,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viễn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cảnh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thuyền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và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cánh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buồm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xa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xa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trên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cửa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bể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chiều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hôm,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ngọn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trôi,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nội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cỏ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dầu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dầu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giữa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màu</a:t>
            </a:r>
            <a:r>
              <a:rPr sz="1800" spc="4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xanh  </a:t>
            </a:r>
            <a:r>
              <a:rPr sz="1800" dirty="0">
                <a:latin typeface="Times New Roman"/>
                <a:cs typeface="Times New Roman"/>
              </a:rPr>
              <a:t>xanh</a:t>
            </a:r>
            <a:r>
              <a:rPr sz="1800" spc="4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chân</a:t>
            </a:r>
            <a:r>
              <a:rPr sz="1800" spc="4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mây</a:t>
            </a:r>
            <a:r>
              <a:rPr sz="1800" spc="41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mặt</a:t>
            </a:r>
            <a:r>
              <a:rPr sz="1800" spc="4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đất,</a:t>
            </a:r>
            <a:r>
              <a:rPr sz="1800" spc="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gió</a:t>
            </a:r>
            <a:r>
              <a:rPr sz="1800" spc="4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cuốn</a:t>
            </a:r>
            <a:r>
              <a:rPr sz="1800" spc="4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4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tiếng</a:t>
            </a:r>
            <a:r>
              <a:rPr sz="1800" spc="4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sóng</a:t>
            </a:r>
            <a:r>
              <a:rPr sz="1800" spc="4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ầm</a:t>
            </a:r>
            <a:r>
              <a:rPr sz="1800" spc="4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ầm</a:t>
            </a:r>
            <a:r>
              <a:rPr sz="1800" spc="4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kêu</a:t>
            </a:r>
            <a:r>
              <a:rPr sz="1800" spc="4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nơi</a:t>
            </a:r>
            <a:r>
              <a:rPr sz="1800" spc="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mặt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spc="-5" dirty="0">
                <a:latin typeface="Times New Roman"/>
                <a:cs typeface="Times New Roman"/>
              </a:rPr>
              <a:t>duềnh...mang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nghĩa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tượng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trưng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giàu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giá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trị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thẩm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mĩ.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Màu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sắc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ấy,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âm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thanh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ấy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44684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985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thiên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nhiên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vừa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bao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la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mờ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mịt,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vừa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dữ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dội,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tất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đang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bủa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vây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gái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lưu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lạc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đau thương </a:t>
            </a:r>
            <a:r>
              <a:rPr sz="1800" spc="-5" dirty="0">
                <a:latin typeface="Times New Roman"/>
                <a:cs typeface="Times New Roman"/>
              </a:rPr>
              <a:t>trong</a:t>
            </a:r>
            <a:r>
              <a:rPr sz="1800" dirty="0">
                <a:latin typeface="Times New Roman"/>
                <a:cs typeface="Times New Roman"/>
              </a:rPr>
              <a:t> nỗi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buồn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đau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hãi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hùng, </a:t>
            </a:r>
            <a:r>
              <a:rPr sz="1800" spc="5" dirty="0">
                <a:latin typeface="Times New Roman"/>
                <a:cs typeface="Times New Roman"/>
              </a:rPr>
              <a:t>lẻ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loi.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1800" b="1" dirty="0">
                <a:latin typeface="Times New Roman"/>
                <a:cs typeface="Times New Roman"/>
              </a:rPr>
              <a:t>3.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Kết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bài</a:t>
            </a:r>
            <a:endParaRPr sz="1800">
              <a:latin typeface="Times New Roman"/>
              <a:cs typeface="Times New Roman"/>
            </a:endParaRPr>
          </a:p>
          <a:p>
            <a:pPr marL="12700" marR="5080" indent="229870" algn="just">
              <a:lnSpc>
                <a:spcPct val="124600"/>
              </a:lnSpc>
            </a:pPr>
            <a:r>
              <a:rPr sz="1800" spc="-5" dirty="0">
                <a:latin typeface="Times New Roman"/>
                <a:cs typeface="Times New Roman"/>
              </a:rPr>
              <a:t>Những chặng đường </a:t>
            </a:r>
            <a:r>
              <a:rPr sz="1800" dirty="0">
                <a:latin typeface="Times New Roman"/>
                <a:cs typeface="Times New Roman"/>
              </a:rPr>
              <a:t>đầy </a:t>
            </a:r>
            <a:r>
              <a:rPr sz="1800" spc="-5" dirty="0">
                <a:latin typeface="Times New Roman"/>
                <a:cs typeface="Times New Roman"/>
              </a:rPr>
              <a:t>cạm </a:t>
            </a:r>
            <a:r>
              <a:rPr sz="1800" dirty="0">
                <a:latin typeface="Times New Roman"/>
                <a:cs typeface="Times New Roman"/>
              </a:rPr>
              <a:t>bẫy, </a:t>
            </a:r>
            <a:r>
              <a:rPr sz="1800" spc="-5" dirty="0">
                <a:latin typeface="Times New Roman"/>
                <a:cs typeface="Times New Roman"/>
              </a:rPr>
              <a:t>nhiều </a:t>
            </a:r>
            <a:r>
              <a:rPr sz="1800" dirty="0">
                <a:latin typeface="Times New Roman"/>
                <a:cs typeface="Times New Roman"/>
              </a:rPr>
              <a:t>máu và </a:t>
            </a:r>
            <a:r>
              <a:rPr sz="1800" spc="-5" dirty="0">
                <a:latin typeface="Times New Roman"/>
                <a:cs typeface="Times New Roman"/>
              </a:rPr>
              <a:t>nước mắt </a:t>
            </a:r>
            <a:r>
              <a:rPr sz="1800" dirty="0">
                <a:latin typeface="Times New Roman"/>
                <a:cs typeface="Times New Roman"/>
              </a:rPr>
              <a:t>có </a:t>
            </a:r>
            <a:r>
              <a:rPr sz="1800" spc="-5" dirty="0">
                <a:latin typeface="Times New Roman"/>
                <a:cs typeface="Times New Roman"/>
              </a:rPr>
              <a:t>"ma </a:t>
            </a:r>
            <a:r>
              <a:rPr sz="1800" dirty="0">
                <a:latin typeface="Times New Roman"/>
                <a:cs typeface="Times New Roman"/>
              </a:rPr>
              <a:t>đưa lối, </a:t>
            </a:r>
            <a:r>
              <a:rPr sz="1800" spc="-5" dirty="0">
                <a:latin typeface="Times New Roman"/>
                <a:cs typeface="Times New Roman"/>
              </a:rPr>
              <a:t>quỷ </a:t>
            </a:r>
            <a:r>
              <a:rPr sz="1800" dirty="0">
                <a:latin typeface="Times New Roman"/>
                <a:cs typeface="Times New Roman"/>
              </a:rPr>
              <a:t>đem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đường",... </a:t>
            </a:r>
            <a:r>
              <a:rPr sz="1800" dirty="0">
                <a:latin typeface="Times New Roman"/>
                <a:cs typeface="Times New Roman"/>
              </a:rPr>
              <a:t>đối </a:t>
            </a:r>
            <a:r>
              <a:rPr sz="1800" spc="-5" dirty="0">
                <a:latin typeface="Times New Roman"/>
                <a:cs typeface="Times New Roman"/>
              </a:rPr>
              <a:t>với </a:t>
            </a:r>
            <a:r>
              <a:rPr sz="1800" dirty="0">
                <a:latin typeface="Times New Roman"/>
                <a:cs typeface="Times New Roman"/>
              </a:rPr>
              <a:t>Kiều </a:t>
            </a:r>
            <a:r>
              <a:rPr sz="1800" spc="-5" dirty="0">
                <a:latin typeface="Times New Roman"/>
                <a:cs typeface="Times New Roman"/>
              </a:rPr>
              <a:t>đang </a:t>
            </a:r>
            <a:r>
              <a:rPr sz="1800" dirty="0">
                <a:latin typeface="Times New Roman"/>
                <a:cs typeface="Times New Roman"/>
              </a:rPr>
              <a:t>ở phía </a:t>
            </a:r>
            <a:r>
              <a:rPr sz="1800" spc="-5" dirty="0">
                <a:latin typeface="Times New Roman"/>
                <a:cs typeface="Times New Roman"/>
              </a:rPr>
              <a:t>trước. Đoạn </a:t>
            </a:r>
            <a:r>
              <a:rPr sz="1800" dirty="0">
                <a:latin typeface="Times New Roman"/>
                <a:cs typeface="Times New Roman"/>
              </a:rPr>
              <a:t>thơ </a:t>
            </a:r>
            <a:r>
              <a:rPr sz="1800" spc="-5" dirty="0">
                <a:latin typeface="Times New Roman"/>
                <a:cs typeface="Times New Roman"/>
              </a:rPr>
              <a:t>"Kiều </a:t>
            </a:r>
            <a:r>
              <a:rPr sz="1800" dirty="0">
                <a:latin typeface="Times New Roman"/>
                <a:cs typeface="Times New Roman"/>
              </a:rPr>
              <a:t>ở </a:t>
            </a:r>
            <a:r>
              <a:rPr sz="1800" spc="-5" dirty="0">
                <a:latin typeface="Times New Roman"/>
                <a:cs typeface="Times New Roman"/>
              </a:rPr>
              <a:t>lầu Ngưng Bích" </a:t>
            </a:r>
            <a:r>
              <a:rPr sz="1800" dirty="0">
                <a:latin typeface="Times New Roman"/>
                <a:cs typeface="Times New Roman"/>
              </a:rPr>
              <a:t>như chứa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đầy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lệ.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Lệ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gái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lưu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lạc,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đau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khổ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vì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đơn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lẻ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loi,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buồn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xót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vì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mối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 </a:t>
            </a:r>
            <a:r>
              <a:rPr sz="1800" spc="-5" dirty="0">
                <a:latin typeface="Times New Roman"/>
                <a:cs typeface="Times New Roman"/>
              </a:rPr>
              <a:t>đầu </a:t>
            </a:r>
            <a:r>
              <a:rPr sz="1800" dirty="0">
                <a:latin typeface="Times New Roman"/>
                <a:cs typeface="Times New Roman"/>
              </a:rPr>
              <a:t>tan vỡ, xót </a:t>
            </a:r>
            <a:r>
              <a:rPr sz="1800" spc="-10" dirty="0">
                <a:latin typeface="Times New Roman"/>
                <a:cs typeface="Times New Roman"/>
              </a:rPr>
              <a:t>xa vì </a:t>
            </a:r>
            <a:r>
              <a:rPr sz="1800" dirty="0">
                <a:latin typeface="Times New Roman"/>
                <a:cs typeface="Times New Roman"/>
              </a:rPr>
              <a:t>thương nhớ mẹ </a:t>
            </a:r>
            <a:r>
              <a:rPr sz="1800" spc="-5" dirty="0">
                <a:latin typeface="Times New Roman"/>
                <a:cs typeface="Times New Roman"/>
              </a:rPr>
              <a:t>cha, </a:t>
            </a:r>
            <a:r>
              <a:rPr sz="1800" dirty="0">
                <a:latin typeface="Times New Roman"/>
                <a:cs typeface="Times New Roman"/>
              </a:rPr>
              <a:t>lo </a:t>
            </a:r>
            <a:r>
              <a:rPr sz="1800" spc="-5" dirty="0">
                <a:latin typeface="Times New Roman"/>
                <a:cs typeface="Times New Roman"/>
              </a:rPr>
              <a:t>sợ </a:t>
            </a:r>
            <a:r>
              <a:rPr sz="1800" dirty="0">
                <a:latin typeface="Times New Roman"/>
                <a:cs typeface="Times New Roman"/>
              </a:rPr>
              <a:t>cho thân </a:t>
            </a:r>
            <a:r>
              <a:rPr sz="1800" spc="-5" dirty="0">
                <a:latin typeface="Times New Roman"/>
                <a:cs typeface="Times New Roman"/>
              </a:rPr>
              <a:t>phận, số </a:t>
            </a:r>
            <a:r>
              <a:rPr sz="1800" dirty="0">
                <a:latin typeface="Times New Roman"/>
                <a:cs typeface="Times New Roman"/>
              </a:rPr>
              <a:t>phận </a:t>
            </a:r>
            <a:r>
              <a:rPr sz="1800" spc="-5" dirty="0">
                <a:latin typeface="Times New Roman"/>
                <a:cs typeface="Times New Roman"/>
              </a:rPr>
              <a:t>mình. Lệ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nhà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thơ,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trái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tim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đạo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bao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la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đồng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cảm,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xót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thiếu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nữ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tài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sắc,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hiếu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thảo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bạc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mệnh.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từ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láy: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“bát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ngát,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bẽ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bàng,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bơ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vơ,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thấp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thoáng,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xa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xa,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man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mác,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dầu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dầu, xanh </a:t>
            </a:r>
            <a:r>
              <a:rPr sz="1800" spc="-5" dirty="0">
                <a:latin typeface="Times New Roman"/>
                <a:cs typeface="Times New Roman"/>
              </a:rPr>
              <a:t>xanh, </a:t>
            </a:r>
            <a:r>
              <a:rPr sz="1800" dirty="0">
                <a:latin typeface="Times New Roman"/>
                <a:cs typeface="Times New Roman"/>
              </a:rPr>
              <a:t>ầm </a:t>
            </a:r>
            <a:r>
              <a:rPr sz="1800" spc="-5" dirty="0">
                <a:latin typeface="Times New Roman"/>
                <a:cs typeface="Times New Roman"/>
              </a:rPr>
              <a:t>ầm…” kết hợp với điệp </a:t>
            </a:r>
            <a:r>
              <a:rPr sz="1800" dirty="0">
                <a:latin typeface="Times New Roman"/>
                <a:cs typeface="Times New Roman"/>
              </a:rPr>
              <a:t>ngữ </a:t>
            </a:r>
            <a:r>
              <a:rPr sz="1800" spc="-5" dirty="0">
                <a:latin typeface="Times New Roman"/>
                <a:cs typeface="Times New Roman"/>
              </a:rPr>
              <a:t>"buồn </a:t>
            </a:r>
            <a:r>
              <a:rPr sz="1800" dirty="0">
                <a:latin typeface="Times New Roman"/>
                <a:cs typeface="Times New Roman"/>
              </a:rPr>
              <a:t>trông" </a:t>
            </a:r>
            <a:r>
              <a:rPr sz="1800" spc="-10" dirty="0">
                <a:latin typeface="Times New Roman"/>
                <a:cs typeface="Times New Roman"/>
              </a:rPr>
              <a:t>đã </a:t>
            </a:r>
            <a:r>
              <a:rPr sz="1800" dirty="0">
                <a:latin typeface="Times New Roman"/>
                <a:cs typeface="Times New Roman"/>
              </a:rPr>
              <a:t>tạo </a:t>
            </a:r>
            <a:r>
              <a:rPr sz="1800" spc="-5" dirty="0">
                <a:latin typeface="Times New Roman"/>
                <a:cs typeface="Times New Roman"/>
              </a:rPr>
              <a:t>nên </a:t>
            </a:r>
            <a:r>
              <a:rPr sz="1800" dirty="0">
                <a:latin typeface="Times New Roman"/>
                <a:cs typeface="Times New Roman"/>
              </a:rPr>
              <a:t>sắc điệu trữ tình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thẩm mĩ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dirty="0">
                <a:latin typeface="Times New Roman"/>
                <a:cs typeface="Times New Roman"/>
              </a:rPr>
              <a:t>tô </a:t>
            </a:r>
            <a:r>
              <a:rPr sz="1800" spc="-5" dirty="0">
                <a:latin typeface="Times New Roman"/>
                <a:cs typeface="Times New Roman"/>
              </a:rPr>
              <a:t>đậm </a:t>
            </a:r>
            <a:r>
              <a:rPr sz="1800" dirty="0">
                <a:latin typeface="Times New Roman"/>
                <a:cs typeface="Times New Roman"/>
              </a:rPr>
              <a:t>cảm hứng </a:t>
            </a:r>
            <a:r>
              <a:rPr sz="1800" spc="-5" dirty="0">
                <a:latin typeface="Times New Roman"/>
                <a:cs typeface="Times New Roman"/>
              </a:rPr>
              <a:t>nhân đạo. Đó là </a:t>
            </a:r>
            <a:r>
              <a:rPr sz="1800" dirty="0">
                <a:latin typeface="Times New Roman"/>
                <a:cs typeface="Times New Roman"/>
              </a:rPr>
              <a:t>giá trị </a:t>
            </a:r>
            <a:r>
              <a:rPr sz="1800" spc="-5" dirty="0">
                <a:latin typeface="Times New Roman"/>
                <a:cs typeface="Times New Roman"/>
              </a:rPr>
              <a:t>văn </a:t>
            </a:r>
            <a:r>
              <a:rPr sz="1800" dirty="0">
                <a:latin typeface="Times New Roman"/>
                <a:cs typeface="Times New Roman"/>
              </a:rPr>
              <a:t>chương </a:t>
            </a:r>
            <a:r>
              <a:rPr sz="1800" spc="-5" dirty="0">
                <a:latin typeface="Times New Roman"/>
                <a:cs typeface="Times New Roman"/>
              </a:rPr>
              <a:t>đích </a:t>
            </a:r>
            <a:r>
              <a:rPr sz="1800" dirty="0">
                <a:latin typeface="Times New Roman"/>
                <a:cs typeface="Times New Roman"/>
              </a:rPr>
              <a:t>thực đoạn </a:t>
            </a:r>
            <a:r>
              <a:rPr sz="1800" spc="-5" dirty="0">
                <a:latin typeface="Times New Roman"/>
                <a:cs typeface="Times New Roman"/>
              </a:rPr>
              <a:t>thơ Kiều </a:t>
            </a:r>
            <a:r>
              <a:rPr sz="1800" dirty="0">
                <a:latin typeface="Times New Roman"/>
                <a:cs typeface="Times New Roman"/>
              </a:rPr>
              <a:t> ở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lầu </a:t>
            </a:r>
            <a:r>
              <a:rPr sz="1800" spc="-5" dirty="0">
                <a:latin typeface="Times New Roman"/>
                <a:cs typeface="Times New Roman"/>
              </a:rPr>
              <a:t>Ngưng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Bích".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836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24400"/>
              </a:lnSpc>
              <a:spcBef>
                <a:spcPts val="100"/>
              </a:spcBef>
            </a:pPr>
            <a:r>
              <a:rPr sz="1800" b="1" spc="-5" dirty="0">
                <a:latin typeface="Times New Roman"/>
                <a:cs typeface="Times New Roman"/>
              </a:rPr>
              <a:t>V.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CÓ</a:t>
            </a:r>
            <a:r>
              <a:rPr sz="1800" b="1" spc="-4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Ý</a:t>
            </a:r>
            <a:r>
              <a:rPr sz="1800" b="1" spc="-4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KIẾN</a:t>
            </a:r>
            <a:r>
              <a:rPr sz="1800" b="1" spc="-4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CHO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RẰNG</a:t>
            </a:r>
            <a:r>
              <a:rPr sz="1800" b="1" spc="-4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ĐOẠN</a:t>
            </a:r>
            <a:r>
              <a:rPr sz="1800" b="1" spc="-3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THƠ</a:t>
            </a:r>
            <a:r>
              <a:rPr sz="1800" b="1" spc="-3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"KIỀU</a:t>
            </a:r>
            <a:r>
              <a:rPr sz="1800" b="1" spc="-3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Ở</a:t>
            </a:r>
            <a:r>
              <a:rPr sz="1800" b="1" spc="-4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LẦU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NGƯNG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BÍCH"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LÀ</a:t>
            </a:r>
            <a:r>
              <a:rPr sz="1800" b="1" spc="-3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MỘT </a:t>
            </a:r>
            <a:r>
              <a:rPr sz="1800" b="1" spc="-44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BỨC </a:t>
            </a:r>
            <a:r>
              <a:rPr sz="1800" b="1" dirty="0">
                <a:latin typeface="Times New Roman"/>
                <a:cs typeface="Times New Roman"/>
              </a:rPr>
              <a:t>TRANH TÂM </a:t>
            </a:r>
            <a:r>
              <a:rPr sz="1800" b="1" spc="-5" dirty="0">
                <a:latin typeface="Times New Roman"/>
                <a:cs typeface="Times New Roman"/>
              </a:rPr>
              <a:t>TÌNH </a:t>
            </a:r>
            <a:r>
              <a:rPr sz="1800" b="1" dirty="0">
                <a:latin typeface="Times New Roman"/>
                <a:cs typeface="Times New Roman"/>
              </a:rPr>
              <a:t>ĐẦY </a:t>
            </a:r>
            <a:r>
              <a:rPr sz="1800" b="1" spc="-5" dirty="0">
                <a:latin typeface="Times New Roman"/>
                <a:cs typeface="Times New Roman"/>
              </a:rPr>
              <a:t>XÚC </a:t>
            </a:r>
            <a:r>
              <a:rPr sz="1800" b="1" dirty="0">
                <a:latin typeface="Times New Roman"/>
                <a:cs typeface="Times New Roman"/>
              </a:rPr>
              <a:t>ĐỘNG. EM HÃY </a:t>
            </a:r>
            <a:r>
              <a:rPr sz="1800" b="1" spc="-5" dirty="0">
                <a:latin typeface="Times New Roman"/>
                <a:cs typeface="Times New Roman"/>
              </a:rPr>
              <a:t>PHÂN TÍCH </a:t>
            </a:r>
            <a:r>
              <a:rPr sz="1800" b="1" dirty="0">
                <a:latin typeface="Times New Roman"/>
                <a:cs typeface="Times New Roman"/>
              </a:rPr>
              <a:t>ĐOẠN THƠ 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ĐỂ</a:t>
            </a:r>
            <a:r>
              <a:rPr sz="1800" b="1" dirty="0">
                <a:latin typeface="Times New Roman"/>
                <a:cs typeface="Times New Roman"/>
              </a:rPr>
              <a:t> LÀM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RÕ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Ý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KIẾN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TRÊN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40"/>
              </a:spcBef>
            </a:pPr>
            <a:r>
              <a:rPr sz="1800" b="1" dirty="0">
                <a:latin typeface="Times New Roman"/>
                <a:cs typeface="Times New Roman"/>
              </a:rPr>
              <a:t>1.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spc="5" dirty="0">
                <a:latin typeface="Times New Roman"/>
                <a:cs typeface="Times New Roman"/>
              </a:rPr>
              <a:t>Mở</a:t>
            </a:r>
            <a:r>
              <a:rPr sz="1800" b="1" spc="-3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bài</a:t>
            </a:r>
            <a:endParaRPr sz="1800" dirty="0">
              <a:latin typeface="Times New Roman"/>
              <a:cs typeface="Times New Roman"/>
            </a:endParaRPr>
          </a:p>
          <a:p>
            <a:pPr marL="12700" marR="5080" indent="173990" algn="just">
              <a:lnSpc>
                <a:spcPct val="124600"/>
              </a:lnSpc>
            </a:pPr>
            <a:r>
              <a:rPr sz="1800" spc="-5" dirty="0">
                <a:latin typeface="Times New Roman"/>
                <a:cs typeface="Times New Roman"/>
              </a:rPr>
              <a:t>Sau khi Kiều bị Mã Giám </a:t>
            </a:r>
            <a:r>
              <a:rPr sz="1800" dirty="0">
                <a:latin typeface="Times New Roman"/>
                <a:cs typeface="Times New Roman"/>
              </a:rPr>
              <a:t>Sinh lừa </a:t>
            </a:r>
            <a:r>
              <a:rPr sz="1800" spc="-5" dirty="0">
                <a:latin typeface="Times New Roman"/>
                <a:cs typeface="Times New Roman"/>
              </a:rPr>
              <a:t>gạt, nàng </a:t>
            </a:r>
            <a:r>
              <a:rPr sz="1800" dirty="0">
                <a:latin typeface="Times New Roman"/>
                <a:cs typeface="Times New Roman"/>
              </a:rPr>
              <a:t>rơi vào nanh vuốt mụ Tú Bà </a:t>
            </a:r>
            <a:r>
              <a:rPr sz="1800" spc="-5" dirty="0">
                <a:latin typeface="Times New Roman"/>
                <a:cs typeface="Times New Roman"/>
              </a:rPr>
              <a:t>bán </a:t>
            </a:r>
            <a:r>
              <a:rPr sz="1800" dirty="0">
                <a:latin typeface="Times New Roman"/>
                <a:cs typeface="Times New Roman"/>
              </a:rPr>
              <a:t>thịt buôn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người. </a:t>
            </a:r>
            <a:r>
              <a:rPr sz="1800" dirty="0">
                <a:latin typeface="Times New Roman"/>
                <a:cs typeface="Times New Roman"/>
              </a:rPr>
              <a:t>Hiểu ra tình cảnh nhục </a:t>
            </a:r>
            <a:r>
              <a:rPr sz="1800" spc="-5" dirty="0">
                <a:latin typeface="Times New Roman"/>
                <a:cs typeface="Times New Roman"/>
              </a:rPr>
              <a:t>nhã, </a:t>
            </a:r>
            <a:r>
              <a:rPr sz="1800" dirty="0">
                <a:latin typeface="Times New Roman"/>
                <a:cs typeface="Times New Roman"/>
              </a:rPr>
              <a:t>éo le </a:t>
            </a:r>
            <a:r>
              <a:rPr sz="1800" spc="5" dirty="0">
                <a:latin typeface="Times New Roman"/>
                <a:cs typeface="Times New Roman"/>
              </a:rPr>
              <a:t>của </a:t>
            </a:r>
            <a:r>
              <a:rPr sz="1800" spc="-5" dirty="0">
                <a:latin typeface="Times New Roman"/>
                <a:cs typeface="Times New Roman"/>
              </a:rPr>
              <a:t>mình, </a:t>
            </a:r>
            <a:r>
              <a:rPr sz="1800" dirty="0">
                <a:latin typeface="Times New Roman"/>
                <a:cs typeface="Times New Roman"/>
              </a:rPr>
              <a:t>Kiều </a:t>
            </a:r>
            <a:r>
              <a:rPr sz="1800" spc="-10" dirty="0">
                <a:latin typeface="Times New Roman"/>
                <a:cs typeface="Times New Roman"/>
              </a:rPr>
              <a:t>đã </a:t>
            </a:r>
            <a:r>
              <a:rPr sz="1800" dirty="0">
                <a:latin typeface="Times New Roman"/>
                <a:cs typeface="Times New Roman"/>
              </a:rPr>
              <a:t>liều </a:t>
            </a:r>
            <a:r>
              <a:rPr sz="1800" spc="-5" dirty="0">
                <a:latin typeface="Times New Roman"/>
                <a:cs typeface="Times New Roman"/>
              </a:rPr>
              <a:t>tự sát. Sợ </a:t>
            </a:r>
            <a:r>
              <a:rPr sz="1800" dirty="0">
                <a:latin typeface="Times New Roman"/>
                <a:cs typeface="Times New Roman"/>
              </a:rPr>
              <a:t>bị </a:t>
            </a:r>
            <a:r>
              <a:rPr sz="1800" spc="-5" dirty="0">
                <a:latin typeface="Times New Roman"/>
                <a:cs typeface="Times New Roman"/>
              </a:rPr>
              <a:t>mất </a:t>
            </a:r>
            <a:r>
              <a:rPr sz="1800" dirty="0">
                <a:latin typeface="Times New Roman"/>
                <a:cs typeface="Times New Roman"/>
              </a:rPr>
              <a:t>món lời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to, Tú Bà hoảng hốt vội cứu </a:t>
            </a:r>
            <a:r>
              <a:rPr sz="1800" spc="-5" dirty="0">
                <a:latin typeface="Times New Roman"/>
                <a:cs typeface="Times New Roman"/>
              </a:rPr>
              <a:t>sống </a:t>
            </a:r>
            <a:r>
              <a:rPr sz="1800" dirty="0">
                <a:latin typeface="Times New Roman"/>
                <a:cs typeface="Times New Roman"/>
              </a:rPr>
              <a:t>Kiều và </a:t>
            </a:r>
            <a:r>
              <a:rPr sz="1800" spc="-5" dirty="0">
                <a:latin typeface="Times New Roman"/>
                <a:cs typeface="Times New Roman"/>
              </a:rPr>
              <a:t>tạm cho </a:t>
            </a:r>
            <a:r>
              <a:rPr sz="1800" dirty="0">
                <a:latin typeface="Times New Roman"/>
                <a:cs typeface="Times New Roman"/>
              </a:rPr>
              <a:t>nàng ra ở lầu </a:t>
            </a:r>
            <a:r>
              <a:rPr sz="1800" spc="-5" dirty="0">
                <a:latin typeface="Times New Roman"/>
                <a:cs typeface="Times New Roman"/>
              </a:rPr>
              <a:t>Ngưng </a:t>
            </a:r>
            <a:r>
              <a:rPr sz="1800" dirty="0">
                <a:latin typeface="Times New Roman"/>
                <a:cs typeface="Times New Roman"/>
              </a:rPr>
              <a:t>Bích, với lời </a:t>
            </a:r>
            <a:r>
              <a:rPr sz="1800" spc="-5" dirty="0">
                <a:latin typeface="Times New Roman"/>
                <a:cs typeface="Times New Roman"/>
              </a:rPr>
              <a:t>hứa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sẽ gả </a:t>
            </a:r>
            <a:r>
              <a:rPr sz="1800" dirty="0">
                <a:latin typeface="Times New Roman"/>
                <a:cs typeface="Times New Roman"/>
              </a:rPr>
              <a:t>chồng tử </a:t>
            </a:r>
            <a:r>
              <a:rPr sz="1800" spc="-5" dirty="0">
                <a:latin typeface="Times New Roman"/>
                <a:cs typeface="Times New Roman"/>
              </a:rPr>
              <a:t>tế </a:t>
            </a:r>
            <a:r>
              <a:rPr sz="1800" dirty="0">
                <a:latin typeface="Times New Roman"/>
                <a:cs typeface="Times New Roman"/>
              </a:rPr>
              <a:t>cho </a:t>
            </a:r>
            <a:r>
              <a:rPr sz="1800" spc="-5" dirty="0">
                <a:latin typeface="Times New Roman"/>
                <a:cs typeface="Times New Roman"/>
              </a:rPr>
              <a:t>nàng. Trong </a:t>
            </a:r>
            <a:r>
              <a:rPr sz="1800" dirty="0">
                <a:latin typeface="Times New Roman"/>
                <a:cs typeface="Times New Roman"/>
              </a:rPr>
              <a:t>những ngày này, Kiều </a:t>
            </a:r>
            <a:r>
              <a:rPr sz="1800" spc="-5" dirty="0">
                <a:latin typeface="Times New Roman"/>
                <a:cs typeface="Times New Roman"/>
              </a:rPr>
              <a:t>sống trong </a:t>
            </a:r>
            <a:r>
              <a:rPr sz="1800" dirty="0">
                <a:latin typeface="Times New Roman"/>
                <a:cs typeface="Times New Roman"/>
              </a:rPr>
              <a:t>tâm trạng </a:t>
            </a:r>
            <a:r>
              <a:rPr sz="1800" spc="-5" dirty="0">
                <a:latin typeface="Times New Roman"/>
                <a:cs typeface="Times New Roman"/>
              </a:rPr>
              <a:t>khôn xiết </a:t>
            </a:r>
            <a:r>
              <a:rPr sz="1800" dirty="0">
                <a:latin typeface="Times New Roman"/>
                <a:cs typeface="Times New Roman"/>
              </a:rPr>
              <a:t> buồn bã, đau </a:t>
            </a:r>
            <a:r>
              <a:rPr sz="1800" spc="-5" dirty="0">
                <a:latin typeface="Times New Roman"/>
                <a:cs typeface="Times New Roman"/>
              </a:rPr>
              <a:t>đớn. </a:t>
            </a:r>
            <a:r>
              <a:rPr sz="1800" dirty="0">
                <a:latin typeface="Times New Roman"/>
                <a:cs typeface="Times New Roman"/>
              </a:rPr>
              <a:t>Bằng ngòi bút tài </a:t>
            </a:r>
            <a:r>
              <a:rPr sz="1800" spc="-5" dirty="0">
                <a:latin typeface="Times New Roman"/>
                <a:cs typeface="Times New Roman"/>
              </a:rPr>
              <a:t>hoa, </a:t>
            </a:r>
            <a:r>
              <a:rPr sz="1800" dirty="0">
                <a:latin typeface="Times New Roman"/>
                <a:cs typeface="Times New Roman"/>
              </a:rPr>
              <a:t>Nguyễn </a:t>
            </a:r>
            <a:r>
              <a:rPr sz="1800" spc="-5" dirty="0">
                <a:latin typeface="Times New Roman"/>
                <a:cs typeface="Times New Roman"/>
              </a:rPr>
              <a:t>Du </a:t>
            </a:r>
            <a:r>
              <a:rPr sz="1800" dirty="0">
                <a:latin typeface="Times New Roman"/>
                <a:cs typeface="Times New Roman"/>
              </a:rPr>
              <a:t>đã vẽ nên cảnh “Kiều ở lầu </a:t>
            </a:r>
            <a:r>
              <a:rPr sz="1800" spc="-5" dirty="0">
                <a:latin typeface="Times New Roman"/>
                <a:cs typeface="Times New Roman"/>
              </a:rPr>
              <a:t>Ngưng </a:t>
            </a:r>
            <a:r>
              <a:rPr sz="1800" dirty="0">
                <a:latin typeface="Times New Roman"/>
                <a:cs typeface="Times New Roman"/>
              </a:rPr>
              <a:t> Bích”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thành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một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bức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tranh</a:t>
            </a:r>
            <a:r>
              <a:rPr sz="1800" dirty="0">
                <a:latin typeface="Times New Roman"/>
                <a:cs typeface="Times New Roman"/>
              </a:rPr>
              <a:t> tâm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tình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đầy</a:t>
            </a:r>
            <a:r>
              <a:rPr sz="1800" spc="-5" dirty="0">
                <a:latin typeface="Times New Roman"/>
                <a:cs typeface="Times New Roman"/>
              </a:rPr>
              <a:t> xúc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động:</a:t>
            </a:r>
            <a:endParaRPr sz="1800" dirty="0">
              <a:latin typeface="Times New Roman"/>
              <a:cs typeface="Times New Roman"/>
            </a:endParaRPr>
          </a:p>
          <a:p>
            <a:pPr marL="2284095" marR="2278380" indent="252729" algn="just">
              <a:lnSpc>
                <a:spcPts val="2700"/>
              </a:lnSpc>
              <a:spcBef>
                <a:spcPts val="165"/>
              </a:spcBef>
            </a:pPr>
            <a:r>
              <a:rPr sz="1800" spc="-5" dirty="0">
                <a:latin typeface="Times New Roman"/>
                <a:cs typeface="Times New Roman"/>
              </a:rPr>
              <a:t>“Trước lầu </a:t>
            </a:r>
            <a:r>
              <a:rPr sz="1800" spc="-10" dirty="0">
                <a:latin typeface="Times New Roman"/>
                <a:cs typeface="Times New Roman"/>
              </a:rPr>
              <a:t>Ngưng </a:t>
            </a:r>
            <a:r>
              <a:rPr sz="1800" dirty="0">
                <a:latin typeface="Times New Roman"/>
                <a:cs typeface="Times New Roman"/>
              </a:rPr>
              <a:t>Bích khoá </a:t>
            </a:r>
            <a:r>
              <a:rPr sz="1800" spc="-5" dirty="0">
                <a:latin typeface="Times New Roman"/>
                <a:cs typeface="Times New Roman"/>
              </a:rPr>
              <a:t>xuân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Ầm</a:t>
            </a:r>
            <a:r>
              <a:rPr sz="1800" dirty="0">
                <a:latin typeface="Times New Roman"/>
                <a:cs typeface="Times New Roman"/>
              </a:rPr>
              <a:t> ầm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tiếng </a:t>
            </a:r>
            <a:r>
              <a:rPr sz="1800" spc="-10" dirty="0">
                <a:latin typeface="Times New Roman"/>
                <a:cs typeface="Times New Roman"/>
              </a:rPr>
              <a:t>sóng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kêu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quanh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ghế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ngồi".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6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1800" b="1" dirty="0">
                <a:latin typeface="Times New Roman"/>
                <a:cs typeface="Times New Roman"/>
              </a:rPr>
              <a:t>2.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Thân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bài</a:t>
            </a:r>
            <a:endParaRPr sz="1800" dirty="0">
              <a:latin typeface="Times New Roman"/>
              <a:cs typeface="Times New Roman"/>
            </a:endParaRPr>
          </a:p>
          <a:p>
            <a:pPr marL="12700" marR="6985" indent="229870" algn="r">
              <a:lnSpc>
                <a:spcPct val="124400"/>
              </a:lnSpc>
            </a:pPr>
            <a:r>
              <a:rPr sz="1800" spc="-5" dirty="0">
                <a:latin typeface="Times New Roman"/>
                <a:cs typeface="Times New Roman"/>
              </a:rPr>
              <a:t>Đoạn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trích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trên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lên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tâm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trạng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nàng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Kiều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lầu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Ngưng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Bích: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buồn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tủi,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nhớ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yêu,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nhớ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cha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mẹ,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xót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thân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phận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cay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đắng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mình.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Đoạn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minh</a:t>
            </a:r>
            <a:endParaRPr sz="1800" dirty="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540"/>
              </a:spcBef>
            </a:pPr>
            <a:r>
              <a:rPr sz="1800" spc="-5" dirty="0">
                <a:latin typeface="Times New Roman"/>
                <a:cs typeface="Times New Roman"/>
              </a:rPr>
              <a:t>chứng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điểm: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buồn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cảnh</a:t>
            </a:r>
            <a:r>
              <a:rPr sz="1800" dirty="0">
                <a:latin typeface="Times New Roman"/>
                <a:cs typeface="Times New Roman"/>
              </a:rPr>
              <a:t> có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vui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đâu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bao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giờ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thi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hào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Nguyễn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Du.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Cảnh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836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985" algn="just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vật thiên nhiên ở đây </a:t>
            </a:r>
            <a:r>
              <a:rPr sz="1800" spc="-10" dirty="0">
                <a:latin typeface="Times New Roman"/>
                <a:cs typeface="Times New Roman"/>
              </a:rPr>
              <a:t>bị </a:t>
            </a:r>
            <a:r>
              <a:rPr sz="1800" spc="-5" dirty="0">
                <a:latin typeface="Times New Roman"/>
                <a:cs typeface="Times New Roman"/>
              </a:rPr>
              <a:t>bao </a:t>
            </a:r>
            <a:r>
              <a:rPr sz="1800" dirty="0">
                <a:latin typeface="Times New Roman"/>
                <a:cs typeface="Times New Roman"/>
              </a:rPr>
              <a:t>phủ một nỗi buồn trĩu nặng </a:t>
            </a:r>
            <a:r>
              <a:rPr sz="1800" spc="-5" dirty="0">
                <a:latin typeface="Times New Roman"/>
                <a:cs typeface="Times New Roman"/>
              </a:rPr>
              <a:t>bởi Kiều </a:t>
            </a:r>
            <a:r>
              <a:rPr sz="1800" dirty="0">
                <a:latin typeface="Times New Roman"/>
                <a:cs typeface="Times New Roman"/>
              </a:rPr>
              <a:t>nhìn cảnh bằng cặp </a:t>
            </a:r>
            <a:r>
              <a:rPr sz="1800" spc="-5" dirty="0">
                <a:latin typeface="Times New Roman"/>
                <a:cs typeface="Times New Roman"/>
              </a:rPr>
              <a:t>mắt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u </a:t>
            </a:r>
            <a:r>
              <a:rPr sz="1800" spc="-5" dirty="0">
                <a:latin typeface="Times New Roman"/>
                <a:cs typeface="Times New Roman"/>
              </a:rPr>
              <a:t>uất, </a:t>
            </a:r>
            <a:r>
              <a:rPr sz="1800" dirty="0">
                <a:latin typeface="Times New Roman"/>
                <a:cs typeface="Times New Roman"/>
              </a:rPr>
              <a:t>đau thương. Nỗi buồn từ </a:t>
            </a:r>
            <a:r>
              <a:rPr sz="1800" spc="-5" dirty="0">
                <a:latin typeface="Times New Roman"/>
                <a:cs typeface="Times New Roman"/>
              </a:rPr>
              <a:t>lòng người </a:t>
            </a:r>
            <a:r>
              <a:rPr sz="1800" dirty="0">
                <a:latin typeface="Times New Roman"/>
                <a:cs typeface="Times New Roman"/>
              </a:rPr>
              <a:t>thấm vào cảnh </a:t>
            </a:r>
            <a:r>
              <a:rPr sz="1800" spc="-5" dirty="0">
                <a:latin typeface="Times New Roman"/>
                <a:cs typeface="Times New Roman"/>
              </a:rPr>
              <a:t>vật </a:t>
            </a:r>
            <a:r>
              <a:rPr sz="1800" dirty="0">
                <a:latin typeface="Times New Roman"/>
                <a:cs typeface="Times New Roman"/>
              </a:rPr>
              <a:t>và cảnh </a:t>
            </a:r>
            <a:r>
              <a:rPr sz="1800" spc="-5" dirty="0">
                <a:latin typeface="Times New Roman"/>
                <a:cs typeface="Times New Roman"/>
              </a:rPr>
              <a:t>vật hoang vắng, đìu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hiu </a:t>
            </a:r>
            <a:r>
              <a:rPr sz="1800" spc="-5" dirty="0">
                <a:latin typeface="Times New Roman"/>
                <a:cs typeface="Times New Roman"/>
              </a:rPr>
              <a:t>càng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gợi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mối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sầu</a:t>
            </a:r>
            <a:r>
              <a:rPr sz="1800" dirty="0">
                <a:latin typeface="Times New Roman"/>
                <a:cs typeface="Times New Roman"/>
              </a:rPr>
              <a:t> trong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lòng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gái</a:t>
            </a:r>
            <a:r>
              <a:rPr sz="1800" dirty="0">
                <a:latin typeface="Times New Roman"/>
                <a:cs typeface="Times New Roman"/>
              </a:rPr>
              <a:t> bất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hạnh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Kiều.</a:t>
            </a:r>
            <a:endParaRPr sz="1800">
              <a:latin typeface="Times New Roman"/>
              <a:cs typeface="Times New Roman"/>
            </a:endParaRPr>
          </a:p>
          <a:p>
            <a:pPr marL="12700" marR="5080" indent="173990" algn="just">
              <a:lnSpc>
                <a:spcPct val="124600"/>
              </a:lnSpc>
              <a:spcBef>
                <a:spcPts val="10"/>
              </a:spcBef>
            </a:pPr>
            <a:r>
              <a:rPr sz="1800" spc="-5" dirty="0">
                <a:latin typeface="Times New Roman"/>
                <a:cs typeface="Times New Roman"/>
              </a:rPr>
              <a:t>Đang sống trong </a:t>
            </a:r>
            <a:r>
              <a:rPr sz="1800" dirty="0">
                <a:latin typeface="Times New Roman"/>
                <a:cs typeface="Times New Roman"/>
              </a:rPr>
              <a:t>không khí </a:t>
            </a:r>
            <a:r>
              <a:rPr sz="1800" spc="-5" dirty="0">
                <a:latin typeface="Times New Roman"/>
                <a:cs typeface="Times New Roman"/>
              </a:rPr>
              <a:t>ấm </a:t>
            </a:r>
            <a:r>
              <a:rPr sz="1800" dirty="0">
                <a:latin typeface="Times New Roman"/>
                <a:cs typeface="Times New Roman"/>
              </a:rPr>
              <a:t>êm, </a:t>
            </a:r>
            <a:r>
              <a:rPr sz="1800" spc="-5" dirty="0">
                <a:latin typeface="Times New Roman"/>
                <a:cs typeface="Times New Roman"/>
              </a:rPr>
              <a:t>đùm </a:t>
            </a:r>
            <a:r>
              <a:rPr sz="1800" dirty="0">
                <a:latin typeface="Times New Roman"/>
                <a:cs typeface="Times New Roman"/>
              </a:rPr>
              <a:t>bọc của </a:t>
            </a:r>
            <a:r>
              <a:rPr sz="1800" spc="-5" dirty="0">
                <a:latin typeface="Times New Roman"/>
                <a:cs typeface="Times New Roman"/>
              </a:rPr>
              <a:t>gia đình; đang say sưa </a:t>
            </a:r>
            <a:r>
              <a:rPr sz="1800" spc="5" dirty="0">
                <a:latin typeface="Times New Roman"/>
                <a:cs typeface="Times New Roman"/>
              </a:rPr>
              <a:t>hạnh </a:t>
            </a:r>
            <a:r>
              <a:rPr sz="1800" dirty="0">
                <a:latin typeface="Times New Roman"/>
                <a:cs typeface="Times New Roman"/>
              </a:rPr>
              <a:t>phúc </a:t>
            </a:r>
            <a:r>
              <a:rPr sz="1800" spc="-5" dirty="0">
                <a:latin typeface="Times New Roman"/>
                <a:cs typeface="Times New Roman"/>
              </a:rPr>
              <a:t>với </a:t>
            </a:r>
            <a:r>
              <a:rPr sz="1800" dirty="0">
                <a:latin typeface="Times New Roman"/>
                <a:cs typeface="Times New Roman"/>
              </a:rPr>
              <a:t> mối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đầu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ngọt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ngào,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sáng,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Kiều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bỗng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dưng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bị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rơi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vào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cạm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bẫy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cuộc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đời.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bị </a:t>
            </a:r>
            <a:r>
              <a:rPr sz="1800" spc="-5" dirty="0">
                <a:latin typeface="Times New Roman"/>
                <a:cs typeface="Times New Roman"/>
              </a:rPr>
              <a:t>lừa </a:t>
            </a:r>
            <a:r>
              <a:rPr sz="1800" dirty="0">
                <a:latin typeface="Times New Roman"/>
                <a:cs typeface="Times New Roman"/>
              </a:rPr>
              <a:t>gạt trắng </a:t>
            </a:r>
            <a:r>
              <a:rPr sz="1800" spc="-5" dirty="0">
                <a:latin typeface="Times New Roman"/>
                <a:cs typeface="Times New Roman"/>
              </a:rPr>
              <a:t>trợn, </a:t>
            </a:r>
            <a:r>
              <a:rPr sz="1800" dirty="0">
                <a:latin typeface="Times New Roman"/>
                <a:cs typeface="Times New Roman"/>
              </a:rPr>
              <a:t>bị </a:t>
            </a:r>
            <a:r>
              <a:rPr sz="1800" spc="-5" dirty="0">
                <a:latin typeface="Times New Roman"/>
                <a:cs typeface="Times New Roman"/>
              </a:rPr>
              <a:t>đánh </a:t>
            </a:r>
            <a:r>
              <a:rPr sz="1800" dirty="0">
                <a:latin typeface="Times New Roman"/>
                <a:cs typeface="Times New Roman"/>
              </a:rPr>
              <a:t>đập dã </a:t>
            </a:r>
            <a:r>
              <a:rPr sz="1800" spc="-5" dirty="0">
                <a:latin typeface="Times New Roman"/>
                <a:cs typeface="Times New Roman"/>
              </a:rPr>
              <a:t>man, </a:t>
            </a:r>
            <a:r>
              <a:rPr sz="1800" dirty="0">
                <a:latin typeface="Times New Roman"/>
                <a:cs typeface="Times New Roman"/>
              </a:rPr>
              <a:t>bị xúc phạm đến </a:t>
            </a:r>
            <a:r>
              <a:rPr sz="1800" spc="-5" dirty="0">
                <a:latin typeface="Times New Roman"/>
                <a:cs typeface="Times New Roman"/>
              </a:rPr>
              <a:t>phẩm </a:t>
            </a:r>
            <a:r>
              <a:rPr sz="1800" dirty="0">
                <a:latin typeface="Times New Roman"/>
                <a:cs typeface="Times New Roman"/>
              </a:rPr>
              <a:t>hạnh. Bao tai </a:t>
            </a:r>
            <a:r>
              <a:rPr sz="1800" spc="-5" dirty="0">
                <a:latin typeface="Times New Roman"/>
                <a:cs typeface="Times New Roman"/>
              </a:rPr>
              <a:t>biến </a:t>
            </a:r>
            <a:r>
              <a:rPr sz="1800" dirty="0">
                <a:latin typeface="Times New Roman"/>
                <a:cs typeface="Times New Roman"/>
              </a:rPr>
              <a:t>dồn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dập </a:t>
            </a:r>
            <a:r>
              <a:rPr sz="1800" spc="-5" dirty="0">
                <a:latin typeface="Times New Roman"/>
                <a:cs typeface="Times New Roman"/>
              </a:rPr>
              <a:t>đến với nàng </a:t>
            </a:r>
            <a:r>
              <a:rPr sz="1800" dirty="0">
                <a:latin typeface="Times New Roman"/>
                <a:cs typeface="Times New Roman"/>
              </a:rPr>
              <a:t>trong </a:t>
            </a:r>
            <a:r>
              <a:rPr sz="1800" spc="5" dirty="0">
                <a:latin typeface="Times New Roman"/>
                <a:cs typeface="Times New Roman"/>
              </a:rPr>
              <a:t>mộ </a:t>
            </a:r>
            <a:r>
              <a:rPr sz="1800" spc="-5" dirty="0">
                <a:latin typeface="Times New Roman"/>
                <a:cs typeface="Times New Roman"/>
              </a:rPr>
              <a:t>thời </a:t>
            </a:r>
            <a:r>
              <a:rPr sz="1800" dirty="0">
                <a:latin typeface="Times New Roman"/>
                <a:cs typeface="Times New Roman"/>
              </a:rPr>
              <a:t>gian </a:t>
            </a:r>
            <a:r>
              <a:rPr sz="1800" spc="-5" dirty="0">
                <a:latin typeface="Times New Roman"/>
                <a:cs typeface="Times New Roman"/>
              </a:rPr>
              <a:t>quá </a:t>
            </a:r>
            <a:r>
              <a:rPr sz="1800" dirty="0">
                <a:latin typeface="Times New Roman"/>
                <a:cs typeface="Times New Roman"/>
              </a:rPr>
              <a:t>ngắn. Cả </a:t>
            </a:r>
            <a:r>
              <a:rPr sz="1800" spc="-5" dirty="0">
                <a:latin typeface="Times New Roman"/>
                <a:cs typeface="Times New Roman"/>
              </a:rPr>
              <a:t>thể </a:t>
            </a:r>
            <a:r>
              <a:rPr sz="1800" dirty="0">
                <a:latin typeface="Times New Roman"/>
                <a:cs typeface="Times New Roman"/>
              </a:rPr>
              <a:t>xác </a:t>
            </a:r>
            <a:r>
              <a:rPr sz="1800" spc="-5" dirty="0">
                <a:latin typeface="Times New Roman"/>
                <a:cs typeface="Times New Roman"/>
              </a:rPr>
              <a:t>lẫn </a:t>
            </a:r>
            <a:r>
              <a:rPr sz="1800" dirty="0">
                <a:latin typeface="Times New Roman"/>
                <a:cs typeface="Times New Roman"/>
              </a:rPr>
              <a:t>tâm hồn nàng bị </a:t>
            </a:r>
            <a:r>
              <a:rPr sz="1800" spc="-5" dirty="0">
                <a:latin typeface="Times New Roman"/>
                <a:cs typeface="Times New Roman"/>
              </a:rPr>
              <a:t>những </a:t>
            </a:r>
            <a:r>
              <a:rPr sz="1800" dirty="0">
                <a:latin typeface="Times New Roman"/>
                <a:cs typeface="Times New Roman"/>
              </a:rPr>
              <a:t>thế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lực đen </a:t>
            </a:r>
            <a:r>
              <a:rPr sz="1800" dirty="0">
                <a:latin typeface="Times New Roman"/>
                <a:cs typeface="Times New Roman"/>
              </a:rPr>
              <a:t>tối giày xéo, chà đạp </a:t>
            </a:r>
            <a:r>
              <a:rPr sz="1800" spc="-5" dirty="0">
                <a:latin typeface="Times New Roman"/>
                <a:cs typeface="Times New Roman"/>
              </a:rPr>
              <a:t>không </a:t>
            </a:r>
            <a:r>
              <a:rPr sz="1800" dirty="0">
                <a:latin typeface="Times New Roman"/>
                <a:cs typeface="Times New Roman"/>
              </a:rPr>
              <a:t>thương </a:t>
            </a:r>
            <a:r>
              <a:rPr sz="1800" spc="-5" dirty="0">
                <a:latin typeface="Times New Roman"/>
                <a:cs typeface="Times New Roman"/>
              </a:rPr>
              <a:t>tiếc. Giờ </a:t>
            </a:r>
            <a:r>
              <a:rPr sz="1800" dirty="0">
                <a:latin typeface="Times New Roman"/>
                <a:cs typeface="Times New Roman"/>
              </a:rPr>
              <a:t>đây, </a:t>
            </a:r>
            <a:r>
              <a:rPr sz="1800" spc="-5" dirty="0">
                <a:latin typeface="Times New Roman"/>
                <a:cs typeface="Times New Roman"/>
              </a:rPr>
              <a:t>một mình </a:t>
            </a:r>
            <a:r>
              <a:rPr sz="1800" dirty="0">
                <a:latin typeface="Times New Roman"/>
                <a:cs typeface="Times New Roman"/>
              </a:rPr>
              <a:t>ngồi </a:t>
            </a:r>
            <a:r>
              <a:rPr sz="1800" spc="-5" dirty="0">
                <a:latin typeface="Times New Roman"/>
                <a:cs typeface="Times New Roman"/>
              </a:rPr>
              <a:t>trước lầu Ngưng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Bích, </a:t>
            </a:r>
            <a:r>
              <a:rPr sz="1800" spc="-5" dirty="0">
                <a:latin typeface="Times New Roman"/>
                <a:cs typeface="Times New Roman"/>
              </a:rPr>
              <a:t>giữa </a:t>
            </a:r>
            <a:r>
              <a:rPr sz="1800" dirty="0">
                <a:latin typeface="Times New Roman"/>
                <a:cs typeface="Times New Roman"/>
              </a:rPr>
              <a:t>chốn đất </a:t>
            </a:r>
            <a:r>
              <a:rPr sz="1800" spc="-5" dirty="0">
                <a:latin typeface="Times New Roman"/>
                <a:cs typeface="Times New Roman"/>
              </a:rPr>
              <a:t>khách </a:t>
            </a:r>
            <a:r>
              <a:rPr sz="1800" dirty="0">
                <a:latin typeface="Times New Roman"/>
                <a:cs typeface="Times New Roman"/>
              </a:rPr>
              <a:t>quê </a:t>
            </a:r>
            <a:r>
              <a:rPr sz="1800" spc="-5" dirty="0">
                <a:latin typeface="Times New Roman"/>
                <a:cs typeface="Times New Roman"/>
              </a:rPr>
              <a:t>người, </a:t>
            </a:r>
            <a:r>
              <a:rPr sz="1800" dirty="0">
                <a:latin typeface="Times New Roman"/>
                <a:cs typeface="Times New Roman"/>
              </a:rPr>
              <a:t>Kiều hoàn </a:t>
            </a:r>
            <a:r>
              <a:rPr sz="1800" spc="-5" dirty="0">
                <a:latin typeface="Times New Roman"/>
                <a:cs typeface="Times New Roman"/>
              </a:rPr>
              <a:t>toàn </a:t>
            </a:r>
            <a:r>
              <a:rPr sz="1800" dirty="0">
                <a:latin typeface="Times New Roman"/>
                <a:cs typeface="Times New Roman"/>
              </a:rPr>
              <a:t>cô đơn, </a:t>
            </a:r>
            <a:r>
              <a:rPr sz="1800" spc="-5" dirty="0">
                <a:latin typeface="Times New Roman"/>
                <a:cs typeface="Times New Roman"/>
              </a:rPr>
              <a:t>không </a:t>
            </a:r>
            <a:r>
              <a:rPr sz="1800" spc="5" dirty="0">
                <a:latin typeface="Times New Roman"/>
                <a:cs typeface="Times New Roman"/>
              </a:rPr>
              <a:t>một </a:t>
            </a:r>
            <a:r>
              <a:rPr sz="1800" spc="-5" dirty="0">
                <a:latin typeface="Times New Roman"/>
                <a:cs typeface="Times New Roman"/>
              </a:rPr>
              <a:t>người thân thích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 chia </a:t>
            </a:r>
            <a:r>
              <a:rPr sz="1800" spc="-5" dirty="0">
                <a:latin typeface="Times New Roman"/>
                <a:cs typeface="Times New Roman"/>
              </a:rPr>
              <a:t>sẻ tâm </a:t>
            </a:r>
            <a:r>
              <a:rPr sz="1800" spc="-10" dirty="0">
                <a:latin typeface="Times New Roman"/>
                <a:cs typeface="Times New Roman"/>
              </a:rPr>
              <a:t>sự </a:t>
            </a:r>
            <a:r>
              <a:rPr sz="1800" dirty="0">
                <a:latin typeface="Times New Roman"/>
                <a:cs typeface="Times New Roman"/>
              </a:rPr>
              <a:t>đau thương. </a:t>
            </a:r>
            <a:r>
              <a:rPr sz="1800" spc="-5" dirty="0">
                <a:latin typeface="Times New Roman"/>
                <a:cs typeface="Times New Roman"/>
              </a:rPr>
              <a:t>Bởi </a:t>
            </a:r>
            <a:r>
              <a:rPr sz="1800" dirty="0">
                <a:latin typeface="Times New Roman"/>
                <a:cs typeface="Times New Roman"/>
              </a:rPr>
              <a:t>vậy, nỗi buồn đau </a:t>
            </a:r>
            <a:r>
              <a:rPr sz="1800" spc="-5" dirty="0">
                <a:latin typeface="Times New Roman"/>
                <a:cs typeface="Times New Roman"/>
              </a:rPr>
              <a:t>càng </a:t>
            </a:r>
            <a:r>
              <a:rPr sz="1800" dirty="0">
                <a:latin typeface="Times New Roman"/>
                <a:cs typeface="Times New Roman"/>
              </a:rPr>
              <a:t>lớn, </a:t>
            </a:r>
            <a:r>
              <a:rPr sz="1800" spc="-5" dirty="0">
                <a:latin typeface="Times New Roman"/>
                <a:cs typeface="Times New Roman"/>
              </a:rPr>
              <a:t>càng sâu. </a:t>
            </a:r>
            <a:r>
              <a:rPr sz="1800" dirty="0">
                <a:latin typeface="Times New Roman"/>
                <a:cs typeface="Times New Roman"/>
              </a:rPr>
              <a:t>Thuý Kiều </a:t>
            </a:r>
            <a:r>
              <a:rPr sz="1800" spc="-5" dirty="0">
                <a:latin typeface="Times New Roman"/>
                <a:cs typeface="Times New Roman"/>
              </a:rPr>
              <a:t>chỉ </a:t>
            </a:r>
            <a:r>
              <a:rPr sz="1800" dirty="0">
                <a:latin typeface="Times New Roman"/>
                <a:cs typeface="Times New Roman"/>
              </a:rPr>
              <a:t> còn biết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sẻ nỗi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lòng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cùng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cảnh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vật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quanh</a:t>
            </a:r>
            <a:r>
              <a:rPr sz="1800" spc="-5" dirty="0">
                <a:latin typeface="Times New Roman"/>
                <a:cs typeface="Times New Roman"/>
              </a:rPr>
              <a:t> nàng.</a:t>
            </a:r>
            <a:endParaRPr sz="1800">
              <a:latin typeface="Times New Roman"/>
              <a:cs typeface="Times New Roman"/>
            </a:endParaRPr>
          </a:p>
          <a:p>
            <a:pPr marL="12700" marR="6350" indent="229870" algn="just">
              <a:lnSpc>
                <a:spcPct val="124500"/>
              </a:lnSpc>
              <a:spcBef>
                <a:spcPts val="10"/>
              </a:spcBef>
            </a:pPr>
            <a:r>
              <a:rPr sz="1800" spc="-5" dirty="0">
                <a:latin typeface="Times New Roman"/>
                <a:cs typeface="Times New Roman"/>
              </a:rPr>
              <a:t>Sáu </a:t>
            </a:r>
            <a:r>
              <a:rPr sz="1800" dirty="0">
                <a:latin typeface="Times New Roman"/>
                <a:cs typeface="Times New Roman"/>
              </a:rPr>
              <a:t>câu đầu </a:t>
            </a:r>
            <a:r>
              <a:rPr sz="1800" spc="-5" dirty="0">
                <a:latin typeface="Times New Roman"/>
                <a:cs typeface="Times New Roman"/>
              </a:rPr>
              <a:t>là </a:t>
            </a:r>
            <a:r>
              <a:rPr sz="1800" dirty="0">
                <a:latin typeface="Times New Roman"/>
                <a:cs typeface="Times New Roman"/>
              </a:rPr>
              <a:t>cảnh lầu </a:t>
            </a:r>
            <a:r>
              <a:rPr sz="1800" spc="-10" dirty="0">
                <a:latin typeface="Times New Roman"/>
                <a:cs typeface="Times New Roman"/>
              </a:rPr>
              <a:t>Ngưng </a:t>
            </a:r>
            <a:r>
              <a:rPr sz="1800" spc="-5" dirty="0">
                <a:latin typeface="Times New Roman"/>
                <a:cs typeface="Times New Roman"/>
              </a:rPr>
              <a:t>Bích. </a:t>
            </a:r>
            <a:r>
              <a:rPr sz="1800" dirty="0">
                <a:latin typeface="Times New Roman"/>
                <a:cs typeface="Times New Roman"/>
              </a:rPr>
              <a:t>Cảnh </a:t>
            </a:r>
            <a:r>
              <a:rPr sz="1800" spc="-5" dirty="0">
                <a:latin typeface="Times New Roman"/>
                <a:cs typeface="Times New Roman"/>
              </a:rPr>
              <a:t>được </a:t>
            </a:r>
            <a:r>
              <a:rPr sz="1800" dirty="0">
                <a:latin typeface="Times New Roman"/>
                <a:cs typeface="Times New Roman"/>
              </a:rPr>
              <a:t>tác </a:t>
            </a:r>
            <a:r>
              <a:rPr sz="1800" spc="-5" dirty="0">
                <a:latin typeface="Times New Roman"/>
                <a:cs typeface="Times New Roman"/>
              </a:rPr>
              <a:t>giả </a:t>
            </a:r>
            <a:r>
              <a:rPr sz="1800" spc="-10" dirty="0">
                <a:latin typeface="Times New Roman"/>
                <a:cs typeface="Times New Roman"/>
              </a:rPr>
              <a:t>vẽ </a:t>
            </a:r>
            <a:r>
              <a:rPr sz="1800" dirty="0">
                <a:latin typeface="Times New Roman"/>
                <a:cs typeface="Times New Roman"/>
              </a:rPr>
              <a:t>lên bằng </a:t>
            </a:r>
            <a:r>
              <a:rPr sz="1800" spc="-5" dirty="0">
                <a:latin typeface="Times New Roman"/>
                <a:cs typeface="Times New Roman"/>
              </a:rPr>
              <a:t>những </a:t>
            </a:r>
            <a:r>
              <a:rPr sz="1800" dirty="0">
                <a:latin typeface="Times New Roman"/>
                <a:cs typeface="Times New Roman"/>
              </a:rPr>
              <a:t>nét </a:t>
            </a:r>
            <a:r>
              <a:rPr sz="1800" spc="-5" dirty="0">
                <a:latin typeface="Times New Roman"/>
                <a:cs typeface="Times New Roman"/>
              </a:rPr>
              <a:t>chấm </a:t>
            </a:r>
            <a:r>
              <a:rPr sz="1800" dirty="0">
                <a:latin typeface="Times New Roman"/>
                <a:cs typeface="Times New Roman"/>
              </a:rPr>
              <a:t> phá: </a:t>
            </a:r>
            <a:r>
              <a:rPr sz="1800" spc="-5" dirty="0">
                <a:latin typeface="Times New Roman"/>
                <a:cs typeface="Times New Roman"/>
              </a:rPr>
              <a:t>vẻ </a:t>
            </a:r>
            <a:r>
              <a:rPr sz="1800" dirty="0">
                <a:latin typeface="Times New Roman"/>
                <a:cs typeface="Times New Roman"/>
              </a:rPr>
              <a:t>non </a:t>
            </a:r>
            <a:r>
              <a:rPr sz="1800" spc="-5" dirty="0">
                <a:latin typeface="Times New Roman"/>
                <a:cs typeface="Times New Roman"/>
              </a:rPr>
              <a:t>xa, </a:t>
            </a:r>
            <a:r>
              <a:rPr sz="1800" dirty="0">
                <a:latin typeface="Times New Roman"/>
                <a:cs typeface="Times New Roman"/>
              </a:rPr>
              <a:t>tấm trăng </a:t>
            </a:r>
            <a:r>
              <a:rPr sz="1800" spc="-5" dirty="0">
                <a:latin typeface="Times New Roman"/>
                <a:cs typeface="Times New Roman"/>
              </a:rPr>
              <a:t>gần, bốn </a:t>
            </a:r>
            <a:r>
              <a:rPr sz="1800" dirty="0">
                <a:latin typeface="Times New Roman"/>
                <a:cs typeface="Times New Roman"/>
              </a:rPr>
              <a:t>bề bát </a:t>
            </a:r>
            <a:r>
              <a:rPr sz="1800" spc="-5" dirty="0">
                <a:latin typeface="Times New Roman"/>
                <a:cs typeface="Times New Roman"/>
              </a:rPr>
              <a:t>ngát, </a:t>
            </a:r>
            <a:r>
              <a:rPr sz="1800" spc="-10" dirty="0">
                <a:latin typeface="Times New Roman"/>
                <a:cs typeface="Times New Roman"/>
              </a:rPr>
              <a:t>cát </a:t>
            </a:r>
            <a:r>
              <a:rPr sz="1800" dirty="0">
                <a:latin typeface="Times New Roman"/>
                <a:cs typeface="Times New Roman"/>
              </a:rPr>
              <a:t>vàng cồn nọ, </a:t>
            </a:r>
            <a:r>
              <a:rPr sz="1800" spc="-5" dirty="0">
                <a:latin typeface="Times New Roman"/>
                <a:cs typeface="Times New Roman"/>
              </a:rPr>
              <a:t>bụi </a:t>
            </a:r>
            <a:r>
              <a:rPr sz="1800" dirty="0">
                <a:latin typeface="Times New Roman"/>
                <a:cs typeface="Times New Roman"/>
              </a:rPr>
              <a:t>hồng </a:t>
            </a:r>
            <a:r>
              <a:rPr sz="1800" spc="-5" dirty="0">
                <a:latin typeface="Times New Roman"/>
                <a:cs typeface="Times New Roman"/>
              </a:rPr>
              <a:t>dặm kia. </a:t>
            </a:r>
            <a:r>
              <a:rPr sz="1800" dirty="0">
                <a:latin typeface="Times New Roman"/>
                <a:cs typeface="Times New Roman"/>
              </a:rPr>
              <a:t>Cảnh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đẹp,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thật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buồn,</a:t>
            </a:r>
            <a:r>
              <a:rPr sz="1800" spc="-5" dirty="0">
                <a:latin typeface="Times New Roman"/>
                <a:cs typeface="Times New Roman"/>
              </a:rPr>
              <a:t> mênh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mông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hoang </a:t>
            </a:r>
            <a:r>
              <a:rPr sz="1800" spc="-5" dirty="0">
                <a:latin typeface="Times New Roman"/>
                <a:cs typeface="Times New Roman"/>
              </a:rPr>
              <a:t>vắng,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lạnh lẽo. </a:t>
            </a:r>
            <a:r>
              <a:rPr sz="1800" dirty="0">
                <a:latin typeface="Times New Roman"/>
                <a:cs typeface="Times New Roman"/>
              </a:rPr>
              <a:t>Nguyễn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mượn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nói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lên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tâm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trạng </a:t>
            </a:r>
            <a:r>
              <a:rPr sz="1800" spc="-5" dirty="0">
                <a:latin typeface="Times New Roman"/>
                <a:cs typeface="Times New Roman"/>
              </a:rPr>
              <a:t>nàng</a:t>
            </a:r>
            <a:r>
              <a:rPr sz="1800" dirty="0">
                <a:latin typeface="Times New Roman"/>
                <a:cs typeface="Times New Roman"/>
              </a:rPr>
              <a:t> Kiều:</a:t>
            </a:r>
            <a:endParaRPr sz="1800">
              <a:latin typeface="Times New Roman"/>
              <a:cs typeface="Times New Roman"/>
            </a:endParaRPr>
          </a:p>
          <a:p>
            <a:pPr marL="2495550" marR="2489835" indent="13335" algn="just">
              <a:lnSpc>
                <a:spcPts val="2700"/>
              </a:lnSpc>
              <a:spcBef>
                <a:spcPts val="85"/>
              </a:spcBef>
            </a:pPr>
            <a:r>
              <a:rPr sz="1800" spc="-5" dirty="0">
                <a:latin typeface="Times New Roman"/>
                <a:cs typeface="Times New Roman"/>
              </a:rPr>
              <a:t>“Trước lầu </a:t>
            </a:r>
            <a:r>
              <a:rPr sz="1800" spc="-10" dirty="0">
                <a:latin typeface="Times New Roman"/>
                <a:cs typeface="Times New Roman"/>
              </a:rPr>
              <a:t>Ngưng </a:t>
            </a:r>
            <a:r>
              <a:rPr sz="1800" dirty="0">
                <a:latin typeface="Times New Roman"/>
                <a:cs typeface="Times New Roman"/>
              </a:rPr>
              <a:t>Bích khoá </a:t>
            </a:r>
            <a:r>
              <a:rPr sz="1800" spc="-5" dirty="0">
                <a:latin typeface="Times New Roman"/>
                <a:cs typeface="Times New Roman"/>
              </a:rPr>
              <a:t>xuân,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Vẻ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non</a:t>
            </a:r>
            <a:r>
              <a:rPr sz="1800" spc="-5" dirty="0">
                <a:latin typeface="Times New Roman"/>
                <a:cs typeface="Times New Roman"/>
              </a:rPr>
              <a:t> xa,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tấm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trăng </a:t>
            </a:r>
            <a:r>
              <a:rPr sz="1800" dirty="0">
                <a:latin typeface="Times New Roman"/>
                <a:cs typeface="Times New Roman"/>
              </a:rPr>
              <a:t>gần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 </a:t>
            </a:r>
            <a:r>
              <a:rPr sz="1800" spc="-5" dirty="0">
                <a:latin typeface="Times New Roman"/>
                <a:cs typeface="Times New Roman"/>
              </a:rPr>
              <a:t>chung.”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4933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29870" algn="just">
              <a:lnSpc>
                <a:spcPct val="124600"/>
              </a:lnSpc>
              <a:spcBef>
                <a:spcPts val="95"/>
              </a:spcBef>
            </a:pPr>
            <a:r>
              <a:rPr sz="1800" dirty="0">
                <a:latin typeface="Times New Roman"/>
                <a:cs typeface="Times New Roman"/>
              </a:rPr>
              <a:t>Cha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mẹ,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em,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yêu,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...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tất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xa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xôi,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cách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biệt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Kiều.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giữa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lũ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mặt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dạ thú </a:t>
            </a:r>
            <a:r>
              <a:rPr sz="1800" spc="-5" dirty="0">
                <a:latin typeface="Times New Roman"/>
                <a:cs typeface="Times New Roman"/>
              </a:rPr>
              <a:t>như </a:t>
            </a:r>
            <a:r>
              <a:rPr sz="1800" dirty="0">
                <a:latin typeface="Times New Roman"/>
                <a:cs typeface="Times New Roman"/>
              </a:rPr>
              <a:t>Tú </a:t>
            </a:r>
            <a:r>
              <a:rPr sz="1800" spc="-5" dirty="0">
                <a:latin typeface="Times New Roman"/>
                <a:cs typeface="Times New Roman"/>
              </a:rPr>
              <a:t>Bà, Mã Giám </a:t>
            </a:r>
            <a:r>
              <a:rPr sz="1800" spc="-10" dirty="0">
                <a:latin typeface="Times New Roman"/>
                <a:cs typeface="Times New Roman"/>
              </a:rPr>
              <a:t>Sinh, </a:t>
            </a:r>
            <a:r>
              <a:rPr sz="1800" spc="5" dirty="0">
                <a:latin typeface="Times New Roman"/>
                <a:cs typeface="Times New Roman"/>
              </a:rPr>
              <a:t>Kiều </a:t>
            </a:r>
            <a:r>
              <a:rPr sz="1800" dirty="0">
                <a:latin typeface="Times New Roman"/>
                <a:cs typeface="Times New Roman"/>
              </a:rPr>
              <a:t>chẳng </a:t>
            </a:r>
            <a:r>
              <a:rPr sz="1800" spc="-5" dirty="0">
                <a:latin typeface="Times New Roman"/>
                <a:cs typeface="Times New Roman"/>
              </a:rPr>
              <a:t>khác </a:t>
            </a:r>
            <a:r>
              <a:rPr sz="1800" dirty="0">
                <a:latin typeface="Times New Roman"/>
                <a:cs typeface="Times New Roman"/>
              </a:rPr>
              <a:t>gì </a:t>
            </a:r>
            <a:r>
              <a:rPr sz="1800" spc="-5" dirty="0">
                <a:latin typeface="Times New Roman"/>
                <a:cs typeface="Times New Roman"/>
              </a:rPr>
              <a:t>một </a:t>
            </a:r>
            <a:r>
              <a:rPr sz="1800" dirty="0">
                <a:latin typeface="Times New Roman"/>
                <a:cs typeface="Times New Roman"/>
              </a:rPr>
              <a:t>chú cừu non </a:t>
            </a:r>
            <a:r>
              <a:rPr sz="1800" spc="-5" dirty="0">
                <a:latin typeface="Times New Roman"/>
                <a:cs typeface="Times New Roman"/>
              </a:rPr>
              <a:t>giữa </a:t>
            </a:r>
            <a:r>
              <a:rPr sz="1800" dirty="0">
                <a:latin typeface="Times New Roman"/>
                <a:cs typeface="Times New Roman"/>
              </a:rPr>
              <a:t>bầy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lang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sói.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hiểu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nỗi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lòng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cảnh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huống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này?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Nhìn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dáng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núi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xa,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ngắm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vầng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trăng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gần,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cảm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thấy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đó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bè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bạn.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Nhưng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bạn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lời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này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đâu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 </a:t>
            </a:r>
            <a:r>
              <a:rPr sz="1800" spc="-5" dirty="0">
                <a:latin typeface="Times New Roman"/>
                <a:cs typeface="Times New Roman"/>
              </a:rPr>
              <a:t>ủi, </a:t>
            </a:r>
            <a:r>
              <a:rPr sz="1800" dirty="0">
                <a:latin typeface="Times New Roman"/>
                <a:cs typeface="Times New Roman"/>
              </a:rPr>
              <a:t>chia </a:t>
            </a:r>
            <a:r>
              <a:rPr sz="1800" spc="-5" dirty="0">
                <a:latin typeface="Times New Roman"/>
                <a:cs typeface="Times New Roman"/>
              </a:rPr>
              <a:t>sẻ </a:t>
            </a:r>
            <a:r>
              <a:rPr sz="1800" spc="-10" dirty="0">
                <a:latin typeface="Times New Roman"/>
                <a:cs typeface="Times New Roman"/>
              </a:rPr>
              <a:t>được </a:t>
            </a:r>
            <a:r>
              <a:rPr sz="1800" dirty="0">
                <a:latin typeface="Times New Roman"/>
                <a:cs typeface="Times New Roman"/>
              </a:rPr>
              <a:t>nỗi buồn </a:t>
            </a:r>
            <a:r>
              <a:rPr sz="1800" spc="-10" dirty="0">
                <a:latin typeface="Times New Roman"/>
                <a:cs typeface="Times New Roman"/>
              </a:rPr>
              <a:t>đang </a:t>
            </a:r>
            <a:r>
              <a:rPr sz="1800" dirty="0">
                <a:latin typeface="Times New Roman"/>
                <a:cs typeface="Times New Roman"/>
              </a:rPr>
              <a:t>chất </a:t>
            </a:r>
            <a:r>
              <a:rPr sz="1800" spc="-5" dirty="0">
                <a:latin typeface="Times New Roman"/>
                <a:cs typeface="Times New Roman"/>
              </a:rPr>
              <a:t>ngất </a:t>
            </a:r>
            <a:r>
              <a:rPr sz="1800" dirty="0">
                <a:latin typeface="Times New Roman"/>
                <a:cs typeface="Times New Roman"/>
              </a:rPr>
              <a:t>trong lòng </a:t>
            </a:r>
            <a:r>
              <a:rPr sz="1800" spc="-5" dirty="0">
                <a:latin typeface="Times New Roman"/>
                <a:cs typeface="Times New Roman"/>
              </a:rPr>
              <a:t>nàng? </a:t>
            </a:r>
            <a:r>
              <a:rPr sz="1800" dirty="0">
                <a:latin typeface="Times New Roman"/>
                <a:cs typeface="Times New Roman"/>
              </a:rPr>
              <a:t>Bởi thế, nỗi buồn </a:t>
            </a:r>
            <a:r>
              <a:rPr sz="1800" spc="-5" dirty="0">
                <a:latin typeface="Times New Roman"/>
                <a:cs typeface="Times New Roman"/>
              </a:rPr>
              <a:t>không thể </a:t>
            </a:r>
            <a:r>
              <a:rPr sz="1800" dirty="0">
                <a:latin typeface="Times New Roman"/>
                <a:cs typeface="Times New Roman"/>
              </a:rPr>
              <a:t> nào vơi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cạn.</a:t>
            </a:r>
            <a:endParaRPr sz="1800">
              <a:latin typeface="Times New Roman"/>
              <a:cs typeface="Times New Roman"/>
            </a:endParaRPr>
          </a:p>
          <a:p>
            <a:pPr marL="242570" marR="183515" algn="ctr">
              <a:lnSpc>
                <a:spcPts val="2700"/>
              </a:lnSpc>
              <a:spcBef>
                <a:spcPts val="170"/>
              </a:spcBef>
            </a:pPr>
            <a:r>
              <a:rPr sz="1800" spc="-5" dirty="0">
                <a:latin typeface="Times New Roman"/>
                <a:cs typeface="Times New Roman"/>
              </a:rPr>
              <a:t>Dõi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tầm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mắt</a:t>
            </a:r>
            <a:r>
              <a:rPr sz="1800" spc="-10" dirty="0">
                <a:latin typeface="Times New Roman"/>
                <a:cs typeface="Times New Roman"/>
              </a:rPr>
              <a:t> ra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bốn </a:t>
            </a:r>
            <a:r>
              <a:rPr sz="1800" spc="-5" dirty="0">
                <a:latin typeface="Times New Roman"/>
                <a:cs typeface="Times New Roman"/>
              </a:rPr>
              <a:t>phương,</a:t>
            </a:r>
            <a:r>
              <a:rPr sz="1800" dirty="0">
                <a:latin typeface="Times New Roman"/>
                <a:cs typeface="Times New Roman"/>
              </a:rPr>
              <a:t> tám </a:t>
            </a:r>
            <a:r>
              <a:rPr sz="1800" spc="-5" dirty="0">
                <a:latin typeface="Times New Roman"/>
                <a:cs typeface="Times New Roman"/>
              </a:rPr>
              <a:t>hướng,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hướng nào loé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lên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dirty="0">
                <a:latin typeface="Times New Roman"/>
                <a:cs typeface="Times New Roman"/>
              </a:rPr>
              <a:t> một </a:t>
            </a:r>
            <a:r>
              <a:rPr sz="1800" spc="-5" dirty="0">
                <a:latin typeface="Times New Roman"/>
                <a:cs typeface="Times New Roman"/>
              </a:rPr>
              <a:t>chút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vui: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“Bốn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bề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bát ngát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xa trông,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345"/>
              </a:spcBef>
            </a:pPr>
            <a:r>
              <a:rPr sz="1800" dirty="0">
                <a:latin typeface="Times New Roman"/>
                <a:cs typeface="Times New Roman"/>
              </a:rPr>
              <a:t>Cát</a:t>
            </a:r>
            <a:r>
              <a:rPr sz="1800" spc="-5" dirty="0">
                <a:latin typeface="Times New Roman"/>
                <a:cs typeface="Times New Roman"/>
              </a:rPr>
              <a:t> vàng </a:t>
            </a:r>
            <a:r>
              <a:rPr sz="1800" dirty="0">
                <a:latin typeface="Times New Roman"/>
                <a:cs typeface="Times New Roman"/>
              </a:rPr>
              <a:t>cồn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nọ,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bụi hồng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dặm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kia".</a:t>
            </a:r>
            <a:endParaRPr sz="1800">
              <a:latin typeface="Times New Roman"/>
              <a:cs typeface="Times New Roman"/>
            </a:endParaRPr>
          </a:p>
          <a:p>
            <a:pPr marL="12700" marR="6350" indent="229870" algn="just">
              <a:lnSpc>
                <a:spcPct val="124400"/>
              </a:lnSpc>
              <a:spcBef>
                <a:spcPts val="5"/>
              </a:spcBef>
            </a:pPr>
            <a:r>
              <a:rPr sz="1800" spc="-5" dirty="0">
                <a:latin typeface="Times New Roman"/>
                <a:cs typeface="Times New Roman"/>
              </a:rPr>
              <a:t>Không </a:t>
            </a:r>
            <a:r>
              <a:rPr sz="1800" dirty="0">
                <a:latin typeface="Times New Roman"/>
                <a:cs typeface="Times New Roman"/>
              </a:rPr>
              <a:t>một </a:t>
            </a:r>
            <a:r>
              <a:rPr sz="1800" spc="-5" dirty="0">
                <a:latin typeface="Times New Roman"/>
                <a:cs typeface="Times New Roman"/>
              </a:rPr>
              <a:t>bóng </a:t>
            </a:r>
            <a:r>
              <a:rPr sz="1800" dirty="0">
                <a:latin typeface="Times New Roman"/>
                <a:cs typeface="Times New Roman"/>
              </a:rPr>
              <a:t>người, chỉ </a:t>
            </a:r>
            <a:r>
              <a:rPr sz="1800" spc="-10" dirty="0">
                <a:latin typeface="Times New Roman"/>
                <a:cs typeface="Times New Roman"/>
              </a:rPr>
              <a:t>có </a:t>
            </a:r>
            <a:r>
              <a:rPr sz="1800" spc="-5" dirty="0">
                <a:latin typeface="Times New Roman"/>
                <a:cs typeface="Times New Roman"/>
              </a:rPr>
              <a:t>không gian mênh mông, </a:t>
            </a:r>
            <a:r>
              <a:rPr sz="1800" spc="-10" dirty="0">
                <a:latin typeface="Times New Roman"/>
                <a:cs typeface="Times New Roman"/>
              </a:rPr>
              <a:t>hoang </a:t>
            </a:r>
            <a:r>
              <a:rPr sz="1800" dirty="0">
                <a:latin typeface="Times New Roman"/>
                <a:cs typeface="Times New Roman"/>
              </a:rPr>
              <a:t>vắng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dirty="0">
                <a:latin typeface="Times New Roman"/>
                <a:cs typeface="Times New Roman"/>
              </a:rPr>
              <a:t>buồn tẻ. </a:t>
            </a:r>
            <a:r>
              <a:rPr sz="1800" spc="-5" dirty="0">
                <a:latin typeface="Times New Roman"/>
                <a:cs typeface="Times New Roman"/>
              </a:rPr>
              <a:t>Ướm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vào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thân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phận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nàng,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nàng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nào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có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khác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hạt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cát,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hạt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bụi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nhỏ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nhoi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kia?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Giữa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endParaRPr sz="1800">
              <a:latin typeface="Times New Roman"/>
              <a:cs typeface="Times New Roman"/>
            </a:endParaRPr>
          </a:p>
          <a:p>
            <a:pPr marL="12700" marR="6350" algn="just">
              <a:lnSpc>
                <a:spcPct val="1244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cảnh </a:t>
            </a:r>
            <a:r>
              <a:rPr sz="1800" spc="-5" dirty="0">
                <a:latin typeface="Times New Roman"/>
                <a:cs typeface="Times New Roman"/>
              </a:rPr>
              <a:t>vừa </a:t>
            </a:r>
            <a:r>
              <a:rPr sz="1800" dirty="0">
                <a:latin typeface="Times New Roman"/>
                <a:cs typeface="Times New Roman"/>
              </a:rPr>
              <a:t>có </a:t>
            </a:r>
            <a:r>
              <a:rPr sz="1800" spc="-5" dirty="0">
                <a:latin typeface="Times New Roman"/>
                <a:cs typeface="Times New Roman"/>
              </a:rPr>
              <a:t>nét </a:t>
            </a:r>
            <a:r>
              <a:rPr sz="1800" dirty="0">
                <a:latin typeface="Times New Roman"/>
                <a:cs typeface="Times New Roman"/>
              </a:rPr>
              <a:t>tương phản, </a:t>
            </a:r>
            <a:r>
              <a:rPr sz="1800" spc="-5" dirty="0">
                <a:latin typeface="Times New Roman"/>
                <a:cs typeface="Times New Roman"/>
              </a:rPr>
              <a:t>vừa </a:t>
            </a:r>
            <a:r>
              <a:rPr sz="1800" dirty="0">
                <a:latin typeface="Times New Roman"/>
                <a:cs typeface="Times New Roman"/>
              </a:rPr>
              <a:t>có </a:t>
            </a:r>
            <a:r>
              <a:rPr sz="1800" spc="-5" dirty="0">
                <a:latin typeface="Times New Roman"/>
                <a:cs typeface="Times New Roman"/>
              </a:rPr>
              <a:t>nét </a:t>
            </a:r>
            <a:r>
              <a:rPr sz="1800" dirty="0">
                <a:latin typeface="Times New Roman"/>
                <a:cs typeface="Times New Roman"/>
              </a:rPr>
              <a:t>tương </a:t>
            </a:r>
            <a:r>
              <a:rPr sz="1800" spc="-5" dirty="0">
                <a:latin typeface="Times New Roman"/>
                <a:cs typeface="Times New Roman"/>
              </a:rPr>
              <a:t>đồng. Nỗi </a:t>
            </a:r>
            <a:r>
              <a:rPr sz="1800" dirty="0">
                <a:latin typeface="Times New Roman"/>
                <a:cs typeface="Times New Roman"/>
              </a:rPr>
              <a:t>buồn </a:t>
            </a:r>
            <a:r>
              <a:rPr sz="1800" spc="-5" dirty="0">
                <a:latin typeface="Times New Roman"/>
                <a:cs typeface="Times New Roman"/>
              </a:rPr>
              <a:t>của Kiều dường như cũng </a:t>
            </a:r>
            <a:r>
              <a:rPr sz="1800" dirty="0">
                <a:latin typeface="Times New Roman"/>
                <a:cs typeface="Times New Roman"/>
              </a:rPr>
              <a:t> mở ra đến vô </a:t>
            </a:r>
            <a:r>
              <a:rPr sz="1800" spc="-5" dirty="0">
                <a:latin typeface="Times New Roman"/>
                <a:cs typeface="Times New Roman"/>
              </a:rPr>
              <a:t>cùng </a:t>
            </a:r>
            <a:r>
              <a:rPr sz="1800" dirty="0">
                <a:latin typeface="Times New Roman"/>
                <a:cs typeface="Times New Roman"/>
              </a:rPr>
              <a:t>như không gian bát </a:t>
            </a:r>
            <a:r>
              <a:rPr sz="1800" spc="-5" dirty="0">
                <a:latin typeface="Times New Roman"/>
                <a:cs typeface="Times New Roman"/>
              </a:rPr>
              <a:t>ngát </a:t>
            </a:r>
            <a:r>
              <a:rPr sz="1800" dirty="0">
                <a:latin typeface="Times New Roman"/>
                <a:cs typeface="Times New Roman"/>
              </a:rPr>
              <a:t>trước mắt </a:t>
            </a:r>
            <a:r>
              <a:rPr sz="1800" spc="-5" dirty="0">
                <a:latin typeface="Times New Roman"/>
                <a:cs typeface="Times New Roman"/>
              </a:rPr>
              <a:t>nàng. </a:t>
            </a:r>
            <a:r>
              <a:rPr sz="1800" spc="-10" dirty="0">
                <a:latin typeface="Times New Roman"/>
                <a:cs typeface="Times New Roman"/>
              </a:rPr>
              <a:t>Càng </a:t>
            </a:r>
            <a:r>
              <a:rPr sz="1800" spc="5" dirty="0">
                <a:latin typeface="Times New Roman"/>
                <a:cs typeface="Times New Roman"/>
              </a:rPr>
              <a:t>cảm </a:t>
            </a:r>
            <a:r>
              <a:rPr sz="1800" dirty="0">
                <a:latin typeface="Times New Roman"/>
                <a:cs typeface="Times New Roman"/>
              </a:rPr>
              <a:t>thương </a:t>
            </a:r>
            <a:r>
              <a:rPr sz="1800" spc="-5" dirty="0">
                <a:latin typeface="Times New Roman"/>
                <a:cs typeface="Times New Roman"/>
              </a:rPr>
              <a:t>cho </a:t>
            </a:r>
            <a:r>
              <a:rPr sz="1800" dirty="0">
                <a:latin typeface="Times New Roman"/>
                <a:cs typeface="Times New Roman"/>
              </a:rPr>
              <a:t>thân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phận,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cõi lòng </a:t>
            </a:r>
            <a:r>
              <a:rPr sz="1800" spc="-5" dirty="0">
                <a:latin typeface="Times New Roman"/>
                <a:cs typeface="Times New Roman"/>
              </a:rPr>
              <a:t>nàng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càng</a:t>
            </a:r>
            <a:r>
              <a:rPr sz="1800" dirty="0">
                <a:latin typeface="Times New Roman"/>
                <a:cs typeface="Times New Roman"/>
              </a:rPr>
              <a:t> tan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nát:</a:t>
            </a:r>
            <a:endParaRPr sz="1800">
              <a:latin typeface="Times New Roman"/>
              <a:cs typeface="Times New Roman"/>
            </a:endParaRPr>
          </a:p>
          <a:p>
            <a:pPr marL="2347595" marR="2343150" indent="373380" algn="just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“Bẽ </a:t>
            </a:r>
            <a:r>
              <a:rPr sz="1800" spc="-5" dirty="0">
                <a:latin typeface="Times New Roman"/>
                <a:cs typeface="Times New Roman"/>
              </a:rPr>
              <a:t>bàng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mây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sớm</a:t>
            </a:r>
            <a:r>
              <a:rPr sz="1800" dirty="0">
                <a:latin typeface="Times New Roman"/>
                <a:cs typeface="Times New Roman"/>
              </a:rPr>
              <a:t> đèn </a:t>
            </a:r>
            <a:r>
              <a:rPr sz="1800" spc="-5" dirty="0">
                <a:latin typeface="Times New Roman"/>
                <a:cs typeface="Times New Roman"/>
              </a:rPr>
              <a:t>khuya,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Nửa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nửa cảnh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chia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tấm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lòng”.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836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73990" algn="just">
              <a:lnSpc>
                <a:spcPct val="1244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Cảnh </a:t>
            </a:r>
            <a:r>
              <a:rPr sz="1800" dirty="0">
                <a:latin typeface="Times New Roman"/>
                <a:cs typeface="Times New Roman"/>
              </a:rPr>
              <a:t>buồn </a:t>
            </a:r>
            <a:r>
              <a:rPr sz="1800" spc="-10" dirty="0">
                <a:latin typeface="Times New Roman"/>
                <a:cs typeface="Times New Roman"/>
              </a:rPr>
              <a:t>hay </a:t>
            </a:r>
            <a:r>
              <a:rPr sz="1800" spc="-5" dirty="0">
                <a:latin typeface="Times New Roman"/>
                <a:cs typeface="Times New Roman"/>
              </a:rPr>
              <a:t>gợi nhớ. </a:t>
            </a:r>
            <a:r>
              <a:rPr sz="1800" dirty="0">
                <a:latin typeface="Times New Roman"/>
                <a:cs typeface="Times New Roman"/>
              </a:rPr>
              <a:t>Kiều lặng </a:t>
            </a:r>
            <a:r>
              <a:rPr sz="1800" spc="-5" dirty="0">
                <a:latin typeface="Times New Roman"/>
                <a:cs typeface="Times New Roman"/>
              </a:rPr>
              <a:t>lẽ, </a:t>
            </a:r>
            <a:r>
              <a:rPr sz="1800" dirty="0">
                <a:latin typeface="Times New Roman"/>
                <a:cs typeface="Times New Roman"/>
              </a:rPr>
              <a:t>âm thầm gạt </a:t>
            </a:r>
            <a:r>
              <a:rPr sz="1800" spc="-5" dirty="0">
                <a:latin typeface="Times New Roman"/>
                <a:cs typeface="Times New Roman"/>
              </a:rPr>
              <a:t>lệ </a:t>
            </a:r>
            <a:r>
              <a:rPr sz="1800" dirty="0">
                <a:latin typeface="Times New Roman"/>
                <a:cs typeface="Times New Roman"/>
              </a:rPr>
              <a:t>khi hồi </a:t>
            </a:r>
            <a:r>
              <a:rPr sz="1800" spc="-5" dirty="0">
                <a:latin typeface="Times New Roman"/>
                <a:cs typeface="Times New Roman"/>
              </a:rPr>
              <a:t>tưởng </a:t>
            </a:r>
            <a:r>
              <a:rPr sz="1800" dirty="0">
                <a:latin typeface="Times New Roman"/>
                <a:cs typeface="Times New Roman"/>
              </a:rPr>
              <a:t>về bao </a:t>
            </a:r>
            <a:r>
              <a:rPr sz="1800" spc="-5" dirty="0">
                <a:latin typeface="Times New Roman"/>
                <a:cs typeface="Times New Roman"/>
              </a:rPr>
              <a:t>điều </a:t>
            </a:r>
            <a:r>
              <a:rPr sz="1800" dirty="0">
                <a:latin typeface="Times New Roman"/>
                <a:cs typeface="Times New Roman"/>
              </a:rPr>
              <a:t>tốt đẹp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nay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thành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quá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khứ.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nhớ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yêu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cùng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mối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đầu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mãnh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liệt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trong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sáng:</a:t>
            </a:r>
            <a:endParaRPr sz="1800">
              <a:latin typeface="Times New Roman"/>
              <a:cs typeface="Times New Roman"/>
            </a:endParaRPr>
          </a:p>
          <a:p>
            <a:pPr marL="2111375" marR="2105025" indent="251460" algn="just">
              <a:lnSpc>
                <a:spcPts val="2700"/>
              </a:lnSpc>
              <a:spcBef>
                <a:spcPts val="165"/>
              </a:spcBef>
            </a:pPr>
            <a:r>
              <a:rPr sz="1800" dirty="0">
                <a:latin typeface="Times New Roman"/>
                <a:cs typeface="Times New Roman"/>
              </a:rPr>
              <a:t>“Tưởng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spc="-10" dirty="0">
                <a:latin typeface="Times New Roman"/>
                <a:cs typeface="Times New Roman"/>
              </a:rPr>
              <a:t>dưới </a:t>
            </a:r>
            <a:r>
              <a:rPr sz="1800" dirty="0">
                <a:latin typeface="Times New Roman"/>
                <a:cs typeface="Times New Roman"/>
              </a:rPr>
              <a:t>nguyệt chén đồng,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sương </a:t>
            </a:r>
            <a:r>
              <a:rPr sz="1800" dirty="0">
                <a:latin typeface="Times New Roman"/>
                <a:cs typeface="Times New Roman"/>
              </a:rPr>
              <a:t>luống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 </a:t>
            </a:r>
            <a:r>
              <a:rPr sz="1800" dirty="0">
                <a:latin typeface="Times New Roman"/>
                <a:cs typeface="Times New Roman"/>
              </a:rPr>
              <a:t>rày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mong </a:t>
            </a:r>
            <a:r>
              <a:rPr sz="1800" dirty="0">
                <a:latin typeface="Times New Roman"/>
                <a:cs typeface="Times New Roman"/>
              </a:rPr>
              <a:t>mai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chờ”.</a:t>
            </a:r>
            <a:endParaRPr sz="1800">
              <a:latin typeface="Times New Roman"/>
              <a:cs typeface="Times New Roman"/>
            </a:endParaRPr>
          </a:p>
          <a:p>
            <a:pPr marL="12700" marR="6985" indent="173990" algn="just">
              <a:lnSpc>
                <a:spcPts val="2690"/>
              </a:lnSpc>
            </a:pPr>
            <a:r>
              <a:rPr sz="1800" spc="-5" dirty="0">
                <a:latin typeface="Times New Roman"/>
                <a:cs typeface="Times New Roman"/>
              </a:rPr>
              <a:t>Hình </a:t>
            </a:r>
            <a:r>
              <a:rPr sz="1800" dirty="0">
                <a:latin typeface="Times New Roman"/>
                <a:cs typeface="Times New Roman"/>
              </a:rPr>
              <a:t>ảnh </a:t>
            </a:r>
            <a:r>
              <a:rPr sz="1800" spc="-5" dirty="0">
                <a:latin typeface="Times New Roman"/>
                <a:cs typeface="Times New Roman"/>
              </a:rPr>
              <a:t>hai người cùng </a:t>
            </a:r>
            <a:r>
              <a:rPr sz="1800" dirty="0">
                <a:latin typeface="Times New Roman"/>
                <a:cs typeface="Times New Roman"/>
              </a:rPr>
              <a:t>uống chén </a:t>
            </a:r>
            <a:r>
              <a:rPr sz="1800" spc="-5" dirty="0">
                <a:latin typeface="Times New Roman"/>
                <a:cs typeface="Times New Roman"/>
              </a:rPr>
              <a:t>rượu thề </a:t>
            </a:r>
            <a:r>
              <a:rPr sz="1800" spc="-10" dirty="0">
                <a:latin typeface="Times New Roman"/>
                <a:cs typeface="Times New Roman"/>
              </a:rPr>
              <a:t>trăm </a:t>
            </a:r>
            <a:r>
              <a:rPr sz="1800" spc="-5" dirty="0">
                <a:latin typeface="Times New Roman"/>
                <a:cs typeface="Times New Roman"/>
              </a:rPr>
              <a:t>năm </a:t>
            </a:r>
            <a:r>
              <a:rPr sz="1800" dirty="0">
                <a:latin typeface="Times New Roman"/>
                <a:cs typeface="Times New Roman"/>
              </a:rPr>
              <a:t>gắn </a:t>
            </a:r>
            <a:r>
              <a:rPr sz="1800" spc="-5" dirty="0">
                <a:latin typeface="Times New Roman"/>
                <a:cs typeface="Times New Roman"/>
              </a:rPr>
              <a:t>bó </a:t>
            </a:r>
            <a:r>
              <a:rPr sz="1800" spc="-10" dirty="0">
                <a:latin typeface="Times New Roman"/>
                <a:cs typeface="Times New Roman"/>
              </a:rPr>
              <a:t>đêm </a:t>
            </a:r>
            <a:r>
              <a:rPr sz="1800" spc="-5" dirty="0">
                <a:latin typeface="Times New Roman"/>
                <a:cs typeface="Times New Roman"/>
              </a:rPr>
              <a:t>nào </a:t>
            </a:r>
            <a:r>
              <a:rPr sz="1800" dirty="0">
                <a:latin typeface="Times New Roman"/>
                <a:cs typeface="Times New Roman"/>
              </a:rPr>
              <a:t>dưới </a:t>
            </a:r>
            <a:r>
              <a:rPr sz="1800" spc="-5" dirty="0">
                <a:latin typeface="Times New Roman"/>
                <a:cs typeface="Times New Roman"/>
              </a:rPr>
              <a:t>vầng </a:t>
            </a:r>
            <a:r>
              <a:rPr sz="1800" dirty="0">
                <a:latin typeface="Times New Roman"/>
                <a:cs typeface="Times New Roman"/>
              </a:rPr>
              <a:t>trăng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vằng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vặc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giữa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trời giờ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vẫn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còn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đậm nét,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tươi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nguyên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trong kí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ức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nàng.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thương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chàng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Kim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giờ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này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đang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sốt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ruột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chờ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trông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tức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người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yêu.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về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cha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mẹ,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lòng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Kiều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xót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xa,</a:t>
            </a:r>
            <a:endParaRPr sz="1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360"/>
              </a:spcBef>
            </a:pPr>
            <a:r>
              <a:rPr sz="1800" dirty="0">
                <a:latin typeface="Times New Roman"/>
                <a:cs typeface="Times New Roman"/>
              </a:rPr>
              <a:t>đau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đớn</a:t>
            </a:r>
            <a:endParaRPr sz="1800">
              <a:latin typeface="Times New Roman"/>
              <a:cs typeface="Times New Roman"/>
            </a:endParaRPr>
          </a:p>
          <a:p>
            <a:pPr marL="2483485" marR="2480945" indent="327660" algn="just">
              <a:lnSpc>
                <a:spcPts val="2690"/>
              </a:lnSpc>
              <a:spcBef>
                <a:spcPts val="175"/>
              </a:spcBef>
            </a:pPr>
            <a:r>
              <a:rPr sz="1800" dirty="0">
                <a:latin typeface="Times New Roman"/>
                <a:cs typeface="Times New Roman"/>
              </a:rPr>
              <a:t>“Xót </a:t>
            </a:r>
            <a:r>
              <a:rPr sz="1800" spc="-5" dirty="0">
                <a:latin typeface="Times New Roman"/>
                <a:cs typeface="Times New Roman"/>
              </a:rPr>
              <a:t>người tựa cửa </a:t>
            </a:r>
            <a:r>
              <a:rPr sz="1800" dirty="0">
                <a:latin typeface="Times New Roman"/>
                <a:cs typeface="Times New Roman"/>
              </a:rPr>
              <a:t>hôm mai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Quạt </a:t>
            </a:r>
            <a:r>
              <a:rPr sz="1800" dirty="0">
                <a:latin typeface="Times New Roman"/>
                <a:cs typeface="Times New Roman"/>
              </a:rPr>
              <a:t>nồng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ấp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lạnh những </a:t>
            </a:r>
            <a:r>
              <a:rPr sz="1800" dirty="0">
                <a:latin typeface="Times New Roman"/>
                <a:cs typeface="Times New Roman"/>
              </a:rPr>
              <a:t>ai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 </a:t>
            </a:r>
            <a:r>
              <a:rPr sz="1800" spc="-5" dirty="0">
                <a:latin typeface="Times New Roman"/>
                <a:cs typeface="Times New Roman"/>
              </a:rPr>
              <a:t>giờ?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350"/>
              </a:spcBef>
            </a:pPr>
            <a:r>
              <a:rPr sz="1800" spc="-5" dirty="0">
                <a:latin typeface="Times New Roman"/>
                <a:cs typeface="Times New Roman"/>
              </a:rPr>
              <a:t>Sân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Lai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biết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mấy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nắng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mưa,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khi</a:t>
            </a:r>
            <a:r>
              <a:rPr sz="1800" spc="-5" dirty="0">
                <a:latin typeface="Times New Roman"/>
                <a:cs typeface="Times New Roman"/>
              </a:rPr>
              <a:t> gốc </a:t>
            </a:r>
            <a:r>
              <a:rPr sz="1800" dirty="0">
                <a:latin typeface="Times New Roman"/>
                <a:cs typeface="Times New Roman"/>
              </a:rPr>
              <a:t>tử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vừa người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ôm”</a:t>
            </a:r>
            <a:endParaRPr sz="1800">
              <a:latin typeface="Times New Roman"/>
              <a:cs typeface="Times New Roman"/>
            </a:endParaRPr>
          </a:p>
          <a:p>
            <a:pPr marL="12700" marR="5080" indent="173990">
              <a:lnSpc>
                <a:spcPct val="124400"/>
              </a:lnSpc>
            </a:pPr>
            <a:r>
              <a:rPr sz="1800" spc="-5" dirty="0">
                <a:latin typeface="Times New Roman"/>
                <a:cs typeface="Times New Roman"/>
              </a:rPr>
              <a:t>Nàng</a:t>
            </a:r>
            <a:r>
              <a:rPr sz="1800" dirty="0">
                <a:latin typeface="Times New Roman"/>
                <a:cs typeface="Times New Roman"/>
              </a:rPr>
              <a:t> đã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xa</a:t>
            </a:r>
            <a:r>
              <a:rPr sz="1800" dirty="0">
                <a:latin typeface="Times New Roman"/>
                <a:cs typeface="Times New Roman"/>
              </a:rPr>
              <a:t> biền </a:t>
            </a:r>
            <a:r>
              <a:rPr sz="1800" spc="-5" dirty="0">
                <a:latin typeface="Times New Roman"/>
                <a:cs typeface="Times New Roman"/>
              </a:rPr>
              <a:t>biệt,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lấy </a:t>
            </a:r>
            <a:r>
              <a:rPr sz="1800" spc="-5" dirty="0">
                <a:latin typeface="Times New Roman"/>
                <a:cs typeface="Times New Roman"/>
              </a:rPr>
              <a:t>ai </a:t>
            </a:r>
            <a:r>
              <a:rPr sz="1800" dirty="0">
                <a:latin typeface="Times New Roman"/>
                <a:cs typeface="Times New Roman"/>
              </a:rPr>
              <a:t>chăm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sóc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cha?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Tuy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cố </a:t>
            </a:r>
            <a:r>
              <a:rPr sz="1800" spc="-5" dirty="0">
                <a:latin typeface="Times New Roman"/>
                <a:cs typeface="Times New Roman"/>
              </a:rPr>
              <a:t>dứt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chữ tình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đền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đáp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chữ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hiếu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nhưng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nàng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vẫn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khỏi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băn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khoăn,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thổn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thức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khi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đến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cảnh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cha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già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yếu</a:t>
            </a:r>
            <a:endParaRPr sz="1800">
              <a:latin typeface="Times New Roman"/>
              <a:cs typeface="Times New Roman"/>
            </a:endParaRPr>
          </a:p>
          <a:p>
            <a:pPr marL="12700" marR="6985">
              <a:lnSpc>
                <a:spcPct val="124400"/>
              </a:lnSpc>
              <a:spcBef>
                <a:spcPts val="5"/>
              </a:spcBef>
            </a:pPr>
            <a:r>
              <a:rPr sz="1800" spc="-5" dirty="0">
                <a:latin typeface="Times New Roman"/>
                <a:cs typeface="Times New Roman"/>
              </a:rPr>
              <a:t>tựa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cửa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hôm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mai,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mòn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mỏi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đợi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mong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vô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vọng.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Điều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càng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khẳng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định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rõ,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dirty="0">
                <a:latin typeface="Times New Roman"/>
                <a:cs typeface="Times New Roman"/>
              </a:rPr>
              <a:t> con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hiếu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thảo.</a:t>
            </a:r>
            <a:endParaRPr sz="1800">
              <a:latin typeface="Times New Roman"/>
              <a:cs typeface="Times New Roman"/>
            </a:endParaRPr>
          </a:p>
          <a:p>
            <a:pPr marL="242570">
              <a:lnSpc>
                <a:spcPct val="100000"/>
              </a:lnSpc>
              <a:spcBef>
                <a:spcPts val="540"/>
              </a:spcBef>
            </a:pPr>
            <a:r>
              <a:rPr sz="1800" spc="-5" dirty="0">
                <a:latin typeface="Times New Roman"/>
                <a:cs typeface="Times New Roman"/>
              </a:rPr>
              <a:t>Mang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5" dirty="0">
                <a:latin typeface="Times New Roman"/>
                <a:cs typeface="Times New Roman"/>
              </a:rPr>
              <a:t> tâm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trạng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như</a:t>
            </a:r>
            <a:r>
              <a:rPr sz="1800" dirty="0">
                <a:latin typeface="Times New Roman"/>
                <a:cs typeface="Times New Roman"/>
              </a:rPr>
              <a:t> thế </a:t>
            </a:r>
            <a:r>
              <a:rPr sz="1800" spc="-5" dirty="0">
                <a:latin typeface="Times New Roman"/>
                <a:cs typeface="Times New Roman"/>
              </a:rPr>
              <a:t>nên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Kiều</a:t>
            </a:r>
            <a:r>
              <a:rPr sz="1800" spc="-5" dirty="0">
                <a:latin typeface="Times New Roman"/>
                <a:cs typeface="Times New Roman"/>
              </a:rPr>
              <a:t> nhìn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đâu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cũng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chỉ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thấy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buồn: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493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66950" marR="2263140" indent="426720" algn="just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“Buồn trông cửa bể chiều </a:t>
            </a:r>
            <a:r>
              <a:rPr sz="1800" spc="-5" dirty="0">
                <a:latin typeface="Times New Roman"/>
                <a:cs typeface="Times New Roman"/>
              </a:rPr>
              <a:t>hôm, </a:t>
            </a:r>
            <a:r>
              <a:rPr sz="1800" dirty="0">
                <a:latin typeface="Times New Roman"/>
                <a:cs typeface="Times New Roman"/>
              </a:rPr>
              <a:t> Thuyền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thấp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thoáng cánh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buồm</a:t>
            </a:r>
            <a:r>
              <a:rPr sz="1800" dirty="0">
                <a:latin typeface="Times New Roman"/>
                <a:cs typeface="Times New Roman"/>
              </a:rPr>
              <a:t> xa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xa.</a:t>
            </a:r>
            <a:endParaRPr sz="1800">
              <a:latin typeface="Times New Roman"/>
              <a:cs typeface="Times New Roman"/>
            </a:endParaRPr>
          </a:p>
          <a:p>
            <a:pPr marL="2613025" marR="2609215" indent="1270" algn="ctr">
              <a:lnSpc>
                <a:spcPts val="2700"/>
              </a:lnSpc>
              <a:spcBef>
                <a:spcPts val="165"/>
              </a:spcBef>
            </a:pPr>
            <a:r>
              <a:rPr sz="1800" spc="-5" dirty="0">
                <a:latin typeface="Times New Roman"/>
                <a:cs typeface="Times New Roman"/>
              </a:rPr>
              <a:t>Buồn </a:t>
            </a:r>
            <a:r>
              <a:rPr sz="1800" dirty="0">
                <a:latin typeface="Times New Roman"/>
                <a:cs typeface="Times New Roman"/>
              </a:rPr>
              <a:t>trông ngọn </a:t>
            </a:r>
            <a:r>
              <a:rPr sz="1800" spc="-5" dirty="0">
                <a:latin typeface="Times New Roman"/>
                <a:cs typeface="Times New Roman"/>
              </a:rPr>
              <a:t>nước </a:t>
            </a:r>
            <a:r>
              <a:rPr sz="1800" dirty="0">
                <a:latin typeface="Times New Roman"/>
                <a:cs typeface="Times New Roman"/>
              </a:rPr>
              <a:t>mới </a:t>
            </a:r>
            <a:r>
              <a:rPr sz="1800" spc="-5" dirty="0">
                <a:latin typeface="Times New Roman"/>
                <a:cs typeface="Times New Roman"/>
              </a:rPr>
              <a:t>sa,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Hoa </a:t>
            </a:r>
            <a:r>
              <a:rPr sz="1800" dirty="0">
                <a:latin typeface="Times New Roman"/>
                <a:cs typeface="Times New Roman"/>
              </a:rPr>
              <a:t>trôi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man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mác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biết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đâu?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355"/>
              </a:spcBef>
            </a:pPr>
            <a:r>
              <a:rPr sz="1800" spc="-5" dirty="0">
                <a:latin typeface="Times New Roman"/>
                <a:cs typeface="Times New Roman"/>
              </a:rPr>
              <a:t>Buồn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trông</a:t>
            </a:r>
            <a:r>
              <a:rPr sz="1800" spc="-5" dirty="0">
                <a:latin typeface="Times New Roman"/>
                <a:cs typeface="Times New Roman"/>
              </a:rPr>
              <a:t> nội cỏ </a:t>
            </a:r>
            <a:r>
              <a:rPr sz="1800" dirty="0">
                <a:latin typeface="Times New Roman"/>
                <a:cs typeface="Times New Roman"/>
              </a:rPr>
              <a:t>rầu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rầu,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Chân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mây,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mặt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đất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xanh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xanh.</a:t>
            </a:r>
            <a:endParaRPr sz="1800">
              <a:latin typeface="Times New Roman"/>
              <a:cs typeface="Times New Roman"/>
            </a:endParaRPr>
          </a:p>
          <a:p>
            <a:pPr marL="2279015" marR="2275205" indent="368300" algn="just">
              <a:lnSpc>
                <a:spcPts val="2700"/>
              </a:lnSpc>
              <a:spcBef>
                <a:spcPts val="170"/>
              </a:spcBef>
            </a:pPr>
            <a:r>
              <a:rPr sz="1800" spc="-5" dirty="0">
                <a:latin typeface="Times New Roman"/>
                <a:cs typeface="Times New Roman"/>
              </a:rPr>
              <a:t>Buồn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trông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gió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cuốn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mặt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duềnh,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Ẩm</a:t>
            </a:r>
            <a:r>
              <a:rPr sz="1800" dirty="0">
                <a:latin typeface="Times New Roman"/>
                <a:cs typeface="Times New Roman"/>
              </a:rPr>
              <a:t> ầm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sóng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kêu </a:t>
            </a:r>
            <a:r>
              <a:rPr sz="1800" spc="-5" dirty="0">
                <a:latin typeface="Times New Roman"/>
                <a:cs typeface="Times New Roman"/>
              </a:rPr>
              <a:t>quanh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ghế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ngồi”.</a:t>
            </a:r>
            <a:endParaRPr sz="1800">
              <a:latin typeface="Times New Roman"/>
              <a:cs typeface="Times New Roman"/>
            </a:endParaRPr>
          </a:p>
          <a:p>
            <a:pPr marL="300990" algn="just">
              <a:lnSpc>
                <a:spcPct val="100000"/>
              </a:lnSpc>
              <a:spcBef>
                <a:spcPts val="345"/>
              </a:spcBef>
            </a:pPr>
            <a:r>
              <a:rPr sz="1800" spc="-5" dirty="0">
                <a:latin typeface="Times New Roman"/>
                <a:cs typeface="Times New Roman"/>
              </a:rPr>
              <a:t>Bốn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lần,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“buồn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trông”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nhắc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lại;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mỗi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lần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mở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đầu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cảnh.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Kiểu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kết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cấu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lặp</a:t>
            </a:r>
            <a:endParaRPr sz="1800">
              <a:latin typeface="Times New Roman"/>
              <a:cs typeface="Times New Roman"/>
            </a:endParaRPr>
          </a:p>
          <a:p>
            <a:pPr marL="12700" marR="6985" algn="just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này gây ấn </a:t>
            </a:r>
            <a:r>
              <a:rPr sz="1800" spc="-5" dirty="0">
                <a:latin typeface="Times New Roman"/>
                <a:cs typeface="Times New Roman"/>
              </a:rPr>
              <a:t>tượng </a:t>
            </a:r>
            <a:r>
              <a:rPr sz="1800" dirty="0">
                <a:latin typeface="Times New Roman"/>
                <a:cs typeface="Times New Roman"/>
              </a:rPr>
              <a:t>mạnh về </a:t>
            </a:r>
            <a:r>
              <a:rPr sz="1800" spc="-5" dirty="0">
                <a:latin typeface="Times New Roman"/>
                <a:cs typeface="Times New Roman"/>
              </a:rPr>
              <a:t>nỗi buồn sâu sắc của </a:t>
            </a:r>
            <a:r>
              <a:rPr sz="1800" dirty="0">
                <a:latin typeface="Times New Roman"/>
                <a:cs typeface="Times New Roman"/>
              </a:rPr>
              <a:t>Kiều. Tám </a:t>
            </a:r>
            <a:r>
              <a:rPr sz="1800" spc="-5" dirty="0">
                <a:latin typeface="Times New Roman"/>
                <a:cs typeface="Times New Roman"/>
              </a:rPr>
              <a:t>câu thơ, </a:t>
            </a:r>
            <a:r>
              <a:rPr sz="1800" dirty="0">
                <a:latin typeface="Times New Roman"/>
                <a:cs typeface="Times New Roman"/>
              </a:rPr>
              <a:t>bốn </a:t>
            </a:r>
            <a:r>
              <a:rPr sz="1800" spc="-5" dirty="0">
                <a:latin typeface="Times New Roman"/>
                <a:cs typeface="Times New Roman"/>
              </a:rPr>
              <a:t>bức tranh phong </a:t>
            </a:r>
            <a:r>
              <a:rPr sz="1800" dirty="0">
                <a:latin typeface="Times New Roman"/>
                <a:cs typeface="Times New Roman"/>
              </a:rPr>
              <a:t> cảnh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nhỏ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bức tranh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phong</a:t>
            </a:r>
            <a:r>
              <a:rPr sz="1800" dirty="0">
                <a:latin typeface="Times New Roman"/>
                <a:cs typeface="Times New Roman"/>
              </a:rPr>
              <a:t> cảnh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tâm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 rộng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lớn.</a:t>
            </a:r>
            <a:endParaRPr sz="1800">
              <a:latin typeface="Times New Roman"/>
              <a:cs typeface="Times New Roman"/>
            </a:endParaRPr>
          </a:p>
          <a:p>
            <a:pPr marL="12700" marR="5080" indent="229870" algn="just">
              <a:lnSpc>
                <a:spcPct val="124500"/>
              </a:lnSpc>
              <a:spcBef>
                <a:spcPts val="10"/>
              </a:spcBef>
            </a:pPr>
            <a:r>
              <a:rPr sz="1800" spc="-5" dirty="0">
                <a:latin typeface="Times New Roman"/>
                <a:cs typeface="Times New Roman"/>
              </a:rPr>
              <a:t>Bức </a:t>
            </a:r>
            <a:r>
              <a:rPr sz="1800" dirty="0">
                <a:latin typeface="Times New Roman"/>
                <a:cs typeface="Times New Roman"/>
              </a:rPr>
              <a:t>thứ </a:t>
            </a:r>
            <a:r>
              <a:rPr sz="1800" spc="-5" dirty="0">
                <a:latin typeface="Times New Roman"/>
                <a:cs typeface="Times New Roman"/>
              </a:rPr>
              <a:t>nhất: </a:t>
            </a:r>
            <a:r>
              <a:rPr sz="1800" dirty="0">
                <a:latin typeface="Times New Roman"/>
                <a:cs typeface="Times New Roman"/>
              </a:rPr>
              <a:t>cửa bể chiều </a:t>
            </a:r>
            <a:r>
              <a:rPr sz="1800" spc="-5" dirty="0">
                <a:latin typeface="Times New Roman"/>
                <a:cs typeface="Times New Roman"/>
              </a:rPr>
              <a:t>hôm </a:t>
            </a:r>
            <a:r>
              <a:rPr sz="1800" dirty="0">
                <a:latin typeface="Times New Roman"/>
                <a:cs typeface="Times New Roman"/>
              </a:rPr>
              <a:t>mênh mông màu </a:t>
            </a:r>
            <a:r>
              <a:rPr sz="1800" spc="-5" dirty="0">
                <a:latin typeface="Times New Roman"/>
                <a:cs typeface="Times New Roman"/>
              </a:rPr>
              <a:t>xám </a:t>
            </a:r>
            <a:r>
              <a:rPr sz="1800" dirty="0">
                <a:latin typeface="Times New Roman"/>
                <a:cs typeface="Times New Roman"/>
              </a:rPr>
              <a:t>bạc. </a:t>
            </a:r>
            <a:r>
              <a:rPr sz="1800" spc="-5" dirty="0">
                <a:latin typeface="Times New Roman"/>
                <a:cs typeface="Times New Roman"/>
              </a:rPr>
              <a:t>Trên cái </a:t>
            </a:r>
            <a:r>
              <a:rPr sz="1800" dirty="0">
                <a:latin typeface="Times New Roman"/>
                <a:cs typeface="Times New Roman"/>
              </a:rPr>
              <a:t>nền ấy nổi lên </a:t>
            </a:r>
            <a:r>
              <a:rPr sz="1800" spc="-5" dirty="0">
                <a:latin typeface="Times New Roman"/>
                <a:cs typeface="Times New Roman"/>
              </a:rPr>
              <a:t>một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cánh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buồm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đơn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độc,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thấp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thoáng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ẩn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hiện,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biết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phương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trời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nào.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Bức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thứ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hai: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ngọn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 </a:t>
            </a:r>
            <a:r>
              <a:rPr sz="1800" dirty="0">
                <a:latin typeface="Times New Roman"/>
                <a:cs typeface="Times New Roman"/>
              </a:rPr>
              <a:t>mới </a:t>
            </a:r>
            <a:r>
              <a:rPr sz="1800" spc="-5" dirty="0">
                <a:latin typeface="Times New Roman"/>
                <a:cs typeface="Times New Roman"/>
              </a:rPr>
              <a:t>sa (nước </a:t>
            </a:r>
            <a:r>
              <a:rPr sz="1800" dirty="0">
                <a:latin typeface="Times New Roman"/>
                <a:cs typeface="Times New Roman"/>
              </a:rPr>
              <a:t>đổ từ trên </a:t>
            </a:r>
            <a:r>
              <a:rPr sz="1800" spc="-10" dirty="0">
                <a:latin typeface="Times New Roman"/>
                <a:cs typeface="Times New Roman"/>
              </a:rPr>
              <a:t>cao </a:t>
            </a:r>
            <a:r>
              <a:rPr sz="1800" dirty="0">
                <a:latin typeface="Times New Roman"/>
                <a:cs typeface="Times New Roman"/>
              </a:rPr>
              <a:t>xuống), cuốn </a:t>
            </a:r>
            <a:r>
              <a:rPr sz="1800" spc="-5" dirty="0">
                <a:latin typeface="Times New Roman"/>
                <a:cs typeface="Times New Roman"/>
              </a:rPr>
              <a:t>theo </a:t>
            </a:r>
            <a:r>
              <a:rPr sz="1800" dirty="0">
                <a:latin typeface="Times New Roman"/>
                <a:cs typeface="Times New Roman"/>
              </a:rPr>
              <a:t>những cánh hoa </a:t>
            </a:r>
            <a:r>
              <a:rPr sz="1800" spc="5" dirty="0">
                <a:latin typeface="Times New Roman"/>
                <a:cs typeface="Times New Roman"/>
              </a:rPr>
              <a:t>bị </a:t>
            </a:r>
            <a:r>
              <a:rPr sz="1800" dirty="0">
                <a:latin typeface="Times New Roman"/>
                <a:cs typeface="Times New Roman"/>
              </a:rPr>
              <a:t>sóng gió dập vùi,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đẩy đưa </a:t>
            </a:r>
            <a:r>
              <a:rPr sz="1800" spc="-5" dirty="0">
                <a:latin typeface="Times New Roman"/>
                <a:cs typeface="Times New Roman"/>
              </a:rPr>
              <a:t>vào </a:t>
            </a:r>
            <a:r>
              <a:rPr sz="1800" dirty="0">
                <a:latin typeface="Times New Roman"/>
                <a:cs typeface="Times New Roman"/>
              </a:rPr>
              <a:t>cõi vô </a:t>
            </a:r>
            <a:r>
              <a:rPr sz="1800" spc="-5" dirty="0">
                <a:latin typeface="Times New Roman"/>
                <a:cs typeface="Times New Roman"/>
              </a:rPr>
              <a:t>định. Bức </a:t>
            </a:r>
            <a:r>
              <a:rPr sz="1800" dirty="0">
                <a:latin typeface="Times New Roman"/>
                <a:cs typeface="Times New Roman"/>
              </a:rPr>
              <a:t>thứ </a:t>
            </a:r>
            <a:r>
              <a:rPr sz="1800" spc="-5" dirty="0">
                <a:latin typeface="Times New Roman"/>
                <a:cs typeface="Times New Roman"/>
              </a:rPr>
              <a:t>ba: nội </a:t>
            </a:r>
            <a:r>
              <a:rPr sz="1800" dirty="0">
                <a:latin typeface="Times New Roman"/>
                <a:cs typeface="Times New Roman"/>
              </a:rPr>
              <a:t>cỏ rầu </a:t>
            </a:r>
            <a:r>
              <a:rPr sz="1800" spc="-5" dirty="0">
                <a:latin typeface="Times New Roman"/>
                <a:cs typeface="Times New Roman"/>
              </a:rPr>
              <a:t>rầu, héo </a:t>
            </a:r>
            <a:r>
              <a:rPr sz="1800" dirty="0">
                <a:latin typeface="Times New Roman"/>
                <a:cs typeface="Times New Roman"/>
              </a:rPr>
              <a:t>úa, không còn sức </a:t>
            </a:r>
            <a:r>
              <a:rPr sz="1800" spc="-5" dirty="0">
                <a:latin typeface="Times New Roman"/>
                <a:cs typeface="Times New Roman"/>
              </a:rPr>
              <a:t>sống. </a:t>
            </a:r>
            <a:r>
              <a:rPr sz="1800" spc="-10" dirty="0">
                <a:latin typeface="Times New Roman"/>
                <a:cs typeface="Times New Roman"/>
              </a:rPr>
              <a:t>Bức </a:t>
            </a:r>
            <a:r>
              <a:rPr sz="1800" dirty="0">
                <a:latin typeface="Times New Roman"/>
                <a:cs typeface="Times New Roman"/>
              </a:rPr>
              <a:t>thứ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tư: gió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cuốn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mặt</a:t>
            </a:r>
            <a:r>
              <a:rPr sz="1800" dirty="0">
                <a:latin typeface="Times New Roman"/>
                <a:cs typeface="Times New Roman"/>
              </a:rPr>
              <a:t> duềnh,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âm âm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tiếng </a:t>
            </a:r>
            <a:r>
              <a:rPr sz="1800" spc="-5" dirty="0">
                <a:latin typeface="Times New Roman"/>
                <a:cs typeface="Times New Roman"/>
              </a:rPr>
              <a:t>sóng…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41275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715" indent="229870" algn="just">
              <a:lnSpc>
                <a:spcPct val="124600"/>
              </a:lnSpc>
              <a:spcBef>
                <a:spcPts val="95"/>
              </a:spcBef>
            </a:pPr>
            <a:r>
              <a:rPr sz="1800" dirty="0">
                <a:latin typeface="Times New Roman"/>
                <a:cs typeface="Times New Roman"/>
              </a:rPr>
              <a:t>Chúng </a:t>
            </a:r>
            <a:r>
              <a:rPr sz="1800" spc="-5" dirty="0">
                <a:latin typeface="Times New Roman"/>
                <a:cs typeface="Times New Roman"/>
              </a:rPr>
              <a:t>ta bắt </a:t>
            </a:r>
            <a:r>
              <a:rPr sz="1800" dirty="0">
                <a:latin typeface="Times New Roman"/>
                <a:cs typeface="Times New Roman"/>
              </a:rPr>
              <a:t>gặp ở đây bút </a:t>
            </a:r>
            <a:r>
              <a:rPr sz="1800" spc="-5" dirty="0">
                <a:latin typeface="Times New Roman"/>
                <a:cs typeface="Times New Roman"/>
              </a:rPr>
              <a:t>pháp quen </a:t>
            </a:r>
            <a:r>
              <a:rPr sz="1800" dirty="0">
                <a:latin typeface="Times New Roman"/>
                <a:cs typeface="Times New Roman"/>
              </a:rPr>
              <a:t>thuộc của Nguyễn </a:t>
            </a:r>
            <a:r>
              <a:rPr sz="1800" spc="-5" dirty="0">
                <a:latin typeface="Times New Roman"/>
                <a:cs typeface="Times New Roman"/>
              </a:rPr>
              <a:t>Du. </a:t>
            </a:r>
            <a:r>
              <a:rPr sz="1800" dirty="0">
                <a:latin typeface="Times New Roman"/>
                <a:cs typeface="Times New Roman"/>
              </a:rPr>
              <a:t>Cảnh </a:t>
            </a:r>
            <a:r>
              <a:rPr sz="1800" spc="-5" dirty="0">
                <a:latin typeface="Times New Roman"/>
                <a:cs typeface="Times New Roman"/>
              </a:rPr>
              <a:t>vật </a:t>
            </a:r>
            <a:r>
              <a:rPr sz="1800" dirty="0">
                <a:latin typeface="Times New Roman"/>
                <a:cs typeface="Times New Roman"/>
              </a:rPr>
              <a:t>chỉ </a:t>
            </a:r>
            <a:r>
              <a:rPr sz="1800" spc="-5" dirty="0">
                <a:latin typeface="Times New Roman"/>
                <a:cs typeface="Times New Roman"/>
              </a:rPr>
              <a:t>mang </a:t>
            </a:r>
            <a:r>
              <a:rPr sz="1800" dirty="0">
                <a:latin typeface="Times New Roman"/>
                <a:cs typeface="Times New Roman"/>
              </a:rPr>
              <a:t>tính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ước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lệ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nhưng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phản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ánh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rõ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người,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cụ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thể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nỗi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buồn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giới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hạn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Kiều.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Mỗi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cảnh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ngụ một </a:t>
            </a:r>
            <a:r>
              <a:rPr sz="1800" spc="-10" dirty="0">
                <a:latin typeface="Times New Roman"/>
                <a:cs typeface="Times New Roman"/>
              </a:rPr>
              <a:t>ý, </a:t>
            </a:r>
            <a:r>
              <a:rPr sz="1800" spc="-5" dirty="0">
                <a:latin typeface="Times New Roman"/>
                <a:cs typeface="Times New Roman"/>
              </a:rPr>
              <a:t>tăng </a:t>
            </a:r>
            <a:r>
              <a:rPr sz="1800" dirty="0">
                <a:latin typeface="Times New Roman"/>
                <a:cs typeface="Times New Roman"/>
              </a:rPr>
              <a:t>dần lên theo </a:t>
            </a:r>
            <a:r>
              <a:rPr sz="1800" spc="-5" dirty="0">
                <a:latin typeface="Times New Roman"/>
                <a:cs typeface="Times New Roman"/>
              </a:rPr>
              <a:t>suy </a:t>
            </a:r>
            <a:r>
              <a:rPr sz="1800" dirty="0">
                <a:latin typeface="Times New Roman"/>
                <a:cs typeface="Times New Roman"/>
              </a:rPr>
              <a:t>nghĩ và mặc </a:t>
            </a:r>
            <a:r>
              <a:rPr sz="1800" spc="-5" dirty="0">
                <a:latin typeface="Times New Roman"/>
                <a:cs typeface="Times New Roman"/>
              </a:rPr>
              <a:t>cảm </a:t>
            </a:r>
            <a:r>
              <a:rPr sz="1800" dirty="0">
                <a:latin typeface="Times New Roman"/>
                <a:cs typeface="Times New Roman"/>
              </a:rPr>
              <a:t>về thân </a:t>
            </a:r>
            <a:r>
              <a:rPr sz="1800" spc="-5" dirty="0">
                <a:latin typeface="Times New Roman"/>
                <a:cs typeface="Times New Roman"/>
              </a:rPr>
              <a:t>phận </a:t>
            </a:r>
            <a:r>
              <a:rPr sz="1800" dirty="0">
                <a:latin typeface="Times New Roman"/>
                <a:cs typeface="Times New Roman"/>
              </a:rPr>
              <a:t>con </a:t>
            </a:r>
            <a:r>
              <a:rPr sz="1800" spc="-5" dirty="0">
                <a:latin typeface="Times New Roman"/>
                <a:cs typeface="Times New Roman"/>
              </a:rPr>
              <a:t>người: lẻ loi, </a:t>
            </a:r>
            <a:r>
              <a:rPr sz="1800" dirty="0">
                <a:latin typeface="Times New Roman"/>
                <a:cs typeface="Times New Roman"/>
              </a:rPr>
              <a:t>cô </a:t>
            </a:r>
            <a:r>
              <a:rPr sz="1800" spc="-5" dirty="0">
                <a:latin typeface="Times New Roman"/>
                <a:cs typeface="Times New Roman"/>
              </a:rPr>
              <a:t>độc, </a:t>
            </a:r>
            <a:r>
              <a:rPr sz="1800" dirty="0">
                <a:latin typeface="Times New Roman"/>
                <a:cs typeface="Times New Roman"/>
              </a:rPr>
              <a:t> trôi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nổi,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dập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vùi,</a:t>
            </a:r>
            <a:r>
              <a:rPr sz="1800" dirty="0">
                <a:latin typeface="Times New Roman"/>
                <a:cs typeface="Times New Roman"/>
              </a:rPr>
              <a:t> héo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tàn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linh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tính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báo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trước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về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tương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lai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đen</a:t>
            </a:r>
            <a:r>
              <a:rPr sz="1800" dirty="0">
                <a:latin typeface="Times New Roman"/>
                <a:cs typeface="Times New Roman"/>
              </a:rPr>
              <a:t> tối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đầy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bão tố.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800" b="1" dirty="0">
                <a:latin typeface="Times New Roman"/>
                <a:cs typeface="Times New Roman"/>
              </a:rPr>
              <a:t>3.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Kết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bài</a:t>
            </a:r>
            <a:endParaRPr sz="1800">
              <a:latin typeface="Times New Roman"/>
              <a:cs typeface="Times New Roman"/>
            </a:endParaRPr>
          </a:p>
          <a:p>
            <a:pPr marL="12700" indent="172085" algn="just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đoạn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trích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“Kiều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lầu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Ngưng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Bích”,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thi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hào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Nguyễn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Du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tỏ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ra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rất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tài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hoa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6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việc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tả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cảnh,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tả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tâm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lí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vật.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Ngòi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bút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ông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sâu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vào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từng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ngõ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ngách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tâm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sâu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kín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 nàng </a:t>
            </a:r>
            <a:r>
              <a:rPr sz="1800" spc="-5" dirty="0">
                <a:latin typeface="Times New Roman"/>
                <a:cs typeface="Times New Roman"/>
              </a:rPr>
              <a:t>Kiều, khiến người </a:t>
            </a:r>
            <a:r>
              <a:rPr sz="1800" dirty="0">
                <a:latin typeface="Times New Roman"/>
                <a:cs typeface="Times New Roman"/>
              </a:rPr>
              <a:t>đọc </a:t>
            </a:r>
            <a:r>
              <a:rPr sz="1800" spc="-5" dirty="0">
                <a:latin typeface="Times New Roman"/>
                <a:cs typeface="Times New Roman"/>
              </a:rPr>
              <a:t>thực sự </a:t>
            </a:r>
            <a:r>
              <a:rPr sz="1800" dirty="0">
                <a:latin typeface="Times New Roman"/>
                <a:cs typeface="Times New Roman"/>
              </a:rPr>
              <a:t>xúc động, xót xa cho </a:t>
            </a:r>
            <a:r>
              <a:rPr sz="1800" spc="-5" dirty="0">
                <a:latin typeface="Times New Roman"/>
                <a:cs typeface="Times New Roman"/>
              </a:rPr>
              <a:t>số phận </a:t>
            </a:r>
            <a:r>
              <a:rPr sz="1800" dirty="0">
                <a:latin typeface="Times New Roman"/>
                <a:cs typeface="Times New Roman"/>
              </a:rPr>
              <a:t>bất </a:t>
            </a:r>
            <a:r>
              <a:rPr sz="1800" spc="-5" dirty="0">
                <a:latin typeface="Times New Roman"/>
                <a:cs typeface="Times New Roman"/>
              </a:rPr>
              <a:t>hạnh của người </a:t>
            </a:r>
            <a:r>
              <a:rPr sz="1800" dirty="0">
                <a:latin typeface="Times New Roman"/>
                <a:cs typeface="Times New Roman"/>
              </a:rPr>
              <a:t> con </a:t>
            </a:r>
            <a:r>
              <a:rPr sz="1800" spc="-5" dirty="0">
                <a:latin typeface="Times New Roman"/>
                <a:cs typeface="Times New Roman"/>
              </a:rPr>
              <a:t>gái tài sắc ấy. Cảnh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dirty="0">
                <a:latin typeface="Times New Roman"/>
                <a:cs typeface="Times New Roman"/>
              </a:rPr>
              <a:t>tình cứ đan xen, </a:t>
            </a:r>
            <a:r>
              <a:rPr sz="1800" spc="-5" dirty="0">
                <a:latin typeface="Times New Roman"/>
                <a:cs typeface="Times New Roman"/>
              </a:rPr>
              <a:t>hoà quyện, </a:t>
            </a:r>
            <a:r>
              <a:rPr sz="1800" dirty="0">
                <a:latin typeface="Times New Roman"/>
                <a:cs typeface="Times New Roman"/>
              </a:rPr>
              <a:t>bổ </a:t>
            </a:r>
            <a:r>
              <a:rPr sz="1800" spc="-5" dirty="0">
                <a:latin typeface="Times New Roman"/>
                <a:cs typeface="Times New Roman"/>
              </a:rPr>
              <a:t>sung </a:t>
            </a:r>
            <a:r>
              <a:rPr sz="1800" dirty="0">
                <a:latin typeface="Times New Roman"/>
                <a:cs typeface="Times New Roman"/>
              </a:rPr>
              <a:t>ý nghĩa cho </a:t>
            </a:r>
            <a:r>
              <a:rPr sz="1800" spc="-5" dirty="0">
                <a:latin typeface="Times New Roman"/>
                <a:cs typeface="Times New Roman"/>
              </a:rPr>
              <a:t>nhau, </a:t>
            </a:r>
            <a:r>
              <a:rPr sz="1800" dirty="0">
                <a:latin typeface="Times New Roman"/>
                <a:cs typeface="Times New Roman"/>
              </a:rPr>
              <a:t>làm </a:t>
            </a:r>
            <a:r>
              <a:rPr sz="1800" spc="-5" dirty="0">
                <a:latin typeface="Times New Roman"/>
                <a:cs typeface="Times New Roman"/>
              </a:rPr>
              <a:t>nổi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bật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chủ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đề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đoạn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trích.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nói,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đây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trong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đoạn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hay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nhất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“Truyện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Kiều”.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5493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350" algn="just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+ </a:t>
            </a:r>
            <a:r>
              <a:rPr sz="1800" spc="-5" dirty="0">
                <a:latin typeface="Times New Roman"/>
                <a:cs typeface="Times New Roman"/>
              </a:rPr>
              <a:t>Cụm </a:t>
            </a:r>
            <a:r>
              <a:rPr sz="1800" dirty="0">
                <a:latin typeface="Times New Roman"/>
                <a:cs typeface="Times New Roman"/>
              </a:rPr>
              <a:t>từ “mây </a:t>
            </a:r>
            <a:r>
              <a:rPr sz="1800" spc="-5" dirty="0">
                <a:latin typeface="Times New Roman"/>
                <a:cs typeface="Times New Roman"/>
              </a:rPr>
              <a:t>sớm </a:t>
            </a:r>
            <a:r>
              <a:rPr sz="1800" dirty="0">
                <a:latin typeface="Times New Roman"/>
                <a:cs typeface="Times New Roman"/>
              </a:rPr>
              <a:t>đèn </a:t>
            </a:r>
            <a:r>
              <a:rPr sz="1800" spc="-5" dirty="0">
                <a:latin typeface="Times New Roman"/>
                <a:cs typeface="Times New Roman"/>
              </a:rPr>
              <a:t>khuya” </a:t>
            </a:r>
            <a:r>
              <a:rPr sz="1800" dirty="0">
                <a:latin typeface="Times New Roman"/>
                <a:cs typeface="Times New Roman"/>
              </a:rPr>
              <a:t>gợi thời gian </a:t>
            </a:r>
            <a:r>
              <a:rPr sz="1800" spc="-5" dirty="0">
                <a:latin typeface="Times New Roman"/>
                <a:cs typeface="Times New Roman"/>
              </a:rPr>
              <a:t>tuần </a:t>
            </a:r>
            <a:r>
              <a:rPr sz="1800" dirty="0">
                <a:latin typeface="Times New Roman"/>
                <a:cs typeface="Times New Roman"/>
              </a:rPr>
              <a:t>hoàn khép </a:t>
            </a:r>
            <a:r>
              <a:rPr sz="1800" spc="-5" dirty="0">
                <a:latin typeface="Times New Roman"/>
                <a:cs typeface="Times New Roman"/>
              </a:rPr>
              <a:t>kín, </a:t>
            </a:r>
            <a:r>
              <a:rPr sz="1800" dirty="0">
                <a:latin typeface="Times New Roman"/>
                <a:cs typeface="Times New Roman"/>
              </a:rPr>
              <a:t>quanh đi </a:t>
            </a:r>
            <a:r>
              <a:rPr sz="1800" spc="5" dirty="0">
                <a:latin typeface="Times New Roman"/>
                <a:cs typeface="Times New Roman"/>
              </a:rPr>
              <a:t>quẩn </a:t>
            </a:r>
            <a:r>
              <a:rPr sz="1800" spc="-5" dirty="0">
                <a:latin typeface="Times New Roman"/>
                <a:cs typeface="Times New Roman"/>
              </a:rPr>
              <a:t>lại hết </a:t>
            </a:r>
            <a:r>
              <a:rPr sz="1800" dirty="0">
                <a:latin typeface="Times New Roman"/>
                <a:cs typeface="Times New Roman"/>
              </a:rPr>
              <a:t> “mây </a:t>
            </a:r>
            <a:r>
              <a:rPr sz="1800" spc="-5" dirty="0">
                <a:latin typeface="Times New Roman"/>
                <a:cs typeface="Times New Roman"/>
              </a:rPr>
              <a:t>sớm” </a:t>
            </a:r>
            <a:r>
              <a:rPr sz="1800" dirty="0">
                <a:latin typeface="Times New Roman"/>
                <a:cs typeface="Times New Roman"/>
              </a:rPr>
              <a:t>lại </a:t>
            </a:r>
            <a:r>
              <a:rPr sz="1800" spc="-5" dirty="0">
                <a:latin typeface="Times New Roman"/>
                <a:cs typeface="Times New Roman"/>
              </a:rPr>
              <a:t>“đèn khuya”. Thời gian </a:t>
            </a:r>
            <a:r>
              <a:rPr sz="1800" spc="5" dirty="0">
                <a:latin typeface="Times New Roman"/>
                <a:cs typeface="Times New Roman"/>
              </a:rPr>
              <a:t>cứ </a:t>
            </a:r>
            <a:r>
              <a:rPr sz="1800" spc="-5" dirty="0">
                <a:latin typeface="Times New Roman"/>
                <a:cs typeface="Times New Roman"/>
              </a:rPr>
              <a:t>thế trôi </a:t>
            </a:r>
            <a:r>
              <a:rPr sz="1800" dirty="0">
                <a:latin typeface="Times New Roman"/>
                <a:cs typeface="Times New Roman"/>
              </a:rPr>
              <a:t>đi, rồi lặp </a:t>
            </a:r>
            <a:r>
              <a:rPr sz="1800" spc="-5" dirty="0">
                <a:latin typeface="Times New Roman"/>
                <a:cs typeface="Times New Roman"/>
              </a:rPr>
              <a:t>lại, Kiều </a:t>
            </a:r>
            <a:r>
              <a:rPr sz="1800" dirty="0">
                <a:latin typeface="Times New Roman"/>
                <a:cs typeface="Times New Roman"/>
              </a:rPr>
              <a:t>thấy </a:t>
            </a:r>
            <a:r>
              <a:rPr sz="1800" spc="-5" dirty="0">
                <a:latin typeface="Times New Roman"/>
                <a:cs typeface="Times New Roman"/>
              </a:rPr>
              <a:t>tuyệt vọng với </a:t>
            </a:r>
            <a:r>
              <a:rPr sz="1800" dirty="0">
                <a:latin typeface="Times New Roman"/>
                <a:cs typeface="Times New Roman"/>
              </a:rPr>
              <a:t> tâm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trạng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đơn,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buồn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tủi,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hổ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thẹn</a:t>
            </a:r>
            <a:r>
              <a:rPr sz="1800" dirty="0">
                <a:latin typeface="Times New Roman"/>
                <a:cs typeface="Times New Roman"/>
              </a:rPr>
              <a:t> đến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“bẽ</a:t>
            </a:r>
            <a:r>
              <a:rPr sz="1800" spc="-5" dirty="0">
                <a:latin typeface="Times New Roman"/>
                <a:cs typeface="Times New Roman"/>
              </a:rPr>
              <a:t> bàng”.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+ </a:t>
            </a:r>
            <a:r>
              <a:rPr sz="1800" spc="-5" dirty="0">
                <a:latin typeface="Times New Roman"/>
                <a:cs typeface="Times New Roman"/>
              </a:rPr>
              <a:t>Bốn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chữ “như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chia</a:t>
            </a:r>
            <a:r>
              <a:rPr sz="1800" spc="-5" dirty="0">
                <a:latin typeface="Times New Roman"/>
                <a:cs typeface="Times New Roman"/>
              </a:rPr>
              <a:t> tấm</a:t>
            </a:r>
            <a:r>
              <a:rPr sz="1800" dirty="0">
                <a:latin typeface="Times New Roman"/>
                <a:cs typeface="Times New Roman"/>
              </a:rPr>
              <a:t> lòng” diễn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tả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nỗi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niềm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chua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xót,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nỗi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lòng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tan nát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Kiều.</a:t>
            </a:r>
            <a:endParaRPr sz="1800" dirty="0">
              <a:latin typeface="Times New Roman"/>
              <a:cs typeface="Times New Roman"/>
            </a:endParaRPr>
          </a:p>
          <a:p>
            <a:pPr marL="12700" marR="6985" algn="just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=&gt;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Bút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pháp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chấm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phá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đặc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sắc, khung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nền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Kiều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thổ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lộ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tâm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tình.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Thiên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nhiên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rộng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lớn </a:t>
            </a:r>
            <a:r>
              <a:rPr sz="1800" spc="-5" dirty="0">
                <a:latin typeface="Times New Roman"/>
                <a:cs typeface="Times New Roman"/>
              </a:rPr>
              <a:t>mà</a:t>
            </a:r>
            <a:r>
              <a:rPr sz="1800" dirty="0">
                <a:latin typeface="Times New Roman"/>
                <a:cs typeface="Times New Roman"/>
              </a:rPr>
              <a:t> con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nhỏ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bé,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đơn</a:t>
            </a:r>
            <a:r>
              <a:rPr sz="1800" dirty="0">
                <a:latin typeface="Times New Roman"/>
                <a:cs typeface="Times New Roman"/>
              </a:rPr>
              <a:t> côi.</a:t>
            </a: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800" b="1" dirty="0">
                <a:latin typeface="Times New Roman"/>
                <a:cs typeface="Times New Roman"/>
              </a:rPr>
              <a:t>2. </a:t>
            </a:r>
            <a:r>
              <a:rPr sz="1800" b="1" spc="-5" dirty="0">
                <a:latin typeface="Times New Roman"/>
                <a:cs typeface="Times New Roman"/>
              </a:rPr>
              <a:t>Nỗi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thương nhớ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Kim </a:t>
            </a:r>
            <a:r>
              <a:rPr sz="1800" b="1" spc="-5" dirty="0">
                <a:latin typeface="Times New Roman"/>
                <a:cs typeface="Times New Roman"/>
              </a:rPr>
              <a:t>Trọng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và</a:t>
            </a:r>
            <a:r>
              <a:rPr sz="1800" b="1" spc="-5" dirty="0">
                <a:latin typeface="Times New Roman"/>
                <a:cs typeface="Times New Roman"/>
              </a:rPr>
              <a:t> cha</a:t>
            </a:r>
            <a:r>
              <a:rPr sz="1800" b="1" dirty="0">
                <a:latin typeface="Times New Roman"/>
                <a:cs typeface="Times New Roman"/>
              </a:rPr>
              <a:t> mẹ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của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Kiều.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ts val="2690"/>
              </a:lnSpc>
              <a:spcBef>
                <a:spcPts val="180"/>
              </a:spcBef>
            </a:pPr>
            <a:r>
              <a:rPr sz="1800" dirty="0">
                <a:latin typeface="Times New Roman"/>
                <a:cs typeface="Times New Roman"/>
              </a:rPr>
              <a:t>* Chính trong </a:t>
            </a:r>
            <a:r>
              <a:rPr sz="1800" spc="-5" dirty="0">
                <a:latin typeface="Times New Roman"/>
                <a:cs typeface="Times New Roman"/>
              </a:rPr>
              <a:t>hoàn </a:t>
            </a:r>
            <a:r>
              <a:rPr sz="1800" dirty="0">
                <a:latin typeface="Times New Roman"/>
                <a:cs typeface="Times New Roman"/>
              </a:rPr>
              <a:t>cảnh cô đơn nơi đất </a:t>
            </a:r>
            <a:r>
              <a:rPr sz="1800" spc="-5" dirty="0">
                <a:latin typeface="Times New Roman"/>
                <a:cs typeface="Times New Roman"/>
              </a:rPr>
              <a:t>khách quê người, tâm </a:t>
            </a:r>
            <a:r>
              <a:rPr sz="1800" dirty="0">
                <a:latin typeface="Times New Roman"/>
                <a:cs typeface="Times New Roman"/>
              </a:rPr>
              <a:t>trạng của </a:t>
            </a:r>
            <a:r>
              <a:rPr sz="1800" spc="-5" dirty="0">
                <a:latin typeface="Times New Roman"/>
                <a:cs typeface="Times New Roman"/>
              </a:rPr>
              <a:t>Kiều chuyển </a:t>
            </a:r>
            <a:r>
              <a:rPr sz="1800" dirty="0">
                <a:latin typeface="Times New Roman"/>
                <a:cs typeface="Times New Roman"/>
              </a:rPr>
              <a:t>từ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buồn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sang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nhớ.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Kiều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nhớ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yêu,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nhớ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cha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mẹ.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Nỗi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nhớ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ấy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Nguyễn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Du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miêu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tả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xúc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bằng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dirty="0">
                <a:latin typeface="Times New Roman"/>
                <a:cs typeface="Times New Roman"/>
              </a:rPr>
              <a:t> lời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độc</a:t>
            </a:r>
            <a:r>
              <a:rPr sz="1800" dirty="0">
                <a:latin typeface="Times New Roman"/>
                <a:cs typeface="Times New Roman"/>
              </a:rPr>
              <a:t> thoại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nội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tâm</a:t>
            </a:r>
            <a:r>
              <a:rPr sz="1800" dirty="0">
                <a:latin typeface="Times New Roman"/>
                <a:cs typeface="Times New Roman"/>
              </a:rPr>
              <a:t> của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vật.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ts val="2690"/>
              </a:lnSpc>
              <a:spcBef>
                <a:spcPts val="5"/>
              </a:spcBef>
            </a:pPr>
            <a:r>
              <a:rPr sz="1800" spc="-5" dirty="0">
                <a:latin typeface="Times New Roman"/>
                <a:cs typeface="Times New Roman"/>
              </a:rPr>
              <a:t>Trước hết, Kiều </a:t>
            </a:r>
            <a:r>
              <a:rPr sz="1800" dirty="0">
                <a:latin typeface="Times New Roman"/>
                <a:cs typeface="Times New Roman"/>
              </a:rPr>
              <a:t>nhớ đến Kim Trọng </a:t>
            </a:r>
            <a:r>
              <a:rPr sz="1800" spc="-5" dirty="0">
                <a:latin typeface="Times New Roman"/>
                <a:cs typeface="Times New Roman"/>
              </a:rPr>
              <a:t>bởi </a:t>
            </a:r>
            <a:r>
              <a:rPr sz="1800" dirty="0">
                <a:latin typeface="Times New Roman"/>
                <a:cs typeface="Times New Roman"/>
              </a:rPr>
              <a:t>trong cơn </a:t>
            </a:r>
            <a:r>
              <a:rPr sz="1800" spc="-5" dirty="0">
                <a:latin typeface="Times New Roman"/>
                <a:cs typeface="Times New Roman"/>
              </a:rPr>
              <a:t>gia </a:t>
            </a:r>
            <a:r>
              <a:rPr sz="1800" dirty="0">
                <a:latin typeface="Times New Roman"/>
                <a:cs typeface="Times New Roman"/>
              </a:rPr>
              <a:t>biến, Kiều đã phải hi sinh mối tình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đầu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đẹp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đẽ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cứu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gia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đình,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Kiều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phần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nào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“đền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ơn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sinh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thành”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cha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mẹ.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Vì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thế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lòng</a:t>
            </a:r>
            <a:r>
              <a:rPr sz="1800" spc="1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Kiều,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Kim</a:t>
            </a:r>
            <a:r>
              <a:rPr sz="1800" spc="1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Trọng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1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1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mất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mát</a:t>
            </a:r>
            <a:r>
              <a:rPr sz="1800" spc="1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nhiều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nhất,</a:t>
            </a:r>
            <a:r>
              <a:rPr sz="1800" spc="1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nỗi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đau</a:t>
            </a:r>
            <a:r>
              <a:rPr sz="1800" spc="1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ấy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cứ</a:t>
            </a:r>
            <a:r>
              <a:rPr sz="1800" spc="1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vò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xé</a:t>
            </a:r>
            <a:r>
              <a:rPr sz="1800" spc="1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tâm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can</a:t>
            </a:r>
            <a:r>
              <a:rPr sz="1800" spc="1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Kiều</a:t>
            </a:r>
          </a:p>
          <a:p>
            <a:pPr marL="12700" algn="just">
              <a:lnSpc>
                <a:spcPct val="100000"/>
              </a:lnSpc>
              <a:spcBef>
                <a:spcPts val="350"/>
              </a:spcBef>
            </a:pPr>
            <a:r>
              <a:rPr sz="1800" dirty="0">
                <a:latin typeface="Times New Roman"/>
                <a:cs typeface="Times New Roman"/>
              </a:rPr>
              <a:t>khiến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Kiều </a:t>
            </a:r>
            <a:r>
              <a:rPr sz="1800" dirty="0">
                <a:latin typeface="Times New Roman"/>
                <a:cs typeface="Times New Roman"/>
              </a:rPr>
              <a:t>luôn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 đến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Kim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Trọng.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+ Nàng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nhớ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đến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mình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cùng Kim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Trọng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uống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rượu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thề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nguyền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dưới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ánh</a:t>
            </a:r>
            <a:r>
              <a:rPr sz="1800" spc="-5" dirty="0">
                <a:latin typeface="Times New Roman"/>
                <a:cs typeface="Times New Roman"/>
              </a:rPr>
              <a:t> trăng.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4400" y="914653"/>
            <a:ext cx="2044064" cy="26225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039"/>
              </a:lnSpc>
            </a:pPr>
            <a:r>
              <a:rPr sz="1800" b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VI.</a:t>
            </a:r>
            <a:r>
              <a:rPr sz="1800" b="1" u="sng" spc="-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ĐỀ</a:t>
            </a:r>
            <a:r>
              <a:rPr sz="1800" b="1" u="sng" spc="-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NÂNG</a:t>
            </a:r>
            <a:r>
              <a:rPr sz="1800" b="1" u="sng" spc="-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CAO: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98977" y="886714"/>
            <a:ext cx="61588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Times New Roman"/>
                <a:cs typeface="Times New Roman"/>
              </a:rPr>
              <a:t>Trong</a:t>
            </a:r>
            <a:r>
              <a:rPr sz="1800" b="1" spc="-3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bài</a:t>
            </a:r>
            <a:r>
              <a:rPr sz="1800" b="1" spc="-3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viết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“Nguyễn</a:t>
            </a:r>
            <a:r>
              <a:rPr sz="1800" b="1" spc="-5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Du,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một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nghệ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sĩ</a:t>
            </a:r>
            <a:r>
              <a:rPr sz="1800" b="1" spc="-4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lớn”,</a:t>
            </a:r>
            <a:r>
              <a:rPr sz="1800" b="1" spc="-4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khi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bàn</a:t>
            </a:r>
            <a:r>
              <a:rPr sz="1800" b="1" spc="-4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đến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ngôn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1700" y="1161034"/>
            <a:ext cx="8258809" cy="54946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24600"/>
              </a:lnSpc>
              <a:spcBef>
                <a:spcPts val="95"/>
              </a:spcBef>
            </a:pPr>
            <a:r>
              <a:rPr sz="1800" b="1" spc="-5" dirty="0">
                <a:latin typeface="Times New Roman"/>
                <a:cs typeface="Times New Roman"/>
              </a:rPr>
              <a:t>ngữ</a:t>
            </a:r>
            <a:r>
              <a:rPr sz="1800" b="1" spc="-10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“Truyện</a:t>
            </a:r>
            <a:r>
              <a:rPr sz="1800" b="1" spc="-10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Kiều”,</a:t>
            </a:r>
            <a:r>
              <a:rPr sz="1800" b="1" spc="-9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Hoài</a:t>
            </a:r>
            <a:r>
              <a:rPr sz="1800" b="1" spc="-8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Thanh</a:t>
            </a:r>
            <a:r>
              <a:rPr sz="1800" b="1" spc="-10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có</a:t>
            </a:r>
            <a:r>
              <a:rPr sz="1800" b="1" spc="-8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viết:</a:t>
            </a:r>
            <a:r>
              <a:rPr sz="1800" b="1" spc="-9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“Người</a:t>
            </a:r>
            <a:r>
              <a:rPr sz="1800" b="1" spc="-9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đọc</a:t>
            </a:r>
            <a:r>
              <a:rPr sz="1800" b="1" spc="-8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xưa</a:t>
            </a:r>
            <a:r>
              <a:rPr sz="1800" b="1" spc="-9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nay</a:t>
            </a:r>
            <a:r>
              <a:rPr sz="1800" b="1" spc="-10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vẫn</a:t>
            </a:r>
            <a:r>
              <a:rPr sz="1800" b="1" spc="-10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xem</a:t>
            </a:r>
            <a:r>
              <a:rPr sz="1800" b="1" spc="-9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“Truyện</a:t>
            </a:r>
            <a:r>
              <a:rPr sz="1800" b="1" spc="-10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Kiều” </a:t>
            </a:r>
            <a:r>
              <a:rPr sz="1800" b="1" spc="-434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như </a:t>
            </a:r>
            <a:r>
              <a:rPr sz="1800" b="1" dirty="0">
                <a:latin typeface="Times New Roman"/>
                <a:cs typeface="Times New Roman"/>
              </a:rPr>
              <a:t>một </a:t>
            </a:r>
            <a:r>
              <a:rPr sz="1800" b="1" spc="-5" dirty="0">
                <a:latin typeface="Times New Roman"/>
                <a:cs typeface="Times New Roman"/>
              </a:rPr>
              <a:t>hòn </a:t>
            </a:r>
            <a:r>
              <a:rPr sz="1800" b="1" dirty="0">
                <a:latin typeface="Times New Roman"/>
                <a:cs typeface="Times New Roman"/>
              </a:rPr>
              <a:t>ngọc </a:t>
            </a:r>
            <a:r>
              <a:rPr sz="1800" b="1" spc="-5" dirty="0">
                <a:latin typeface="Times New Roman"/>
                <a:cs typeface="Times New Roman"/>
              </a:rPr>
              <a:t>quý </a:t>
            </a:r>
            <a:r>
              <a:rPr sz="1800" b="1" dirty="0">
                <a:latin typeface="Times New Roman"/>
                <a:cs typeface="Times New Roman"/>
              </a:rPr>
              <a:t>cơ hồ </a:t>
            </a:r>
            <a:r>
              <a:rPr sz="1800" b="1" spc="-5" dirty="0">
                <a:latin typeface="Times New Roman"/>
                <a:cs typeface="Times New Roman"/>
              </a:rPr>
              <a:t>không thể </a:t>
            </a:r>
            <a:r>
              <a:rPr sz="1800" b="1" dirty="0">
                <a:latin typeface="Times New Roman"/>
                <a:cs typeface="Times New Roman"/>
              </a:rPr>
              <a:t>thay </a:t>
            </a:r>
            <a:r>
              <a:rPr sz="1800" b="1" spc="-5" dirty="0">
                <a:latin typeface="Times New Roman"/>
                <a:cs typeface="Times New Roman"/>
              </a:rPr>
              <a:t>đổi, </a:t>
            </a:r>
            <a:r>
              <a:rPr sz="1800" b="1" dirty="0">
                <a:latin typeface="Times New Roman"/>
                <a:cs typeface="Times New Roman"/>
              </a:rPr>
              <a:t>thêm </a:t>
            </a:r>
            <a:r>
              <a:rPr sz="1800" b="1" spc="-5" dirty="0">
                <a:latin typeface="Times New Roman"/>
                <a:cs typeface="Times New Roman"/>
              </a:rPr>
              <a:t>bớt </a:t>
            </a:r>
            <a:r>
              <a:rPr sz="1800" b="1" dirty="0">
                <a:latin typeface="Times New Roman"/>
                <a:cs typeface="Times New Roman"/>
              </a:rPr>
              <a:t>một tí </a:t>
            </a:r>
            <a:r>
              <a:rPr sz="1800" b="1" spc="-5" dirty="0">
                <a:latin typeface="Times New Roman"/>
                <a:cs typeface="Times New Roman"/>
              </a:rPr>
              <a:t>gì, như </a:t>
            </a:r>
            <a:r>
              <a:rPr sz="1800" b="1" dirty="0">
                <a:latin typeface="Times New Roman"/>
                <a:cs typeface="Times New Roman"/>
              </a:rPr>
              <a:t>một </a:t>
            </a:r>
            <a:r>
              <a:rPr sz="1800" b="1" spc="-5" dirty="0">
                <a:latin typeface="Times New Roman"/>
                <a:cs typeface="Times New Roman"/>
              </a:rPr>
              <a:t>tiếng 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đàn </a:t>
            </a:r>
            <a:r>
              <a:rPr sz="1800" b="1" dirty="0">
                <a:latin typeface="Times New Roman"/>
                <a:cs typeface="Times New Roman"/>
              </a:rPr>
              <a:t>lạ gần </a:t>
            </a:r>
            <a:r>
              <a:rPr sz="1800" b="1" spc="-5" dirty="0">
                <a:latin typeface="Times New Roman"/>
                <a:cs typeface="Times New Roman"/>
              </a:rPr>
              <a:t>như không </a:t>
            </a:r>
            <a:r>
              <a:rPr sz="1800" b="1" dirty="0">
                <a:latin typeface="Times New Roman"/>
                <a:cs typeface="Times New Roman"/>
              </a:rPr>
              <a:t>một </a:t>
            </a:r>
            <a:r>
              <a:rPr sz="1800" b="1" spc="-5" dirty="0">
                <a:latin typeface="Times New Roman"/>
                <a:cs typeface="Times New Roman"/>
              </a:rPr>
              <a:t>lần </a:t>
            </a:r>
            <a:r>
              <a:rPr sz="1800" b="1" dirty="0">
                <a:latin typeface="Times New Roman"/>
                <a:cs typeface="Times New Roman"/>
              </a:rPr>
              <a:t>nào lỡ </a:t>
            </a:r>
            <a:r>
              <a:rPr sz="1800" b="1" spc="-5" dirty="0">
                <a:latin typeface="Times New Roman"/>
                <a:cs typeface="Times New Roman"/>
              </a:rPr>
              <a:t>nhịp ngang cung". Anh </a:t>
            </a:r>
            <a:r>
              <a:rPr sz="1800" b="1" dirty="0">
                <a:latin typeface="Times New Roman"/>
                <a:cs typeface="Times New Roman"/>
              </a:rPr>
              <a:t>(chị) </a:t>
            </a:r>
            <a:r>
              <a:rPr sz="1800" b="1" spc="-5" dirty="0">
                <a:latin typeface="Times New Roman"/>
                <a:cs typeface="Times New Roman"/>
              </a:rPr>
              <a:t>hiểu </a:t>
            </a:r>
            <a:r>
              <a:rPr sz="1800" b="1" dirty="0">
                <a:latin typeface="Times New Roman"/>
                <a:cs typeface="Times New Roman"/>
              </a:rPr>
              <a:t>ý kiến </a:t>
            </a:r>
            <a:r>
              <a:rPr sz="1800" b="1" spc="-5" dirty="0">
                <a:latin typeface="Times New Roman"/>
                <a:cs typeface="Times New Roman"/>
              </a:rPr>
              <a:t>trên 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như thế </a:t>
            </a:r>
            <a:r>
              <a:rPr sz="1800" b="1" dirty="0">
                <a:latin typeface="Times New Roman"/>
                <a:cs typeface="Times New Roman"/>
              </a:rPr>
              <a:t>nào? </a:t>
            </a:r>
            <a:r>
              <a:rPr sz="1800" b="1" spc="-5" dirty="0">
                <a:latin typeface="Times New Roman"/>
                <a:cs typeface="Times New Roman"/>
              </a:rPr>
              <a:t>Dựa </a:t>
            </a:r>
            <a:r>
              <a:rPr sz="1800" b="1" dirty="0">
                <a:latin typeface="Times New Roman"/>
                <a:cs typeface="Times New Roman"/>
              </a:rPr>
              <a:t>vào “Truyện Kiều”, </a:t>
            </a:r>
            <a:r>
              <a:rPr sz="1800" b="1" spc="-5" dirty="0">
                <a:latin typeface="Times New Roman"/>
                <a:cs typeface="Times New Roman"/>
              </a:rPr>
              <a:t>hãy </a:t>
            </a:r>
            <a:r>
              <a:rPr sz="1800" b="1" dirty="0">
                <a:latin typeface="Times New Roman"/>
                <a:cs typeface="Times New Roman"/>
              </a:rPr>
              <a:t>làm rõ tài </a:t>
            </a:r>
            <a:r>
              <a:rPr sz="1800" b="1" spc="-5" dirty="0">
                <a:latin typeface="Times New Roman"/>
                <a:cs typeface="Times New Roman"/>
              </a:rPr>
              <a:t>năng ngôn ngữ của </a:t>
            </a:r>
            <a:r>
              <a:rPr sz="1800" b="1" dirty="0">
                <a:latin typeface="Times New Roman"/>
                <a:cs typeface="Times New Roman"/>
              </a:rPr>
              <a:t>Nguyễn </a:t>
            </a:r>
            <a:r>
              <a:rPr sz="1800" b="1" spc="-5" dirty="0">
                <a:latin typeface="Times New Roman"/>
                <a:cs typeface="Times New Roman"/>
              </a:rPr>
              <a:t>Du </a:t>
            </a:r>
            <a:r>
              <a:rPr sz="1800" b="1" spc="-434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và</a:t>
            </a:r>
            <a:r>
              <a:rPr sz="1800" b="1" spc="-5" dirty="0">
                <a:latin typeface="Times New Roman"/>
                <a:cs typeface="Times New Roman"/>
              </a:rPr>
              <a:t> thử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lý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giải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vì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sao</a:t>
            </a:r>
            <a:r>
              <a:rPr sz="1800" b="1" dirty="0">
                <a:latin typeface="Times New Roman"/>
                <a:cs typeface="Times New Roman"/>
              </a:rPr>
              <a:t> Nguyễn</a:t>
            </a:r>
            <a:r>
              <a:rPr sz="1800" b="1" spc="-5" dirty="0">
                <a:latin typeface="Times New Roman"/>
                <a:cs typeface="Times New Roman"/>
              </a:rPr>
              <a:t> Du đạt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được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những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sz="1800" b="1" spc="-5" dirty="0">
                <a:latin typeface="Times New Roman"/>
                <a:cs typeface="Times New Roman"/>
              </a:rPr>
              <a:t>thành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công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ấy.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40"/>
              </a:spcBef>
            </a:pPr>
            <a:r>
              <a:rPr sz="1800" b="1" dirty="0">
                <a:latin typeface="Times New Roman"/>
                <a:cs typeface="Times New Roman"/>
              </a:rPr>
              <a:t>*</a:t>
            </a:r>
            <a:r>
              <a:rPr sz="1800" b="1" spc="-3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Gợi</a:t>
            </a:r>
            <a:r>
              <a:rPr sz="1800" b="1" spc="-3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ý: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7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latin typeface="Times New Roman"/>
                <a:cs typeface="Times New Roman"/>
              </a:rPr>
              <a:t>1.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Yêu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cầu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chung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5" dirty="0">
                <a:latin typeface="Times New Roman"/>
                <a:cs typeface="Times New Roman"/>
              </a:rPr>
              <a:t> Hiểu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kiến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 </a:t>
            </a:r>
            <a:r>
              <a:rPr sz="1800" dirty="0">
                <a:latin typeface="Times New Roman"/>
                <a:cs typeface="Times New Roman"/>
              </a:rPr>
              <a:t>Hoài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Thanh.</a:t>
            </a:r>
            <a:endParaRPr sz="1800" dirty="0">
              <a:latin typeface="Times New Roman"/>
              <a:cs typeface="Times New Roman"/>
            </a:endParaRPr>
          </a:p>
          <a:p>
            <a:pPr marL="12700" marR="5715">
              <a:lnSpc>
                <a:spcPct val="124400"/>
              </a:lnSpc>
              <a:spcBef>
                <a:spcPts val="15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rõ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tài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sử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dụng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ngôn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ngữ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Nguyễn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Du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“Truyện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Kiều”,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lý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giải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 </a:t>
            </a:r>
            <a:r>
              <a:rPr sz="1800" spc="-5" dirty="0">
                <a:latin typeface="Times New Roman"/>
                <a:cs typeface="Times New Roman"/>
              </a:rPr>
              <a:t>số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nguyên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nhân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Nguyễn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Du </a:t>
            </a:r>
            <a:r>
              <a:rPr sz="1800" dirty="0">
                <a:latin typeface="Times New Roman"/>
                <a:cs typeface="Times New Roman"/>
              </a:rPr>
              <a:t>đạt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trình</a:t>
            </a:r>
            <a:r>
              <a:rPr sz="1800" dirty="0">
                <a:latin typeface="Times New Roman"/>
                <a:cs typeface="Times New Roman"/>
              </a:rPr>
              <a:t> độ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ngôn ngữ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thơ</a:t>
            </a:r>
            <a:r>
              <a:rPr sz="1800" dirty="0">
                <a:latin typeface="Times New Roman"/>
                <a:cs typeface="Times New Roman"/>
              </a:rPr>
              <a:t> ca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 </a:t>
            </a:r>
            <a:r>
              <a:rPr sz="1800" spc="-5" dirty="0">
                <a:latin typeface="Times New Roman"/>
                <a:cs typeface="Times New Roman"/>
              </a:rPr>
              <a:t>vậy.</a:t>
            </a:r>
            <a:endParaRPr sz="1800" dirty="0">
              <a:latin typeface="Times New Roman"/>
              <a:cs typeface="Times New Roman"/>
            </a:endParaRPr>
          </a:p>
          <a:p>
            <a:pPr marL="12700" marR="5715">
              <a:lnSpc>
                <a:spcPts val="2690"/>
              </a:lnSpc>
              <a:spcBef>
                <a:spcPts val="175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Vận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dụng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kết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hợp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kiểu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bài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phân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tích</a:t>
            </a:r>
            <a:r>
              <a:rPr sz="1800" spc="5" dirty="0">
                <a:latin typeface="Times New Roman"/>
                <a:cs typeface="Times New Roman"/>
              </a:rPr>
              <a:t> và </a:t>
            </a:r>
            <a:r>
              <a:rPr sz="1800" dirty="0">
                <a:latin typeface="Times New Roman"/>
                <a:cs typeface="Times New Roman"/>
              </a:rPr>
              <a:t>chứng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minh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học,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biết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lựa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chọn,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đưa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phân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tích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những dẫn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chứng</a:t>
            </a:r>
            <a:r>
              <a:rPr sz="1800" dirty="0">
                <a:latin typeface="Times New Roman"/>
                <a:cs typeface="Times New Roman"/>
              </a:rPr>
              <a:t> tiêu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biểu,</a:t>
            </a:r>
            <a:r>
              <a:rPr sz="1800" spc="-5" dirty="0">
                <a:latin typeface="Times New Roman"/>
                <a:cs typeface="Times New Roman"/>
              </a:rPr>
              <a:t> thể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năng</a:t>
            </a:r>
            <a:r>
              <a:rPr sz="1800" dirty="0">
                <a:latin typeface="Times New Roman"/>
                <a:cs typeface="Times New Roman"/>
              </a:rPr>
              <a:t> lực</a:t>
            </a:r>
            <a:r>
              <a:rPr sz="1800" spc="-5" dirty="0">
                <a:latin typeface="Times New Roman"/>
                <a:cs typeface="Times New Roman"/>
              </a:rPr>
              <a:t> cảm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thụ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-5" dirty="0">
                <a:latin typeface="Times New Roman"/>
                <a:cs typeface="Times New Roman"/>
              </a:rPr>
              <a:t> học.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1800" b="1" dirty="0">
                <a:latin typeface="Times New Roman"/>
                <a:cs typeface="Times New Roman"/>
              </a:rPr>
              <a:t>2.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Yêu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cầu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cụ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thể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a. </a:t>
            </a:r>
            <a:r>
              <a:rPr sz="1800" spc="-5" dirty="0">
                <a:latin typeface="Times New Roman"/>
                <a:cs typeface="Times New Roman"/>
              </a:rPr>
              <a:t>Giải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thích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kiến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Hoài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Thanh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8362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86690">
              <a:lnSpc>
                <a:spcPct val="100000"/>
              </a:lnSpc>
              <a:spcBef>
                <a:spcPts val="625"/>
              </a:spcBef>
            </a:pPr>
            <a:r>
              <a:rPr sz="1800" dirty="0">
                <a:latin typeface="Times New Roman"/>
                <a:cs typeface="Times New Roman"/>
              </a:rPr>
              <a:t>*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Giải </a:t>
            </a:r>
            <a:r>
              <a:rPr sz="1800" dirty="0">
                <a:latin typeface="Times New Roman"/>
                <a:cs typeface="Times New Roman"/>
              </a:rPr>
              <a:t>thích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các</a:t>
            </a:r>
            <a:r>
              <a:rPr sz="1800" dirty="0">
                <a:latin typeface="Times New Roman"/>
                <a:cs typeface="Times New Roman"/>
              </a:rPr>
              <a:t> hình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ảnh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so sánh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“Hòn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ngọc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quý”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cơ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hồ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thể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thay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đổi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thêm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bớt: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ngôn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ngữ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“Truyện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Kiều”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đẹp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đẽ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đến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mức hoàn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thiện.</a:t>
            </a:r>
            <a:endParaRPr sz="1800">
              <a:latin typeface="Times New Roman"/>
              <a:cs typeface="Times New Roman"/>
            </a:endParaRPr>
          </a:p>
          <a:p>
            <a:pPr marL="12700" marR="5715">
              <a:lnSpc>
                <a:spcPct val="1246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1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“Tiếng</a:t>
            </a:r>
            <a:r>
              <a:rPr sz="1800" spc="1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đàn</a:t>
            </a:r>
            <a:r>
              <a:rPr sz="1800" spc="1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lạ</a:t>
            </a:r>
            <a:r>
              <a:rPr sz="1800" spc="1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gần</a:t>
            </a:r>
            <a:r>
              <a:rPr sz="1800" spc="1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1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1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lần</a:t>
            </a:r>
            <a:r>
              <a:rPr sz="1800" spc="1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lỡ</a:t>
            </a:r>
            <a:r>
              <a:rPr sz="1800" spc="1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nhịp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ngang</a:t>
            </a:r>
            <a:r>
              <a:rPr sz="1800" spc="1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cung”:</a:t>
            </a:r>
            <a:r>
              <a:rPr sz="1800" spc="1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ngôn</a:t>
            </a:r>
            <a:r>
              <a:rPr sz="1800" spc="1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ngữ</a:t>
            </a:r>
            <a:r>
              <a:rPr sz="1800" spc="1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“Truyện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Kiều”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phong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phú,</a:t>
            </a:r>
            <a:r>
              <a:rPr sz="1800" spc="-5" dirty="0">
                <a:latin typeface="Times New Roman"/>
                <a:cs typeface="Times New Roman"/>
              </a:rPr>
              <a:t> chính</a:t>
            </a:r>
            <a:r>
              <a:rPr sz="1800" dirty="0">
                <a:latin typeface="Times New Roman"/>
                <a:cs typeface="Times New Roman"/>
              </a:rPr>
              <a:t> xác,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sáng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tạo,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đầy </a:t>
            </a:r>
            <a:r>
              <a:rPr sz="1800" spc="-5" dirty="0">
                <a:latin typeface="Times New Roman"/>
                <a:cs typeface="Times New Roman"/>
              </a:rPr>
              <a:t>biến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hoá.</a:t>
            </a:r>
            <a:endParaRPr sz="1800">
              <a:latin typeface="Times New Roman"/>
              <a:cs typeface="Times New Roman"/>
            </a:endParaRPr>
          </a:p>
          <a:p>
            <a:pPr marL="12700" marR="5715" indent="173990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*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Hoài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Thanh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đánh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giá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rất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cao về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ngôn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ngữ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“Truyện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Kiều”,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tài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năng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Nguyễn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Du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cách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diễn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đạt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giàu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hình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ảnh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bằng</a:t>
            </a:r>
            <a:r>
              <a:rPr sz="1800" dirty="0">
                <a:latin typeface="Times New Roman"/>
                <a:cs typeface="Times New Roman"/>
              </a:rPr>
              <a:t> nghệ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thuật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so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sánh: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Nguyễn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Du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bậc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thầy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ngôn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ngữ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ca.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b. Chứng</a:t>
            </a:r>
            <a:r>
              <a:rPr sz="1800" spc="-5" dirty="0">
                <a:latin typeface="Times New Roman"/>
                <a:cs typeface="Times New Roman"/>
              </a:rPr>
              <a:t> minh tài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năng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ngôn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ngữ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Nguyễn </a:t>
            </a:r>
            <a:r>
              <a:rPr sz="1800" spc="-10" dirty="0">
                <a:latin typeface="Times New Roman"/>
                <a:cs typeface="Times New Roman"/>
              </a:rPr>
              <a:t>Du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“Truyện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Kiều”</a:t>
            </a:r>
            <a:endParaRPr sz="1800">
              <a:latin typeface="Times New Roman"/>
              <a:cs typeface="Times New Roman"/>
            </a:endParaRPr>
          </a:p>
          <a:p>
            <a:pPr marL="12700" marR="7620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“Truyện: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Kiều”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nhiều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người,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nhiều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kiện,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nhiều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cảnh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vật,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nhiều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tâm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trạng..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khác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nhau,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thậm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đối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lập lẫn </a:t>
            </a:r>
            <a:r>
              <a:rPr sz="1800" spc="-5" dirty="0">
                <a:latin typeface="Times New Roman"/>
                <a:cs typeface="Times New Roman"/>
              </a:rPr>
              <a:t>nhau,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nhưng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Nguyễn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Du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đầy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đủ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vốn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liếng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ngôn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ngữ để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biểu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đạt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5" dirty="0">
                <a:latin typeface="Times New Roman"/>
                <a:cs typeface="Times New Roman"/>
              </a:rPr>
              <a:t> người, sự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kiện,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tâm </a:t>
            </a:r>
            <a:r>
              <a:rPr sz="1800" dirty="0">
                <a:latin typeface="Times New Roman"/>
                <a:cs typeface="Times New Roman"/>
              </a:rPr>
              <a:t>trạng.</a:t>
            </a:r>
            <a:endParaRPr sz="1800">
              <a:latin typeface="Times New Roman"/>
              <a:cs typeface="Times New Roman"/>
            </a:endParaRPr>
          </a:p>
          <a:p>
            <a:pPr marL="184785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Tả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người.</a:t>
            </a:r>
            <a:endParaRPr sz="1800">
              <a:latin typeface="Times New Roman"/>
              <a:cs typeface="Times New Roman"/>
            </a:endParaRPr>
          </a:p>
          <a:p>
            <a:pPr marL="184785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Tả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cảnh</a:t>
            </a:r>
            <a:endParaRPr sz="1800">
              <a:latin typeface="Times New Roman"/>
              <a:cs typeface="Times New Roman"/>
            </a:endParaRPr>
          </a:p>
          <a:p>
            <a:pPr marL="184785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Tả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tâm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trạng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`</a:t>
            </a:r>
            <a:endParaRPr sz="1800">
              <a:latin typeface="Times New Roman"/>
              <a:cs typeface="Times New Roman"/>
            </a:endParaRPr>
          </a:p>
          <a:p>
            <a:pPr marL="12700" marR="6350" indent="172085">
              <a:lnSpc>
                <a:spcPts val="2700"/>
              </a:lnSpc>
              <a:spcBef>
                <a:spcPts val="90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1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1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điểm</a:t>
            </a:r>
            <a:r>
              <a:rPr sz="1800" spc="1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tỉnh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vi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tế</a:t>
            </a:r>
            <a:r>
              <a:rPr sz="1800" spc="1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nhị</a:t>
            </a:r>
            <a:r>
              <a:rPr sz="1800" spc="1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1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ánh</a:t>
            </a:r>
            <a:r>
              <a:rPr sz="1800" spc="1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trăng,</a:t>
            </a:r>
            <a:r>
              <a:rPr sz="1800" spc="1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cảnh</a:t>
            </a:r>
            <a:r>
              <a:rPr sz="1800" spc="1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chiều,</a:t>
            </a:r>
            <a:r>
              <a:rPr sz="1800" spc="1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lòng</a:t>
            </a:r>
            <a:r>
              <a:rPr sz="1800" spc="1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người…trong</a:t>
            </a:r>
            <a:r>
              <a:rPr sz="1800" spc="1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từng</a:t>
            </a:r>
            <a:r>
              <a:rPr sz="1800" spc="1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hoàn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cảnh,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huống.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175" cy="4127500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625"/>
              </a:spcBef>
            </a:pPr>
            <a:r>
              <a:rPr sz="1800" dirty="0">
                <a:latin typeface="Times New Roman"/>
                <a:cs typeface="Times New Roman"/>
              </a:rPr>
              <a:t>c.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Lý </a:t>
            </a:r>
            <a:r>
              <a:rPr sz="1800" spc="-5" dirty="0">
                <a:latin typeface="Times New Roman"/>
                <a:cs typeface="Times New Roman"/>
              </a:rPr>
              <a:t>giải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nguyên</a:t>
            </a:r>
            <a:r>
              <a:rPr sz="1800" dirty="0">
                <a:latin typeface="Times New Roman"/>
                <a:cs typeface="Times New Roman"/>
              </a:rPr>
              <a:t> nhân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thành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công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của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Nguyễn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Du</a:t>
            </a:r>
            <a:endParaRPr sz="1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- Nguyễn </a:t>
            </a:r>
            <a:r>
              <a:rPr sz="1800" spc="-5" dirty="0">
                <a:latin typeface="Times New Roman"/>
                <a:cs typeface="Times New Roman"/>
              </a:rPr>
              <a:t>Du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đã</a:t>
            </a:r>
            <a:r>
              <a:rPr sz="1800" dirty="0">
                <a:latin typeface="Times New Roman"/>
                <a:cs typeface="Times New Roman"/>
              </a:rPr>
              <a:t> kế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thừa,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phát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huy </a:t>
            </a:r>
            <a:r>
              <a:rPr sz="1800" dirty="0">
                <a:latin typeface="Times New Roman"/>
                <a:cs typeface="Times New Roman"/>
              </a:rPr>
              <a:t>những khuynh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hướng</a:t>
            </a:r>
            <a:r>
              <a:rPr sz="1800" dirty="0">
                <a:latin typeface="Times New Roman"/>
                <a:cs typeface="Times New Roman"/>
              </a:rPr>
              <a:t> sáng tạo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ngôn ngữ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khác biệt:</a:t>
            </a:r>
            <a:endParaRPr sz="1800">
              <a:latin typeface="Times New Roman"/>
              <a:cs typeface="Times New Roman"/>
            </a:endParaRPr>
          </a:p>
          <a:p>
            <a:pPr marL="128270" algn="just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tục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kế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thừa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ngôn ngữ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văn</a:t>
            </a:r>
            <a:r>
              <a:rPr sz="1800" dirty="0">
                <a:latin typeface="Times New Roman"/>
                <a:cs typeface="Times New Roman"/>
              </a:rPr>
              <a:t> học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dân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gian, </a:t>
            </a:r>
            <a:r>
              <a:rPr sz="1800" dirty="0">
                <a:latin typeface="Times New Roman"/>
                <a:cs typeface="Times New Roman"/>
              </a:rPr>
              <a:t>đặc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biệt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thành </a:t>
            </a:r>
            <a:r>
              <a:rPr sz="1800" dirty="0">
                <a:latin typeface="Times New Roman"/>
                <a:cs typeface="Times New Roman"/>
              </a:rPr>
              <a:t>ngữ,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tục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ngữ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ca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dao.</a:t>
            </a:r>
            <a:endParaRPr sz="1800">
              <a:latin typeface="Times New Roman"/>
              <a:cs typeface="Times New Roman"/>
            </a:endParaRPr>
          </a:p>
          <a:p>
            <a:pPr marL="12700" marR="5715" indent="115570" algn="just">
              <a:lnSpc>
                <a:spcPct val="124500"/>
              </a:lnSpc>
              <a:spcBef>
                <a:spcPts val="15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Tiếp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nhận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ngôn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ngữ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ngoài,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hệ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thống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thuật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ngữ,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khái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niệm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triết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học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Lão - </a:t>
            </a:r>
            <a:r>
              <a:rPr sz="1800" spc="-5" dirty="0">
                <a:latin typeface="Times New Roman"/>
                <a:cs typeface="Times New Roman"/>
              </a:rPr>
              <a:t>Trang, Phật, Nho </a:t>
            </a:r>
            <a:r>
              <a:rPr sz="1800" spc="5" dirty="0">
                <a:latin typeface="Times New Roman"/>
                <a:cs typeface="Times New Roman"/>
              </a:rPr>
              <a:t>đến </a:t>
            </a:r>
            <a:r>
              <a:rPr sz="1800" spc="-5" dirty="0">
                <a:latin typeface="Times New Roman"/>
                <a:cs typeface="Times New Roman"/>
              </a:rPr>
              <a:t>nguồn </a:t>
            </a:r>
            <a:r>
              <a:rPr sz="1800" dirty="0">
                <a:latin typeface="Times New Roman"/>
                <a:cs typeface="Times New Roman"/>
              </a:rPr>
              <a:t>điển </a:t>
            </a:r>
            <a:r>
              <a:rPr sz="1800" spc="-5" dirty="0">
                <a:latin typeface="Times New Roman"/>
                <a:cs typeface="Times New Roman"/>
              </a:rPr>
              <a:t>cố, </a:t>
            </a:r>
            <a:r>
              <a:rPr sz="1800" dirty="0">
                <a:latin typeface="Times New Roman"/>
                <a:cs typeface="Times New Roman"/>
              </a:rPr>
              <a:t>thi liệu giàu </a:t>
            </a:r>
            <a:r>
              <a:rPr sz="1800" spc="-5" dirty="0">
                <a:latin typeface="Times New Roman"/>
                <a:cs typeface="Times New Roman"/>
              </a:rPr>
              <a:t>có, </a:t>
            </a:r>
            <a:r>
              <a:rPr sz="1800" dirty="0">
                <a:latin typeface="Times New Roman"/>
                <a:cs typeface="Times New Roman"/>
              </a:rPr>
              <a:t>phong phú </a:t>
            </a:r>
            <a:r>
              <a:rPr sz="1800" spc="5" dirty="0">
                <a:latin typeface="Times New Roman"/>
                <a:cs typeface="Times New Roman"/>
              </a:rPr>
              <a:t>của </a:t>
            </a:r>
            <a:r>
              <a:rPr sz="1800" dirty="0">
                <a:latin typeface="Times New Roman"/>
                <a:cs typeface="Times New Roman"/>
              </a:rPr>
              <a:t>văn </a:t>
            </a:r>
            <a:r>
              <a:rPr sz="1800" spc="-5" dirty="0">
                <a:latin typeface="Times New Roman"/>
                <a:cs typeface="Times New Roman"/>
              </a:rPr>
              <a:t>học </a:t>
            </a:r>
            <a:r>
              <a:rPr sz="1800" dirty="0">
                <a:latin typeface="Times New Roman"/>
                <a:cs typeface="Times New Roman"/>
              </a:rPr>
              <a:t>Trung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Quốc.</a:t>
            </a:r>
            <a:endParaRPr sz="1800">
              <a:latin typeface="Times New Roman"/>
              <a:cs typeface="Times New Roman"/>
            </a:endParaRPr>
          </a:p>
          <a:p>
            <a:pPr marL="128270" algn="just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Dù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từ</a:t>
            </a:r>
            <a:r>
              <a:rPr sz="1800" dirty="0">
                <a:latin typeface="Times New Roman"/>
                <a:cs typeface="Times New Roman"/>
              </a:rPr>
              <a:t> truyền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thống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hay</a:t>
            </a:r>
            <a:r>
              <a:rPr sz="1800" dirty="0">
                <a:latin typeface="Times New Roman"/>
                <a:cs typeface="Times New Roman"/>
              </a:rPr>
              <a:t> từ </a:t>
            </a:r>
            <a:r>
              <a:rPr sz="1800" spc="-5" dirty="0">
                <a:latin typeface="Times New Roman"/>
                <a:cs typeface="Times New Roman"/>
              </a:rPr>
              <a:t>ngoại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lai,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Nguyễn </a:t>
            </a:r>
            <a:r>
              <a:rPr sz="1800" spc="-5" dirty="0">
                <a:latin typeface="Times New Roman"/>
                <a:cs typeface="Times New Roman"/>
              </a:rPr>
              <a:t>Du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luôn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tính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sáng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tạo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độc </a:t>
            </a:r>
            <a:r>
              <a:rPr sz="1800" spc="-5" dirty="0">
                <a:latin typeface="Times New Roman"/>
                <a:cs typeface="Times New Roman"/>
              </a:rPr>
              <a:t>đáo.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6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Tài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năng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ngôn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ngữ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Nguyễn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Du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quá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trình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học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tập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trau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dồi.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hỏi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sáng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tạo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độc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đáo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Nguyễn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Du,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ngôn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ngữ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Truyện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Kiều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mang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phong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cách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tính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nghệ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thuật, </a:t>
            </a:r>
            <a:r>
              <a:rPr sz="1800" spc="-10" dirty="0">
                <a:latin typeface="Times New Roman"/>
                <a:cs typeface="Times New Roman"/>
              </a:rPr>
              <a:t>đưa </a:t>
            </a:r>
            <a:r>
              <a:rPr sz="1800" spc="-5" dirty="0">
                <a:latin typeface="Times New Roman"/>
                <a:cs typeface="Times New Roman"/>
              </a:rPr>
              <a:t>Nguyễn Du lên vị </a:t>
            </a:r>
            <a:r>
              <a:rPr sz="1800" dirty="0">
                <a:latin typeface="Times New Roman"/>
                <a:cs typeface="Times New Roman"/>
              </a:rPr>
              <a:t>trí bậc thầy trong </a:t>
            </a:r>
            <a:r>
              <a:rPr sz="1800" spc="-5" dirty="0">
                <a:latin typeface="Times New Roman"/>
                <a:cs typeface="Times New Roman"/>
              </a:rPr>
              <a:t>ngôn </a:t>
            </a:r>
            <a:r>
              <a:rPr sz="1800" dirty="0">
                <a:latin typeface="Times New Roman"/>
                <a:cs typeface="Times New Roman"/>
              </a:rPr>
              <a:t>ngữ thơ ca cổ </a:t>
            </a:r>
            <a:r>
              <a:rPr sz="1800" spc="-5" dirty="0">
                <a:latin typeface="Times New Roman"/>
                <a:cs typeface="Times New Roman"/>
              </a:rPr>
              <a:t>điển, </a:t>
            </a:r>
            <a:r>
              <a:rPr sz="1800" dirty="0">
                <a:latin typeface="Times New Roman"/>
                <a:cs typeface="Times New Roman"/>
              </a:rPr>
              <a:t>đồng </a:t>
            </a:r>
            <a:r>
              <a:rPr sz="1800" spc="-5" dirty="0">
                <a:latin typeface="Times New Roman"/>
                <a:cs typeface="Times New Roman"/>
              </a:rPr>
              <a:t>thời </a:t>
            </a:r>
            <a:r>
              <a:rPr sz="1800" dirty="0">
                <a:latin typeface="Times New Roman"/>
                <a:cs typeface="Times New Roman"/>
              </a:rPr>
              <a:t>để </a:t>
            </a:r>
            <a:r>
              <a:rPr sz="1800" spc="-5" dirty="0">
                <a:latin typeface="Times New Roman"/>
                <a:cs typeface="Times New Roman"/>
              </a:rPr>
              <a:t>lại </a:t>
            </a:r>
            <a:r>
              <a:rPr sz="1800" dirty="0">
                <a:latin typeface="Times New Roman"/>
                <a:cs typeface="Times New Roman"/>
              </a:rPr>
              <a:t> cho ngày nay nhiều bài học quý giá trong vận </a:t>
            </a:r>
            <a:r>
              <a:rPr sz="1800" spc="-5" dirty="0">
                <a:latin typeface="Times New Roman"/>
                <a:cs typeface="Times New Roman"/>
              </a:rPr>
              <a:t>dụng </a:t>
            </a:r>
            <a:r>
              <a:rPr sz="1800" dirty="0">
                <a:latin typeface="Times New Roman"/>
                <a:cs typeface="Times New Roman"/>
              </a:rPr>
              <a:t>và sáng tạo </a:t>
            </a:r>
            <a:r>
              <a:rPr sz="1800" spc="-5" dirty="0">
                <a:latin typeface="Times New Roman"/>
                <a:cs typeface="Times New Roman"/>
              </a:rPr>
              <a:t>nghệ </a:t>
            </a:r>
            <a:r>
              <a:rPr sz="1800" dirty="0">
                <a:latin typeface="Times New Roman"/>
                <a:cs typeface="Times New Roman"/>
              </a:rPr>
              <a:t>thuật </a:t>
            </a:r>
            <a:r>
              <a:rPr sz="1800" spc="-5" dirty="0">
                <a:latin typeface="Times New Roman"/>
                <a:cs typeface="Times New Roman"/>
              </a:rPr>
              <a:t>nói chung </a:t>
            </a:r>
            <a:r>
              <a:rPr sz="1800" dirty="0">
                <a:latin typeface="Times New Roman"/>
                <a:cs typeface="Times New Roman"/>
              </a:rPr>
              <a:t>và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ngôn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ngữ nói riêng.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493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350">
              <a:lnSpc>
                <a:spcPct val="1244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Chữ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“tưởng”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đây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thể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xem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nhãn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tự.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Nguyễn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Du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dùng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chữ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“nhớ”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dùng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chữ </a:t>
            </a:r>
            <a:r>
              <a:rPr sz="1800" spc="-5" dirty="0">
                <a:latin typeface="Times New Roman"/>
                <a:cs typeface="Times New Roman"/>
              </a:rPr>
              <a:t>“tưởng”. “Tưởng”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vừa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nhớ,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vừa</a:t>
            </a:r>
            <a:r>
              <a:rPr sz="1800" dirty="0">
                <a:latin typeface="Times New Roman"/>
                <a:cs typeface="Times New Roman"/>
              </a:rPr>
              <a:t> là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hình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dung,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tưởng </a:t>
            </a:r>
            <a:r>
              <a:rPr sz="1800" spc="-5" dirty="0">
                <a:latin typeface="Times New Roman"/>
                <a:cs typeface="Times New Roman"/>
              </a:rPr>
              <a:t>tượng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mình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yêu.</a:t>
            </a:r>
            <a:endParaRPr sz="1800" dirty="0">
              <a:latin typeface="Times New Roman"/>
              <a:cs typeface="Times New Roman"/>
            </a:endParaRPr>
          </a:p>
          <a:p>
            <a:pPr marL="12700" marR="7620">
              <a:lnSpc>
                <a:spcPts val="2700"/>
              </a:lnSpc>
              <a:spcBef>
                <a:spcPts val="165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Thúy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Kiều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như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tưởng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tượng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thấy,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nơi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xa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kia,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người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yêu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cũng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đang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hướng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mình,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đang ngày</a:t>
            </a:r>
            <a:r>
              <a:rPr sz="1800" spc="-5" dirty="0">
                <a:latin typeface="Times New Roman"/>
                <a:cs typeface="Times New Roman"/>
              </a:rPr>
              <a:t> đêm </a:t>
            </a:r>
            <a:r>
              <a:rPr sz="1800" dirty="0">
                <a:latin typeface="Times New Roman"/>
                <a:cs typeface="Times New Roman"/>
              </a:rPr>
              <a:t>đau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đáu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chờ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nàng: “Tin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sương</a:t>
            </a:r>
            <a:r>
              <a:rPr sz="1800" dirty="0">
                <a:latin typeface="Times New Roman"/>
                <a:cs typeface="Times New Roman"/>
              </a:rPr>
              <a:t> luống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rày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trông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mai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chờ”.</a:t>
            </a:r>
          </a:p>
          <a:p>
            <a:pPr marL="12700" marR="5080">
              <a:lnSpc>
                <a:spcPts val="2690"/>
              </a:lnSpc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Rồi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bất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chợt,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nàng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liên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tưởng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đến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thân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phận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“bên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trời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góc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biển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bơ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vơ”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mình.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Kiều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băn khoăn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tự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hỏi: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“Tấm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son</a:t>
            </a:r>
            <a:r>
              <a:rPr sz="1800" dirty="0">
                <a:latin typeface="Times New Roman"/>
                <a:cs typeface="Times New Roman"/>
              </a:rPr>
              <a:t> gột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rửa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bao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giờ cho</a:t>
            </a:r>
            <a:r>
              <a:rPr sz="1800" spc="-5" dirty="0">
                <a:latin typeface="Times New Roman"/>
                <a:cs typeface="Times New Roman"/>
              </a:rPr>
              <a:t> phai”:</a:t>
            </a:r>
            <a:endParaRPr sz="1800" dirty="0">
              <a:latin typeface="Times New Roman"/>
              <a:cs typeface="Times New Roman"/>
            </a:endParaRPr>
          </a:p>
          <a:p>
            <a:pPr marL="242570">
              <a:lnSpc>
                <a:spcPct val="100000"/>
              </a:lnSpc>
              <a:spcBef>
                <a:spcPts val="350"/>
              </a:spcBef>
            </a:pPr>
            <a:r>
              <a:rPr sz="1800" i="1" dirty="0">
                <a:latin typeface="Times New Roman"/>
                <a:cs typeface="Times New Roman"/>
              </a:rPr>
              <a:t>++</a:t>
            </a:r>
            <a:r>
              <a:rPr sz="1800" i="1" spc="10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Câu</a:t>
            </a:r>
            <a:r>
              <a:rPr sz="1800" i="1" spc="9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thơ</a:t>
            </a:r>
            <a:r>
              <a:rPr sz="1800" i="1" spc="9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muốn</a:t>
            </a:r>
            <a:r>
              <a:rPr sz="1800" i="1" spc="1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nói</a:t>
            </a:r>
            <a:r>
              <a:rPr sz="1800" i="1" spc="10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tới</a:t>
            </a:r>
            <a:r>
              <a:rPr sz="1800" i="1" spc="8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tấm</a:t>
            </a:r>
            <a:r>
              <a:rPr sz="1800" i="1" spc="10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lòng</a:t>
            </a:r>
            <a:r>
              <a:rPr sz="1800" i="1" spc="10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son</a:t>
            </a:r>
            <a:r>
              <a:rPr sz="1800" i="1" spc="9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của</a:t>
            </a:r>
            <a:r>
              <a:rPr sz="1800" i="1" spc="8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Kiều,</a:t>
            </a:r>
            <a:r>
              <a:rPr sz="1800" i="1" spc="10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tấm</a:t>
            </a:r>
            <a:r>
              <a:rPr sz="1800" i="1" spc="9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lòng</a:t>
            </a:r>
            <a:r>
              <a:rPr sz="1800" i="1" spc="9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nhớ</a:t>
            </a:r>
            <a:r>
              <a:rPr sz="1800" i="1" spc="1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thương</a:t>
            </a:r>
            <a:r>
              <a:rPr sz="1800" i="1" spc="9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Kim</a:t>
            </a:r>
            <a:r>
              <a:rPr sz="1800" i="1" spc="1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Trọng</a:t>
            </a:r>
            <a:r>
              <a:rPr sz="1800" i="1" spc="10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sẽ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i="1" dirty="0">
                <a:latin typeface="Times New Roman"/>
                <a:cs typeface="Times New Roman"/>
              </a:rPr>
              <a:t>không bao </a:t>
            </a:r>
            <a:r>
              <a:rPr sz="1800" i="1" spc="-5" dirty="0">
                <a:latin typeface="Times New Roman"/>
                <a:cs typeface="Times New Roman"/>
              </a:rPr>
              <a:t>giờ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phai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mờ,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nguôi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quên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dù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cho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có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gặp nhiều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trắc trở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trong </a:t>
            </a:r>
            <a:r>
              <a:rPr sz="1800" i="1" dirty="0">
                <a:latin typeface="Times New Roman"/>
                <a:cs typeface="Times New Roman"/>
              </a:rPr>
              <a:t>đường </a:t>
            </a:r>
            <a:r>
              <a:rPr sz="1800" i="1" spc="-5" dirty="0">
                <a:latin typeface="Times New Roman"/>
                <a:cs typeface="Times New Roman"/>
              </a:rPr>
              <a:t>đời.</a:t>
            </a:r>
            <a:endParaRPr sz="1800" dirty="0">
              <a:latin typeface="Times New Roman"/>
              <a:cs typeface="Times New Roman"/>
            </a:endParaRPr>
          </a:p>
          <a:p>
            <a:pPr marL="12700" marR="5080" indent="229870">
              <a:lnSpc>
                <a:spcPts val="2690"/>
              </a:lnSpc>
              <a:spcBef>
                <a:spcPts val="175"/>
              </a:spcBef>
            </a:pPr>
            <a:r>
              <a:rPr sz="1800" i="1" dirty="0">
                <a:latin typeface="Times New Roman"/>
                <a:cs typeface="Times New Roman"/>
              </a:rPr>
              <a:t>++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Câu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thơ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còn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gợi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ra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một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cách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hiểu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nữa: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Tấm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lòng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son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trong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trắng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của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Kiều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bị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những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kẻ</a:t>
            </a:r>
            <a:r>
              <a:rPr sz="1800" i="1" spc="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như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Tú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Bà,</a:t>
            </a:r>
            <a:r>
              <a:rPr sz="1800" i="1" spc="15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Mã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Giám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Sinh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làm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cho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dập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vùi,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hoen</a:t>
            </a:r>
            <a:r>
              <a:rPr sz="1800" i="1" spc="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ố,biết </a:t>
            </a:r>
            <a:r>
              <a:rPr sz="1800" i="1" dirty="0">
                <a:latin typeface="Times New Roman"/>
                <a:cs typeface="Times New Roman"/>
              </a:rPr>
              <a:t>bao </a:t>
            </a:r>
            <a:r>
              <a:rPr sz="1800" i="1" spc="-5" dirty="0">
                <a:latin typeface="Times New Roman"/>
                <a:cs typeface="Times New Roman"/>
              </a:rPr>
              <a:t>giờ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mới</a:t>
            </a:r>
            <a:r>
              <a:rPr sz="1800" i="1" spc="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gột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rửa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được?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50"/>
              </a:spcBef>
            </a:pPr>
            <a:r>
              <a:rPr sz="1900" i="1" spc="-100" dirty="0">
                <a:latin typeface="Wingdings"/>
                <a:cs typeface="Wingdings"/>
              </a:rPr>
              <a:t></a:t>
            </a:r>
            <a:r>
              <a:rPr sz="1900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</a:t>
            </a:r>
            <a:r>
              <a:rPr sz="1800" i="1" spc="-15" dirty="0">
                <a:latin typeface="Times New Roman"/>
                <a:cs typeface="Times New Roman"/>
              </a:rPr>
              <a:t>r</a:t>
            </a:r>
            <a:r>
              <a:rPr sz="1800" i="1" dirty="0">
                <a:latin typeface="Times New Roman"/>
                <a:cs typeface="Times New Roman"/>
              </a:rPr>
              <a:t>ong bi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k</a:t>
            </a:r>
            <a:r>
              <a:rPr sz="1800" i="1" dirty="0">
                <a:latin typeface="Times New Roman"/>
                <a:cs typeface="Times New Roman"/>
              </a:rPr>
              <a:t>ịch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</a:t>
            </a:r>
            <a:r>
              <a:rPr sz="1800" i="1" spc="5" dirty="0">
                <a:latin typeface="Times New Roman"/>
                <a:cs typeface="Times New Roman"/>
              </a:rPr>
              <a:t>ì</a:t>
            </a:r>
            <a:r>
              <a:rPr sz="1800" i="1" dirty="0">
                <a:latin typeface="Times New Roman"/>
                <a:cs typeface="Times New Roman"/>
              </a:rPr>
              <a:t>nh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y</a:t>
            </a:r>
            <a:r>
              <a:rPr sz="1800" i="1" spc="5" dirty="0">
                <a:latin typeface="Times New Roman"/>
                <a:cs typeface="Times New Roman"/>
              </a:rPr>
              <a:t>ê</a:t>
            </a:r>
            <a:r>
              <a:rPr sz="1800" i="1" spc="-15" dirty="0">
                <a:latin typeface="Times New Roman"/>
                <a:cs typeface="Times New Roman"/>
              </a:rPr>
              <a:t>u</a:t>
            </a:r>
            <a:r>
              <a:rPr sz="1800" i="1" dirty="0">
                <a:latin typeface="Times New Roman"/>
                <a:cs typeface="Times New Roman"/>
              </a:rPr>
              <a:t>,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Thúy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</a:t>
            </a:r>
            <a:r>
              <a:rPr sz="1800" i="1" spc="20" dirty="0">
                <a:latin typeface="Times New Roman"/>
                <a:cs typeface="Times New Roman"/>
              </a:rPr>
              <a:t>i</a:t>
            </a:r>
            <a:r>
              <a:rPr sz="1800" i="1" spc="5" dirty="0">
                <a:latin typeface="Times New Roman"/>
                <a:cs typeface="Times New Roman"/>
              </a:rPr>
              <a:t>ề</a:t>
            </a:r>
            <a:r>
              <a:rPr sz="1800" i="1" dirty="0">
                <a:latin typeface="Times New Roman"/>
                <a:cs typeface="Times New Roman"/>
              </a:rPr>
              <a:t>u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có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nỗi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đau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5" dirty="0">
                <a:latin typeface="Times New Roman"/>
                <a:cs typeface="Times New Roman"/>
              </a:rPr>
              <a:t>v</a:t>
            </a:r>
            <a:r>
              <a:rPr sz="1800" i="1" dirty="0">
                <a:latin typeface="Times New Roman"/>
                <a:cs typeface="Times New Roman"/>
              </a:rPr>
              <a:t>ề</a:t>
            </a:r>
            <a:r>
              <a:rPr sz="1800" i="1" spc="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nhân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phẩ</a:t>
            </a:r>
            <a:r>
              <a:rPr sz="1800" i="1" spc="-5" dirty="0">
                <a:latin typeface="Times New Roman"/>
                <a:cs typeface="Times New Roman"/>
              </a:rPr>
              <a:t>m.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sz="1800" dirty="0">
                <a:latin typeface="Times New Roman"/>
                <a:cs typeface="Times New Roman"/>
              </a:rPr>
              <a:t>– </a:t>
            </a:r>
            <a:r>
              <a:rPr sz="1800" spc="-5" dirty="0">
                <a:latin typeface="Times New Roman"/>
                <a:cs typeface="Times New Roman"/>
              </a:rPr>
              <a:t>Nhớ người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yêu,</a:t>
            </a:r>
            <a:r>
              <a:rPr sz="1800" dirty="0">
                <a:latin typeface="Times New Roman"/>
                <a:cs typeface="Times New Roman"/>
              </a:rPr>
              <a:t> Kiều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cũng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xót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xa nghĩ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đến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mẹ:</a:t>
            </a: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+ Chữ </a:t>
            </a:r>
            <a:r>
              <a:rPr sz="1800" spc="-5" dirty="0">
                <a:latin typeface="Times New Roman"/>
                <a:cs typeface="Times New Roman"/>
              </a:rPr>
              <a:t>“xót”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diễn</a:t>
            </a:r>
            <a:r>
              <a:rPr sz="1800" dirty="0">
                <a:latin typeface="Times New Roman"/>
                <a:cs typeface="Times New Roman"/>
              </a:rPr>
              <a:t> tả</a:t>
            </a:r>
            <a:r>
              <a:rPr sz="1800" spc="-5" dirty="0">
                <a:latin typeface="Times New Roman"/>
                <a:cs typeface="Times New Roman"/>
              </a:rPr>
              <a:t> tấm</a:t>
            </a:r>
            <a:r>
              <a:rPr sz="1800" dirty="0">
                <a:latin typeface="Times New Roman"/>
                <a:cs typeface="Times New Roman"/>
              </a:rPr>
              <a:t> lòng </a:t>
            </a:r>
            <a:r>
              <a:rPr sz="1800" spc="-5" dirty="0">
                <a:latin typeface="Times New Roman"/>
                <a:cs typeface="Times New Roman"/>
              </a:rPr>
              <a:t>Kiều</a:t>
            </a:r>
            <a:r>
              <a:rPr sz="1800" dirty="0">
                <a:latin typeface="Times New Roman"/>
                <a:cs typeface="Times New Roman"/>
              </a:rPr>
              <a:t> dành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5" dirty="0">
                <a:latin typeface="Times New Roman"/>
                <a:cs typeface="Times New Roman"/>
              </a:rPr>
              <a:t> đấng</a:t>
            </a:r>
            <a:r>
              <a:rPr sz="1800" dirty="0">
                <a:latin typeface="Times New Roman"/>
                <a:cs typeface="Times New Roman"/>
              </a:rPr>
              <a:t> sinh </a:t>
            </a:r>
            <a:r>
              <a:rPr sz="1800" spc="-5" dirty="0">
                <a:latin typeface="Times New Roman"/>
                <a:cs typeface="Times New Roman"/>
              </a:rPr>
              <a:t>thành:</a:t>
            </a:r>
            <a:endParaRPr sz="1800" dirty="0">
              <a:latin typeface="Times New Roman"/>
              <a:cs typeface="Times New Roman"/>
            </a:endParaRPr>
          </a:p>
          <a:p>
            <a:pPr marL="12700" marR="7620" indent="229870">
              <a:lnSpc>
                <a:spcPts val="2690"/>
              </a:lnSpc>
              <a:spcBef>
                <a:spcPts val="175"/>
              </a:spcBef>
            </a:pPr>
            <a:r>
              <a:rPr sz="1800" i="1" dirty="0">
                <a:latin typeface="Times New Roman"/>
                <a:cs typeface="Times New Roman"/>
              </a:rPr>
              <a:t>++</a:t>
            </a:r>
            <a:r>
              <a:rPr sz="1800" i="1" spc="9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Nàng</a:t>
            </a:r>
            <a:r>
              <a:rPr sz="1800" i="1" spc="8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lo</a:t>
            </a:r>
            <a:r>
              <a:rPr sz="1800" i="1" spc="9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lắng</a:t>
            </a:r>
            <a:r>
              <a:rPr sz="1800" i="1" spc="10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xót</a:t>
            </a:r>
            <a:r>
              <a:rPr sz="1800" i="1" spc="9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xa</a:t>
            </a:r>
            <a:r>
              <a:rPr sz="1800" i="1" spc="9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nghĩ</a:t>
            </a:r>
            <a:r>
              <a:rPr sz="1800" i="1" spc="7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đến</a:t>
            </a:r>
            <a:r>
              <a:rPr sz="1800" i="1" spc="10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hình</a:t>
            </a:r>
            <a:r>
              <a:rPr sz="1800" i="1" spc="9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bóng</a:t>
            </a:r>
            <a:r>
              <a:rPr sz="1800" i="1" spc="8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tội</a:t>
            </a:r>
            <a:r>
              <a:rPr sz="1800" i="1" spc="10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nghiệp</a:t>
            </a:r>
            <a:r>
              <a:rPr sz="1800" i="1" spc="8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của</a:t>
            </a:r>
            <a:r>
              <a:rPr sz="1800" i="1" spc="10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cha</a:t>
            </a:r>
            <a:r>
              <a:rPr sz="1800" i="1" spc="10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mẹ,</a:t>
            </a:r>
            <a:r>
              <a:rPr sz="1800" i="1" spc="9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khi</a:t>
            </a:r>
            <a:r>
              <a:rPr sz="1800" i="1" spc="9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sáng</a:t>
            </a:r>
            <a:r>
              <a:rPr sz="1800" i="1" spc="95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sớm,</a:t>
            </a:r>
            <a:r>
              <a:rPr sz="1800" i="1" spc="10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lúc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chiều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hôm tựa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cửa</a:t>
            </a:r>
            <a:r>
              <a:rPr sz="1800" i="1" dirty="0">
                <a:latin typeface="Times New Roman"/>
                <a:cs typeface="Times New Roman"/>
              </a:rPr>
              <a:t> ngóng </a:t>
            </a:r>
            <a:r>
              <a:rPr sz="1800" i="1" spc="-5" dirty="0">
                <a:latin typeface="Times New Roman"/>
                <a:cs typeface="Times New Roman"/>
              </a:rPr>
              <a:t>tin con,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hay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mong </a:t>
            </a:r>
            <a:r>
              <a:rPr sz="1800" i="1" spc="5" dirty="0">
                <a:latin typeface="Times New Roman"/>
                <a:cs typeface="Times New Roman"/>
              </a:rPr>
              <a:t>chờ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con đến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đỡ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đần</a:t>
            </a:r>
            <a:endParaRPr sz="1800" dirty="0">
              <a:latin typeface="Times New Roman"/>
              <a:cs typeface="Times New Roman"/>
            </a:endParaRPr>
          </a:p>
          <a:p>
            <a:pPr marL="242570">
              <a:lnSpc>
                <a:spcPct val="100000"/>
              </a:lnSpc>
              <a:spcBef>
                <a:spcPts val="350"/>
              </a:spcBef>
            </a:pPr>
            <a:r>
              <a:rPr sz="1800" i="1" dirty="0">
                <a:latin typeface="Times New Roman"/>
                <a:cs typeface="Times New Roman"/>
              </a:rPr>
              <a:t>++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Nàng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lo</a:t>
            </a:r>
            <a:r>
              <a:rPr sz="1800" i="1" spc="-5" dirty="0">
                <a:latin typeface="Times New Roman"/>
                <a:cs typeface="Times New Roman"/>
              </a:rPr>
              <a:t> lắng</a:t>
            </a:r>
            <a:r>
              <a:rPr sz="1800" i="1" dirty="0">
                <a:latin typeface="Times New Roman"/>
                <a:cs typeface="Times New Roman"/>
              </a:rPr>
              <a:t> không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biết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giờ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đây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ai</a:t>
            </a:r>
            <a:r>
              <a:rPr sz="1800" i="1" dirty="0">
                <a:latin typeface="Times New Roman"/>
                <a:cs typeface="Times New Roman"/>
              </a:rPr>
              <a:t> là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người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chăm </a:t>
            </a:r>
            <a:r>
              <a:rPr sz="1800" i="1" spc="-5" dirty="0">
                <a:latin typeface="Times New Roman"/>
                <a:cs typeface="Times New Roman"/>
              </a:rPr>
              <a:t>sóc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cha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mẹ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khi thời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tiết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đổi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thay.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60080" cy="5836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620" indent="229870" algn="just">
              <a:lnSpc>
                <a:spcPct val="124400"/>
              </a:lnSpc>
              <a:spcBef>
                <a:spcPts val="100"/>
              </a:spcBef>
            </a:pPr>
            <a:r>
              <a:rPr sz="1800" i="1" dirty="0">
                <a:latin typeface="Times New Roman"/>
                <a:cs typeface="Times New Roman"/>
              </a:rPr>
              <a:t>++ Nàng xót xa </a:t>
            </a:r>
            <a:r>
              <a:rPr sz="1800" i="1" spc="-5" dirty="0">
                <a:latin typeface="Times New Roman"/>
                <a:cs typeface="Times New Roman"/>
              </a:rPr>
              <a:t>khi </a:t>
            </a:r>
            <a:r>
              <a:rPr sz="1800" i="1" dirty="0">
                <a:latin typeface="Times New Roman"/>
                <a:cs typeface="Times New Roman"/>
              </a:rPr>
              <a:t>cha mẹ </a:t>
            </a:r>
            <a:r>
              <a:rPr sz="1800" i="1" spc="-5" dirty="0">
                <a:latin typeface="Times New Roman"/>
                <a:cs typeface="Times New Roman"/>
              </a:rPr>
              <a:t>ngày một </a:t>
            </a:r>
            <a:r>
              <a:rPr sz="1800" i="1" dirty="0">
                <a:latin typeface="Times New Roman"/>
                <a:cs typeface="Times New Roman"/>
              </a:rPr>
              <a:t>thêm </a:t>
            </a:r>
            <a:r>
              <a:rPr sz="1800" i="1" spc="-5" dirty="0">
                <a:latin typeface="Times New Roman"/>
                <a:cs typeface="Times New Roman"/>
              </a:rPr>
              <a:t>già </a:t>
            </a:r>
            <a:r>
              <a:rPr sz="1800" i="1" dirty="0">
                <a:latin typeface="Times New Roman"/>
                <a:cs typeface="Times New Roman"/>
              </a:rPr>
              <a:t>yêu </a:t>
            </a:r>
            <a:r>
              <a:rPr sz="1800" i="1" spc="-5" dirty="0">
                <a:latin typeface="Times New Roman"/>
                <a:cs typeface="Times New Roman"/>
              </a:rPr>
              <a:t>mà mình không </a:t>
            </a:r>
            <a:r>
              <a:rPr sz="1800" i="1" spc="5" dirty="0">
                <a:latin typeface="Times New Roman"/>
                <a:cs typeface="Times New Roman"/>
              </a:rPr>
              <a:t>được </a:t>
            </a:r>
            <a:r>
              <a:rPr sz="1800" i="1" dirty="0">
                <a:latin typeface="Times New Roman"/>
                <a:cs typeface="Times New Roman"/>
              </a:rPr>
              <a:t>ở bên cạnh để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phụng</a:t>
            </a:r>
            <a:r>
              <a:rPr sz="1800" i="1" spc="-5" dirty="0">
                <a:latin typeface="Times New Roman"/>
                <a:cs typeface="Times New Roman"/>
              </a:rPr>
              <a:t> dưỡng.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-&gt;</a:t>
            </a:r>
            <a:r>
              <a:rPr sz="1800" spc="-5" dirty="0">
                <a:latin typeface="Times New Roman"/>
                <a:cs typeface="Times New Roman"/>
              </a:rPr>
              <a:t> Tác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giả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 </a:t>
            </a:r>
            <a:r>
              <a:rPr sz="1800" spc="-5" dirty="0">
                <a:latin typeface="Times New Roman"/>
                <a:cs typeface="Times New Roman"/>
              </a:rPr>
              <a:t>sử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dụng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 </a:t>
            </a:r>
            <a:r>
              <a:rPr sz="1800" spc="-5" dirty="0">
                <a:latin typeface="Times New Roman"/>
                <a:cs typeface="Times New Roman"/>
              </a:rPr>
              <a:t>thành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ngữ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“rày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trông </a:t>
            </a:r>
            <a:r>
              <a:rPr sz="1800" spc="-5" dirty="0">
                <a:latin typeface="Times New Roman"/>
                <a:cs typeface="Times New Roman"/>
              </a:rPr>
              <a:t>mai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chờ”,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“quạt nồng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ấp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lạnh”,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“cách mấy</a:t>
            </a:r>
            <a:endParaRPr sz="1800" dirty="0">
              <a:latin typeface="Times New Roman"/>
              <a:cs typeface="Times New Roman"/>
            </a:endParaRPr>
          </a:p>
          <a:p>
            <a:pPr marL="12700" marR="6985" algn="just">
              <a:lnSpc>
                <a:spcPct val="1246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nắng mưa” </a:t>
            </a:r>
            <a:r>
              <a:rPr sz="1800" spc="-10" dirty="0">
                <a:latin typeface="Times New Roman"/>
                <a:cs typeface="Times New Roman"/>
              </a:rPr>
              <a:t>và các </a:t>
            </a:r>
            <a:r>
              <a:rPr sz="1800" dirty="0">
                <a:latin typeface="Times New Roman"/>
                <a:cs typeface="Times New Roman"/>
              </a:rPr>
              <a:t>điển </a:t>
            </a:r>
            <a:r>
              <a:rPr sz="1800" spc="-5" dirty="0">
                <a:latin typeface="Times New Roman"/>
                <a:cs typeface="Times New Roman"/>
              </a:rPr>
              <a:t>tích, </a:t>
            </a:r>
            <a:r>
              <a:rPr sz="1800" dirty="0">
                <a:latin typeface="Times New Roman"/>
                <a:cs typeface="Times New Roman"/>
              </a:rPr>
              <a:t>điển cố “sân </a:t>
            </a:r>
            <a:r>
              <a:rPr sz="1800" spc="-5" dirty="0">
                <a:latin typeface="Times New Roman"/>
                <a:cs typeface="Times New Roman"/>
              </a:rPr>
              <a:t>Lai,gốc </a:t>
            </a:r>
            <a:r>
              <a:rPr sz="1800" dirty="0">
                <a:latin typeface="Times New Roman"/>
                <a:cs typeface="Times New Roman"/>
              </a:rPr>
              <a:t>Tử”để nói lên tâm trạng nhớ </a:t>
            </a:r>
            <a:r>
              <a:rPr sz="1800" spc="-5" dirty="0">
                <a:latin typeface="Times New Roman"/>
                <a:cs typeface="Times New Roman"/>
              </a:rPr>
              <a:t>thương, </a:t>
            </a:r>
            <a:r>
              <a:rPr sz="1800" dirty="0">
                <a:latin typeface="Times New Roman"/>
                <a:cs typeface="Times New Roman"/>
              </a:rPr>
              <a:t>lo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lắng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tấm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lòng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hiếu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thảo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Kiều dành</a:t>
            </a:r>
            <a:r>
              <a:rPr sz="1800" dirty="0">
                <a:latin typeface="Times New Roman"/>
                <a:cs typeface="Times New Roman"/>
              </a:rPr>
              <a:t> cho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cha </a:t>
            </a:r>
            <a:r>
              <a:rPr sz="1800" dirty="0">
                <a:latin typeface="Times New Roman"/>
                <a:cs typeface="Times New Roman"/>
              </a:rPr>
              <a:t>mẹ.</a:t>
            </a:r>
          </a:p>
          <a:p>
            <a:pPr marL="12700" marR="8255" algn="just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=&gt; Ở </a:t>
            </a:r>
            <a:r>
              <a:rPr sz="1800" spc="-5" dirty="0">
                <a:latin typeface="Times New Roman"/>
                <a:cs typeface="Times New Roman"/>
              </a:rPr>
              <a:t>đây, Nguyễn Du </a:t>
            </a:r>
            <a:r>
              <a:rPr sz="1800" dirty="0">
                <a:latin typeface="Times New Roman"/>
                <a:cs typeface="Times New Roman"/>
              </a:rPr>
              <a:t>đã miêu tả </a:t>
            </a:r>
            <a:r>
              <a:rPr sz="1800" spc="-5" dirty="0">
                <a:latin typeface="Times New Roman"/>
                <a:cs typeface="Times New Roman"/>
              </a:rPr>
              <a:t>khách </a:t>
            </a:r>
            <a:r>
              <a:rPr sz="1800" dirty="0">
                <a:latin typeface="Times New Roman"/>
                <a:cs typeface="Times New Roman"/>
              </a:rPr>
              <a:t>quan </a:t>
            </a:r>
            <a:r>
              <a:rPr sz="1800" spc="-10" dirty="0">
                <a:latin typeface="Times New Roman"/>
                <a:cs typeface="Times New Roman"/>
              </a:rPr>
              <a:t>tâm </a:t>
            </a:r>
            <a:r>
              <a:rPr sz="1800" dirty="0">
                <a:latin typeface="Times New Roman"/>
                <a:cs typeface="Times New Roman"/>
              </a:rPr>
              <a:t>trạng của </a:t>
            </a:r>
            <a:r>
              <a:rPr sz="1800" spc="-5" dirty="0">
                <a:latin typeface="Times New Roman"/>
                <a:cs typeface="Times New Roman"/>
              </a:rPr>
              <a:t>Thúy </a:t>
            </a:r>
            <a:r>
              <a:rPr sz="1800" dirty="0">
                <a:latin typeface="Times New Roman"/>
                <a:cs typeface="Times New Roman"/>
              </a:rPr>
              <a:t>Kiều </a:t>
            </a:r>
            <a:r>
              <a:rPr sz="1800" spc="-5" dirty="0">
                <a:latin typeface="Times New Roman"/>
                <a:cs typeface="Times New Roman"/>
              </a:rPr>
              <a:t>vượt qua </a:t>
            </a:r>
            <a:r>
              <a:rPr sz="1800" dirty="0">
                <a:latin typeface="Times New Roman"/>
                <a:cs typeface="Times New Roman"/>
              </a:rPr>
              <a:t>những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định</a:t>
            </a:r>
            <a:r>
              <a:rPr sz="1800" spc="-5" dirty="0">
                <a:latin typeface="Times New Roman"/>
                <a:cs typeface="Times New Roman"/>
              </a:rPr>
              <a:t> kiến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dirty="0">
                <a:latin typeface="Times New Roman"/>
                <a:cs typeface="Times New Roman"/>
              </a:rPr>
              <a:t> tư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tưởng</a:t>
            </a:r>
            <a:r>
              <a:rPr sz="1800" dirty="0">
                <a:latin typeface="Times New Roman"/>
                <a:cs typeface="Times New Roman"/>
              </a:rPr>
              <a:t> phong kiến: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đặt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chữ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trước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chữ </a:t>
            </a:r>
            <a:r>
              <a:rPr sz="1800" spc="-5" dirty="0">
                <a:latin typeface="Times New Roman"/>
                <a:cs typeface="Times New Roman"/>
              </a:rPr>
              <a:t>hiếu.</a:t>
            </a:r>
            <a:endParaRPr sz="1800" dirty="0">
              <a:latin typeface="Times New Roman"/>
              <a:cs typeface="Times New Roman"/>
            </a:endParaRPr>
          </a:p>
          <a:p>
            <a:pPr marL="12700" marR="6985" algn="just">
              <a:lnSpc>
                <a:spcPct val="124500"/>
              </a:lnSpc>
              <a:spcBef>
                <a:spcPts val="15"/>
              </a:spcBef>
            </a:pPr>
            <a:r>
              <a:rPr sz="1800" dirty="0">
                <a:latin typeface="Times New Roman"/>
                <a:cs typeface="Times New Roman"/>
              </a:rPr>
              <a:t>Trong cảnh ngộ khi ở lầu </a:t>
            </a:r>
            <a:r>
              <a:rPr sz="1800" spc="-5" dirty="0">
                <a:latin typeface="Times New Roman"/>
                <a:cs typeface="Times New Roman"/>
              </a:rPr>
              <a:t>Ngưng </a:t>
            </a:r>
            <a:r>
              <a:rPr sz="1800" dirty="0">
                <a:latin typeface="Times New Roman"/>
                <a:cs typeface="Times New Roman"/>
              </a:rPr>
              <a:t>Bích, Kiều </a:t>
            </a:r>
            <a:r>
              <a:rPr sz="1800" spc="-5" dirty="0">
                <a:latin typeface="Times New Roman"/>
                <a:cs typeface="Times New Roman"/>
              </a:rPr>
              <a:t>là người </a:t>
            </a:r>
            <a:r>
              <a:rPr sz="1800" dirty="0">
                <a:latin typeface="Times New Roman"/>
                <a:cs typeface="Times New Roman"/>
              </a:rPr>
              <a:t>đáng thương nhất nhưng </a:t>
            </a:r>
            <a:r>
              <a:rPr sz="1800" spc="-5" dirty="0">
                <a:latin typeface="Times New Roman"/>
                <a:cs typeface="Times New Roman"/>
              </a:rPr>
              <a:t>nàng </a:t>
            </a:r>
            <a:r>
              <a:rPr sz="1800" dirty="0">
                <a:latin typeface="Times New Roman"/>
                <a:cs typeface="Times New Roman"/>
              </a:rPr>
              <a:t>vẫn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quên mình để nghĩ đến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yêu, nghĩ đến </a:t>
            </a:r>
            <a:r>
              <a:rPr sz="1800" spc="-5" dirty="0">
                <a:latin typeface="Times New Roman"/>
                <a:cs typeface="Times New Roman"/>
              </a:rPr>
              <a:t>cha </a:t>
            </a:r>
            <a:r>
              <a:rPr sz="1800" dirty="0">
                <a:latin typeface="Times New Roman"/>
                <a:cs typeface="Times New Roman"/>
              </a:rPr>
              <a:t>mẹ.Qua đó chứng tỏ </a:t>
            </a:r>
            <a:r>
              <a:rPr sz="1800" spc="-5" dirty="0">
                <a:latin typeface="Times New Roman"/>
                <a:cs typeface="Times New Roman"/>
              </a:rPr>
              <a:t>Kiều là con người </a:t>
            </a:r>
            <a:r>
              <a:rPr sz="1800" dirty="0">
                <a:latin typeface="Times New Roman"/>
                <a:cs typeface="Times New Roman"/>
              </a:rPr>
              <a:t> thủy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hiếu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nghĩa,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đáng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trân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trọng.</a:t>
            </a: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latin typeface="Times New Roman"/>
                <a:cs typeface="Times New Roman"/>
              </a:rPr>
              <a:t>3. Tâm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trạng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đau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buồn,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lo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âu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của</a:t>
            </a:r>
            <a:r>
              <a:rPr sz="1800" b="1" dirty="0">
                <a:latin typeface="Times New Roman"/>
                <a:cs typeface="Times New Roman"/>
              </a:rPr>
              <a:t> Kiều</a:t>
            </a:r>
            <a:r>
              <a:rPr sz="1800" b="1" spc="-5" dirty="0">
                <a:latin typeface="Times New Roman"/>
                <a:cs typeface="Times New Roman"/>
              </a:rPr>
              <a:t> qua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cách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nhìn</a:t>
            </a:r>
            <a:r>
              <a:rPr sz="1800" b="1" dirty="0">
                <a:latin typeface="Times New Roman"/>
                <a:cs typeface="Times New Roman"/>
              </a:rPr>
              <a:t> cảnh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vật.</a:t>
            </a:r>
            <a:endParaRPr sz="1800" dirty="0">
              <a:latin typeface="Times New Roman"/>
              <a:cs typeface="Times New Roman"/>
            </a:endParaRPr>
          </a:p>
          <a:p>
            <a:pPr marL="12700" marR="6985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Điệp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ngữ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“buồn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trông”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lặp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lại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4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lần tạo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âm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hưởng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trầm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buồn,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trở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thành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điệp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khúc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diễn</a:t>
            </a:r>
            <a:r>
              <a:rPr sz="1800" spc="-5" dirty="0">
                <a:latin typeface="Times New Roman"/>
                <a:cs typeface="Times New Roman"/>
              </a:rPr>
              <a:t> tả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nỗi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buồn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đang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dâng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lên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lớp lớp trong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lòng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Kiều. Cảnh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vật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thiên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nhiên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</a:t>
            </a:r>
            <a:r>
              <a:rPr sz="1800" spc="-5" dirty="0">
                <a:latin typeface="Times New Roman"/>
                <a:cs typeface="Times New Roman"/>
              </a:rPr>
              <a:t> con </a:t>
            </a:r>
            <a:r>
              <a:rPr sz="1800" spc="5" dirty="0">
                <a:latin typeface="Times New Roman"/>
                <a:cs typeface="Times New Roman"/>
              </a:rPr>
              <a:t>mắt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" dirty="0">
                <a:latin typeface="Times New Roman"/>
                <a:cs typeface="Times New Roman"/>
              </a:rPr>
              <a:t> Kiều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gợi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nỗi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buồn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diết:</a:t>
            </a:r>
          </a:p>
          <a:p>
            <a:pPr marL="12700" marR="5080">
              <a:lnSpc>
                <a:spcPts val="2700"/>
              </a:lnSpc>
              <a:spcBef>
                <a:spcPts val="85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Cánh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buồm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thấp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thoáng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lúc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ẩn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lúc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hiện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nơi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cửa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bể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chiều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hôm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gợi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hành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trình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lưu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lạc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mờ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mịt không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biết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đâu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bến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bờ.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151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8255" algn="just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+ Cánh hoa trôi man mác </a:t>
            </a:r>
            <a:r>
              <a:rPr sz="1800" spc="-5" dirty="0">
                <a:latin typeface="Times New Roman"/>
                <a:cs typeface="Times New Roman"/>
              </a:rPr>
              <a:t>trên </a:t>
            </a:r>
            <a:r>
              <a:rPr sz="1800" dirty="0">
                <a:latin typeface="Times New Roman"/>
                <a:cs typeface="Times New Roman"/>
              </a:rPr>
              <a:t>ngọn </a:t>
            </a:r>
            <a:r>
              <a:rPr sz="1800" spc="-5" dirty="0">
                <a:latin typeface="Times New Roman"/>
                <a:cs typeface="Times New Roman"/>
              </a:rPr>
              <a:t>nước </a:t>
            </a:r>
            <a:r>
              <a:rPr sz="1800" dirty="0">
                <a:latin typeface="Times New Roman"/>
                <a:cs typeface="Times New Roman"/>
              </a:rPr>
              <a:t>mới </a:t>
            </a:r>
            <a:r>
              <a:rPr sz="1800" spc="-5" dirty="0">
                <a:latin typeface="Times New Roman"/>
                <a:cs typeface="Times New Roman"/>
              </a:rPr>
              <a:t>sa </a:t>
            </a:r>
            <a:r>
              <a:rPr sz="1800" dirty="0">
                <a:latin typeface="Times New Roman"/>
                <a:cs typeface="Times New Roman"/>
              </a:rPr>
              <a:t>gợi thân phận </a:t>
            </a:r>
            <a:r>
              <a:rPr sz="1800" spc="-5" dirty="0">
                <a:latin typeface="Times New Roman"/>
                <a:cs typeface="Times New Roman"/>
              </a:rPr>
              <a:t>nhỏ </a:t>
            </a:r>
            <a:r>
              <a:rPr sz="1800" dirty="0">
                <a:latin typeface="Times New Roman"/>
                <a:cs typeface="Times New Roman"/>
              </a:rPr>
              <a:t>bé, mỏng </a:t>
            </a:r>
            <a:r>
              <a:rPr sz="1800" spc="-5" dirty="0">
                <a:latin typeface="Times New Roman"/>
                <a:cs typeface="Times New Roman"/>
              </a:rPr>
              <a:t>manh, lênh </a:t>
            </a:r>
            <a:r>
              <a:rPr sz="1800" dirty="0">
                <a:latin typeface="Times New Roman"/>
                <a:cs typeface="Times New Roman"/>
              </a:rPr>
              <a:t> đênh </a:t>
            </a:r>
            <a:r>
              <a:rPr sz="1800" spc="-5" dirty="0">
                <a:latin typeface="Times New Roman"/>
                <a:cs typeface="Times New Roman"/>
              </a:rPr>
              <a:t>trôi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dạt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trên</a:t>
            </a:r>
            <a:r>
              <a:rPr sz="1800" dirty="0">
                <a:latin typeface="Times New Roman"/>
                <a:cs typeface="Times New Roman"/>
              </a:rPr>
              <a:t> dòng đời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vô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định </a:t>
            </a:r>
            <a:r>
              <a:rPr sz="1800" dirty="0">
                <a:latin typeface="Times New Roman"/>
                <a:cs typeface="Times New Roman"/>
              </a:rPr>
              <a:t>không biết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 đâu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-5" dirty="0">
                <a:latin typeface="Times New Roman"/>
                <a:cs typeface="Times New Roman"/>
              </a:rPr>
              <a:t> đâu.</a:t>
            </a:r>
            <a:endParaRPr sz="1800" dirty="0">
              <a:latin typeface="Times New Roman"/>
              <a:cs typeface="Times New Roman"/>
            </a:endParaRPr>
          </a:p>
          <a:p>
            <a:pPr marL="12700" marR="6350" algn="just">
              <a:lnSpc>
                <a:spcPts val="2700"/>
              </a:lnSpc>
              <a:spcBef>
                <a:spcPts val="165"/>
              </a:spcBef>
            </a:pPr>
            <a:r>
              <a:rPr sz="1800" dirty="0">
                <a:latin typeface="Times New Roman"/>
                <a:cs typeface="Times New Roman"/>
              </a:rPr>
              <a:t>+ </a:t>
            </a:r>
            <a:r>
              <a:rPr sz="1800" spc="-5" dirty="0">
                <a:latin typeface="Times New Roman"/>
                <a:cs typeface="Times New Roman"/>
              </a:rPr>
              <a:t>Nội </a:t>
            </a:r>
            <a:r>
              <a:rPr sz="1800" dirty="0">
                <a:latin typeface="Times New Roman"/>
                <a:cs typeface="Times New Roman"/>
              </a:rPr>
              <a:t>cỏ </a:t>
            </a:r>
            <a:r>
              <a:rPr sz="1800" spc="-5" dirty="0">
                <a:latin typeface="Times New Roman"/>
                <a:cs typeface="Times New Roman"/>
              </a:rPr>
              <a:t>rầu rầu trải </a:t>
            </a:r>
            <a:r>
              <a:rPr sz="1800" dirty="0">
                <a:latin typeface="Times New Roman"/>
                <a:cs typeface="Times New Roman"/>
              </a:rPr>
              <a:t>rộng nơi </a:t>
            </a:r>
            <a:r>
              <a:rPr sz="1800" spc="-5" dirty="0">
                <a:latin typeface="Times New Roman"/>
                <a:cs typeface="Times New Roman"/>
              </a:rPr>
              <a:t>chân mây </a:t>
            </a:r>
            <a:r>
              <a:rPr sz="1800" spc="5" dirty="0">
                <a:latin typeface="Times New Roman"/>
                <a:cs typeface="Times New Roman"/>
              </a:rPr>
              <a:t>mặt </a:t>
            </a:r>
            <a:r>
              <a:rPr sz="1800" spc="-5" dirty="0">
                <a:latin typeface="Times New Roman"/>
                <a:cs typeface="Times New Roman"/>
              </a:rPr>
              <a:t>đất gợi </a:t>
            </a:r>
            <a:r>
              <a:rPr sz="1800" dirty="0">
                <a:latin typeface="Times New Roman"/>
                <a:cs typeface="Times New Roman"/>
              </a:rPr>
              <a:t>cuộc </a:t>
            </a:r>
            <a:r>
              <a:rPr sz="1800" spc="-5" dirty="0">
                <a:latin typeface="Times New Roman"/>
                <a:cs typeface="Times New Roman"/>
              </a:rPr>
              <a:t>sống </a:t>
            </a:r>
            <a:r>
              <a:rPr sz="1800" dirty="0">
                <a:latin typeface="Times New Roman"/>
                <a:cs typeface="Times New Roman"/>
              </a:rPr>
              <a:t>úa </a:t>
            </a:r>
            <a:r>
              <a:rPr sz="1800" spc="-5" dirty="0">
                <a:latin typeface="Times New Roman"/>
                <a:cs typeface="Times New Roman"/>
              </a:rPr>
              <a:t>tàn, </a:t>
            </a:r>
            <a:r>
              <a:rPr sz="1800" spc="-10" dirty="0">
                <a:latin typeface="Times New Roman"/>
                <a:cs typeface="Times New Roman"/>
              </a:rPr>
              <a:t>bi </a:t>
            </a:r>
            <a:r>
              <a:rPr sz="1800" dirty="0">
                <a:latin typeface="Times New Roman"/>
                <a:cs typeface="Times New Roman"/>
              </a:rPr>
              <a:t>thương, vô vọng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kéo </a:t>
            </a:r>
            <a:r>
              <a:rPr sz="1800" spc="-5" dirty="0">
                <a:latin typeface="Times New Roman"/>
                <a:cs typeface="Times New Roman"/>
              </a:rPr>
              <a:t>dài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biết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đến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bao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giờ.</a:t>
            </a:r>
            <a:endParaRPr sz="1800" dirty="0">
              <a:latin typeface="Times New Roman"/>
              <a:cs typeface="Times New Roman"/>
            </a:endParaRPr>
          </a:p>
          <a:p>
            <a:pPr marL="12700" marR="5715" algn="just">
              <a:lnSpc>
                <a:spcPts val="2690"/>
              </a:lnSpc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Hình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ảnh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“gió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cuốn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mặt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duềnh”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âm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thanh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ầm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ầm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tiếng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sóng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“kêu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quanh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ghế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ngồi”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gợi tâm trạng </a:t>
            </a:r>
            <a:r>
              <a:rPr sz="1800" dirty="0">
                <a:latin typeface="Times New Roman"/>
                <a:cs typeface="Times New Roman"/>
              </a:rPr>
              <a:t>lo </a:t>
            </a:r>
            <a:r>
              <a:rPr sz="1800" spc="-5" dirty="0">
                <a:latin typeface="Times New Roman"/>
                <a:cs typeface="Times New Roman"/>
              </a:rPr>
              <a:t>sợ </a:t>
            </a:r>
            <a:r>
              <a:rPr sz="1800" dirty="0">
                <a:latin typeface="Times New Roman"/>
                <a:cs typeface="Times New Roman"/>
              </a:rPr>
              <a:t>hãi hùng như báo </a:t>
            </a:r>
            <a:r>
              <a:rPr sz="1800" spc="-5" dirty="0">
                <a:latin typeface="Times New Roman"/>
                <a:cs typeface="Times New Roman"/>
              </a:rPr>
              <a:t>trước, chỉ ngay sau </a:t>
            </a:r>
            <a:r>
              <a:rPr sz="1800" dirty="0">
                <a:latin typeface="Times New Roman"/>
                <a:cs typeface="Times New Roman"/>
              </a:rPr>
              <a:t>lúc </a:t>
            </a:r>
            <a:r>
              <a:rPr sz="1800" spc="-5" dirty="0">
                <a:latin typeface="Times New Roman"/>
                <a:cs typeface="Times New Roman"/>
              </a:rPr>
              <a:t>này, dông </a:t>
            </a:r>
            <a:r>
              <a:rPr sz="1800" dirty="0">
                <a:latin typeface="Times New Roman"/>
                <a:cs typeface="Times New Roman"/>
              </a:rPr>
              <a:t>bão của </a:t>
            </a:r>
            <a:r>
              <a:rPr sz="1800" spc="-5" dirty="0">
                <a:latin typeface="Times New Roman"/>
                <a:cs typeface="Times New Roman"/>
              </a:rPr>
              <a:t>số phận sẽ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nổi </a:t>
            </a:r>
            <a:r>
              <a:rPr sz="1800" spc="-5" dirty="0">
                <a:latin typeface="Times New Roman"/>
                <a:cs typeface="Times New Roman"/>
              </a:rPr>
              <a:t>lên,</a:t>
            </a:r>
            <a:r>
              <a:rPr sz="1800" dirty="0">
                <a:latin typeface="Times New Roman"/>
                <a:cs typeface="Times New Roman"/>
              </a:rPr>
              <a:t> xô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đẩy, </a:t>
            </a:r>
            <a:r>
              <a:rPr sz="1800" dirty="0">
                <a:latin typeface="Times New Roman"/>
                <a:cs typeface="Times New Roman"/>
              </a:rPr>
              <a:t>vùi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dập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cuộc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Kiều.</a:t>
            </a:r>
          </a:p>
          <a:p>
            <a:pPr marL="12700" marR="6985" algn="just">
              <a:lnSpc>
                <a:spcPts val="269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=&gt; </a:t>
            </a:r>
            <a:r>
              <a:rPr sz="1800" spc="-5" dirty="0">
                <a:latin typeface="Times New Roman"/>
                <a:cs typeface="Times New Roman"/>
              </a:rPr>
              <a:t>Bằng nghệ thuật </a:t>
            </a:r>
            <a:r>
              <a:rPr sz="1800" dirty="0">
                <a:latin typeface="Times New Roman"/>
                <a:cs typeface="Times New Roman"/>
              </a:rPr>
              <a:t>ẩn </a:t>
            </a:r>
            <a:r>
              <a:rPr sz="1800" spc="-5" dirty="0">
                <a:latin typeface="Times New Roman"/>
                <a:cs typeface="Times New Roman"/>
              </a:rPr>
              <a:t>dụ, </a:t>
            </a:r>
            <a:r>
              <a:rPr sz="1800" spc="-10" dirty="0">
                <a:latin typeface="Times New Roman"/>
                <a:cs typeface="Times New Roman"/>
              </a:rPr>
              <a:t>hệ </a:t>
            </a:r>
            <a:r>
              <a:rPr sz="1800" spc="-5" dirty="0">
                <a:latin typeface="Times New Roman"/>
                <a:cs typeface="Times New Roman"/>
              </a:rPr>
              <a:t>thống </a:t>
            </a:r>
            <a:r>
              <a:rPr sz="1800" dirty="0">
                <a:latin typeface="Times New Roman"/>
                <a:cs typeface="Times New Roman"/>
              </a:rPr>
              <a:t>câu hỏi tu từ, các từ láy “thấp </a:t>
            </a:r>
            <a:r>
              <a:rPr sz="1800" spc="-5" dirty="0">
                <a:latin typeface="Times New Roman"/>
                <a:cs typeface="Times New Roman"/>
              </a:rPr>
              <a:t>thoáng”, “xa xa”, </a:t>
            </a:r>
            <a:r>
              <a:rPr sz="1800" dirty="0">
                <a:latin typeface="Times New Roman"/>
                <a:cs typeface="Times New Roman"/>
              </a:rPr>
              <a:t>“man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mác”,“rầu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rầu”,”xanh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xanh”,”ầm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ầm”…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góp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phần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nổi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bật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nỗi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buồn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nhiều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bề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trong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tâm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trạng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Kiều.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Tác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giả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lấy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ngoại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cảnh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bộc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lộ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tâm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cảnh.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Cảnh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được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miêu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tả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xa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đến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gần;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350"/>
              </a:spcBef>
            </a:pPr>
            <a:r>
              <a:rPr sz="1800" dirty="0">
                <a:latin typeface="Times New Roman"/>
                <a:cs typeface="Times New Roman"/>
              </a:rPr>
              <a:t>màu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sắc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nhạt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đến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đậm;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âm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thanh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tĩnh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đến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động;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nỗi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buồn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man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mác,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mông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lung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đến</a:t>
            </a:r>
          </a:p>
          <a:p>
            <a:pPr marL="12700" marR="5715" algn="just">
              <a:lnSpc>
                <a:spcPct val="1245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lo âu, kinh </a:t>
            </a:r>
            <a:r>
              <a:rPr sz="1800" spc="-5" dirty="0">
                <a:latin typeface="Times New Roman"/>
                <a:cs typeface="Times New Roman"/>
              </a:rPr>
              <a:t>sợ, dồn </a:t>
            </a:r>
            <a:r>
              <a:rPr sz="1800" dirty="0">
                <a:latin typeface="Times New Roman"/>
                <a:cs typeface="Times New Roman"/>
              </a:rPr>
              <a:t>đến cơn </a:t>
            </a:r>
            <a:r>
              <a:rPr sz="1800" spc="-5" dirty="0">
                <a:latin typeface="Times New Roman"/>
                <a:cs typeface="Times New Roman"/>
              </a:rPr>
              <a:t>bão táp </a:t>
            </a:r>
            <a:r>
              <a:rPr sz="1800" spc="5" dirty="0">
                <a:latin typeface="Times New Roman"/>
                <a:cs typeface="Times New Roman"/>
              </a:rPr>
              <a:t>của </a:t>
            </a:r>
            <a:r>
              <a:rPr sz="1800" dirty="0">
                <a:latin typeface="Times New Roman"/>
                <a:cs typeface="Times New Roman"/>
              </a:rPr>
              <a:t>nội tâm, cực </a:t>
            </a:r>
            <a:r>
              <a:rPr sz="1800" spc="-5" dirty="0">
                <a:latin typeface="Times New Roman"/>
                <a:cs typeface="Times New Roman"/>
              </a:rPr>
              <a:t>điểm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5" dirty="0">
                <a:latin typeface="Times New Roman"/>
                <a:cs typeface="Times New Roman"/>
              </a:rPr>
              <a:t>cảm xúc </a:t>
            </a:r>
            <a:r>
              <a:rPr sz="1800" dirty="0">
                <a:latin typeface="Times New Roman"/>
                <a:cs typeface="Times New Roman"/>
              </a:rPr>
              <a:t>trong </a:t>
            </a:r>
            <a:r>
              <a:rPr sz="1800" spc="-5" dirty="0">
                <a:latin typeface="Times New Roman"/>
                <a:cs typeface="Times New Roman"/>
              </a:rPr>
              <a:t>lòng Kiều. </a:t>
            </a:r>
            <a:r>
              <a:rPr sz="1800" dirty="0">
                <a:latin typeface="Times New Roman"/>
                <a:cs typeface="Times New Roman"/>
              </a:rPr>
              <a:t> Toàn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hình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ảnh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vô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định,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mong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manh,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dạt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trôi,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bế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tắc,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chao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đảo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nghiêng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đổ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dữ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dội. Lúc </a:t>
            </a:r>
            <a:r>
              <a:rPr sz="1800" spc="-5" dirty="0">
                <a:latin typeface="Times New Roman"/>
                <a:cs typeface="Times New Roman"/>
              </a:rPr>
              <a:t>này, Kiều </a:t>
            </a:r>
            <a:r>
              <a:rPr sz="1800" dirty="0">
                <a:latin typeface="Times New Roman"/>
                <a:cs typeface="Times New Roman"/>
              </a:rPr>
              <a:t>trở nên </a:t>
            </a:r>
            <a:r>
              <a:rPr sz="1800" spc="-5" dirty="0">
                <a:latin typeface="Times New Roman"/>
                <a:cs typeface="Times New Roman"/>
              </a:rPr>
              <a:t>tuyệt vọng, </a:t>
            </a:r>
            <a:r>
              <a:rPr sz="1800" dirty="0">
                <a:latin typeface="Times New Roman"/>
                <a:cs typeface="Times New Roman"/>
              </a:rPr>
              <a:t>yếu đuối </a:t>
            </a:r>
            <a:r>
              <a:rPr sz="1800" spc="-5" dirty="0">
                <a:latin typeface="Times New Roman"/>
                <a:cs typeface="Times New Roman"/>
              </a:rPr>
              <a:t>nhất, </a:t>
            </a:r>
            <a:r>
              <a:rPr sz="1800" dirty="0">
                <a:latin typeface="Times New Roman"/>
                <a:cs typeface="Times New Roman"/>
              </a:rPr>
              <a:t>vì thế nàng đã </a:t>
            </a:r>
            <a:r>
              <a:rPr sz="1800" spc="-5" dirty="0">
                <a:latin typeface="Times New Roman"/>
                <a:cs typeface="Times New Roman"/>
              </a:rPr>
              <a:t>mắc </a:t>
            </a:r>
            <a:r>
              <a:rPr sz="1800" dirty="0">
                <a:latin typeface="Times New Roman"/>
                <a:cs typeface="Times New Roman"/>
              </a:rPr>
              <a:t>lừa </a:t>
            </a:r>
            <a:r>
              <a:rPr sz="1800" spc="-5" dirty="0">
                <a:latin typeface="Times New Roman"/>
                <a:cs typeface="Times New Roman"/>
              </a:rPr>
              <a:t>Sở Khanh </a:t>
            </a:r>
            <a:r>
              <a:rPr sz="1800" dirty="0">
                <a:latin typeface="Times New Roman"/>
                <a:cs typeface="Times New Roman"/>
              </a:rPr>
              <a:t>để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rồi dấn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thân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cuộc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ô </a:t>
            </a:r>
            <a:r>
              <a:rPr sz="1800" spc="-5" dirty="0">
                <a:latin typeface="Times New Roman"/>
                <a:cs typeface="Times New Roman"/>
              </a:rPr>
              <a:t>nhục.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81298" y="885189"/>
            <a:ext cx="349821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BÀI</a:t>
            </a:r>
            <a:r>
              <a:rPr spc="-20" dirty="0"/>
              <a:t> </a:t>
            </a:r>
            <a:r>
              <a:rPr dirty="0"/>
              <a:t>2.</a:t>
            </a:r>
            <a:r>
              <a:rPr spc="-10" dirty="0"/>
              <a:t> </a:t>
            </a:r>
            <a:r>
              <a:rPr dirty="0"/>
              <a:t>CÁC</a:t>
            </a:r>
            <a:r>
              <a:rPr spc="-5" dirty="0"/>
              <a:t> DẠNG</a:t>
            </a:r>
            <a:r>
              <a:rPr spc="-10" dirty="0"/>
              <a:t> </a:t>
            </a:r>
            <a:r>
              <a:rPr spc="-5" dirty="0"/>
              <a:t>ĐỌC</a:t>
            </a:r>
            <a:r>
              <a:rPr spc="-20" dirty="0"/>
              <a:t> </a:t>
            </a:r>
            <a:r>
              <a:rPr spc="-5" dirty="0"/>
              <a:t>HIỂU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1700" y="1199134"/>
            <a:ext cx="8259445" cy="549465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b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Đề</a:t>
            </a:r>
            <a:r>
              <a:rPr sz="1800" b="1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số</a:t>
            </a:r>
            <a:r>
              <a:rPr sz="1800" b="1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đoạn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sau:</a:t>
            </a:r>
            <a:endParaRPr sz="1800" dirty="0">
              <a:latin typeface="Times New Roman"/>
              <a:cs typeface="Times New Roman"/>
            </a:endParaRPr>
          </a:p>
          <a:p>
            <a:pPr marL="2562860" marR="2560320" algn="ctr">
              <a:lnSpc>
                <a:spcPct val="124600"/>
              </a:lnSpc>
              <a:spcBef>
                <a:spcPts val="10"/>
              </a:spcBef>
            </a:pPr>
            <a:r>
              <a:rPr sz="1800" i="1" spc="-5" dirty="0">
                <a:latin typeface="Times New Roman"/>
                <a:cs typeface="Times New Roman"/>
              </a:rPr>
              <a:t>Trước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lầu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Ngưng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Bích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khóa</a:t>
            </a:r>
            <a:r>
              <a:rPr sz="1800" i="1" spc="-5" dirty="0">
                <a:latin typeface="Times New Roman"/>
                <a:cs typeface="Times New Roman"/>
              </a:rPr>
              <a:t> xuân,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Vẻ non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xa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tấm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trăng </a:t>
            </a:r>
            <a:r>
              <a:rPr sz="1800" i="1" dirty="0">
                <a:latin typeface="Times New Roman"/>
                <a:cs typeface="Times New Roman"/>
              </a:rPr>
              <a:t>gần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ở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chung.</a:t>
            </a:r>
            <a:endParaRPr sz="18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25"/>
              </a:spcBef>
            </a:pPr>
            <a:r>
              <a:rPr sz="1800" i="1" dirty="0">
                <a:latin typeface="Times New Roman"/>
                <a:cs typeface="Times New Roman"/>
              </a:rPr>
              <a:t>Bốn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bề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bát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ngát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xa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trông,</a:t>
            </a:r>
            <a:endParaRPr sz="18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30"/>
              </a:spcBef>
            </a:pPr>
            <a:r>
              <a:rPr sz="1800" i="1" dirty="0">
                <a:latin typeface="Times New Roman"/>
                <a:cs typeface="Times New Roman"/>
              </a:rPr>
              <a:t>Cát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vàng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cồn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nọ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bụi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hồng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dặm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kia.</a:t>
            </a:r>
            <a:endParaRPr sz="1800" dirty="0">
              <a:latin typeface="Times New Roman"/>
              <a:cs typeface="Times New Roman"/>
            </a:endParaRPr>
          </a:p>
          <a:p>
            <a:pPr marL="2378075" marR="2374265" indent="411480">
              <a:lnSpc>
                <a:spcPct val="124400"/>
              </a:lnSpc>
              <a:spcBef>
                <a:spcPts val="10"/>
              </a:spcBef>
            </a:pPr>
            <a:r>
              <a:rPr sz="1800" i="1" dirty="0">
                <a:latin typeface="Times New Roman"/>
                <a:cs typeface="Times New Roman"/>
              </a:rPr>
              <a:t>Bẽ</a:t>
            </a:r>
            <a:r>
              <a:rPr sz="1800" i="1" spc="6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bàng</a:t>
            </a:r>
            <a:r>
              <a:rPr sz="1800" i="1" spc="4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mây</a:t>
            </a:r>
            <a:r>
              <a:rPr sz="1800" i="1" spc="60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sớm</a:t>
            </a:r>
            <a:r>
              <a:rPr sz="1800" i="1" spc="5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đèn</a:t>
            </a:r>
            <a:r>
              <a:rPr sz="1800" i="1" spc="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khuya, 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Nửa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tình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nửa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cảnh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như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chia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tấm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lòng.</a:t>
            </a:r>
            <a:endParaRPr sz="1800" dirty="0">
              <a:latin typeface="Times New Roman"/>
              <a:cs typeface="Times New Roman"/>
            </a:endParaRPr>
          </a:p>
          <a:p>
            <a:pPr marL="12700" marR="6350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1.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Đoạn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trên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trích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bản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nào?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bản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ấy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trích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tác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phẩm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nào?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Do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ai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sáng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tác?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2. </a:t>
            </a:r>
            <a:r>
              <a:rPr sz="1800" spc="-5" dirty="0">
                <a:latin typeface="Times New Roman"/>
                <a:cs typeface="Times New Roman"/>
              </a:rPr>
              <a:t>Xác </a:t>
            </a:r>
            <a:r>
              <a:rPr sz="1800" dirty="0">
                <a:latin typeface="Times New Roman"/>
                <a:cs typeface="Times New Roman"/>
              </a:rPr>
              <a:t>định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phương</a:t>
            </a:r>
            <a:r>
              <a:rPr sz="1800" dirty="0">
                <a:latin typeface="Times New Roman"/>
                <a:cs typeface="Times New Roman"/>
              </a:rPr>
              <a:t> thức </a:t>
            </a:r>
            <a:r>
              <a:rPr sz="1800" spc="-5" dirty="0">
                <a:latin typeface="Times New Roman"/>
                <a:cs typeface="Times New Roman"/>
              </a:rPr>
              <a:t>biểu</a:t>
            </a:r>
            <a:r>
              <a:rPr sz="1800" dirty="0">
                <a:latin typeface="Times New Roman"/>
                <a:cs typeface="Times New Roman"/>
              </a:rPr>
              <a:t> đạt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đoạn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trên?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3. Cụm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“mây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sớm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đèn </a:t>
            </a:r>
            <a:r>
              <a:rPr sz="1800" spc="-5" dirty="0">
                <a:latin typeface="Times New Roman"/>
                <a:cs typeface="Times New Roman"/>
              </a:rPr>
              <a:t>khuya” </a:t>
            </a:r>
            <a:r>
              <a:rPr sz="1800" dirty="0">
                <a:latin typeface="Times New Roman"/>
                <a:cs typeface="Times New Roman"/>
              </a:rPr>
              <a:t>gợi tả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điều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gì?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4.</a:t>
            </a:r>
            <a:r>
              <a:rPr sz="1800" spc="-5" dirty="0">
                <a:latin typeface="Times New Roman"/>
                <a:cs typeface="Times New Roman"/>
              </a:rPr>
              <a:t> Nêu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nội dung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đoạn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trên?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b="1" dirty="0">
                <a:latin typeface="Times New Roman"/>
                <a:cs typeface="Times New Roman"/>
              </a:rPr>
              <a:t>*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Gợi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ý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giải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ts val="2700"/>
              </a:lnSpc>
              <a:spcBef>
                <a:spcPts val="90"/>
              </a:spcBef>
            </a:pPr>
            <a:r>
              <a:rPr sz="1800" dirty="0">
                <a:latin typeface="Times New Roman"/>
                <a:cs typeface="Times New Roman"/>
              </a:rPr>
              <a:t>1.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Trích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bản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“Kiều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lầu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Ngưng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Bích”,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bản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trích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tác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phẩm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“Truyện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Kiều”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Nguyễn </a:t>
            </a:r>
            <a:r>
              <a:rPr sz="1800" spc="-5" dirty="0">
                <a:latin typeface="Times New Roman"/>
                <a:cs typeface="Times New Roman"/>
              </a:rPr>
              <a:t>Du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7540" cy="58362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dirty="0">
                <a:latin typeface="Times New Roman"/>
                <a:cs typeface="Times New Roman"/>
              </a:rPr>
              <a:t>2. </a:t>
            </a:r>
            <a:r>
              <a:rPr sz="1800" spc="-5" dirty="0">
                <a:latin typeface="Times New Roman"/>
                <a:cs typeface="Times New Roman"/>
              </a:rPr>
              <a:t>Các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phương thức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biểu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đạt: </a:t>
            </a:r>
            <a:r>
              <a:rPr sz="1800" dirty="0">
                <a:latin typeface="Times New Roman"/>
                <a:cs typeface="Times New Roman"/>
              </a:rPr>
              <a:t>tự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sự,</a:t>
            </a:r>
            <a:r>
              <a:rPr sz="1800" dirty="0">
                <a:latin typeface="Times New Roman"/>
                <a:cs typeface="Times New Roman"/>
              </a:rPr>
              <a:t> miêu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tả</a:t>
            </a:r>
          </a:p>
          <a:p>
            <a:pPr marL="12700" marR="5715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3.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Gợi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tả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thời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gian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tuần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hoàn,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khép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kín.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Thời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gian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đây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cũng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như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gian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đang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giam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hãm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sớm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khuya,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ngày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với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đêm,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Kiều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thui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thủi một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mình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nơi </a:t>
            </a:r>
            <a:r>
              <a:rPr sz="1800" spc="-5" dirty="0">
                <a:latin typeface="Times New Roman"/>
                <a:cs typeface="Times New Roman"/>
              </a:rPr>
              <a:t>quê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4. </a:t>
            </a:r>
            <a:r>
              <a:rPr sz="1800" spc="-5" dirty="0">
                <a:latin typeface="Times New Roman"/>
                <a:cs typeface="Times New Roman"/>
              </a:rPr>
              <a:t>Nội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dung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chính:</a:t>
            </a:r>
            <a:r>
              <a:rPr sz="1800" dirty="0">
                <a:latin typeface="Times New Roman"/>
                <a:cs typeface="Times New Roman"/>
              </a:rPr>
              <a:t> Hoàn cảnh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đơn,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tội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nghiệp</a:t>
            </a:r>
            <a:r>
              <a:rPr sz="1800" spc="-5" dirty="0">
                <a:latin typeface="Times New Roman"/>
                <a:cs typeface="Times New Roman"/>
              </a:rPr>
              <a:t> 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Kiều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-5" dirty="0">
                <a:latin typeface="Times New Roman"/>
                <a:cs typeface="Times New Roman"/>
              </a:rPr>
              <a:t> lầu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Ngưng</a:t>
            </a:r>
            <a:r>
              <a:rPr sz="1800" dirty="0">
                <a:latin typeface="Times New Roman"/>
                <a:cs typeface="Times New Roman"/>
              </a:rPr>
              <a:t> Bích</a:t>
            </a:r>
          </a:p>
          <a:p>
            <a:pPr>
              <a:lnSpc>
                <a:spcPct val="100000"/>
              </a:lnSpc>
            </a:pPr>
            <a:endParaRPr sz="2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Đề</a:t>
            </a:r>
            <a:r>
              <a:rPr sz="1800" b="1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số</a:t>
            </a:r>
            <a:r>
              <a:rPr sz="1800" b="1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Đọc</a:t>
            </a:r>
            <a:r>
              <a:rPr sz="1800" dirty="0">
                <a:latin typeface="Times New Roman"/>
                <a:cs typeface="Times New Roman"/>
              </a:rPr>
              <a:t> đoạn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 </a:t>
            </a:r>
            <a:r>
              <a:rPr sz="1800" spc="-10" dirty="0">
                <a:latin typeface="Times New Roman"/>
                <a:cs typeface="Times New Roman"/>
              </a:rPr>
              <a:t>sau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 trả</a:t>
            </a:r>
            <a:r>
              <a:rPr sz="1800" spc="-5" dirty="0">
                <a:latin typeface="Times New Roman"/>
                <a:cs typeface="Times New Roman"/>
              </a:rPr>
              <a:t> lời</a:t>
            </a:r>
            <a:r>
              <a:rPr sz="1800" dirty="0">
                <a:latin typeface="Times New Roman"/>
                <a:cs typeface="Times New Roman"/>
              </a:rPr>
              <a:t> các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câu</a:t>
            </a:r>
            <a:r>
              <a:rPr sz="1800" dirty="0">
                <a:latin typeface="Times New Roman"/>
                <a:cs typeface="Times New Roman"/>
              </a:rPr>
              <a:t> hỏi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bên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dưới:</a:t>
            </a:r>
            <a:endParaRPr sz="1800" dirty="0">
              <a:latin typeface="Times New Roman"/>
              <a:cs typeface="Times New Roman"/>
            </a:endParaRPr>
          </a:p>
          <a:p>
            <a:pPr marL="2172335" marR="2166620" indent="251460">
              <a:lnSpc>
                <a:spcPct val="124400"/>
              </a:lnSpc>
              <a:spcBef>
                <a:spcPts val="15"/>
              </a:spcBef>
            </a:pPr>
            <a:r>
              <a:rPr sz="1800" i="1" spc="-5" dirty="0">
                <a:latin typeface="Times New Roman"/>
                <a:cs typeface="Times New Roman"/>
              </a:rPr>
              <a:t>Tưởng người dưới </a:t>
            </a:r>
            <a:r>
              <a:rPr sz="1800" i="1" dirty="0">
                <a:latin typeface="Times New Roman"/>
                <a:cs typeface="Times New Roman"/>
              </a:rPr>
              <a:t>nguyệt chén </a:t>
            </a:r>
            <a:r>
              <a:rPr sz="1800" i="1" spc="-5" dirty="0">
                <a:latin typeface="Times New Roman"/>
                <a:cs typeface="Times New Roman"/>
              </a:rPr>
              <a:t>đồng, 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Tin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sương</a:t>
            </a:r>
            <a:r>
              <a:rPr sz="1800" i="1" dirty="0">
                <a:latin typeface="Times New Roman"/>
                <a:cs typeface="Times New Roman"/>
              </a:rPr>
              <a:t> luống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những</a:t>
            </a:r>
            <a:r>
              <a:rPr sz="1800" i="1" spc="-5" dirty="0">
                <a:latin typeface="Times New Roman"/>
                <a:cs typeface="Times New Roman"/>
              </a:rPr>
              <a:t> rày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trông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mai </a:t>
            </a:r>
            <a:r>
              <a:rPr sz="1800" i="1" dirty="0">
                <a:latin typeface="Times New Roman"/>
                <a:cs typeface="Times New Roman"/>
              </a:rPr>
              <a:t>chờ.</a:t>
            </a:r>
            <a:endParaRPr sz="18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30"/>
              </a:spcBef>
            </a:pPr>
            <a:r>
              <a:rPr sz="1800" i="1" dirty="0">
                <a:latin typeface="Times New Roman"/>
                <a:cs typeface="Times New Roman"/>
              </a:rPr>
              <a:t>Bên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trời </a:t>
            </a:r>
            <a:r>
              <a:rPr sz="1800" i="1" dirty="0">
                <a:latin typeface="Times New Roman"/>
                <a:cs typeface="Times New Roman"/>
              </a:rPr>
              <a:t>góc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bể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bơ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vơ</a:t>
            </a:r>
            <a:endParaRPr sz="1800" dirty="0">
              <a:latin typeface="Times New Roman"/>
              <a:cs typeface="Times New Roman"/>
            </a:endParaRPr>
          </a:p>
          <a:p>
            <a:pPr marL="2565400" marR="2559685" algn="ctr">
              <a:lnSpc>
                <a:spcPts val="2700"/>
              </a:lnSpc>
              <a:spcBef>
                <a:spcPts val="165"/>
              </a:spcBef>
            </a:pPr>
            <a:r>
              <a:rPr sz="1800" i="1" spc="-5" dirty="0">
                <a:latin typeface="Times New Roman"/>
                <a:cs typeface="Times New Roman"/>
              </a:rPr>
              <a:t>Tấm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son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gột</a:t>
            </a:r>
            <a:r>
              <a:rPr sz="1800" i="1" spc="-5" dirty="0">
                <a:latin typeface="Times New Roman"/>
                <a:cs typeface="Times New Roman"/>
              </a:rPr>
              <a:t> rửa </a:t>
            </a:r>
            <a:r>
              <a:rPr sz="1800" i="1" dirty="0">
                <a:latin typeface="Times New Roman"/>
                <a:cs typeface="Times New Roman"/>
              </a:rPr>
              <a:t>bao giờ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cho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phai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Xót </a:t>
            </a:r>
            <a:r>
              <a:rPr sz="1800" i="1" spc="-5" dirty="0">
                <a:latin typeface="Times New Roman"/>
                <a:cs typeface="Times New Roman"/>
              </a:rPr>
              <a:t>người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tựa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cửa </a:t>
            </a:r>
            <a:r>
              <a:rPr sz="1800" i="1" dirty="0">
                <a:latin typeface="Times New Roman"/>
                <a:cs typeface="Times New Roman"/>
              </a:rPr>
              <a:t>hôm </a:t>
            </a:r>
            <a:r>
              <a:rPr sz="1800" i="1" spc="-5" dirty="0">
                <a:latin typeface="Times New Roman"/>
                <a:cs typeface="Times New Roman"/>
              </a:rPr>
              <a:t>mai</a:t>
            </a:r>
            <a:endParaRPr sz="18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350"/>
              </a:spcBef>
            </a:pPr>
            <a:r>
              <a:rPr sz="1800" i="1" spc="-5" dirty="0">
                <a:latin typeface="Times New Roman"/>
                <a:cs typeface="Times New Roman"/>
              </a:rPr>
              <a:t>Quạt </a:t>
            </a:r>
            <a:r>
              <a:rPr sz="1800" i="1" dirty="0">
                <a:latin typeface="Times New Roman"/>
                <a:cs typeface="Times New Roman"/>
              </a:rPr>
              <a:t>nồng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ấp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lạnh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những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ai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đó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giờ?</a:t>
            </a:r>
            <a:endParaRPr sz="1800" dirty="0">
              <a:latin typeface="Times New Roman"/>
              <a:cs typeface="Times New Roman"/>
            </a:endParaRPr>
          </a:p>
          <a:p>
            <a:pPr marL="2673985" marR="2666365" indent="-1270" algn="ctr">
              <a:lnSpc>
                <a:spcPts val="2690"/>
              </a:lnSpc>
              <a:spcBef>
                <a:spcPts val="175"/>
              </a:spcBef>
            </a:pPr>
            <a:r>
              <a:rPr sz="1800" i="1" dirty="0">
                <a:latin typeface="Times New Roman"/>
                <a:cs typeface="Times New Roman"/>
              </a:rPr>
              <a:t>Sân</a:t>
            </a:r>
            <a:r>
              <a:rPr sz="1800" i="1" spc="7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Lai</a:t>
            </a:r>
            <a:r>
              <a:rPr sz="1800" i="1" spc="7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cách</a:t>
            </a:r>
            <a:r>
              <a:rPr sz="1800" i="1" spc="7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mấy</a:t>
            </a:r>
            <a:r>
              <a:rPr sz="1800" i="1" spc="7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nắng</a:t>
            </a:r>
            <a:r>
              <a:rPr sz="1800" i="1" spc="7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mưa </a:t>
            </a:r>
            <a:r>
              <a:rPr sz="1800" i="1" dirty="0">
                <a:latin typeface="Times New Roman"/>
                <a:cs typeface="Times New Roman"/>
              </a:rPr>
              <a:t> Có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khi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gốc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tử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đã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vừa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người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ôm.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1800" dirty="0">
                <a:latin typeface="Times New Roman"/>
                <a:cs typeface="Times New Roman"/>
              </a:rPr>
              <a:t>1.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Đoạn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trên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trích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bản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nào?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bản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ấy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trích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tác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phẩm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nào?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Do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ai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sáng</a:t>
            </a: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spc="-5" dirty="0">
                <a:latin typeface="Times New Roman"/>
                <a:cs typeface="Times New Roman"/>
              </a:rPr>
              <a:t>tác?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9881</Words>
  <PresentationFormat>Custom</PresentationFormat>
  <Paragraphs>342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6" baseType="lpstr">
      <vt:lpstr>Calibri</vt:lpstr>
      <vt:lpstr>Times New Roman</vt:lpstr>
      <vt:lpstr>Wingdings</vt:lpstr>
      <vt:lpstr>Office Theme</vt:lpstr>
      <vt:lpstr>KIỀU Ở LẦU NGƯNG BÍCH</vt:lpstr>
      <vt:lpstr>BÀI 1. TÓM TẮT KIẾN THỨC CƠ BẢN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BÀI 2. CÁC DẠNG ĐỌC HIỂU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BÀI 3. CÁC DẠNG ĐỀ VIẾT TẬP LÀM VĂN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2021-06-25T08:20:38Z</dcterms:created>
  <dcterms:modified xsi:type="dcterms:W3CDTF">2021-07-04T15:25:18Z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2021-06-25T00:00:00Z</vt:filetime>
  </property>
  <property fmtid="{D5CDD505-2E9C-101B-9397-08002B2CF9AE}" pid="3" name="Creator">
    <vt:lpwstr>Microsoft® Word for Microsoft 365</vt:lpwstr>
  </property>
  <property fmtid="{D5CDD505-2E9C-101B-9397-08002B2CF9AE}" pid="4" name="LastSaved">
    <vt:filetime>2021-06-25T00:00:00Z</vt:filetime>
  </property>
</Properties>
</file>