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88" r:id="rId4"/>
    <p:sldId id="267" r:id="rId5"/>
    <p:sldId id="269" r:id="rId6"/>
    <p:sldId id="289" r:id="rId7"/>
    <p:sldId id="292" r:id="rId8"/>
    <p:sldId id="291" r:id="rId9"/>
    <p:sldId id="293" r:id="rId10"/>
    <p:sldId id="295" r:id="rId11"/>
    <p:sldId id="296" r:id="rId12"/>
    <p:sldId id="297" r:id="rId13"/>
    <p:sldId id="275" r:id="rId14"/>
    <p:sldId id="276" r:id="rId15"/>
    <p:sldId id="277" r:id="rId16"/>
    <p:sldId id="298" r:id="rId17"/>
    <p:sldId id="282" r:id="rId18"/>
    <p:sldId id="299" r:id="rId19"/>
    <p:sldId id="287"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1284" y="-9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F018C80-DC7A-44D6-9CB2-9628ABCA2415}" type="datetimeFigureOut">
              <a:rPr lang="ru-RU"/>
              <a:pPr>
                <a:defRPr/>
              </a:pPr>
              <a:t>20.08.2018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6659E8-8B84-4BC9-B243-355C1F27A45B}" type="slidenum">
              <a:rPr lang="ru-RU"/>
              <a:pPr>
                <a:defRPr/>
              </a:pPr>
              <a:t>‹#›</a:t>
            </a:fld>
            <a:endParaRPr lang="ru-RU"/>
          </a:p>
        </p:txBody>
      </p:sp>
    </p:spTree>
    <p:extLst>
      <p:ext uri="{BB962C8B-B14F-4D97-AF65-F5344CB8AC3E}">
        <p14:creationId xmlns:p14="http://schemas.microsoft.com/office/powerpoint/2010/main" val="1347735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626EFF4-CF13-4094-B4DA-A0C05B817564}"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D6646A-2964-4221-B21B-29EE9C6A4B3F}" type="slidenum">
              <a:rPr lang="en-US" smtClean="0"/>
              <a:pPr>
                <a:defRPr/>
              </a:pPr>
              <a:t>‹#›</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68A856-AB03-46A5-9439-5761C8146E96}"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2D5359-60CB-4423-9E47-9D7C6F51DD99}" type="slidenum">
              <a:rPr lang="en-US" smtClean="0"/>
              <a:pPr>
                <a:defRPr/>
              </a:pPr>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12363A6-8137-4A87-88E4-5F5A1571F21F}"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ABF326-2615-43C7-915F-C936A3E27471}" type="slidenum">
              <a:rPr lang="en-US" smtClean="0"/>
              <a:pPr>
                <a:defRPr/>
              </a:pPr>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0BC0A9A-2669-4597-AFE7-4E3F9972B218}"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615AA-1868-49DF-BC0F-F3DF5B079AB3}" type="slidenum">
              <a:rPr lang="en-US" smtClean="0"/>
              <a:pPr>
                <a:defRPr/>
              </a:pPr>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EB9026D-2E6D-4309-A569-AEC8DE16D66D}"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4F9D9EF-C152-47F2-8783-915D8EBABEE6}" type="slidenum">
              <a:rPr lang="en-US" smtClean="0"/>
              <a:pPr>
                <a:defRPr/>
              </a:pPr>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2E1FC41-1FB4-4B4E-84B6-E15FD8A7CA95}"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C0E2D0-1088-40B5-B290-6E6AC48A4EB7}" type="slidenum">
              <a:rPr lang="en-US" smtClean="0"/>
              <a:pPr>
                <a:defRPr/>
              </a:pPr>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4C0AAB0-34E6-4562-A163-6E4FF48BB328}"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39A669-1EAB-4AAC-AEE0-D03F4941B583}" type="slidenum">
              <a:rPr lang="en-US" smtClean="0"/>
              <a:pPr>
                <a:defRPr/>
              </a:pPr>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70CAB44-0A5B-4341-87B6-2468BDDAB06A}"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520D4C-8415-4D71-BCC2-FF6403150AFE}" type="slidenum">
              <a:rPr lang="en-US" smtClean="0"/>
              <a:pPr>
                <a:defRPr/>
              </a:pPr>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DCFFED6-43B3-46BB-BA7C-5314C641B209}" type="datetimeFigureOut">
              <a:rPr lang="en-US" smtClean="0"/>
              <a:pPr>
                <a:defRPr/>
              </a:pPr>
              <a:t>20/08/2018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1E5B260-5426-48B2-9EF4-7A507C077F6C}" type="slidenum">
              <a:rPr lang="en-US" smtClean="0"/>
              <a:pPr>
                <a:defRPr/>
              </a:pPr>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8639B1E-13FE-4914-AE10-4F00E5C8390B}"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CD23F77-4F5C-40D0-9D74-D8B4A723FA88}" type="slidenum">
              <a:rPr lang="en-US" smtClean="0"/>
              <a:pPr>
                <a:defRPr/>
              </a:pPr>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1000FD-EA60-43AB-A9A3-BDB85B42B50B}" type="datetimeFigureOut">
              <a:rPr lang="en-US" smtClean="0"/>
              <a:pPr>
                <a:defRPr/>
              </a:pPr>
              <a:t>20/08/2018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AF77064-6C5A-41CE-98D6-13FB1896ABE8}" type="slidenum">
              <a:rPr lang="en-US" smtClean="0"/>
              <a:pPr>
                <a:defRPr/>
              </a:pPr>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EB9026D-2E6D-4309-A569-AEC8DE16D66D}"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4F9D9EF-C152-47F2-8783-915D8EBABEE6}" type="slidenum">
              <a:rPr lang="en-US" smtClean="0"/>
              <a:pPr>
                <a:defRPr/>
              </a:pPr>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361782-5DAE-4A74-B8AE-933BD8E536A4}"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DB4F4-E6B3-41DF-B50B-FCD22DF80881}" type="slidenum">
              <a:rPr lang="en-US" smtClean="0"/>
              <a:pPr>
                <a:defRPr/>
              </a:pPr>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EB9026D-2E6D-4309-A569-AEC8DE16D66D}" type="datetimeFigureOut">
              <a:rPr lang="en-US" smtClean="0"/>
              <a:pPr>
                <a:defRPr/>
              </a:pPr>
              <a:t>20/08/2018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F9D9EF-C152-47F2-8783-915D8EBABEE6}" type="slidenum">
              <a:rPr lang="en-US" smtClean="0"/>
              <a:pPr>
                <a:defRPr/>
              </a:pPr>
              <a:t>‹#›</a:t>
            </a:fld>
            <a:endParaRPr lang="en-US"/>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2133600"/>
            <a:ext cx="9693275" cy="1470025"/>
          </a:xfrm>
        </p:spPr>
        <p:txBody>
          <a:bodyPr/>
          <a:lstStyle/>
          <a:p>
            <a:pPr eaLnBrk="1" hangingPunct="1"/>
            <a:r>
              <a:rPr lang="en-US" altLang="en-US" b="1" smtClean="0"/>
              <a:t>CHỦ ĐỀ 10</a:t>
            </a:r>
            <a:br>
              <a:rPr lang="en-US" altLang="en-US" b="1" smtClean="0"/>
            </a:br>
            <a:r>
              <a:rPr lang="vi-VN" altLang="en-US" sz="4000" smtClean="0"/>
              <a:t>LÀM VIỆC VỚI DÃY SỐ</a:t>
            </a:r>
            <a:endParaRPr lang="en-US" altLang="en-US" sz="4000" smtClean="0"/>
          </a:p>
        </p:txBody>
      </p:sp>
      <p:sp>
        <p:nvSpPr>
          <p:cNvPr id="2051" name="Rectangle 1"/>
          <p:cNvSpPr>
            <a:spLocks noChangeArrowheads="1"/>
          </p:cNvSpPr>
          <p:nvPr/>
        </p:nvSpPr>
        <p:spPr bwMode="auto">
          <a:xfrm>
            <a:off x="1066800" y="432435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000"/>
              <a:t>Mảng là gì? </a:t>
            </a:r>
            <a:endParaRPr lang="en-US" altLang="en-US" sz="2000"/>
          </a:p>
          <a:p>
            <a:pPr eaLnBrk="1" hangingPunct="1"/>
            <a:r>
              <a:rPr lang="vi-VN" altLang="en-US" sz="2000"/>
              <a:t>Khai báo và sử dụng mảng như thế nào?</a:t>
            </a:r>
            <a:endParaRPr lang="en-US" alt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3. Sử dụng mảng</a:t>
            </a:r>
          </a:p>
        </p:txBody>
      </p:sp>
      <p:sp>
        <p:nvSpPr>
          <p:cNvPr id="3" name="Content Placeholder 2"/>
          <p:cNvSpPr>
            <a:spLocks noGrp="1"/>
          </p:cNvSpPr>
          <p:nvPr>
            <p:ph idx="1"/>
          </p:nvPr>
        </p:nvSpPr>
        <p:spPr/>
        <p:txBody>
          <a:bodyPr/>
          <a:lstStyle/>
          <a:p>
            <a:pPr marL="0" indent="0">
              <a:buFont typeface="Arial" pitchFamily="34" charset="0"/>
              <a:buNone/>
              <a:defRPr/>
            </a:pPr>
            <a:r>
              <a:rPr lang="vi-VN" dirty="0" smtClean="0"/>
              <a:t>Việc sử dụng mảng bao gồm:</a:t>
            </a:r>
            <a:endParaRPr lang="en-US" dirty="0" smtClean="0"/>
          </a:p>
          <a:p>
            <a:pPr>
              <a:buFontTx/>
              <a:buChar char="-"/>
              <a:defRPr/>
            </a:pPr>
            <a:r>
              <a:rPr lang="vi-VN" dirty="0" smtClean="0"/>
              <a:t>Nhập giá trị cho các thành phần của mảng.</a:t>
            </a:r>
            <a:endParaRPr lang="en-US" dirty="0" smtClean="0"/>
          </a:p>
          <a:p>
            <a:pPr>
              <a:buFontTx/>
              <a:buChar char="-"/>
              <a:defRPr/>
            </a:pPr>
            <a:r>
              <a:rPr lang="vi-VN" dirty="0" smtClean="0"/>
              <a:t>In giá trị của một số hoặc tất cả các phần tử của mảng.</a:t>
            </a:r>
            <a:endParaRPr lang="en-US" dirty="0" smtClean="0"/>
          </a:p>
          <a:p>
            <a:pPr>
              <a:buFontTx/>
              <a:buChar char="-"/>
              <a:defRPr/>
            </a:pPr>
            <a:r>
              <a:rPr lang="vi-VN" dirty="0" smtClean="0"/>
              <a:t>Duyệt các phần tử của mảng để kiểm tra, tính toán.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228600"/>
            <a:ext cx="8229600" cy="6400800"/>
          </a:xfrm>
        </p:spPr>
        <p:txBody>
          <a:bodyPr>
            <a:normAutofit lnSpcReduction="10000"/>
          </a:bodyPr>
          <a:lstStyle/>
          <a:p>
            <a:pPr marL="0" indent="0">
              <a:buFont typeface="Arial" pitchFamily="34" charset="0"/>
              <a:buNone/>
            </a:pPr>
            <a:r>
              <a:rPr lang="vi-VN" altLang="en-US" sz="2000" smtClean="0"/>
              <a:t>Chương trình của An</a:t>
            </a:r>
            <a:endParaRPr lang="en-US" altLang="en-US" sz="2000" smtClean="0"/>
          </a:p>
          <a:p>
            <a:pPr marL="0" indent="0">
              <a:buFont typeface="Arial" pitchFamily="34" charset="0"/>
              <a:buNone/>
            </a:pPr>
            <a:r>
              <a:rPr lang="en-US" altLang="en-US" sz="2000" smtClean="0"/>
              <a:t>var 	so_luong1, so_luong2, so_ luong3, so_luong4: integer; </a:t>
            </a:r>
          </a:p>
          <a:p>
            <a:pPr marL="0" indent="0">
              <a:buFont typeface="Arial" pitchFamily="34" charset="0"/>
              <a:buNone/>
            </a:pPr>
            <a:r>
              <a:rPr lang="en-US" altLang="en-US" sz="2000" smtClean="0"/>
              <a:t>     	tong: integer;</a:t>
            </a:r>
          </a:p>
          <a:p>
            <a:pPr marL="0" indent="0">
              <a:buFont typeface="Arial" pitchFamily="34" charset="0"/>
              <a:buNone/>
            </a:pPr>
            <a:r>
              <a:rPr lang="en-US" altLang="en-US" sz="2000" smtClean="0"/>
              <a:t>Begin</a:t>
            </a:r>
          </a:p>
          <a:p>
            <a:pPr marL="0" indent="0">
              <a:buFont typeface="Arial" pitchFamily="34" charset="0"/>
              <a:buNone/>
            </a:pPr>
            <a:r>
              <a:rPr lang="en-US" altLang="en-US" sz="2000" smtClean="0"/>
              <a:t>	write('8A1 quyen gop: '); readln(so_luong1); </a:t>
            </a:r>
          </a:p>
          <a:p>
            <a:pPr marL="0" indent="0">
              <a:buFont typeface="Arial" pitchFamily="34" charset="0"/>
              <a:buNone/>
            </a:pPr>
            <a:r>
              <a:rPr lang="en-US" altLang="en-US" sz="2000" smtClean="0"/>
              <a:t>	write('8A2 quyen gop: '); readln(so_luong2); </a:t>
            </a:r>
          </a:p>
          <a:p>
            <a:pPr marL="0" indent="0">
              <a:buFont typeface="Arial" pitchFamily="34" charset="0"/>
              <a:buNone/>
            </a:pPr>
            <a:r>
              <a:rPr lang="en-US" altLang="en-US" sz="2000" smtClean="0"/>
              <a:t>	write('8A3 quyen gop: '); readln(so_luong3); </a:t>
            </a:r>
          </a:p>
          <a:p>
            <a:pPr marL="0" indent="0">
              <a:buFont typeface="Arial" pitchFamily="34" charset="0"/>
              <a:buNone/>
            </a:pPr>
            <a:r>
              <a:rPr lang="en-US" altLang="en-US" sz="2000" smtClean="0"/>
              <a:t>	write('8A4 quyen gop: '); readln(so_luong4);</a:t>
            </a:r>
          </a:p>
          <a:p>
            <a:pPr marL="0" indent="0">
              <a:buFont typeface="Arial" pitchFamily="34" charset="0"/>
              <a:buNone/>
            </a:pPr>
            <a:r>
              <a:rPr lang="en-US" altLang="en-US" sz="2000" smtClean="0"/>
              <a:t>	writeln('So luong sach &gt; 15: '); </a:t>
            </a:r>
          </a:p>
          <a:p>
            <a:pPr marL="0" indent="0">
              <a:buFont typeface="Arial" pitchFamily="34" charset="0"/>
              <a:buNone/>
            </a:pPr>
            <a:r>
              <a:rPr lang="en-US" altLang="en-US" sz="2000" smtClean="0"/>
              <a:t>	if so_luong1 &gt;15 then writeln('8A1 quyen gop ',so_luong1); </a:t>
            </a:r>
          </a:p>
          <a:p>
            <a:pPr marL="0" indent="0">
              <a:buFont typeface="Arial" pitchFamily="34" charset="0"/>
              <a:buNone/>
            </a:pPr>
            <a:r>
              <a:rPr lang="en-US" altLang="en-US" sz="2000" smtClean="0"/>
              <a:t>	if so_luong2 &gt;15 then writeln('8A2 quyen gop ',so_luong2); </a:t>
            </a:r>
          </a:p>
          <a:p>
            <a:pPr marL="0" indent="0">
              <a:buFont typeface="Arial" pitchFamily="34" charset="0"/>
              <a:buNone/>
            </a:pPr>
            <a:r>
              <a:rPr lang="en-US" altLang="en-US" sz="2000" smtClean="0"/>
              <a:t>	if so_luong3 &gt;15 then writeln('8A3 quyen gop ',so_luong3); </a:t>
            </a:r>
          </a:p>
          <a:p>
            <a:pPr marL="0" indent="0">
              <a:buFont typeface="Arial" pitchFamily="34" charset="0"/>
              <a:buNone/>
            </a:pPr>
            <a:r>
              <a:rPr lang="en-US" altLang="en-US" sz="2000" smtClean="0"/>
              <a:t>	if so_luong4 &gt;15 then writeln('8A4 quyen gop ',so_luong4);</a:t>
            </a:r>
          </a:p>
          <a:p>
            <a:pPr marL="0" indent="0">
              <a:buFont typeface="Arial" pitchFamily="34" charset="0"/>
              <a:buNone/>
            </a:pPr>
            <a:r>
              <a:rPr lang="en-US" altLang="en-US" sz="2000" smtClean="0"/>
              <a:t>	tong:= so_luong1 + so_luong2 + so_luong3 + so_luong4;	writeln('Tong so luong sach la : ',tong);</a:t>
            </a:r>
          </a:p>
          <a:p>
            <a:pPr marL="0" indent="0">
              <a:buFont typeface="Arial" pitchFamily="34" charset="0"/>
              <a:buNone/>
            </a:pPr>
            <a:r>
              <a:rPr lang="en-US" altLang="en-US" sz="2000" smtClean="0"/>
              <a:t>readln; </a:t>
            </a:r>
          </a:p>
          <a:p>
            <a:pPr marL="0" indent="0">
              <a:buFont typeface="Arial" pitchFamily="34" charset="0"/>
              <a:buNone/>
            </a:pPr>
            <a:r>
              <a:rPr lang="en-US" altLang="en-US" sz="2000" smtClean="0"/>
              <a:t>end.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143000"/>
          </a:xfrm>
        </p:spPr>
        <p:txBody>
          <a:bodyPr/>
          <a:lstStyle/>
          <a:p>
            <a:r>
              <a:rPr lang="vi-VN" altLang="en-US" smtClean="0"/>
              <a:t>Chương trình của Nga</a:t>
            </a:r>
            <a:endParaRPr lang="en-US" altLang="en-US" smtClean="0"/>
          </a:p>
        </p:txBody>
      </p:sp>
      <p:sp>
        <p:nvSpPr>
          <p:cNvPr id="13315" name="Content Placeholder 2"/>
          <p:cNvSpPr>
            <a:spLocks noGrp="1"/>
          </p:cNvSpPr>
          <p:nvPr>
            <p:ph idx="1"/>
          </p:nvPr>
        </p:nvSpPr>
        <p:spPr>
          <a:xfrm>
            <a:off x="152400" y="1295400"/>
            <a:ext cx="8915400" cy="5649913"/>
          </a:xfrm>
        </p:spPr>
        <p:txBody>
          <a:bodyPr/>
          <a:lstStyle/>
          <a:p>
            <a:pPr marL="0" indent="0">
              <a:spcBef>
                <a:spcPct val="0"/>
              </a:spcBef>
              <a:buFont typeface="Arial" pitchFamily="34" charset="0"/>
              <a:buNone/>
            </a:pPr>
            <a:r>
              <a:rPr lang="en-US" altLang="en-US" sz="2000" smtClean="0"/>
              <a:t>var 	so_luong: array[1..24] of integer; </a:t>
            </a:r>
          </a:p>
          <a:p>
            <a:pPr marL="0" indent="0">
              <a:spcBef>
                <a:spcPct val="0"/>
              </a:spcBef>
              <a:buFont typeface="Arial" pitchFamily="34" charset="0"/>
              <a:buNone/>
            </a:pPr>
            <a:r>
              <a:rPr lang="en-US" altLang="en-US" sz="2000" smtClean="0"/>
              <a:t>	tong, i: integer;</a:t>
            </a:r>
          </a:p>
          <a:p>
            <a:pPr marL="0" indent="0">
              <a:spcBef>
                <a:spcPct val="0"/>
              </a:spcBef>
              <a:buFont typeface="Arial" pitchFamily="34" charset="0"/>
              <a:buNone/>
            </a:pPr>
            <a:r>
              <a:rPr lang="en-US" altLang="en-US" sz="2000" smtClean="0"/>
              <a:t>Begin</a:t>
            </a:r>
          </a:p>
          <a:p>
            <a:pPr marL="0" indent="0">
              <a:spcBef>
                <a:spcPct val="0"/>
              </a:spcBef>
              <a:buFont typeface="Arial" pitchFamily="34" charset="0"/>
              <a:buNone/>
            </a:pPr>
            <a:r>
              <a:rPr lang="en-US" altLang="en-US" sz="2000" smtClean="0"/>
              <a:t>	for i:= 1 to 4 do </a:t>
            </a:r>
          </a:p>
          <a:p>
            <a:pPr marL="0" indent="0">
              <a:spcBef>
                <a:spcPct val="0"/>
              </a:spcBef>
              <a:buFont typeface="Arial" pitchFamily="34" charset="0"/>
              <a:buNone/>
            </a:pPr>
            <a:r>
              <a:rPr lang="en-US" altLang="en-US" sz="2000" smtClean="0"/>
              <a:t>	       begin </a:t>
            </a:r>
          </a:p>
          <a:p>
            <a:pPr marL="0" indent="0">
              <a:spcBef>
                <a:spcPct val="0"/>
              </a:spcBef>
              <a:buFont typeface="Arial" pitchFamily="34" charset="0"/>
              <a:buNone/>
            </a:pPr>
            <a:r>
              <a:rPr lang="en-US" altLang="en-US" sz="2000" smtClean="0"/>
              <a:t>	       	write('8A',i,' quyen gop: '); </a:t>
            </a:r>
          </a:p>
          <a:p>
            <a:pPr marL="0" indent="0">
              <a:spcBef>
                <a:spcPct val="0"/>
              </a:spcBef>
              <a:buFont typeface="Arial" pitchFamily="34" charset="0"/>
              <a:buNone/>
            </a:pPr>
            <a:r>
              <a:rPr lang="en-US" altLang="en-US" sz="2000" smtClean="0"/>
              <a:t>		readln(so_luong[i]); </a:t>
            </a:r>
          </a:p>
          <a:p>
            <a:pPr marL="0" indent="0">
              <a:spcBef>
                <a:spcPct val="0"/>
              </a:spcBef>
              <a:buFont typeface="Arial" pitchFamily="34" charset="0"/>
              <a:buNone/>
            </a:pPr>
            <a:r>
              <a:rPr lang="en-US" altLang="en-US" sz="2000" smtClean="0"/>
              <a:t>	       end;</a:t>
            </a:r>
          </a:p>
          <a:p>
            <a:pPr marL="0" indent="0">
              <a:spcBef>
                <a:spcPct val="0"/>
              </a:spcBef>
              <a:buFont typeface="Arial" pitchFamily="34" charset="0"/>
              <a:buNone/>
            </a:pPr>
            <a:r>
              <a:rPr lang="en-US" altLang="en-US" sz="2000" smtClean="0"/>
              <a:t>	writeln('So luong sach &gt; 15: '); </a:t>
            </a:r>
          </a:p>
          <a:p>
            <a:pPr marL="0" indent="0">
              <a:spcBef>
                <a:spcPct val="0"/>
              </a:spcBef>
              <a:buFont typeface="Arial" pitchFamily="34" charset="0"/>
              <a:buNone/>
            </a:pPr>
            <a:r>
              <a:rPr lang="en-US" altLang="en-US" sz="2000" smtClean="0"/>
              <a:t>	for i:= 1 to 4 do </a:t>
            </a:r>
          </a:p>
          <a:p>
            <a:pPr marL="0" indent="0">
              <a:spcBef>
                <a:spcPct val="0"/>
              </a:spcBef>
              <a:buFont typeface="Arial" pitchFamily="34" charset="0"/>
              <a:buNone/>
            </a:pPr>
            <a:r>
              <a:rPr lang="en-US" altLang="en-US" sz="2000" smtClean="0"/>
              <a:t>		if so_luong[i] &gt; 15 then writeln ('8A',i,' quyen gop ', so_luong[i]);</a:t>
            </a:r>
          </a:p>
          <a:p>
            <a:pPr marL="0" indent="0">
              <a:spcBef>
                <a:spcPct val="0"/>
              </a:spcBef>
              <a:buFont typeface="Arial" pitchFamily="34" charset="0"/>
              <a:buNone/>
            </a:pPr>
            <a:r>
              <a:rPr lang="en-US" altLang="en-US" sz="2000" smtClean="0"/>
              <a:t>	tong:= 0; </a:t>
            </a:r>
          </a:p>
          <a:p>
            <a:pPr marL="0" indent="0">
              <a:spcBef>
                <a:spcPct val="0"/>
              </a:spcBef>
              <a:buFont typeface="Arial" pitchFamily="34" charset="0"/>
              <a:buNone/>
            </a:pPr>
            <a:r>
              <a:rPr lang="en-US" altLang="en-US" sz="2000" smtClean="0"/>
              <a:t>	for i:= 1 to 4 do </a:t>
            </a:r>
          </a:p>
          <a:p>
            <a:pPr marL="0" indent="0">
              <a:spcBef>
                <a:spcPct val="0"/>
              </a:spcBef>
              <a:buFont typeface="Arial" pitchFamily="34" charset="0"/>
              <a:buNone/>
            </a:pPr>
            <a:r>
              <a:rPr lang="en-US" altLang="en-US" sz="2000" smtClean="0"/>
              <a:t>		tong:= tong+so_luong[i]; </a:t>
            </a:r>
          </a:p>
          <a:p>
            <a:pPr marL="0" indent="0">
              <a:spcBef>
                <a:spcPct val="0"/>
              </a:spcBef>
              <a:buFont typeface="Arial" pitchFamily="34" charset="0"/>
              <a:buNone/>
            </a:pPr>
            <a:r>
              <a:rPr lang="en-US" altLang="en-US" sz="2000" smtClean="0"/>
              <a:t>	writeln('Tong so luong sach la: ',tong);</a:t>
            </a:r>
          </a:p>
          <a:p>
            <a:pPr marL="0" indent="0">
              <a:spcBef>
                <a:spcPct val="0"/>
              </a:spcBef>
              <a:buFont typeface="Arial" pitchFamily="34" charset="0"/>
              <a:buNone/>
            </a:pPr>
            <a:r>
              <a:rPr lang="en-US" altLang="en-US" sz="2000" smtClean="0"/>
              <a:t>	readln; </a:t>
            </a:r>
          </a:p>
          <a:p>
            <a:pPr marL="0" indent="0">
              <a:spcBef>
                <a:spcPct val="0"/>
              </a:spcBef>
              <a:buFont typeface="Arial" pitchFamily="34" charset="0"/>
              <a:buNone/>
            </a:pPr>
            <a:r>
              <a:rPr lang="en-US" altLang="en-US" sz="2000" smtClean="0"/>
              <a:t>end.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cap="all" smtClean="0"/>
              <a:t>Trải nghiệm</a:t>
            </a:r>
            <a:r>
              <a:rPr lang="en-US" smtClean="0"/>
              <a:t/>
            </a:r>
            <a:br>
              <a:rPr lang="en-US" smtClean="0"/>
            </a:br>
            <a:endParaRPr lang="en-US" smtClean="0"/>
          </a:p>
        </p:txBody>
      </p:sp>
      <p:sp>
        <p:nvSpPr>
          <p:cNvPr id="14339" name="Content Placeholder 2"/>
          <p:cNvSpPr>
            <a:spLocks noGrp="1"/>
          </p:cNvSpPr>
          <p:nvPr>
            <p:ph idx="1"/>
          </p:nvPr>
        </p:nvSpPr>
        <p:spPr/>
        <p:txBody>
          <a:bodyPr/>
          <a:lstStyle/>
          <a:p>
            <a:pPr marL="514350" indent="-514350" eaLnBrk="1" hangingPunct="1">
              <a:buFont typeface="Calibri" pitchFamily="34" charset="0"/>
              <a:buAutoNum type="arabicPeriod"/>
            </a:pPr>
            <a:r>
              <a:rPr lang="vi-VN" altLang="en-US" smtClean="0"/>
              <a:t>Em đã hiểu rõ cách khai báo mảng chưa?</a:t>
            </a:r>
            <a:endParaRPr lang="en-US" altLang="en-US" smtClean="0"/>
          </a:p>
          <a:p>
            <a:pPr marL="514350" indent="-514350" eaLnBrk="1" hangingPunct="1">
              <a:buFont typeface="Calibri" pitchFamily="34" charset="0"/>
              <a:buAutoNum type="arabicPeriod"/>
            </a:pPr>
            <a:r>
              <a:rPr lang="en-US" altLang="en-US" smtClean="0"/>
              <a:t>Vạch lá tìm sâu</a:t>
            </a:r>
          </a:p>
          <a:p>
            <a:pPr marL="514350" indent="-514350" eaLnBrk="1" hangingPunct="1">
              <a:buFont typeface="Calibri" pitchFamily="34" charset="0"/>
              <a:buAutoNum type="arabicPeriod"/>
            </a:pPr>
            <a:r>
              <a:rPr lang="en-US" altLang="en-US" smtClean="0"/>
              <a:t>Tổng hay Tích?</a:t>
            </a:r>
          </a:p>
          <a:p>
            <a:pPr marL="514350" indent="-514350" eaLnBrk="1" hangingPunct="1">
              <a:buFont typeface="Calibri" pitchFamily="34" charset="0"/>
              <a:buAutoNum type="arabicPeriod"/>
            </a:pPr>
            <a:r>
              <a:rPr lang="en-US" altLang="en-US" smtClean="0"/>
              <a:t>Ai cao nhất?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1. </a:t>
            </a:r>
            <a:r>
              <a:rPr lang="vi-VN" altLang="en-US" smtClean="0"/>
              <a:t>Em đã hiểu rõ cách khai báo mảng chưa?</a:t>
            </a:r>
            <a:endParaRPr lang="en-US" altLang="en-US" smtClean="0"/>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6088"/>
            <a:ext cx="8991600"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4754563" y="2667000"/>
            <a:ext cx="533400" cy="838200"/>
          </a:xfrm>
          <a:prstGeom prst="line">
            <a:avLst/>
          </a:prstGeom>
          <a:ln w="19050"/>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flipV="1">
            <a:off x="4754563" y="2667000"/>
            <a:ext cx="533400" cy="685800"/>
          </a:xfrm>
          <a:prstGeom prst="line">
            <a:avLst/>
          </a:prstGeom>
          <a:ln w="19050"/>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4800600" y="4084638"/>
            <a:ext cx="487363" cy="1554162"/>
          </a:xfrm>
          <a:prstGeom prst="line">
            <a:avLst/>
          </a:prstGeom>
          <a:ln w="19050"/>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flipV="1">
            <a:off x="4770438" y="4568825"/>
            <a:ext cx="533400" cy="342900"/>
          </a:xfrm>
          <a:prstGeom prst="line">
            <a:avLst/>
          </a:prstGeom>
          <a:ln w="19050"/>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2. Vạch lá tìm sâu</a:t>
            </a:r>
          </a:p>
        </p:txBody>
      </p:sp>
      <p:pic>
        <p:nvPicPr>
          <p:cNvPr id="163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8310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029200" y="2438400"/>
            <a:ext cx="685800" cy="6858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9" name="Oval 8"/>
          <p:cNvSpPr/>
          <p:nvPr/>
        </p:nvSpPr>
        <p:spPr>
          <a:xfrm>
            <a:off x="4989513" y="3687763"/>
            <a:ext cx="419100" cy="5334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2. Vạch lá tìm sâu</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2945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38600" y="2057400"/>
            <a:ext cx="228600" cy="762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6" name="Oval 5"/>
          <p:cNvSpPr/>
          <p:nvPr/>
        </p:nvSpPr>
        <p:spPr>
          <a:xfrm>
            <a:off x="5257800" y="2087563"/>
            <a:ext cx="228600" cy="7620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Oval 7"/>
          <p:cNvSpPr/>
          <p:nvPr/>
        </p:nvSpPr>
        <p:spPr>
          <a:xfrm>
            <a:off x="4191000" y="2667000"/>
            <a:ext cx="1181100" cy="68580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04788"/>
            <a:ext cx="8229600" cy="639762"/>
          </a:xfrm>
        </p:spPr>
        <p:txBody>
          <a:bodyPr/>
          <a:lstStyle/>
          <a:p>
            <a:r>
              <a:rPr lang="en-US" altLang="en-US" sz="3600" smtClean="0"/>
              <a:t>3. Tổng hay Tích?</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229600" cy="582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7832725" y="10668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mảng</a:t>
            </a:r>
            <a:endParaRPr lang="ru-RU" altLang="en-US" b="1">
              <a:solidFill>
                <a:srgbClr val="0070C0"/>
              </a:solidFill>
            </a:endParaRPr>
          </a:p>
        </p:txBody>
      </p:sp>
      <p:sp>
        <p:nvSpPr>
          <p:cNvPr id="5" name="TextBox 4"/>
          <p:cNvSpPr txBox="1">
            <a:spLocks noChangeArrowheads="1"/>
          </p:cNvSpPr>
          <p:nvPr/>
        </p:nvSpPr>
        <p:spPr bwMode="auto">
          <a:xfrm>
            <a:off x="7010400" y="13716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100</a:t>
            </a:r>
            <a:endParaRPr lang="ru-RU" altLang="en-US" b="1">
              <a:solidFill>
                <a:srgbClr val="0070C0"/>
              </a:solidFill>
            </a:endParaRPr>
          </a:p>
        </p:txBody>
      </p:sp>
      <p:sp>
        <p:nvSpPr>
          <p:cNvPr id="6" name="TextBox 5"/>
          <p:cNvSpPr txBox="1">
            <a:spLocks noChangeArrowheads="1"/>
          </p:cNvSpPr>
          <p:nvPr/>
        </p:nvSpPr>
        <p:spPr bwMode="auto">
          <a:xfrm>
            <a:off x="6577013" y="1687513"/>
            <a:ext cx="103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integer</a:t>
            </a:r>
            <a:endParaRPr lang="ru-RU" altLang="en-US" b="1">
              <a:solidFill>
                <a:srgbClr val="0070C0"/>
              </a:solidFill>
            </a:endParaRPr>
          </a:p>
        </p:txBody>
      </p:sp>
      <p:sp>
        <p:nvSpPr>
          <p:cNvPr id="7" name="TextBox 6"/>
          <p:cNvSpPr txBox="1">
            <a:spLocks noChangeArrowheads="1"/>
          </p:cNvSpPr>
          <p:nvPr/>
        </p:nvSpPr>
        <p:spPr bwMode="auto">
          <a:xfrm>
            <a:off x="7010400" y="2430463"/>
            <a:ext cx="7778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Nhập</a:t>
            </a:r>
            <a:endParaRPr lang="ru-RU" altLang="en-US" b="1">
              <a:solidFill>
                <a:srgbClr val="0070C0"/>
              </a:solidFill>
            </a:endParaRPr>
          </a:p>
        </p:txBody>
      </p:sp>
      <p:sp>
        <p:nvSpPr>
          <p:cNvPr id="8" name="TextBox 7"/>
          <p:cNvSpPr txBox="1">
            <a:spLocks noChangeArrowheads="1"/>
          </p:cNvSpPr>
          <p:nvPr/>
        </p:nvSpPr>
        <p:spPr bwMode="auto">
          <a:xfrm>
            <a:off x="6019800" y="3708400"/>
            <a:ext cx="7778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Nhập</a:t>
            </a:r>
            <a:endParaRPr lang="ru-RU" altLang="en-US" b="1">
              <a:solidFill>
                <a:srgbClr val="0070C0"/>
              </a:solidFill>
            </a:endParaRPr>
          </a:p>
        </p:txBody>
      </p:sp>
      <p:sp>
        <p:nvSpPr>
          <p:cNvPr id="9" name="TextBox 8"/>
          <p:cNvSpPr txBox="1">
            <a:spLocks noChangeArrowheads="1"/>
          </p:cNvSpPr>
          <p:nvPr/>
        </p:nvSpPr>
        <p:spPr bwMode="auto">
          <a:xfrm>
            <a:off x="6232525" y="4699000"/>
            <a:ext cx="77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In</a:t>
            </a:r>
            <a:endParaRPr lang="ru-RU" altLang="en-US" b="1">
              <a:solidFill>
                <a:srgbClr val="0070C0"/>
              </a:solidFill>
            </a:endParaRPr>
          </a:p>
        </p:txBody>
      </p:sp>
      <p:sp>
        <p:nvSpPr>
          <p:cNvPr id="10" name="TextBox 9"/>
          <p:cNvSpPr txBox="1">
            <a:spLocks noChangeArrowheads="1"/>
          </p:cNvSpPr>
          <p:nvPr/>
        </p:nvSpPr>
        <p:spPr bwMode="auto">
          <a:xfrm>
            <a:off x="6248400" y="5497513"/>
            <a:ext cx="1252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Tính tổng</a:t>
            </a:r>
            <a:endParaRPr lang="ru-RU" altLang="en-US"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0"/>
            <a:ext cx="8229600" cy="914400"/>
          </a:xfrm>
        </p:spPr>
        <p:txBody>
          <a:bodyPr/>
          <a:lstStyle/>
          <a:p>
            <a:r>
              <a:rPr lang="en-US" altLang="en-US" smtClean="0"/>
              <a:t>4. Ai cao nhất?</a:t>
            </a: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685800"/>
            <a:ext cx="5334000" cy="6092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3276600" y="2157413"/>
            <a:ext cx="3810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1600" b="1">
                <a:solidFill>
                  <a:srgbClr val="0070C0"/>
                </a:solidFill>
              </a:rPr>
              <a:t>(B) Thông báo và nhập độ dài của dãy</a:t>
            </a:r>
            <a:endParaRPr lang="ru-RU" altLang="en-US" sz="1600" b="1">
              <a:solidFill>
                <a:srgbClr val="0070C0"/>
              </a:solidFill>
            </a:endParaRPr>
          </a:p>
        </p:txBody>
      </p:sp>
      <p:sp>
        <p:nvSpPr>
          <p:cNvPr id="5" name="TextBox 4"/>
          <p:cNvSpPr txBox="1">
            <a:spLocks noChangeArrowheads="1"/>
          </p:cNvSpPr>
          <p:nvPr/>
        </p:nvSpPr>
        <p:spPr bwMode="auto">
          <a:xfrm>
            <a:off x="3276600" y="3276600"/>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1600" b="1">
                <a:solidFill>
                  <a:srgbClr val="0070C0"/>
                </a:solidFill>
              </a:rPr>
              <a:t>(A) Nhập dãy số</a:t>
            </a:r>
            <a:endParaRPr lang="ru-RU" altLang="en-US" sz="1600" b="1">
              <a:solidFill>
                <a:srgbClr val="0070C0"/>
              </a:solidFill>
            </a:endParaRPr>
          </a:p>
        </p:txBody>
      </p:sp>
      <p:sp>
        <p:nvSpPr>
          <p:cNvPr id="6" name="TextBox 5"/>
          <p:cNvSpPr txBox="1">
            <a:spLocks noChangeArrowheads="1"/>
          </p:cNvSpPr>
          <p:nvPr/>
        </p:nvSpPr>
        <p:spPr bwMode="auto">
          <a:xfrm>
            <a:off x="3295650" y="4602163"/>
            <a:ext cx="3810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1600" b="1">
                <a:solidFill>
                  <a:srgbClr val="0070C0"/>
                </a:solidFill>
              </a:rPr>
              <a:t>E) Khởi tạo Max</a:t>
            </a:r>
            <a:endParaRPr lang="ru-RU" altLang="en-US" sz="1600" b="1">
              <a:solidFill>
                <a:srgbClr val="0070C0"/>
              </a:solidFill>
            </a:endParaRPr>
          </a:p>
        </p:txBody>
      </p:sp>
      <p:sp>
        <p:nvSpPr>
          <p:cNvPr id="7" name="TextBox 6"/>
          <p:cNvSpPr txBox="1">
            <a:spLocks noChangeArrowheads="1"/>
          </p:cNvSpPr>
          <p:nvPr/>
        </p:nvSpPr>
        <p:spPr bwMode="auto">
          <a:xfrm>
            <a:off x="3287713" y="5018088"/>
            <a:ext cx="3810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1600" b="1">
                <a:solidFill>
                  <a:srgbClr val="0070C0"/>
                </a:solidFill>
              </a:rPr>
              <a:t>(C) Tìm Max</a:t>
            </a:r>
            <a:endParaRPr lang="ru-RU" altLang="en-US" sz="1600" b="1">
              <a:solidFill>
                <a:srgbClr val="0070C0"/>
              </a:solidFill>
            </a:endParaRPr>
          </a:p>
        </p:txBody>
      </p:sp>
      <p:sp>
        <p:nvSpPr>
          <p:cNvPr id="8" name="TextBox 7"/>
          <p:cNvSpPr txBox="1">
            <a:spLocks noChangeArrowheads="1"/>
          </p:cNvSpPr>
          <p:nvPr/>
        </p:nvSpPr>
        <p:spPr bwMode="auto">
          <a:xfrm>
            <a:off x="3489325" y="5692775"/>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1600" b="1">
                <a:solidFill>
                  <a:srgbClr val="0070C0"/>
                </a:solidFill>
              </a:rPr>
              <a:t>(F) Hiển thị Max ra màn hình</a:t>
            </a:r>
            <a:endParaRPr lang="ru-RU" altLang="en-US" sz="16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latin typeface="UTM Times" pitchFamily="18" charset="0"/>
              </a:rPr>
              <a:t>Ghi nhớ</a:t>
            </a:r>
            <a:endParaRPr lang="ru-RU" altLang="en-US" smtClean="0">
              <a:latin typeface="UTM Times" pitchFamily="18" charset="0"/>
            </a:endParaRPr>
          </a:p>
        </p:txBody>
      </p:sp>
      <p:grpSp>
        <p:nvGrpSpPr>
          <p:cNvPr id="20483" name="Group 3"/>
          <p:cNvGrpSpPr>
            <a:grpSpLocks/>
          </p:cNvGrpSpPr>
          <p:nvPr/>
        </p:nvGrpSpPr>
        <p:grpSpPr bwMode="auto">
          <a:xfrm>
            <a:off x="304800" y="914400"/>
            <a:ext cx="8610600" cy="4800600"/>
            <a:chOff x="0" y="0"/>
            <a:chExt cx="5846445" cy="1714500"/>
          </a:xfrm>
        </p:grpSpPr>
        <p:pic>
          <p:nvPicPr>
            <p:cNvPr id="20485" name="Picture 4"/>
            <p:cNvPicPr>
              <a:picLocks noChangeAspect="1"/>
            </p:cNvPicPr>
            <p:nvPr/>
          </p:nvPicPr>
          <p:blipFill>
            <a:blip r:embed="rId2">
              <a:extLst>
                <a:ext uri="{28A0092B-C50C-407E-A947-70E740481C1C}">
                  <a14:useLocalDpi xmlns:a14="http://schemas.microsoft.com/office/drawing/2010/main" val="0"/>
                </a:ext>
              </a:extLst>
            </a:blip>
            <a:srcRect l="42046" r="43939"/>
            <a:stretch>
              <a:fillRect/>
            </a:stretch>
          </p:blipFill>
          <p:spPr bwMode="auto">
            <a:xfrm flipH="1">
              <a:off x="942975" y="0"/>
              <a:ext cx="4076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p:cNvPicPr>
              <a:picLocks noChangeAspect="1"/>
            </p:cNvPicPr>
            <p:nvPr/>
          </p:nvPicPr>
          <p:blipFill>
            <a:blip r:embed="rId3">
              <a:extLst>
                <a:ext uri="{28A0092B-C50C-407E-A947-70E740481C1C}">
                  <a14:useLocalDpi xmlns:a14="http://schemas.microsoft.com/office/drawing/2010/main" val="0"/>
                </a:ext>
              </a:extLst>
            </a:blip>
            <a:srcRect l="55682"/>
            <a:stretch>
              <a:fillRect/>
            </a:stretch>
          </p:blipFill>
          <p:spPr bwMode="auto">
            <a:xfrm flipH="1">
              <a:off x="0" y="9525"/>
              <a:ext cx="1031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p:cNvPicPr>
              <a:picLocks noChangeAspect="1"/>
            </p:cNvPicPr>
            <p:nvPr/>
          </p:nvPicPr>
          <p:blipFill>
            <a:blip r:embed="rId3">
              <a:extLst>
                <a:ext uri="{28A0092B-C50C-407E-A947-70E740481C1C}">
                  <a14:useLocalDpi xmlns:a14="http://schemas.microsoft.com/office/drawing/2010/main" val="0"/>
                </a:ext>
              </a:extLst>
            </a:blip>
            <a:srcRect r="57954"/>
            <a:stretch>
              <a:fillRect/>
            </a:stretch>
          </p:blipFill>
          <p:spPr bwMode="auto">
            <a:xfrm flipH="1">
              <a:off x="4867275" y="0"/>
              <a:ext cx="97917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1"/>
          <p:cNvSpPr>
            <a:spLocks noChangeArrowheads="1"/>
          </p:cNvSpPr>
          <p:nvPr/>
        </p:nvSpPr>
        <p:spPr bwMode="auto">
          <a:xfrm>
            <a:off x="533400" y="1676400"/>
            <a:ext cx="815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Dữ liệu kiểu mảng là một tập hợp hữu hạn các phần tử có thứ tự, mọi phần tử đều có cùng một kiểu dữ liệu. </a:t>
            </a:r>
            <a:endParaRPr lang="en-US" altLang="en-US" sz="2400"/>
          </a:p>
          <a:p>
            <a:pPr eaLnBrk="1" hangingPunct="1"/>
            <a:endParaRPr lang="en-US" altLang="en-US" sz="2400"/>
          </a:p>
          <a:p>
            <a:pPr eaLnBrk="1" hangingPunct="1"/>
            <a:r>
              <a:rPr lang="vi-VN" altLang="en-US" sz="2400"/>
              <a:t>Việc gán giá trị, nhập giá trị và tính toán với các giá trị của một phần tử trong biến mảng được thực hiện thông qua chỉ số tương ứng của phần tử đó (tên mảng[chỉ số]). </a:t>
            </a:r>
            <a:endParaRPr lang="en-US" altLang="en-US" sz="2400"/>
          </a:p>
          <a:p>
            <a:pPr eaLnBrk="1" hangingPunct="1"/>
            <a:endParaRPr lang="en-US" altLang="en-US" sz="2400"/>
          </a:p>
          <a:p>
            <a:pPr eaLnBrk="1" hangingPunct="1"/>
            <a:r>
              <a:rPr lang="vi-VN" altLang="en-US" sz="2400"/>
              <a:t>Sử dụng biến mảng và câu lệnh lặp giúp cho việc viết chương trình dễ dàng và ngắn gọn hơn.</a:t>
            </a:r>
            <a:endParaRPr lang="en-US" alt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Khởi Động</a:t>
            </a:r>
            <a:endParaRPr lang="en-US" smtClean="0"/>
          </a:p>
        </p:txBody>
      </p:sp>
      <p:sp>
        <p:nvSpPr>
          <p:cNvPr id="3075" name="Rectangle 2"/>
          <p:cNvSpPr>
            <a:spLocks noChangeArrowheads="1"/>
          </p:cNvSpPr>
          <p:nvPr/>
        </p:nvSpPr>
        <p:spPr bwMode="auto">
          <a:xfrm>
            <a:off x="152400" y="13716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b="1"/>
              <a:t>Bài toán: </a:t>
            </a:r>
            <a:r>
              <a:rPr lang="en-US" altLang="en-US" sz="2400"/>
              <a:t>Quyên góp sách.</a:t>
            </a:r>
          </a:p>
        </p:txBody>
      </p:sp>
      <p:pic>
        <p:nvPicPr>
          <p:cNvPr id="307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4038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33400" y="609600"/>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Bạn An dùng cách khai báo từng biến rời để lưu số lượng sách của mỗi lớp.</a:t>
            </a:r>
            <a:endParaRPr lang="en-US" altLang="en-US" sz="2800"/>
          </a:p>
          <a:p>
            <a:pPr eaLnBrk="1" hangingPunct="1"/>
            <a:r>
              <a:rPr lang="vi-VN" altLang="en-US" sz="2800"/>
              <a:t>Em hãy cho biết bạn An cần sử dụng bao nhiêu biến?</a:t>
            </a:r>
            <a:endParaRPr lang="en-US" altLang="en-US" sz="2800"/>
          </a:p>
          <a:p>
            <a:pPr eaLnBrk="1" hangingPunct="1"/>
            <a:r>
              <a:rPr lang="vi-VN" altLang="en-US" sz="2800"/>
              <a:t> ............................................</a:t>
            </a:r>
            <a:endParaRPr lang="en-US" altLang="en-US" sz="2800"/>
          </a:p>
        </p:txBody>
      </p:sp>
      <p:sp>
        <p:nvSpPr>
          <p:cNvPr id="4" name="Rectangle 3"/>
          <p:cNvSpPr>
            <a:spLocks noChangeArrowheads="1"/>
          </p:cNvSpPr>
          <p:nvPr/>
        </p:nvSpPr>
        <p:spPr bwMode="auto">
          <a:xfrm>
            <a:off x="533400" y="29718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Bạn Nga dùng cách khai báo biến mảng để lưu giá trị số lượng sách của 24 lớp như sau:</a:t>
            </a:r>
            <a:endParaRPr lang="en-US" altLang="en-US" sz="28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10063"/>
            <a:ext cx="73898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1527175" y="1828800"/>
            <a:ext cx="128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0070C0"/>
                </a:solidFill>
              </a:rPr>
              <a:t>24 biến</a:t>
            </a:r>
            <a:endParaRPr lang="ru-RU" altLang="en-US" sz="2800" b="1">
              <a:solidFill>
                <a:srgbClr val="0070C0"/>
              </a:solidFill>
            </a:endParaRPr>
          </a:p>
        </p:txBody>
      </p:sp>
      <p:sp>
        <p:nvSpPr>
          <p:cNvPr id="5" name="Rectangle 4"/>
          <p:cNvSpPr>
            <a:spLocks noChangeArrowheads="1"/>
          </p:cNvSpPr>
          <p:nvPr/>
        </p:nvSpPr>
        <p:spPr bwMode="auto">
          <a:xfrm>
            <a:off x="1323975" y="5568950"/>
            <a:ext cx="664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vi-VN" altLang="en-US" sz="2800">
                <a:solidFill>
                  <a:srgbClr val="FF0000"/>
                </a:solidFill>
              </a:rPr>
              <a:t>Vậy mảng là gì? Sử dụng mảng như thế nào?</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Khám phá</a:t>
            </a:r>
            <a:br>
              <a:rPr lang="en-US" b="1" cap="all" smtClean="0"/>
            </a:br>
            <a:r>
              <a:rPr lang="en-US" smtClean="0"/>
              <a:t> </a:t>
            </a:r>
          </a:p>
        </p:txBody>
      </p:sp>
      <p:sp>
        <p:nvSpPr>
          <p:cNvPr id="5123" name="Content Placeholder 2"/>
          <p:cNvSpPr>
            <a:spLocks noGrp="1"/>
          </p:cNvSpPr>
          <p:nvPr>
            <p:ph idx="1"/>
          </p:nvPr>
        </p:nvSpPr>
        <p:spPr/>
        <p:txBody>
          <a:bodyPr/>
          <a:lstStyle/>
          <a:p>
            <a:pPr marL="514350" indent="-514350" eaLnBrk="1" hangingPunct="1">
              <a:buFont typeface="Calibri" pitchFamily="34" charset="0"/>
              <a:buAutoNum type="arabicPeriod"/>
            </a:pPr>
            <a:r>
              <a:rPr lang="en-US" altLang="en-US" smtClean="0"/>
              <a:t>Mảng là gì?</a:t>
            </a:r>
          </a:p>
          <a:p>
            <a:pPr marL="514350" indent="-514350" eaLnBrk="1" hangingPunct="1">
              <a:buFont typeface="Calibri" pitchFamily="34" charset="0"/>
              <a:buAutoNum type="arabicPeriod"/>
            </a:pPr>
            <a:r>
              <a:rPr lang="en-US" altLang="en-US" smtClean="0"/>
              <a:t>Cách khai báo biến mảng</a:t>
            </a:r>
          </a:p>
          <a:p>
            <a:pPr marL="514350" indent="-514350" eaLnBrk="1" hangingPunct="1">
              <a:buFont typeface="Calibri" pitchFamily="34" charset="0"/>
              <a:buAutoNum type="arabicPeriod"/>
            </a:pPr>
            <a:r>
              <a:rPr lang="en-US" altLang="en-US" smtClean="0"/>
              <a:t>Sử dụng mảng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04800" y="381000"/>
            <a:ext cx="271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buFont typeface="Calibri" pitchFamily="34" charset="0"/>
              <a:buAutoNum type="arabicPeriod"/>
              <a:defRPr/>
            </a:pPr>
            <a:r>
              <a:rPr lang="en-US" sz="3200" dirty="0">
                <a:latin typeface="+mn-lt"/>
                <a:cs typeface="+mn-cs"/>
              </a:rPr>
              <a:t> </a:t>
            </a:r>
            <a:r>
              <a:rPr lang="en-US" sz="3200" dirty="0"/>
              <a:t>Mảng là gì?</a:t>
            </a:r>
          </a:p>
        </p:txBody>
      </p:sp>
      <p:sp>
        <p:nvSpPr>
          <p:cNvPr id="6147" name="Rectangle 22"/>
          <p:cNvSpPr>
            <a:spLocks noChangeArrowheads="1"/>
          </p:cNvSpPr>
          <p:nvPr/>
        </p:nvSpPr>
        <p:spPr bwMode="auto">
          <a:xfrm>
            <a:off x="2028825" y="3076575"/>
            <a:ext cx="55911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en-US"/>
          </a:p>
        </p:txBody>
      </p:sp>
      <p:pic>
        <p:nvPicPr>
          <p:cNvPr id="6148"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678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p:cNvSpPr>
            <a:spLocks noChangeArrowheads="1"/>
          </p:cNvSpPr>
          <p:nvPr/>
        </p:nvSpPr>
        <p:spPr bwMode="auto">
          <a:xfrm>
            <a:off x="685800" y="1173163"/>
            <a:ext cx="8229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Dữ liệu kiểu mảng là một tập hợp hữu hạn các phần tử có thứ tự, mọi phần tử đều có cùng một kiểu dữ liệu, gọi là kiểu của phần tử. Việc sắp thứ tự được thực hiện bằng cách gán cho mỗi phần tử một chỉ số.</a:t>
            </a:r>
            <a:endParaRPr lang="en-US" altLang="en-US" sz="2400"/>
          </a:p>
        </p:txBody>
      </p:sp>
      <p:pic>
        <p:nvPicPr>
          <p:cNvPr id="61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87407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305800" cy="1935162"/>
          </a:xfrm>
        </p:spPr>
        <p:txBody>
          <a:bodyPr/>
          <a:lstStyle/>
          <a:p>
            <a:r>
              <a:rPr lang="vi-VN" altLang="en-US" sz="4000" smtClean="0"/>
              <a:t>Ví dụ 1: Xét mảng "so_luong" lưu số lượng sách trong từng ngăn như sau:</a:t>
            </a:r>
            <a:endParaRPr lang="en-US" altLang="en-US" sz="400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805113"/>
            <a:ext cx="74295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305800" cy="1935162"/>
          </a:xfrm>
        </p:spPr>
        <p:txBody>
          <a:bodyPr/>
          <a:lstStyle/>
          <a:p>
            <a:r>
              <a:rPr lang="en-US" altLang="en-US" sz="4000" smtClean="0"/>
              <a:t>Ví dụ 2: </a:t>
            </a:r>
            <a:r>
              <a:rPr lang="vi-VN" altLang="en-US" sz="4000" smtClean="0"/>
              <a:t>Xét mảng "nhiet_do" lưu nhiệt độ của 7 ngày trong tuần như sau:</a:t>
            </a:r>
            <a:endParaRPr lang="en-US" altLang="en-US" sz="4000" smtClean="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2786063"/>
            <a:ext cx="7458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52400"/>
            <a:ext cx="8229600" cy="609600"/>
          </a:xfrm>
        </p:spPr>
        <p:txBody>
          <a:bodyPr/>
          <a:lstStyle/>
          <a:p>
            <a:pPr marL="0" indent="0" algn="ctr" eaLnBrk="1" hangingPunct="1">
              <a:buFont typeface="Arial" pitchFamily="34" charset="0"/>
              <a:buNone/>
            </a:pPr>
            <a:r>
              <a:rPr lang="en-US" altLang="en-US" smtClean="0"/>
              <a:t>2. Cách khai báo biến mảng</a:t>
            </a:r>
          </a:p>
        </p:txBody>
      </p:sp>
      <p:sp>
        <p:nvSpPr>
          <p:cNvPr id="6147" name="Rectangle 2"/>
          <p:cNvSpPr>
            <a:spLocks noChangeArrowheads="1"/>
          </p:cNvSpPr>
          <p:nvPr/>
        </p:nvSpPr>
        <p:spPr bwMode="auto">
          <a:xfrm>
            <a:off x="401638" y="3124200"/>
            <a:ext cx="8458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50000"/>
              </a:lnSpc>
            </a:pPr>
            <a:r>
              <a:rPr lang="en-US" altLang="en-US" b="1">
                <a:latin typeface="UTM Times" pitchFamily="18" charset="0"/>
              </a:rPr>
              <a:t>Có 3 loại tên:</a:t>
            </a:r>
          </a:p>
          <a:p>
            <a:pPr eaLnBrk="1" hangingPunct="1">
              <a:lnSpc>
                <a:spcPct val="150000"/>
              </a:lnSpc>
            </a:pPr>
            <a:r>
              <a:rPr lang="en-US" altLang="en-US" b="1">
                <a:latin typeface="UTM Times" pitchFamily="18" charset="0"/>
              </a:rPr>
              <a:t>Từ khóa </a:t>
            </a:r>
            <a:r>
              <a:rPr lang="en-US" altLang="en-US">
                <a:latin typeface="UTM Times" pitchFamily="18" charset="0"/>
              </a:rPr>
              <a:t>còn được gọi là</a:t>
            </a:r>
            <a:r>
              <a:rPr lang="en-US" altLang="en-US" b="1">
                <a:latin typeface="UTM Times" pitchFamily="18" charset="0"/>
              </a:rPr>
              <a:t> tên dành riêng</a:t>
            </a:r>
            <a:r>
              <a:rPr lang="en-US" altLang="en-US">
                <a:latin typeface="UTM Times" pitchFamily="18" charset="0"/>
              </a:rPr>
              <a:t> được dùng với ý nghĩa riêng: </a:t>
            </a:r>
            <a:r>
              <a:rPr lang="en-US" altLang="en-US" i="1">
                <a:latin typeface="UTM Times" pitchFamily="18" charset="0"/>
              </a:rPr>
              <a:t>program, uses, begin, end, </a:t>
            </a:r>
            <a:r>
              <a:rPr lang="en-US" altLang="en-US">
                <a:latin typeface="UTM Times" pitchFamily="18" charset="0"/>
              </a:rPr>
              <a:t>…</a:t>
            </a:r>
          </a:p>
          <a:p>
            <a:pPr eaLnBrk="1" hangingPunct="1">
              <a:lnSpc>
                <a:spcPct val="150000"/>
              </a:lnSpc>
            </a:pPr>
            <a:r>
              <a:rPr lang="en-US" altLang="en-US" b="1">
                <a:latin typeface="UTM Times" pitchFamily="18" charset="0"/>
              </a:rPr>
              <a:t>Tên chuẩn </a:t>
            </a:r>
            <a:r>
              <a:rPr lang="en-US" altLang="en-US">
                <a:latin typeface="UTM Times" pitchFamily="18" charset="0"/>
              </a:rPr>
              <a:t>là tên dùng với ý nghĩa nhất định: </a:t>
            </a:r>
            <a:r>
              <a:rPr lang="en-US" altLang="en-US" i="1">
                <a:latin typeface="UTM Times" pitchFamily="18" charset="0"/>
              </a:rPr>
              <a:t>real, integer, read, write</a:t>
            </a:r>
            <a:r>
              <a:rPr lang="en-US" altLang="en-US">
                <a:latin typeface="UTM Times" pitchFamily="18" charset="0"/>
              </a:rPr>
              <a:t>, …</a:t>
            </a:r>
          </a:p>
          <a:p>
            <a:pPr eaLnBrk="1" hangingPunct="1">
              <a:lnSpc>
                <a:spcPct val="150000"/>
              </a:lnSpc>
            </a:pPr>
            <a:r>
              <a:rPr lang="en-US" altLang="en-US" b="1">
                <a:latin typeface="UTM Times" pitchFamily="18" charset="0"/>
              </a:rPr>
              <a:t>Tên</a:t>
            </a:r>
            <a:r>
              <a:rPr lang="en-US" altLang="en-US">
                <a:latin typeface="UTM Times" pitchFamily="18" charset="0"/>
              </a:rPr>
              <a:t> </a:t>
            </a:r>
            <a:r>
              <a:rPr lang="en-US" altLang="en-US" b="1">
                <a:latin typeface="UTM Times" pitchFamily="18" charset="0"/>
              </a:rPr>
              <a:t>do người lập trình đặt</a:t>
            </a:r>
            <a:r>
              <a:rPr lang="en-US" altLang="en-US">
                <a:latin typeface="UTM Times" pitchFamily="18" charset="0"/>
              </a:rPr>
              <a:t> cần khai báo trước khi sử dụng: </a:t>
            </a:r>
            <a:r>
              <a:rPr lang="en-US" altLang="en-US" i="1">
                <a:latin typeface="UTM Times" pitchFamily="18" charset="0"/>
              </a:rPr>
              <a:t>bai_1, ban_kinh</a:t>
            </a:r>
            <a:r>
              <a:rPr lang="en-US" altLang="en-US">
                <a:latin typeface="UTM Times" pitchFamily="18" charset="0"/>
              </a:rPr>
              <a:t>, …</a:t>
            </a:r>
            <a:endParaRPr lang="ru-RU" altLang="en-US">
              <a:latin typeface="UTM Times" pitchFamily="18" charset="0"/>
            </a:endParaRPr>
          </a:p>
        </p:txBody>
      </p:sp>
      <p:pic>
        <p:nvPicPr>
          <p:cNvPr id="9220"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906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
          <p:cNvSpPr>
            <a:spLocks noChangeArrowheads="1"/>
          </p:cNvSpPr>
          <p:nvPr/>
        </p:nvSpPr>
        <p:spPr bwMode="auto">
          <a:xfrm>
            <a:off x="533400" y="1219200"/>
            <a:ext cx="8423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a:t>Khi khai báo một biến có kiểu dữ liệu là kiểu mảng, biến đó được gọi là biến mảng</a:t>
            </a:r>
            <a:r>
              <a:rPr lang="en-US" altLang="en-US" sz="2400"/>
              <a:t>.</a:t>
            </a:r>
            <a:r>
              <a:rPr lang="vi-VN" altLang="en-US" sz="2400"/>
              <a:t> Cách khai báo mảng trong Pascal như sau: </a:t>
            </a:r>
            <a:endParaRPr lang="en-US" altLang="en-US" sz="2400"/>
          </a:p>
          <a:p>
            <a:pPr eaLnBrk="1" hangingPunct="1"/>
            <a:r>
              <a:rPr lang="en-US" altLang="en-US" sz="2400">
                <a:solidFill>
                  <a:srgbClr val="0070C0"/>
                </a:solidFill>
                <a:latin typeface="Times New Roman" pitchFamily="18" charset="0"/>
                <a:cs typeface="Times" pitchFamily="18" charset="0"/>
              </a:rPr>
              <a:t>Tên mảng:</a:t>
            </a:r>
            <a:r>
              <a:rPr lang="en-US" altLang="en-US" sz="2400" b="1">
                <a:solidFill>
                  <a:srgbClr val="002060"/>
                </a:solidFill>
                <a:latin typeface="Times New Roman" pitchFamily="18" charset="0"/>
                <a:cs typeface="Times" pitchFamily="18" charset="0"/>
              </a:rPr>
              <a:t>array</a:t>
            </a:r>
            <a:r>
              <a:rPr lang="en-US" altLang="en-US" sz="2400" b="1">
                <a:solidFill>
                  <a:srgbClr val="0070C0"/>
                </a:solidFill>
                <a:latin typeface="Times New Roman" pitchFamily="18" charset="0"/>
                <a:cs typeface="Times" pitchFamily="18" charset="0"/>
              </a:rPr>
              <a:t>[</a:t>
            </a:r>
            <a:r>
              <a:rPr lang="en-US" altLang="en-US" sz="2400">
                <a:solidFill>
                  <a:srgbClr val="0070C0"/>
                </a:solidFill>
                <a:latin typeface="Times New Roman" pitchFamily="18" charset="0"/>
                <a:cs typeface="Times" pitchFamily="18" charset="0"/>
              </a:rPr>
              <a:t>&lt;</a:t>
            </a:r>
            <a:r>
              <a:rPr lang="en-US" altLang="en-US" sz="2400" i="1">
                <a:solidFill>
                  <a:srgbClr val="0070C0"/>
                </a:solidFill>
                <a:latin typeface="Times New Roman" pitchFamily="18" charset="0"/>
                <a:cs typeface="Times" pitchFamily="18" charset="0"/>
              </a:rPr>
              <a:t>chỉ số đầu</a:t>
            </a:r>
            <a:r>
              <a:rPr lang="en-US" altLang="en-US" sz="2400">
                <a:solidFill>
                  <a:srgbClr val="0070C0"/>
                </a:solidFill>
                <a:latin typeface="Times New Roman" pitchFamily="18" charset="0"/>
                <a:cs typeface="Times" pitchFamily="18" charset="0"/>
              </a:rPr>
              <a:t>&gt;…&lt;</a:t>
            </a:r>
            <a:r>
              <a:rPr lang="en-US" altLang="en-US" sz="2400" i="1">
                <a:solidFill>
                  <a:srgbClr val="0070C0"/>
                </a:solidFill>
                <a:latin typeface="Times New Roman" pitchFamily="18" charset="0"/>
                <a:cs typeface="Times" pitchFamily="18" charset="0"/>
              </a:rPr>
              <a:t>chỉ số cuối</a:t>
            </a:r>
            <a:r>
              <a:rPr lang="en-US" altLang="en-US" sz="2400">
                <a:solidFill>
                  <a:srgbClr val="0070C0"/>
                </a:solidFill>
                <a:latin typeface="Times New Roman" pitchFamily="18" charset="0"/>
                <a:cs typeface="Times" pitchFamily="18" charset="0"/>
              </a:rPr>
              <a:t>&gt;] </a:t>
            </a:r>
            <a:r>
              <a:rPr lang="en-US" altLang="en-US" sz="2400" b="1">
                <a:solidFill>
                  <a:srgbClr val="002060"/>
                </a:solidFill>
                <a:latin typeface="Times New Roman" pitchFamily="18" charset="0"/>
                <a:cs typeface="Times" pitchFamily="18" charset="0"/>
              </a:rPr>
              <a:t>of</a:t>
            </a:r>
            <a:r>
              <a:rPr lang="en-US" altLang="en-US" sz="2400">
                <a:solidFill>
                  <a:srgbClr val="0070C0"/>
                </a:solidFill>
                <a:latin typeface="Times New Roman" pitchFamily="18" charset="0"/>
                <a:cs typeface="Times" pitchFamily="18" charset="0"/>
              </a:rPr>
              <a:t>&lt;</a:t>
            </a:r>
            <a:r>
              <a:rPr lang="en-US" altLang="en-US" sz="2400" i="1">
                <a:solidFill>
                  <a:srgbClr val="0070C0"/>
                </a:solidFill>
                <a:latin typeface="Times New Roman" pitchFamily="18" charset="0"/>
                <a:cs typeface="Times" pitchFamily="18" charset="0"/>
              </a:rPr>
              <a:t>kiểu dữ liệu</a:t>
            </a:r>
            <a:r>
              <a:rPr lang="en-US" altLang="en-US" sz="2400">
                <a:solidFill>
                  <a:srgbClr val="0070C0"/>
                </a:solidFill>
                <a:latin typeface="Times New Roman" pitchFamily="18" charset="0"/>
                <a:cs typeface="Times" pitchFamily="18" charset="0"/>
              </a:rPr>
              <a:t>&gt;</a:t>
            </a:r>
            <a:r>
              <a:rPr lang="en-US" altLang="en-US" sz="2400" b="1">
                <a:solidFill>
                  <a:srgbClr val="0070C0"/>
                </a:solidFill>
                <a:latin typeface="Times New Roman" pitchFamily="18" charset="0"/>
                <a:cs typeface="Times" pitchFamily="18" charset="0"/>
              </a:rPr>
              <a:t>;</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up)">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304800"/>
            <a:ext cx="8915400" cy="838200"/>
          </a:xfrm>
        </p:spPr>
        <p:txBody>
          <a:bodyPr/>
          <a:lstStyle/>
          <a:p>
            <a:pPr algn="l"/>
            <a:r>
              <a:rPr lang="vi-VN" altLang="en-US" sz="3200" smtClean="0"/>
              <a:t>Ví dụ 1: Khai báo mảng so_luong ở ví dụ 1</a:t>
            </a:r>
            <a:endParaRPr lang="en-US" altLang="en-US" sz="3200" smtClean="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1295400"/>
            <a:ext cx="8867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1676400" y="1373188"/>
            <a:ext cx="108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tên mảng</a:t>
            </a:r>
            <a:endParaRPr lang="ru-RU" altLang="en-US" b="1">
              <a:solidFill>
                <a:srgbClr val="0070C0"/>
              </a:solidFill>
            </a:endParaRPr>
          </a:p>
        </p:txBody>
      </p:sp>
      <p:sp>
        <p:nvSpPr>
          <p:cNvPr id="6" name="TextBox 5"/>
          <p:cNvSpPr txBox="1">
            <a:spLocks noChangeArrowheads="1"/>
          </p:cNvSpPr>
          <p:nvPr/>
        </p:nvSpPr>
        <p:spPr bwMode="auto">
          <a:xfrm>
            <a:off x="4995863" y="1373188"/>
            <a:ext cx="1252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chỉ số đầu</a:t>
            </a:r>
            <a:endParaRPr lang="ru-RU" altLang="en-US" b="1">
              <a:solidFill>
                <a:srgbClr val="0070C0"/>
              </a:solidFill>
            </a:endParaRPr>
          </a:p>
        </p:txBody>
      </p:sp>
      <p:sp>
        <p:nvSpPr>
          <p:cNvPr id="7" name="TextBox 6"/>
          <p:cNvSpPr txBox="1">
            <a:spLocks noChangeArrowheads="1"/>
          </p:cNvSpPr>
          <p:nvPr/>
        </p:nvSpPr>
        <p:spPr bwMode="auto">
          <a:xfrm>
            <a:off x="2674938" y="2733675"/>
            <a:ext cx="117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70C0"/>
                </a:solidFill>
              </a:rPr>
              <a:t>chỉ số cuối</a:t>
            </a:r>
            <a:endParaRPr lang="ru-RU" altLang="en-US" b="1">
              <a:solidFill>
                <a:srgbClr val="0070C0"/>
              </a:solidFill>
            </a:endParaRPr>
          </a:p>
        </p:txBody>
      </p:sp>
      <p:sp>
        <p:nvSpPr>
          <p:cNvPr id="10247" name="Title 1"/>
          <p:cNvSpPr txBox="1">
            <a:spLocks/>
          </p:cNvSpPr>
          <p:nvPr/>
        </p:nvSpPr>
        <p:spPr bwMode="auto">
          <a:xfrm>
            <a:off x="228600" y="3644900"/>
            <a:ext cx="891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altLang="en-US" sz="3200"/>
              <a:t>Ví dụ 2: Em hãy khai báo mảng diem có 10 phần tử kiểu số thực.</a:t>
            </a:r>
          </a:p>
        </p:txBody>
      </p:sp>
      <p:sp>
        <p:nvSpPr>
          <p:cNvPr id="9" name="TextBox 8"/>
          <p:cNvSpPr txBox="1">
            <a:spLocks noChangeArrowheads="1"/>
          </p:cNvSpPr>
          <p:nvPr/>
        </p:nvSpPr>
        <p:spPr bwMode="auto">
          <a:xfrm>
            <a:off x="457200" y="51054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b="1">
                <a:solidFill>
                  <a:srgbClr val="0070C0"/>
                </a:solidFill>
              </a:rPr>
              <a:t>var diem: array[1..10] of real;</a:t>
            </a:r>
            <a:endParaRPr lang="ru-RU" altLang="en-US" sz="24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fade">
                                      <p:cBhvr>
                                        <p:cTn id="22" dur="500"/>
                                        <p:tgtEl>
                                          <p:spTgt spid="102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24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1747faf3933fe6e96162f944b20e4effbff41f"/>
</p:tagLst>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194</TotalTime>
  <Words>629</Words>
  <Application>Microsoft Office PowerPoint</Application>
  <PresentationFormat>On-screen Show (4:3)</PresentationFormat>
  <Paragraphs>99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Theme8</vt:lpstr>
      <vt:lpstr>CHỦ ĐỀ 10 LÀM VIỆC VỚI DÃY SỐ</vt:lpstr>
      <vt:lpstr>Khởi Động</vt:lpstr>
      <vt:lpstr>PowerPoint Presentation</vt:lpstr>
      <vt:lpstr>Khám phá  </vt:lpstr>
      <vt:lpstr>PowerPoint Presentation</vt:lpstr>
      <vt:lpstr>Ví dụ 1: Xét mảng "so_luong" lưu số lượng sách trong từng ngăn như sau:</vt:lpstr>
      <vt:lpstr>Ví dụ 2: Xét mảng "nhiet_do" lưu nhiệt độ của 7 ngày trong tuần như sau:</vt:lpstr>
      <vt:lpstr>PowerPoint Presentation</vt:lpstr>
      <vt:lpstr>Ví dụ 1: Khai báo mảng so_luong ở ví dụ 1</vt:lpstr>
      <vt:lpstr>3. Sử dụng mảng</vt:lpstr>
      <vt:lpstr>PowerPoint Presentation</vt:lpstr>
      <vt:lpstr>Chương trình của Nga</vt:lpstr>
      <vt:lpstr>Trải nghiệm </vt:lpstr>
      <vt:lpstr>1. Em đã hiểu rõ cách khai báo mảng chưa?</vt:lpstr>
      <vt:lpstr>2. Vạch lá tìm sâu</vt:lpstr>
      <vt:lpstr>2. Vạch lá tìm sâu</vt:lpstr>
      <vt:lpstr>3. Tổng hay Tích?</vt:lpstr>
      <vt:lpstr>4. Ai cao nhất?</vt:lpstr>
      <vt:lpstr>Ghi nhớ</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PC</cp:lastModifiedBy>
  <cp:revision>57</cp:revision>
  <dcterms:created xsi:type="dcterms:W3CDTF">2017-07-15T03:40:50Z</dcterms:created>
  <dcterms:modified xsi:type="dcterms:W3CDTF">2018-08-20T04:38:52Z</dcterms:modified>
</cp:coreProperties>
</file>