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uyễn Đạt Tân Dương" initials="NĐ" lastIdx="1" clrIdx="0">
    <p:extLst>
      <p:ext uri="{19B8F6BF-5375-455C-9EA6-DF929625EA0E}">
        <p15:presenceInfo xmlns:p15="http://schemas.microsoft.com/office/powerpoint/2012/main" userId="Nguyễn Đạt Tân Dươ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7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20T21:02:48.501" idx="1">
    <p:pos x="133" y="47"/>
    <p:text>GV thực hiện ước lượng mẫu khi cuối silde này</p:text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B4BA9-9B0C-4D76-98E1-38BF375B7C52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D624-D6DD-4E0E-8130-D942EA2836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5207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B67C6E4-20E5-42A5-B118-87DBE28E6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B494124-8994-4887-8061-662F1D994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6FE9F57-7C22-430B-9EFB-E5E25A55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F5A0F2B-DE84-4202-A4BC-26BA2F38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57CB908-7140-49D9-A558-B14AEA80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247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1E5440A-8C75-4564-9E73-BBB20591B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DFE9ADA8-D472-459C-9B1B-AB30EFCD3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BA5B706-DDD1-411D-B611-007D4E3A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2F89792-CB00-47DB-9372-0DA4F378E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993CFF0-2608-465A-AD12-2088A309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49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6972AC5-ADD3-4250-9170-D636BB0A0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AC044CE-A5C5-46B7-801E-2145DD52A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25EFE58-634D-430A-948B-6A6E78B0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B5D073C-3C63-4514-A673-2A038489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9696665-31ED-423C-90AB-707B9413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732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4F5884-BD3D-4E18-88EF-12816EB0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7224936-61A5-4E54-A5D8-BF3EF2A4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5A95B45-4494-42FF-875D-5459BC6C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D5A06B0-AD07-4879-8810-78A75901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7F101FD-8D5B-40C0-943D-5EB15571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345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206BCC1-56E7-4BB8-9B01-C7394886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ADDA5D8A-4742-4213-8760-1645F87F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A0347F7-21A8-4907-B673-F0BD66B3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369928A-7372-453E-A0B9-382329E99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F2E86F1-B349-47A6-B49B-01EEC3ECC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55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54EAAC8-AF58-444E-82ED-A2C4F66C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71761D2-1618-491F-9303-32A146897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06F5A57-6BAC-4627-865A-BC15C5533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889A69F-0C3C-400C-BEBE-702169A4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128E667-F5BF-41B7-8D7F-4D8502791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76C4C0D-D255-4F43-B024-FCC90F36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95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6F6676E-5847-43CE-8A66-86E740D8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79DC7AB-55FC-4612-9329-1C93C72B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964B35E-702F-4191-A353-A242620A8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E4404DD5-E006-40A2-AE60-9E75A27BF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9EF123CC-FB44-4E61-9510-879F5B9F3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DF28D573-568D-4750-BC32-BF6A03B4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FC7FFC96-04E5-4B7D-BD25-E1D9AE15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AC081BBF-62DB-4956-85CC-183780B5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631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989736-7CFA-4F1D-B6D2-9C891AB7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756F8A6C-6233-4678-8E75-4F833378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87316F43-34C1-417A-8B55-001B616E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CD9CE121-5B37-485C-9695-762343DB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645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BDCF32E9-CCB5-4C74-A3BE-B28D23C63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0CF8111F-5A1D-415F-BE37-17AB4A7E5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3E2DB779-EF3E-4B19-8121-6BE3EA65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861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6E9D734-22F9-46AA-9D37-3BB25102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BE6EBB7-25D0-41A6-848C-72C0C5E33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2D0D3D1-CCF9-45AF-8B5A-FE44B0AA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F2A5EC4-4D58-4482-8D1A-B6A42A0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8952176-925C-4A33-90D4-97361F1C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D533B2D-AADF-4545-ABC0-FEED712F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170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C9CC2BC-CCE3-4BC1-9AFC-8CEAC1B3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F105347-38F8-4C50-8DE8-4818A2FA0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21E1E38-5699-4072-8937-1BB71DB51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2A9F612-553F-45BD-8E06-9A2AF56FB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E17602D-C6AD-4D8C-AE51-E7FCFD98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238592F-0CF4-44CA-92E0-50611DF55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925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08EB9F09-FBD0-4F8F-95C6-04E33BD2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95D253B-DE8C-49EF-84C4-E8DB5261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11B3411-6D9C-4B54-908F-C9134C967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46B5-6313-47F1-90AD-3266DA72C00F}" type="datetimeFigureOut">
              <a:rPr lang="vi-VN" smtClean="0"/>
              <a:t>20/07/2023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07A29D4-BCA5-4E10-B395-9BB6832EA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BBC178C-2783-4063-B722-C6A922022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01C6D-2218-4175-90E9-91C5C58A5D6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809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tdat.c2tanduong@laivung.edu.vn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6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9B775DC-16CD-48F5-9FC5-61660384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5754"/>
            <a:ext cx="10515600" cy="3582761"/>
          </a:xfrm>
        </p:spPr>
        <p:txBody>
          <a:bodyPr>
            <a:noAutofit/>
          </a:bodyPr>
          <a:lstStyle/>
          <a:p>
            <a:pPr algn="ctr"/>
            <a:r>
              <a:rPr lang="vi-VN" sz="3200" err="1">
                <a:solidFill>
                  <a:srgbClr val="FF0000"/>
                </a:solidFill>
              </a:rPr>
              <a:t>DỰ</a:t>
            </a:r>
            <a:r>
              <a:rPr lang="vi-VN" sz="3200">
                <a:solidFill>
                  <a:srgbClr val="FF0000"/>
                </a:solidFill>
              </a:rPr>
              <a:t> </a:t>
            </a:r>
            <a:r>
              <a:rPr lang="vi-VN" sz="3200" err="1">
                <a:solidFill>
                  <a:srgbClr val="FF0000"/>
                </a:solidFill>
              </a:rPr>
              <a:t>ÁN</a:t>
            </a:r>
            <a:r>
              <a:rPr lang="vi-VN" sz="3200">
                <a:solidFill>
                  <a:srgbClr val="FF0000"/>
                </a:solidFill>
              </a:rPr>
              <a:t> </a:t>
            </a:r>
            <a:r>
              <a:rPr lang="vi-VN" sz="3200" err="1">
                <a:solidFill>
                  <a:srgbClr val="FF0000"/>
                </a:solidFill>
              </a:rPr>
              <a:t>MIỄN</a:t>
            </a:r>
            <a:r>
              <a:rPr lang="vi-VN" sz="3200">
                <a:solidFill>
                  <a:srgbClr val="FF0000"/>
                </a:solidFill>
              </a:rPr>
              <a:t> PHÍ – THƯ VIỆN VNTEACH.COM</a:t>
            </a:r>
            <a:br>
              <a:rPr lang="vi-VN" sz="2800">
                <a:solidFill>
                  <a:srgbClr val="002060"/>
                </a:solidFill>
              </a:rPr>
            </a:br>
            <a:br>
              <a:rPr lang="vi-VN" sz="2800">
                <a:solidFill>
                  <a:srgbClr val="002060"/>
                </a:solidFill>
              </a:rPr>
            </a:br>
            <a:r>
              <a:rPr lang="vi-VN" sz="2800" b="1">
                <a:solidFill>
                  <a:srgbClr val="002060"/>
                </a:solidFill>
              </a:rPr>
              <a:t>Trường </a:t>
            </a:r>
            <a:r>
              <a:rPr lang="vi-VN" sz="2800" b="1" err="1">
                <a:solidFill>
                  <a:srgbClr val="002060"/>
                </a:solidFill>
              </a:rPr>
              <a:t>THCS</a:t>
            </a:r>
            <a:r>
              <a:rPr lang="vi-VN" sz="2800" b="1">
                <a:solidFill>
                  <a:srgbClr val="002060"/>
                </a:solidFill>
              </a:rPr>
              <a:t> Tân Dương – Lai Vung – Đồng </a:t>
            </a:r>
            <a:r>
              <a:rPr lang="vi-VN" sz="2800" b="1" err="1">
                <a:solidFill>
                  <a:srgbClr val="002060"/>
                </a:solidFill>
              </a:rPr>
              <a:t>Tháp</a:t>
            </a:r>
            <a:br>
              <a:rPr lang="vi-VN" sz="2800">
                <a:solidFill>
                  <a:srgbClr val="002060"/>
                </a:solidFill>
              </a:rPr>
            </a:br>
            <a:r>
              <a:rPr lang="vi-VN" sz="2800" b="1">
                <a:solidFill>
                  <a:srgbClr val="002060"/>
                </a:solidFill>
              </a:rPr>
              <a:t>Người soạn: Nguyễn Thành Đạt </a:t>
            </a:r>
            <a:br>
              <a:rPr lang="vi-VN" sz="2800" b="1">
                <a:solidFill>
                  <a:srgbClr val="002060"/>
                </a:solidFill>
              </a:rPr>
            </a:br>
            <a:r>
              <a:rPr lang="vi-VN" sz="2800" b="1">
                <a:solidFill>
                  <a:srgbClr val="002060"/>
                </a:solidFill>
              </a:rPr>
              <a:t>(</a:t>
            </a:r>
            <a:r>
              <a:rPr lang="vi-VN" sz="2800" b="1" err="1">
                <a:solidFill>
                  <a:srgbClr val="002060"/>
                </a:solidFill>
              </a:rPr>
              <a:t>Sđt</a:t>
            </a:r>
            <a:r>
              <a:rPr lang="vi-VN" sz="2800" b="1">
                <a:solidFill>
                  <a:srgbClr val="002060"/>
                </a:solidFill>
              </a:rPr>
              <a:t>: 0911 635 602;  </a:t>
            </a:r>
            <a:r>
              <a:rPr lang="vi-VN" sz="2800" b="1" err="1">
                <a:solidFill>
                  <a:srgbClr val="002060"/>
                </a:solidFill>
              </a:rPr>
              <a:t>Zalo</a:t>
            </a:r>
            <a:r>
              <a:rPr lang="vi-VN" sz="2800" b="1">
                <a:solidFill>
                  <a:srgbClr val="002060"/>
                </a:solidFill>
              </a:rPr>
              <a:t>: Nguyễn Đạt) </a:t>
            </a:r>
            <a:br>
              <a:rPr lang="vi-VN" sz="2800" b="1">
                <a:solidFill>
                  <a:srgbClr val="002060"/>
                </a:solidFill>
              </a:rPr>
            </a:br>
            <a:r>
              <a:rPr lang="vi-VN" sz="2800" b="1" err="1">
                <a:solidFill>
                  <a:srgbClr val="002060"/>
                </a:solidFill>
              </a:rPr>
              <a:t>Toán</a:t>
            </a:r>
            <a:r>
              <a:rPr lang="vi-VN" sz="2800" b="1">
                <a:solidFill>
                  <a:srgbClr val="002060"/>
                </a:solidFill>
              </a:rPr>
              <a:t> 8 (</a:t>
            </a:r>
            <a:r>
              <a:rPr lang="vi-VN" sz="2800" b="1" err="1">
                <a:solidFill>
                  <a:srgbClr val="002060"/>
                </a:solidFill>
              </a:rPr>
              <a:t>CTST</a:t>
            </a:r>
            <a:r>
              <a:rPr lang="vi-VN" sz="2800" b="1">
                <a:solidFill>
                  <a:srgbClr val="002060"/>
                </a:solidFill>
              </a:rPr>
              <a:t>)</a:t>
            </a:r>
            <a:br>
              <a:rPr lang="vi-VN" sz="2800">
                <a:solidFill>
                  <a:srgbClr val="002060"/>
                </a:solidFill>
              </a:rPr>
            </a:br>
            <a:r>
              <a:rPr lang="vi-VN" sz="2800" b="1" err="1">
                <a:solidFill>
                  <a:srgbClr val="002060"/>
                </a:solidFill>
              </a:rPr>
              <a:t>Email</a:t>
            </a:r>
            <a:r>
              <a:rPr lang="vi-VN" sz="2800" b="1">
                <a:solidFill>
                  <a:srgbClr val="002060"/>
                </a:solidFill>
              </a:rPr>
              <a:t>: </a:t>
            </a:r>
            <a:r>
              <a:rPr lang="vi-VN" sz="2800" b="1" u="sng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ntdat.c2tanduong@laivung.edu.vn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DAFA668-65F7-421C-BDBA-5FA60454EB4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2: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Đặt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vấn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đề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tìm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giải pháp thực hiện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(10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CBEBC7E-BF2E-453F-956D-9AD874AF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8200" cy="4351338"/>
          </a:xfrm>
        </p:spPr>
        <p:txBody>
          <a:bodyPr/>
          <a:lstStyle/>
          <a:p>
            <a:pPr algn="just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một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cổng) mà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tiếp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Thalès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C9B509B8-8DD9-47D3-9759-00E4A70E8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87219"/>
            <a:ext cx="2485714" cy="1714286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:a16="http://schemas.microsoft.com/office/drawing/2014/main" id="{0B63129C-BD26-4C2B-AB59-7DED293E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73" y="4777695"/>
            <a:ext cx="2704762" cy="17333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/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𝑂𝑀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sSup>
                            <m:sSupPr>
                              <m:ctrlP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hỗ dành sẵn cho Ngày tháng 5">
            <a:extLst>
              <a:ext uri="{FF2B5EF4-FFF2-40B4-BE49-F238E27FC236}">
                <a16:creationId xmlns:a16="http://schemas.microsoft.com/office/drawing/2014/main" id="{F1A1B3FA-9A04-4751-A5AC-E864E4A1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207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14" name="Chỗ dành sẵn cho Chân trang 6">
            <a:extLst>
              <a:ext uri="{FF2B5EF4-FFF2-40B4-BE49-F238E27FC236}">
                <a16:creationId xmlns:a16="http://schemas.microsoft.com/office/drawing/2014/main" id="{E33EC313-160B-4B1C-B60B-ED566B0A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435979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C05EECE2-2899-484E-9904-699E95EE48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9373" y="1760203"/>
            <a:ext cx="1548438" cy="3814643"/>
          </a:xfrm>
          <a:prstGeom prst="rect">
            <a:avLst/>
          </a:prstGeom>
        </p:spPr>
      </p:pic>
      <p:sp>
        <p:nvSpPr>
          <p:cNvPr id="11" name="Hình chữ nhật: Góc Tròn 10">
            <a:extLst>
              <a:ext uri="{FF2B5EF4-FFF2-40B4-BE49-F238E27FC236}">
                <a16:creationId xmlns:a16="http://schemas.microsoft.com/office/drawing/2014/main" id="{076A983F-1C59-450B-8DA2-18A40424A5BD}"/>
              </a:ext>
            </a:extLst>
          </p:cNvPr>
          <p:cNvSpPr/>
          <p:nvPr/>
        </p:nvSpPr>
        <p:spPr>
          <a:xfrm>
            <a:off x="9530784" y="2032000"/>
            <a:ext cx="2386879" cy="31817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lệ chiều ngang và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sân trường</a:t>
            </a:r>
          </a:p>
        </p:txBody>
      </p:sp>
    </p:spTree>
    <p:extLst>
      <p:ext uri="{BB962C8B-B14F-4D97-AF65-F5344CB8AC3E}">
        <p14:creationId xmlns:p14="http://schemas.microsoft.com/office/powerpoint/2010/main" val="261052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8CC9D04-0D93-4854-AD29-7CF06919ACC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3: Thực hiện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ước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lượng và tính trung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bình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5494E4B-6D16-4EF0-A550-93CFDC82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cho từng thành viên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ước</a:t>
            </a:r>
            <a:r>
              <a:rPr lang="vi-VN">
                <a:solidFill>
                  <a:srgbClr val="002060"/>
                </a:solidFill>
                <a:latin typeface="+mj-lt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được giáo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rồi tính tỉ lệ theo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ghi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chép</a:t>
            </a:r>
            <a:r>
              <a:rPr lang="vi-VN">
                <a:solidFill>
                  <a:srgbClr val="002060"/>
                </a:solidFill>
                <a:latin typeface="+mj-lt"/>
              </a:rPr>
              <a:t> vào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phiếu</a:t>
            </a:r>
            <a:r>
              <a:rPr lang="vi-VN">
                <a:solidFill>
                  <a:srgbClr val="002060"/>
                </a:solidFill>
                <a:latin typeface="+mj-lt"/>
              </a:rPr>
              <a:t> số 2 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tính trung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>
                <a:solidFill>
                  <a:srgbClr val="002060"/>
                </a:solidFill>
                <a:latin typeface="+mj-lt"/>
              </a:rPr>
              <a:t> cộng kết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quả</a:t>
            </a:r>
            <a:r>
              <a:rPr lang="vi-VN">
                <a:solidFill>
                  <a:srgbClr val="002060"/>
                </a:solidFill>
                <a:latin typeface="+mj-lt"/>
              </a:rPr>
              <a:t> của cả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1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HS</a:t>
            </a:r>
            <a:r>
              <a:rPr lang="vi-VN">
                <a:solidFill>
                  <a:srgbClr val="002060"/>
                </a:solidFill>
                <a:latin typeface="+mj-lt"/>
              </a:rPr>
              <a:t> đại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diện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báo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cáo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algn="just"/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B41599D4-A4FD-4C3D-9318-21FFAFD2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B4064EBC-70E8-44AB-9F0D-24E001D6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507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684C1D4-B6EB-44B0-877D-3A3AADE3C08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4: Báo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cáo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kết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quả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từng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nhóm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kiểm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định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6AC75BF-8FE6-40D4-BFFB-FC2DD80F2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209"/>
            <a:ext cx="10515600" cy="352675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bày kết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tính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thực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rồi tính tỉ lệ (không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tính chính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xuống thấp theo thang điểm 10 (có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cực và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thực hiện hay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giỡn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vào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thường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6640EB1F-72CC-48C0-93C0-90A846F9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2DA4BF8C-F258-4B27-A80D-34184267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21469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F2F2827-2D03-47D6-93D6-32BA5E8C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THỰC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TRÃI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ĐẾN ĐÂY LÀ KẾT </a:t>
            </a:r>
            <a:r>
              <a:rPr lang="en-US" sz="360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vi-VN" sz="360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230006D-6362-4E6F-B05F-0F2451E1C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8425"/>
            <a:ext cx="10515600" cy="223837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bị nội dung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đã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gởi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làm bài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gặp nhiều may mắn!</a:t>
            </a:r>
          </a:p>
        </p:txBody>
      </p:sp>
    </p:spTree>
    <p:extLst>
      <p:ext uri="{BB962C8B-B14F-4D97-AF65-F5344CB8AC3E}">
        <p14:creationId xmlns:p14="http://schemas.microsoft.com/office/powerpoint/2010/main" val="71544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81715AB-38E1-4D26-B3FF-8A339A147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0447"/>
            <a:ext cx="9121254" cy="1921790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anchor="ctr">
            <a:normAutofit/>
          </a:bodyPr>
          <a:lstStyle/>
          <a:p>
            <a:r>
              <a:rPr lang="vi-VN" sz="2800" err="1">
                <a:solidFill>
                  <a:srgbClr val="FF0000"/>
                </a:solidFill>
              </a:rPr>
              <a:t>TOÁN</a:t>
            </a:r>
            <a:r>
              <a:rPr lang="vi-VN" sz="2800">
                <a:solidFill>
                  <a:srgbClr val="FF0000"/>
                </a:solidFill>
              </a:rPr>
              <a:t> 8 - </a:t>
            </a:r>
            <a:r>
              <a:rPr lang="vi-VN" sz="2800" err="1">
                <a:solidFill>
                  <a:srgbClr val="FF0000"/>
                </a:solidFill>
              </a:rPr>
              <a:t>CTST</a:t>
            </a:r>
            <a:endParaRPr lang="vi-VN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F0EA70B7-81FA-4346-8969-3A35DEC25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8698"/>
            <a:ext cx="9144000" cy="3022170"/>
          </a:xfr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16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anchor="ctr"/>
          <a:lstStyle/>
          <a:p>
            <a:r>
              <a:rPr lang="vi-VN" b="1">
                <a:solidFill>
                  <a:srgbClr val="FF0000"/>
                </a:solidFill>
                <a:latin typeface="+mj-lt"/>
              </a:rPr>
              <a:t>HOẠT ĐỘNG THỰC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HÀNH</a:t>
            </a:r>
            <a:r>
              <a:rPr lang="vi-VN" b="1">
                <a:solidFill>
                  <a:srgbClr val="FF0000"/>
                </a:solidFill>
                <a:latin typeface="+mj-lt"/>
              </a:rPr>
              <a:t> VÀ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TRÃI</a:t>
            </a:r>
            <a:r>
              <a:rPr lang="vi-VN" b="1">
                <a:solidFill>
                  <a:srgbClr val="FF0000"/>
                </a:solidFill>
                <a:latin typeface="+mj-lt"/>
              </a:rPr>
              <a:t>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NGHIỆM</a:t>
            </a:r>
            <a:endParaRPr lang="vi-VN" b="1">
              <a:solidFill>
                <a:srgbClr val="FF0000"/>
              </a:solidFill>
              <a:latin typeface="+mj-lt"/>
            </a:endParaRPr>
          </a:p>
          <a:p>
            <a:endParaRPr lang="vi-VN">
              <a:solidFill>
                <a:srgbClr val="FF0000"/>
              </a:solidFill>
              <a:latin typeface="+mj-lt"/>
            </a:endParaRPr>
          </a:p>
          <a:p>
            <a:r>
              <a:rPr lang="vi-VN" b="1">
                <a:solidFill>
                  <a:srgbClr val="FF0000"/>
                </a:solidFill>
                <a:latin typeface="+mj-lt"/>
              </a:rPr>
              <a:t>HOẠT ĐỘNG 6: </a:t>
            </a:r>
          </a:p>
          <a:p>
            <a:r>
              <a:rPr lang="vi-VN" b="1">
                <a:solidFill>
                  <a:srgbClr val="FF0000"/>
                </a:solidFill>
                <a:latin typeface="+mj-lt"/>
              </a:rPr>
              <a:t>ỨNG DỤNG ĐỊNH LÝ </a:t>
            </a:r>
            <a:r>
              <a:rPr lang="vi-VN" b="1" err="1">
                <a:solidFill>
                  <a:srgbClr val="FF0000"/>
                </a:solidFill>
                <a:latin typeface="+mj-lt"/>
              </a:rPr>
              <a:t>THALÈS</a:t>
            </a:r>
            <a:r>
              <a:rPr lang="vi-VN" b="1">
                <a:solidFill>
                  <a:srgbClr val="FF0000"/>
                </a:solidFill>
                <a:latin typeface="+mj-lt"/>
              </a:rPr>
              <a:t> ĐỂ ƯỚC LƯỢNG TỈ LỆ GIỮA CHIỀU NGANG VÀ CHIỀU DỌC CỦA MỘT VẬT</a:t>
            </a:r>
            <a:endParaRPr lang="vi-VN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Hình chữ nhật: Góc Tròn 3">
            <a:hlinkClick r:id="rId2" action="ppaction://hlinksldjump"/>
            <a:extLst>
              <a:ext uri="{FF2B5EF4-FFF2-40B4-BE49-F238E27FC236}">
                <a16:creationId xmlns:a16="http://schemas.microsoft.com/office/drawing/2014/main" id="{8CCC225F-E631-4F37-B858-614974E59FD7}"/>
              </a:ext>
            </a:extLst>
          </p:cNvPr>
          <p:cNvSpPr/>
          <p:nvPr/>
        </p:nvSpPr>
        <p:spPr>
          <a:xfrm>
            <a:off x="2756848" y="5964072"/>
            <a:ext cx="1760561" cy="627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/>
              <a:t>Tiết 1</a:t>
            </a:r>
          </a:p>
        </p:txBody>
      </p:sp>
      <p:sp>
        <p:nvSpPr>
          <p:cNvPr id="5" name="Hình chữ nhật: Góc Tròn 4">
            <a:hlinkClick r:id="rId3" action="ppaction://hlinksldjump"/>
            <a:extLst>
              <a:ext uri="{FF2B5EF4-FFF2-40B4-BE49-F238E27FC236}">
                <a16:creationId xmlns:a16="http://schemas.microsoft.com/office/drawing/2014/main" id="{27AD4655-6D41-4D9A-9684-4CA7B501883B}"/>
              </a:ext>
            </a:extLst>
          </p:cNvPr>
          <p:cNvSpPr/>
          <p:nvPr/>
        </p:nvSpPr>
        <p:spPr>
          <a:xfrm>
            <a:off x="7233313" y="5964071"/>
            <a:ext cx="1760561" cy="627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/>
              <a:t>Tiết 2</a:t>
            </a:r>
          </a:p>
        </p:txBody>
      </p:sp>
      <p:sp>
        <p:nvSpPr>
          <p:cNvPr id="8" name="Chỗ dành sẵn cho Ngày tháng 5">
            <a:extLst>
              <a:ext uri="{FF2B5EF4-FFF2-40B4-BE49-F238E27FC236}">
                <a16:creationId xmlns:a16="http://schemas.microsoft.com/office/drawing/2014/main" id="{CB85A24F-42B4-4872-9476-EAA85FE5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85248" y="2372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9" name="Chỗ dành sẵn cho Chân trang 6">
            <a:extLst>
              <a:ext uri="{FF2B5EF4-FFF2-40B4-BE49-F238E27FC236}">
                <a16:creationId xmlns:a16="http://schemas.microsoft.com/office/drawing/2014/main" id="{554B236B-6E7E-4D10-A814-52AD3705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86048" y="2372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5058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35C95B5-7F7E-4E91-A73B-82D8020A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7716"/>
            <a:ext cx="10515600" cy="132556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8FB4671-8D49-419E-B88A-420C7A38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1568"/>
            <a:ext cx="10515600" cy="104820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TRONG </a:t>
            </a:r>
            <a:r>
              <a:rPr lang="en-US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</a:t>
            </a:r>
            <a:endParaRPr lang="vi-VN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D2D01CED-C868-49CB-8BE9-2DA70D13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E248533A-2CAC-414A-B091-B0A9E04FC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7802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2D28D2-8613-4567-B5EB-02A619C392CB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1: Mở đầu</a:t>
            </a:r>
            <a:b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 phút)</a:t>
            </a:r>
            <a:endParaRPr lang="vi-VN" sz="320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174AD78-B0B6-4FE6-9E28-3913D4C1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2237"/>
            <a:ext cx="10515600" cy="37747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Chia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Đặt</a:t>
            </a:r>
            <a:r>
              <a:rPr lang="vi-VN">
                <a:solidFill>
                  <a:srgbClr val="002060"/>
                </a:solidFill>
                <a:latin typeface="+mj-lt"/>
              </a:rPr>
              <a:t> tên riêng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Bình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Phân công nhiệm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vụ</a:t>
            </a:r>
            <a:r>
              <a:rPr lang="vi-VN">
                <a:solidFill>
                  <a:srgbClr val="002060"/>
                </a:solidFill>
                <a:latin typeface="+mj-lt"/>
              </a:rPr>
              <a:t> từng thành viên</a:t>
            </a: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Thành viên</a:t>
            </a:r>
          </a:p>
          <a:p>
            <a:pPr algn="just"/>
            <a:r>
              <a:rPr lang="vi-VN">
                <a:solidFill>
                  <a:srgbClr val="002060"/>
                </a:solidFill>
                <a:latin typeface="+mj-lt"/>
              </a:rPr>
              <a:t>  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Chú</a:t>
            </a:r>
            <a:r>
              <a:rPr lang="vi-VN">
                <a:solidFill>
                  <a:srgbClr val="002060"/>
                </a:solidFill>
                <a:latin typeface="+mj-lt"/>
              </a:rPr>
              <a:t> ý:  Hoạt động tốt được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điểm; vi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phạm</a:t>
            </a:r>
            <a:r>
              <a:rPr lang="vi-VN">
                <a:solidFill>
                  <a:srgbClr val="002060"/>
                </a:solidFill>
                <a:latin typeface="+mj-lt"/>
              </a:rPr>
              <a:t> nội quy bị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trừ</a:t>
            </a:r>
            <a:r>
              <a:rPr lang="vi-VN">
                <a:solidFill>
                  <a:srgbClr val="002060"/>
                </a:solidFill>
                <a:latin typeface="+mj-lt"/>
              </a:rPr>
              <a:t> điểm ( điểm tính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</a:t>
            </a:r>
            <a:r>
              <a:rPr lang="vi-VN">
                <a:solidFill>
                  <a:srgbClr val="002060"/>
                </a:solidFill>
                <a:latin typeface="+mj-lt"/>
              </a:rPr>
              <a:t> nhân)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2FCB391A-3096-499E-BFC4-EAA77325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72DA854D-C6FC-4500-8E05-83069279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41413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DAFA668-65F7-421C-BDBA-5FA60454EB4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2: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Đặt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vấn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đề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tìm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giải pháp thực hiện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(10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CBEBC7E-BF2E-453F-956D-9AD874AF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8200" cy="4351338"/>
          </a:xfrm>
        </p:spPr>
        <p:txBody>
          <a:bodyPr/>
          <a:lstStyle/>
          <a:p>
            <a:pPr algn="just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một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nước) mà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tiếp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Thalès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số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C9B509B8-8DD9-47D3-9759-00E4A70E8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87219"/>
            <a:ext cx="2485714" cy="1714286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:a16="http://schemas.microsoft.com/office/drawing/2014/main" id="{0B63129C-BD26-4C2B-AB59-7DED293E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4373" y="4777695"/>
            <a:ext cx="2704762" cy="17333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/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𝑂𝑀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sSup>
                            <m:sSupPr>
                              <m:ctrlP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vi-V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vi-V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vi-V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2365A028-9AE1-4D72-8BB8-A288E6461C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054" y="5644361"/>
                <a:ext cx="2704762" cy="772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hộp đựng bình thủy nước">
            <a:extLst>
              <a:ext uri="{FF2B5EF4-FFF2-40B4-BE49-F238E27FC236}">
                <a16:creationId xmlns:a16="http://schemas.microsoft.com/office/drawing/2014/main" id="{F0DC3DC5-D1F7-4C05-AF9A-B8FF27869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8" r="15850"/>
          <a:stretch/>
        </p:blipFill>
        <p:spPr bwMode="auto">
          <a:xfrm>
            <a:off x="7174202" y="1910618"/>
            <a:ext cx="2210519" cy="3513813"/>
          </a:xfrm>
          <a:prstGeom prst="rect">
            <a:avLst/>
          </a:prstGeom>
          <a:noFill/>
        </p:spPr>
      </p:pic>
      <p:sp>
        <p:nvSpPr>
          <p:cNvPr id="13" name="Chỗ dành sẵn cho Ngày tháng 5">
            <a:extLst>
              <a:ext uri="{FF2B5EF4-FFF2-40B4-BE49-F238E27FC236}">
                <a16:creationId xmlns:a16="http://schemas.microsoft.com/office/drawing/2014/main" id="{F1A1B3FA-9A04-4751-A5AC-E864E4A1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65207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14" name="Chỗ dành sẵn cho Chân trang 6">
            <a:extLst>
              <a:ext uri="{FF2B5EF4-FFF2-40B4-BE49-F238E27FC236}">
                <a16:creationId xmlns:a16="http://schemas.microsoft.com/office/drawing/2014/main" id="{E33EC313-160B-4B1C-B60B-ED566B0A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435979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sp>
        <p:nvSpPr>
          <p:cNvPr id="10" name="Hình chữ nhật: Góc Tròn 9">
            <a:extLst>
              <a:ext uri="{FF2B5EF4-FFF2-40B4-BE49-F238E27FC236}">
                <a16:creationId xmlns:a16="http://schemas.microsoft.com/office/drawing/2014/main" id="{D84AE1D9-3E3B-4063-B973-A6E00851747C}"/>
              </a:ext>
            </a:extLst>
          </p:cNvPr>
          <p:cNvSpPr/>
          <p:nvPr/>
        </p:nvSpPr>
        <p:spPr>
          <a:xfrm>
            <a:off x="9802523" y="1856473"/>
            <a:ext cx="2129654" cy="3567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hiện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 tỉ lệ chiều ngang và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80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vi-VN" sz="2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0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8CC9D04-0D93-4854-AD29-7CF06919ACC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3: Thực hiện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ước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lượng và tính trung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bình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5494E4B-6D16-4EF0-A550-93CFDC820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cho từng thành viên tại chỗ ngồi của mình mà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ước</a:t>
            </a:r>
            <a:r>
              <a:rPr lang="vi-VN">
                <a:solidFill>
                  <a:srgbClr val="002060"/>
                </a:solidFill>
                <a:latin typeface="+mj-lt"/>
              </a:rPr>
              <a:t> lượng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 rồi tính tỉ lệ theo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dài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ghi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vào </a:t>
            </a:r>
            <a:r>
              <a:rPr lang="vi-VN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vi-VN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1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tính trung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bình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kết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quả</a:t>
            </a:r>
            <a:r>
              <a:rPr lang="vi-VN">
                <a:solidFill>
                  <a:srgbClr val="002060"/>
                </a:solidFill>
                <a:latin typeface="+mj-lt"/>
              </a:rPr>
              <a:t> của cả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1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HS</a:t>
            </a:r>
            <a:r>
              <a:rPr lang="vi-VN">
                <a:solidFill>
                  <a:srgbClr val="002060"/>
                </a:solidFill>
                <a:latin typeface="+mj-lt"/>
              </a:rPr>
              <a:t> đại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diện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báo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cáo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algn="just"/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B41599D4-A4FD-4C3D-9318-21FFAFD2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B4064EBC-70E8-44AB-9F0D-24E001D6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338299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684C1D4-B6EB-44B0-877D-3A3AADE3C08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4: Báo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cáo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kết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quả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từng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nhóm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và </a:t>
            </a:r>
            <a:r>
              <a:rPr lang="vi-VN" sz="320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kiểm</a:t>
            </a: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định</a:t>
            </a:r>
            <a:b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(15 phút)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6AC75BF-8FE6-40D4-BFFB-FC2DD80F2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209"/>
            <a:ext cx="10515600" cy="352675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bày kết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khi tính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từng vị trí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thể.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thực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bằng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chiều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 rồi tính tỉ lệ (không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lượng)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tính chính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từ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xuống thấp theo thang điểm 10 (có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cực và điểm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thực hiện hay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giỡn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vào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điểm thường </a:t>
            </a:r>
            <a:r>
              <a:rPr lang="en-US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6640EB1F-72CC-48C0-93C0-90A846F9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2DA4BF8C-F258-4B27-A80D-34184267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8617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FB05752C-FC50-4E85-9A38-203538E4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89767A28-6586-4376-BF66-3D48E279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  <p:sp>
        <p:nvSpPr>
          <p:cNvPr id="8" name="Tiêu đề 1">
            <a:extLst>
              <a:ext uri="{FF2B5EF4-FFF2-40B4-BE49-F238E27FC236}">
                <a16:creationId xmlns:a16="http://schemas.microsoft.com/office/drawing/2014/main" id="{87617A4B-3A3C-447C-874C-7B7B2B9333D8}"/>
              </a:ext>
            </a:extLst>
          </p:cNvPr>
          <p:cNvSpPr txBox="1">
            <a:spLocks/>
          </p:cNvSpPr>
          <p:nvPr/>
        </p:nvSpPr>
        <p:spPr>
          <a:xfrm>
            <a:off x="838200" y="718230"/>
            <a:ext cx="10515600" cy="13255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endParaRPr lang="vi-VN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hỗ dành sẵn cho Nội dung 2">
            <a:extLst>
              <a:ext uri="{FF2B5EF4-FFF2-40B4-BE49-F238E27FC236}">
                <a16:creationId xmlns:a16="http://schemas.microsoft.com/office/drawing/2014/main" id="{389CE870-C8D6-4C99-A80B-A8B768671FFD}"/>
              </a:ext>
            </a:extLst>
          </p:cNvPr>
          <p:cNvSpPr txBox="1">
            <a:spLocks/>
          </p:cNvSpPr>
          <p:nvPr/>
        </p:nvSpPr>
        <p:spPr>
          <a:xfrm>
            <a:off x="838200" y="3131911"/>
            <a:ext cx="10515600" cy="1048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NGOÀI </a:t>
            </a:r>
            <a:r>
              <a:rPr lang="en-US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endParaRPr lang="vi-VN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2D28D2-8613-4567-B5EB-02A619C392CB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vi-VN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Hoạt động 1: Mở đầu</a:t>
            </a:r>
            <a:b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32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 phút)</a:t>
            </a:r>
            <a:endParaRPr lang="vi-VN" sz="320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174AD78-B0B6-4FE6-9E28-3913D4C1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2237"/>
            <a:ext cx="10515600" cy="377472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Chia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 err="1">
                <a:solidFill>
                  <a:srgbClr val="002060"/>
                </a:solidFill>
                <a:latin typeface="+mj-lt"/>
              </a:rPr>
              <a:t>Đặt</a:t>
            </a:r>
            <a:r>
              <a:rPr lang="vi-VN">
                <a:solidFill>
                  <a:srgbClr val="002060"/>
                </a:solidFill>
                <a:latin typeface="+mj-lt"/>
              </a:rPr>
              <a:t> tên riêng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r>
              <a:rPr lang="vi-VN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Bình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chọn</a:t>
            </a:r>
            <a:r>
              <a:rPr lang="vi-VN">
                <a:solidFill>
                  <a:srgbClr val="002060"/>
                </a:solidFill>
                <a:latin typeface="+mj-lt"/>
              </a:rPr>
              <a:t> 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vi-VN">
                <a:solidFill>
                  <a:srgbClr val="002060"/>
                </a:solidFill>
                <a:latin typeface="+mj-lt"/>
              </a:rPr>
              <a:t>Phân công nhiệm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vụ</a:t>
            </a:r>
            <a:r>
              <a:rPr lang="vi-VN">
                <a:solidFill>
                  <a:srgbClr val="002060"/>
                </a:solidFill>
                <a:latin typeface="+mj-lt"/>
              </a:rPr>
              <a:t> từng thành viên</a:t>
            </a: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Trưởng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nhóm</a:t>
            </a:r>
            <a:endParaRPr lang="vi-VN">
              <a:solidFill>
                <a:srgbClr val="002060"/>
              </a:solidFill>
              <a:latin typeface="+mj-lt"/>
            </a:endParaRPr>
          </a:p>
          <a:p>
            <a:pPr lvl="1">
              <a:buFont typeface="Webdings" panose="05030102010509060703" pitchFamily="18" charset="2"/>
              <a:buChar char=""/>
            </a:pPr>
            <a:r>
              <a:rPr lang="vi-VN">
                <a:solidFill>
                  <a:srgbClr val="002060"/>
                </a:solidFill>
                <a:latin typeface="+mj-lt"/>
              </a:rPr>
              <a:t>Thành viên</a:t>
            </a:r>
          </a:p>
          <a:p>
            <a:pPr algn="just"/>
            <a:r>
              <a:rPr lang="vi-VN">
                <a:solidFill>
                  <a:srgbClr val="002060"/>
                </a:solidFill>
                <a:latin typeface="+mj-lt"/>
              </a:rPr>
              <a:t>  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Chú</a:t>
            </a:r>
            <a:r>
              <a:rPr lang="vi-VN">
                <a:solidFill>
                  <a:srgbClr val="002060"/>
                </a:solidFill>
                <a:latin typeface="+mj-lt"/>
              </a:rPr>
              <a:t> ý:  Hoạt động tốt được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cộng</a:t>
            </a:r>
            <a:r>
              <a:rPr lang="vi-VN">
                <a:solidFill>
                  <a:srgbClr val="002060"/>
                </a:solidFill>
                <a:latin typeface="+mj-lt"/>
              </a:rPr>
              <a:t> điểm; vi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phạm</a:t>
            </a:r>
            <a:r>
              <a:rPr lang="vi-VN">
                <a:solidFill>
                  <a:srgbClr val="002060"/>
                </a:solidFill>
                <a:latin typeface="+mj-lt"/>
              </a:rPr>
              <a:t> nội quy bị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trừ</a:t>
            </a:r>
            <a:r>
              <a:rPr lang="vi-VN">
                <a:solidFill>
                  <a:srgbClr val="002060"/>
                </a:solidFill>
                <a:latin typeface="+mj-lt"/>
              </a:rPr>
              <a:t> điểm ( điểm tính cho </a:t>
            </a:r>
            <a:r>
              <a:rPr lang="vi-VN" err="1">
                <a:solidFill>
                  <a:srgbClr val="002060"/>
                </a:solidFill>
                <a:latin typeface="+mj-lt"/>
              </a:rPr>
              <a:t>cá</a:t>
            </a:r>
            <a:r>
              <a:rPr lang="vi-VN">
                <a:solidFill>
                  <a:srgbClr val="002060"/>
                </a:solidFill>
                <a:latin typeface="+mj-lt"/>
              </a:rPr>
              <a:t> nhân)</a:t>
            </a:r>
          </a:p>
          <a:p>
            <a:pPr lvl="1"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vi-VN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Chỗ dành sẵn cho Ngày tháng 5">
            <a:extLst>
              <a:ext uri="{FF2B5EF4-FFF2-40B4-BE49-F238E27FC236}">
                <a16:creationId xmlns:a16="http://schemas.microsoft.com/office/drawing/2014/main" id="{2FCB391A-3096-499E-BFC4-EAA77325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algn="ctr"/>
            <a:fld id="{A8DD8196-5C62-4F41-9BED-09BE8E754C86}" type="datetime1">
              <a:rPr lang="vi-VN" smtClean="0">
                <a:solidFill>
                  <a:srgbClr val="FF0000"/>
                </a:solidFill>
              </a:rPr>
              <a:pPr algn="ctr"/>
              <a:t>20/07/2023</a:t>
            </a:fld>
            <a:endParaRPr lang="vi-VN">
              <a:solidFill>
                <a:srgbClr val="FF0000"/>
              </a:solidFill>
            </a:endParaRPr>
          </a:p>
        </p:txBody>
      </p:sp>
      <p:sp>
        <p:nvSpPr>
          <p:cNvPr id="7" name="Chỗ dành sẵn cho Chân trang 6">
            <a:extLst>
              <a:ext uri="{FF2B5EF4-FFF2-40B4-BE49-F238E27FC236}">
                <a16:creationId xmlns:a16="http://schemas.microsoft.com/office/drawing/2014/main" id="{72DA854D-C6FC-4500-8E05-83069279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</p:spPr>
        <p:txBody>
          <a:bodyPr/>
          <a:lstStyle/>
          <a:p>
            <a:r>
              <a:rPr lang="vi-VN">
                <a:solidFill>
                  <a:srgbClr val="FF0000"/>
                </a:solidFill>
              </a:rPr>
              <a:t>8:09:36 CH</a:t>
            </a:r>
          </a:p>
        </p:txBody>
      </p:sp>
    </p:spTree>
    <p:extLst>
      <p:ext uri="{BB962C8B-B14F-4D97-AF65-F5344CB8AC3E}">
        <p14:creationId xmlns:p14="http://schemas.microsoft.com/office/powerpoint/2010/main" val="974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863</Words>
  <PresentationFormat>Màn hình rộng</PresentationFormat>
  <Paragraphs>79</Paragraphs>
  <Slides>13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19" baseType="lpstr">
      <vt:lpstr>Arial</vt:lpstr>
      <vt:lpstr>Calibri Light</vt:lpstr>
      <vt:lpstr>Cambria Math</vt:lpstr>
      <vt:lpstr>Times New Roman</vt:lpstr>
      <vt:lpstr>Webdings</vt:lpstr>
      <vt:lpstr>Office Theme</vt:lpstr>
      <vt:lpstr>DỰ ÁN MIỄN PHÍ – THƯ VIỆN VNTEACH.COM  Trường THCS Tân Dương – Lai Vung – Đồng Tháp Người soạn: Nguyễn Thành Đạt  (Sđt: 0911 635 602;  Zalo: Nguyễn Đạt)  Toán 8 (CTST) Email: ntdat.c2tanduong@laivung.edu.vn</vt:lpstr>
      <vt:lpstr>TOÁN 8 - CTST</vt:lpstr>
      <vt:lpstr>TIẾT 1</vt:lpstr>
      <vt:lpstr>Hoạt động 1: Mở đầu (5 phút)</vt:lpstr>
      <vt:lpstr>Hoạt động 2: Đặt vấn đề và tìm giải pháp thực hiện (10 phút)</vt:lpstr>
      <vt:lpstr>Hoạt động 3: Thực hiện ước lượng và tính trung bình (15 phút)</vt:lpstr>
      <vt:lpstr>Hoạt động 4: Báo cáo kết quả từng nhóm và kiểm định (15 phút)</vt:lpstr>
      <vt:lpstr>Bản trình bày PowerPoint</vt:lpstr>
      <vt:lpstr>Hoạt động 1: Mở đầu (5 phút)</vt:lpstr>
      <vt:lpstr>Hoạt động 2: Đặt vấn đề và tìm giải pháp thực hiện (10 phút)</vt:lpstr>
      <vt:lpstr>Hoạt động 3: Thực hiện ước lượng và tính trung bình (15 phút)</vt:lpstr>
      <vt:lpstr>Hoạt động 4: Báo cáo kết quả từng nhóm và kiểm định (15 phút)</vt:lpstr>
      <vt:lpstr>CHƯƠNG TRÌNH HOẠT ĐỘNG THỰC HÀNH TRÃI NGHIỆM ĐẾN ĐÂY LÀ KẾT THÚC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2023-07-20T11:24:33Z</dcterms:created>
  <dcterms:modified xsi:type="dcterms:W3CDTF">2023-07-20T14:20:55Z</dcterms:modified>
</cp:coreProperties>
</file>