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345" r:id="rId3"/>
    <p:sldId id="257" r:id="rId4"/>
    <p:sldId id="360" r:id="rId5"/>
    <p:sldId id="361" r:id="rId6"/>
    <p:sldId id="362" r:id="rId7"/>
    <p:sldId id="363" r:id="rId8"/>
    <p:sldId id="346" r:id="rId9"/>
    <p:sldId id="347" r:id="rId10"/>
    <p:sldId id="349" r:id="rId11"/>
    <p:sldId id="364" r:id="rId12"/>
    <p:sldId id="351" r:id="rId13"/>
    <p:sldId id="366" r:id="rId14"/>
    <p:sldId id="344" r:id="rId15"/>
    <p:sldId id="365" r:id="rId16"/>
    <p:sldId id="32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107" d="100"/>
          <a:sy n="107" d="100"/>
        </p:scale>
        <p:origin x="177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4/2/2024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4/2/2024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gif"/><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openxmlformats.org/officeDocument/2006/relationships/image" Target="../media/image22.jpeg"/><Relationship Id="rId4" Type="http://schemas.openxmlformats.org/officeDocument/2006/relationships/image" Target="../media/image13.jpe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86842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79222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457200" y="990600"/>
            <a:ext cx="3721139" cy="2031325"/>
          </a:xfrm>
          <a:prstGeom prst="rect">
            <a:avLst/>
          </a:prstGeom>
        </p:spPr>
        <p:txBody>
          <a:bodyPr wrap="square">
            <a:spAutoFit/>
          </a:bodyPr>
          <a:lstStyle/>
          <a:p>
            <a:pPr algn="ctr"/>
            <a:r>
              <a:rPr lang="en-US" i="1" dirty="0" err="1">
                <a:solidFill>
                  <a:srgbClr val="FF0000"/>
                </a:solidFill>
                <a:latin typeface="Cambria" panose="02040503050406030204" pitchFamily="18" charset="0"/>
                <a:ea typeface="Cambria" panose="02040503050406030204" pitchFamily="18" charset="0"/>
              </a:rPr>
              <a:t>Quan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sát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các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hình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ảnh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dưới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đây</a:t>
            </a:r>
            <a:endParaRPr lang="en-US" i="1" dirty="0">
              <a:solidFill>
                <a:srgbClr val="FF0000"/>
              </a:solidFill>
              <a:latin typeface="Cambria" panose="02040503050406030204" pitchFamily="18" charset="0"/>
              <a:ea typeface="Cambria" panose="02040503050406030204" pitchFamily="18" charset="0"/>
            </a:endParaRPr>
          </a:p>
          <a:p>
            <a:pPr algn="ct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em</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hãy</a:t>
            </a:r>
            <a:r>
              <a:rPr lang="en-US" i="1" dirty="0">
                <a:solidFill>
                  <a:srgbClr val="FF0000"/>
                </a:solidFill>
                <a:latin typeface="Cambria" panose="02040503050406030204" pitchFamily="18" charset="0"/>
                <a:ea typeface="Cambria" panose="02040503050406030204" pitchFamily="18" charset="0"/>
              </a:rPr>
              <a:t>, n</a:t>
            </a:r>
            <a:r>
              <a:rPr lang="vi-VN" i="1" dirty="0">
                <a:solidFill>
                  <a:srgbClr val="FF0000"/>
                </a:solidFill>
                <a:latin typeface="Cambria" panose="02040503050406030204" pitchFamily="18" charset="0"/>
                <a:ea typeface="Cambria" panose="02040503050406030204" pitchFamily="18" charset="0"/>
              </a:rPr>
              <a:t>ên các loài động vật trong ảnh theo thứ tự a, b, c, d, đ, e.</a:t>
            </a:r>
            <a:r>
              <a:rPr lang="en-US" i="1" dirty="0">
                <a:solidFill>
                  <a:srgbClr val="FF0000"/>
                </a:solidFill>
                <a:latin typeface="Cambria" panose="02040503050406030204" pitchFamily="18" charset="0"/>
                <a:ea typeface="Cambria" panose="02040503050406030204" pitchFamily="18" charset="0"/>
              </a:rPr>
              <a:t> Cho </a:t>
            </a:r>
            <a:r>
              <a:rPr lang="en-US" i="1" dirty="0" err="1">
                <a:solidFill>
                  <a:srgbClr val="FF0000"/>
                </a:solidFill>
                <a:latin typeface="Cambria" panose="02040503050406030204" pitchFamily="18" charset="0"/>
                <a:ea typeface="Cambria" panose="02040503050406030204" pitchFamily="18" charset="0"/>
              </a:rPr>
              <a:t>biết</a:t>
            </a:r>
            <a:r>
              <a:rPr lang="en-US" i="1" dirty="0">
                <a:solidFill>
                  <a:srgbClr val="FF0000"/>
                </a:solidFill>
                <a:latin typeface="Cambria" panose="02040503050406030204" pitchFamily="18" charset="0"/>
                <a:ea typeface="Cambria" panose="02040503050406030204" pitchFamily="18" charset="0"/>
              </a:rPr>
              <a:t> đ</a:t>
            </a:r>
            <a:r>
              <a:rPr lang="vi-VN" i="1" dirty="0">
                <a:solidFill>
                  <a:srgbClr val="FF0000"/>
                </a:solidFill>
                <a:latin typeface="Cambria" panose="02040503050406030204" pitchFamily="18" charset="0"/>
                <a:ea typeface="Cambria" panose="02040503050406030204" pitchFamily="18" charset="0"/>
              </a:rPr>
              <a:t>ộng vật nào thường sống trên cạn, động vật nào thường </a:t>
            </a:r>
            <a:endParaRPr lang="en-US" i="1" dirty="0">
              <a:solidFill>
                <a:srgbClr val="FF0000"/>
              </a:solidFill>
              <a:latin typeface="Cambria" panose="02040503050406030204" pitchFamily="18" charset="0"/>
              <a:ea typeface="Cambria" panose="02040503050406030204" pitchFamily="18" charset="0"/>
            </a:endParaRPr>
          </a:p>
          <a:p>
            <a:pPr algn="ctr"/>
            <a:r>
              <a:rPr lang="vi-VN" i="1" dirty="0">
                <a:solidFill>
                  <a:srgbClr val="FF0000"/>
                </a:solidFill>
                <a:latin typeface="Cambria" panose="02040503050406030204" pitchFamily="18" charset="0"/>
                <a:ea typeface="Cambria" panose="02040503050406030204" pitchFamily="18" charset="0"/>
              </a:rPr>
              <a:t>Sống</a:t>
            </a:r>
            <a:r>
              <a:rPr lang="en-US" i="1" dirty="0">
                <a:solidFill>
                  <a:srgbClr val="FF0000"/>
                </a:solidFill>
                <a:latin typeface="Cambria" panose="02040503050406030204" pitchFamily="18" charset="0"/>
                <a:ea typeface="Cambria" panose="02040503050406030204" pitchFamily="18" charset="0"/>
              </a:rPr>
              <a:t> </a:t>
            </a:r>
            <a:r>
              <a:rPr lang="vi-VN" i="1" dirty="0">
                <a:solidFill>
                  <a:srgbClr val="FF0000"/>
                </a:solidFill>
                <a:latin typeface="Cambria" panose="02040503050406030204" pitchFamily="18" charset="0"/>
                <a:ea typeface="Cambria" panose="02040503050406030204" pitchFamily="18" charset="0"/>
              </a:rPr>
              <a:t>dưới nước?</a:t>
            </a:r>
          </a:p>
          <a:p>
            <a:pPr algn="ctr"/>
            <a:endParaRPr lang="en-US"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419600" y="914400"/>
            <a:ext cx="4339822" cy="1708160"/>
          </a:xfrm>
          <a:prstGeom prst="rect">
            <a:avLst/>
          </a:prstGeom>
        </p:spPr>
        <p:txBody>
          <a:bodyPr wrap="square">
            <a:spAutoFit/>
          </a:bodyPr>
          <a:lstStyle/>
          <a:p>
            <a:pPr algn="just"/>
            <a:r>
              <a:rPr lang="en-US" sz="2100" dirty="0">
                <a:latin typeface="Cambria" panose="02040503050406030204" pitchFamily="18" charset="0"/>
                <a:ea typeface="Cambria" panose="02040503050406030204" pitchFamily="18" charset="0"/>
              </a:rPr>
              <a:t>-</a:t>
            </a:r>
            <a:r>
              <a:rPr lang="vi-VN" sz="2100" dirty="0">
                <a:latin typeface="Cambria" panose="02040503050406030204" pitchFamily="18" charset="0"/>
                <a:ea typeface="Cambria" panose="02040503050406030204" pitchFamily="18" charset="0"/>
              </a:rPr>
              <a:t> Gấu Bắc Cực, b. Cá sấu, c. Voi, d. Rùa, đ. Hươu cao cổ, e. Cá heo</a:t>
            </a:r>
          </a:p>
          <a:p>
            <a:pPr algn="just"/>
            <a:r>
              <a:rPr lang="en-US" sz="2100" dirty="0">
                <a:latin typeface="Cambria" panose="02040503050406030204" pitchFamily="18" charset="0"/>
                <a:ea typeface="Cambria" panose="02040503050406030204" pitchFamily="18" charset="0"/>
              </a:rPr>
              <a:t>-</a:t>
            </a:r>
            <a:r>
              <a:rPr lang="vi-VN" sz="2100" dirty="0">
                <a:latin typeface="Cambria" panose="02040503050406030204" pitchFamily="18" charset="0"/>
                <a:ea typeface="Cambria" panose="02040503050406030204" pitchFamily="18" charset="0"/>
              </a:rPr>
              <a:t> Gấu Bắc Cực, Voi, Hươu cao cổ thường sống trên cạn; Cá Sấu, cá heo, Rùa thường sống dưới nước.</a:t>
            </a:r>
          </a:p>
        </p:txBody>
      </p:sp>
      <p:pic>
        <p:nvPicPr>
          <p:cNvPr id="2"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95475" y="3177960"/>
            <a:ext cx="4962525" cy="3466552"/>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93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8"/>
                                        </p:tgtEl>
                                        <p:attrNameLst>
                                          <p:attrName>r</p:attrName>
                                        </p:attrNameLst>
                                      </p:cBhvr>
                                    </p:animRot>
                                    <p:animRot by="-240000">
                                      <p:cBhvr>
                                        <p:cTn id="34" dur="200" fill="hold">
                                          <p:stCondLst>
                                            <p:cond delay="200"/>
                                          </p:stCondLst>
                                        </p:cTn>
                                        <p:tgtEl>
                                          <p:spTgt spid="8"/>
                                        </p:tgtEl>
                                        <p:attrNameLst>
                                          <p:attrName>r</p:attrName>
                                        </p:attrNameLst>
                                      </p:cBhvr>
                                    </p:animRot>
                                    <p:animRot by="240000">
                                      <p:cBhvr>
                                        <p:cTn id="35" dur="200" fill="hold">
                                          <p:stCondLst>
                                            <p:cond delay="400"/>
                                          </p:stCondLst>
                                        </p:cTn>
                                        <p:tgtEl>
                                          <p:spTgt spid="8"/>
                                        </p:tgtEl>
                                        <p:attrNameLst>
                                          <p:attrName>r</p:attrName>
                                        </p:attrNameLst>
                                      </p:cBhvr>
                                    </p:animRot>
                                    <p:animRot by="-240000">
                                      <p:cBhvr>
                                        <p:cTn id="36" dur="200" fill="hold">
                                          <p:stCondLst>
                                            <p:cond delay="600"/>
                                          </p:stCondLst>
                                        </p:cTn>
                                        <p:tgtEl>
                                          <p:spTgt spid="8"/>
                                        </p:tgtEl>
                                        <p:attrNameLst>
                                          <p:attrName>r</p:attrName>
                                        </p:attrNameLst>
                                      </p:cBhvr>
                                    </p:animRot>
                                    <p:animRot by="120000">
                                      <p:cBhvr>
                                        <p:cTn id="37" dur="200" fill="hold">
                                          <p:stCondLst>
                                            <p:cond delay="800"/>
                                          </p:stCondLst>
                                        </p:cTn>
                                        <p:tgtEl>
                                          <p:spTgt spid="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5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555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đa dạng của sinh vật trên lục địa</a:t>
            </a:r>
            <a:endParaRPr lang="en-US" sz="2400" b="1" dirty="0">
              <a:solidFill>
                <a:srgbClr val="0D30DD"/>
              </a:solidFill>
              <a:latin typeface="Cambria" pitchFamily="18" charset="0"/>
            </a:endParaRPr>
          </a:p>
        </p:txBody>
      </p:sp>
      <p:cxnSp>
        <p:nvCxnSpPr>
          <p:cNvPr id="34" name="Straight Connector 33"/>
          <p:cNvCxnSpPr/>
          <p:nvPr/>
        </p:nvCxnSpPr>
        <p:spPr>
          <a:xfrm flipH="1">
            <a:off x="1628083" y="1905000"/>
            <a:ext cx="20782" cy="4594086"/>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204356" y="3500223"/>
            <a:ext cx="1376577" cy="1376577"/>
            <a:chOff x="5057949" y="2413809"/>
            <a:chExt cx="1835436" cy="1835436"/>
          </a:xfrm>
          <a:solidFill>
            <a:schemeClr val="accent5">
              <a:lumMod val="40000"/>
              <a:lumOff val="60000"/>
            </a:schemeClr>
          </a:solidFill>
        </p:grpSpPr>
        <p:sp>
          <p:nvSpPr>
            <p:cNvPr id="36" name="Oval 35"/>
            <p:cNvSpPr/>
            <p:nvPr/>
          </p:nvSpPr>
          <p:spPr>
            <a:xfrm>
              <a:off x="5057949" y="2413809"/>
              <a:ext cx="1835436" cy="1835436"/>
            </a:xfrm>
            <a:prstGeom prst="ellipse">
              <a:avLst/>
            </a:prstGeom>
          </p:spPr>
          <p:style>
            <a:lnRef idx="3">
              <a:schemeClr val="lt1"/>
            </a:lnRef>
            <a:fillRef idx="1">
              <a:schemeClr val="accent5"/>
            </a:fillRef>
            <a:effectRef idx="1">
              <a:schemeClr val="accent5"/>
            </a:effectRef>
            <a:fontRef idx="minor">
              <a:schemeClr val="lt1"/>
            </a:fontRef>
          </p:style>
        </p:sp>
        <p:sp>
          <p:nvSpPr>
            <p:cNvPr id="37" name="Oval 4"/>
            <p:cNvSpPr/>
            <p:nvPr/>
          </p:nvSpPr>
          <p:spPr>
            <a:xfrm>
              <a:off x="5326743" y="2682602"/>
              <a:ext cx="1297848" cy="1297850"/>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8572" tIns="8572" rIns="8572" bIns="8572" numCol="1" spcCol="1270" anchor="ctr" anchorCtr="0">
              <a:noAutofit/>
            </a:bodyPr>
            <a:lstStyle/>
            <a:p>
              <a:pPr lvl="0" algn="ctr" defTabSz="800100">
                <a:lnSpc>
                  <a:spcPct val="100000"/>
                </a:lnSpc>
                <a:spcBef>
                  <a:spcPct val="0"/>
                </a:spcBef>
                <a:spcAft>
                  <a:spcPct val="35000"/>
                </a:spcAft>
              </a:pPr>
              <a:r>
                <a:rPr lang="en-US" altLang="vi-VN"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NHÓM</a:t>
              </a:r>
            </a:p>
            <a:p>
              <a:pPr lvl="0" algn="ctr" defTabSz="800100">
                <a:lnSpc>
                  <a:spcPct val="100000"/>
                </a:lnSpc>
                <a:spcBef>
                  <a:spcPct val="0"/>
                </a:spcBef>
                <a:spcAft>
                  <a:spcPct val="35000"/>
                </a:spcAft>
              </a:pP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5, 6, 7, 8</a:t>
              </a:r>
              <a:endParaRPr lang="vi-VN" altLang="en-US"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39" name="Straight Connector 38"/>
          <p:cNvCxnSpPr/>
          <p:nvPr/>
        </p:nvCxnSpPr>
        <p:spPr>
          <a:xfrm flipV="1">
            <a:off x="1638300" y="4240718"/>
            <a:ext cx="952500" cy="31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76400" y="2533466"/>
            <a:ext cx="851652" cy="119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861712" y="2340114"/>
            <a:ext cx="48403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a:t>
            </a:r>
          </a:p>
        </p:txBody>
      </p:sp>
      <p:sp>
        <p:nvSpPr>
          <p:cNvPr id="43" name="Rectangle 42"/>
          <p:cNvSpPr/>
          <p:nvPr/>
        </p:nvSpPr>
        <p:spPr>
          <a:xfrm>
            <a:off x="1828800" y="4054057"/>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2</a:t>
            </a:r>
          </a:p>
        </p:txBody>
      </p:sp>
      <p:sp>
        <p:nvSpPr>
          <p:cNvPr id="44" name="TextBox 43"/>
          <p:cNvSpPr txBox="1"/>
          <p:nvPr/>
        </p:nvSpPr>
        <p:spPr>
          <a:xfrm>
            <a:off x="2590800" y="3886200"/>
            <a:ext cx="6306068" cy="707886"/>
          </a:xfrm>
          <a:prstGeom prst="rect">
            <a:avLst/>
          </a:prstGeom>
          <a:solidFill>
            <a:schemeClr val="accent5">
              <a:lumMod val="20000"/>
              <a:lumOff val="80000"/>
            </a:schemeClr>
          </a:solidFill>
        </p:spPr>
        <p:txBody>
          <a:bodyPr wrap="square" rtlCol="0">
            <a:spAutoFit/>
          </a:bodyPr>
          <a:lstStyle/>
          <a:p>
            <a:pPr algn="just"/>
            <a:r>
              <a:rPr lang="vi-VN" sz="2000" dirty="0">
                <a:latin typeface="Cambria" panose="02040503050406030204" pitchFamily="18" charset="0"/>
                <a:ea typeface="Cambria" panose="02040503050406030204" pitchFamily="18" charset="0"/>
              </a:rPr>
              <a:t>Do động vật có khả năng di chuyển được nên ít phụ thuộc vào khí hậu.</a:t>
            </a:r>
            <a:endParaRPr lang="en-US" sz="2000" dirty="0">
              <a:effectLst/>
              <a:latin typeface="Cambria" panose="02040503050406030204" pitchFamily="18" charset="0"/>
              <a:ea typeface="Cambria" panose="02040503050406030204" pitchFamily="18" charset="0"/>
            </a:endParaRPr>
          </a:p>
        </p:txBody>
      </p:sp>
      <p:sp>
        <p:nvSpPr>
          <p:cNvPr id="45" name="TextBox 44"/>
          <p:cNvSpPr txBox="1"/>
          <p:nvPr/>
        </p:nvSpPr>
        <p:spPr>
          <a:xfrm>
            <a:off x="2590800" y="5334000"/>
            <a:ext cx="6248400" cy="1015663"/>
          </a:xfrm>
          <a:prstGeom prst="rect">
            <a:avLst/>
          </a:prstGeom>
          <a:solidFill>
            <a:schemeClr val="accent4">
              <a:lumMod val="20000"/>
              <a:lumOff val="80000"/>
            </a:schemeClr>
          </a:solidFill>
        </p:spPr>
        <p:txBody>
          <a:bodyPr wrap="square" rtlCol="0">
            <a:spAutoFit/>
          </a:bodyPr>
          <a:lstStyle/>
          <a:p>
            <a:pPr algn="just"/>
            <a:r>
              <a:rPr lang="vi-VN" sz="2000" dirty="0">
                <a:latin typeface="Cambria" panose="02040503050406030204" pitchFamily="18" charset="0"/>
                <a:ea typeface="Cambria" panose="02040503050406030204" pitchFamily="18" charset="0"/>
              </a:rPr>
              <a:t>Tầm quan trọng: cung cấp thịt, sữa, trứng làm nguồn thức ăn, làm thuốc chữa bệnh, dùng làm sức kéo; cung cấp da, lông để làm quần áo…</a:t>
            </a:r>
            <a:endParaRPr lang="en-US" sz="2000"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46" name="Straight Connector 45"/>
          <p:cNvCxnSpPr/>
          <p:nvPr/>
        </p:nvCxnSpPr>
        <p:spPr>
          <a:xfrm>
            <a:off x="1628083" y="5850082"/>
            <a:ext cx="96779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28801" y="5697682"/>
            <a:ext cx="546852"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3</a:t>
            </a:r>
          </a:p>
        </p:txBody>
      </p:sp>
      <p:sp>
        <p:nvSpPr>
          <p:cNvPr id="49" name="Text Box 2"/>
          <p:cNvSpPr txBox="1"/>
          <p:nvPr/>
        </p:nvSpPr>
        <p:spPr>
          <a:xfrm>
            <a:off x="2533132" y="2032337"/>
            <a:ext cx="6306068" cy="1015663"/>
          </a:xfrm>
          <a:prstGeom prst="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algn="just"/>
            <a:r>
              <a:rPr lang="vi-VN" sz="2000" dirty="0">
                <a:latin typeface="Cambria" panose="02040503050406030204" pitchFamily="18" charset="0"/>
                <a:ea typeface="Cambria" panose="02040503050406030204" pitchFamily="18" charset="0"/>
              </a:rPr>
              <a:t>Voọc leo trèo giỏi sống trong rừng mưa nhiệt đới; ngựa vằn sống trong xavan có nhiều đồng cỏ, tuần lộc sống ở thảm thực vật đài nguyên.</a:t>
            </a:r>
            <a:endParaRPr lang="en-US" sz="2000" dirty="0">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50"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Động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vật</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90456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7" dur="500"/>
                                        <p:tgtEl>
                                          <p:spTgt spid="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animEffect transition="in" filter="randombar(horizontal)">
                                      <p:cBhvr>
                                        <p:cTn id="17"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555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571499" y="2133600"/>
            <a:ext cx="6629399" cy="3200400"/>
          </a:xfrm>
          <a:prstGeom prst="wedgeRoundRectCallout">
            <a:avLst>
              <a:gd name="adj1" fmla="val 48794"/>
              <a:gd name="adj2" fmla="val 6301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7" name="Rectangle 16"/>
          <p:cNvSpPr/>
          <p:nvPr/>
        </p:nvSpPr>
        <p:spPr>
          <a:xfrm>
            <a:off x="762000" y="2209800"/>
            <a:ext cx="6248399" cy="3046988"/>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Động vật chịu ảnh hưởng của khí hậu ít hơn thực vật do động vật có thể di chuyển từ nơi này đến nơi khác.</a:t>
            </a:r>
          </a:p>
          <a:p>
            <a:pPr algn="just"/>
            <a:r>
              <a:rPr lang="vi-VN" sz="2400" dirty="0">
                <a:latin typeface="Cambria" panose="02040503050406030204" pitchFamily="18" charset="0"/>
                <a:ea typeface="Cambria" panose="02040503050406030204" pitchFamily="18" charset="0"/>
              </a:rPr>
              <a:t>- Tuy nhiên, giới động vật có sự khác biệt giữa các đới khí hậu: ví dụ trong rừng mưa nhiệt đới, nhiều loài leo trèo giỏi, nhiều côn trùng và chim; ở sa mạc có các loài chịu được nóng và khô hạn như bọ cạp, rắn, lạc đà...</a:t>
            </a:r>
          </a:p>
        </p:txBody>
      </p:sp>
      <p:sp>
        <p:nvSpPr>
          <p:cNvPr id="2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đa dạng của sinh vật trên lục địa</a:t>
            </a:r>
            <a:endParaRPr lang="en-US" sz="2400" b="1" dirty="0">
              <a:solidFill>
                <a:srgbClr val="0D30DD"/>
              </a:solidFill>
              <a:latin typeface="Cambria" pitchFamily="18" charset="0"/>
            </a:endParaRPr>
          </a:p>
        </p:txBody>
      </p:sp>
      <p:sp>
        <p:nvSpPr>
          <p:cNvPr id="22"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Động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vật</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66024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4"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1766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FF0000"/>
                </a:solidFill>
                <a:latin typeface="Cambria" pitchFamily="18" charset="0"/>
              </a:rPr>
              <a:t>EM CÓ BIẾT?</a:t>
            </a: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00098" y="1219200"/>
            <a:ext cx="6057902" cy="2462213"/>
          </a:xfrm>
          <a:prstGeom prst="rect">
            <a:avLst/>
          </a:prstGeom>
        </p:spPr>
        <p:txBody>
          <a:bodyPr wrap="square">
            <a:spAutoFit/>
          </a:bodyPr>
          <a:lstStyle/>
          <a:p>
            <a:pPr algn="just"/>
            <a:r>
              <a:rPr lang="vi-VN" sz="2200" dirty="0">
                <a:solidFill>
                  <a:srgbClr val="0000FF"/>
                </a:solidFill>
                <a:latin typeface="Cambria" panose="02040503050406030204" pitchFamily="18" charset="0"/>
                <a:ea typeface="Cambria" panose="02040503050406030204" pitchFamily="18" charset="0"/>
              </a:rPr>
              <a:t>Những cánh rừng khô thuộc khu vực trung tâm Đông Nam Á là nơi cư ngụ của loài Sếu đầu đỏ phương Đông, từng có thời phân bố rộng rãi tại các khu đất ngập nước của Việt Nam, Lào, Campuchia, Myanmar, Thái Lan và Vân Nam. Ước tính, hiện nay chỉ còn khoảng 1.000 cá thể tại vùng Đông Nam Á này</a:t>
            </a:r>
            <a:r>
              <a:rPr lang="en-US" sz="2200" dirty="0">
                <a:solidFill>
                  <a:srgbClr val="0000FF"/>
                </a:solidFill>
                <a:latin typeface="Cambria" panose="02040503050406030204" pitchFamily="18" charset="0"/>
                <a:ea typeface="Cambria" panose="02040503050406030204" pitchFamily="18" charset="0"/>
              </a:rPr>
              <a:t>.</a:t>
            </a:r>
          </a:p>
        </p:txBody>
      </p:sp>
      <p:pic>
        <p:nvPicPr>
          <p:cNvPr id="3074" name="Picture 2" descr="Sếu đầu đỏ không về Tràm Chim - VnExpr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675297"/>
            <a:ext cx="5749572" cy="2801703"/>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379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7"/>
                                        </p:tgtEl>
                                        <p:attrNameLst>
                                          <p:attrName>r</p:attrName>
                                        </p:attrNameLst>
                                      </p:cBhvr>
                                    </p:animRot>
                                    <p:animRot by="-240000">
                                      <p:cBhvr>
                                        <p:cTn id="13" dur="200" fill="hold">
                                          <p:stCondLst>
                                            <p:cond delay="200"/>
                                          </p:stCondLst>
                                        </p:cTn>
                                        <p:tgtEl>
                                          <p:spTgt spid="27"/>
                                        </p:tgtEl>
                                        <p:attrNameLst>
                                          <p:attrName>r</p:attrName>
                                        </p:attrNameLst>
                                      </p:cBhvr>
                                    </p:animRot>
                                    <p:animRot by="240000">
                                      <p:cBhvr>
                                        <p:cTn id="14" dur="200" fill="hold">
                                          <p:stCondLst>
                                            <p:cond delay="400"/>
                                          </p:stCondLst>
                                        </p:cTn>
                                        <p:tgtEl>
                                          <p:spTgt spid="27"/>
                                        </p:tgtEl>
                                        <p:attrNameLst>
                                          <p:attrName>r</p:attrName>
                                        </p:attrNameLst>
                                      </p:cBhvr>
                                    </p:animRot>
                                    <p:animRot by="-240000">
                                      <p:cBhvr>
                                        <p:cTn id="15" dur="200" fill="hold">
                                          <p:stCondLst>
                                            <p:cond delay="600"/>
                                          </p:stCondLst>
                                        </p:cTn>
                                        <p:tgtEl>
                                          <p:spTgt spid="27"/>
                                        </p:tgtEl>
                                        <p:attrNameLst>
                                          <p:attrName>r</p:attrName>
                                        </p:attrNameLst>
                                      </p:cBhvr>
                                    </p:animRot>
                                    <p:animRot by="120000">
                                      <p:cBhvr>
                                        <p:cTn id="16" dur="200" fill="hold">
                                          <p:stCondLst>
                                            <p:cond delay="800"/>
                                          </p:stCondLst>
                                        </p:cTn>
                                        <p:tgtEl>
                                          <p:spTgt spid="2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4" presetClass="entr" presetSubtype="10" fill="hold" nodeType="with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randombar(horizontal)">
                                      <p:cBhvr>
                                        <p:cTn id="2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02584"/>
            <a:ext cx="3371615" cy="1508105"/>
          </a:xfrm>
          <a:prstGeom prst="rect">
            <a:avLst/>
          </a:prstGeom>
        </p:spPr>
        <p:txBody>
          <a:bodyPr wrap="square">
            <a:spAutoFit/>
          </a:bodyPr>
          <a:lstStyle/>
          <a:p>
            <a:pPr algn="ct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Dựa</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vào</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các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ảnh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sau</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kể</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tên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các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loài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sinh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vật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trên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cạn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dưới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nước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mà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biết</a:t>
            </a:r>
            <a:r>
              <a:rPr lang="en-US" sz="2300" i="1" dirty="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554538" y="2133600"/>
            <a:ext cx="4284662" cy="1508105"/>
          </a:xfrm>
          <a:prstGeom prst="rect">
            <a:avLst/>
          </a:prstGeom>
        </p:spPr>
        <p:txBody>
          <a:bodyPr wrap="square">
            <a:spAutoFit/>
          </a:bodyPr>
          <a:lstStyle/>
          <a:p>
            <a:pPr algn="just"/>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Trên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cạn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xương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rồng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chuột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lạc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đà</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gấu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Bắc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cực</a:t>
            </a:r>
            <a:r>
              <a:rPr lang="en-US" sz="2300" dirty="0">
                <a:latin typeface="Cambria" panose="02040503050406030204" pitchFamily="18" charset="0"/>
                <a:ea typeface="Cambria" panose="02040503050406030204" pitchFamily="18" charset="0"/>
              </a:rPr>
              <a:t>…</a:t>
            </a:r>
          </a:p>
          <a:p>
            <a:pPr algn="just"/>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Dưới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nước</a:t>
            </a:r>
            <a:r>
              <a:rPr lang="en-US" sz="2300" dirty="0">
                <a:latin typeface="Cambria" panose="02040503050406030204" pitchFamily="18" charset="0"/>
                <a:ea typeface="Cambria" panose="02040503050406030204" pitchFamily="18" charset="0"/>
              </a:rPr>
              <a:t>: san </a:t>
            </a:r>
            <a:r>
              <a:rPr lang="en-US" sz="2300" dirty="0" err="1">
                <a:latin typeface="Cambria" panose="02040503050406030204" pitchFamily="18" charset="0"/>
                <a:ea typeface="Cambria" panose="02040503050406030204" pitchFamily="18" charset="0"/>
              </a:rPr>
              <a:t>hô</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hải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quỳ</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cua</a:t>
            </a:r>
            <a:r>
              <a:rPr lang="en-US" sz="2300" dirty="0">
                <a:latin typeface="Cambria" panose="02040503050406030204" pitchFamily="18" charset="0"/>
                <a:ea typeface="Cambria" panose="02040503050406030204" pitchFamily="18" charset="0"/>
              </a:rPr>
              <a:t>….</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b="5181"/>
          <a:stretch/>
        </p:blipFill>
        <p:spPr bwMode="auto">
          <a:xfrm>
            <a:off x="2768685" y="4131308"/>
            <a:ext cx="3587750" cy="2330452"/>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628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randombar(horizontal)">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02584"/>
            <a:ext cx="3371615" cy="1631216"/>
          </a:xfrm>
          <a:prstGeom prst="rect">
            <a:avLst/>
          </a:prstGeom>
        </p:spPr>
        <p:txBody>
          <a:bodyPr wrap="square">
            <a:spAutoFit/>
          </a:bodyPr>
          <a:lstStyle/>
          <a:p>
            <a:pPr algn="ct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Dựa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ảnh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sau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hiểu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của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mình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t</a:t>
            </a:r>
            <a:r>
              <a:rPr lang="vi-VN" sz="2000" i="1" dirty="0">
                <a:solidFill>
                  <a:srgbClr val="FF0000"/>
                </a:solidFill>
                <a:latin typeface="Cambria" panose="02040503050406030204" pitchFamily="18" charset="0"/>
                <a:ea typeface="Cambria" panose="02040503050406030204" pitchFamily="18" charset="0"/>
              </a:rPr>
              <a:t>hực vật có ảnh hưởng như thế nào đối với sự phân bố động vật?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554538" y="1871008"/>
            <a:ext cx="4284662" cy="1938992"/>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rPr>
              <a:t>T</a:t>
            </a:r>
            <a:r>
              <a:rPr lang="vi-VN" sz="2000" dirty="0">
                <a:latin typeface="Cambria" panose="02040503050406030204" pitchFamily="18" charset="0"/>
                <a:ea typeface="Cambria" panose="02040503050406030204" pitchFamily="18" charset="0"/>
              </a:rPr>
              <a:t>hực vật là nguồn thức ăn của động vật nhất là động vật ăn cỏ, cung cấp oxi duy trì sự sống cho động vật, thực vật còn là nhà, nơi trú ngụ của các loài động vật nên nơi nào thực vật phong phú thì động vật cũng phong phú.</a:t>
            </a:r>
            <a:endParaRPr lang="en-US" sz="20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 name="Picture 2" descr="Khí Hậu Xavan Là Gì ? Xavan Là Thảm Thực Vật Tiêu Biểu Ở Môi Trường Nào -  Cúng Đầy Tháng - Trang Tin Tức Online Tổng Hợ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25360" y="4194113"/>
            <a:ext cx="3475440" cy="2359087"/>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849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2102584"/>
            <a:ext cx="3439710" cy="1631216"/>
          </a:xfrm>
          <a:prstGeom prst="rect">
            <a:avLst/>
          </a:prstGeom>
        </p:spPr>
        <p:txBody>
          <a:bodyPr wrap="square">
            <a:spAutoFit/>
          </a:bodyPr>
          <a:lstStyle/>
          <a:p>
            <a:pPr algn="ctr"/>
            <a:r>
              <a:rPr lang="en-US" sz="2000" i="1" dirty="0">
                <a:solidFill>
                  <a:srgbClr val="FF0000"/>
                </a:solidFill>
                <a:latin typeface="Cambria" panose="02040503050406030204" pitchFamily="18" charset="0"/>
                <a:ea typeface="Cambria" panose="02040503050406030204" pitchFamily="18" charset="0"/>
              </a:rPr>
              <a:t>C</a:t>
            </a:r>
            <a:r>
              <a:rPr lang="vi-VN" sz="2000" i="1" dirty="0">
                <a:solidFill>
                  <a:srgbClr val="FF0000"/>
                </a:solidFill>
                <a:latin typeface="Cambria" panose="02040503050406030204" pitchFamily="18" charset="0"/>
                <a:ea typeface="Cambria" panose="02040503050406030204" pitchFamily="18" charset="0"/>
              </a:rPr>
              <a:t>ó nhiều loài sinh vật đang đứng trước nguy cơ bị tuyệt chủng. Theo em nguyên nhân do đâu? Hãy đề ra một số biện pháp để bảo vệ các loài đó.</a:t>
            </a:r>
          </a:p>
        </p:txBody>
      </p:sp>
      <p:sp>
        <p:nvSpPr>
          <p:cNvPr id="17" name="Rectangle 16"/>
          <p:cNvSpPr/>
          <p:nvPr/>
        </p:nvSpPr>
        <p:spPr>
          <a:xfrm>
            <a:off x="4554538" y="1905000"/>
            <a:ext cx="4284662" cy="1892826"/>
          </a:xfrm>
          <a:prstGeom prst="rect">
            <a:avLst/>
          </a:prstGeom>
        </p:spPr>
        <p:txBody>
          <a:bodyPr wrap="square">
            <a:spAutoFit/>
          </a:bodyPr>
          <a:lstStyle/>
          <a:p>
            <a:pPr algn="just"/>
            <a:r>
              <a:rPr lang="vi-VN" sz="1950" dirty="0">
                <a:latin typeface="Cambria" panose="02040503050406030204" pitchFamily="18" charset="0"/>
                <a:ea typeface="Cambria" panose="02040503050406030204" pitchFamily="18" charset="0"/>
              </a:rPr>
              <a:t>- Nguyên nhân: do chiến tranh, cháy rừng, chặt phá rừng, săn bắt quá mức, đốt rừng, quản lí kém…</a:t>
            </a:r>
          </a:p>
          <a:p>
            <a:pPr algn="just"/>
            <a:r>
              <a:rPr lang="vi-VN" sz="1950" dirty="0">
                <a:latin typeface="Cambria" panose="02040503050406030204" pitchFamily="18" charset="0"/>
                <a:ea typeface="Cambria" panose="02040503050406030204" pitchFamily="18" charset="0"/>
              </a:rPr>
              <a:t>- Biện pháp: bảo vệ rừng và đẩy mạnh việc trồng rừng, giáo dục ý thức người dân,</a:t>
            </a:r>
            <a:r>
              <a:rPr lang="en-US" sz="1950" dirty="0">
                <a:latin typeface="Cambria" panose="02040503050406030204" pitchFamily="18" charset="0"/>
                <a:ea typeface="Cambria" panose="02040503050406030204" pitchFamily="18" charset="0"/>
              </a:rPr>
              <a:t> </a:t>
            </a:r>
            <a:r>
              <a:rPr lang="vi-VN" sz="1950" dirty="0">
                <a:latin typeface="Cambria" panose="02040503050406030204" pitchFamily="18" charset="0"/>
                <a:ea typeface="Cambria" panose="02040503050406030204" pitchFamily="18" charset="0"/>
              </a:rPr>
              <a:t>cấm săn bắt và khai thác bừa bãi…</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050" name="Picture 2" descr="Người đàn ông dùng diêm đốt rừng khiến hàng ngàn người phải đi dập lửa ở  Nghệ An | Pháp luật | Báo Nghệ An điện tử"/>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0131" y="4405518"/>
            <a:ext cx="2322429" cy="1995282"/>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pic>
        <p:nvPicPr>
          <p:cNvPr id="2052" name="Picture 4" descr="Hoàn thành sớm chỉ tiêu trồng rừng năm 20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2560" y="4405518"/>
            <a:ext cx="2295440" cy="1995282"/>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DA1DCD2-1929-15B9-061C-172B14BC8A47}"/>
              </a:ext>
            </a:extLst>
          </p:cNvPr>
          <p:cNvSpPr txBox="1"/>
          <p:nvPr/>
        </p:nvSpPr>
        <p:spPr>
          <a:xfrm>
            <a:off x="4202720" y="1223235"/>
            <a:ext cx="4572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1692958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par>
                                <p:cTn id="24" presetID="14" presetClass="entr" presetSubtype="10"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randombar(horizontal)">
                                      <p:cBhvr>
                                        <p:cTn id="26" dur="5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SỰ SỐNG TRÊN TRÁI ĐẤT</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23:</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8006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810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819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4097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effectLst>
                  <a:outerShdw blurRad="38100" dist="38100" dir="2700000" algn="tl">
                    <a:srgbClr val="000000">
                      <a:alpha val="43137"/>
                    </a:srgbClr>
                  </a:outerShdw>
                </a:effectLst>
                <a:latin typeface="Cambria" pitchFamily="18" charset="0"/>
              </a:rPr>
              <a:t>BÀI 23. SỰ SỐNG TRÊN TRÁI ĐẤT</a:t>
            </a:r>
            <a:endParaRPr lang="vi-VN" sz="2800" b="1" dirty="0">
              <a:solidFill>
                <a:srgbClr val="FF0000"/>
              </a:solidFill>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1062340" y="3026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SỰ ĐA DẠNG CỦA SINH VẬT DƯỚI ĐẠI DƯƠNG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4000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SỰ ĐA DẠNG CỦA SINH VẬT TRÊN LỤC ĐỊA</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9911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343150"/>
            <a:ext cx="8102831" cy="3905250"/>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919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909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3023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5" name="Title 1"/>
          <p:cNvSpPr txBox="1">
            <a:spLocks/>
          </p:cNvSpPr>
          <p:nvPr/>
        </p:nvSpPr>
        <p:spPr>
          <a:xfrm>
            <a:off x="94135" y="4000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6" name="Round Same Side Corner Rectangle 45"/>
          <p:cNvSpPr/>
          <p:nvPr/>
        </p:nvSpPr>
        <p:spPr>
          <a:xfrm rot="5400000">
            <a:off x="321357" y="49005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9911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Tree>
    <p:extLst>
      <p:ext uri="{BB962C8B-B14F-4D97-AF65-F5344CB8AC3E}">
        <p14:creationId xmlns:p14="http://schemas.microsoft.com/office/powerpoint/2010/main" val="297534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37" grpId="0" animBg="1"/>
      <p:bldP spid="42" grpId="0" animBg="1"/>
      <p:bldP spid="43" grpId="0" animBg="1"/>
      <p:bldP spid="44" grpId="0"/>
      <p:bldP spid="45" grpId="0"/>
      <p:bldP spid="46" grpId="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81596"/>
            <a:ext cx="3515910" cy="1923604"/>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1, </a:t>
            </a:r>
            <a:r>
              <a:rPr lang="en-US" sz="2400" i="1" dirty="0" err="1">
                <a:solidFill>
                  <a:srgbClr val="FF0000"/>
                </a:solidFill>
                <a:latin typeface="Cambria" panose="02040503050406030204" pitchFamily="18" charset="0"/>
                <a:ea typeface="Cambria" panose="02040503050406030204" pitchFamily="18" charset="0"/>
              </a:rPr>
              <a:t>em</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hãy</a:t>
            </a:r>
            <a:r>
              <a:rPr lang="en-US" sz="2400" i="1" dirty="0">
                <a:solidFill>
                  <a:srgbClr val="FF0000"/>
                </a:solidFill>
                <a:latin typeface="Cambria" panose="02040503050406030204" pitchFamily="18" charset="0"/>
                <a:ea typeface="Cambria" panose="02040503050406030204" pitchFamily="18" charset="0"/>
              </a:rPr>
              <a:t> </a:t>
            </a:r>
          </a:p>
          <a:p>
            <a:pPr algn="ctr"/>
            <a:r>
              <a:rPr lang="en-US" sz="2400" i="1" dirty="0">
                <a:solidFill>
                  <a:srgbClr val="FF0000"/>
                </a:solidFill>
                <a:latin typeface="Cambria" panose="02040503050406030204" pitchFamily="18" charset="0"/>
                <a:ea typeface="Cambria" panose="02040503050406030204" pitchFamily="18" charset="0"/>
              </a:rPr>
              <a:t>k</a:t>
            </a:r>
            <a:r>
              <a:rPr lang="vi-VN" sz="2400" i="1" dirty="0">
                <a:solidFill>
                  <a:srgbClr val="FF0000"/>
                </a:solidFill>
                <a:latin typeface="Cambria" panose="02040503050406030204" pitchFamily="18" charset="0"/>
                <a:ea typeface="Cambria" panose="02040503050406030204" pitchFamily="18" charset="0"/>
              </a:rPr>
              <a:t>ể tên một số loài sinh vật ở các vùng biển</a:t>
            </a:r>
            <a:endParaRPr lang="en-US" sz="2400" i="1" dirty="0">
              <a:solidFill>
                <a:srgbClr val="FF0000"/>
              </a:solidFill>
              <a:latin typeface="Cambria" panose="02040503050406030204" pitchFamily="18" charset="0"/>
              <a:ea typeface="Cambria" panose="02040503050406030204" pitchFamily="18" charset="0"/>
            </a:endParaRPr>
          </a:p>
          <a:p>
            <a:pPr algn="ctr"/>
            <a:r>
              <a:rPr lang="vi-VN" sz="2400" i="1" dirty="0">
                <a:solidFill>
                  <a:srgbClr val="FF0000"/>
                </a:solidFill>
                <a:latin typeface="Cambria" panose="02040503050406030204" pitchFamily="18" charset="0"/>
                <a:ea typeface="Cambria" panose="02040503050406030204" pitchFamily="18" charset="0"/>
              </a:rPr>
              <a:t> trong đại dương.</a:t>
            </a:r>
          </a:p>
          <a:p>
            <a:pPr algn="ctr"/>
            <a:r>
              <a:rPr lang="en-US" sz="2300" i="1" dirty="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53741"/>
            <a:ext cx="4474760" cy="1846659"/>
          </a:xfrm>
          <a:prstGeom prst="rect">
            <a:avLst/>
          </a:prstGeom>
        </p:spPr>
        <p:txBody>
          <a:bodyPr wrap="square">
            <a:spAutoFit/>
          </a:bodyPr>
          <a:lstStyle/>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Vùng biển khơi mặt: tôm, cá ngừ, sứa, rùa.</a:t>
            </a:r>
          </a:p>
          <a:p>
            <a:pPr algn="just"/>
            <a:r>
              <a:rPr lang="en-US" sz="1900" dirty="0">
                <a:latin typeface="Cambria" panose="02040503050406030204" pitchFamily="18" charset="0"/>
                <a:ea typeface="Cambria" panose="02040503050406030204" pitchFamily="18" charset="0"/>
              </a:rPr>
              <a:t>-</a:t>
            </a:r>
            <a:r>
              <a:rPr lang="vi-VN" sz="1900" dirty="0">
                <a:latin typeface="Cambria" panose="02040503050406030204" pitchFamily="18" charset="0"/>
                <a:ea typeface="Cambria" panose="02040503050406030204" pitchFamily="18" charset="0"/>
              </a:rPr>
              <a:t> Vùng biển khơi trung: cua, cá mập, mực.</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Vùng biển khơi sâu: sao biển, bạch tuộc.</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Vùng biển khơi sâu thẳm: cá cần câu.</a:t>
            </a:r>
          </a:p>
          <a:p>
            <a:pPr algn="just"/>
            <a:r>
              <a:rPr lang="en-US" sz="1900" dirty="0">
                <a:latin typeface="Cambria" panose="02040503050406030204" pitchFamily="18" charset="0"/>
                <a:ea typeface="Cambria" panose="02040503050406030204" pitchFamily="18" charset="0"/>
              </a:rPr>
              <a:t>-</a:t>
            </a:r>
            <a:r>
              <a:rPr lang="vi-VN" sz="1900" dirty="0">
                <a:latin typeface="Cambria" panose="02040503050406030204" pitchFamily="18" charset="0"/>
                <a:ea typeface="Cambria" panose="02040503050406030204" pitchFamily="18" charset="0"/>
              </a:rPr>
              <a:t> Vùng đáy vực thẳm: hải quỳ, mực ma.</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đa dạng của sinh vật dưới đại dương</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54275" y="3810000"/>
            <a:ext cx="4200525" cy="2743200"/>
          </a:xfrm>
          <a:prstGeom prst="rect">
            <a:avLst/>
          </a:prstGeom>
          <a:noFill/>
          <a:ln>
            <a:solidFill>
              <a:srgbClr val="00FF00"/>
            </a:solidFill>
          </a:ln>
        </p:spPr>
      </p:pic>
    </p:spTree>
    <p:extLst>
      <p:ext uri="{BB962C8B-B14F-4D97-AF65-F5344CB8AC3E}">
        <p14:creationId xmlns:p14="http://schemas.microsoft.com/office/powerpoint/2010/main" val="2763941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5" dur="500"/>
                                        <p:tgtEl>
                                          <p:spTgt spid="17">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70"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33942"/>
            <a:ext cx="3515910" cy="2123658"/>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1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thông</a:t>
            </a:r>
            <a:r>
              <a:rPr lang="en-US" sz="2200" i="1" dirty="0">
                <a:solidFill>
                  <a:srgbClr val="FF0000"/>
                </a:solidFill>
                <a:latin typeface="Cambria" panose="02040503050406030204" pitchFamily="18" charset="0"/>
                <a:ea typeface="Cambria" panose="02040503050406030204" pitchFamily="18" charset="0"/>
              </a:rPr>
              <a:t> tin </a:t>
            </a:r>
            <a:r>
              <a:rPr lang="en-US" sz="2200" i="1" dirty="0" err="1">
                <a:solidFill>
                  <a:srgbClr val="FF0000"/>
                </a:solidFill>
                <a:latin typeface="Cambria" panose="02040503050406030204" pitchFamily="18" charset="0"/>
                <a:ea typeface="Cambria" panose="02040503050406030204" pitchFamily="18" charset="0"/>
              </a:rPr>
              <a:t>trong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bài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giải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thích</a:t>
            </a:r>
            <a:r>
              <a:rPr lang="en-US" sz="2200" i="1" dirty="0">
                <a:solidFill>
                  <a:srgbClr val="FF0000"/>
                </a:solidFill>
                <a:latin typeface="Cambria" panose="02040503050406030204" pitchFamily="18" charset="0"/>
                <a:ea typeface="Cambria" panose="02040503050406030204" pitchFamily="18" charset="0"/>
              </a:rPr>
              <a:t> v</a:t>
            </a:r>
            <a:r>
              <a:rPr lang="vi-VN" sz="2200" i="1" dirty="0">
                <a:solidFill>
                  <a:srgbClr val="FF0000"/>
                </a:solidFill>
                <a:latin typeface="Cambria" panose="02040503050406030204" pitchFamily="18" charset="0"/>
                <a:ea typeface="Cambria" panose="02040503050406030204" pitchFamily="18" charset="0"/>
              </a:rPr>
              <a:t>ì sao sinh vật ở đại dương lại vô cùng phong phú,</a:t>
            </a:r>
            <a:endParaRPr lang="en-US" sz="2200" i="1" dirty="0">
              <a:solidFill>
                <a:srgbClr val="FF0000"/>
              </a:solidFill>
              <a:latin typeface="Cambria" panose="02040503050406030204" pitchFamily="18" charset="0"/>
              <a:ea typeface="Cambria" panose="02040503050406030204" pitchFamily="18" charset="0"/>
            </a:endParaRPr>
          </a:p>
          <a:p>
            <a:pPr algn="ctr"/>
            <a:r>
              <a:rPr lang="vi-VN" sz="2200" i="1" dirty="0">
                <a:solidFill>
                  <a:srgbClr val="FF0000"/>
                </a:solidFill>
                <a:latin typeface="Cambria" panose="02040503050406030204" pitchFamily="18" charset="0"/>
                <a:ea typeface="Cambria" panose="02040503050406030204" pitchFamily="18" charset="0"/>
              </a:rPr>
              <a:t> đa dạng?</a:t>
            </a:r>
          </a:p>
          <a:p>
            <a:pPr algn="ctr"/>
            <a:r>
              <a:rPr lang="en-US" sz="2200" i="1" dirty="0">
                <a:solidFill>
                  <a:srgbClr val="FF0000"/>
                </a:solidFill>
                <a:latin typeface="Cambria" panose="02040503050406030204" pitchFamily="18" charset="0"/>
                <a:ea typeface="Cambria" panose="02040503050406030204" pitchFamily="18" charset="0"/>
              </a:rPr>
              <a:t> </a:t>
            </a:r>
            <a:endParaRPr lang="vi-VN" sz="22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53741"/>
            <a:ext cx="4474760" cy="1785104"/>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Nguyên nhân: Ở các vĩ độ và độ sâu khác nhau sẽ có sự khác nhau về nhiệt độ, độ muối, áp suất, ánh sáng, nồng độ oxi… dẫn đến sự đa dạng của các loài sinh vật.</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đa dạng của sinh vật dưới đại dương</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54275" y="3810000"/>
            <a:ext cx="4200525" cy="2743200"/>
          </a:xfrm>
          <a:prstGeom prst="rect">
            <a:avLst/>
          </a:prstGeom>
          <a:noFill/>
          <a:ln>
            <a:solidFill>
              <a:srgbClr val="00FF00"/>
            </a:solidFill>
          </a:ln>
        </p:spPr>
      </p:pic>
    </p:spTree>
    <p:extLst>
      <p:ext uri="{BB962C8B-B14F-4D97-AF65-F5344CB8AC3E}">
        <p14:creationId xmlns:p14="http://schemas.microsoft.com/office/powerpoint/2010/main" val="1863247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555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571499" y="1981200"/>
            <a:ext cx="6629399" cy="2883932"/>
          </a:xfrm>
          <a:prstGeom prst="wedgeRoundRectCallout">
            <a:avLst>
              <a:gd name="adj1" fmla="val 47963"/>
              <a:gd name="adj2" fmla="val 78921"/>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7" name="Rectangle 16"/>
          <p:cNvSpPr/>
          <p:nvPr/>
        </p:nvSpPr>
        <p:spPr>
          <a:xfrm>
            <a:off x="762000" y="2263676"/>
            <a:ext cx="6248399" cy="2308324"/>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Sinh vật ở đại dương vô cùng phong phú, đa dạng.</a:t>
            </a:r>
          </a:p>
          <a:p>
            <a:pPr algn="just"/>
            <a:r>
              <a:rPr lang="vi-VN" sz="2400" dirty="0">
                <a:latin typeface="Cambria" panose="02040503050406030204" pitchFamily="18" charset="0"/>
                <a:ea typeface="Cambria" panose="02040503050406030204" pitchFamily="18" charset="0"/>
              </a:rPr>
              <a:t>- Nguyên nhân: Ở các vĩ độ và độ sâu khác nhau sẽ có sự khác nhau về nhiệt độ, độ muối, áp suất, ánh sáng, nồng độ oxi… dẫn đến sự đa dạng của các loài sinh vật.</a:t>
            </a:r>
          </a:p>
        </p:txBody>
      </p:sp>
      <p:sp>
        <p:nvSpPr>
          <p:cNvPr id="2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đa dạng của sinh vật dưới đại dương</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522693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4"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đa dạng của sinh vật trên lục địa</a:t>
            </a:r>
            <a:endParaRPr lang="en-US" sz="2400" b="1" dirty="0">
              <a:solidFill>
                <a:srgbClr val="0D30DD"/>
              </a:solidFill>
              <a:latin typeface="Cambria" pitchFamily="18" charset="0"/>
            </a:endParaRPr>
          </a:p>
        </p:txBody>
      </p:sp>
      <p:sp>
        <p:nvSpPr>
          <p:cNvPr id="120" name="AutoShape 3"/>
          <p:cNvSpPr>
            <a:spLocks noChangeArrowheads="1"/>
          </p:cNvSpPr>
          <p:nvPr/>
        </p:nvSpPr>
        <p:spPr bwMode="auto">
          <a:xfrm>
            <a:off x="6172200" y="2394199"/>
            <a:ext cx="2622174"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121" name="AutoShape 5"/>
          <p:cNvSpPr>
            <a:spLocks noChangeArrowheads="1"/>
          </p:cNvSpPr>
          <p:nvPr/>
        </p:nvSpPr>
        <p:spPr bwMode="auto">
          <a:xfrm>
            <a:off x="284553" y="2394199"/>
            <a:ext cx="2458199"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122" name="Text Box 6"/>
          <p:cNvSpPr txBox="1">
            <a:spLocks noChangeArrowheads="1"/>
          </p:cNvSpPr>
          <p:nvPr/>
        </p:nvSpPr>
        <p:spPr bwMode="auto">
          <a:xfrm>
            <a:off x="304800" y="2438400"/>
            <a:ext cx="2453489"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700" b="1" dirty="0">
                <a:solidFill>
                  <a:srgbClr val="FF0000"/>
                </a:solidFill>
                <a:latin typeface="Cambria" panose="02040503050406030204" pitchFamily="18" charset="0"/>
                <a:ea typeface="Cambria" panose="02040503050406030204" pitchFamily="18" charset="0"/>
              </a:rPr>
              <a:t>* </a:t>
            </a:r>
            <a:r>
              <a:rPr lang="en-US" sz="1700" b="1" dirty="0" err="1">
                <a:solidFill>
                  <a:srgbClr val="FF0000"/>
                </a:solidFill>
                <a:latin typeface="Cambria" panose="02040503050406030204" pitchFamily="18" charset="0"/>
                <a:ea typeface="Cambria" panose="02040503050406030204" pitchFamily="18" charset="0"/>
              </a:rPr>
              <a:t>Nhóm</a:t>
            </a:r>
            <a:r>
              <a:rPr lang="en-US" sz="1700" b="1" dirty="0">
                <a:solidFill>
                  <a:srgbClr val="FF0000"/>
                </a:solidFill>
                <a:latin typeface="Cambria" panose="02040503050406030204" pitchFamily="18" charset="0"/>
                <a:ea typeface="Cambria" panose="02040503050406030204" pitchFamily="18" charset="0"/>
              </a:rPr>
              <a:t> 1, 2, 3, 4:</a:t>
            </a:r>
          </a:p>
          <a:p>
            <a:pPr algn="just"/>
            <a:r>
              <a:rPr lang="en-US" sz="1700" b="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Quan</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sát</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hình</a:t>
            </a:r>
            <a:r>
              <a:rPr lang="en-US" sz="1700" i="1" dirty="0">
                <a:solidFill>
                  <a:srgbClr val="FF0000"/>
                </a:solidFill>
                <a:latin typeface="Cambria" panose="02040503050406030204" pitchFamily="18" charset="0"/>
                <a:ea typeface="Cambria" panose="02040503050406030204" pitchFamily="18" charset="0"/>
              </a:rPr>
              <a:t> 2 </a:t>
            </a:r>
            <a:r>
              <a:rPr lang="en-US" sz="1700" i="1" dirty="0" err="1">
                <a:solidFill>
                  <a:srgbClr val="FF0000"/>
                </a:solidFill>
                <a:latin typeface="Cambria" panose="02040503050406030204" pitchFamily="18" charset="0"/>
                <a:ea typeface="Cambria" panose="02040503050406030204" pitchFamily="18" charset="0"/>
              </a:rPr>
              <a:t>và</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thông</a:t>
            </a:r>
            <a:r>
              <a:rPr lang="en-US" sz="1700" i="1" dirty="0">
                <a:solidFill>
                  <a:srgbClr val="FF0000"/>
                </a:solidFill>
                <a:latin typeface="Cambria" panose="02040503050406030204" pitchFamily="18" charset="0"/>
                <a:ea typeface="Cambria" panose="02040503050406030204" pitchFamily="18" charset="0"/>
              </a:rPr>
              <a:t> tin </a:t>
            </a:r>
            <a:r>
              <a:rPr lang="en-US" sz="1700" i="1" dirty="0" err="1">
                <a:solidFill>
                  <a:srgbClr val="FF0000"/>
                </a:solidFill>
                <a:latin typeface="Cambria" panose="02040503050406030204" pitchFamily="18" charset="0"/>
                <a:ea typeface="Cambria" panose="02040503050406030204" pitchFamily="18" charset="0"/>
              </a:rPr>
              <a:t>trong</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bài</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hãy</a:t>
            </a:r>
            <a:r>
              <a:rPr lang="en-US" sz="1700" i="1" dirty="0">
                <a:solidFill>
                  <a:srgbClr val="FF0000"/>
                </a:solidFill>
                <a:latin typeface="Cambria" panose="02040503050406030204" pitchFamily="18" charset="0"/>
                <a:ea typeface="Cambria" panose="02040503050406030204" pitchFamily="18" charset="0"/>
              </a:rPr>
              <a:t>: </a:t>
            </a:r>
            <a:r>
              <a:rPr lang="en-US" sz="1700" i="1" dirty="0">
                <a:solidFill>
                  <a:srgbClr val="002060"/>
                </a:solidFill>
                <a:latin typeface="Cambria" panose="02040503050406030204" pitchFamily="18" charset="0"/>
                <a:ea typeface="Cambria" panose="02040503050406030204" pitchFamily="18" charset="0"/>
              </a:rPr>
              <a:t>1. </a:t>
            </a:r>
            <a:r>
              <a:rPr lang="vi-VN" sz="1700" i="1" dirty="0">
                <a:solidFill>
                  <a:srgbClr val="002060"/>
                </a:solidFill>
                <a:latin typeface="Cambria" panose="02040503050406030204" pitchFamily="18" charset="0"/>
                <a:ea typeface="Cambria" panose="02040503050406030204" pitchFamily="18" charset="0"/>
              </a:rPr>
              <a:t>Kể tên các thảm thực vật ở hình 2, mỗi thảm thực vật thích ứng với khí hậu nào? </a:t>
            </a:r>
          </a:p>
          <a:p>
            <a:pPr algn="just"/>
            <a:r>
              <a:rPr lang="en-US" sz="1700" i="1" dirty="0">
                <a:solidFill>
                  <a:srgbClr val="002060"/>
                </a:solidFill>
                <a:latin typeface="Cambria" panose="02040503050406030204" pitchFamily="18" charset="0"/>
                <a:ea typeface="Cambria" panose="02040503050406030204" pitchFamily="18" charset="0"/>
              </a:rPr>
              <a:t>2.</a:t>
            </a:r>
            <a:r>
              <a:rPr lang="vi-VN" sz="1700" i="1" dirty="0">
                <a:solidFill>
                  <a:srgbClr val="002060"/>
                </a:solidFill>
                <a:latin typeface="Cambria" panose="02040503050406030204" pitchFamily="18" charset="0"/>
                <a:ea typeface="Cambria" panose="02040503050406030204" pitchFamily="18" charset="0"/>
              </a:rPr>
              <a:t> </a:t>
            </a:r>
            <a:r>
              <a:rPr lang="en-US" sz="1700" i="1" dirty="0" err="1">
                <a:solidFill>
                  <a:srgbClr val="002060"/>
                </a:solidFill>
                <a:latin typeface="Cambria" panose="02040503050406030204" pitchFamily="18" charset="0"/>
                <a:ea typeface="Cambria" panose="02040503050406030204" pitchFamily="18" charset="0"/>
              </a:rPr>
              <a:t>Giải</a:t>
            </a:r>
            <a:r>
              <a:rPr lang="en-US" sz="1700" i="1" dirty="0">
                <a:solidFill>
                  <a:srgbClr val="002060"/>
                </a:solidFill>
                <a:latin typeface="Cambria" panose="02040503050406030204" pitchFamily="18" charset="0"/>
                <a:ea typeface="Cambria" panose="02040503050406030204" pitchFamily="18" charset="0"/>
              </a:rPr>
              <a:t> </a:t>
            </a:r>
            <a:r>
              <a:rPr lang="en-US" sz="1700" i="1" dirty="0" err="1">
                <a:solidFill>
                  <a:srgbClr val="002060"/>
                </a:solidFill>
                <a:latin typeface="Cambria" panose="02040503050406030204" pitchFamily="18" charset="0"/>
                <a:ea typeface="Cambria" panose="02040503050406030204" pitchFamily="18" charset="0"/>
              </a:rPr>
              <a:t>thích</a:t>
            </a:r>
            <a:r>
              <a:rPr lang="en-US" sz="1700" i="1" dirty="0">
                <a:solidFill>
                  <a:srgbClr val="002060"/>
                </a:solidFill>
                <a:latin typeface="Cambria" panose="02040503050406030204" pitchFamily="18" charset="0"/>
                <a:ea typeface="Cambria" panose="02040503050406030204" pitchFamily="18" charset="0"/>
              </a:rPr>
              <a:t> v</a:t>
            </a:r>
            <a:r>
              <a:rPr lang="vi-VN" sz="1700" i="1" dirty="0">
                <a:solidFill>
                  <a:srgbClr val="002060"/>
                </a:solidFill>
                <a:latin typeface="Cambria" panose="02040503050406030204" pitchFamily="18" charset="0"/>
                <a:ea typeface="Cambria" panose="02040503050406030204" pitchFamily="18" charset="0"/>
              </a:rPr>
              <a:t>ì sao thảm thực vật rừng mưa nhiệt đới lại phát triển hơn thảm thực vật xavan?</a:t>
            </a:r>
          </a:p>
          <a:p>
            <a:pPr algn="just"/>
            <a:r>
              <a:rPr lang="en-US" sz="1700" i="1" dirty="0">
                <a:solidFill>
                  <a:srgbClr val="002060"/>
                </a:solidFill>
                <a:latin typeface="Cambria" panose="02040503050406030204" pitchFamily="18" charset="0"/>
                <a:ea typeface="Cambria" panose="02040503050406030204" pitchFamily="18" charset="0"/>
              </a:rPr>
              <a:t>3.</a:t>
            </a:r>
            <a:r>
              <a:rPr lang="vi-VN" sz="1700" i="1" dirty="0">
                <a:solidFill>
                  <a:srgbClr val="002060"/>
                </a:solidFill>
                <a:latin typeface="Cambria" panose="02040503050406030204" pitchFamily="18" charset="0"/>
                <a:ea typeface="Cambria" panose="02040503050406030204" pitchFamily="18" charset="0"/>
              </a:rPr>
              <a:t> Nêu tầm quan trọng của thực vật đối với con người?</a:t>
            </a:r>
          </a:p>
        </p:txBody>
      </p:sp>
      <p:sp>
        <p:nvSpPr>
          <p:cNvPr id="123" name="Freeform 8"/>
          <p:cNvSpPr>
            <a:spLocks/>
          </p:cNvSpPr>
          <p:nvPr/>
        </p:nvSpPr>
        <p:spPr bwMode="gray">
          <a:xfrm>
            <a:off x="2846388" y="21468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24" name="AutoShape 9"/>
          <p:cNvSpPr>
            <a:spLocks noChangeAspect="1" noChangeArrowheads="1" noTextEdit="1"/>
          </p:cNvSpPr>
          <p:nvPr/>
        </p:nvSpPr>
        <p:spPr bwMode="gray">
          <a:xfrm flipH="1">
            <a:off x="4868863" y="31765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latin typeface="Arial" charset="0"/>
            </a:endParaRPr>
          </a:p>
        </p:txBody>
      </p:sp>
      <p:sp>
        <p:nvSpPr>
          <p:cNvPr id="125" name="Freeform 10"/>
          <p:cNvSpPr>
            <a:spLocks/>
          </p:cNvSpPr>
          <p:nvPr/>
        </p:nvSpPr>
        <p:spPr bwMode="gray">
          <a:xfrm flipH="1">
            <a:off x="5422106" y="21803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rgbClr val="00A06C"/>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nvGrpSpPr>
          <p:cNvPr id="126" name="Group 11"/>
          <p:cNvGrpSpPr>
            <a:grpSpLocks/>
          </p:cNvGrpSpPr>
          <p:nvPr/>
        </p:nvGrpSpPr>
        <p:grpSpPr bwMode="auto">
          <a:xfrm>
            <a:off x="3048000" y="1219200"/>
            <a:ext cx="2998788" cy="1040977"/>
            <a:chOff x="1997" y="1314"/>
            <a:chExt cx="1889" cy="1009"/>
          </a:xfrm>
        </p:grpSpPr>
        <p:grpSp>
          <p:nvGrpSpPr>
            <p:cNvPr id="127" name="Group 12"/>
            <p:cNvGrpSpPr>
              <a:grpSpLocks/>
            </p:cNvGrpSpPr>
            <p:nvPr/>
          </p:nvGrpSpPr>
          <p:grpSpPr bwMode="auto">
            <a:xfrm>
              <a:off x="1997" y="1404"/>
              <a:ext cx="1889" cy="919"/>
              <a:chOff x="1973" y="1027"/>
              <a:chExt cx="1926" cy="937"/>
            </a:xfrm>
          </p:grpSpPr>
          <p:sp>
            <p:nvSpPr>
              <p:cNvPr id="132"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3"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128"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29"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0"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131"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134" name="Text Box 19"/>
          <p:cNvSpPr txBox="1">
            <a:spLocks noChangeArrowheads="1"/>
          </p:cNvSpPr>
          <p:nvPr/>
        </p:nvSpPr>
        <p:spPr bwMode="auto">
          <a:xfrm>
            <a:off x="3244566"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35" name="Rectangle 134"/>
          <p:cNvSpPr/>
          <p:nvPr/>
        </p:nvSpPr>
        <p:spPr>
          <a:xfrm>
            <a:off x="6248400" y="2438400"/>
            <a:ext cx="2506286" cy="3754874"/>
          </a:xfrm>
          <a:prstGeom prst="rect">
            <a:avLst/>
          </a:prstGeom>
        </p:spPr>
        <p:txBody>
          <a:bodyPr wrap="square">
            <a:spAutoFit/>
          </a:bodyPr>
          <a:lstStyle/>
          <a:p>
            <a:pPr algn="ctr"/>
            <a:r>
              <a:rPr lang="en-US" sz="1700" b="1" dirty="0">
                <a:solidFill>
                  <a:srgbClr val="FF0000"/>
                </a:solidFill>
                <a:latin typeface="Cambria" panose="02040503050406030204" pitchFamily="18" charset="0"/>
                <a:ea typeface="Cambria" panose="02040503050406030204" pitchFamily="18" charset="0"/>
              </a:rPr>
              <a:t>* </a:t>
            </a:r>
            <a:r>
              <a:rPr lang="en-US" sz="1700" b="1" dirty="0" err="1">
                <a:solidFill>
                  <a:srgbClr val="FF0000"/>
                </a:solidFill>
                <a:latin typeface="Cambria" panose="02040503050406030204" pitchFamily="18" charset="0"/>
                <a:ea typeface="Cambria" panose="02040503050406030204" pitchFamily="18" charset="0"/>
              </a:rPr>
              <a:t>Nhóm</a:t>
            </a:r>
            <a:r>
              <a:rPr lang="en-US" sz="1700" b="1" dirty="0">
                <a:solidFill>
                  <a:srgbClr val="FF0000"/>
                </a:solidFill>
                <a:latin typeface="Cambria" panose="02040503050406030204" pitchFamily="18" charset="0"/>
                <a:ea typeface="Cambria" panose="02040503050406030204" pitchFamily="18" charset="0"/>
              </a:rPr>
              <a:t> 5, 6, 7, 8:</a:t>
            </a:r>
          </a:p>
          <a:p>
            <a:pPr algn="just"/>
            <a:r>
              <a:rPr lang="en-US" sz="1700" i="1" dirty="0" err="1">
                <a:solidFill>
                  <a:srgbClr val="FF0000"/>
                </a:solidFill>
                <a:latin typeface="Cambria" panose="02040503050406030204" pitchFamily="18" charset="0"/>
                <a:ea typeface="Cambria" panose="02040503050406030204" pitchFamily="18" charset="0"/>
              </a:rPr>
              <a:t>Quan</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sát</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hình</a:t>
            </a:r>
            <a:r>
              <a:rPr lang="en-US" sz="1700" i="1" dirty="0">
                <a:solidFill>
                  <a:srgbClr val="FF0000"/>
                </a:solidFill>
                <a:latin typeface="Cambria" panose="02040503050406030204" pitchFamily="18" charset="0"/>
                <a:ea typeface="Cambria" panose="02040503050406030204" pitchFamily="18" charset="0"/>
              </a:rPr>
              <a:t> 3 </a:t>
            </a:r>
            <a:r>
              <a:rPr lang="en-US" sz="1700" i="1" dirty="0" err="1">
                <a:solidFill>
                  <a:srgbClr val="FF0000"/>
                </a:solidFill>
                <a:latin typeface="Cambria" panose="02040503050406030204" pitchFamily="18" charset="0"/>
                <a:ea typeface="Cambria" panose="02040503050406030204" pitchFamily="18" charset="0"/>
              </a:rPr>
              <a:t>và</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thông</a:t>
            </a:r>
            <a:r>
              <a:rPr lang="en-US" sz="1700" i="1" dirty="0">
                <a:solidFill>
                  <a:srgbClr val="FF0000"/>
                </a:solidFill>
                <a:latin typeface="Cambria" panose="02040503050406030204" pitchFamily="18" charset="0"/>
                <a:ea typeface="Cambria" panose="02040503050406030204" pitchFamily="18" charset="0"/>
              </a:rPr>
              <a:t> tin </a:t>
            </a:r>
            <a:r>
              <a:rPr lang="en-US" sz="1700" i="1" dirty="0" err="1">
                <a:solidFill>
                  <a:srgbClr val="FF0000"/>
                </a:solidFill>
                <a:latin typeface="Cambria" panose="02040503050406030204" pitchFamily="18" charset="0"/>
                <a:ea typeface="Cambria" panose="02040503050406030204" pitchFamily="18" charset="0"/>
              </a:rPr>
              <a:t>trong</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bài</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và</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kiến</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thức</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đã</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học</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hãy</a:t>
            </a:r>
            <a:r>
              <a:rPr lang="en-US" sz="1700" i="1" dirty="0">
                <a:solidFill>
                  <a:srgbClr val="FF0000"/>
                </a:solidFill>
                <a:latin typeface="Cambria" panose="02040503050406030204" pitchFamily="18" charset="0"/>
                <a:ea typeface="Cambria" panose="02040503050406030204" pitchFamily="18" charset="0"/>
              </a:rPr>
              <a:t>:</a:t>
            </a:r>
          </a:p>
          <a:p>
            <a:pPr algn="just"/>
            <a:r>
              <a:rPr lang="en-US" sz="1700" i="1" dirty="0">
                <a:solidFill>
                  <a:srgbClr val="002060"/>
                </a:solidFill>
                <a:latin typeface="Cambria" panose="02040503050406030204" pitchFamily="18" charset="0"/>
                <a:ea typeface="Cambria" panose="02040503050406030204" pitchFamily="18" charset="0"/>
              </a:rPr>
              <a:t>1. </a:t>
            </a:r>
            <a:r>
              <a:rPr lang="vi-VN" sz="1700" i="1" dirty="0">
                <a:solidFill>
                  <a:srgbClr val="002060"/>
                </a:solidFill>
                <a:latin typeface="Cambria" panose="02040503050406030204" pitchFamily="18" charset="0"/>
                <a:ea typeface="Cambria" panose="02040503050406030204" pitchFamily="18" charset="0"/>
              </a:rPr>
              <a:t>Kể tên các loài động vật ở hình 3, mỗi loài động vật sống ở thảm thực vật nào?</a:t>
            </a:r>
          </a:p>
          <a:p>
            <a:pPr algn="just"/>
            <a:r>
              <a:rPr lang="en-US" sz="1700" i="1" dirty="0">
                <a:solidFill>
                  <a:srgbClr val="002060"/>
                </a:solidFill>
                <a:latin typeface="Cambria" panose="02040503050406030204" pitchFamily="18" charset="0"/>
                <a:ea typeface="Cambria" panose="02040503050406030204" pitchFamily="18" charset="0"/>
              </a:rPr>
              <a:t>2.</a:t>
            </a:r>
            <a:r>
              <a:rPr lang="vi-VN" sz="1700" i="1" dirty="0">
                <a:solidFill>
                  <a:srgbClr val="002060"/>
                </a:solidFill>
                <a:latin typeface="Cambria" panose="02040503050406030204" pitchFamily="18" charset="0"/>
                <a:ea typeface="Cambria" panose="02040503050406030204" pitchFamily="18" charset="0"/>
              </a:rPr>
              <a:t> </a:t>
            </a:r>
            <a:r>
              <a:rPr lang="en-US" sz="1700" i="1" dirty="0" err="1">
                <a:solidFill>
                  <a:srgbClr val="002060"/>
                </a:solidFill>
                <a:latin typeface="Cambria" panose="02040503050406030204" pitchFamily="18" charset="0"/>
                <a:ea typeface="Cambria" panose="02040503050406030204" pitchFamily="18" charset="0"/>
              </a:rPr>
              <a:t>Giải</a:t>
            </a:r>
            <a:r>
              <a:rPr lang="en-US" sz="1700" i="1" dirty="0">
                <a:solidFill>
                  <a:srgbClr val="002060"/>
                </a:solidFill>
                <a:latin typeface="Cambria" panose="02040503050406030204" pitchFamily="18" charset="0"/>
                <a:ea typeface="Cambria" panose="02040503050406030204" pitchFamily="18" charset="0"/>
              </a:rPr>
              <a:t> </a:t>
            </a:r>
            <a:r>
              <a:rPr lang="en-US" sz="1700" i="1" dirty="0" err="1">
                <a:solidFill>
                  <a:srgbClr val="002060"/>
                </a:solidFill>
                <a:latin typeface="Cambria" panose="02040503050406030204" pitchFamily="18" charset="0"/>
                <a:ea typeface="Cambria" panose="02040503050406030204" pitchFamily="18" charset="0"/>
              </a:rPr>
              <a:t>thích</a:t>
            </a:r>
            <a:r>
              <a:rPr lang="en-US" sz="1700" i="1" dirty="0">
                <a:solidFill>
                  <a:srgbClr val="002060"/>
                </a:solidFill>
                <a:latin typeface="Cambria" panose="02040503050406030204" pitchFamily="18" charset="0"/>
                <a:ea typeface="Cambria" panose="02040503050406030204" pitchFamily="18" charset="0"/>
              </a:rPr>
              <a:t> v</a:t>
            </a:r>
            <a:r>
              <a:rPr lang="vi-VN" sz="1700" i="1" dirty="0">
                <a:solidFill>
                  <a:srgbClr val="002060"/>
                </a:solidFill>
                <a:latin typeface="Cambria" panose="02040503050406030204" pitchFamily="18" charset="0"/>
                <a:ea typeface="Cambria" panose="02040503050406030204" pitchFamily="18" charset="0"/>
              </a:rPr>
              <a:t>ì sao động vật ít phụ thuộc vào khí hậu hơn thực vật?</a:t>
            </a:r>
          </a:p>
          <a:p>
            <a:pPr algn="just"/>
            <a:r>
              <a:rPr lang="en-US" sz="1700" i="1" dirty="0">
                <a:solidFill>
                  <a:srgbClr val="002060"/>
                </a:solidFill>
                <a:latin typeface="Cambria" panose="02040503050406030204" pitchFamily="18" charset="0"/>
                <a:ea typeface="Cambria" panose="02040503050406030204" pitchFamily="18" charset="0"/>
              </a:rPr>
              <a:t>3.</a:t>
            </a:r>
            <a:r>
              <a:rPr lang="vi-VN" sz="1700" i="1" dirty="0">
                <a:solidFill>
                  <a:srgbClr val="002060"/>
                </a:solidFill>
                <a:latin typeface="Cambria" panose="02040503050406030204" pitchFamily="18" charset="0"/>
                <a:ea typeface="Cambria" panose="02040503050406030204" pitchFamily="18" charset="0"/>
              </a:rPr>
              <a:t> Nêu tầm quan trọng của động vật đối với con người?</a:t>
            </a:r>
          </a:p>
        </p:txBody>
      </p:sp>
      <p:pic>
        <p:nvPicPr>
          <p:cNvPr id="2"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58"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546"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61628" y="4769327"/>
            <a:ext cx="3200400" cy="1722914"/>
          </a:xfrm>
          <a:prstGeom prst="rect">
            <a:avLst/>
          </a:prstGeom>
          <a:noFill/>
          <a:ln>
            <a:solidFill>
              <a:srgbClr val="00FF00"/>
            </a:solidFill>
          </a:ln>
        </p:spPr>
      </p:pic>
      <p:pic>
        <p:nvPicPr>
          <p:cNvPr id="35" name="Picture 34"/>
          <p:cNvPicPr/>
          <p:nvPr/>
        </p:nvPicPr>
        <p:blipFill>
          <a:blip r:embed="rId8">
            <a:extLst>
              <a:ext uri="{28A0092B-C50C-407E-A947-70E740481C1C}">
                <a14:useLocalDpi xmlns:a14="http://schemas.microsoft.com/office/drawing/2010/main" val="0"/>
              </a:ext>
            </a:extLst>
          </a:blip>
          <a:srcRect/>
          <a:stretch>
            <a:fillRect/>
          </a:stretch>
        </p:blipFill>
        <p:spPr bwMode="auto">
          <a:xfrm>
            <a:off x="3447257" y="2667000"/>
            <a:ext cx="2039143" cy="1976495"/>
          </a:xfrm>
          <a:prstGeom prst="rect">
            <a:avLst/>
          </a:prstGeom>
          <a:noFill/>
          <a:ln>
            <a:solidFill>
              <a:srgbClr val="00FF00"/>
            </a:solidFill>
          </a:ln>
        </p:spPr>
      </p:pic>
    </p:spTree>
    <p:extLst>
      <p:ext uri="{BB962C8B-B14F-4D97-AF65-F5344CB8AC3E}">
        <p14:creationId xmlns:p14="http://schemas.microsoft.com/office/powerpoint/2010/main" val="998571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randombar(horizontal)">
                                      <p:cBhvr>
                                        <p:cTn id="12" dur="500"/>
                                        <p:tgtEl>
                                          <p:spTgt spid="12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randombar(horizontal)">
                                      <p:cBhvr>
                                        <p:cTn id="15" dur="500"/>
                                        <p:tgtEl>
                                          <p:spTgt spid="1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randombar(horizontal)">
                                      <p:cBhvr>
                                        <p:cTn id="18" dur="5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randombar(horizontal)">
                                      <p:cBhvr>
                                        <p:cTn id="23" dur="500"/>
                                        <p:tgtEl>
                                          <p:spTgt spid="35"/>
                                        </p:tgtEl>
                                      </p:cBhvr>
                                    </p:animEffect>
                                  </p:childTnLst>
                                </p:cTn>
                              </p:par>
                              <p:par>
                                <p:cTn id="24" presetID="14" presetClass="entr" presetSubtype="1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randombar(horizontal)">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randombar(horizontal)">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randombar(horizontal)">
                                      <p:cBhvr>
                                        <p:cTn id="36" dur="500"/>
                                        <p:tgtEl>
                                          <p:spTgt spid="13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randombar(horizontal)">
                                      <p:cBhvr>
                                        <p:cTn id="39" dur="500"/>
                                        <p:tgtEl>
                                          <p:spTgt spid="12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randombar(horizontal)">
                                      <p:cBhvr>
                                        <p:cTn id="4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p:bldP spid="123" grpId="0" animBg="1"/>
      <p:bldP spid="125" grpId="0" animBg="1"/>
      <p:bldP spid="1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555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đa dạng của sinh vật trên lục địa</a:t>
            </a:r>
            <a:endParaRPr lang="en-US" sz="2400" b="1" dirty="0">
              <a:solidFill>
                <a:srgbClr val="0D30DD"/>
              </a:solidFill>
              <a:latin typeface="Cambria" pitchFamily="18" charset="0"/>
            </a:endParaRPr>
          </a:p>
        </p:txBody>
      </p:sp>
      <p:cxnSp>
        <p:nvCxnSpPr>
          <p:cNvPr id="34" name="Straight Connector 33"/>
          <p:cNvCxnSpPr/>
          <p:nvPr/>
        </p:nvCxnSpPr>
        <p:spPr>
          <a:xfrm flipH="1">
            <a:off x="1628083" y="1905000"/>
            <a:ext cx="20782" cy="4594086"/>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204356" y="3500223"/>
            <a:ext cx="1376577" cy="1376577"/>
            <a:chOff x="5057949" y="2413809"/>
            <a:chExt cx="1835436" cy="1835436"/>
          </a:xfrm>
          <a:solidFill>
            <a:schemeClr val="accent5">
              <a:lumMod val="40000"/>
              <a:lumOff val="60000"/>
            </a:schemeClr>
          </a:solidFill>
        </p:grpSpPr>
        <p:sp>
          <p:nvSpPr>
            <p:cNvPr id="36" name="Oval 35"/>
            <p:cNvSpPr/>
            <p:nvPr/>
          </p:nvSpPr>
          <p:spPr>
            <a:xfrm>
              <a:off x="5057949" y="2413809"/>
              <a:ext cx="1835436" cy="1835436"/>
            </a:xfrm>
            <a:prstGeom prst="ellipse">
              <a:avLst/>
            </a:prstGeom>
          </p:spPr>
          <p:style>
            <a:lnRef idx="3">
              <a:schemeClr val="lt1"/>
            </a:lnRef>
            <a:fillRef idx="1">
              <a:schemeClr val="accent5"/>
            </a:fillRef>
            <a:effectRef idx="1">
              <a:schemeClr val="accent5"/>
            </a:effectRef>
            <a:fontRef idx="minor">
              <a:schemeClr val="lt1"/>
            </a:fontRef>
          </p:style>
        </p:sp>
        <p:sp>
          <p:nvSpPr>
            <p:cNvPr id="37" name="Oval 4"/>
            <p:cNvSpPr/>
            <p:nvPr/>
          </p:nvSpPr>
          <p:spPr>
            <a:xfrm>
              <a:off x="5326743" y="2682602"/>
              <a:ext cx="1297848" cy="1297850"/>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8572" tIns="8572" rIns="8572" bIns="8572" numCol="1" spcCol="1270" anchor="ctr" anchorCtr="0">
              <a:noAutofit/>
            </a:bodyPr>
            <a:lstStyle/>
            <a:p>
              <a:pPr lvl="0" algn="ctr" defTabSz="800100">
                <a:lnSpc>
                  <a:spcPct val="100000"/>
                </a:lnSpc>
                <a:spcBef>
                  <a:spcPct val="0"/>
                </a:spcBef>
                <a:spcAft>
                  <a:spcPct val="35000"/>
                </a:spcAft>
              </a:pPr>
              <a:r>
                <a:rPr lang="en-US" altLang="vi-VN"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NHÓM</a:t>
              </a:r>
            </a:p>
            <a:p>
              <a:pPr lvl="0" algn="ctr" defTabSz="800100">
                <a:lnSpc>
                  <a:spcPct val="100000"/>
                </a:lnSpc>
                <a:spcBef>
                  <a:spcPct val="0"/>
                </a:spcBef>
                <a:spcAft>
                  <a:spcPct val="35000"/>
                </a:spcAft>
              </a:pP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1, 2, 3, 4</a:t>
              </a:r>
              <a:endParaRPr lang="vi-VN" altLang="en-US"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39" name="Straight Connector 38"/>
          <p:cNvCxnSpPr/>
          <p:nvPr/>
        </p:nvCxnSpPr>
        <p:spPr>
          <a:xfrm flipV="1">
            <a:off x="1638300" y="4240718"/>
            <a:ext cx="952500" cy="31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76400" y="2533466"/>
            <a:ext cx="851652" cy="119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861712" y="2340114"/>
            <a:ext cx="48403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a:t>
            </a:r>
          </a:p>
        </p:txBody>
      </p:sp>
      <p:sp>
        <p:nvSpPr>
          <p:cNvPr id="43" name="Rectangle 42"/>
          <p:cNvSpPr/>
          <p:nvPr/>
        </p:nvSpPr>
        <p:spPr>
          <a:xfrm>
            <a:off x="1828800" y="4054057"/>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2</a:t>
            </a:r>
          </a:p>
        </p:txBody>
      </p:sp>
      <p:sp>
        <p:nvSpPr>
          <p:cNvPr id="44" name="TextBox 43"/>
          <p:cNvSpPr txBox="1"/>
          <p:nvPr/>
        </p:nvSpPr>
        <p:spPr>
          <a:xfrm>
            <a:off x="2533132" y="3733800"/>
            <a:ext cx="6306068" cy="1015663"/>
          </a:xfrm>
          <a:prstGeom prst="rect">
            <a:avLst/>
          </a:prstGeom>
          <a:solidFill>
            <a:schemeClr val="accent5">
              <a:lumMod val="20000"/>
              <a:lumOff val="80000"/>
            </a:schemeClr>
          </a:solidFill>
        </p:spPr>
        <p:txBody>
          <a:bodyPr wrap="square" rtlCol="0">
            <a:spAutoFit/>
          </a:bodyPr>
          <a:lstStyle/>
          <a:p>
            <a:pPr algn="just"/>
            <a:r>
              <a:rPr lang="vi-VN" sz="2000" dirty="0">
                <a:latin typeface="Cambria" panose="02040503050406030204" pitchFamily="18" charset="0"/>
                <a:ea typeface="Cambria" panose="02040503050406030204" pitchFamily="18" charset="0"/>
              </a:rPr>
              <a:t>Bởi vì khí hậu xích đạo nóng ẩm và có mưa nhiều quanh năm nên cây cối xanh tươi phát triển hơn so với khí hậu nhiệt đới có mùa khô kéo dài. </a:t>
            </a:r>
            <a:endParaRPr lang="en-US" sz="2000" dirty="0">
              <a:effectLst/>
              <a:latin typeface="Cambria" panose="02040503050406030204" pitchFamily="18" charset="0"/>
              <a:ea typeface="Cambria" panose="02040503050406030204" pitchFamily="18" charset="0"/>
            </a:endParaRPr>
          </a:p>
        </p:txBody>
      </p:sp>
      <p:sp>
        <p:nvSpPr>
          <p:cNvPr id="45" name="TextBox 44"/>
          <p:cNvSpPr txBox="1"/>
          <p:nvPr/>
        </p:nvSpPr>
        <p:spPr>
          <a:xfrm>
            <a:off x="2590800" y="5334000"/>
            <a:ext cx="6248400" cy="1015663"/>
          </a:xfrm>
          <a:prstGeom prst="rect">
            <a:avLst/>
          </a:prstGeom>
          <a:solidFill>
            <a:schemeClr val="accent4">
              <a:lumMod val="20000"/>
              <a:lumOff val="80000"/>
            </a:schemeClr>
          </a:solidFill>
        </p:spPr>
        <p:txBody>
          <a:bodyPr wrap="square" rtlCol="0">
            <a:spAutoFit/>
          </a:bodyPr>
          <a:lstStyle/>
          <a:p>
            <a:pPr algn="just"/>
            <a:r>
              <a:rPr lang="vi-VN" sz="2000" dirty="0">
                <a:latin typeface="Cambria" panose="02040503050406030204" pitchFamily="18" charset="0"/>
                <a:ea typeface="Cambria" panose="02040503050406030204" pitchFamily="18" charset="0"/>
              </a:rPr>
              <a:t>Tầm quan trọng: cung cấp gỗ, lương thực, thực phẩm, làm thuốc chữa bệnh, cung cấp oxi, điều hòa khí hậu, bảo vệ môi trường…</a:t>
            </a:r>
            <a:endParaRPr lang="en-US" sz="2000"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46" name="Straight Connector 45"/>
          <p:cNvCxnSpPr/>
          <p:nvPr/>
        </p:nvCxnSpPr>
        <p:spPr>
          <a:xfrm>
            <a:off x="1628083" y="5850082"/>
            <a:ext cx="96779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28801" y="5697682"/>
            <a:ext cx="546852"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3</a:t>
            </a:r>
          </a:p>
        </p:txBody>
      </p:sp>
      <p:sp>
        <p:nvSpPr>
          <p:cNvPr id="49" name="Text Box 2"/>
          <p:cNvSpPr txBox="1"/>
          <p:nvPr/>
        </p:nvSpPr>
        <p:spPr>
          <a:xfrm>
            <a:off x="2533132" y="1876961"/>
            <a:ext cx="6306068" cy="1323439"/>
          </a:xfrm>
          <a:prstGeom prst="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algn="just"/>
            <a:r>
              <a:rPr lang="vi-VN" sz="2000" dirty="0">
                <a:latin typeface="Cambria" panose="02040503050406030204" pitchFamily="18" charset="0"/>
                <a:ea typeface="Cambria" panose="02040503050406030204" pitchFamily="18" charset="0"/>
              </a:rPr>
              <a:t>Hình a là rừng mưa nhiệt đới thích ứng với khí hậu xích đạo; hình b là xa van thích ứng với khí hậu nhiệt đới; hình c là rừng lá kim thích ứng với khí hậu ôn đới lạnh; hình d là đài nguyên thích ứng với khí hậu hàn đới. </a:t>
            </a:r>
            <a:endParaRPr lang="en-US" sz="2000" dirty="0">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50"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Thực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vật</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0269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7" dur="500"/>
                                        <p:tgtEl>
                                          <p:spTgt spid="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animEffect transition="in" filter="randombar(horizontal)">
                                      <p:cBhvr>
                                        <p:cTn id="17"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555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571499" y="2438400"/>
            <a:ext cx="6629399" cy="2819400"/>
          </a:xfrm>
          <a:prstGeom prst="wedgeRoundRectCallout">
            <a:avLst>
              <a:gd name="adj1" fmla="val 47963"/>
              <a:gd name="adj2" fmla="val 6887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7" name="Rectangle 16"/>
          <p:cNvSpPr/>
          <p:nvPr/>
        </p:nvSpPr>
        <p:spPr>
          <a:xfrm>
            <a:off x="762000" y="2667000"/>
            <a:ext cx="6248399" cy="2308324"/>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Khí hậu có vai trò chủ yếu trong sự hình thành thảm thực vật.</a:t>
            </a:r>
          </a:p>
          <a:p>
            <a:pPr algn="just"/>
            <a:r>
              <a:rPr lang="vi-VN" sz="2400" dirty="0">
                <a:latin typeface="Cambria" panose="02040503050406030204" pitchFamily="18" charset="0"/>
                <a:ea typeface="Cambria" panose="02040503050406030204" pitchFamily="18" charset="0"/>
              </a:rPr>
              <a:t>- Ở đới lạnh có đài nguyên; ở đới ôn hòa có rừng lá rộng, rừng lá kim, thảo nguyên; ở đới nóng có xavan, rừng nhiệt đới gió mùa, rừng mưa nhiệt đới.</a:t>
            </a:r>
          </a:p>
        </p:txBody>
      </p:sp>
      <p:sp>
        <p:nvSpPr>
          <p:cNvPr id="2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đa dạng của sinh vật trên lục địa</a:t>
            </a:r>
            <a:endParaRPr lang="en-US" sz="2400" b="1" dirty="0">
              <a:solidFill>
                <a:srgbClr val="0D30DD"/>
              </a:solidFill>
              <a:latin typeface="Cambria" pitchFamily="18" charset="0"/>
            </a:endParaRPr>
          </a:p>
        </p:txBody>
      </p:sp>
      <p:sp>
        <p:nvSpPr>
          <p:cNvPr id="22"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Thực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vật</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33537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4"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1354</TotalTime>
  <Words>1406</Words>
  <Application>Microsoft Office PowerPoint</Application>
  <PresentationFormat>On-screen Show (4:3)</PresentationFormat>
  <Paragraphs>118</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Cambria</vt:lpstr>
      <vt:lpstr>Times New Roman</vt:lpstr>
      <vt:lpstr>Verdana</vt:lpstr>
      <vt:lpstr>Office Theme</vt:lpstr>
      <vt:lpstr>1_Office Theme</vt:lpstr>
      <vt:lpstr>PowerPoint Presentation</vt:lpstr>
      <vt:lpstr>SỰ SỐNG TRÊN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2016-02-15T14:28:12Z</dcterms:created>
  <dcterms:modified xsi:type="dcterms:W3CDTF">2024-04-02T01:02:56Z</dcterms:modified>
</cp:coreProperties>
</file>