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300" r:id="rId2"/>
    <p:sldId id="304" r:id="rId3"/>
    <p:sldId id="302" r:id="rId4"/>
    <p:sldId id="303" r:id="rId5"/>
    <p:sldId id="292" r:id="rId6"/>
    <p:sldId id="301" r:id="rId7"/>
    <p:sldId id="306" r:id="rId8"/>
    <p:sldId id="353" r:id="rId9"/>
    <p:sldId id="354" r:id="rId10"/>
    <p:sldId id="363" r:id="rId11"/>
    <p:sldId id="334" r:id="rId12"/>
    <p:sldId id="362" r:id="rId13"/>
    <p:sldId id="355" r:id="rId14"/>
    <p:sldId id="364" r:id="rId15"/>
    <p:sldId id="356" r:id="rId16"/>
    <p:sldId id="365" r:id="rId17"/>
    <p:sldId id="351" r:id="rId18"/>
    <p:sldId id="312" r:id="rId19"/>
    <p:sldId id="271" r:id="rId20"/>
    <p:sldId id="357" r:id="rId21"/>
    <p:sldId id="358" r:id="rId22"/>
    <p:sldId id="359" r:id="rId23"/>
    <p:sldId id="360" r:id="rId24"/>
    <p:sldId id="361" r:id="rId25"/>
    <p:sldId id="366" r:id="rId26"/>
    <p:sldId id="367" r:id="rId27"/>
    <p:sldId id="368" r:id="rId28"/>
    <p:sldId id="369" r:id="rId29"/>
    <p:sldId id="370" r:id="rId30"/>
    <p:sldId id="315" r:id="rId31"/>
    <p:sldId id="352" r:id="rId32"/>
    <p:sldId id="332" r:id="rId33"/>
    <p:sldId id="331" r:id="rId34"/>
    <p:sldId id="295" r:id="rId35"/>
    <p:sldId id="328" r:id="rId36"/>
    <p:sldId id="329" r:id="rId37"/>
    <p:sldId id="330"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eu Phan Van" initials="RPV" lastIdx="4" clrIdx="0">
    <p:extLst>
      <p:ext uri="{19B8F6BF-5375-455C-9EA6-DF929625EA0E}">
        <p15:presenceInfo xmlns:p15="http://schemas.microsoft.com/office/powerpoint/2012/main" userId="83b57fff0cc03e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652" autoAdjust="0"/>
    <p:restoredTop sz="93883" autoAdjust="0"/>
  </p:normalViewPr>
  <p:slideViewPr>
    <p:cSldViewPr snapToGrid="0">
      <p:cViewPr varScale="1">
        <p:scale>
          <a:sx n="85" d="100"/>
          <a:sy n="85" d="100"/>
        </p:scale>
        <p:origin x="422" y="5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64FE50-D189-4693-915D-AE9503F4174D}" type="datetimeFigureOut">
              <a:rPr lang="en-US" smtClean="0"/>
              <a:t>7/27/2023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4EA44A-927D-4D59-858E-589BCB488996}" type="slidenum">
              <a:rPr lang="en-US" smtClean="0"/>
              <a:t>‹#›</a:t>
            </a:fld>
            <a:endParaRPr lang="en-US"/>
          </a:p>
        </p:txBody>
      </p:sp>
    </p:spTree>
    <p:extLst>
      <p:ext uri="{BB962C8B-B14F-4D97-AF65-F5344CB8AC3E}">
        <p14:creationId xmlns:p14="http://schemas.microsoft.com/office/powerpoint/2010/main" val="4232165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4EA44A-927D-4D59-858E-589BCB488996}" type="slidenum">
              <a:rPr lang="en-US" smtClean="0"/>
              <a:t>1</a:t>
            </a:fld>
            <a:endParaRPr lang="en-US"/>
          </a:p>
        </p:txBody>
      </p:sp>
    </p:spTree>
    <p:extLst>
      <p:ext uri="{BB962C8B-B14F-4D97-AF65-F5344CB8AC3E}">
        <p14:creationId xmlns:p14="http://schemas.microsoft.com/office/powerpoint/2010/main" val="6216360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4803827"/>
      </p:ext>
    </p:extLst>
  </p:cSld>
  <p:clrMapOvr>
    <a:masterClrMapping/>
  </p:clrMapOvr>
  <p:transition spd="med">
    <p:split orient="vert"/>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15782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AAA43A-D53D-2C48-B445-0A4FE623C41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16638"/>
            <a:ext cx="12213771" cy="6850051"/>
          </a:xfrm>
          <a:prstGeom prst="rect">
            <a:avLst/>
          </a:prstGeom>
        </p:spPr>
      </p:pic>
      <p:pic>
        <p:nvPicPr>
          <p:cNvPr id="8" name="Picture 7">
            <a:hlinkClick r:id="" action="ppaction://hlinkshowjump?jump=firstslide"/>
            <a:extLst>
              <a:ext uri="{FF2B5EF4-FFF2-40B4-BE49-F238E27FC236}">
                <a16:creationId xmlns:a16="http://schemas.microsoft.com/office/drawing/2014/main" id="{3E7D6160-95E1-FF4E-81BA-F4D532658E1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5831305" y="6337300"/>
            <a:ext cx="529389" cy="529389"/>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a:extLst>
              <a:ext uri="{FF2B5EF4-FFF2-40B4-BE49-F238E27FC236}">
                <a16:creationId xmlns:a16="http://schemas.microsoft.com/office/drawing/2014/main" id="{65C9951C-EB45-8743-AB57-CEFD9316A244}"/>
              </a:ext>
            </a:extLst>
          </p:cNvPr>
          <p:cNvPicPr>
            <a:picLocks noChangeAspect="1"/>
          </p:cNvPicPr>
          <p:nvPr userDrawn="1"/>
        </p:nvPicPr>
        <p:blipFill>
          <a:blip r:embed="rId6"/>
          <a:stretch>
            <a:fillRect/>
          </a:stretch>
        </p:blipFill>
        <p:spPr>
          <a:xfrm>
            <a:off x="6371845" y="6598364"/>
            <a:ext cx="126915" cy="191883"/>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a:extLst>
              <a:ext uri="{FF2B5EF4-FFF2-40B4-BE49-F238E27FC236}">
                <a16:creationId xmlns:a16="http://schemas.microsoft.com/office/drawing/2014/main" id="{83382951-8E9D-244A-8473-731D885E2710}"/>
              </a:ext>
            </a:extLst>
          </p:cNvPr>
          <p:cNvPicPr>
            <a:picLocks noChangeAspect="1"/>
          </p:cNvPicPr>
          <p:nvPr userDrawn="1"/>
        </p:nvPicPr>
        <p:blipFill>
          <a:blip r:embed="rId6"/>
          <a:stretch>
            <a:fillRect/>
          </a:stretch>
        </p:blipFill>
        <p:spPr>
          <a:xfrm rot="10800000">
            <a:off x="5693239" y="6598364"/>
            <a:ext cx="126915" cy="191883"/>
          </a:xfrm>
          <a:prstGeom prst="rect">
            <a:avLst/>
          </a:prstGeom>
          <a:effectLst>
            <a:outerShdw blurRad="50800" dist="38100" dir="8100000" algn="tr" rotWithShape="0">
              <a:prstClr val="black">
                <a:alpha val="40000"/>
              </a:prstClr>
            </a:outerShdw>
          </a:effectLst>
        </p:spPr>
      </p:pic>
      <p:sp>
        <p:nvSpPr>
          <p:cNvPr id="13" name="TextBox 9">
            <a:extLst>
              <a:ext uri="{FF2B5EF4-FFF2-40B4-BE49-F238E27FC236}">
                <a16:creationId xmlns:a16="http://schemas.microsoft.com/office/drawing/2014/main" id="{FE798370-27E2-9F41-A466-FC64C7FFD70A}"/>
              </a:ext>
            </a:extLst>
          </p:cNvPr>
          <p:cNvSpPr txBox="1"/>
          <p:nvPr userDrawn="1"/>
        </p:nvSpPr>
        <p:spPr>
          <a:xfrm>
            <a:off x="153420" y="-20582"/>
            <a:ext cx="2709268"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Unit 5: </a:t>
            </a:r>
            <a:r>
              <a:rPr lang="en-US" b="1" dirty="0">
                <a:solidFill>
                  <a:schemeClr val="bg1"/>
                </a:solidFill>
              </a:rPr>
              <a:t>FOOD AND DRINKS</a:t>
            </a:r>
            <a:endParaRPr lang="en-US" sz="1800" b="1" dirty="0">
              <a:solidFill>
                <a:schemeClr val="bg1"/>
              </a:solidFill>
            </a:endParaRPr>
          </a:p>
        </p:txBody>
      </p:sp>
      <p:sp>
        <p:nvSpPr>
          <p:cNvPr id="14" name="TextBox 13">
            <a:extLst>
              <a:ext uri="{FF2B5EF4-FFF2-40B4-BE49-F238E27FC236}">
                <a16:creationId xmlns:a16="http://schemas.microsoft.com/office/drawing/2014/main" id="{D7889D60-3103-E54C-9167-2287BEE5C81A}"/>
              </a:ext>
            </a:extLst>
          </p:cNvPr>
          <p:cNvSpPr txBox="1"/>
          <p:nvPr userDrawn="1"/>
        </p:nvSpPr>
        <p:spPr>
          <a:xfrm>
            <a:off x="24732" y="6510902"/>
            <a:ext cx="2594428"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a:t>
            </a:r>
            <a:r>
              <a:rPr lang="en-US" sz="1400" baseline="0" dirty="0">
                <a:solidFill>
                  <a:schemeClr val="bg1"/>
                </a:solidFill>
              </a:rPr>
              <a:t> Anh 7 </a:t>
            </a:r>
            <a:r>
              <a:rPr lang="en-US" sz="1400" baseline="0" dirty="0" err="1">
                <a:solidFill>
                  <a:schemeClr val="bg1"/>
                </a:solidFill>
              </a:rPr>
              <a:t>i</a:t>
            </a:r>
            <a:r>
              <a:rPr lang="en-US" sz="1400" baseline="0" dirty="0">
                <a:solidFill>
                  <a:schemeClr val="bg1"/>
                </a:solidFill>
              </a:rPr>
              <a:t>-Learn Smart World </a:t>
            </a:r>
            <a:endParaRPr lang="en-US" sz="1400" dirty="0">
              <a:solidFill>
                <a:schemeClr val="bg1"/>
              </a:solidFill>
            </a:endParaRPr>
          </a:p>
        </p:txBody>
      </p:sp>
      <p:pic>
        <p:nvPicPr>
          <p:cNvPr id="15" name="Picture 14">
            <a:extLst>
              <a:ext uri="{FF2B5EF4-FFF2-40B4-BE49-F238E27FC236}">
                <a16:creationId xmlns:a16="http://schemas.microsoft.com/office/drawing/2014/main" id="{ECF13BED-1CB7-0146-BB6D-00DC4EC16FC0}"/>
              </a:ext>
            </a:extLst>
          </p:cNvPr>
          <p:cNvPicPr>
            <a:picLocks noChangeAspect="1"/>
          </p:cNvPicPr>
          <p:nvPr userDrawn="1"/>
        </p:nvPicPr>
        <p:blipFill>
          <a:blip r:embed="rId7"/>
          <a:stretch>
            <a:fillRect/>
          </a:stretch>
        </p:blipFill>
        <p:spPr>
          <a:xfrm>
            <a:off x="11226018" y="6396200"/>
            <a:ext cx="814608" cy="415291"/>
          </a:xfrm>
          <a:prstGeom prst="rect">
            <a:avLst/>
          </a:prstGeom>
          <a:effectLst>
            <a:outerShdw blurRad="50800" dist="38100" dir="2700000" algn="tl" rotWithShape="0">
              <a:prstClr val="black">
                <a:alpha val="40000"/>
              </a:prstClr>
            </a:outerShdw>
          </a:effectLst>
        </p:spPr>
      </p:pic>
      <p:sp>
        <p:nvSpPr>
          <p:cNvPr id="11" name="TextBox 9">
            <a:extLst>
              <a:ext uri="{FF2B5EF4-FFF2-40B4-BE49-F238E27FC236}">
                <a16:creationId xmlns:a16="http://schemas.microsoft.com/office/drawing/2014/main" id="{FE798370-27E2-9F41-A466-FC64C7FFD70A}"/>
              </a:ext>
            </a:extLst>
          </p:cNvPr>
          <p:cNvSpPr txBox="1"/>
          <p:nvPr userDrawn="1"/>
        </p:nvSpPr>
        <p:spPr>
          <a:xfrm>
            <a:off x="11041220" y="-20582"/>
            <a:ext cx="1175322"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a:t>
            </a:r>
            <a:r>
              <a:rPr lang="en-US" sz="1800" b="1" baseline="0" dirty="0">
                <a:solidFill>
                  <a:schemeClr val="bg1"/>
                </a:solidFill>
              </a:rPr>
              <a:t> 2.1</a:t>
            </a:r>
            <a:endParaRPr lang="en-US" sz="1800" b="1" dirty="0">
              <a:solidFill>
                <a:schemeClr val="bg1"/>
              </a:solidFill>
            </a:endParaRPr>
          </a:p>
        </p:txBody>
      </p:sp>
    </p:spTree>
    <p:extLst>
      <p:ext uri="{BB962C8B-B14F-4D97-AF65-F5344CB8AC3E}">
        <p14:creationId xmlns:p14="http://schemas.microsoft.com/office/powerpoint/2010/main" val="3055312205"/>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audio" Target="../media/media5.mp3"/><Relationship Id="rId13" Type="http://schemas.microsoft.com/office/2007/relationships/media" Target="../media/media8.mp3"/><Relationship Id="rId18" Type="http://schemas.openxmlformats.org/officeDocument/2006/relationships/image" Target="../media/image27.png"/><Relationship Id="rId3" Type="http://schemas.microsoft.com/office/2007/relationships/media" Target="../media/media3.mp3"/><Relationship Id="rId7" Type="http://schemas.microsoft.com/office/2007/relationships/media" Target="../media/media5.mp3"/><Relationship Id="rId12" Type="http://schemas.openxmlformats.org/officeDocument/2006/relationships/audio" Target="../media/media7.mp3"/><Relationship Id="rId17" Type="http://schemas.openxmlformats.org/officeDocument/2006/relationships/slideLayout" Target="../slideLayouts/slideLayout2.xml"/><Relationship Id="rId2" Type="http://schemas.openxmlformats.org/officeDocument/2006/relationships/audio" Target="../media/media2.mp3"/><Relationship Id="rId16" Type="http://schemas.openxmlformats.org/officeDocument/2006/relationships/audio" Target="../media/media9.mp3"/><Relationship Id="rId1" Type="http://schemas.microsoft.com/office/2007/relationships/media" Target="../media/media2.mp3"/><Relationship Id="rId6" Type="http://schemas.openxmlformats.org/officeDocument/2006/relationships/audio" Target="../media/media4.mp3"/><Relationship Id="rId11" Type="http://schemas.microsoft.com/office/2007/relationships/media" Target="../media/media7.mp3"/><Relationship Id="rId5" Type="http://schemas.microsoft.com/office/2007/relationships/media" Target="../media/media4.mp3"/><Relationship Id="rId15" Type="http://schemas.microsoft.com/office/2007/relationships/media" Target="../media/media9.mp3"/><Relationship Id="rId10" Type="http://schemas.openxmlformats.org/officeDocument/2006/relationships/audio" Target="../media/media6.mp3"/><Relationship Id="rId4" Type="http://schemas.openxmlformats.org/officeDocument/2006/relationships/audio" Target="../media/media3.mp3"/><Relationship Id="rId9" Type="http://schemas.microsoft.com/office/2007/relationships/media" Target="../media/media6.mp3"/><Relationship Id="rId14" Type="http://schemas.openxmlformats.org/officeDocument/2006/relationships/audio" Target="../media/media8.mp3"/></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eduhome.com.vn/DHALesson?idGrade=10&amp;idSubject=1&amp;idSeries=118&amp;idTheme=1067&amp;IdLevel=3&amp;idThemeServer=81"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2192000" cy="6861047"/>
          </a:xfrm>
          <a:prstGeom prst="rect">
            <a:avLst/>
          </a:prstGeom>
        </p:spPr>
      </p:pic>
      <p:sp>
        <p:nvSpPr>
          <p:cNvPr id="3" name="TextBox 2"/>
          <p:cNvSpPr txBox="1"/>
          <p:nvPr/>
        </p:nvSpPr>
        <p:spPr>
          <a:xfrm>
            <a:off x="5178495" y="2645692"/>
            <a:ext cx="6596743" cy="1754326"/>
          </a:xfrm>
          <a:prstGeom prst="rect">
            <a:avLst/>
          </a:prstGeom>
          <a:noFill/>
        </p:spPr>
        <p:txBody>
          <a:bodyPr wrap="square" rtlCol="0">
            <a:spAutoFit/>
          </a:bodyPr>
          <a:lstStyle/>
          <a:p>
            <a:pPr algn="ctr"/>
            <a:r>
              <a:rPr lang="en-US" sz="4400" b="1" dirty="0">
                <a:solidFill>
                  <a:srgbClr val="0070C0"/>
                </a:solidFill>
              </a:rPr>
              <a:t>Unit 5: Food and Drinks</a:t>
            </a:r>
            <a:endParaRPr lang="en-US" sz="3200" b="1" dirty="0">
              <a:solidFill>
                <a:srgbClr val="0070C0"/>
              </a:solidFill>
            </a:endParaRPr>
          </a:p>
          <a:p>
            <a:pPr algn="ctr"/>
            <a:r>
              <a:rPr lang="en-US" sz="3200" b="1" dirty="0">
                <a:solidFill>
                  <a:srgbClr val="00B050"/>
                </a:solidFill>
              </a:rPr>
              <a:t>Lesson 2.1: Vocabulary &amp; Reading</a:t>
            </a:r>
            <a:r>
              <a:rPr lang="en-US" sz="3200" dirty="0"/>
              <a:t> </a:t>
            </a:r>
          </a:p>
          <a:p>
            <a:pPr algn="ctr"/>
            <a:r>
              <a:rPr lang="en-US" sz="3200" dirty="0">
                <a:solidFill>
                  <a:srgbClr val="FF0000"/>
                </a:solidFill>
              </a:rPr>
              <a:t>Page</a:t>
            </a:r>
            <a:r>
              <a:rPr lang="en-US" sz="3200" dirty="0"/>
              <a:t> </a:t>
            </a:r>
            <a:r>
              <a:rPr lang="en-US" sz="3200" dirty="0">
                <a:solidFill>
                  <a:srgbClr val="FF0000"/>
                </a:solidFill>
              </a:rPr>
              <a:t>39</a:t>
            </a:r>
          </a:p>
        </p:txBody>
      </p:sp>
    </p:spTree>
    <p:extLst>
      <p:ext uri="{BB962C8B-B14F-4D97-AF65-F5344CB8AC3E}">
        <p14:creationId xmlns:p14="http://schemas.microsoft.com/office/powerpoint/2010/main" val="4083332048"/>
      </p:ext>
    </p:extLst>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EC90ED-9590-45FB-871F-3A1267D55FD9}"/>
              </a:ext>
            </a:extLst>
          </p:cNvPr>
          <p:cNvPicPr>
            <a:picLocks noChangeAspect="1"/>
          </p:cNvPicPr>
          <p:nvPr/>
        </p:nvPicPr>
        <p:blipFill>
          <a:blip r:embed="rId2"/>
          <a:stretch>
            <a:fillRect/>
          </a:stretch>
        </p:blipFill>
        <p:spPr>
          <a:xfrm>
            <a:off x="8508651" y="3925679"/>
            <a:ext cx="2200582" cy="1619476"/>
          </a:xfrm>
          <a:prstGeom prst="rect">
            <a:avLst/>
          </a:prstGeom>
        </p:spPr>
      </p:pic>
      <p:sp>
        <p:nvSpPr>
          <p:cNvPr id="3" name="Rectangle 2">
            <a:extLst>
              <a:ext uri="{FF2B5EF4-FFF2-40B4-BE49-F238E27FC236}">
                <a16:creationId xmlns:a16="http://schemas.microsoft.com/office/drawing/2014/main" id="{3A5365C4-B0BA-4451-AFF2-92226DE1683A}"/>
              </a:ext>
            </a:extLst>
          </p:cNvPr>
          <p:cNvSpPr/>
          <p:nvPr/>
        </p:nvSpPr>
        <p:spPr>
          <a:xfrm>
            <a:off x="8556166" y="5609115"/>
            <a:ext cx="1380667" cy="62125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rPr>
              <a:t>BUNCH</a:t>
            </a:r>
          </a:p>
        </p:txBody>
      </p:sp>
      <p:pic>
        <p:nvPicPr>
          <p:cNvPr id="4" name="Picture 3">
            <a:extLst>
              <a:ext uri="{FF2B5EF4-FFF2-40B4-BE49-F238E27FC236}">
                <a16:creationId xmlns:a16="http://schemas.microsoft.com/office/drawing/2014/main" id="{61807C36-2943-4B2C-B30A-A3787BC6B1B6}"/>
              </a:ext>
            </a:extLst>
          </p:cNvPr>
          <p:cNvPicPr>
            <a:picLocks noChangeAspect="1"/>
          </p:cNvPicPr>
          <p:nvPr/>
        </p:nvPicPr>
        <p:blipFill>
          <a:blip r:embed="rId3"/>
          <a:stretch>
            <a:fillRect/>
          </a:stretch>
        </p:blipFill>
        <p:spPr>
          <a:xfrm>
            <a:off x="1924788" y="3709360"/>
            <a:ext cx="2838846" cy="1438476"/>
          </a:xfrm>
          <a:prstGeom prst="rect">
            <a:avLst/>
          </a:prstGeom>
        </p:spPr>
      </p:pic>
      <p:sp>
        <p:nvSpPr>
          <p:cNvPr id="5" name="Rectangle 4">
            <a:extLst>
              <a:ext uri="{FF2B5EF4-FFF2-40B4-BE49-F238E27FC236}">
                <a16:creationId xmlns:a16="http://schemas.microsoft.com/office/drawing/2014/main" id="{ABF55A62-A0D0-4316-9B06-1EDDC04AEAE9}"/>
              </a:ext>
            </a:extLst>
          </p:cNvPr>
          <p:cNvSpPr/>
          <p:nvPr/>
        </p:nvSpPr>
        <p:spPr>
          <a:xfrm>
            <a:off x="2255167" y="5412815"/>
            <a:ext cx="2098623" cy="67601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rPr>
              <a:t>CONTAINERS</a:t>
            </a:r>
            <a:endParaRPr lang="en-US" sz="2400" dirty="0"/>
          </a:p>
        </p:txBody>
      </p:sp>
      <p:pic>
        <p:nvPicPr>
          <p:cNvPr id="6" name="Picture 5">
            <a:extLst>
              <a:ext uri="{FF2B5EF4-FFF2-40B4-BE49-F238E27FC236}">
                <a16:creationId xmlns:a16="http://schemas.microsoft.com/office/drawing/2014/main" id="{513851E9-4804-4961-A2E7-53F780DDCEE2}"/>
              </a:ext>
            </a:extLst>
          </p:cNvPr>
          <p:cNvPicPr>
            <a:picLocks noChangeAspect="1"/>
          </p:cNvPicPr>
          <p:nvPr/>
        </p:nvPicPr>
        <p:blipFill>
          <a:blip r:embed="rId4"/>
          <a:stretch>
            <a:fillRect/>
          </a:stretch>
        </p:blipFill>
        <p:spPr>
          <a:xfrm>
            <a:off x="1581840" y="1002216"/>
            <a:ext cx="3524742" cy="1076475"/>
          </a:xfrm>
          <a:prstGeom prst="rect">
            <a:avLst/>
          </a:prstGeom>
        </p:spPr>
      </p:pic>
      <p:sp>
        <p:nvSpPr>
          <p:cNvPr id="7" name="Rectangle 6">
            <a:extLst>
              <a:ext uri="{FF2B5EF4-FFF2-40B4-BE49-F238E27FC236}">
                <a16:creationId xmlns:a16="http://schemas.microsoft.com/office/drawing/2014/main" id="{9675F185-E41F-4179-9547-4118117041B9}"/>
              </a:ext>
            </a:extLst>
          </p:cNvPr>
          <p:cNvSpPr/>
          <p:nvPr/>
        </p:nvSpPr>
        <p:spPr>
          <a:xfrm>
            <a:off x="2437306" y="2430360"/>
            <a:ext cx="1813810" cy="33800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rPr>
              <a:t>BOX</a:t>
            </a:r>
          </a:p>
        </p:txBody>
      </p:sp>
      <p:pic>
        <p:nvPicPr>
          <p:cNvPr id="8" name="Picture 7">
            <a:extLst>
              <a:ext uri="{FF2B5EF4-FFF2-40B4-BE49-F238E27FC236}">
                <a16:creationId xmlns:a16="http://schemas.microsoft.com/office/drawing/2014/main" id="{00F4CDD4-FD4C-4C34-BA79-4ABFA1FEB0BE}"/>
              </a:ext>
            </a:extLst>
          </p:cNvPr>
          <p:cNvPicPr>
            <a:picLocks noChangeAspect="1"/>
          </p:cNvPicPr>
          <p:nvPr/>
        </p:nvPicPr>
        <p:blipFill>
          <a:blip r:embed="rId5"/>
          <a:stretch>
            <a:fillRect/>
          </a:stretch>
        </p:blipFill>
        <p:spPr>
          <a:xfrm>
            <a:off x="7719862" y="799273"/>
            <a:ext cx="2478513" cy="1916376"/>
          </a:xfrm>
          <a:prstGeom prst="rect">
            <a:avLst/>
          </a:prstGeom>
        </p:spPr>
      </p:pic>
      <p:sp>
        <p:nvSpPr>
          <p:cNvPr id="9" name="Rectangle 8">
            <a:extLst>
              <a:ext uri="{FF2B5EF4-FFF2-40B4-BE49-F238E27FC236}">
                <a16:creationId xmlns:a16="http://schemas.microsoft.com/office/drawing/2014/main" id="{E84D0238-73D5-43A2-8E19-2DC4BC5E8DBD}"/>
              </a:ext>
            </a:extLst>
          </p:cNvPr>
          <p:cNvSpPr/>
          <p:nvPr/>
        </p:nvSpPr>
        <p:spPr>
          <a:xfrm>
            <a:off x="8294625" y="2914006"/>
            <a:ext cx="1903750" cy="48042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rPr>
              <a:t>STICK</a:t>
            </a:r>
          </a:p>
        </p:txBody>
      </p:sp>
    </p:spTree>
    <p:extLst>
      <p:ext uri="{BB962C8B-B14F-4D97-AF65-F5344CB8AC3E}">
        <p14:creationId xmlns:p14="http://schemas.microsoft.com/office/powerpoint/2010/main" val="24340755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8945" y="409981"/>
            <a:ext cx="11574108"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b="1" dirty="0">
                <a:solidFill>
                  <a:srgbClr val="0070C0"/>
                </a:solidFill>
              </a:rPr>
              <a:t>Work in pairs. Try to fill in the blanks with the words given.</a:t>
            </a:r>
          </a:p>
        </p:txBody>
      </p:sp>
      <p:pic>
        <p:nvPicPr>
          <p:cNvPr id="2" name="Picture 1">
            <a:extLst>
              <a:ext uri="{FF2B5EF4-FFF2-40B4-BE49-F238E27FC236}">
                <a16:creationId xmlns:a16="http://schemas.microsoft.com/office/drawing/2014/main" id="{7B34CD7E-AEFD-4D79-9939-A4266315439A}"/>
              </a:ext>
            </a:extLst>
          </p:cNvPr>
          <p:cNvPicPr>
            <a:picLocks noChangeAspect="1"/>
          </p:cNvPicPr>
          <p:nvPr/>
        </p:nvPicPr>
        <p:blipFill>
          <a:blip r:embed="rId4"/>
          <a:stretch>
            <a:fillRect/>
          </a:stretch>
        </p:blipFill>
        <p:spPr>
          <a:xfrm>
            <a:off x="700871" y="1228701"/>
            <a:ext cx="10523706" cy="5052178"/>
          </a:xfrm>
          <a:prstGeom prst="rect">
            <a:avLst/>
          </a:prstGeom>
        </p:spPr>
      </p:pic>
      <p:pic>
        <p:nvPicPr>
          <p:cNvPr id="4" name="CD1-TRACK 53">
            <a:hlinkClick r:id="" action="ppaction://media"/>
            <a:extLst>
              <a:ext uri="{FF2B5EF4-FFF2-40B4-BE49-F238E27FC236}">
                <a16:creationId xmlns:a16="http://schemas.microsoft.com/office/drawing/2014/main" id="{FCDE3DC3-15C5-43B4-9C4A-477BBA256EF9}"/>
              </a:ext>
            </a:extLst>
          </p:cNvPr>
          <p:cNvPicPr>
            <a:picLocks noChangeAspect="1"/>
          </p:cNvPicPr>
          <p:nvPr>
            <a:audioFile r:link="rId1"/>
            <p:extLst>
              <p:ext uri="{DAA4B4D4-6D71-4841-9C94-3DE7FCFB9230}">
                <p14:media xmlns:p14="http://schemas.microsoft.com/office/powerpoint/2010/main" r:embed="rId2">
                  <p14:trim st="18855" end="1265.0625"/>
                </p14:media>
              </p:ext>
            </p:extLst>
          </p:nvPr>
        </p:nvPicPr>
        <p:blipFill>
          <a:blip r:embed="rId5"/>
          <a:stretch>
            <a:fillRect/>
          </a:stretch>
        </p:blipFill>
        <p:spPr>
          <a:xfrm>
            <a:off x="7495357" y="1228701"/>
            <a:ext cx="587342" cy="587342"/>
          </a:xfrm>
          <a:prstGeom prst="rect">
            <a:avLst/>
          </a:prstGeom>
        </p:spPr>
      </p:pic>
    </p:spTree>
    <p:extLst>
      <p:ext uri="{BB962C8B-B14F-4D97-AF65-F5344CB8AC3E}">
        <p14:creationId xmlns:p14="http://schemas.microsoft.com/office/powerpoint/2010/main" val="2520452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6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6B5AA2-6FF5-40DD-AF7B-8714E94D10EF}"/>
              </a:ext>
            </a:extLst>
          </p:cNvPr>
          <p:cNvSpPr txBox="1"/>
          <p:nvPr/>
        </p:nvSpPr>
        <p:spPr>
          <a:xfrm>
            <a:off x="417866" y="991931"/>
            <a:ext cx="10285111"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da-DK" sz="3200" dirty="0">
                <a:solidFill>
                  <a:schemeClr val="accent1"/>
                </a:solidFill>
              </a:rPr>
              <a:t>A bag of flour (n) </a:t>
            </a:r>
            <a:r>
              <a:rPr lang="da-DK" sz="3200" dirty="0">
                <a:solidFill>
                  <a:srgbClr val="FF0000"/>
                </a:solidFill>
              </a:rPr>
              <a:t>/bæɡ/ </a:t>
            </a:r>
            <a:r>
              <a:rPr lang="da-DK" sz="3200" dirty="0">
                <a:solidFill>
                  <a:schemeClr val="accent1"/>
                </a:solidFill>
              </a:rPr>
              <a:t>túi bột mì </a:t>
            </a:r>
            <a:endParaRPr lang="en-US" sz="3200" i="1" dirty="0">
              <a:solidFill>
                <a:schemeClr val="accent1"/>
              </a:solidFill>
              <a:latin typeface="+mj-lt"/>
            </a:endParaRPr>
          </a:p>
        </p:txBody>
      </p:sp>
      <p:pic>
        <p:nvPicPr>
          <p:cNvPr id="5" name="flour">
            <a:hlinkClick r:id="" action="ppaction://media"/>
            <a:extLst>
              <a:ext uri="{FF2B5EF4-FFF2-40B4-BE49-F238E27FC236}">
                <a16:creationId xmlns:a16="http://schemas.microsoft.com/office/drawing/2014/main" id="{415FBAD8-5DCE-44DD-AAC3-3BF163AA7574}"/>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1173837" y="967106"/>
            <a:ext cx="609600" cy="609600"/>
          </a:xfrm>
          <a:prstGeom prst="rect">
            <a:avLst/>
          </a:prstGeom>
        </p:spPr>
      </p:pic>
      <p:sp>
        <p:nvSpPr>
          <p:cNvPr id="6" name="Rectangle 5">
            <a:extLst>
              <a:ext uri="{FF2B5EF4-FFF2-40B4-BE49-F238E27FC236}">
                <a16:creationId xmlns:a16="http://schemas.microsoft.com/office/drawing/2014/main" id="{6754CFEC-C31F-4BBD-8A82-2D8A8C0AFB5A}"/>
              </a:ext>
            </a:extLst>
          </p:cNvPr>
          <p:cNvSpPr/>
          <p:nvPr/>
        </p:nvSpPr>
        <p:spPr>
          <a:xfrm>
            <a:off x="11065239" y="870252"/>
            <a:ext cx="749508" cy="7583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0ECB027-DE8D-4D83-9550-285D9F1D2369}"/>
              </a:ext>
            </a:extLst>
          </p:cNvPr>
          <p:cNvSpPr txBox="1"/>
          <p:nvPr/>
        </p:nvSpPr>
        <p:spPr>
          <a:xfrm>
            <a:off x="426559" y="1615939"/>
            <a:ext cx="10285111"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lvl="0"/>
            <a:r>
              <a:rPr lang="en-US" sz="3200" dirty="0">
                <a:solidFill>
                  <a:schemeClr val="accent1"/>
                </a:solidFill>
              </a:rPr>
              <a:t>A bottle of oil (n) </a:t>
            </a:r>
            <a:r>
              <a:rPr lang="en-US" sz="3200" dirty="0">
                <a:solidFill>
                  <a:srgbClr val="FF0000"/>
                </a:solidFill>
              </a:rPr>
              <a:t>/ˈ</a:t>
            </a:r>
            <a:r>
              <a:rPr lang="en-US" sz="3200" dirty="0" err="1">
                <a:solidFill>
                  <a:srgbClr val="FF0000"/>
                </a:solidFill>
              </a:rPr>
              <a:t>bɑːtl</a:t>
            </a:r>
            <a:r>
              <a:rPr lang="en-US" sz="3200" dirty="0">
                <a:solidFill>
                  <a:srgbClr val="FF0000"/>
                </a:solidFill>
              </a:rPr>
              <a:t>/ </a:t>
            </a:r>
            <a:r>
              <a:rPr lang="en-US" sz="3200" dirty="0">
                <a:solidFill>
                  <a:schemeClr val="accent1"/>
                </a:solidFill>
              </a:rPr>
              <a:t>chai, </a:t>
            </a:r>
            <a:r>
              <a:rPr lang="en-US" sz="3200" dirty="0" err="1">
                <a:solidFill>
                  <a:schemeClr val="accent1"/>
                </a:solidFill>
              </a:rPr>
              <a:t>lọ</a:t>
            </a:r>
            <a:r>
              <a:rPr lang="en-US" sz="3200" dirty="0">
                <a:solidFill>
                  <a:schemeClr val="accent1"/>
                </a:solidFill>
              </a:rPr>
              <a:t> </a:t>
            </a:r>
            <a:r>
              <a:rPr lang="en-US" sz="3200" dirty="0" err="1">
                <a:solidFill>
                  <a:schemeClr val="accent1"/>
                </a:solidFill>
              </a:rPr>
              <a:t>dầu</a:t>
            </a:r>
            <a:endParaRPr lang="en-US" sz="3200" i="1" dirty="0">
              <a:solidFill>
                <a:schemeClr val="accent1"/>
              </a:solidFill>
            </a:endParaRPr>
          </a:p>
        </p:txBody>
      </p:sp>
      <p:pic>
        <p:nvPicPr>
          <p:cNvPr id="4" name="oil">
            <a:hlinkClick r:id="" action="ppaction://media"/>
            <a:extLst>
              <a:ext uri="{FF2B5EF4-FFF2-40B4-BE49-F238E27FC236}">
                <a16:creationId xmlns:a16="http://schemas.microsoft.com/office/drawing/2014/main" id="{530B8021-A6F1-4424-9105-D0612248C43C}"/>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1037756" y="1607696"/>
            <a:ext cx="609600" cy="609600"/>
          </a:xfrm>
          <a:prstGeom prst="rect">
            <a:avLst/>
          </a:prstGeom>
        </p:spPr>
      </p:pic>
      <p:sp>
        <p:nvSpPr>
          <p:cNvPr id="9" name="TextBox 8">
            <a:extLst>
              <a:ext uri="{FF2B5EF4-FFF2-40B4-BE49-F238E27FC236}">
                <a16:creationId xmlns:a16="http://schemas.microsoft.com/office/drawing/2014/main" id="{86B5FB5A-77FB-4477-85C0-0B832F9CD40B}"/>
              </a:ext>
            </a:extLst>
          </p:cNvPr>
          <p:cNvSpPr txBox="1"/>
          <p:nvPr/>
        </p:nvSpPr>
        <p:spPr>
          <a:xfrm>
            <a:off x="417865" y="2228534"/>
            <a:ext cx="10280765"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lvl="0"/>
            <a:r>
              <a:rPr lang="en-US" sz="3200" dirty="0">
                <a:solidFill>
                  <a:schemeClr val="accent1"/>
                </a:solidFill>
              </a:rPr>
              <a:t>A box of spaghetti (n) </a:t>
            </a:r>
            <a:r>
              <a:rPr lang="en-US" sz="3200" dirty="0">
                <a:solidFill>
                  <a:srgbClr val="FF0000"/>
                </a:solidFill>
              </a:rPr>
              <a:t>/</a:t>
            </a:r>
            <a:r>
              <a:rPr lang="en-US" sz="3200" dirty="0" err="1">
                <a:solidFill>
                  <a:srgbClr val="FF0000"/>
                </a:solidFill>
              </a:rPr>
              <a:t>bɑːks</a:t>
            </a:r>
            <a:r>
              <a:rPr lang="en-US" sz="3200" dirty="0">
                <a:solidFill>
                  <a:srgbClr val="FF0000"/>
                </a:solidFill>
              </a:rPr>
              <a:t>/ </a:t>
            </a:r>
            <a:r>
              <a:rPr lang="en-US" sz="3200" dirty="0" err="1">
                <a:solidFill>
                  <a:schemeClr val="accent1"/>
                </a:solidFill>
              </a:rPr>
              <a:t>hộp</a:t>
            </a:r>
            <a:r>
              <a:rPr lang="en-US" sz="3200" dirty="0">
                <a:solidFill>
                  <a:schemeClr val="accent1"/>
                </a:solidFill>
              </a:rPr>
              <a:t>, </a:t>
            </a:r>
            <a:r>
              <a:rPr lang="en-US" sz="3200" dirty="0" err="1">
                <a:solidFill>
                  <a:schemeClr val="accent1"/>
                </a:solidFill>
              </a:rPr>
              <a:t>thùng</a:t>
            </a:r>
            <a:r>
              <a:rPr lang="en-US" sz="3200" dirty="0">
                <a:solidFill>
                  <a:schemeClr val="accent1"/>
                </a:solidFill>
              </a:rPr>
              <a:t> </a:t>
            </a:r>
            <a:r>
              <a:rPr lang="en-US" sz="3200" dirty="0" err="1">
                <a:solidFill>
                  <a:schemeClr val="accent1"/>
                </a:solidFill>
              </a:rPr>
              <a:t>mì</a:t>
            </a:r>
            <a:r>
              <a:rPr lang="en-US" sz="3200" dirty="0">
                <a:solidFill>
                  <a:schemeClr val="accent1"/>
                </a:solidFill>
              </a:rPr>
              <a:t> </a:t>
            </a:r>
            <a:r>
              <a:rPr lang="en-US" sz="3200" dirty="0" err="1">
                <a:solidFill>
                  <a:schemeClr val="accent1"/>
                </a:solidFill>
              </a:rPr>
              <a:t>ống</a:t>
            </a:r>
            <a:endParaRPr lang="en-US" sz="3200" i="1" dirty="0">
              <a:solidFill>
                <a:schemeClr val="accent1"/>
              </a:solidFill>
              <a:cs typeface="Arial" panose="020B0604020202020204" pitchFamily="34" charset="0"/>
            </a:endParaRPr>
          </a:p>
        </p:txBody>
      </p:sp>
      <p:pic>
        <p:nvPicPr>
          <p:cNvPr id="10" name="spaghetti">
            <a:hlinkClick r:id="" action="ppaction://media"/>
            <a:extLst>
              <a:ext uri="{FF2B5EF4-FFF2-40B4-BE49-F238E27FC236}">
                <a16:creationId xmlns:a16="http://schemas.microsoft.com/office/drawing/2014/main" id="{0AA50B7C-03F3-4BD0-B485-4CE594CB85BC}"/>
              </a:ext>
            </a:extLst>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11147685" y="2208759"/>
            <a:ext cx="609600" cy="609600"/>
          </a:xfrm>
          <a:prstGeom prst="rect">
            <a:avLst/>
          </a:prstGeom>
        </p:spPr>
      </p:pic>
      <p:sp>
        <p:nvSpPr>
          <p:cNvPr id="11" name="TextBox 10">
            <a:extLst>
              <a:ext uri="{FF2B5EF4-FFF2-40B4-BE49-F238E27FC236}">
                <a16:creationId xmlns:a16="http://schemas.microsoft.com/office/drawing/2014/main" id="{BFB44851-4EB6-46EC-B2E9-5A98BF5CAFB2}"/>
              </a:ext>
            </a:extLst>
          </p:cNvPr>
          <p:cNvSpPr txBox="1"/>
          <p:nvPr/>
        </p:nvSpPr>
        <p:spPr>
          <a:xfrm>
            <a:off x="426559" y="2907538"/>
            <a:ext cx="10280765"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lvl="0"/>
            <a:r>
              <a:rPr lang="en-US" sz="3200" dirty="0">
                <a:solidFill>
                  <a:schemeClr val="accent1"/>
                </a:solidFill>
              </a:rPr>
              <a:t>A bunch of bananas (n)</a:t>
            </a:r>
            <a:r>
              <a:rPr lang="en-US" sz="3200" dirty="0"/>
              <a:t> </a:t>
            </a:r>
            <a:r>
              <a:rPr lang="en-US" sz="3200" dirty="0">
                <a:solidFill>
                  <a:srgbClr val="FF0000"/>
                </a:solidFill>
              </a:rPr>
              <a:t>/</a:t>
            </a:r>
            <a:r>
              <a:rPr lang="en-US" sz="3200" dirty="0" err="1">
                <a:solidFill>
                  <a:srgbClr val="FF0000"/>
                </a:solidFill>
              </a:rPr>
              <a:t>bʌntʃ</a:t>
            </a:r>
            <a:r>
              <a:rPr lang="en-US" sz="3200" dirty="0">
                <a:solidFill>
                  <a:srgbClr val="FF0000"/>
                </a:solidFill>
              </a:rPr>
              <a:t>/ </a:t>
            </a:r>
            <a:r>
              <a:rPr lang="en-US" sz="3200" dirty="0" err="1">
                <a:solidFill>
                  <a:schemeClr val="accent1"/>
                </a:solidFill>
              </a:rPr>
              <a:t>bó</a:t>
            </a:r>
            <a:r>
              <a:rPr lang="en-US" sz="3200" dirty="0">
                <a:solidFill>
                  <a:schemeClr val="accent1"/>
                </a:solidFill>
              </a:rPr>
              <a:t>, </a:t>
            </a:r>
            <a:r>
              <a:rPr lang="en-US" sz="3200" dirty="0" err="1">
                <a:solidFill>
                  <a:schemeClr val="accent1"/>
                </a:solidFill>
              </a:rPr>
              <a:t>buồng</a:t>
            </a:r>
            <a:r>
              <a:rPr lang="en-US" sz="3200" dirty="0">
                <a:solidFill>
                  <a:schemeClr val="accent1"/>
                </a:solidFill>
              </a:rPr>
              <a:t>, </a:t>
            </a:r>
            <a:r>
              <a:rPr lang="en-US" sz="3200" dirty="0" err="1">
                <a:solidFill>
                  <a:schemeClr val="accent1"/>
                </a:solidFill>
              </a:rPr>
              <a:t>chùm</a:t>
            </a:r>
            <a:r>
              <a:rPr lang="en-US" sz="3200" dirty="0">
                <a:solidFill>
                  <a:schemeClr val="accent1"/>
                </a:solidFill>
              </a:rPr>
              <a:t> </a:t>
            </a:r>
            <a:r>
              <a:rPr lang="en-US" sz="3200" dirty="0" err="1">
                <a:solidFill>
                  <a:schemeClr val="accent1"/>
                </a:solidFill>
              </a:rPr>
              <a:t>chuối</a:t>
            </a:r>
            <a:endParaRPr lang="en-US" sz="3200" i="1" dirty="0">
              <a:solidFill>
                <a:schemeClr val="accent1"/>
              </a:solidFill>
            </a:endParaRPr>
          </a:p>
        </p:txBody>
      </p:sp>
      <p:pic>
        <p:nvPicPr>
          <p:cNvPr id="12" name="banana">
            <a:hlinkClick r:id="" action="ppaction://media"/>
            <a:extLst>
              <a:ext uri="{FF2B5EF4-FFF2-40B4-BE49-F238E27FC236}">
                <a16:creationId xmlns:a16="http://schemas.microsoft.com/office/drawing/2014/main" id="{E1BE3379-2488-4CFA-8C0B-9C467C75DA0B}"/>
              </a:ext>
            </a:extLst>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11160825" y="3011178"/>
            <a:ext cx="571476" cy="571476"/>
          </a:xfrm>
          <a:prstGeom prst="rect">
            <a:avLst/>
          </a:prstGeom>
        </p:spPr>
      </p:pic>
      <p:sp>
        <p:nvSpPr>
          <p:cNvPr id="13" name="TextBox 12">
            <a:extLst>
              <a:ext uri="{FF2B5EF4-FFF2-40B4-BE49-F238E27FC236}">
                <a16:creationId xmlns:a16="http://schemas.microsoft.com/office/drawing/2014/main" id="{4B029C21-2092-49C1-889B-C69C671BA1DA}"/>
              </a:ext>
            </a:extLst>
          </p:cNvPr>
          <p:cNvSpPr txBox="1"/>
          <p:nvPr/>
        </p:nvSpPr>
        <p:spPr>
          <a:xfrm>
            <a:off x="403901" y="3556802"/>
            <a:ext cx="10303423"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lvl="0"/>
            <a:r>
              <a:rPr lang="en-US" sz="3200" dirty="0">
                <a:solidFill>
                  <a:schemeClr val="accent1"/>
                </a:solidFill>
              </a:rPr>
              <a:t>A can of beans (n) </a:t>
            </a:r>
            <a:r>
              <a:rPr lang="en-US" sz="3200" dirty="0">
                <a:solidFill>
                  <a:srgbClr val="FF0000"/>
                </a:solidFill>
              </a:rPr>
              <a:t>/</a:t>
            </a:r>
            <a:r>
              <a:rPr lang="en-US" sz="3200" dirty="0" err="1">
                <a:solidFill>
                  <a:srgbClr val="FF0000"/>
                </a:solidFill>
              </a:rPr>
              <a:t>kæn</a:t>
            </a:r>
            <a:r>
              <a:rPr lang="en-US" sz="3200" dirty="0">
                <a:solidFill>
                  <a:srgbClr val="FF0000"/>
                </a:solidFill>
              </a:rPr>
              <a:t>/ </a:t>
            </a:r>
            <a:r>
              <a:rPr lang="en-US" sz="3200" dirty="0" err="1">
                <a:solidFill>
                  <a:schemeClr val="accent1"/>
                </a:solidFill>
              </a:rPr>
              <a:t>lon</a:t>
            </a:r>
            <a:r>
              <a:rPr lang="en-US" sz="3200" dirty="0">
                <a:solidFill>
                  <a:schemeClr val="accent1"/>
                </a:solidFill>
              </a:rPr>
              <a:t>, </a:t>
            </a:r>
            <a:r>
              <a:rPr lang="en-US" sz="3200" dirty="0" err="1">
                <a:solidFill>
                  <a:schemeClr val="accent1"/>
                </a:solidFill>
              </a:rPr>
              <a:t>lọ</a:t>
            </a:r>
            <a:r>
              <a:rPr lang="en-US" sz="3200" dirty="0">
                <a:solidFill>
                  <a:schemeClr val="accent1"/>
                </a:solidFill>
              </a:rPr>
              <a:t> </a:t>
            </a:r>
            <a:r>
              <a:rPr lang="en-US" sz="3200" dirty="0" err="1">
                <a:solidFill>
                  <a:schemeClr val="accent1"/>
                </a:solidFill>
              </a:rPr>
              <a:t>đậu</a:t>
            </a:r>
            <a:r>
              <a:rPr lang="en-US" sz="3200" dirty="0">
                <a:solidFill>
                  <a:schemeClr val="accent1"/>
                </a:solidFill>
              </a:rPr>
              <a:t> </a:t>
            </a:r>
            <a:endParaRPr lang="en-US" sz="3200" dirty="0">
              <a:solidFill>
                <a:schemeClr val="accent1"/>
              </a:solidFill>
              <a:latin typeface="Arial" panose="020B0604020202020204" pitchFamily="34" charset="0"/>
              <a:cs typeface="Arial" panose="020B0604020202020204" pitchFamily="34" charset="0"/>
            </a:endParaRPr>
          </a:p>
        </p:txBody>
      </p:sp>
      <p:pic>
        <p:nvPicPr>
          <p:cNvPr id="15" name="beans">
            <a:hlinkClick r:id="" action="ppaction://media"/>
            <a:extLst>
              <a:ext uri="{FF2B5EF4-FFF2-40B4-BE49-F238E27FC236}">
                <a16:creationId xmlns:a16="http://schemas.microsoft.com/office/drawing/2014/main" id="{F7572FEC-1783-4C99-A56A-8C9A6CD0C9E1}"/>
              </a:ext>
            </a:extLst>
          </p:cNvPr>
          <p:cNvPicPr>
            <a:picLocks noChangeAspect="1"/>
          </p:cNvPicPr>
          <p:nvPr>
            <a:audioFile r:link="rId10"/>
            <p:extLst>
              <p:ext uri="{DAA4B4D4-6D71-4841-9C94-3DE7FCFB9230}">
                <p14:media xmlns:p14="http://schemas.microsoft.com/office/powerpoint/2010/main" r:embed="rId9"/>
              </p:ext>
            </p:extLst>
          </p:nvPr>
        </p:nvPicPr>
        <p:blipFill>
          <a:blip r:embed="rId18"/>
          <a:stretch>
            <a:fillRect/>
          </a:stretch>
        </p:blipFill>
        <p:spPr>
          <a:xfrm>
            <a:off x="11192655" y="3582778"/>
            <a:ext cx="539646" cy="539646"/>
          </a:xfrm>
          <a:prstGeom prst="rect">
            <a:avLst/>
          </a:prstGeom>
        </p:spPr>
      </p:pic>
      <p:pic>
        <p:nvPicPr>
          <p:cNvPr id="16" name="milk">
            <a:hlinkClick r:id="" action="ppaction://media"/>
            <a:extLst>
              <a:ext uri="{FF2B5EF4-FFF2-40B4-BE49-F238E27FC236}">
                <a16:creationId xmlns:a16="http://schemas.microsoft.com/office/drawing/2014/main" id="{2F7FC590-6AA2-4151-975A-8DDC13BEBF29}"/>
              </a:ext>
            </a:extLst>
          </p:cNvPr>
          <p:cNvPicPr>
            <a:picLocks noChangeAspect="1"/>
          </p:cNvPicPr>
          <p:nvPr>
            <a:audioFile r:link="rId12"/>
            <p:extLst>
              <p:ext uri="{DAA4B4D4-6D71-4841-9C94-3DE7FCFB9230}">
                <p14:media xmlns:p14="http://schemas.microsoft.com/office/powerpoint/2010/main" r:embed="rId11"/>
              </p:ext>
            </p:extLst>
          </p:nvPr>
        </p:nvPicPr>
        <p:blipFill>
          <a:blip r:embed="rId18"/>
          <a:stretch>
            <a:fillRect/>
          </a:stretch>
        </p:blipFill>
        <p:spPr>
          <a:xfrm>
            <a:off x="11217638" y="5465001"/>
            <a:ext cx="609600" cy="609600"/>
          </a:xfrm>
          <a:prstGeom prst="rect">
            <a:avLst/>
          </a:prstGeom>
        </p:spPr>
      </p:pic>
      <p:sp>
        <p:nvSpPr>
          <p:cNvPr id="17" name="TextBox 16">
            <a:extLst>
              <a:ext uri="{FF2B5EF4-FFF2-40B4-BE49-F238E27FC236}">
                <a16:creationId xmlns:a16="http://schemas.microsoft.com/office/drawing/2014/main" id="{C33E4145-0C16-4B5E-8916-74CF55E4DB8B}"/>
              </a:ext>
            </a:extLst>
          </p:cNvPr>
          <p:cNvSpPr txBox="1"/>
          <p:nvPr/>
        </p:nvSpPr>
        <p:spPr>
          <a:xfrm>
            <a:off x="397695" y="4213357"/>
            <a:ext cx="10300936"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dirty="0">
                <a:solidFill>
                  <a:schemeClr val="accent1"/>
                </a:solidFill>
                <a:latin typeface="Calibri" panose="020F0502020204030204" pitchFamily="34" charset="0"/>
                <a:cs typeface="Calibri" panose="020F0502020204030204" pitchFamily="34" charset="0"/>
              </a:rPr>
              <a:t>A </a:t>
            </a:r>
            <a:r>
              <a:rPr lang="vi-VN" sz="3200" dirty="0">
                <a:solidFill>
                  <a:schemeClr val="accent1"/>
                </a:solidFill>
                <a:latin typeface="Calibri" panose="020F0502020204030204" pitchFamily="34" charset="0"/>
                <a:cs typeface="Calibri" panose="020F0502020204030204" pitchFamily="34" charset="0"/>
              </a:rPr>
              <a:t>carton</a:t>
            </a:r>
            <a:r>
              <a:rPr lang="en-US" sz="3200" dirty="0">
                <a:solidFill>
                  <a:schemeClr val="accent1"/>
                </a:solidFill>
                <a:latin typeface="Calibri" panose="020F0502020204030204" pitchFamily="34" charset="0"/>
                <a:cs typeface="Calibri" panose="020F0502020204030204" pitchFamily="34" charset="0"/>
              </a:rPr>
              <a:t> of eggs</a:t>
            </a:r>
            <a:r>
              <a:rPr lang="vi-VN" sz="3200" dirty="0">
                <a:solidFill>
                  <a:schemeClr val="accent1"/>
                </a:solidFill>
                <a:latin typeface="Calibri" panose="020F0502020204030204" pitchFamily="34" charset="0"/>
                <a:cs typeface="Calibri" panose="020F0502020204030204" pitchFamily="34" charset="0"/>
              </a:rPr>
              <a:t> </a:t>
            </a:r>
            <a:r>
              <a:rPr lang="vi-VN" sz="3200" dirty="0">
                <a:solidFill>
                  <a:schemeClr val="accent1"/>
                </a:solidFill>
              </a:rPr>
              <a:t>(n) </a:t>
            </a:r>
            <a:r>
              <a:rPr lang="vi-VN" sz="3200" dirty="0">
                <a:solidFill>
                  <a:srgbClr val="FF0000"/>
                </a:solidFill>
                <a:latin typeface="Calibri" panose="020F0502020204030204" pitchFamily="34" charset="0"/>
                <a:cs typeface="Calibri" panose="020F0502020204030204" pitchFamily="34" charset="0"/>
              </a:rPr>
              <a:t>/ˈkɑːrtn/</a:t>
            </a:r>
            <a:r>
              <a:rPr lang="en-US" sz="3200" dirty="0">
                <a:solidFill>
                  <a:srgbClr val="FF0000"/>
                </a:solidFill>
                <a:latin typeface="Calibri" panose="020F0502020204030204" pitchFamily="34" charset="0"/>
                <a:cs typeface="Calibri" panose="020F0502020204030204" pitchFamily="34" charset="0"/>
              </a:rPr>
              <a:t> </a:t>
            </a:r>
            <a:r>
              <a:rPr lang="vi-VN" sz="3200" dirty="0">
                <a:solidFill>
                  <a:schemeClr val="accent1"/>
                </a:solidFill>
                <a:latin typeface="Calibri" panose="020F0502020204030204" pitchFamily="34" charset="0"/>
                <a:cs typeface="Calibri" panose="020F0502020204030204" pitchFamily="34" charset="0"/>
              </a:rPr>
              <a:t>hộp </a:t>
            </a:r>
            <a:r>
              <a:rPr lang="en-US" sz="3200" dirty="0">
                <a:solidFill>
                  <a:schemeClr val="accent1"/>
                </a:solidFill>
                <a:latin typeface="Calibri" panose="020F0502020204030204" pitchFamily="34" charset="0"/>
                <a:cs typeface="Calibri" panose="020F0502020204030204" pitchFamily="34" charset="0"/>
              </a:rPr>
              <a:t>(</a:t>
            </a:r>
            <a:r>
              <a:rPr lang="vi-VN" sz="3200" dirty="0">
                <a:solidFill>
                  <a:schemeClr val="accent1"/>
                </a:solidFill>
                <a:latin typeface="Calibri" panose="020F0502020204030204" pitchFamily="34" charset="0"/>
                <a:cs typeface="Calibri" panose="020F0502020204030204" pitchFamily="34" charset="0"/>
              </a:rPr>
              <a:t>bằng bìa cứng</a:t>
            </a:r>
            <a:r>
              <a:rPr lang="en-US" sz="3200" dirty="0">
                <a:solidFill>
                  <a:schemeClr val="accent1"/>
                </a:solidFill>
                <a:latin typeface="Calibri" panose="020F0502020204030204" pitchFamily="34" charset="0"/>
                <a:cs typeface="Calibri" panose="020F0502020204030204" pitchFamily="34" charset="0"/>
              </a:rPr>
              <a:t>) </a:t>
            </a:r>
            <a:r>
              <a:rPr lang="en-US" sz="3200" dirty="0" err="1">
                <a:solidFill>
                  <a:schemeClr val="accent1"/>
                </a:solidFill>
                <a:latin typeface="Calibri" panose="020F0502020204030204" pitchFamily="34" charset="0"/>
                <a:cs typeface="Calibri" panose="020F0502020204030204" pitchFamily="34" charset="0"/>
              </a:rPr>
              <a:t>trứng</a:t>
            </a:r>
            <a:r>
              <a:rPr lang="en-US" sz="3200" dirty="0">
                <a:solidFill>
                  <a:schemeClr val="accent1"/>
                </a:solidFill>
                <a:latin typeface="Calibri" panose="020F0502020204030204" pitchFamily="34" charset="0"/>
                <a:cs typeface="Calibri" panose="020F0502020204030204" pitchFamily="34" charset="0"/>
              </a:rPr>
              <a:t> </a:t>
            </a:r>
          </a:p>
        </p:txBody>
      </p:sp>
      <p:pic>
        <p:nvPicPr>
          <p:cNvPr id="18" name="eggs">
            <a:hlinkClick r:id="" action="ppaction://media"/>
            <a:extLst>
              <a:ext uri="{FF2B5EF4-FFF2-40B4-BE49-F238E27FC236}">
                <a16:creationId xmlns:a16="http://schemas.microsoft.com/office/drawing/2014/main" id="{EBBF200B-4094-4C65-8109-BF4660B07BF7}"/>
              </a:ext>
            </a:extLst>
          </p:cNvPr>
          <p:cNvPicPr>
            <a:picLocks noChangeAspect="1"/>
          </p:cNvPicPr>
          <p:nvPr>
            <a:audioFile r:link="rId14"/>
            <p:extLst>
              <p:ext uri="{DAA4B4D4-6D71-4841-9C94-3DE7FCFB9230}">
                <p14:media xmlns:p14="http://schemas.microsoft.com/office/powerpoint/2010/main" r:embed="rId13"/>
              </p:ext>
            </p:extLst>
          </p:nvPr>
        </p:nvPicPr>
        <p:blipFill>
          <a:blip r:embed="rId18"/>
          <a:stretch>
            <a:fillRect/>
          </a:stretch>
        </p:blipFill>
        <p:spPr>
          <a:xfrm>
            <a:off x="11452485" y="4154376"/>
            <a:ext cx="559633" cy="559633"/>
          </a:xfrm>
          <a:prstGeom prst="rect">
            <a:avLst/>
          </a:prstGeom>
        </p:spPr>
      </p:pic>
      <p:sp>
        <p:nvSpPr>
          <p:cNvPr id="19" name="TextBox 18">
            <a:extLst>
              <a:ext uri="{FF2B5EF4-FFF2-40B4-BE49-F238E27FC236}">
                <a16:creationId xmlns:a16="http://schemas.microsoft.com/office/drawing/2014/main" id="{FCBA2174-9A97-4984-A438-B7C1A5A6D2E5}"/>
              </a:ext>
            </a:extLst>
          </p:cNvPr>
          <p:cNvSpPr txBox="1"/>
          <p:nvPr/>
        </p:nvSpPr>
        <p:spPr>
          <a:xfrm>
            <a:off x="397694" y="4855251"/>
            <a:ext cx="10300936"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dirty="0">
                <a:solidFill>
                  <a:schemeClr val="accent1"/>
                </a:solidFill>
                <a:latin typeface="Calibri" panose="020F0502020204030204" pitchFamily="34" charset="0"/>
                <a:cs typeface="Calibri" panose="020F0502020204030204" pitchFamily="34" charset="0"/>
              </a:rPr>
              <a:t>A </a:t>
            </a:r>
            <a:r>
              <a:rPr lang="vi-VN" sz="3200" dirty="0">
                <a:solidFill>
                  <a:schemeClr val="accent1"/>
                </a:solidFill>
                <a:latin typeface="Calibri" panose="020F0502020204030204" pitchFamily="34" charset="0"/>
                <a:cs typeface="Calibri" panose="020F0502020204030204" pitchFamily="34" charset="0"/>
              </a:rPr>
              <a:t>stick</a:t>
            </a:r>
            <a:r>
              <a:rPr lang="en-US" sz="3200" dirty="0">
                <a:solidFill>
                  <a:schemeClr val="accent1"/>
                </a:solidFill>
                <a:latin typeface="Calibri" panose="020F0502020204030204" pitchFamily="34" charset="0"/>
                <a:cs typeface="Calibri" panose="020F0502020204030204" pitchFamily="34" charset="0"/>
              </a:rPr>
              <a:t> of</a:t>
            </a:r>
            <a:r>
              <a:rPr lang="vi-VN" sz="3200" dirty="0">
                <a:solidFill>
                  <a:schemeClr val="accent1"/>
                </a:solidFill>
                <a:latin typeface="Calibri" panose="020F0502020204030204" pitchFamily="34" charset="0"/>
                <a:cs typeface="Calibri" panose="020F0502020204030204" pitchFamily="34" charset="0"/>
              </a:rPr>
              <a:t> </a:t>
            </a:r>
            <a:r>
              <a:rPr lang="en-US" sz="3200" dirty="0">
                <a:solidFill>
                  <a:schemeClr val="accent1"/>
                </a:solidFill>
                <a:latin typeface="Calibri" panose="020F0502020204030204" pitchFamily="34" charset="0"/>
                <a:cs typeface="Calibri" panose="020F0502020204030204" pitchFamily="34" charset="0"/>
              </a:rPr>
              <a:t>butter </a:t>
            </a:r>
            <a:r>
              <a:rPr lang="vi-VN" sz="3200" dirty="0">
                <a:solidFill>
                  <a:schemeClr val="accent1"/>
                </a:solidFill>
                <a:latin typeface="Calibri" panose="020F0502020204030204" pitchFamily="34" charset="0"/>
                <a:cs typeface="Calibri" panose="020F0502020204030204" pitchFamily="34" charset="0"/>
              </a:rPr>
              <a:t>(n) </a:t>
            </a:r>
            <a:r>
              <a:rPr lang="vi-VN" sz="3200" dirty="0">
                <a:solidFill>
                  <a:srgbClr val="FF0000"/>
                </a:solidFill>
                <a:latin typeface="Calibri" panose="020F0502020204030204" pitchFamily="34" charset="0"/>
                <a:cs typeface="Calibri" panose="020F0502020204030204" pitchFamily="34" charset="0"/>
              </a:rPr>
              <a:t>/stɪk/</a:t>
            </a:r>
            <a:r>
              <a:rPr lang="en-US" sz="3200" dirty="0">
                <a:solidFill>
                  <a:srgbClr val="FF0000"/>
                </a:solidFill>
                <a:latin typeface="Calibri" panose="020F0502020204030204" pitchFamily="34" charset="0"/>
                <a:cs typeface="Calibri" panose="020F0502020204030204" pitchFamily="34" charset="0"/>
              </a:rPr>
              <a:t> </a:t>
            </a:r>
            <a:r>
              <a:rPr lang="vi-VN" sz="3200" dirty="0">
                <a:solidFill>
                  <a:schemeClr val="accent1"/>
                </a:solidFill>
                <a:latin typeface="Calibri" panose="020F0502020204030204" pitchFamily="34" charset="0"/>
                <a:cs typeface="Calibri" panose="020F0502020204030204" pitchFamily="34" charset="0"/>
              </a:rPr>
              <a:t>thanh, thỏi</a:t>
            </a:r>
            <a:r>
              <a:rPr lang="en-US" sz="3200" dirty="0">
                <a:solidFill>
                  <a:schemeClr val="accent1"/>
                </a:solidFill>
                <a:latin typeface="Calibri" panose="020F0502020204030204" pitchFamily="34" charset="0"/>
                <a:cs typeface="Calibri" panose="020F0502020204030204" pitchFamily="34" charset="0"/>
              </a:rPr>
              <a:t> </a:t>
            </a:r>
            <a:r>
              <a:rPr lang="en-US" sz="3200" dirty="0" err="1">
                <a:solidFill>
                  <a:schemeClr val="accent1"/>
                </a:solidFill>
                <a:latin typeface="Calibri" panose="020F0502020204030204" pitchFamily="34" charset="0"/>
                <a:cs typeface="Calibri" panose="020F0502020204030204" pitchFamily="34" charset="0"/>
              </a:rPr>
              <a:t>bơ</a:t>
            </a:r>
            <a:endParaRPr lang="en-US" sz="3200" dirty="0">
              <a:solidFill>
                <a:schemeClr val="accent1"/>
              </a:solidFill>
              <a:latin typeface="Calibri" panose="020F0502020204030204" pitchFamily="34" charset="0"/>
              <a:cs typeface="Calibri" panose="020F0502020204030204" pitchFamily="34" charset="0"/>
            </a:endParaRPr>
          </a:p>
        </p:txBody>
      </p:sp>
      <p:pic>
        <p:nvPicPr>
          <p:cNvPr id="21" name="butter">
            <a:hlinkClick r:id="" action="ppaction://media"/>
            <a:extLst>
              <a:ext uri="{FF2B5EF4-FFF2-40B4-BE49-F238E27FC236}">
                <a16:creationId xmlns:a16="http://schemas.microsoft.com/office/drawing/2014/main" id="{FA48C2BA-8F8A-4972-A630-3468BE36C846}"/>
              </a:ext>
            </a:extLst>
          </p:cNvPr>
          <p:cNvPicPr>
            <a:picLocks noChangeAspect="1"/>
          </p:cNvPicPr>
          <p:nvPr>
            <a:audioFile r:link="rId16"/>
            <p:extLst>
              <p:ext uri="{DAA4B4D4-6D71-4841-9C94-3DE7FCFB9230}">
                <p14:media xmlns:p14="http://schemas.microsoft.com/office/powerpoint/2010/main" r:embed="rId15"/>
              </p:ext>
            </p:extLst>
          </p:nvPr>
        </p:nvPicPr>
        <p:blipFill>
          <a:blip r:embed="rId18"/>
          <a:stretch>
            <a:fillRect/>
          </a:stretch>
        </p:blipFill>
        <p:spPr>
          <a:xfrm>
            <a:off x="11287593" y="4915994"/>
            <a:ext cx="304800" cy="304800"/>
          </a:xfrm>
          <a:prstGeom prst="rect">
            <a:avLst/>
          </a:prstGeom>
        </p:spPr>
      </p:pic>
      <p:sp>
        <p:nvSpPr>
          <p:cNvPr id="23" name="TextBox 22">
            <a:extLst>
              <a:ext uri="{FF2B5EF4-FFF2-40B4-BE49-F238E27FC236}">
                <a16:creationId xmlns:a16="http://schemas.microsoft.com/office/drawing/2014/main" id="{A364591F-F0AB-4CF4-ABA1-D611CD9DDAED}"/>
              </a:ext>
            </a:extLst>
          </p:cNvPr>
          <p:cNvSpPr txBox="1"/>
          <p:nvPr/>
        </p:nvSpPr>
        <p:spPr>
          <a:xfrm>
            <a:off x="397693" y="5511885"/>
            <a:ext cx="10309632"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dirty="0">
                <a:solidFill>
                  <a:schemeClr val="accent1"/>
                </a:solidFill>
                <a:latin typeface="Calibri" panose="020F0502020204030204" pitchFamily="34" charset="0"/>
                <a:cs typeface="Calibri" panose="020F0502020204030204" pitchFamily="34" charset="0"/>
              </a:rPr>
              <a:t>A </a:t>
            </a:r>
            <a:r>
              <a:rPr lang="vi-VN" sz="3200" dirty="0">
                <a:solidFill>
                  <a:schemeClr val="accent1"/>
                </a:solidFill>
                <a:latin typeface="Calibri" panose="020F0502020204030204" pitchFamily="34" charset="0"/>
                <a:cs typeface="Calibri" panose="020F0502020204030204" pitchFamily="34" charset="0"/>
              </a:rPr>
              <a:t>carton </a:t>
            </a:r>
            <a:r>
              <a:rPr lang="en-US" sz="3200" dirty="0">
                <a:solidFill>
                  <a:schemeClr val="accent1"/>
                </a:solidFill>
                <a:latin typeface="Calibri" panose="020F0502020204030204" pitchFamily="34" charset="0"/>
                <a:cs typeface="Calibri" panose="020F0502020204030204" pitchFamily="34" charset="0"/>
              </a:rPr>
              <a:t>of milk </a:t>
            </a:r>
            <a:r>
              <a:rPr lang="vi-VN" sz="3200" dirty="0">
                <a:solidFill>
                  <a:schemeClr val="accent1"/>
                </a:solidFill>
                <a:latin typeface="Calibri" panose="020F0502020204030204" pitchFamily="34" charset="0"/>
                <a:cs typeface="Calibri" panose="020F0502020204030204" pitchFamily="34" charset="0"/>
              </a:rPr>
              <a:t>(n) </a:t>
            </a:r>
            <a:r>
              <a:rPr lang="vi-VN" sz="3200" dirty="0">
                <a:solidFill>
                  <a:srgbClr val="FF0000"/>
                </a:solidFill>
                <a:latin typeface="Calibri" panose="020F0502020204030204" pitchFamily="34" charset="0"/>
                <a:cs typeface="Calibri" panose="020F0502020204030204" pitchFamily="34" charset="0"/>
              </a:rPr>
              <a:t>/ˈkɑːrtn/</a:t>
            </a:r>
            <a:r>
              <a:rPr lang="en-US" sz="3200" dirty="0">
                <a:solidFill>
                  <a:srgbClr val="FF0000"/>
                </a:solidFill>
                <a:latin typeface="Calibri" panose="020F0502020204030204" pitchFamily="34" charset="0"/>
                <a:cs typeface="Calibri" panose="020F0502020204030204" pitchFamily="34" charset="0"/>
              </a:rPr>
              <a:t> </a:t>
            </a:r>
            <a:r>
              <a:rPr lang="vi-VN" sz="3200" dirty="0">
                <a:solidFill>
                  <a:schemeClr val="accent1"/>
                </a:solidFill>
                <a:latin typeface="Calibri" panose="020F0502020204030204" pitchFamily="34" charset="0"/>
                <a:cs typeface="Calibri" panose="020F0502020204030204" pitchFamily="34" charset="0"/>
              </a:rPr>
              <a:t>hộp </a:t>
            </a:r>
            <a:r>
              <a:rPr lang="en-US" sz="3200" dirty="0">
                <a:solidFill>
                  <a:schemeClr val="accent1"/>
                </a:solidFill>
                <a:latin typeface="Calibri" panose="020F0502020204030204" pitchFamily="34" charset="0"/>
                <a:cs typeface="Calibri" panose="020F0502020204030204" pitchFamily="34" charset="0"/>
              </a:rPr>
              <a:t>(</a:t>
            </a:r>
            <a:r>
              <a:rPr lang="vi-VN" sz="3200" dirty="0">
                <a:solidFill>
                  <a:schemeClr val="accent1"/>
                </a:solidFill>
                <a:latin typeface="Calibri" panose="020F0502020204030204" pitchFamily="34" charset="0"/>
                <a:cs typeface="Calibri" panose="020F0502020204030204" pitchFamily="34" charset="0"/>
              </a:rPr>
              <a:t>bằng bìa cứng</a:t>
            </a:r>
            <a:r>
              <a:rPr lang="en-US" sz="3200" dirty="0">
                <a:solidFill>
                  <a:schemeClr val="accent1"/>
                </a:solidFill>
                <a:latin typeface="Calibri" panose="020F0502020204030204" pitchFamily="34" charset="0"/>
                <a:cs typeface="Calibri" panose="020F0502020204030204" pitchFamily="34" charset="0"/>
              </a:rPr>
              <a:t>) </a:t>
            </a:r>
            <a:r>
              <a:rPr lang="en-US" sz="3200" dirty="0" err="1">
                <a:solidFill>
                  <a:schemeClr val="accent1"/>
                </a:solidFill>
                <a:latin typeface="Calibri" panose="020F0502020204030204" pitchFamily="34" charset="0"/>
                <a:cs typeface="Calibri" panose="020F0502020204030204" pitchFamily="34" charset="0"/>
              </a:rPr>
              <a:t>sữa</a:t>
            </a:r>
            <a:endParaRPr lang="en-US" sz="3200" dirty="0">
              <a:solidFill>
                <a:schemeClr val="accent1"/>
              </a:solidFill>
              <a:latin typeface="Calibri" panose="020F0502020204030204" pitchFamily="34" charset="0"/>
              <a:cs typeface="Calibri" panose="020F0502020204030204" pitchFamily="34" charset="0"/>
            </a:endParaRPr>
          </a:p>
        </p:txBody>
      </p:sp>
      <p:pic>
        <p:nvPicPr>
          <p:cNvPr id="24" name="milk">
            <a:hlinkClick r:id="" action="ppaction://media"/>
            <a:extLst>
              <a:ext uri="{FF2B5EF4-FFF2-40B4-BE49-F238E27FC236}">
                <a16:creationId xmlns:a16="http://schemas.microsoft.com/office/drawing/2014/main" id="{80E3DDB5-8637-4946-959D-380D6C8D0143}"/>
              </a:ext>
            </a:extLst>
          </p:cNvPr>
          <p:cNvPicPr>
            <a:picLocks noChangeAspect="1"/>
          </p:cNvPicPr>
          <p:nvPr>
            <a:audioFile r:link="rId12"/>
            <p:extLst>
              <p:ext uri="{DAA4B4D4-6D71-4841-9C94-3DE7FCFB9230}">
                <p14:media xmlns:p14="http://schemas.microsoft.com/office/powerpoint/2010/main" r:embed="rId11"/>
              </p:ext>
            </p:extLst>
          </p:nvPr>
        </p:nvPicPr>
        <p:blipFill>
          <a:blip r:embed="rId18"/>
          <a:stretch>
            <a:fillRect/>
          </a:stretch>
        </p:blipFill>
        <p:spPr>
          <a:xfrm>
            <a:off x="11159590" y="5566467"/>
            <a:ext cx="515832" cy="515832"/>
          </a:xfrm>
          <a:prstGeom prst="rect">
            <a:avLst/>
          </a:prstGeom>
        </p:spPr>
      </p:pic>
      <p:sp>
        <p:nvSpPr>
          <p:cNvPr id="25" name="TextBox 24">
            <a:extLst>
              <a:ext uri="{FF2B5EF4-FFF2-40B4-BE49-F238E27FC236}">
                <a16:creationId xmlns:a16="http://schemas.microsoft.com/office/drawing/2014/main" id="{A1B4A3BD-EB04-4C05-9BB3-69171C6B3D78}"/>
              </a:ext>
            </a:extLst>
          </p:cNvPr>
          <p:cNvSpPr txBox="1"/>
          <p:nvPr/>
        </p:nvSpPr>
        <p:spPr>
          <a:xfrm>
            <a:off x="11020268" y="1657917"/>
            <a:ext cx="824459" cy="550842"/>
          </a:xfrm>
          <a:prstGeom prst="rect">
            <a:avLst/>
          </a:prstGeom>
          <a:solidFill>
            <a:schemeClr val="bg1"/>
          </a:solidFill>
          <a:ln>
            <a:noFill/>
          </a:ln>
        </p:spPr>
        <p:txBody>
          <a:bodyPr wrap="square" rtlCol="0">
            <a:spAutoFit/>
          </a:bodyPr>
          <a:lstStyle/>
          <a:p>
            <a:endParaRPr lang="en-US" dirty="0"/>
          </a:p>
        </p:txBody>
      </p:sp>
      <p:sp>
        <p:nvSpPr>
          <p:cNvPr id="26" name="Rectangle 25">
            <a:extLst>
              <a:ext uri="{FF2B5EF4-FFF2-40B4-BE49-F238E27FC236}">
                <a16:creationId xmlns:a16="http://schemas.microsoft.com/office/drawing/2014/main" id="{6E1464D6-D135-49BE-BAF5-6093965A5030}"/>
              </a:ext>
            </a:extLst>
          </p:cNvPr>
          <p:cNvSpPr/>
          <p:nvPr/>
        </p:nvSpPr>
        <p:spPr>
          <a:xfrm>
            <a:off x="11018936" y="2200714"/>
            <a:ext cx="754505" cy="619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28FA403-7BD9-43DE-ADCC-B2A225303C79}"/>
              </a:ext>
            </a:extLst>
          </p:cNvPr>
          <p:cNvSpPr/>
          <p:nvPr/>
        </p:nvSpPr>
        <p:spPr>
          <a:xfrm>
            <a:off x="11112706" y="3018231"/>
            <a:ext cx="609600" cy="5451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C916603-0616-4697-8F11-E6A7CD23287C}"/>
              </a:ext>
            </a:extLst>
          </p:cNvPr>
          <p:cNvSpPr/>
          <p:nvPr/>
        </p:nvSpPr>
        <p:spPr>
          <a:xfrm>
            <a:off x="11135194" y="3557188"/>
            <a:ext cx="679553" cy="570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C646E1C-168B-476B-8322-CB47D4924277}"/>
              </a:ext>
            </a:extLst>
          </p:cNvPr>
          <p:cNvSpPr/>
          <p:nvPr/>
        </p:nvSpPr>
        <p:spPr>
          <a:xfrm>
            <a:off x="11332565" y="4147718"/>
            <a:ext cx="679553" cy="634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407CC19A-6035-43DD-8D52-83A032B85D2F}"/>
              </a:ext>
            </a:extLst>
          </p:cNvPr>
          <p:cNvSpPr/>
          <p:nvPr/>
        </p:nvSpPr>
        <p:spPr>
          <a:xfrm>
            <a:off x="11287593" y="4751293"/>
            <a:ext cx="444708" cy="4628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27DAD8A-F888-4717-9961-083923A379E1}"/>
              </a:ext>
            </a:extLst>
          </p:cNvPr>
          <p:cNvSpPr/>
          <p:nvPr/>
        </p:nvSpPr>
        <p:spPr>
          <a:xfrm>
            <a:off x="11135194" y="5425431"/>
            <a:ext cx="754506" cy="602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CD9F8318-2987-4404-845C-E13A1451A036}"/>
              </a:ext>
            </a:extLst>
          </p:cNvPr>
          <p:cNvSpPr/>
          <p:nvPr/>
        </p:nvSpPr>
        <p:spPr>
          <a:xfrm>
            <a:off x="11147685" y="5425431"/>
            <a:ext cx="864433" cy="7583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A132B27-DC86-4E6B-82C3-E04BBEEFE29E}"/>
              </a:ext>
            </a:extLst>
          </p:cNvPr>
          <p:cNvSpPr/>
          <p:nvPr/>
        </p:nvSpPr>
        <p:spPr>
          <a:xfrm>
            <a:off x="426559" y="328534"/>
            <a:ext cx="11362534"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b="1" i="1" dirty="0">
                <a:solidFill>
                  <a:srgbClr val="0070C0"/>
                </a:solidFill>
              </a:rPr>
              <a:t>Listen and repeat. </a:t>
            </a:r>
            <a:r>
              <a:rPr lang="en-US" sz="2400" b="1" i="1" dirty="0">
                <a:solidFill>
                  <a:srgbClr val="0070C0"/>
                </a:solidFill>
              </a:rPr>
              <a:t>Click each phrase to hear the sound.</a:t>
            </a:r>
            <a:r>
              <a:rPr lang="en-US" sz="3600" b="1" i="1" dirty="0">
                <a:solidFill>
                  <a:srgbClr val="0070C0"/>
                </a:solidFill>
              </a:rPr>
              <a:t> </a:t>
            </a:r>
          </a:p>
        </p:txBody>
      </p:sp>
    </p:spTree>
    <p:extLst>
      <p:ext uri="{BB962C8B-B14F-4D97-AF65-F5344CB8AC3E}">
        <p14:creationId xmlns:p14="http://schemas.microsoft.com/office/powerpoint/2010/main" val="1698735226"/>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5"/>
                </p:tgtEl>
              </p:cMediaNode>
            </p:audi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2790" fill="hold"/>
                                        <p:tgtEl>
                                          <p:spTgt spid="5"/>
                                        </p:tgtEl>
                                      </p:cBhvr>
                                    </p:cmd>
                                  </p:childTnLst>
                                </p:cTn>
                              </p:par>
                            </p:childTnLst>
                          </p:cTn>
                        </p:par>
                      </p:childTnLst>
                    </p:cTn>
                  </p:par>
                </p:childTnLst>
              </p:cTn>
              <p:nextCondLst>
                <p:cond evt="onClick" delay="0">
                  <p:tgtEl>
                    <p:spTgt spid="2"/>
                  </p:tgtEl>
                </p:cond>
              </p:nextCondLst>
            </p:seq>
            <p:audio>
              <p:cMediaNode vol="80000">
                <p:cTn id="8" fill="hold" display="0">
                  <p:stCondLst>
                    <p:cond delay="indefinite"/>
                  </p:stCondLst>
                  <p:endCondLst>
                    <p:cond evt="onStopAudio" delay="0">
                      <p:tgtEl>
                        <p:sldTgt/>
                      </p:tgtEl>
                    </p:cond>
                  </p:endCondLst>
                </p:cTn>
                <p:tgtEl>
                  <p:spTgt spid="4"/>
                </p:tgtEl>
              </p:cMediaNode>
            </p:audio>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790" fill="hold"/>
                                        <p:tgtEl>
                                          <p:spTgt spid="4"/>
                                        </p:tgtEl>
                                      </p:cBhvr>
                                    </p:cmd>
                                  </p:childTnLst>
                                </p:cTn>
                              </p:par>
                            </p:childTnLst>
                          </p:cTn>
                        </p:par>
                      </p:childTnLst>
                    </p:cTn>
                  </p:par>
                </p:childTnLst>
              </p:cTn>
              <p:nextCondLst>
                <p:cond evt="onClick" delay="0">
                  <p:tgtEl>
                    <p:spTgt spid="7"/>
                  </p:tgtEl>
                </p:cond>
              </p:nextCondLst>
            </p:seq>
            <p:audio>
              <p:cMediaNode vol="80000">
                <p:cTn id="14" fill="hold" display="0">
                  <p:stCondLst>
                    <p:cond delay="indefinite"/>
                  </p:stCondLst>
                  <p:endCondLst>
                    <p:cond evt="onStopAudio" delay="0">
                      <p:tgtEl>
                        <p:sldTgt/>
                      </p:tgtEl>
                    </p:cond>
                  </p:endCondLst>
                </p:cTn>
                <p:tgtEl>
                  <p:spTgt spid="10"/>
                </p:tgtEl>
              </p:cMediaNode>
            </p:audio>
            <p:seq concurrent="1" nextAc="seek">
              <p:cTn id="15" restart="whenNotActive" fill="hold" evtFilter="cancelBubble" nodeType="interactiveSeq">
                <p:stCondLst>
                  <p:cond evt="onClick" delay="0">
                    <p:tgtEl>
                      <p:spTgt spid="9"/>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2921" fill="hold"/>
                                        <p:tgtEl>
                                          <p:spTgt spid="10"/>
                                        </p:tgtEl>
                                      </p:cBhvr>
                                    </p:cmd>
                                  </p:childTnLst>
                                </p:cTn>
                              </p:par>
                            </p:childTnLst>
                          </p:cTn>
                        </p:par>
                      </p:childTnLst>
                    </p:cTn>
                  </p:par>
                </p:childTnLst>
              </p:cTn>
              <p:nextCondLst>
                <p:cond evt="onClick" delay="0">
                  <p:tgtEl>
                    <p:spTgt spid="9"/>
                  </p:tgtEl>
                </p:cond>
              </p:nextCondLst>
            </p:seq>
            <p:audio>
              <p:cMediaNode vol="80000">
                <p:cTn id="20" fill="hold" display="0">
                  <p:stCondLst>
                    <p:cond delay="indefinite"/>
                  </p:stCondLst>
                  <p:endCondLst>
                    <p:cond evt="onStopAudio" delay="0">
                      <p:tgtEl>
                        <p:sldTgt/>
                      </p:tgtEl>
                    </p:cond>
                  </p:endCondLst>
                </p:cTn>
                <p:tgtEl>
                  <p:spTgt spid="12"/>
                </p:tgtEl>
              </p:cMediaNode>
            </p:audio>
            <p:seq concurrent="1" nextAc="seek">
              <p:cTn id="21" restart="whenNotActive" fill="hold" evtFilter="cancelBubble" nodeType="interactiveSeq">
                <p:stCondLst>
                  <p:cond evt="onClick" delay="0">
                    <p:tgtEl>
                      <p:spTgt spid="11"/>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3547" fill="hold"/>
                                        <p:tgtEl>
                                          <p:spTgt spid="12"/>
                                        </p:tgtEl>
                                      </p:cBhvr>
                                    </p:cmd>
                                  </p:childTnLst>
                                </p:cTn>
                              </p:par>
                            </p:childTnLst>
                          </p:cTn>
                        </p:par>
                      </p:childTnLst>
                    </p:cTn>
                  </p:par>
                </p:childTnLst>
              </p:cTn>
              <p:nextCondLst>
                <p:cond evt="onClick" delay="0">
                  <p:tgtEl>
                    <p:spTgt spid="11"/>
                  </p:tgtEl>
                </p:cond>
              </p:nextCondLst>
            </p:seq>
            <p:audio>
              <p:cMediaNode vol="80000">
                <p:cTn id="26" fill="hold" display="0">
                  <p:stCondLst>
                    <p:cond delay="indefinite"/>
                  </p:stCondLst>
                  <p:endCondLst>
                    <p:cond evt="onStopAudio" delay="0">
                      <p:tgtEl>
                        <p:sldTgt/>
                      </p:tgtEl>
                    </p:cond>
                  </p:endCondLst>
                </p:cTn>
                <p:tgtEl>
                  <p:spTgt spid="15"/>
                </p:tgtEl>
              </p:cMediaNode>
            </p:audio>
            <p:audio>
              <p:cMediaNode vol="80000">
                <p:cTn id="27" fill="hold" display="0">
                  <p:stCondLst>
                    <p:cond delay="indefinite"/>
                  </p:stCondLst>
                  <p:endCondLst>
                    <p:cond evt="onStopAudio" delay="0">
                      <p:tgtEl>
                        <p:sldTgt/>
                      </p:tgtEl>
                    </p:cond>
                  </p:endCondLst>
                </p:cTn>
                <p:tgtEl>
                  <p:spTgt spid="16"/>
                </p:tgtEl>
              </p:cMediaNode>
            </p:audio>
            <p:audio>
              <p:cMediaNode vol="80000">
                <p:cTn id="28" fill="hold" display="0">
                  <p:stCondLst>
                    <p:cond delay="indefinite"/>
                  </p:stCondLst>
                  <p:endCondLst>
                    <p:cond evt="onStopAudio" delay="0">
                      <p:tgtEl>
                        <p:sldTgt/>
                      </p:tgtEl>
                    </p:cond>
                  </p:endCondLst>
                </p:cTn>
                <p:tgtEl>
                  <p:spTgt spid="18"/>
                </p:tgtEl>
              </p:cMediaNode>
            </p:audio>
            <p:seq concurrent="1" nextAc="seek">
              <p:cTn id="29" restart="whenNotActive" fill="hold" evtFilter="cancelBubble" nodeType="interactiveSeq">
                <p:stCondLst>
                  <p:cond evt="onClick" delay="0">
                    <p:tgtEl>
                      <p:spTgt spid="17"/>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3416" fill="hold"/>
                                        <p:tgtEl>
                                          <p:spTgt spid="18"/>
                                        </p:tgtEl>
                                      </p:cBhvr>
                                    </p:cmd>
                                  </p:childTnLst>
                                </p:cTn>
                              </p:par>
                            </p:childTnLst>
                          </p:cTn>
                        </p:par>
                      </p:childTnLst>
                    </p:cTn>
                  </p:par>
                </p:childTnLst>
              </p:cTn>
              <p:nextCondLst>
                <p:cond evt="onClick" delay="0">
                  <p:tgtEl>
                    <p:spTgt spid="17"/>
                  </p:tgtEl>
                </p:cond>
              </p:nextCondLst>
            </p:seq>
            <p:audio>
              <p:cMediaNode vol="80000">
                <p:cTn id="34" fill="hold" display="0">
                  <p:stCondLst>
                    <p:cond delay="indefinite"/>
                  </p:stCondLst>
                  <p:endCondLst>
                    <p:cond evt="onStopAudio" delay="0">
                      <p:tgtEl>
                        <p:sldTgt/>
                      </p:tgtEl>
                    </p:cond>
                  </p:endCondLst>
                </p:cTn>
                <p:tgtEl>
                  <p:spTgt spid="21"/>
                </p:tgtEl>
              </p:cMediaNode>
            </p:audio>
            <p:seq concurrent="1" nextAc="seek">
              <p:cTn id="35" restart="whenNotActive" fill="hold" evtFilter="cancelBubble" nodeType="interactiveSeq">
                <p:stCondLst>
                  <p:cond evt="onClick" delay="0">
                    <p:tgtEl>
                      <p:spTgt spid="19"/>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2399" fill="hold"/>
                                        <p:tgtEl>
                                          <p:spTgt spid="21"/>
                                        </p:tgtEl>
                                      </p:cBhvr>
                                    </p:cmd>
                                  </p:childTnLst>
                                </p:cTn>
                              </p:par>
                            </p:childTnLst>
                          </p:cTn>
                        </p:par>
                      </p:childTnLst>
                    </p:cTn>
                  </p:par>
                </p:childTnLst>
              </p:cTn>
              <p:nextCondLst>
                <p:cond evt="onClick" delay="0">
                  <p:tgtEl>
                    <p:spTgt spid="19"/>
                  </p:tgtEl>
                </p:cond>
              </p:nextCondLst>
            </p:seq>
            <p:audio>
              <p:cMediaNode vol="80000">
                <p:cTn id="40" fill="hold" display="0">
                  <p:stCondLst>
                    <p:cond delay="indefinite"/>
                  </p:stCondLst>
                  <p:endCondLst>
                    <p:cond evt="onStopAudio" delay="0">
                      <p:tgtEl>
                        <p:sldTgt/>
                      </p:tgtEl>
                    </p:cond>
                  </p:endCondLst>
                </p:cTn>
                <p:tgtEl>
                  <p:spTgt spid="24"/>
                </p:tgtEl>
              </p:cMediaNode>
            </p:audio>
            <p:seq concurrent="1" nextAc="seek">
              <p:cTn id="41" restart="whenNotActive" fill="hold" evtFilter="cancelBubble" nodeType="interactiveSeq">
                <p:stCondLst>
                  <p:cond evt="onClick" delay="0">
                    <p:tgtEl>
                      <p:spTgt spid="23"/>
                    </p:tgtEl>
                  </p:cond>
                </p:stCondLst>
                <p:endSync evt="end" delay="0">
                  <p:rtn val="all"/>
                </p:endSync>
                <p:childTnLst>
                  <p:par>
                    <p:cTn id="42" fill="hold">
                      <p:stCondLst>
                        <p:cond delay="0"/>
                      </p:stCondLst>
                      <p:childTnLst>
                        <p:par>
                          <p:cTn id="43" fill="hold">
                            <p:stCondLst>
                              <p:cond delay="0"/>
                            </p:stCondLst>
                            <p:childTnLst>
                              <p:par>
                                <p:cTn id="44" presetID="1" presetClass="mediacall" presetSubtype="0" fill="hold" nodeType="clickEffect">
                                  <p:stCondLst>
                                    <p:cond delay="0"/>
                                  </p:stCondLst>
                                  <p:childTnLst>
                                    <p:cmd type="call" cmd="playFrom(0.0)">
                                      <p:cBhvr>
                                        <p:cTn id="45" dur="2504" fill="hold"/>
                                        <p:tgtEl>
                                          <p:spTgt spid="24"/>
                                        </p:tgtEl>
                                      </p:cBhvr>
                                    </p:cmd>
                                  </p:childTnLst>
                                </p:cTn>
                              </p:par>
                            </p:childTnLst>
                          </p:cTn>
                        </p:par>
                      </p:childTnLst>
                    </p:cTn>
                  </p:par>
                </p:childTnLst>
              </p:cTn>
              <p:nextCondLst>
                <p:cond evt="onClick" delay="0">
                  <p:tgtEl>
                    <p:spTgt spid="23"/>
                  </p:tgtEl>
                </p:cond>
              </p:nextCondLst>
            </p:seq>
            <p:seq concurrent="1" nextAc="seek">
              <p:cTn id="46" restart="whenNotActive" fill="hold" evtFilter="cancelBubble" nodeType="interactiveSeq">
                <p:stCondLst>
                  <p:cond evt="onClick" delay="0">
                    <p:tgtEl>
                      <p:spTgt spid="13"/>
                    </p:tgtEl>
                  </p:cond>
                </p:stCondLst>
                <p:endSync evt="end" delay="0">
                  <p:rtn val="all"/>
                </p:endSync>
                <p:childTnLst>
                  <p:par>
                    <p:cTn id="47" fill="hold">
                      <p:stCondLst>
                        <p:cond delay="0"/>
                      </p:stCondLst>
                      <p:childTnLst>
                        <p:par>
                          <p:cTn id="48" fill="hold">
                            <p:stCondLst>
                              <p:cond delay="0"/>
                            </p:stCondLst>
                            <p:childTnLst>
                              <p:par>
                                <p:cTn id="49" presetID="1" presetClass="mediacall" presetSubtype="0" fill="hold" nodeType="clickEffect">
                                  <p:stCondLst>
                                    <p:cond delay="0"/>
                                  </p:stCondLst>
                                  <p:childTnLst>
                                    <p:cmd type="call" cmd="playFrom(0.0)">
                                      <p:cBhvr>
                                        <p:cTn id="50" dur="3025" fill="hold"/>
                                        <p:tgtEl>
                                          <p:spTgt spid="15"/>
                                        </p:tgtEl>
                                      </p:cBhvr>
                                    </p:cmd>
                                  </p:childTnLst>
                                </p:cTn>
                              </p:par>
                            </p:childTnLst>
                          </p:cTn>
                        </p:par>
                      </p:childTnLst>
                    </p:cTn>
                  </p:par>
                </p:childTnLst>
              </p:cTn>
              <p:nextCondLst>
                <p:cond evt="onClick" delay="0">
                  <p:tgtEl>
                    <p:spTgt spid="1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B2532B-79B4-47C1-8A6F-463A23F23669}"/>
              </a:ext>
            </a:extLst>
          </p:cNvPr>
          <p:cNvPicPr>
            <a:picLocks noChangeAspect="1"/>
          </p:cNvPicPr>
          <p:nvPr/>
        </p:nvPicPr>
        <p:blipFill>
          <a:blip r:embed="rId2"/>
          <a:stretch>
            <a:fillRect/>
          </a:stretch>
        </p:blipFill>
        <p:spPr>
          <a:xfrm>
            <a:off x="2158583" y="1514602"/>
            <a:ext cx="9252635" cy="4848127"/>
          </a:xfrm>
          <a:prstGeom prst="rect">
            <a:avLst/>
          </a:prstGeom>
        </p:spPr>
      </p:pic>
      <p:sp>
        <p:nvSpPr>
          <p:cNvPr id="3" name="Rectangle 2">
            <a:extLst>
              <a:ext uri="{FF2B5EF4-FFF2-40B4-BE49-F238E27FC236}">
                <a16:creationId xmlns:a16="http://schemas.microsoft.com/office/drawing/2014/main" id="{CE316BD0-0664-4372-BE17-61ACF67AFF68}"/>
              </a:ext>
            </a:extLst>
          </p:cNvPr>
          <p:cNvSpPr/>
          <p:nvPr/>
        </p:nvSpPr>
        <p:spPr>
          <a:xfrm>
            <a:off x="371726" y="495271"/>
            <a:ext cx="10915867" cy="7944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accent1"/>
                </a:solidFill>
              </a:rPr>
              <a:t>Teamwork: Take turns to come to the board, unscramble the words with correct pictures.   </a:t>
            </a:r>
          </a:p>
        </p:txBody>
      </p:sp>
      <p:sp>
        <p:nvSpPr>
          <p:cNvPr id="4" name="Rectangle 3">
            <a:extLst>
              <a:ext uri="{FF2B5EF4-FFF2-40B4-BE49-F238E27FC236}">
                <a16:creationId xmlns:a16="http://schemas.microsoft.com/office/drawing/2014/main" id="{56EFEC8F-BC7D-4C89-B3FE-5042B8ED7D9F}"/>
              </a:ext>
            </a:extLst>
          </p:cNvPr>
          <p:cNvSpPr/>
          <p:nvPr/>
        </p:nvSpPr>
        <p:spPr>
          <a:xfrm>
            <a:off x="371726" y="1623258"/>
            <a:ext cx="1573823" cy="70338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Extra Practice </a:t>
            </a:r>
          </a:p>
          <a:p>
            <a:pPr algn="ctr"/>
            <a:r>
              <a:rPr lang="en-US" b="1" dirty="0"/>
              <a:t>WB p. 28</a:t>
            </a:r>
          </a:p>
        </p:txBody>
      </p:sp>
    </p:spTree>
    <p:extLst>
      <p:ext uri="{BB962C8B-B14F-4D97-AF65-F5344CB8AC3E}">
        <p14:creationId xmlns:p14="http://schemas.microsoft.com/office/powerpoint/2010/main" val="41764902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83A86C-8F7C-4125-AAF8-97201461736B}"/>
              </a:ext>
            </a:extLst>
          </p:cNvPr>
          <p:cNvPicPr>
            <a:picLocks noChangeAspect="1"/>
          </p:cNvPicPr>
          <p:nvPr/>
        </p:nvPicPr>
        <p:blipFill>
          <a:blip r:embed="rId2"/>
          <a:stretch>
            <a:fillRect/>
          </a:stretch>
        </p:blipFill>
        <p:spPr>
          <a:xfrm>
            <a:off x="170483" y="593710"/>
            <a:ext cx="11141970" cy="5838087"/>
          </a:xfrm>
          <a:prstGeom prst="rect">
            <a:avLst/>
          </a:prstGeom>
        </p:spPr>
      </p:pic>
      <p:sp>
        <p:nvSpPr>
          <p:cNvPr id="3" name="Rectangle 2">
            <a:extLst>
              <a:ext uri="{FF2B5EF4-FFF2-40B4-BE49-F238E27FC236}">
                <a16:creationId xmlns:a16="http://schemas.microsoft.com/office/drawing/2014/main" id="{E85C63C4-8DE0-4247-AFB2-F109D5405D87}"/>
              </a:ext>
            </a:extLst>
          </p:cNvPr>
          <p:cNvSpPr/>
          <p:nvPr/>
        </p:nvSpPr>
        <p:spPr>
          <a:xfrm>
            <a:off x="5253925" y="3037668"/>
            <a:ext cx="1673817" cy="5579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bunch</a:t>
            </a:r>
          </a:p>
        </p:txBody>
      </p:sp>
      <p:sp>
        <p:nvSpPr>
          <p:cNvPr id="4" name="Rectangle 3">
            <a:extLst>
              <a:ext uri="{FF2B5EF4-FFF2-40B4-BE49-F238E27FC236}">
                <a16:creationId xmlns:a16="http://schemas.microsoft.com/office/drawing/2014/main" id="{80C7C2C8-DFCD-489E-B00A-6C4D3795E6FB}"/>
              </a:ext>
            </a:extLst>
          </p:cNvPr>
          <p:cNvSpPr/>
          <p:nvPr/>
        </p:nvSpPr>
        <p:spPr>
          <a:xfrm>
            <a:off x="7330698" y="2882685"/>
            <a:ext cx="1673817" cy="5463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carton</a:t>
            </a:r>
          </a:p>
        </p:txBody>
      </p:sp>
      <p:sp>
        <p:nvSpPr>
          <p:cNvPr id="5" name="Rectangle 4">
            <a:extLst>
              <a:ext uri="{FF2B5EF4-FFF2-40B4-BE49-F238E27FC236}">
                <a16:creationId xmlns:a16="http://schemas.microsoft.com/office/drawing/2014/main" id="{B2DE6EC1-130F-439D-9A34-82C9E3778358}"/>
              </a:ext>
            </a:extLst>
          </p:cNvPr>
          <p:cNvSpPr/>
          <p:nvPr/>
        </p:nvSpPr>
        <p:spPr>
          <a:xfrm>
            <a:off x="9422969" y="2882685"/>
            <a:ext cx="1487838" cy="5579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box</a:t>
            </a:r>
          </a:p>
        </p:txBody>
      </p:sp>
      <p:sp>
        <p:nvSpPr>
          <p:cNvPr id="6" name="Rectangle 5">
            <a:extLst>
              <a:ext uri="{FF2B5EF4-FFF2-40B4-BE49-F238E27FC236}">
                <a16:creationId xmlns:a16="http://schemas.microsoft.com/office/drawing/2014/main" id="{B287A06D-EE3B-46DF-8404-3024707F88F6}"/>
              </a:ext>
            </a:extLst>
          </p:cNvPr>
          <p:cNvSpPr/>
          <p:nvPr/>
        </p:nvSpPr>
        <p:spPr>
          <a:xfrm>
            <a:off x="3750590" y="5715900"/>
            <a:ext cx="1673817" cy="4214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can</a:t>
            </a:r>
          </a:p>
        </p:txBody>
      </p:sp>
      <p:sp>
        <p:nvSpPr>
          <p:cNvPr id="7" name="Rectangle 6">
            <a:extLst>
              <a:ext uri="{FF2B5EF4-FFF2-40B4-BE49-F238E27FC236}">
                <a16:creationId xmlns:a16="http://schemas.microsoft.com/office/drawing/2014/main" id="{0AC8E960-741B-40C7-B800-AB97093FF7E7}"/>
              </a:ext>
            </a:extLst>
          </p:cNvPr>
          <p:cNvSpPr/>
          <p:nvPr/>
        </p:nvSpPr>
        <p:spPr>
          <a:xfrm>
            <a:off x="5857704" y="5618136"/>
            <a:ext cx="1673817" cy="4214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stick</a:t>
            </a:r>
          </a:p>
        </p:txBody>
      </p:sp>
      <p:sp>
        <p:nvSpPr>
          <p:cNvPr id="8" name="Rectangle 7">
            <a:extLst>
              <a:ext uri="{FF2B5EF4-FFF2-40B4-BE49-F238E27FC236}">
                <a16:creationId xmlns:a16="http://schemas.microsoft.com/office/drawing/2014/main" id="{AA9B03B0-8630-4020-88FA-9B8526FFD42A}"/>
              </a:ext>
            </a:extLst>
          </p:cNvPr>
          <p:cNvSpPr/>
          <p:nvPr/>
        </p:nvSpPr>
        <p:spPr>
          <a:xfrm>
            <a:off x="8167605" y="5518884"/>
            <a:ext cx="1673817" cy="4214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bottle</a:t>
            </a:r>
          </a:p>
        </p:txBody>
      </p:sp>
    </p:spTree>
    <p:extLst>
      <p:ext uri="{BB962C8B-B14F-4D97-AF65-F5344CB8AC3E}">
        <p14:creationId xmlns:p14="http://schemas.microsoft.com/office/powerpoint/2010/main" val="22279385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71D079-B425-44C1-BE20-62B903F26FBE}"/>
              </a:ext>
            </a:extLst>
          </p:cNvPr>
          <p:cNvPicPr>
            <a:picLocks noChangeAspect="1"/>
          </p:cNvPicPr>
          <p:nvPr/>
        </p:nvPicPr>
        <p:blipFill>
          <a:blip r:embed="rId2"/>
          <a:stretch>
            <a:fillRect/>
          </a:stretch>
        </p:blipFill>
        <p:spPr>
          <a:xfrm>
            <a:off x="3252822" y="1277525"/>
            <a:ext cx="7335274" cy="5010849"/>
          </a:xfrm>
          <a:prstGeom prst="rect">
            <a:avLst/>
          </a:prstGeom>
        </p:spPr>
      </p:pic>
      <p:sp>
        <p:nvSpPr>
          <p:cNvPr id="3" name="Rectangle 2">
            <a:extLst>
              <a:ext uri="{FF2B5EF4-FFF2-40B4-BE49-F238E27FC236}">
                <a16:creationId xmlns:a16="http://schemas.microsoft.com/office/drawing/2014/main" id="{0D0984AA-F4D8-4508-AC12-953E0811780E}"/>
              </a:ext>
            </a:extLst>
          </p:cNvPr>
          <p:cNvSpPr/>
          <p:nvPr/>
        </p:nvSpPr>
        <p:spPr>
          <a:xfrm>
            <a:off x="806441" y="1533317"/>
            <a:ext cx="1573823" cy="70338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Extra Practice </a:t>
            </a:r>
          </a:p>
          <a:p>
            <a:pPr algn="ctr"/>
            <a:r>
              <a:rPr lang="en-US" b="1" dirty="0"/>
              <a:t>WB p. 28</a:t>
            </a:r>
          </a:p>
        </p:txBody>
      </p:sp>
      <p:sp>
        <p:nvSpPr>
          <p:cNvPr id="4" name="Rectangle 3">
            <a:extLst>
              <a:ext uri="{FF2B5EF4-FFF2-40B4-BE49-F238E27FC236}">
                <a16:creationId xmlns:a16="http://schemas.microsoft.com/office/drawing/2014/main" id="{312CB83D-0D3C-4B11-81D1-DA8C462B84D1}"/>
              </a:ext>
            </a:extLst>
          </p:cNvPr>
          <p:cNvSpPr/>
          <p:nvPr/>
        </p:nvSpPr>
        <p:spPr>
          <a:xfrm>
            <a:off x="914400" y="569626"/>
            <a:ext cx="10123401" cy="8186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accent1"/>
                </a:solidFill>
              </a:rPr>
              <a:t>Try the word search with the words given. </a:t>
            </a:r>
          </a:p>
        </p:txBody>
      </p:sp>
      <p:sp>
        <p:nvSpPr>
          <p:cNvPr id="5" name="Flowchart: Off-page Connector 4">
            <a:extLst>
              <a:ext uri="{FF2B5EF4-FFF2-40B4-BE49-F238E27FC236}">
                <a16:creationId xmlns:a16="http://schemas.microsoft.com/office/drawing/2014/main" id="{D636076A-FF7B-4082-A454-E62359BB7FAD}"/>
              </a:ext>
            </a:extLst>
          </p:cNvPr>
          <p:cNvSpPr/>
          <p:nvPr/>
        </p:nvSpPr>
        <p:spPr>
          <a:xfrm>
            <a:off x="806442" y="2473377"/>
            <a:ext cx="1816838" cy="3807502"/>
          </a:xfrm>
          <a:prstGeom prst="flowChartOffpage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1"/>
                </a:solidFill>
              </a:rPr>
              <a:t>BOX</a:t>
            </a:r>
          </a:p>
          <a:p>
            <a:pPr algn="ctr"/>
            <a:r>
              <a:rPr lang="en-US" sz="2800" dirty="0">
                <a:solidFill>
                  <a:schemeClr val="accent1"/>
                </a:solidFill>
              </a:rPr>
              <a:t>BAG</a:t>
            </a:r>
          </a:p>
          <a:p>
            <a:pPr algn="ctr"/>
            <a:r>
              <a:rPr lang="en-US" sz="2800" dirty="0">
                <a:solidFill>
                  <a:schemeClr val="accent1"/>
                </a:solidFill>
              </a:rPr>
              <a:t>BUNCH</a:t>
            </a:r>
          </a:p>
          <a:p>
            <a:pPr algn="ctr"/>
            <a:r>
              <a:rPr lang="en-US" sz="2800" dirty="0">
                <a:solidFill>
                  <a:schemeClr val="accent1"/>
                </a:solidFill>
              </a:rPr>
              <a:t>STICK</a:t>
            </a:r>
          </a:p>
          <a:p>
            <a:pPr algn="ctr"/>
            <a:r>
              <a:rPr lang="en-US" sz="2800" dirty="0">
                <a:solidFill>
                  <a:schemeClr val="accent1"/>
                </a:solidFill>
              </a:rPr>
              <a:t>CAN</a:t>
            </a:r>
          </a:p>
          <a:p>
            <a:pPr algn="ctr"/>
            <a:r>
              <a:rPr lang="en-US" sz="2800" dirty="0">
                <a:solidFill>
                  <a:schemeClr val="accent1"/>
                </a:solidFill>
              </a:rPr>
              <a:t>BOTTLE</a:t>
            </a:r>
          </a:p>
          <a:p>
            <a:pPr algn="ctr"/>
            <a:r>
              <a:rPr lang="en-US" sz="2800" dirty="0">
                <a:solidFill>
                  <a:schemeClr val="accent1"/>
                </a:solidFill>
              </a:rPr>
              <a:t>CARTON</a:t>
            </a:r>
          </a:p>
        </p:txBody>
      </p:sp>
    </p:spTree>
    <p:extLst>
      <p:ext uri="{BB962C8B-B14F-4D97-AF65-F5344CB8AC3E}">
        <p14:creationId xmlns:p14="http://schemas.microsoft.com/office/powerpoint/2010/main" val="37319643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786D74-FBF6-4D61-89EB-80AC58FF4286}"/>
              </a:ext>
            </a:extLst>
          </p:cNvPr>
          <p:cNvPicPr>
            <a:picLocks noChangeAspect="1"/>
          </p:cNvPicPr>
          <p:nvPr/>
        </p:nvPicPr>
        <p:blipFill>
          <a:blip r:embed="rId2"/>
          <a:stretch>
            <a:fillRect/>
          </a:stretch>
        </p:blipFill>
        <p:spPr>
          <a:xfrm>
            <a:off x="926261" y="1054841"/>
            <a:ext cx="7893306" cy="5405920"/>
          </a:xfrm>
          <a:prstGeom prst="rect">
            <a:avLst/>
          </a:prstGeom>
        </p:spPr>
      </p:pic>
      <p:sp>
        <p:nvSpPr>
          <p:cNvPr id="3" name="Rectangle 2">
            <a:extLst>
              <a:ext uri="{FF2B5EF4-FFF2-40B4-BE49-F238E27FC236}">
                <a16:creationId xmlns:a16="http://schemas.microsoft.com/office/drawing/2014/main" id="{B9A39274-043E-49A6-BAF6-CD18E416E22C}"/>
              </a:ext>
            </a:extLst>
          </p:cNvPr>
          <p:cNvSpPr/>
          <p:nvPr/>
        </p:nvSpPr>
        <p:spPr>
          <a:xfrm>
            <a:off x="2398427" y="290343"/>
            <a:ext cx="3867462"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accent1"/>
                </a:solidFill>
              </a:rPr>
              <a:t>Answer</a:t>
            </a:r>
          </a:p>
        </p:txBody>
      </p:sp>
    </p:spTree>
    <p:extLst>
      <p:ext uri="{BB962C8B-B14F-4D97-AF65-F5344CB8AC3E}">
        <p14:creationId xmlns:p14="http://schemas.microsoft.com/office/powerpoint/2010/main" val="22981012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3386" y="1924022"/>
            <a:ext cx="2359598" cy="15049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7C319F8-5CBC-4D92-8992-E89DB7131398}"/>
              </a:ext>
            </a:extLst>
          </p:cNvPr>
          <p:cNvPicPr>
            <a:picLocks noChangeAspect="1"/>
          </p:cNvPicPr>
          <p:nvPr/>
        </p:nvPicPr>
        <p:blipFill>
          <a:blip r:embed="rId3"/>
          <a:stretch>
            <a:fillRect/>
          </a:stretch>
        </p:blipFill>
        <p:spPr>
          <a:xfrm>
            <a:off x="423325" y="1119537"/>
            <a:ext cx="10820319" cy="804485"/>
          </a:xfrm>
          <a:prstGeom prst="rect">
            <a:avLst/>
          </a:prstGeom>
        </p:spPr>
      </p:pic>
      <p:pic>
        <p:nvPicPr>
          <p:cNvPr id="3" name="Picture 2">
            <a:extLst>
              <a:ext uri="{FF2B5EF4-FFF2-40B4-BE49-F238E27FC236}">
                <a16:creationId xmlns:a16="http://schemas.microsoft.com/office/drawing/2014/main" id="{BAA4DFCE-3C74-45D9-8BCF-230D6576763F}"/>
              </a:ext>
            </a:extLst>
          </p:cNvPr>
          <p:cNvPicPr>
            <a:picLocks noChangeAspect="1"/>
          </p:cNvPicPr>
          <p:nvPr/>
        </p:nvPicPr>
        <p:blipFill>
          <a:blip r:embed="rId4"/>
          <a:stretch>
            <a:fillRect/>
          </a:stretch>
        </p:blipFill>
        <p:spPr>
          <a:xfrm>
            <a:off x="3801256" y="2038959"/>
            <a:ext cx="6437026" cy="4363474"/>
          </a:xfrm>
          <a:prstGeom prst="rect">
            <a:avLst/>
          </a:prstGeom>
        </p:spPr>
      </p:pic>
    </p:spTree>
    <p:extLst>
      <p:ext uri="{BB962C8B-B14F-4D97-AF65-F5344CB8AC3E}">
        <p14:creationId xmlns:p14="http://schemas.microsoft.com/office/powerpoint/2010/main" val="16662379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F98327-FAE8-4693-8DF9-5A051E8074F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32148" y="1123460"/>
            <a:ext cx="4053756" cy="826527"/>
          </a:xfrm>
          <a:prstGeom prst="rect">
            <a:avLst/>
          </a:prstGeom>
        </p:spPr>
      </p:pic>
      <p:pic>
        <p:nvPicPr>
          <p:cNvPr id="3" name="Picture 2" descr="A picture containing person, indoor&#10;&#10;Description automatically generated">
            <a:extLst>
              <a:ext uri="{FF2B5EF4-FFF2-40B4-BE49-F238E27FC236}">
                <a16:creationId xmlns:a16="http://schemas.microsoft.com/office/drawing/2014/main" id="{F2A05FC6-7401-1332-47F2-2BA635B760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2130" y="329609"/>
            <a:ext cx="8869870" cy="6134986"/>
          </a:xfrm>
          <a:prstGeom prst="rect">
            <a:avLst/>
          </a:prstGeom>
        </p:spPr>
      </p:pic>
      <p:sp>
        <p:nvSpPr>
          <p:cNvPr id="4" name="Oval Callout 3"/>
          <p:cNvSpPr/>
          <p:nvPr/>
        </p:nvSpPr>
        <p:spPr>
          <a:xfrm>
            <a:off x="3430600" y="365844"/>
            <a:ext cx="3113325" cy="1296955"/>
          </a:xfrm>
          <a:prstGeom prst="wedgeEllipseCallout">
            <a:avLst>
              <a:gd name="adj1" fmla="val 46453"/>
              <a:gd name="adj2" fmla="val 80000"/>
            </a:avLst>
          </a:prstGeom>
          <a:solidFill>
            <a:schemeClr val="bg1"/>
          </a:solidFill>
          <a:ln>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7030A0"/>
                </a:solidFill>
              </a:rPr>
              <a:t>It’s reading time….</a:t>
            </a:r>
            <a:endParaRPr lang="en-US" dirty="0">
              <a:solidFill>
                <a:srgbClr val="7030A0"/>
              </a:solidFill>
            </a:endParaRPr>
          </a:p>
        </p:txBody>
      </p:sp>
    </p:spTree>
    <p:extLst>
      <p:ext uri="{BB962C8B-B14F-4D97-AF65-F5344CB8AC3E}">
        <p14:creationId xmlns:p14="http://schemas.microsoft.com/office/powerpoint/2010/main" val="27406021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205274" y="457200"/>
            <a:ext cx="1604865"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prstClr val="white"/>
                </a:solidFill>
              </a:rPr>
              <a:t>Pre - reading</a:t>
            </a:r>
          </a:p>
        </p:txBody>
      </p:sp>
      <p:sp>
        <p:nvSpPr>
          <p:cNvPr id="12" name="Oval Callout 3">
            <a:extLst>
              <a:ext uri="{FF2B5EF4-FFF2-40B4-BE49-F238E27FC236}">
                <a16:creationId xmlns:a16="http://schemas.microsoft.com/office/drawing/2014/main" id="{5C2B9DA9-686C-40CF-9778-55619BE47064}"/>
              </a:ext>
            </a:extLst>
          </p:cNvPr>
          <p:cNvSpPr/>
          <p:nvPr/>
        </p:nvSpPr>
        <p:spPr>
          <a:xfrm>
            <a:off x="752504" y="1782963"/>
            <a:ext cx="5839365" cy="4414480"/>
          </a:xfrm>
          <a:prstGeom prst="wedgeEllipseCallout">
            <a:avLst>
              <a:gd name="adj1" fmla="val 42864"/>
              <a:gd name="adj2" fmla="val 44830"/>
            </a:avLst>
          </a:prstGeom>
          <a:solidFill>
            <a:schemeClr val="bg1"/>
          </a:solidFill>
          <a:ln>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2200" dirty="0">
                <a:solidFill>
                  <a:schemeClr val="accent1"/>
                </a:solidFill>
              </a:rPr>
              <a:t>Pete, his mom</a:t>
            </a:r>
          </a:p>
          <a:p>
            <a:pPr algn="ctr"/>
            <a:r>
              <a:rPr lang="en-US" sz="2200" dirty="0">
                <a:solidFill>
                  <a:schemeClr val="accent1"/>
                </a:solidFill>
              </a:rPr>
              <a:t>went shopping</a:t>
            </a:r>
          </a:p>
          <a:p>
            <a:pPr algn="ctr"/>
            <a:r>
              <a:rPr lang="en-US" sz="2200" dirty="0">
                <a:solidFill>
                  <a:schemeClr val="accent1"/>
                </a:solidFill>
              </a:rPr>
              <a:t>groceries</a:t>
            </a:r>
          </a:p>
          <a:p>
            <a:pPr algn="ctr"/>
            <a:r>
              <a:rPr lang="en-US" sz="2200" dirty="0">
                <a:solidFill>
                  <a:schemeClr val="accent1"/>
                </a:solidFill>
              </a:rPr>
              <a:t>carton of eggs, onions</a:t>
            </a:r>
          </a:p>
          <a:p>
            <a:pPr algn="ctr"/>
            <a:r>
              <a:rPr lang="en-US" sz="2200" dirty="0">
                <a:solidFill>
                  <a:schemeClr val="accent1"/>
                </a:solidFill>
              </a:rPr>
              <a:t>helped mom to put eggs in the fridge</a:t>
            </a:r>
          </a:p>
          <a:p>
            <a:pPr algn="ctr"/>
            <a:r>
              <a:rPr lang="en-US" sz="2200" dirty="0">
                <a:solidFill>
                  <a:schemeClr val="accent1"/>
                </a:solidFill>
              </a:rPr>
              <a:t>a bag of chips, a bunch of bananas</a:t>
            </a:r>
          </a:p>
          <a:p>
            <a:pPr algn="ctr"/>
            <a:r>
              <a:rPr lang="en-US" sz="2200" dirty="0">
                <a:solidFill>
                  <a:schemeClr val="accent1"/>
                </a:solidFill>
              </a:rPr>
              <a:t>put chips into the top cupboard</a:t>
            </a:r>
          </a:p>
          <a:p>
            <a:pPr algn="ctr"/>
            <a:r>
              <a:rPr lang="en-US" sz="2200" dirty="0">
                <a:solidFill>
                  <a:schemeClr val="accent1"/>
                </a:solidFill>
              </a:rPr>
              <a:t>helped mom cook dinner.</a:t>
            </a:r>
          </a:p>
        </p:txBody>
      </p:sp>
      <p:sp>
        <p:nvSpPr>
          <p:cNvPr id="4" name="Rectangle 3">
            <a:extLst>
              <a:ext uri="{FF2B5EF4-FFF2-40B4-BE49-F238E27FC236}">
                <a16:creationId xmlns:a16="http://schemas.microsoft.com/office/drawing/2014/main" id="{17E376A5-D8CE-4417-AEB5-FA4E7B01F978}"/>
              </a:ext>
            </a:extLst>
          </p:cNvPr>
          <p:cNvSpPr/>
          <p:nvPr/>
        </p:nvSpPr>
        <p:spPr>
          <a:xfrm>
            <a:off x="205274" y="864805"/>
            <a:ext cx="11412103" cy="742013"/>
          </a:xfrm>
          <a:prstGeom prst="rect">
            <a:avLst/>
          </a:prstGeom>
          <a:noFill/>
          <a:ln>
            <a:gradFill flip="none" rotWithShape="1">
              <a:gsLst>
                <a:gs pos="35372">
                  <a:srgbClr val="D5E1EF"/>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accent1"/>
                </a:solidFill>
              </a:rPr>
              <a:t>Look at these words and phrases and try to guess what they are about.</a:t>
            </a:r>
          </a:p>
        </p:txBody>
      </p:sp>
      <p:sp>
        <p:nvSpPr>
          <p:cNvPr id="5" name="Flowchart: Terminator 4">
            <a:extLst>
              <a:ext uri="{FF2B5EF4-FFF2-40B4-BE49-F238E27FC236}">
                <a16:creationId xmlns:a16="http://schemas.microsoft.com/office/drawing/2014/main" id="{40CC915C-B13C-432A-8B54-539D9C998316}"/>
              </a:ext>
            </a:extLst>
          </p:cNvPr>
          <p:cNvSpPr/>
          <p:nvPr/>
        </p:nvSpPr>
        <p:spPr>
          <a:xfrm>
            <a:off x="6898431" y="1999235"/>
            <a:ext cx="4718946" cy="4366861"/>
          </a:xfrm>
          <a:prstGeom prst="flowChartTermina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1"/>
                </a:solidFill>
              </a:rPr>
              <a:t>Who are involved?</a:t>
            </a:r>
          </a:p>
          <a:p>
            <a:pPr algn="ctr"/>
            <a:r>
              <a:rPr lang="en-US" sz="2400" dirty="0">
                <a:solidFill>
                  <a:srgbClr val="FF0000"/>
                </a:solidFill>
              </a:rPr>
              <a:t>Pete &amp; his mom.</a:t>
            </a:r>
          </a:p>
          <a:p>
            <a:pPr algn="ctr"/>
            <a:r>
              <a:rPr lang="en-US" sz="2400" dirty="0">
                <a:solidFill>
                  <a:schemeClr val="accent1"/>
                </a:solidFill>
              </a:rPr>
              <a:t>What did his mom do?</a:t>
            </a:r>
          </a:p>
          <a:p>
            <a:pPr algn="ctr"/>
            <a:r>
              <a:rPr lang="en-US" sz="2400" dirty="0">
                <a:solidFill>
                  <a:srgbClr val="FF0000"/>
                </a:solidFill>
              </a:rPr>
              <a:t>She went shopping to buy groceries.</a:t>
            </a:r>
          </a:p>
          <a:p>
            <a:pPr algn="ctr"/>
            <a:r>
              <a:rPr lang="en-US" sz="2400" dirty="0">
                <a:solidFill>
                  <a:schemeClr val="accent1"/>
                </a:solidFill>
              </a:rPr>
              <a:t>What did Pete do?</a:t>
            </a:r>
          </a:p>
          <a:p>
            <a:pPr algn="ctr"/>
            <a:r>
              <a:rPr lang="en-US" sz="2400" dirty="0">
                <a:solidFill>
                  <a:srgbClr val="FF0000"/>
                </a:solidFill>
              </a:rPr>
              <a:t>He helped his mom to put things into the fridge and cook dinner.</a:t>
            </a:r>
            <a:endParaRPr lang="en-US" sz="2400" dirty="0"/>
          </a:p>
        </p:txBody>
      </p:sp>
    </p:spTree>
    <p:extLst>
      <p:ext uri="{BB962C8B-B14F-4D97-AF65-F5344CB8AC3E}">
        <p14:creationId xmlns:p14="http://schemas.microsoft.com/office/powerpoint/2010/main" val="2484073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9"/>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9"/>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9"/>
                                          </p:stCondLst>
                                        </p:cTn>
                                        <p:tgtEl>
                                          <p:spTgt spid="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9"/>
                                          </p:stCondLst>
                                        </p:cTn>
                                        <p:tgtEl>
                                          <p:spTgt spid="1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9"/>
                                          </p:stCondLst>
                                        </p:cTn>
                                        <p:tgtEl>
                                          <p:spTgt spid="1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9"/>
                                          </p:stCondLst>
                                        </p:cTn>
                                        <p:tgtEl>
                                          <p:spTgt spid="1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9"/>
                                          </p:stCondLst>
                                        </p:cTn>
                                        <p:tgtEl>
                                          <p:spTgt spid="1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5">
                                            <p:txEl>
                                              <p:pRg st="0" end="0"/>
                                            </p:txEl>
                                          </p:spTgt>
                                        </p:tgtEl>
                                        <p:attrNameLst>
                                          <p:attrName>style.visibility</p:attrName>
                                        </p:attrNameLst>
                                      </p:cBhvr>
                                      <p:to>
                                        <p:strVal val="visible"/>
                                      </p:to>
                                    </p:set>
                                    <p:animEffect transition="in" filter="wipe(down)">
                                      <p:cBhvr>
                                        <p:cTn id="39" dur="10"/>
                                        <p:tgtEl>
                                          <p:spTgt spid="5">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5">
                                            <p:txEl>
                                              <p:pRg st="1" end="1"/>
                                            </p:txEl>
                                          </p:spTgt>
                                        </p:tgtEl>
                                        <p:attrNameLst>
                                          <p:attrName>style.visibility</p:attrName>
                                        </p:attrNameLst>
                                      </p:cBhvr>
                                      <p:to>
                                        <p:strVal val="visible"/>
                                      </p:to>
                                    </p:set>
                                    <p:animEffect transition="in" filter="wipe(down)">
                                      <p:cBhvr>
                                        <p:cTn id="44" dur="10"/>
                                        <p:tgtEl>
                                          <p:spTgt spid="5">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5">
                                            <p:txEl>
                                              <p:pRg st="2" end="2"/>
                                            </p:txEl>
                                          </p:spTgt>
                                        </p:tgtEl>
                                        <p:attrNameLst>
                                          <p:attrName>style.visibility</p:attrName>
                                        </p:attrNameLst>
                                      </p:cBhvr>
                                      <p:to>
                                        <p:strVal val="visible"/>
                                      </p:to>
                                    </p:set>
                                    <p:animEffect transition="in" filter="wipe(down)">
                                      <p:cBhvr>
                                        <p:cTn id="49" dur="10"/>
                                        <p:tgtEl>
                                          <p:spTgt spid="5">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5">
                                            <p:txEl>
                                              <p:pRg st="3" end="3"/>
                                            </p:txEl>
                                          </p:spTgt>
                                        </p:tgtEl>
                                        <p:attrNameLst>
                                          <p:attrName>style.visibility</p:attrName>
                                        </p:attrNameLst>
                                      </p:cBhvr>
                                      <p:to>
                                        <p:strVal val="visible"/>
                                      </p:to>
                                    </p:set>
                                    <p:animEffect transition="in" filter="wipe(down)">
                                      <p:cBhvr>
                                        <p:cTn id="54" dur="10"/>
                                        <p:tgtEl>
                                          <p:spTgt spid="5">
                                            <p:txEl>
                                              <p:pRg st="3" end="3"/>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5">
                                            <p:txEl>
                                              <p:pRg st="4" end="4"/>
                                            </p:txEl>
                                          </p:spTgt>
                                        </p:tgtEl>
                                        <p:attrNameLst>
                                          <p:attrName>style.visibility</p:attrName>
                                        </p:attrNameLst>
                                      </p:cBhvr>
                                      <p:to>
                                        <p:strVal val="visible"/>
                                      </p:to>
                                    </p:set>
                                    <p:animEffect transition="in" filter="wipe(down)">
                                      <p:cBhvr>
                                        <p:cTn id="59" dur="10"/>
                                        <p:tgtEl>
                                          <p:spTgt spid="5">
                                            <p:txEl>
                                              <p:pRg st="4" end="4"/>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5">
                                            <p:txEl>
                                              <p:pRg st="5" end="5"/>
                                            </p:txEl>
                                          </p:spTgt>
                                        </p:tgtEl>
                                        <p:attrNameLst>
                                          <p:attrName>style.visibility</p:attrName>
                                        </p:attrNameLst>
                                      </p:cBhvr>
                                      <p:to>
                                        <p:strVal val="visible"/>
                                      </p:to>
                                    </p:set>
                                    <p:animEffect transition="in" filter="wipe(down)">
                                      <p:cBhvr>
                                        <p:cTn id="64" dur="1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16627" y="627013"/>
            <a:ext cx="3265715" cy="584775"/>
          </a:xfrm>
          <a:prstGeom prst="rect">
            <a:avLst/>
          </a:prstGeom>
          <a:solidFill>
            <a:srgbClr val="0070C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LESSON OUTLINE</a:t>
            </a:r>
          </a:p>
        </p:txBody>
      </p:sp>
      <p:pic>
        <p:nvPicPr>
          <p:cNvPr id="6" name="Picture 5"/>
          <p:cNvPicPr>
            <a:picLocks noChangeAspect="1"/>
          </p:cNvPicPr>
          <p:nvPr/>
        </p:nvPicPr>
        <p:blipFill>
          <a:blip r:embed="rId2"/>
          <a:stretch>
            <a:fillRect/>
          </a:stretch>
        </p:blipFill>
        <p:spPr>
          <a:xfrm>
            <a:off x="2416627" y="1664542"/>
            <a:ext cx="1920785" cy="570039"/>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3470" y="2761003"/>
            <a:ext cx="3491928" cy="661624"/>
          </a:xfrm>
          <a:prstGeom prst="rect">
            <a:avLst/>
          </a:prstGeom>
        </p:spPr>
      </p:pic>
      <p:sp>
        <p:nvSpPr>
          <p:cNvPr id="11" name="Round Diagonal Corner Rectangle 10"/>
          <p:cNvSpPr/>
          <p:nvPr/>
        </p:nvSpPr>
        <p:spPr>
          <a:xfrm>
            <a:off x="2493158" y="5193458"/>
            <a:ext cx="2378633" cy="539496"/>
          </a:xfrm>
          <a:prstGeom prst="round2DiagRect">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Consolidation</a:t>
            </a:r>
          </a:p>
        </p:txBody>
      </p:sp>
      <p:pic>
        <p:nvPicPr>
          <p:cNvPr id="8" name="Picture 7">
            <a:extLst>
              <a:ext uri="{FF2B5EF4-FFF2-40B4-BE49-F238E27FC236}">
                <a16:creationId xmlns:a16="http://schemas.microsoft.com/office/drawing/2014/main" id="{25B317AE-56A1-4788-BD93-9207F0B888C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926422" y="3783796"/>
            <a:ext cx="4053756" cy="826527"/>
          </a:xfrm>
          <a:prstGeom prst="rect">
            <a:avLst/>
          </a:prstGeom>
        </p:spPr>
      </p:pic>
      <p:pic>
        <p:nvPicPr>
          <p:cNvPr id="3" name="Picture 2"/>
          <p:cNvPicPr>
            <a:picLocks noChangeAspect="1"/>
          </p:cNvPicPr>
          <p:nvPr/>
        </p:nvPicPr>
        <p:blipFill>
          <a:blip r:embed="rId5"/>
          <a:stretch>
            <a:fillRect/>
          </a:stretch>
        </p:blipFill>
        <p:spPr>
          <a:xfrm>
            <a:off x="7410413" y="490818"/>
            <a:ext cx="4201181" cy="5876365"/>
          </a:xfrm>
          <a:prstGeom prst="rect">
            <a:avLst/>
          </a:prstGeom>
        </p:spPr>
      </p:pic>
    </p:spTree>
    <p:extLst>
      <p:ext uri="{BB962C8B-B14F-4D97-AF65-F5344CB8AC3E}">
        <p14:creationId xmlns:p14="http://schemas.microsoft.com/office/powerpoint/2010/main" val="25863207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C2A137-8D57-4B28-A4D2-2519721C27B4}"/>
              </a:ext>
            </a:extLst>
          </p:cNvPr>
          <p:cNvSpPr/>
          <p:nvPr/>
        </p:nvSpPr>
        <p:spPr>
          <a:xfrm>
            <a:off x="629587" y="466251"/>
            <a:ext cx="10493115" cy="11692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1"/>
                </a:solidFill>
              </a:rPr>
              <a:t>Scan the text and underline Pete and Pete’s mom activities. </a:t>
            </a:r>
          </a:p>
        </p:txBody>
      </p:sp>
      <p:sp>
        <p:nvSpPr>
          <p:cNvPr id="4" name="Rectangle 3">
            <a:extLst>
              <a:ext uri="{FF2B5EF4-FFF2-40B4-BE49-F238E27FC236}">
                <a16:creationId xmlns:a16="http://schemas.microsoft.com/office/drawing/2014/main" id="{B39C0B8E-72E9-4A7B-AFCA-9196831CAE74}"/>
              </a:ext>
            </a:extLst>
          </p:cNvPr>
          <p:cNvSpPr/>
          <p:nvPr/>
        </p:nvSpPr>
        <p:spPr>
          <a:xfrm>
            <a:off x="699541" y="1635484"/>
            <a:ext cx="10792918" cy="40473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accent1"/>
                </a:solidFill>
              </a:rPr>
              <a:t>Yesterday morning, </a:t>
            </a:r>
            <a:r>
              <a:rPr lang="en-US" sz="2800" u="sng" dirty="0">
                <a:solidFill>
                  <a:srgbClr val="FF0000"/>
                </a:solidFill>
              </a:rPr>
              <a:t>Pete’s mom went shopping to get groceries</a:t>
            </a:r>
            <a:r>
              <a:rPr lang="en-US" sz="2800" dirty="0">
                <a:solidFill>
                  <a:schemeClr val="accent1"/>
                </a:solidFill>
              </a:rPr>
              <a:t>. She </a:t>
            </a:r>
            <a:r>
              <a:rPr lang="en-US" sz="2800" u="sng" dirty="0">
                <a:solidFill>
                  <a:srgbClr val="FF0000"/>
                </a:solidFill>
              </a:rPr>
              <a:t>got a carton of eggs, a can of tomatoes, and an onion for dinner</a:t>
            </a:r>
            <a:r>
              <a:rPr lang="en-US" sz="2800" dirty="0">
                <a:solidFill>
                  <a:schemeClr val="accent1"/>
                </a:solidFill>
              </a:rPr>
              <a:t> that night. When she got home, </a:t>
            </a:r>
            <a:r>
              <a:rPr lang="en-US" sz="2800" u="sng" dirty="0">
                <a:solidFill>
                  <a:srgbClr val="FF0000"/>
                </a:solidFill>
              </a:rPr>
              <a:t>she asked her son, Pete, to help her put the groceries away</a:t>
            </a:r>
            <a:r>
              <a:rPr lang="en-US" sz="2800" dirty="0">
                <a:solidFill>
                  <a:schemeClr val="accent1"/>
                </a:solidFill>
              </a:rPr>
              <a:t>. </a:t>
            </a:r>
            <a:r>
              <a:rPr lang="en-US" sz="2800" u="sng" dirty="0">
                <a:solidFill>
                  <a:srgbClr val="FF0000"/>
                </a:solidFill>
              </a:rPr>
              <a:t>He put the eggs in the fridge and the onion in the top cupboard</a:t>
            </a:r>
            <a:r>
              <a:rPr lang="en-US" sz="2800" dirty="0">
                <a:solidFill>
                  <a:schemeClr val="accent1"/>
                </a:solidFill>
              </a:rPr>
              <a:t>. </a:t>
            </a:r>
            <a:r>
              <a:rPr lang="en-US" sz="2800" u="sng" dirty="0">
                <a:solidFill>
                  <a:srgbClr val="FF0000"/>
                </a:solidFill>
              </a:rPr>
              <a:t>He put the tomatoes in the bottom cupboard next to the sink</a:t>
            </a:r>
            <a:r>
              <a:rPr lang="en-US" sz="2800" dirty="0">
                <a:solidFill>
                  <a:schemeClr val="accent1"/>
                </a:solidFill>
              </a:rPr>
              <a:t>. Later, </a:t>
            </a:r>
            <a:r>
              <a:rPr lang="en-US" sz="2800" u="sng" dirty="0">
                <a:solidFill>
                  <a:srgbClr val="FF0000"/>
                </a:solidFill>
              </a:rPr>
              <a:t>she went to the store to get things for lunch</a:t>
            </a:r>
            <a:r>
              <a:rPr lang="en-US" sz="2800" dirty="0">
                <a:solidFill>
                  <a:schemeClr val="accent1"/>
                </a:solidFill>
              </a:rPr>
              <a:t>. </a:t>
            </a:r>
            <a:r>
              <a:rPr lang="en-US" sz="2800" u="sng" dirty="0">
                <a:solidFill>
                  <a:srgbClr val="FF0000"/>
                </a:solidFill>
              </a:rPr>
              <a:t>She got a bunch of bananas, a bag of chips, and two sandwiches</a:t>
            </a:r>
            <a:r>
              <a:rPr lang="en-US" sz="2800" dirty="0">
                <a:solidFill>
                  <a:schemeClr val="accent1"/>
                </a:solidFill>
              </a:rPr>
              <a:t>. The bananas went into the bottom cupboard, the chips into the top cupboard, and the sandwiches into the fridge. That night, </a:t>
            </a:r>
            <a:r>
              <a:rPr lang="en-US" sz="2800" u="sng" dirty="0">
                <a:solidFill>
                  <a:srgbClr val="FF0000"/>
                </a:solidFill>
              </a:rPr>
              <a:t>Pete helped his mom cook a delicious dinner</a:t>
            </a:r>
            <a:r>
              <a:rPr lang="en-US" sz="2800" dirty="0">
                <a:solidFill>
                  <a:srgbClr val="FF0000"/>
                </a:solidFill>
              </a:rPr>
              <a:t>.</a:t>
            </a:r>
          </a:p>
        </p:txBody>
      </p:sp>
    </p:spTree>
    <p:extLst>
      <p:ext uri="{BB962C8B-B14F-4D97-AF65-F5344CB8AC3E}">
        <p14:creationId xmlns:p14="http://schemas.microsoft.com/office/powerpoint/2010/main" val="16726646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B03A46-F1BF-4AEE-8EF3-298035F53649}"/>
              </a:ext>
            </a:extLst>
          </p:cNvPr>
          <p:cNvSpPr/>
          <p:nvPr/>
        </p:nvSpPr>
        <p:spPr>
          <a:xfrm>
            <a:off x="467193" y="2866607"/>
            <a:ext cx="11257613" cy="14962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dirty="0">
                <a:solidFill>
                  <a:schemeClr val="accent1"/>
                </a:solidFill>
              </a:rPr>
              <a:t>a. Read the paragraph about Pete. What did his mom want him to do?</a:t>
            </a:r>
            <a:br>
              <a:rPr lang="en-US" sz="3600" dirty="0">
                <a:solidFill>
                  <a:schemeClr val="accent1"/>
                </a:solidFill>
              </a:rPr>
            </a:br>
            <a:r>
              <a:rPr lang="en-US" sz="3000" dirty="0">
                <a:solidFill>
                  <a:schemeClr val="accent1"/>
                </a:solidFill>
              </a:rPr>
              <a:t>1. buy the groceries </a:t>
            </a:r>
          </a:p>
          <a:p>
            <a:pPr>
              <a:tabLst>
                <a:tab pos="465138" algn="l"/>
              </a:tabLst>
            </a:pPr>
            <a:r>
              <a:rPr lang="en-US" sz="3000" dirty="0">
                <a:solidFill>
                  <a:schemeClr val="accent1"/>
                </a:solidFill>
              </a:rPr>
              <a:t>2. put the groceries away </a:t>
            </a:r>
          </a:p>
          <a:p>
            <a:pPr>
              <a:tabLst>
                <a:tab pos="465138" algn="l"/>
              </a:tabLst>
            </a:pPr>
            <a:r>
              <a:rPr lang="en-US" sz="3000" dirty="0">
                <a:solidFill>
                  <a:schemeClr val="accent1"/>
                </a:solidFill>
              </a:rPr>
              <a:t>3. make lunch and dinner </a:t>
            </a:r>
            <a:br>
              <a:rPr lang="en-US" sz="2800" dirty="0">
                <a:solidFill>
                  <a:schemeClr val="accent1"/>
                </a:solidFill>
              </a:rPr>
            </a:br>
            <a:endParaRPr lang="en-US" sz="2800" dirty="0">
              <a:solidFill>
                <a:schemeClr val="accent1"/>
              </a:solidFill>
            </a:endParaRPr>
          </a:p>
        </p:txBody>
      </p:sp>
      <p:sp>
        <p:nvSpPr>
          <p:cNvPr id="2" name="TextBox 1">
            <a:extLst>
              <a:ext uri="{FF2B5EF4-FFF2-40B4-BE49-F238E27FC236}">
                <a16:creationId xmlns:a16="http://schemas.microsoft.com/office/drawing/2014/main" id="{3A3622B2-43D8-41AB-BF87-AC59DB9B3FB2}"/>
              </a:ext>
            </a:extLst>
          </p:cNvPr>
          <p:cNvSpPr txBox="1"/>
          <p:nvPr/>
        </p:nvSpPr>
        <p:spPr>
          <a:xfrm>
            <a:off x="254832" y="517160"/>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prstClr val="white"/>
                </a:solidFill>
              </a:rPr>
              <a:t>While - reading</a:t>
            </a:r>
          </a:p>
        </p:txBody>
      </p:sp>
      <p:sp>
        <p:nvSpPr>
          <p:cNvPr id="5" name="Oval 4">
            <a:extLst>
              <a:ext uri="{FF2B5EF4-FFF2-40B4-BE49-F238E27FC236}">
                <a16:creationId xmlns:a16="http://schemas.microsoft.com/office/drawing/2014/main" id="{7964876F-A483-4E3A-8ABF-CF93DD397A8A}"/>
              </a:ext>
            </a:extLst>
          </p:cNvPr>
          <p:cNvSpPr/>
          <p:nvPr/>
        </p:nvSpPr>
        <p:spPr>
          <a:xfrm>
            <a:off x="467193" y="3429000"/>
            <a:ext cx="464695" cy="42288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1697196-E6CF-4E63-A3DF-2BDAAE1BF772}"/>
              </a:ext>
            </a:extLst>
          </p:cNvPr>
          <p:cNvSpPr txBox="1"/>
          <p:nvPr/>
        </p:nvSpPr>
        <p:spPr>
          <a:xfrm>
            <a:off x="494676" y="1489415"/>
            <a:ext cx="10987790" cy="553998"/>
          </a:xfrm>
          <a:prstGeom prst="rect">
            <a:avLst/>
          </a:prstGeom>
          <a:noFill/>
        </p:spPr>
        <p:txBody>
          <a:bodyPr wrap="square" rtlCol="0">
            <a:spAutoFit/>
          </a:bodyPr>
          <a:lstStyle/>
          <a:p>
            <a:r>
              <a:rPr lang="en-US" sz="3000" b="1" dirty="0">
                <a:solidFill>
                  <a:schemeClr val="accent1"/>
                </a:solidFill>
              </a:rPr>
              <a:t>Skim the text carefully to find out what his mom wants him to do.</a:t>
            </a:r>
          </a:p>
        </p:txBody>
      </p:sp>
    </p:spTree>
    <p:extLst>
      <p:ext uri="{BB962C8B-B14F-4D97-AF65-F5344CB8AC3E}">
        <p14:creationId xmlns:p14="http://schemas.microsoft.com/office/powerpoint/2010/main" val="685626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0C23C0-B910-4C51-80E9-0DECCA6E66C2}"/>
              </a:ext>
            </a:extLst>
          </p:cNvPr>
          <p:cNvSpPr/>
          <p:nvPr/>
        </p:nvSpPr>
        <p:spPr>
          <a:xfrm>
            <a:off x="309714" y="1065305"/>
            <a:ext cx="9893508" cy="798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accent1"/>
                </a:solidFill>
              </a:rPr>
              <a:t>Scan the text to get specific information.</a:t>
            </a:r>
          </a:p>
        </p:txBody>
      </p:sp>
      <p:sp>
        <p:nvSpPr>
          <p:cNvPr id="7" name="TextBox 6">
            <a:extLst>
              <a:ext uri="{FF2B5EF4-FFF2-40B4-BE49-F238E27FC236}">
                <a16:creationId xmlns:a16="http://schemas.microsoft.com/office/drawing/2014/main" id="{2567A390-D993-4CB6-84D7-7B139CDEC06D}"/>
              </a:ext>
            </a:extLst>
          </p:cNvPr>
          <p:cNvSpPr txBox="1"/>
          <p:nvPr/>
        </p:nvSpPr>
        <p:spPr>
          <a:xfrm>
            <a:off x="809469" y="548992"/>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prstClr val="white"/>
                </a:solidFill>
              </a:rPr>
              <a:t>While - reading</a:t>
            </a:r>
          </a:p>
        </p:txBody>
      </p:sp>
      <p:pic>
        <p:nvPicPr>
          <p:cNvPr id="19" name="Picture 18">
            <a:extLst>
              <a:ext uri="{FF2B5EF4-FFF2-40B4-BE49-F238E27FC236}">
                <a16:creationId xmlns:a16="http://schemas.microsoft.com/office/drawing/2014/main" id="{72410F54-C7DF-4FD4-9F11-EB2A1FD0815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8237602" y="1863577"/>
            <a:ext cx="3931239" cy="2593298"/>
          </a:xfrm>
          <a:prstGeom prst="rect">
            <a:avLst/>
          </a:prstGeom>
        </p:spPr>
      </p:pic>
      <p:sp>
        <p:nvSpPr>
          <p:cNvPr id="4" name="Rectangle 3">
            <a:extLst>
              <a:ext uri="{FF2B5EF4-FFF2-40B4-BE49-F238E27FC236}">
                <a16:creationId xmlns:a16="http://schemas.microsoft.com/office/drawing/2014/main" id="{2AAAB68C-8724-4348-9E67-81E0AA427E26}"/>
              </a:ext>
            </a:extLst>
          </p:cNvPr>
          <p:cNvSpPr/>
          <p:nvPr/>
        </p:nvSpPr>
        <p:spPr>
          <a:xfrm>
            <a:off x="256341" y="2004442"/>
            <a:ext cx="8093180" cy="45243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400" dirty="0">
                <a:solidFill>
                  <a:schemeClr val="accent1"/>
                </a:solidFill>
              </a:rPr>
              <a:t>Yesterday morning, Pete’s mom went shopping to get groceries. She got a carton of eggs, a can of tomatoes, and an onion for dinner that night. When she got home, she asked her son, Pete, to help her put the groceries away. He put the eggs in the fridge and the onion in the top cupboard. He put the tomatoes in the bottom cupboard next to the sink. Later, she went to the store to get things for lunch. She got a bunch of bananas, a bag of chips, and two sandwiches. The bananas went into the bottom cupboard, the chips into the top cupboard, and the sandwiches into the fridge. That night, Pete helped his mom cook a delicious dinner. </a:t>
            </a:r>
            <a:br>
              <a:rPr lang="en-US" sz="2400" dirty="0">
                <a:solidFill>
                  <a:schemeClr val="accent1"/>
                </a:solidFill>
              </a:rPr>
            </a:br>
            <a:endParaRPr lang="en-US" sz="2400" dirty="0">
              <a:solidFill>
                <a:schemeClr val="accent1"/>
              </a:solidFill>
            </a:endParaRPr>
          </a:p>
        </p:txBody>
      </p:sp>
      <p:sp>
        <p:nvSpPr>
          <p:cNvPr id="5" name="Oval 4">
            <a:extLst>
              <a:ext uri="{FF2B5EF4-FFF2-40B4-BE49-F238E27FC236}">
                <a16:creationId xmlns:a16="http://schemas.microsoft.com/office/drawing/2014/main" id="{78706886-2E93-465F-9691-8BB7102545F6}"/>
              </a:ext>
            </a:extLst>
          </p:cNvPr>
          <p:cNvSpPr/>
          <p:nvPr/>
        </p:nvSpPr>
        <p:spPr>
          <a:xfrm>
            <a:off x="7419169" y="3157874"/>
            <a:ext cx="818434" cy="4551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449AAACB-F8BB-45AD-9224-46C56BEB4A27}"/>
              </a:ext>
            </a:extLst>
          </p:cNvPr>
          <p:cNvCxnSpPr>
            <a:cxnSpLocks/>
          </p:cNvCxnSpPr>
          <p:nvPr/>
        </p:nvCxnSpPr>
        <p:spPr>
          <a:xfrm>
            <a:off x="6733450" y="5296847"/>
            <a:ext cx="1379191" cy="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sp>
        <p:nvSpPr>
          <p:cNvPr id="11" name="Oval 10">
            <a:extLst>
              <a:ext uri="{FF2B5EF4-FFF2-40B4-BE49-F238E27FC236}">
                <a16:creationId xmlns:a16="http://schemas.microsoft.com/office/drawing/2014/main" id="{BEF1F535-C41A-41B2-9F54-6907CFE2FE45}"/>
              </a:ext>
            </a:extLst>
          </p:cNvPr>
          <p:cNvSpPr/>
          <p:nvPr/>
        </p:nvSpPr>
        <p:spPr>
          <a:xfrm>
            <a:off x="147968" y="3886840"/>
            <a:ext cx="2467641" cy="455183"/>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D31DE15B-F310-4C1A-8A27-CE19BEEFDD13}"/>
              </a:ext>
            </a:extLst>
          </p:cNvPr>
          <p:cNvCxnSpPr>
            <a:cxnSpLocks/>
          </p:cNvCxnSpPr>
          <p:nvPr/>
        </p:nvCxnSpPr>
        <p:spPr>
          <a:xfrm flipV="1">
            <a:off x="4274097" y="4980206"/>
            <a:ext cx="1074080" cy="52"/>
          </a:xfrm>
          <a:prstGeom prst="line">
            <a:avLst/>
          </a:prstGeom>
        </p:spPr>
        <p:style>
          <a:lnRef idx="2">
            <a:schemeClr val="accent3"/>
          </a:lnRef>
          <a:fillRef idx="0">
            <a:schemeClr val="accent3"/>
          </a:fillRef>
          <a:effectRef idx="1">
            <a:schemeClr val="accent3"/>
          </a:effectRef>
          <a:fontRef idx="minor">
            <a:schemeClr val="tx1"/>
          </a:fontRef>
        </p:style>
      </p:cxnSp>
      <p:cxnSp>
        <p:nvCxnSpPr>
          <p:cNvPr id="26" name="Straight Connector 25">
            <a:extLst>
              <a:ext uri="{FF2B5EF4-FFF2-40B4-BE49-F238E27FC236}">
                <a16:creationId xmlns:a16="http://schemas.microsoft.com/office/drawing/2014/main" id="{EA98B2D5-8FF4-48B5-8C19-BF10A661B96F}"/>
              </a:ext>
            </a:extLst>
          </p:cNvPr>
          <p:cNvCxnSpPr>
            <a:cxnSpLocks/>
          </p:cNvCxnSpPr>
          <p:nvPr/>
        </p:nvCxnSpPr>
        <p:spPr>
          <a:xfrm>
            <a:off x="6111359" y="3886840"/>
            <a:ext cx="1203841" cy="0"/>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32" name="Straight Connector 31">
            <a:extLst>
              <a:ext uri="{FF2B5EF4-FFF2-40B4-BE49-F238E27FC236}">
                <a16:creationId xmlns:a16="http://schemas.microsoft.com/office/drawing/2014/main" id="{3FEC2B54-AC76-496D-BF52-01B719C893A4}"/>
              </a:ext>
            </a:extLst>
          </p:cNvPr>
          <p:cNvCxnSpPr>
            <a:cxnSpLocks/>
          </p:cNvCxnSpPr>
          <p:nvPr/>
        </p:nvCxnSpPr>
        <p:spPr>
          <a:xfrm>
            <a:off x="6096000" y="3491749"/>
            <a:ext cx="559981" cy="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sp>
        <p:nvSpPr>
          <p:cNvPr id="38" name="Oval 37">
            <a:extLst>
              <a:ext uri="{FF2B5EF4-FFF2-40B4-BE49-F238E27FC236}">
                <a16:creationId xmlns:a16="http://schemas.microsoft.com/office/drawing/2014/main" id="{DE4C7A1D-B112-41F9-99FD-E059A7BC2C57}"/>
              </a:ext>
            </a:extLst>
          </p:cNvPr>
          <p:cNvSpPr/>
          <p:nvPr/>
        </p:nvSpPr>
        <p:spPr>
          <a:xfrm>
            <a:off x="2850872" y="3429000"/>
            <a:ext cx="1804677" cy="581824"/>
          </a:xfrm>
          <a:prstGeom prst="ellipse">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38CF46F5-DED2-497F-8B73-D897B7E728A2}"/>
              </a:ext>
            </a:extLst>
          </p:cNvPr>
          <p:cNvCxnSpPr>
            <a:cxnSpLocks/>
          </p:cNvCxnSpPr>
          <p:nvPr/>
        </p:nvCxnSpPr>
        <p:spPr>
          <a:xfrm>
            <a:off x="1358935" y="3877921"/>
            <a:ext cx="764946" cy="0"/>
          </a:xfrm>
          <a:prstGeom prst="line">
            <a:avLst/>
          </a:prstGeom>
          <a:ln/>
        </p:spPr>
        <p:style>
          <a:lnRef idx="2">
            <a:schemeClr val="dk1"/>
          </a:lnRef>
          <a:fillRef idx="0">
            <a:schemeClr val="dk1"/>
          </a:fillRef>
          <a:effectRef idx="1">
            <a:schemeClr val="dk1"/>
          </a:effectRef>
          <a:fontRef idx="minor">
            <a:schemeClr val="tx1"/>
          </a:fontRef>
        </p:style>
      </p:cxnSp>
      <p:cxnSp>
        <p:nvCxnSpPr>
          <p:cNvPr id="44" name="Straight Connector 43">
            <a:extLst>
              <a:ext uri="{FF2B5EF4-FFF2-40B4-BE49-F238E27FC236}">
                <a16:creationId xmlns:a16="http://schemas.microsoft.com/office/drawing/2014/main" id="{5EEFB76C-7185-4DC5-90B9-E8C1D6D6CF30}"/>
              </a:ext>
            </a:extLst>
          </p:cNvPr>
          <p:cNvCxnSpPr>
            <a:cxnSpLocks/>
          </p:cNvCxnSpPr>
          <p:nvPr/>
        </p:nvCxnSpPr>
        <p:spPr>
          <a:xfrm>
            <a:off x="2123881" y="5296847"/>
            <a:ext cx="647216" cy="0"/>
          </a:xfrm>
          <a:prstGeom prst="line">
            <a:avLst/>
          </a:prstGeom>
          <a:ln/>
        </p:spPr>
        <p:style>
          <a:lnRef idx="2">
            <a:schemeClr val="dk1"/>
          </a:lnRef>
          <a:fillRef idx="0">
            <a:schemeClr val="dk1"/>
          </a:fillRef>
          <a:effectRef idx="1">
            <a:schemeClr val="dk1"/>
          </a:effectRef>
          <a:fontRef idx="minor">
            <a:schemeClr val="tx1"/>
          </a:fontRef>
        </p:style>
      </p:cxnSp>
      <p:sp>
        <p:nvSpPr>
          <p:cNvPr id="15" name="Oval 14">
            <a:extLst>
              <a:ext uri="{FF2B5EF4-FFF2-40B4-BE49-F238E27FC236}">
                <a16:creationId xmlns:a16="http://schemas.microsoft.com/office/drawing/2014/main" id="{6E4FECEE-D49E-59E8-362D-22596E5BDF76}"/>
              </a:ext>
            </a:extLst>
          </p:cNvPr>
          <p:cNvSpPr/>
          <p:nvPr/>
        </p:nvSpPr>
        <p:spPr>
          <a:xfrm>
            <a:off x="1332191" y="5296847"/>
            <a:ext cx="818434" cy="4551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2C35D45-A765-F9DD-D918-3BD9AA89331A}"/>
              </a:ext>
            </a:extLst>
          </p:cNvPr>
          <p:cNvSpPr/>
          <p:nvPr/>
        </p:nvSpPr>
        <p:spPr>
          <a:xfrm>
            <a:off x="3859619" y="5017928"/>
            <a:ext cx="1723701" cy="455187"/>
          </a:xfrm>
          <a:prstGeom prst="ellipse">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57EDA04-96BC-C43B-6E90-D4177F6BF274}"/>
              </a:ext>
            </a:extLst>
          </p:cNvPr>
          <p:cNvSpPr/>
          <p:nvPr/>
        </p:nvSpPr>
        <p:spPr>
          <a:xfrm>
            <a:off x="7115700" y="4538901"/>
            <a:ext cx="996941" cy="581824"/>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C44F5CF-766A-7398-224C-3DC1B38C8791}"/>
              </a:ext>
            </a:extLst>
          </p:cNvPr>
          <p:cNvSpPr/>
          <p:nvPr/>
        </p:nvSpPr>
        <p:spPr>
          <a:xfrm>
            <a:off x="300368" y="4980206"/>
            <a:ext cx="1280821" cy="455183"/>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975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71">
                                          <p:stCondLst>
                                            <p:cond delay="0"/>
                                          </p:stCondLst>
                                        </p:cTn>
                                        <p:tgtEl>
                                          <p:spTgt spid="19"/>
                                        </p:tgtEl>
                                      </p:cBhvr>
                                    </p:animEffect>
                                    <p:anim calcmode="lin" valueType="num">
                                      <p:cBhvr>
                                        <p:cTn id="8" dur="224"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9" dur="82"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0" dur="82" tmFilter="0, 0; 0.125,0.2665; 0.25,0.4; 0.375,0.465; 0.5,0.5;  0.625,0.535; 0.75,0.6; 0.875,0.7335; 1,1">
                                          <p:stCondLst>
                                            <p:cond delay="82"/>
                                          </p:stCondLst>
                                        </p:cTn>
                                        <p:tgtEl>
                                          <p:spTgt spid="19"/>
                                        </p:tgtEl>
                                        <p:attrNameLst>
                                          <p:attrName>ppt_y</p:attrName>
                                        </p:attrNameLst>
                                      </p:cBhvr>
                                      <p:tavLst>
                                        <p:tav tm="0" fmla="#ppt_y-sin(pi*$)/9">
                                          <p:val>
                                            <p:fltVal val="0"/>
                                          </p:val>
                                        </p:tav>
                                        <p:tav tm="100000">
                                          <p:val>
                                            <p:fltVal val="1"/>
                                          </p:val>
                                        </p:tav>
                                      </p:tavLst>
                                    </p:anim>
                                    <p:anim calcmode="lin" valueType="num">
                                      <p:cBhvr>
                                        <p:cTn id="11" dur="2" tmFilter="0, 0; 0.125,0.2665; 0.25,0.4; 0.375,0.465; 0.5,0.5;  0.625,0.535; 0.75,0.6; 0.875,0.7335; 1,1">
                                          <p:stCondLst>
                                            <p:cond delay="163"/>
                                          </p:stCondLst>
                                        </p:cTn>
                                        <p:tgtEl>
                                          <p:spTgt spid="19"/>
                                        </p:tgtEl>
                                        <p:attrNameLst>
                                          <p:attrName>ppt_y</p:attrName>
                                        </p:attrNameLst>
                                      </p:cBhvr>
                                      <p:tavLst>
                                        <p:tav tm="0" fmla="#ppt_y-sin(pi*$)/27">
                                          <p:val>
                                            <p:fltVal val="0"/>
                                          </p:val>
                                        </p:tav>
                                        <p:tav tm="100000">
                                          <p:val>
                                            <p:fltVal val="1"/>
                                          </p:val>
                                        </p:tav>
                                      </p:tavLst>
                                    </p:anim>
                                    <p:anim calcmode="lin" valueType="num">
                                      <p:cBhvr>
                                        <p:cTn id="12" dur="1" tmFilter="0, 0; 0.125,0.2665; 0.25,0.4; 0.375,0.465; 0.5,0.5;  0.625,0.535; 0.75,0.6; 0.875,0.7335; 1,1">
                                          <p:stCondLst>
                                            <p:cond delay="249"/>
                                          </p:stCondLst>
                                        </p:cTn>
                                        <p:tgtEl>
                                          <p:spTgt spid="19"/>
                                        </p:tgtEl>
                                        <p:attrNameLst>
                                          <p:attrName>ppt_y</p:attrName>
                                        </p:attrNameLst>
                                      </p:cBhvr>
                                      <p:tavLst>
                                        <p:tav tm="0" fmla="#ppt_y-sin(pi*$)/81">
                                          <p:val>
                                            <p:fltVal val="0"/>
                                          </p:val>
                                        </p:tav>
                                        <p:tav tm="100000">
                                          <p:val>
                                            <p:fltVal val="1"/>
                                          </p:val>
                                        </p:tav>
                                      </p:tavLst>
                                    </p:anim>
                                    <p:animScale>
                                      <p:cBhvr>
                                        <p:cTn id="13" dur="1">
                                          <p:stCondLst>
                                            <p:cond delay="80"/>
                                          </p:stCondLst>
                                        </p:cTn>
                                        <p:tgtEl>
                                          <p:spTgt spid="19"/>
                                        </p:tgtEl>
                                      </p:cBhvr>
                                      <p:to x="100000" y="60000"/>
                                    </p:animScale>
                                    <p:animScale>
                                      <p:cBhvr>
                                        <p:cTn id="14" dur="1" decel="50000">
                                          <p:stCondLst>
                                            <p:cond delay="83"/>
                                          </p:stCondLst>
                                        </p:cTn>
                                        <p:tgtEl>
                                          <p:spTgt spid="19"/>
                                        </p:tgtEl>
                                      </p:cBhvr>
                                      <p:to x="100000" y="100000"/>
                                    </p:animScale>
                                    <p:animScale>
                                      <p:cBhvr>
                                        <p:cTn id="15" dur="1">
                                          <p:stCondLst>
                                            <p:cond delay="161"/>
                                          </p:stCondLst>
                                        </p:cTn>
                                        <p:tgtEl>
                                          <p:spTgt spid="19"/>
                                        </p:tgtEl>
                                      </p:cBhvr>
                                      <p:to x="100000" y="80000"/>
                                    </p:animScale>
                                    <p:animScale>
                                      <p:cBhvr>
                                        <p:cTn id="16" dur="1" decel="50000">
                                          <p:stCondLst>
                                            <p:cond delay="164"/>
                                          </p:stCondLst>
                                        </p:cTn>
                                        <p:tgtEl>
                                          <p:spTgt spid="19"/>
                                        </p:tgtEl>
                                      </p:cBhvr>
                                      <p:to x="100000" y="100000"/>
                                    </p:animScale>
                                    <p:animScale>
                                      <p:cBhvr>
                                        <p:cTn id="17" dur="1">
                                          <p:stCondLst>
                                            <p:cond delay="249"/>
                                          </p:stCondLst>
                                        </p:cTn>
                                        <p:tgtEl>
                                          <p:spTgt spid="19"/>
                                        </p:tgtEl>
                                      </p:cBhvr>
                                      <p:to x="100000" y="90000"/>
                                    </p:animScale>
                                    <p:animScale>
                                      <p:cBhvr>
                                        <p:cTn id="18" dur="1" decel="50000">
                                          <p:stCondLst>
                                            <p:cond delay="249"/>
                                          </p:stCondLst>
                                        </p:cTn>
                                        <p:tgtEl>
                                          <p:spTgt spid="19"/>
                                        </p:tgtEl>
                                      </p:cBhvr>
                                      <p:to x="100000" y="100000"/>
                                    </p:animScale>
                                    <p:animScale>
                                      <p:cBhvr>
                                        <p:cTn id="19" dur="1">
                                          <p:stCondLst>
                                            <p:cond delay="249"/>
                                          </p:stCondLst>
                                        </p:cTn>
                                        <p:tgtEl>
                                          <p:spTgt spid="19"/>
                                        </p:tgtEl>
                                      </p:cBhvr>
                                      <p:to x="100000" y="95000"/>
                                    </p:animScale>
                                    <p:animScale>
                                      <p:cBhvr>
                                        <p:cTn id="20" dur="1" decel="50000">
                                          <p:stCondLst>
                                            <p:cond delay="249"/>
                                          </p:stCondLst>
                                        </p:cTn>
                                        <p:tgtEl>
                                          <p:spTgt spid="1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barn(inVertical)">
                                      <p:cBhvr>
                                        <p:cTn id="25" dur="250"/>
                                        <p:tgtEl>
                                          <p:spTgt spid="3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250"/>
                                        <p:tgtEl>
                                          <p:spTgt spid="16"/>
                                        </p:tgtEl>
                                      </p:cBhvr>
                                    </p:animEffect>
                                  </p:childTnLst>
                                </p:cTn>
                              </p:par>
                              <p:par>
                                <p:cTn id="29" presetID="16" presetClass="entr" presetSubtype="21"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barn(inVertical)">
                                      <p:cBhvr>
                                        <p:cTn id="31" dur="250"/>
                                        <p:tgtEl>
                                          <p:spTgt spid="44"/>
                                        </p:tgtEl>
                                      </p:cBhvr>
                                    </p:animEffect>
                                  </p:childTnLst>
                                </p:cTn>
                              </p:par>
                              <p:par>
                                <p:cTn id="32" presetID="16" presetClass="entr" presetSubtype="21" fill="hold"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barn(inVertical)">
                                      <p:cBhvr>
                                        <p:cTn id="34" dur="250"/>
                                        <p:tgtEl>
                                          <p:spTgt spid="4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down)">
                                      <p:cBhvr>
                                        <p:cTn id="39" dur="250"/>
                                        <p:tgtEl>
                                          <p:spTgt spid="5"/>
                                        </p:tgtEl>
                                      </p:cBhvr>
                                    </p:animEffect>
                                  </p:childTnLst>
                                </p:cTn>
                              </p:par>
                              <p:par>
                                <p:cTn id="40" presetID="22" presetClass="entr" presetSubtype="4"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down)">
                                      <p:cBhvr>
                                        <p:cTn id="42" dur="250"/>
                                        <p:tgtEl>
                                          <p:spTgt spid="32"/>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down)">
                                      <p:cBhvr>
                                        <p:cTn id="45" dur="250"/>
                                        <p:tgtEl>
                                          <p:spTgt spid="15"/>
                                        </p:tgtEl>
                                      </p:cBhvr>
                                    </p:animEffect>
                                  </p:childTnLst>
                                </p:cTn>
                              </p:par>
                              <p:par>
                                <p:cTn id="46" presetID="22" presetClass="entr" presetSubtype="4" fill="hold"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wipe(down)">
                                      <p:cBhvr>
                                        <p:cTn id="48" dur="25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250"/>
                                        <p:tgtEl>
                                          <p:spTgt spid="17"/>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250"/>
                                        <p:tgtEl>
                                          <p:spTgt spid="18"/>
                                        </p:tgtEl>
                                      </p:cBhvr>
                                    </p:animEffect>
                                  </p:childTnLst>
                                </p:cTn>
                              </p:par>
                              <p:par>
                                <p:cTn id="60" presetID="10" presetClass="entr" presetSubtype="0" fill="hold" nodeType="with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250"/>
                                        <p:tgtEl>
                                          <p:spTgt spid="20"/>
                                        </p:tgtEl>
                                      </p:cBhvr>
                                    </p:animEffect>
                                  </p:childTnLst>
                                </p:cTn>
                              </p:par>
                              <p:par>
                                <p:cTn id="63" presetID="10" presetClass="entr" presetSubtype="0" fill="hold" nodeType="with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fade">
                                      <p:cBhvr>
                                        <p:cTn id="65" dur="2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38" grpId="0" animBg="1"/>
      <p:bldP spid="15" grpId="0" animBg="1"/>
      <p:bldP spid="16" grpId="0" animBg="1"/>
      <p:bldP spid="17" grpId="0" animBg="1"/>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C929D0-6911-49FB-A4DF-A6CE2C444E3C}"/>
              </a:ext>
            </a:extLst>
          </p:cNvPr>
          <p:cNvSpPr txBox="1"/>
          <p:nvPr/>
        </p:nvSpPr>
        <p:spPr>
          <a:xfrm>
            <a:off x="809469" y="788835"/>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prstClr val="white"/>
                </a:solidFill>
              </a:rPr>
              <a:t>Post- reading</a:t>
            </a:r>
          </a:p>
        </p:txBody>
      </p:sp>
      <p:pic>
        <p:nvPicPr>
          <p:cNvPr id="3" name="Picture 2">
            <a:extLst>
              <a:ext uri="{FF2B5EF4-FFF2-40B4-BE49-F238E27FC236}">
                <a16:creationId xmlns:a16="http://schemas.microsoft.com/office/drawing/2014/main" id="{0470C2C1-7E94-4893-AD52-607DE74E9E6F}"/>
              </a:ext>
            </a:extLst>
          </p:cNvPr>
          <p:cNvPicPr>
            <a:picLocks noChangeAspect="1"/>
          </p:cNvPicPr>
          <p:nvPr/>
        </p:nvPicPr>
        <p:blipFill>
          <a:blip r:embed="rId2"/>
          <a:stretch>
            <a:fillRect/>
          </a:stretch>
        </p:blipFill>
        <p:spPr>
          <a:xfrm>
            <a:off x="644577" y="1661247"/>
            <a:ext cx="9653665" cy="968056"/>
          </a:xfrm>
          <a:prstGeom prst="rect">
            <a:avLst/>
          </a:prstGeom>
        </p:spPr>
      </p:pic>
      <p:sp>
        <p:nvSpPr>
          <p:cNvPr id="4" name="Rectangle 3">
            <a:extLst>
              <a:ext uri="{FF2B5EF4-FFF2-40B4-BE49-F238E27FC236}">
                <a16:creationId xmlns:a16="http://schemas.microsoft.com/office/drawing/2014/main" id="{6AB07933-7310-4193-9D34-912BE0E950A8}"/>
              </a:ext>
            </a:extLst>
          </p:cNvPr>
          <p:cNvSpPr/>
          <p:nvPr/>
        </p:nvSpPr>
        <p:spPr>
          <a:xfrm>
            <a:off x="809469" y="3087974"/>
            <a:ext cx="10208302" cy="11407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FF0000"/>
                </a:solidFill>
              </a:rPr>
              <a:t>A CAN OF TOMATOES</a:t>
            </a:r>
          </a:p>
          <a:p>
            <a:r>
              <a:rPr lang="en-US" sz="2800" dirty="0">
                <a:solidFill>
                  <a:srgbClr val="FF0000"/>
                </a:solidFill>
              </a:rPr>
              <a:t>A BAG OF CHIPS</a:t>
            </a:r>
          </a:p>
        </p:txBody>
      </p:sp>
    </p:spTree>
    <p:extLst>
      <p:ext uri="{BB962C8B-B14F-4D97-AF65-F5344CB8AC3E}">
        <p14:creationId xmlns:p14="http://schemas.microsoft.com/office/powerpoint/2010/main" val="2385130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77AEA6C-2DEC-4295-A6F4-F503AF62C49B}"/>
              </a:ext>
            </a:extLst>
          </p:cNvPr>
          <p:cNvSpPr/>
          <p:nvPr/>
        </p:nvSpPr>
        <p:spPr>
          <a:xfrm>
            <a:off x="215537" y="440100"/>
            <a:ext cx="1573823" cy="70338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Extra Practice </a:t>
            </a:r>
          </a:p>
          <a:p>
            <a:pPr algn="ctr"/>
            <a:r>
              <a:rPr lang="en-US" b="1" dirty="0"/>
              <a:t>WB p. 29</a:t>
            </a:r>
          </a:p>
        </p:txBody>
      </p:sp>
      <p:sp>
        <p:nvSpPr>
          <p:cNvPr id="10" name="Rectangle 9">
            <a:extLst>
              <a:ext uri="{FF2B5EF4-FFF2-40B4-BE49-F238E27FC236}">
                <a16:creationId xmlns:a16="http://schemas.microsoft.com/office/drawing/2014/main" id="{6FCC8B33-BD5B-4A3D-9E91-0F64F020C441}"/>
              </a:ext>
            </a:extLst>
          </p:cNvPr>
          <p:cNvSpPr/>
          <p:nvPr/>
        </p:nvSpPr>
        <p:spPr>
          <a:xfrm>
            <a:off x="6835515" y="4407108"/>
            <a:ext cx="4287187" cy="3297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7DB8A63-48E3-4A51-B5D2-CADA2A94991C}"/>
              </a:ext>
            </a:extLst>
          </p:cNvPr>
          <p:cNvSpPr/>
          <p:nvPr/>
        </p:nvSpPr>
        <p:spPr>
          <a:xfrm>
            <a:off x="6835515" y="5453751"/>
            <a:ext cx="4287187" cy="3694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E469126-89B8-4208-8088-4A66866B11B1}"/>
              </a:ext>
            </a:extLst>
          </p:cNvPr>
          <p:cNvSpPr/>
          <p:nvPr/>
        </p:nvSpPr>
        <p:spPr>
          <a:xfrm flipV="1">
            <a:off x="7075357" y="5323668"/>
            <a:ext cx="3891763" cy="3297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0464946-F913-4904-B7FF-002A7779F029}"/>
              </a:ext>
            </a:extLst>
          </p:cNvPr>
          <p:cNvSpPr/>
          <p:nvPr/>
        </p:nvSpPr>
        <p:spPr>
          <a:xfrm>
            <a:off x="2428407" y="735671"/>
            <a:ext cx="9054059" cy="10931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 Read </a:t>
            </a:r>
            <a:r>
              <a:rPr lang="en-US" b="1"/>
              <a:t>J</a:t>
            </a:r>
            <a:r>
              <a:rPr lang="en-US"/>
              <a:t>ane's email to her friend and circle the correct sentence.</a:t>
            </a:r>
            <a:br>
              <a:rPr lang="en-US"/>
            </a:br>
            <a:r>
              <a:rPr lang="en-US"/>
              <a:t>1. Jane will do the cooking. 2. Jenny will do the cooking </a:t>
            </a:r>
            <a:br>
              <a:rPr lang="en-US"/>
            </a:br>
            <a:endParaRPr lang="en-US"/>
          </a:p>
        </p:txBody>
      </p:sp>
      <p:sp>
        <p:nvSpPr>
          <p:cNvPr id="5" name="Rectangle 4">
            <a:extLst>
              <a:ext uri="{FF2B5EF4-FFF2-40B4-BE49-F238E27FC236}">
                <a16:creationId xmlns:a16="http://schemas.microsoft.com/office/drawing/2014/main" id="{411D3D5D-FFE0-4D19-A9AC-0C55312E6675}"/>
              </a:ext>
            </a:extLst>
          </p:cNvPr>
          <p:cNvSpPr/>
          <p:nvPr/>
        </p:nvSpPr>
        <p:spPr>
          <a:xfrm>
            <a:off x="2174251" y="722196"/>
            <a:ext cx="9802212" cy="12142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accent1"/>
                </a:solidFill>
              </a:rPr>
              <a:t>Reading </a:t>
            </a:r>
          </a:p>
          <a:p>
            <a:r>
              <a:rPr lang="en-US" sz="2800" dirty="0">
                <a:solidFill>
                  <a:schemeClr val="accent1"/>
                </a:solidFill>
              </a:rPr>
              <a:t>a. Read Jane's email to her friend and circle the correct sentence.</a:t>
            </a:r>
            <a:br>
              <a:rPr lang="en-US" sz="2800" dirty="0">
                <a:solidFill>
                  <a:schemeClr val="accent1"/>
                </a:solidFill>
              </a:rPr>
            </a:br>
            <a:r>
              <a:rPr lang="en-US" sz="2800" dirty="0">
                <a:solidFill>
                  <a:schemeClr val="accent1"/>
                </a:solidFill>
              </a:rPr>
              <a:t>1. Jane will do the cooking. 	2. Jenny will do the cooking </a:t>
            </a:r>
            <a:br>
              <a:rPr lang="en-US" dirty="0">
                <a:solidFill>
                  <a:schemeClr val="accent1"/>
                </a:solidFill>
              </a:rPr>
            </a:br>
            <a:endParaRPr lang="en-US" dirty="0">
              <a:solidFill>
                <a:schemeClr val="accent1"/>
              </a:solidFill>
            </a:endParaRPr>
          </a:p>
        </p:txBody>
      </p:sp>
      <p:pic>
        <p:nvPicPr>
          <p:cNvPr id="6" name="Picture 5">
            <a:extLst>
              <a:ext uri="{FF2B5EF4-FFF2-40B4-BE49-F238E27FC236}">
                <a16:creationId xmlns:a16="http://schemas.microsoft.com/office/drawing/2014/main" id="{72FA1308-769F-4C9B-9DA4-E16831F3F410}"/>
              </a:ext>
            </a:extLst>
          </p:cNvPr>
          <p:cNvPicPr>
            <a:picLocks noChangeAspect="1"/>
          </p:cNvPicPr>
          <p:nvPr/>
        </p:nvPicPr>
        <p:blipFill>
          <a:blip r:embed="rId2"/>
          <a:stretch>
            <a:fillRect/>
          </a:stretch>
        </p:blipFill>
        <p:spPr>
          <a:xfrm>
            <a:off x="1224880" y="1949874"/>
            <a:ext cx="11021963" cy="4544059"/>
          </a:xfrm>
          <a:prstGeom prst="rect">
            <a:avLst/>
          </a:prstGeom>
        </p:spPr>
      </p:pic>
      <p:cxnSp>
        <p:nvCxnSpPr>
          <p:cNvPr id="8" name="Straight Connector 7">
            <a:extLst>
              <a:ext uri="{FF2B5EF4-FFF2-40B4-BE49-F238E27FC236}">
                <a16:creationId xmlns:a16="http://schemas.microsoft.com/office/drawing/2014/main" id="{3F3F24BE-1407-441A-A11B-689D59C23283}"/>
              </a:ext>
            </a:extLst>
          </p:cNvPr>
          <p:cNvCxnSpPr/>
          <p:nvPr/>
        </p:nvCxnSpPr>
        <p:spPr>
          <a:xfrm>
            <a:off x="1558977" y="3732551"/>
            <a:ext cx="2128603"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4" name="Straight Connector 23">
            <a:extLst>
              <a:ext uri="{FF2B5EF4-FFF2-40B4-BE49-F238E27FC236}">
                <a16:creationId xmlns:a16="http://schemas.microsoft.com/office/drawing/2014/main" id="{3ABA6AA2-80DB-4C27-A399-F66E58057647}"/>
              </a:ext>
            </a:extLst>
          </p:cNvPr>
          <p:cNvCxnSpPr>
            <a:cxnSpLocks/>
          </p:cNvCxnSpPr>
          <p:nvPr/>
        </p:nvCxnSpPr>
        <p:spPr>
          <a:xfrm>
            <a:off x="9131508" y="3750040"/>
            <a:ext cx="1046813"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6" name="Straight Connector 25">
            <a:extLst>
              <a:ext uri="{FF2B5EF4-FFF2-40B4-BE49-F238E27FC236}">
                <a16:creationId xmlns:a16="http://schemas.microsoft.com/office/drawing/2014/main" id="{789EEEF6-82CF-417F-B6C8-4933746814BB}"/>
              </a:ext>
            </a:extLst>
          </p:cNvPr>
          <p:cNvCxnSpPr>
            <a:cxnSpLocks/>
          </p:cNvCxnSpPr>
          <p:nvPr/>
        </p:nvCxnSpPr>
        <p:spPr>
          <a:xfrm>
            <a:off x="2908672" y="4305198"/>
            <a:ext cx="1286656"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8" name="Straight Connector 27">
            <a:extLst>
              <a:ext uri="{FF2B5EF4-FFF2-40B4-BE49-F238E27FC236}">
                <a16:creationId xmlns:a16="http://schemas.microsoft.com/office/drawing/2014/main" id="{07D2BD73-5B43-421A-98F9-31AE377813A0}"/>
              </a:ext>
            </a:extLst>
          </p:cNvPr>
          <p:cNvCxnSpPr>
            <a:cxnSpLocks/>
          </p:cNvCxnSpPr>
          <p:nvPr/>
        </p:nvCxnSpPr>
        <p:spPr>
          <a:xfrm>
            <a:off x="1623934" y="4574499"/>
            <a:ext cx="150901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30" name="Straight Connector 29">
            <a:extLst>
              <a:ext uri="{FF2B5EF4-FFF2-40B4-BE49-F238E27FC236}">
                <a16:creationId xmlns:a16="http://schemas.microsoft.com/office/drawing/2014/main" id="{795EC37A-6B87-440C-8EB5-C5D621E0E9DD}"/>
              </a:ext>
            </a:extLst>
          </p:cNvPr>
          <p:cNvCxnSpPr>
            <a:cxnSpLocks/>
          </p:cNvCxnSpPr>
          <p:nvPr/>
        </p:nvCxnSpPr>
        <p:spPr>
          <a:xfrm>
            <a:off x="9551233" y="4574499"/>
            <a:ext cx="1031823"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32" name="Straight Connector 31">
            <a:extLst>
              <a:ext uri="{FF2B5EF4-FFF2-40B4-BE49-F238E27FC236}">
                <a16:creationId xmlns:a16="http://schemas.microsoft.com/office/drawing/2014/main" id="{BA77759A-D2C3-4EBC-90E2-4107E328CF06}"/>
              </a:ext>
            </a:extLst>
          </p:cNvPr>
          <p:cNvCxnSpPr>
            <a:cxnSpLocks/>
          </p:cNvCxnSpPr>
          <p:nvPr/>
        </p:nvCxnSpPr>
        <p:spPr>
          <a:xfrm>
            <a:off x="2355954" y="4904282"/>
            <a:ext cx="1248483"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33" name="Straight Connector 32">
            <a:extLst>
              <a:ext uri="{FF2B5EF4-FFF2-40B4-BE49-F238E27FC236}">
                <a16:creationId xmlns:a16="http://schemas.microsoft.com/office/drawing/2014/main" id="{85AD412B-CE6D-42D0-AC58-B956C9D4A99C}"/>
              </a:ext>
            </a:extLst>
          </p:cNvPr>
          <p:cNvCxnSpPr>
            <a:cxnSpLocks/>
          </p:cNvCxnSpPr>
          <p:nvPr/>
        </p:nvCxnSpPr>
        <p:spPr>
          <a:xfrm>
            <a:off x="7722433" y="5189095"/>
            <a:ext cx="2695731"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35" name="Straight Connector 34">
            <a:extLst>
              <a:ext uri="{FF2B5EF4-FFF2-40B4-BE49-F238E27FC236}">
                <a16:creationId xmlns:a16="http://schemas.microsoft.com/office/drawing/2014/main" id="{5AA8D06D-6067-42B3-B2CB-6C318277B6EB}"/>
              </a:ext>
            </a:extLst>
          </p:cNvPr>
          <p:cNvCxnSpPr>
            <a:cxnSpLocks/>
          </p:cNvCxnSpPr>
          <p:nvPr/>
        </p:nvCxnSpPr>
        <p:spPr>
          <a:xfrm>
            <a:off x="10510482" y="5189095"/>
            <a:ext cx="1181846" cy="0"/>
          </a:xfrm>
          <a:prstGeom prst="line">
            <a:avLst/>
          </a:prstGeom>
        </p:spPr>
        <p:style>
          <a:lnRef idx="3">
            <a:schemeClr val="accent2"/>
          </a:lnRef>
          <a:fillRef idx="0">
            <a:schemeClr val="accent2"/>
          </a:fillRef>
          <a:effectRef idx="2">
            <a:schemeClr val="accent2"/>
          </a:effectRef>
          <a:fontRef idx="minor">
            <a:schemeClr val="tx1"/>
          </a:fontRef>
        </p:style>
      </p:cxnSp>
      <p:sp>
        <p:nvSpPr>
          <p:cNvPr id="37" name="Oval 36">
            <a:extLst>
              <a:ext uri="{FF2B5EF4-FFF2-40B4-BE49-F238E27FC236}">
                <a16:creationId xmlns:a16="http://schemas.microsoft.com/office/drawing/2014/main" id="{65F11BC1-CBE2-413E-8ECE-46F1876B7C3D}"/>
              </a:ext>
            </a:extLst>
          </p:cNvPr>
          <p:cNvSpPr/>
          <p:nvPr/>
        </p:nvSpPr>
        <p:spPr>
          <a:xfrm>
            <a:off x="6670623" y="1439056"/>
            <a:ext cx="404734" cy="40321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573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250"/>
                                        <p:tgtEl>
                                          <p:spTgt spid="8"/>
                                        </p:tgtEl>
                                      </p:cBhvr>
                                    </p:animEffect>
                                    <p:anim calcmode="lin" valueType="num">
                                      <p:cBhvr>
                                        <p:cTn id="22" dur="250" fill="hold"/>
                                        <p:tgtEl>
                                          <p:spTgt spid="8"/>
                                        </p:tgtEl>
                                        <p:attrNameLst>
                                          <p:attrName>ppt_x</p:attrName>
                                        </p:attrNameLst>
                                      </p:cBhvr>
                                      <p:tavLst>
                                        <p:tav tm="0">
                                          <p:val>
                                            <p:strVal val="#ppt_x"/>
                                          </p:val>
                                        </p:tav>
                                        <p:tav tm="100000">
                                          <p:val>
                                            <p:strVal val="#ppt_x"/>
                                          </p:val>
                                        </p:tav>
                                      </p:tavLst>
                                    </p:anim>
                                    <p:anim calcmode="lin" valueType="num">
                                      <p:cBhvr>
                                        <p:cTn id="23" dur="2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250"/>
                                        <p:tgtEl>
                                          <p:spTgt spid="24"/>
                                        </p:tgtEl>
                                      </p:cBhvr>
                                    </p:animEffect>
                                    <p:anim calcmode="lin" valueType="num">
                                      <p:cBhvr>
                                        <p:cTn id="29" dur="250" fill="hold"/>
                                        <p:tgtEl>
                                          <p:spTgt spid="24"/>
                                        </p:tgtEl>
                                        <p:attrNameLst>
                                          <p:attrName>ppt_x</p:attrName>
                                        </p:attrNameLst>
                                      </p:cBhvr>
                                      <p:tavLst>
                                        <p:tav tm="0">
                                          <p:val>
                                            <p:strVal val="#ppt_x"/>
                                          </p:val>
                                        </p:tav>
                                        <p:tav tm="100000">
                                          <p:val>
                                            <p:strVal val="#ppt_x"/>
                                          </p:val>
                                        </p:tav>
                                      </p:tavLst>
                                    </p:anim>
                                    <p:anim calcmode="lin" valueType="num">
                                      <p:cBhvr>
                                        <p:cTn id="30" dur="25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250"/>
                                        <p:tgtEl>
                                          <p:spTgt spid="26"/>
                                        </p:tgtEl>
                                      </p:cBhvr>
                                    </p:animEffect>
                                    <p:anim calcmode="lin" valueType="num">
                                      <p:cBhvr>
                                        <p:cTn id="36" dur="250" fill="hold"/>
                                        <p:tgtEl>
                                          <p:spTgt spid="26"/>
                                        </p:tgtEl>
                                        <p:attrNameLst>
                                          <p:attrName>ppt_x</p:attrName>
                                        </p:attrNameLst>
                                      </p:cBhvr>
                                      <p:tavLst>
                                        <p:tav tm="0">
                                          <p:val>
                                            <p:strVal val="#ppt_x"/>
                                          </p:val>
                                        </p:tav>
                                        <p:tav tm="100000">
                                          <p:val>
                                            <p:strVal val="#ppt_x"/>
                                          </p:val>
                                        </p:tav>
                                      </p:tavLst>
                                    </p:anim>
                                    <p:anim calcmode="lin" valueType="num">
                                      <p:cBhvr>
                                        <p:cTn id="37" dur="25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250"/>
                                        <p:tgtEl>
                                          <p:spTgt spid="28"/>
                                        </p:tgtEl>
                                      </p:cBhvr>
                                    </p:animEffect>
                                    <p:anim calcmode="lin" valueType="num">
                                      <p:cBhvr>
                                        <p:cTn id="43" dur="250" fill="hold"/>
                                        <p:tgtEl>
                                          <p:spTgt spid="28"/>
                                        </p:tgtEl>
                                        <p:attrNameLst>
                                          <p:attrName>ppt_x</p:attrName>
                                        </p:attrNameLst>
                                      </p:cBhvr>
                                      <p:tavLst>
                                        <p:tav tm="0">
                                          <p:val>
                                            <p:strVal val="#ppt_x"/>
                                          </p:val>
                                        </p:tav>
                                        <p:tav tm="100000">
                                          <p:val>
                                            <p:strVal val="#ppt_x"/>
                                          </p:val>
                                        </p:tav>
                                      </p:tavLst>
                                    </p:anim>
                                    <p:anim calcmode="lin" valueType="num">
                                      <p:cBhvr>
                                        <p:cTn id="44" dur="25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250"/>
                                        <p:tgtEl>
                                          <p:spTgt spid="30"/>
                                        </p:tgtEl>
                                      </p:cBhvr>
                                    </p:animEffect>
                                    <p:anim calcmode="lin" valueType="num">
                                      <p:cBhvr>
                                        <p:cTn id="50" dur="250" fill="hold"/>
                                        <p:tgtEl>
                                          <p:spTgt spid="30"/>
                                        </p:tgtEl>
                                        <p:attrNameLst>
                                          <p:attrName>ppt_x</p:attrName>
                                        </p:attrNameLst>
                                      </p:cBhvr>
                                      <p:tavLst>
                                        <p:tav tm="0">
                                          <p:val>
                                            <p:strVal val="#ppt_x"/>
                                          </p:val>
                                        </p:tav>
                                        <p:tav tm="100000">
                                          <p:val>
                                            <p:strVal val="#ppt_x"/>
                                          </p:val>
                                        </p:tav>
                                      </p:tavLst>
                                    </p:anim>
                                    <p:anim calcmode="lin" valueType="num">
                                      <p:cBhvr>
                                        <p:cTn id="51" dur="25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fade">
                                      <p:cBhvr>
                                        <p:cTn id="56" dur="250"/>
                                        <p:tgtEl>
                                          <p:spTgt spid="32"/>
                                        </p:tgtEl>
                                      </p:cBhvr>
                                    </p:animEffect>
                                    <p:anim calcmode="lin" valueType="num">
                                      <p:cBhvr>
                                        <p:cTn id="57" dur="250" fill="hold"/>
                                        <p:tgtEl>
                                          <p:spTgt spid="32"/>
                                        </p:tgtEl>
                                        <p:attrNameLst>
                                          <p:attrName>ppt_x</p:attrName>
                                        </p:attrNameLst>
                                      </p:cBhvr>
                                      <p:tavLst>
                                        <p:tav tm="0">
                                          <p:val>
                                            <p:strVal val="#ppt_x"/>
                                          </p:val>
                                        </p:tav>
                                        <p:tav tm="100000">
                                          <p:val>
                                            <p:strVal val="#ppt_x"/>
                                          </p:val>
                                        </p:tav>
                                      </p:tavLst>
                                    </p:anim>
                                    <p:anim calcmode="lin" valueType="num">
                                      <p:cBhvr>
                                        <p:cTn id="58" dur="25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fade">
                                      <p:cBhvr>
                                        <p:cTn id="63" dur="250"/>
                                        <p:tgtEl>
                                          <p:spTgt spid="33"/>
                                        </p:tgtEl>
                                      </p:cBhvr>
                                    </p:animEffect>
                                    <p:anim calcmode="lin" valueType="num">
                                      <p:cBhvr>
                                        <p:cTn id="64" dur="250" fill="hold"/>
                                        <p:tgtEl>
                                          <p:spTgt spid="33"/>
                                        </p:tgtEl>
                                        <p:attrNameLst>
                                          <p:attrName>ppt_x</p:attrName>
                                        </p:attrNameLst>
                                      </p:cBhvr>
                                      <p:tavLst>
                                        <p:tav tm="0">
                                          <p:val>
                                            <p:strVal val="#ppt_x"/>
                                          </p:val>
                                        </p:tav>
                                        <p:tav tm="100000">
                                          <p:val>
                                            <p:strVal val="#ppt_x"/>
                                          </p:val>
                                        </p:tav>
                                      </p:tavLst>
                                    </p:anim>
                                    <p:anim calcmode="lin" valueType="num">
                                      <p:cBhvr>
                                        <p:cTn id="65" dur="25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35"/>
                                        </p:tgtEl>
                                        <p:attrNameLst>
                                          <p:attrName>style.visibility</p:attrName>
                                        </p:attrNameLst>
                                      </p:cBhvr>
                                      <p:to>
                                        <p:strVal val="visible"/>
                                      </p:to>
                                    </p:set>
                                    <p:animEffect transition="in" filter="fade">
                                      <p:cBhvr>
                                        <p:cTn id="70" dur="250"/>
                                        <p:tgtEl>
                                          <p:spTgt spid="35"/>
                                        </p:tgtEl>
                                      </p:cBhvr>
                                    </p:animEffect>
                                    <p:anim calcmode="lin" valueType="num">
                                      <p:cBhvr>
                                        <p:cTn id="71" dur="250" fill="hold"/>
                                        <p:tgtEl>
                                          <p:spTgt spid="35"/>
                                        </p:tgtEl>
                                        <p:attrNameLst>
                                          <p:attrName>ppt_x</p:attrName>
                                        </p:attrNameLst>
                                      </p:cBhvr>
                                      <p:tavLst>
                                        <p:tav tm="0">
                                          <p:val>
                                            <p:strVal val="#ppt_x"/>
                                          </p:val>
                                        </p:tav>
                                        <p:tav tm="100000">
                                          <p:val>
                                            <p:strVal val="#ppt_x"/>
                                          </p:val>
                                        </p:tav>
                                      </p:tavLst>
                                    </p:anim>
                                    <p:anim calcmode="lin" valueType="num">
                                      <p:cBhvr>
                                        <p:cTn id="72" dur="25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37"/>
                                        </p:tgtEl>
                                        <p:attrNameLst>
                                          <p:attrName>style.visibility</p:attrName>
                                        </p:attrNameLst>
                                      </p:cBhvr>
                                      <p:to>
                                        <p:strVal val="visible"/>
                                      </p:to>
                                    </p:set>
                                    <p:animEffect transition="in" filter="fade">
                                      <p:cBhvr>
                                        <p:cTn id="77" dur="250"/>
                                        <p:tgtEl>
                                          <p:spTgt spid="37"/>
                                        </p:tgtEl>
                                      </p:cBhvr>
                                    </p:animEffect>
                                    <p:anim calcmode="lin" valueType="num">
                                      <p:cBhvr>
                                        <p:cTn id="78" dur="250" fill="hold"/>
                                        <p:tgtEl>
                                          <p:spTgt spid="37"/>
                                        </p:tgtEl>
                                        <p:attrNameLst>
                                          <p:attrName>ppt_x</p:attrName>
                                        </p:attrNameLst>
                                      </p:cBhvr>
                                      <p:tavLst>
                                        <p:tav tm="0">
                                          <p:val>
                                            <p:strVal val="#ppt_x"/>
                                          </p:val>
                                        </p:tav>
                                        <p:tav tm="100000">
                                          <p:val>
                                            <p:strVal val="#ppt_x"/>
                                          </p:val>
                                        </p:tav>
                                      </p:tavLst>
                                    </p:anim>
                                    <p:anim calcmode="lin" valueType="num">
                                      <p:cBhvr>
                                        <p:cTn id="79" dur="25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BD7ACA7-F3DE-48A9-82BE-6A55E65908C5}"/>
              </a:ext>
            </a:extLst>
          </p:cNvPr>
          <p:cNvSpPr/>
          <p:nvPr/>
        </p:nvSpPr>
        <p:spPr>
          <a:xfrm>
            <a:off x="779489" y="764498"/>
            <a:ext cx="10448144" cy="53364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6F4F0A2B-270F-462C-A712-E34897454997}"/>
              </a:ext>
            </a:extLst>
          </p:cNvPr>
          <p:cNvSpPr/>
          <p:nvPr/>
        </p:nvSpPr>
        <p:spPr>
          <a:xfrm>
            <a:off x="610761" y="605446"/>
            <a:ext cx="11350866" cy="43846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accent1"/>
                </a:solidFill>
              </a:rPr>
              <a:t>b. Now, read and answer the questions. Underline key words and phrases. </a:t>
            </a:r>
          </a:p>
          <a:p>
            <a:r>
              <a:rPr lang="en-US" sz="3600" dirty="0"/>
              <a:t>1. How many days d</a:t>
            </a:r>
            <a:endParaRPr lang="en-US" sz="3600" dirty="0">
              <a:solidFill>
                <a:schemeClr val="accent1"/>
              </a:solidFill>
            </a:endParaRPr>
          </a:p>
          <a:p>
            <a:pPr marL="342900" indent="-342900">
              <a:buAutoNum type="arabicPeriod"/>
            </a:pPr>
            <a:r>
              <a:rPr lang="en-US" sz="3600" dirty="0">
                <a:solidFill>
                  <a:schemeClr val="accent1"/>
                </a:solidFill>
              </a:rPr>
              <a:t> How many days does Jenny have food for? </a:t>
            </a:r>
          </a:p>
          <a:p>
            <a:pPr marL="342900" indent="-342900">
              <a:buAutoNum type="arabicPeriod"/>
            </a:pPr>
            <a:r>
              <a:rPr lang="en-US" sz="3600" dirty="0">
                <a:solidFill>
                  <a:schemeClr val="accent1"/>
                </a:solidFill>
              </a:rPr>
              <a:t> Where did Jane put the spaghetti?</a:t>
            </a:r>
          </a:p>
          <a:p>
            <a:pPr marL="342900" indent="-342900">
              <a:buAutoNum type="arabicPeriod"/>
            </a:pPr>
            <a:r>
              <a:rPr lang="en-US" sz="3600" dirty="0">
                <a:solidFill>
                  <a:schemeClr val="accent1"/>
                </a:solidFill>
              </a:rPr>
              <a:t> How many cartons of milk does Jane have in her fridge?</a:t>
            </a:r>
          </a:p>
          <a:p>
            <a:pPr marL="342900" indent="-342900">
              <a:buAutoNum type="arabicPeriod"/>
            </a:pPr>
            <a:r>
              <a:rPr lang="en-US" sz="3600" dirty="0">
                <a:solidFill>
                  <a:schemeClr val="accent1"/>
                </a:solidFill>
              </a:rPr>
              <a:t> When is Jane coming back?</a:t>
            </a:r>
            <a:br>
              <a:rPr lang="en-US" sz="3600" dirty="0">
                <a:solidFill>
                  <a:schemeClr val="accent1"/>
                </a:solidFill>
              </a:rPr>
            </a:br>
            <a:endParaRPr lang="en-US" sz="3600" dirty="0">
              <a:solidFill>
                <a:schemeClr val="accent1"/>
              </a:solidFill>
            </a:endParaRPr>
          </a:p>
        </p:txBody>
      </p:sp>
      <p:cxnSp>
        <p:nvCxnSpPr>
          <p:cNvPr id="30" name="Straight Connector 29">
            <a:extLst>
              <a:ext uri="{FF2B5EF4-FFF2-40B4-BE49-F238E27FC236}">
                <a16:creationId xmlns:a16="http://schemas.microsoft.com/office/drawing/2014/main" id="{7BA6D17F-3040-4745-9891-D464E18DFED8}"/>
              </a:ext>
            </a:extLst>
          </p:cNvPr>
          <p:cNvCxnSpPr>
            <a:cxnSpLocks/>
          </p:cNvCxnSpPr>
          <p:nvPr/>
        </p:nvCxnSpPr>
        <p:spPr>
          <a:xfrm>
            <a:off x="1199212" y="2774697"/>
            <a:ext cx="2863122"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33" name="Straight Connector 32">
            <a:extLst>
              <a:ext uri="{FF2B5EF4-FFF2-40B4-BE49-F238E27FC236}">
                <a16:creationId xmlns:a16="http://schemas.microsoft.com/office/drawing/2014/main" id="{F81E9853-AEF6-4EE0-8F0F-EF75DACF8B3E}"/>
              </a:ext>
            </a:extLst>
          </p:cNvPr>
          <p:cNvCxnSpPr>
            <a:cxnSpLocks/>
          </p:cNvCxnSpPr>
          <p:nvPr/>
        </p:nvCxnSpPr>
        <p:spPr>
          <a:xfrm>
            <a:off x="1199212" y="3298540"/>
            <a:ext cx="1184223"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37" name="Straight Connector 36">
            <a:extLst>
              <a:ext uri="{FF2B5EF4-FFF2-40B4-BE49-F238E27FC236}">
                <a16:creationId xmlns:a16="http://schemas.microsoft.com/office/drawing/2014/main" id="{BC1DE2B0-4030-48AC-90BD-0A81BF391880}"/>
              </a:ext>
            </a:extLst>
          </p:cNvPr>
          <p:cNvCxnSpPr>
            <a:cxnSpLocks/>
          </p:cNvCxnSpPr>
          <p:nvPr/>
        </p:nvCxnSpPr>
        <p:spPr>
          <a:xfrm>
            <a:off x="1176728" y="3839353"/>
            <a:ext cx="4826833"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39" name="Straight Connector 38">
            <a:extLst>
              <a:ext uri="{FF2B5EF4-FFF2-40B4-BE49-F238E27FC236}">
                <a16:creationId xmlns:a16="http://schemas.microsoft.com/office/drawing/2014/main" id="{69495432-7530-4CAF-8244-61641F026F20}"/>
              </a:ext>
            </a:extLst>
          </p:cNvPr>
          <p:cNvCxnSpPr>
            <a:cxnSpLocks/>
          </p:cNvCxnSpPr>
          <p:nvPr/>
        </p:nvCxnSpPr>
        <p:spPr>
          <a:xfrm>
            <a:off x="1274162" y="4408561"/>
            <a:ext cx="1034322"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364886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50"/>
                                        <p:tgtEl>
                                          <p:spTgt spid="17"/>
                                        </p:tgtEl>
                                      </p:cBhvr>
                                    </p:animEffect>
                                    <p:anim calcmode="lin" valueType="num">
                                      <p:cBhvr>
                                        <p:cTn id="8" dur="250" fill="hold"/>
                                        <p:tgtEl>
                                          <p:spTgt spid="17"/>
                                        </p:tgtEl>
                                        <p:attrNameLst>
                                          <p:attrName>ppt_x</p:attrName>
                                        </p:attrNameLst>
                                      </p:cBhvr>
                                      <p:tavLst>
                                        <p:tav tm="0">
                                          <p:val>
                                            <p:strVal val="#ppt_x"/>
                                          </p:val>
                                        </p:tav>
                                        <p:tav tm="100000">
                                          <p:val>
                                            <p:strVal val="#ppt_x"/>
                                          </p:val>
                                        </p:tav>
                                      </p:tavLst>
                                    </p:anim>
                                    <p:anim calcmode="lin" valueType="num">
                                      <p:cBhvr>
                                        <p:cTn id="9" dur="25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250"/>
                                        <p:tgtEl>
                                          <p:spTgt spid="30"/>
                                        </p:tgtEl>
                                      </p:cBhvr>
                                    </p:animEffect>
                                    <p:anim calcmode="lin" valueType="num">
                                      <p:cBhvr>
                                        <p:cTn id="15" dur="250" fill="hold"/>
                                        <p:tgtEl>
                                          <p:spTgt spid="30"/>
                                        </p:tgtEl>
                                        <p:attrNameLst>
                                          <p:attrName>ppt_x</p:attrName>
                                        </p:attrNameLst>
                                      </p:cBhvr>
                                      <p:tavLst>
                                        <p:tav tm="0">
                                          <p:val>
                                            <p:strVal val="#ppt_x"/>
                                          </p:val>
                                        </p:tav>
                                        <p:tav tm="100000">
                                          <p:val>
                                            <p:strVal val="#ppt_x"/>
                                          </p:val>
                                        </p:tav>
                                      </p:tavLst>
                                    </p:anim>
                                    <p:anim calcmode="lin" valueType="num">
                                      <p:cBhvr>
                                        <p:cTn id="16" dur="25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250"/>
                                        <p:tgtEl>
                                          <p:spTgt spid="33"/>
                                        </p:tgtEl>
                                      </p:cBhvr>
                                    </p:animEffect>
                                    <p:anim calcmode="lin" valueType="num">
                                      <p:cBhvr>
                                        <p:cTn id="22" dur="250" fill="hold"/>
                                        <p:tgtEl>
                                          <p:spTgt spid="33"/>
                                        </p:tgtEl>
                                        <p:attrNameLst>
                                          <p:attrName>ppt_x</p:attrName>
                                        </p:attrNameLst>
                                      </p:cBhvr>
                                      <p:tavLst>
                                        <p:tav tm="0">
                                          <p:val>
                                            <p:strVal val="#ppt_x"/>
                                          </p:val>
                                        </p:tav>
                                        <p:tav tm="100000">
                                          <p:val>
                                            <p:strVal val="#ppt_x"/>
                                          </p:val>
                                        </p:tav>
                                      </p:tavLst>
                                    </p:anim>
                                    <p:anim calcmode="lin" valueType="num">
                                      <p:cBhvr>
                                        <p:cTn id="23" dur="25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250"/>
                                        <p:tgtEl>
                                          <p:spTgt spid="37"/>
                                        </p:tgtEl>
                                      </p:cBhvr>
                                    </p:animEffect>
                                    <p:anim calcmode="lin" valueType="num">
                                      <p:cBhvr>
                                        <p:cTn id="29" dur="250" fill="hold"/>
                                        <p:tgtEl>
                                          <p:spTgt spid="37"/>
                                        </p:tgtEl>
                                        <p:attrNameLst>
                                          <p:attrName>ppt_x</p:attrName>
                                        </p:attrNameLst>
                                      </p:cBhvr>
                                      <p:tavLst>
                                        <p:tav tm="0">
                                          <p:val>
                                            <p:strVal val="#ppt_x"/>
                                          </p:val>
                                        </p:tav>
                                        <p:tav tm="100000">
                                          <p:val>
                                            <p:strVal val="#ppt_x"/>
                                          </p:val>
                                        </p:tav>
                                      </p:tavLst>
                                    </p:anim>
                                    <p:anim calcmode="lin" valueType="num">
                                      <p:cBhvr>
                                        <p:cTn id="30" dur="25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250"/>
                                        <p:tgtEl>
                                          <p:spTgt spid="39"/>
                                        </p:tgtEl>
                                      </p:cBhvr>
                                    </p:animEffect>
                                    <p:anim calcmode="lin" valueType="num">
                                      <p:cBhvr>
                                        <p:cTn id="36" dur="250" fill="hold"/>
                                        <p:tgtEl>
                                          <p:spTgt spid="39"/>
                                        </p:tgtEl>
                                        <p:attrNameLst>
                                          <p:attrName>ppt_x</p:attrName>
                                        </p:attrNameLst>
                                      </p:cBhvr>
                                      <p:tavLst>
                                        <p:tav tm="0">
                                          <p:val>
                                            <p:strVal val="#ppt_x"/>
                                          </p:val>
                                        </p:tav>
                                        <p:tav tm="100000">
                                          <p:val>
                                            <p:strVal val="#ppt_x"/>
                                          </p:val>
                                        </p:tav>
                                      </p:tavLst>
                                    </p:anim>
                                    <p:anim calcmode="lin" valueType="num">
                                      <p:cBhvr>
                                        <p:cTn id="37" dur="25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42CF3D4-1D7D-4B00-BF0D-77451575EF9C}"/>
              </a:ext>
            </a:extLst>
          </p:cNvPr>
          <p:cNvSpPr/>
          <p:nvPr/>
        </p:nvSpPr>
        <p:spPr>
          <a:xfrm>
            <a:off x="1004341" y="554636"/>
            <a:ext cx="4332157" cy="1244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dirty="0">
                <a:solidFill>
                  <a:schemeClr val="accent1"/>
                </a:solidFill>
              </a:rPr>
              <a:t>Answer</a:t>
            </a:r>
          </a:p>
        </p:txBody>
      </p:sp>
      <p:sp>
        <p:nvSpPr>
          <p:cNvPr id="3" name="Rectangle 2">
            <a:extLst>
              <a:ext uri="{FF2B5EF4-FFF2-40B4-BE49-F238E27FC236}">
                <a16:creationId xmlns:a16="http://schemas.microsoft.com/office/drawing/2014/main" id="{B310ED1A-E66F-4A60-BC1D-A64CFF9DFCF5}"/>
              </a:ext>
            </a:extLst>
          </p:cNvPr>
          <p:cNvSpPr/>
          <p:nvPr/>
        </p:nvSpPr>
        <p:spPr>
          <a:xfrm>
            <a:off x="854439" y="1798820"/>
            <a:ext cx="10333220" cy="38674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6A1226F-7D54-4AC3-A3D4-9D11A16D2363}"/>
              </a:ext>
            </a:extLst>
          </p:cNvPr>
          <p:cNvSpPr/>
          <p:nvPr/>
        </p:nvSpPr>
        <p:spPr>
          <a:xfrm>
            <a:off x="854439" y="1798820"/>
            <a:ext cx="10483122" cy="42473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742950" indent="-742950">
              <a:buAutoNum type="arabicPeriod"/>
            </a:pPr>
            <a:r>
              <a:rPr lang="en-US" sz="3600" dirty="0">
                <a:solidFill>
                  <a:schemeClr val="accent1"/>
                </a:solidFill>
              </a:rPr>
              <a:t>How many days does Jenny have food for?</a:t>
            </a:r>
          </a:p>
          <a:p>
            <a:pPr>
              <a:tabLst>
                <a:tab pos="749300" algn="l"/>
              </a:tabLst>
            </a:pPr>
            <a:r>
              <a:rPr lang="en-US" sz="3600" dirty="0">
                <a:solidFill>
                  <a:schemeClr val="accent1"/>
                </a:solidFill>
              </a:rPr>
              <a:t>	</a:t>
            </a:r>
            <a:r>
              <a:rPr lang="en-US" sz="3600" dirty="0">
                <a:solidFill>
                  <a:srgbClr val="FF0000"/>
                </a:solidFill>
              </a:rPr>
              <a:t>She has food for three days.</a:t>
            </a:r>
          </a:p>
          <a:p>
            <a:pPr>
              <a:tabLst>
                <a:tab pos="749300" algn="l"/>
              </a:tabLst>
            </a:pPr>
            <a:endParaRPr lang="en-US" sz="3600" dirty="0">
              <a:solidFill>
                <a:schemeClr val="accent1"/>
              </a:solidFill>
            </a:endParaRPr>
          </a:p>
          <a:p>
            <a:pPr>
              <a:tabLst>
                <a:tab pos="749300" algn="l"/>
              </a:tabLst>
            </a:pPr>
            <a:endParaRPr lang="en-US" sz="3600" dirty="0">
              <a:solidFill>
                <a:schemeClr val="accent1"/>
              </a:solidFill>
            </a:endParaRPr>
          </a:p>
          <a:p>
            <a:pPr>
              <a:tabLst>
                <a:tab pos="749300" algn="l"/>
              </a:tabLst>
            </a:pPr>
            <a:r>
              <a:rPr lang="en-US" sz="3600" i="1" dirty="0">
                <a:solidFill>
                  <a:schemeClr val="accent1"/>
                </a:solidFill>
              </a:rPr>
              <a:t>	I've left enough food in my apartment for the </a:t>
            </a:r>
            <a:r>
              <a:rPr lang="en-US" sz="3600" i="1" u="sng" dirty="0">
                <a:solidFill>
                  <a:srgbClr val="FF0000"/>
                </a:solidFill>
              </a:rPr>
              <a:t>first </a:t>
            </a:r>
            <a:r>
              <a:rPr lang="en-US" sz="3600" i="1" dirty="0">
                <a:solidFill>
                  <a:srgbClr val="FF0000"/>
                </a:solidFill>
              </a:rPr>
              <a:t>	</a:t>
            </a:r>
            <a:r>
              <a:rPr lang="en-US" sz="3600" i="1" u="sng" dirty="0">
                <a:solidFill>
                  <a:srgbClr val="FF0000"/>
                </a:solidFill>
              </a:rPr>
              <a:t>three days</a:t>
            </a:r>
            <a:r>
              <a:rPr lang="en-US" sz="3600" i="1" dirty="0">
                <a:solidFill>
                  <a:srgbClr val="FF0000"/>
                </a:solidFill>
              </a:rPr>
              <a:t> </a:t>
            </a:r>
            <a:r>
              <a:rPr lang="en-US" sz="3600" i="1" dirty="0">
                <a:solidFill>
                  <a:schemeClr val="accent1"/>
                </a:solidFill>
              </a:rPr>
              <a:t>of your stay. </a:t>
            </a:r>
            <a:br>
              <a:rPr lang="en-US" sz="3600" dirty="0">
                <a:solidFill>
                  <a:schemeClr val="accent1"/>
                </a:solidFill>
              </a:rPr>
            </a:br>
            <a:endParaRPr lang="en-US" sz="3600" dirty="0">
              <a:solidFill>
                <a:schemeClr val="accent1"/>
              </a:solidFill>
            </a:endParaRPr>
          </a:p>
          <a:p>
            <a:pPr algn="ctr"/>
            <a:endParaRPr lang="en-US" dirty="0"/>
          </a:p>
        </p:txBody>
      </p:sp>
    </p:spTree>
    <p:extLst>
      <p:ext uri="{BB962C8B-B14F-4D97-AF65-F5344CB8AC3E}">
        <p14:creationId xmlns:p14="http://schemas.microsoft.com/office/powerpoint/2010/main" val="635300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377F0F-0942-45DF-AB92-3577C212BA72}"/>
              </a:ext>
            </a:extLst>
          </p:cNvPr>
          <p:cNvSpPr/>
          <p:nvPr/>
        </p:nvSpPr>
        <p:spPr>
          <a:xfrm>
            <a:off x="674557" y="974361"/>
            <a:ext cx="10568066" cy="20723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solidFill>
                  <a:srgbClr val="0070C0"/>
                </a:solidFill>
              </a:rPr>
              <a:t>2. Where did Jane put the spaghetti?</a:t>
            </a:r>
          </a:p>
          <a:p>
            <a:pPr defTabSz="465138"/>
            <a:r>
              <a:rPr lang="en-US" sz="4000" dirty="0">
                <a:solidFill>
                  <a:srgbClr val="0070C0"/>
                </a:solidFill>
              </a:rPr>
              <a:t>	</a:t>
            </a:r>
            <a:r>
              <a:rPr lang="en-US" sz="4000" dirty="0">
                <a:solidFill>
                  <a:srgbClr val="FF0000"/>
                </a:solidFill>
              </a:rPr>
              <a:t>She put the spaghetti in the top cupboard. </a:t>
            </a:r>
            <a:br>
              <a:rPr lang="en-US" sz="3600" dirty="0">
                <a:solidFill>
                  <a:srgbClr val="0070C0"/>
                </a:solidFill>
              </a:rPr>
            </a:br>
            <a:endParaRPr lang="en-US" sz="3600" dirty="0">
              <a:solidFill>
                <a:srgbClr val="0070C0"/>
              </a:solidFill>
            </a:endParaRPr>
          </a:p>
        </p:txBody>
      </p:sp>
      <p:sp>
        <p:nvSpPr>
          <p:cNvPr id="3" name="Rectangle 2">
            <a:extLst>
              <a:ext uri="{FF2B5EF4-FFF2-40B4-BE49-F238E27FC236}">
                <a16:creationId xmlns:a16="http://schemas.microsoft.com/office/drawing/2014/main" id="{A3410C4D-F16A-40CD-BB2A-FD334EF91407}"/>
              </a:ext>
            </a:extLst>
          </p:cNvPr>
          <p:cNvSpPr/>
          <p:nvPr/>
        </p:nvSpPr>
        <p:spPr>
          <a:xfrm>
            <a:off x="959371" y="3429000"/>
            <a:ext cx="8874177" cy="20723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i="1" dirty="0">
                <a:solidFill>
                  <a:srgbClr val="0070C0"/>
                </a:solidFill>
              </a:rPr>
              <a:t>There are some cans of tomatoes in the </a:t>
            </a:r>
            <a:r>
              <a:rPr lang="en-US" sz="4000" i="1" u="sng" dirty="0">
                <a:solidFill>
                  <a:srgbClr val="FF0000"/>
                </a:solidFill>
              </a:rPr>
              <a:t>top cupboard</a:t>
            </a:r>
            <a:r>
              <a:rPr lang="en-US" sz="4000" i="1" dirty="0">
                <a:solidFill>
                  <a:srgbClr val="FF0000"/>
                </a:solidFill>
              </a:rPr>
              <a:t> </a:t>
            </a:r>
            <a:r>
              <a:rPr lang="en-US" sz="4000" i="1" dirty="0">
                <a:solidFill>
                  <a:srgbClr val="0070C0"/>
                </a:solidFill>
              </a:rPr>
              <a:t>next to the cooker and </a:t>
            </a:r>
            <a:r>
              <a:rPr lang="en-US" sz="4000" i="1" u="sng" dirty="0">
                <a:solidFill>
                  <a:srgbClr val="FF0000"/>
                </a:solidFill>
              </a:rPr>
              <a:t>a box of spaghetti</a:t>
            </a:r>
            <a:r>
              <a:rPr lang="en-US" sz="4000" i="1" dirty="0">
                <a:solidFill>
                  <a:srgbClr val="0070C0"/>
                </a:solidFill>
              </a:rPr>
              <a:t>. </a:t>
            </a:r>
            <a:br>
              <a:rPr lang="en-US" sz="4000" dirty="0">
                <a:solidFill>
                  <a:srgbClr val="0070C0"/>
                </a:solidFill>
              </a:rPr>
            </a:br>
            <a:endParaRPr lang="en-US" sz="4000" dirty="0">
              <a:solidFill>
                <a:srgbClr val="0070C0"/>
              </a:solidFill>
            </a:endParaRPr>
          </a:p>
        </p:txBody>
      </p:sp>
    </p:spTree>
    <p:extLst>
      <p:ext uri="{BB962C8B-B14F-4D97-AF65-F5344CB8AC3E}">
        <p14:creationId xmlns:p14="http://schemas.microsoft.com/office/powerpoint/2010/main" val="349353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3E8D8C-CE61-4384-BDC7-B10FC8D025BC}"/>
              </a:ext>
            </a:extLst>
          </p:cNvPr>
          <p:cNvSpPr/>
          <p:nvPr/>
        </p:nvSpPr>
        <p:spPr>
          <a:xfrm>
            <a:off x="989351" y="719528"/>
            <a:ext cx="9473783" cy="21885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86650BF-40DC-417C-9CE9-1B2F0E09154E}"/>
              </a:ext>
            </a:extLst>
          </p:cNvPr>
          <p:cNvSpPr/>
          <p:nvPr/>
        </p:nvSpPr>
        <p:spPr>
          <a:xfrm>
            <a:off x="989351" y="846944"/>
            <a:ext cx="9473783" cy="21885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720569F-6565-4D74-B149-AFE5791B05E2}"/>
              </a:ext>
            </a:extLst>
          </p:cNvPr>
          <p:cNvSpPr/>
          <p:nvPr/>
        </p:nvSpPr>
        <p:spPr>
          <a:xfrm>
            <a:off x="659567" y="846944"/>
            <a:ext cx="10543082" cy="2465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509588" algn="l"/>
              </a:tabLst>
            </a:pPr>
            <a:r>
              <a:rPr lang="en-US" sz="4000" dirty="0">
                <a:solidFill>
                  <a:srgbClr val="0070C0"/>
                </a:solidFill>
              </a:rPr>
              <a:t>3. How many cartons of milk does Jane have in 	her fridge? </a:t>
            </a:r>
          </a:p>
          <a:p>
            <a:pPr>
              <a:tabLst>
                <a:tab pos="509588" algn="l"/>
              </a:tabLst>
            </a:pPr>
            <a:r>
              <a:rPr lang="en-US" sz="4000" dirty="0">
                <a:solidFill>
                  <a:srgbClr val="0070C0"/>
                </a:solidFill>
              </a:rPr>
              <a:t>	</a:t>
            </a:r>
            <a:r>
              <a:rPr lang="en-US" sz="4000" dirty="0">
                <a:solidFill>
                  <a:srgbClr val="FF0000"/>
                </a:solidFill>
              </a:rPr>
              <a:t>She has a carton of milk in her fridge.</a:t>
            </a:r>
            <a:br>
              <a:rPr lang="en-US" sz="4000" dirty="0">
                <a:solidFill>
                  <a:srgbClr val="FF0000"/>
                </a:solidFill>
              </a:rPr>
            </a:br>
            <a:endParaRPr lang="en-US" sz="4000" dirty="0">
              <a:solidFill>
                <a:srgbClr val="FF0000"/>
              </a:solidFill>
            </a:endParaRPr>
          </a:p>
        </p:txBody>
      </p:sp>
      <p:sp>
        <p:nvSpPr>
          <p:cNvPr id="5" name="Rectangle 4">
            <a:extLst>
              <a:ext uri="{FF2B5EF4-FFF2-40B4-BE49-F238E27FC236}">
                <a16:creationId xmlns:a16="http://schemas.microsoft.com/office/drawing/2014/main" id="{F14FFC3E-7199-4DEF-AA19-625F97F5A6BF}"/>
              </a:ext>
            </a:extLst>
          </p:cNvPr>
          <p:cNvSpPr/>
          <p:nvPr/>
        </p:nvSpPr>
        <p:spPr>
          <a:xfrm>
            <a:off x="989351" y="3035508"/>
            <a:ext cx="10213298" cy="28556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A8C1C5F-9A6D-493B-A7E9-FAFDDDFFF442}"/>
              </a:ext>
            </a:extLst>
          </p:cNvPr>
          <p:cNvSpPr/>
          <p:nvPr/>
        </p:nvSpPr>
        <p:spPr>
          <a:xfrm>
            <a:off x="1229193" y="3035508"/>
            <a:ext cx="9973456" cy="31029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i="1" dirty="0">
                <a:solidFill>
                  <a:srgbClr val="0070C0"/>
                </a:solidFill>
              </a:rPr>
              <a:t>If you look in the fridge, you will find </a:t>
            </a:r>
            <a:r>
              <a:rPr lang="en-US" sz="4000" i="1" u="sng" dirty="0">
                <a:solidFill>
                  <a:srgbClr val="FF0000"/>
                </a:solidFill>
              </a:rPr>
              <a:t>a carton of milk</a:t>
            </a:r>
            <a:r>
              <a:rPr lang="en-US" sz="4000" i="1" dirty="0">
                <a:solidFill>
                  <a:srgbClr val="0070C0"/>
                </a:solidFill>
              </a:rPr>
              <a:t> and a whole chicken. </a:t>
            </a:r>
            <a:br>
              <a:rPr lang="en-US" sz="4000" i="1" dirty="0">
                <a:solidFill>
                  <a:srgbClr val="0070C0"/>
                </a:solidFill>
              </a:rPr>
            </a:br>
            <a:endParaRPr lang="en-US" sz="4000" i="1" dirty="0">
              <a:solidFill>
                <a:srgbClr val="0070C0"/>
              </a:solidFill>
            </a:endParaRPr>
          </a:p>
        </p:txBody>
      </p:sp>
    </p:spTree>
    <p:extLst>
      <p:ext uri="{BB962C8B-B14F-4D97-AF65-F5344CB8AC3E}">
        <p14:creationId xmlns:p14="http://schemas.microsoft.com/office/powerpoint/2010/main" val="429257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F460E2-228A-49DA-A1EF-729E2A368806}"/>
              </a:ext>
            </a:extLst>
          </p:cNvPr>
          <p:cNvSpPr/>
          <p:nvPr/>
        </p:nvSpPr>
        <p:spPr>
          <a:xfrm>
            <a:off x="989351" y="734518"/>
            <a:ext cx="9803567" cy="20986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04B411FC-9732-4BAD-8935-CC84D04D6E2B}"/>
              </a:ext>
            </a:extLst>
          </p:cNvPr>
          <p:cNvSpPr/>
          <p:nvPr/>
        </p:nvSpPr>
        <p:spPr>
          <a:xfrm>
            <a:off x="1214203" y="854439"/>
            <a:ext cx="9803567" cy="20986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E1F0DFF-48C5-46A7-A909-D5DEF9329304}"/>
              </a:ext>
            </a:extLst>
          </p:cNvPr>
          <p:cNvSpPr/>
          <p:nvPr/>
        </p:nvSpPr>
        <p:spPr>
          <a:xfrm>
            <a:off x="884420" y="854439"/>
            <a:ext cx="9908498" cy="20986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solidFill>
                  <a:srgbClr val="0070C0"/>
                </a:solidFill>
              </a:rPr>
              <a:t>4. When is Jane coming back?</a:t>
            </a:r>
          </a:p>
          <a:p>
            <a:pPr>
              <a:tabLst>
                <a:tab pos="509588" algn="l"/>
              </a:tabLst>
            </a:pPr>
            <a:r>
              <a:rPr lang="en-US" sz="4000" dirty="0">
                <a:solidFill>
                  <a:srgbClr val="FF0000"/>
                </a:solidFill>
              </a:rPr>
              <a:t>	She is coming back next Friday.</a:t>
            </a:r>
          </a:p>
        </p:txBody>
      </p:sp>
      <p:sp>
        <p:nvSpPr>
          <p:cNvPr id="7" name="Rectangle 6">
            <a:extLst>
              <a:ext uri="{FF2B5EF4-FFF2-40B4-BE49-F238E27FC236}">
                <a16:creationId xmlns:a16="http://schemas.microsoft.com/office/drawing/2014/main" id="{210977BC-B9F9-4AC3-BE1B-D5591516FE30}"/>
              </a:ext>
            </a:extLst>
          </p:cNvPr>
          <p:cNvSpPr/>
          <p:nvPr/>
        </p:nvSpPr>
        <p:spPr>
          <a:xfrm>
            <a:off x="989351" y="2833141"/>
            <a:ext cx="9488774" cy="30130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i="1" dirty="0">
                <a:solidFill>
                  <a:srgbClr val="0070C0"/>
                </a:solidFill>
              </a:rPr>
              <a:t>I will be back </a:t>
            </a:r>
            <a:r>
              <a:rPr lang="en-US" sz="4000" i="1" u="sng" dirty="0">
                <a:solidFill>
                  <a:srgbClr val="FF0000"/>
                </a:solidFill>
              </a:rPr>
              <a:t>next Friday</a:t>
            </a:r>
            <a:r>
              <a:rPr lang="en-US" sz="4000" i="1" dirty="0">
                <a:solidFill>
                  <a:srgbClr val="FF0000"/>
                </a:solidFill>
              </a:rPr>
              <a:t>.</a:t>
            </a:r>
            <a:r>
              <a:rPr lang="en-US" sz="4000" i="1" u="sng" dirty="0">
                <a:solidFill>
                  <a:srgbClr val="FF0000"/>
                </a:solidFill>
              </a:rPr>
              <a:t> </a:t>
            </a:r>
            <a:br>
              <a:rPr lang="en-US" sz="4000" i="1" dirty="0">
                <a:solidFill>
                  <a:srgbClr val="0070C0"/>
                </a:solidFill>
              </a:rPr>
            </a:br>
            <a:endParaRPr lang="en-US" sz="4000" i="1" dirty="0">
              <a:solidFill>
                <a:srgbClr val="0070C0"/>
              </a:solidFill>
            </a:endParaRPr>
          </a:p>
        </p:txBody>
      </p:sp>
    </p:spTree>
    <p:extLst>
      <p:ext uri="{BB962C8B-B14F-4D97-AF65-F5344CB8AC3E}">
        <p14:creationId xmlns:p14="http://schemas.microsoft.com/office/powerpoint/2010/main" val="1438007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317" r="20451"/>
          <a:stretch/>
        </p:blipFill>
        <p:spPr>
          <a:xfrm>
            <a:off x="1" y="411086"/>
            <a:ext cx="5882639" cy="6054816"/>
          </a:xfrm>
          <a:prstGeom prst="rect">
            <a:avLst/>
          </a:prstGeom>
        </p:spPr>
      </p:pic>
      <p:sp>
        <p:nvSpPr>
          <p:cNvPr id="3" name="TextBox 2"/>
          <p:cNvSpPr txBox="1"/>
          <p:nvPr/>
        </p:nvSpPr>
        <p:spPr>
          <a:xfrm>
            <a:off x="6195531" y="588368"/>
            <a:ext cx="5980924" cy="5078313"/>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endParaRPr lang="en-US" sz="3600" dirty="0">
              <a:solidFill>
                <a:srgbClr val="FF0000"/>
              </a:solidFill>
              <a:ea typeface="Times New Roman" panose="02020603050405020304" pitchFamily="18" charset="0"/>
            </a:endParaRPr>
          </a:p>
          <a:p>
            <a:pPr marL="571500" indent="-571500">
              <a:buFontTx/>
              <a:buChar char="-"/>
            </a:pPr>
            <a:r>
              <a:rPr lang="en-US" sz="3600" i="1" dirty="0">
                <a:solidFill>
                  <a:srgbClr val="0070C0"/>
                </a:solidFill>
              </a:rPr>
              <a:t>talk about containers and quantities of food and drinks.</a:t>
            </a:r>
          </a:p>
          <a:p>
            <a:pPr marL="571500" indent="-571500">
              <a:buFontTx/>
              <a:buChar char="-"/>
            </a:pPr>
            <a:r>
              <a:rPr lang="en-US" sz="3600" i="1" dirty="0">
                <a:solidFill>
                  <a:srgbClr val="0070C0"/>
                </a:solidFill>
              </a:rPr>
              <a:t>practice reading for main ideas and specific information.</a:t>
            </a:r>
            <a:endParaRPr lang="en-US" dirty="0">
              <a:solidFill>
                <a:srgbClr val="FF0000"/>
              </a:solidFill>
              <a:ea typeface="Times New Roman" panose="02020603050405020304" pitchFamily="18" charset="0"/>
            </a:endParaRPr>
          </a:p>
        </p:txBody>
      </p:sp>
    </p:spTree>
    <p:extLst>
      <p:ext uri="{BB962C8B-B14F-4D97-AF65-F5344CB8AC3E}">
        <p14:creationId xmlns:p14="http://schemas.microsoft.com/office/powerpoint/2010/main" val="1190886121"/>
      </p:ext>
    </p:extLst>
  </p:cSld>
  <p:clrMapOvr>
    <a:masterClrMapping/>
  </p:clrMapOvr>
  <p:transition spd="med">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052"/>
            <a:ext cx="9229273" cy="6152307"/>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5800360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6649C3A-3028-1045-9050-8B4D037870AD}"/>
              </a:ext>
            </a:extLst>
          </p:cNvPr>
          <p:cNvSpPr/>
          <p:nvPr/>
        </p:nvSpPr>
        <p:spPr>
          <a:xfrm>
            <a:off x="4643703" y="642336"/>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LET’S PLAY!</a:t>
            </a:r>
          </a:p>
        </p:txBody>
      </p:sp>
      <p:sp>
        <p:nvSpPr>
          <p:cNvPr id="5" name="TextBox 4">
            <a:hlinkClick r:id="rId2"/>
          </p:cNvPr>
          <p:cNvSpPr txBox="1"/>
          <p:nvPr/>
        </p:nvSpPr>
        <p:spPr>
          <a:xfrm>
            <a:off x="248480" y="3717235"/>
            <a:ext cx="1804809" cy="646331"/>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r>
              <a:rPr lang="en-US" i="1" dirty="0"/>
              <a:t>Click here to play the games</a:t>
            </a:r>
          </a:p>
        </p:txBody>
      </p:sp>
      <p:pic>
        <p:nvPicPr>
          <p:cNvPr id="2" name="Picture 1">
            <a:extLst>
              <a:ext uri="{FF2B5EF4-FFF2-40B4-BE49-F238E27FC236}">
                <a16:creationId xmlns:a16="http://schemas.microsoft.com/office/drawing/2014/main" id="{E7736044-D41A-4206-A107-9FB14861B92D}"/>
              </a:ext>
            </a:extLst>
          </p:cNvPr>
          <p:cNvPicPr>
            <a:picLocks noChangeAspect="1"/>
          </p:cNvPicPr>
          <p:nvPr/>
        </p:nvPicPr>
        <p:blipFill>
          <a:blip r:embed="rId3"/>
          <a:stretch>
            <a:fillRect/>
          </a:stretch>
        </p:blipFill>
        <p:spPr>
          <a:xfrm>
            <a:off x="2413415" y="1531542"/>
            <a:ext cx="9460303" cy="4874435"/>
          </a:xfrm>
          <a:prstGeom prst="rect">
            <a:avLst/>
          </a:prstGeom>
        </p:spPr>
      </p:pic>
    </p:spTree>
    <p:extLst>
      <p:ext uri="{BB962C8B-B14F-4D97-AF65-F5344CB8AC3E}">
        <p14:creationId xmlns:p14="http://schemas.microsoft.com/office/powerpoint/2010/main" val="35114913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2433" y="1058835"/>
            <a:ext cx="10547738" cy="2308324"/>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Pairwork. Write 5 sentences about what you have in your fridge. Use the vocabulary of containers you learned today. Double check your work with your friends. (7 minutes)</a:t>
            </a:r>
          </a:p>
        </p:txBody>
      </p:sp>
    </p:spTree>
    <p:extLst>
      <p:ext uri="{BB962C8B-B14F-4D97-AF65-F5344CB8AC3E}">
        <p14:creationId xmlns:p14="http://schemas.microsoft.com/office/powerpoint/2010/main" val="32661771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 y="294047"/>
            <a:ext cx="9075760" cy="6188018"/>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14311805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6179" y="693071"/>
            <a:ext cx="4276107" cy="923330"/>
          </a:xfrm>
          <a:prstGeom prst="rect">
            <a:avLst/>
          </a:prstGeom>
        </p:spPr>
        <p:txBody>
          <a:bodyPr wrap="none">
            <a:spAutoFit/>
          </a:bodyPr>
          <a:lstStyle/>
          <a:p>
            <a:r>
              <a:rPr lang="en-US" sz="5400" b="1" dirty="0">
                <a:solidFill>
                  <a:srgbClr val="FF0000"/>
                </a:solidFill>
              </a:rPr>
              <a:t>Today’s lesson</a:t>
            </a:r>
          </a:p>
        </p:txBody>
      </p:sp>
      <p:pic>
        <p:nvPicPr>
          <p:cNvPr id="3" name="Picture 2">
            <a:extLst>
              <a:ext uri="{FF2B5EF4-FFF2-40B4-BE49-F238E27FC236}">
                <a16:creationId xmlns:a16="http://schemas.microsoft.com/office/drawing/2014/main" id="{56BA98DE-3CE6-4E82-B533-583220495BE1}"/>
              </a:ext>
            </a:extLst>
          </p:cNvPr>
          <p:cNvPicPr>
            <a:picLocks noChangeAspect="1"/>
          </p:cNvPicPr>
          <p:nvPr/>
        </p:nvPicPr>
        <p:blipFill rotWithShape="1">
          <a:blip r:embed="rId2"/>
          <a:srcRect l="2602" t="1464" b="1999"/>
          <a:stretch/>
        </p:blipFill>
        <p:spPr>
          <a:xfrm>
            <a:off x="6183984" y="1055802"/>
            <a:ext cx="3293707" cy="5005633"/>
          </a:xfrm>
          <a:prstGeom prst="rect">
            <a:avLst/>
          </a:prstGeom>
        </p:spPr>
      </p:pic>
    </p:spTree>
    <p:extLst>
      <p:ext uri="{BB962C8B-B14F-4D97-AF65-F5344CB8AC3E}">
        <p14:creationId xmlns:p14="http://schemas.microsoft.com/office/powerpoint/2010/main" val="1657387981"/>
      </p:ext>
    </p:extLst>
  </p:cSld>
  <p:clrMapOvr>
    <a:masterClrMapping/>
  </p:clrMapOvr>
  <p:transition spd="med">
    <p:split orient="ver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594498" y="1997839"/>
            <a:ext cx="10267239" cy="2862322"/>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Reading: </a:t>
            </a:r>
          </a:p>
          <a:p>
            <a:pPr marL="571500" indent="-571500">
              <a:buFontTx/>
              <a:buChar char="-"/>
            </a:pPr>
            <a:r>
              <a:rPr lang="en-US" sz="3600" i="1" dirty="0">
                <a:solidFill>
                  <a:srgbClr val="0070C0"/>
                </a:solidFill>
              </a:rPr>
              <a:t>Skimming and scanning for general and specific information.</a:t>
            </a:r>
          </a:p>
          <a:p>
            <a:r>
              <a:rPr lang="en-US" sz="3600" i="1" dirty="0">
                <a:solidFill>
                  <a:srgbClr val="FF0000"/>
                </a:solidFill>
              </a:rPr>
              <a:t>Writing:</a:t>
            </a:r>
          </a:p>
          <a:p>
            <a:r>
              <a:rPr lang="en-US" sz="3600" i="1" dirty="0">
                <a:solidFill>
                  <a:srgbClr val="0070C0"/>
                </a:solidFill>
              </a:rPr>
              <a:t>-    Write about what you have in the kitchen.</a:t>
            </a:r>
          </a:p>
        </p:txBody>
      </p:sp>
    </p:spTree>
    <p:extLst>
      <p:ext uri="{BB962C8B-B14F-4D97-AF65-F5344CB8AC3E}">
        <p14:creationId xmlns:p14="http://schemas.microsoft.com/office/powerpoint/2010/main" val="282968725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251927" y="1743740"/>
            <a:ext cx="11728406" cy="3970318"/>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a:solidFill>
                  <a:srgbClr val="0070C0"/>
                </a:solidFill>
              </a:rPr>
              <a:t>Practice the vocabulary and make sentences using them. </a:t>
            </a:r>
          </a:p>
          <a:p>
            <a:pPr marL="571500" indent="-571500">
              <a:buFontTx/>
              <a:buChar char="-"/>
            </a:pPr>
            <a:r>
              <a:rPr lang="en-US" sz="3600" i="1" dirty="0">
                <a:solidFill>
                  <a:srgbClr val="0070C0"/>
                </a:solidFill>
              </a:rPr>
              <a:t>Do the Reading exercise on page 29 WB.</a:t>
            </a:r>
          </a:p>
          <a:p>
            <a:pPr marL="571500" indent="-571500">
              <a:buFontTx/>
              <a:buChar char="-"/>
            </a:pPr>
            <a:r>
              <a:rPr lang="en-US" sz="3600" i="1" dirty="0">
                <a:solidFill>
                  <a:srgbClr val="0070C0"/>
                </a:solidFill>
              </a:rPr>
              <a:t>Do the exercises in </a:t>
            </a:r>
            <a:r>
              <a:rPr lang="en-US" sz="3600" b="1" i="1" dirty="0" err="1">
                <a:solidFill>
                  <a:srgbClr val="0070C0"/>
                </a:solidFill>
              </a:rPr>
              <a:t>Tiếng</a:t>
            </a:r>
            <a:r>
              <a:rPr lang="en-US" sz="3600" b="1" i="1" dirty="0">
                <a:solidFill>
                  <a:srgbClr val="0070C0"/>
                </a:solidFill>
              </a:rPr>
              <a:t> Anh 7 </a:t>
            </a:r>
            <a:r>
              <a:rPr lang="en-US" sz="3600" b="1" i="1" dirty="0" err="1">
                <a:solidFill>
                  <a:srgbClr val="0070C0"/>
                </a:solidFill>
              </a:rPr>
              <a:t>i</a:t>
            </a:r>
            <a:r>
              <a:rPr lang="en-US" sz="3600" b="1" i="1" dirty="0">
                <a:solidFill>
                  <a:srgbClr val="0070C0"/>
                </a:solidFill>
              </a:rPr>
              <a:t>-Learn Smart World Notebook</a:t>
            </a:r>
            <a:r>
              <a:rPr lang="en-US" sz="3600" i="1" dirty="0">
                <a:solidFill>
                  <a:srgbClr val="0070C0"/>
                </a:solidFill>
              </a:rPr>
              <a:t> on page 30.</a:t>
            </a:r>
          </a:p>
          <a:p>
            <a:pPr marL="571500" indent="-571500">
              <a:buFontTx/>
              <a:buChar char="-"/>
            </a:pPr>
            <a:r>
              <a:rPr lang="en-US" sz="3600" i="1" dirty="0">
                <a:solidFill>
                  <a:srgbClr val="0070C0"/>
                </a:solidFill>
              </a:rPr>
              <a:t>Prepare the next lesson (page 40 SB).</a:t>
            </a:r>
          </a:p>
          <a:p>
            <a:pPr marL="571500" indent="-571500">
              <a:buFontTx/>
              <a:buChar char="-"/>
            </a:pPr>
            <a:r>
              <a:rPr lang="en-US" sz="3600" i="1" dirty="0">
                <a:solidFill>
                  <a:srgbClr val="0070C0"/>
                </a:solidFill>
              </a:rPr>
              <a:t>Play the consolidation games in </a:t>
            </a:r>
            <a:r>
              <a:rPr lang="en-US" sz="3600" b="1" i="1" dirty="0" err="1">
                <a:solidFill>
                  <a:srgbClr val="0070C0"/>
                </a:solidFill>
              </a:rPr>
              <a:t>Tiếng</a:t>
            </a:r>
            <a:r>
              <a:rPr lang="en-US" sz="3600" b="1" i="1" dirty="0">
                <a:solidFill>
                  <a:srgbClr val="0070C0"/>
                </a:solidFill>
              </a:rPr>
              <a:t> Anh 7 </a:t>
            </a:r>
            <a:r>
              <a:rPr lang="en-US" sz="3600" b="1" i="1" dirty="0" err="1">
                <a:solidFill>
                  <a:srgbClr val="0070C0"/>
                </a:solidFill>
              </a:rPr>
              <a:t>i</a:t>
            </a:r>
            <a:r>
              <a:rPr lang="en-US" sz="3600" b="1" i="1" dirty="0">
                <a:solidFill>
                  <a:srgbClr val="0070C0"/>
                </a:solidFill>
              </a:rPr>
              <a:t>-Learn Smart World DHA App </a:t>
            </a:r>
            <a:r>
              <a:rPr lang="en-US" sz="3600" i="1" dirty="0">
                <a:solidFill>
                  <a:srgbClr val="0070C0"/>
                </a:solidFill>
              </a:rPr>
              <a:t>on</a:t>
            </a:r>
            <a:r>
              <a:rPr lang="en-US" sz="3600" b="1" i="1" dirty="0">
                <a:solidFill>
                  <a:srgbClr val="0070C0"/>
                </a:solidFill>
              </a:rPr>
              <a:t> </a:t>
            </a:r>
            <a:r>
              <a:rPr lang="en-US" sz="3600" b="1" i="1" dirty="0">
                <a:solidFill>
                  <a:srgbClr val="0070C0"/>
                </a:solidFill>
                <a:hlinkClick r:id="rId2"/>
              </a:rPr>
              <a:t>www.eduhome.com.vn</a:t>
            </a:r>
            <a:r>
              <a:rPr lang="en-US" sz="3600" b="1" i="1" dirty="0">
                <a:solidFill>
                  <a:srgbClr val="0070C0"/>
                </a:solidFill>
              </a:rPr>
              <a:t> </a:t>
            </a:r>
            <a:endParaRPr lang="en-US" sz="3600" i="1" dirty="0">
              <a:solidFill>
                <a:srgbClr val="0070C0"/>
              </a:solidFill>
            </a:endParaRPr>
          </a:p>
        </p:txBody>
      </p:sp>
    </p:spTree>
    <p:extLst>
      <p:ext uri="{BB962C8B-B14F-4D97-AF65-F5344CB8AC3E}">
        <p14:creationId xmlns:p14="http://schemas.microsoft.com/office/powerpoint/2010/main" val="175909764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heel(1)">
                                      <p:cBhvr>
                                        <p:cTn id="27"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3879776241"/>
      </p:ext>
    </p:extLst>
  </p:cSld>
  <p:clrMapOvr>
    <a:masterClrMapping/>
  </p:clrMapOvr>
  <p:transition spd="med">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307" y="355460"/>
            <a:ext cx="8958016" cy="5933368"/>
          </a:xfrm>
          <a:prstGeom prst="rect">
            <a:avLst/>
          </a:prstGeom>
        </p:spPr>
      </p:pic>
      <p:sp>
        <p:nvSpPr>
          <p:cNvPr id="4" name="TextBox 3"/>
          <p:cNvSpPr txBox="1"/>
          <p:nvPr/>
        </p:nvSpPr>
        <p:spPr>
          <a:xfrm>
            <a:off x="9074552" y="1689904"/>
            <a:ext cx="45719" cy="369332"/>
          </a:xfrm>
          <a:prstGeom prst="rect">
            <a:avLst/>
          </a:prstGeom>
          <a:noFill/>
        </p:spPr>
        <p:txBody>
          <a:bodyPr wrap="square" rtlCol="0">
            <a:spAutoFit/>
          </a:bodyPr>
          <a:lstStyle/>
          <a:p>
            <a:endParaRPr lang="en-US" dirty="0"/>
          </a:p>
        </p:txBody>
      </p:sp>
      <p:sp>
        <p:nvSpPr>
          <p:cNvPr id="5" name="Rectangle 4">
            <a:extLst>
              <a:ext uri="{FF2B5EF4-FFF2-40B4-BE49-F238E27FC236}">
                <a16:creationId xmlns:a16="http://schemas.microsoft.com/office/drawing/2014/main" id="{55597FC4-A1EB-4B8C-B8F7-6A93B08EA6D2}"/>
              </a:ext>
            </a:extLst>
          </p:cNvPr>
          <p:cNvSpPr/>
          <p:nvPr/>
        </p:nvSpPr>
        <p:spPr>
          <a:xfrm>
            <a:off x="8480612" y="659876"/>
            <a:ext cx="3711388" cy="532453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400" i="1" dirty="0">
                <a:solidFill>
                  <a:srgbClr val="FF0000"/>
                </a:solidFill>
              </a:rPr>
              <a:t>New words</a:t>
            </a:r>
          </a:p>
          <a:p>
            <a:pPr marL="571500" indent="-571500">
              <a:buFont typeface="Wingdings" panose="05000000000000000000" pitchFamily="2" charset="2"/>
              <a:buChar char=""/>
            </a:pPr>
            <a:r>
              <a:rPr lang="en-US" sz="3400" i="1" dirty="0">
                <a:solidFill>
                  <a:srgbClr val="0070C0"/>
                </a:solidFill>
                <a:sym typeface="Wingdings" panose="05000000000000000000" pitchFamily="2" charset="2"/>
              </a:rPr>
              <a:t>Bag</a:t>
            </a:r>
          </a:p>
          <a:p>
            <a:pPr marL="571500" indent="-571500">
              <a:buFont typeface="Wingdings" panose="05000000000000000000" pitchFamily="2" charset="2"/>
              <a:buChar char=""/>
            </a:pPr>
            <a:r>
              <a:rPr lang="en-US" sz="3400" i="1" dirty="0">
                <a:solidFill>
                  <a:srgbClr val="0070C0"/>
                </a:solidFill>
                <a:sym typeface="Wingdings" panose="05000000000000000000" pitchFamily="2" charset="2"/>
              </a:rPr>
              <a:t>Bottle</a:t>
            </a:r>
          </a:p>
          <a:p>
            <a:pPr marL="571500" indent="-571500">
              <a:buFont typeface="Wingdings" panose="05000000000000000000" pitchFamily="2" charset="2"/>
              <a:buChar char=""/>
            </a:pPr>
            <a:r>
              <a:rPr lang="en-US" sz="3400" i="1" dirty="0">
                <a:solidFill>
                  <a:srgbClr val="0070C0"/>
                </a:solidFill>
                <a:sym typeface="Wingdings" panose="05000000000000000000" pitchFamily="2" charset="2"/>
              </a:rPr>
              <a:t>Box</a:t>
            </a:r>
          </a:p>
          <a:p>
            <a:pPr marL="571500" indent="-571500">
              <a:buFont typeface="Wingdings" panose="05000000000000000000" pitchFamily="2" charset="2"/>
              <a:buChar char=""/>
            </a:pPr>
            <a:r>
              <a:rPr lang="en-US" sz="3400" i="1" dirty="0">
                <a:solidFill>
                  <a:srgbClr val="0070C0"/>
                </a:solidFill>
                <a:sym typeface="Wingdings" panose="05000000000000000000" pitchFamily="2" charset="2"/>
              </a:rPr>
              <a:t>Bunch</a:t>
            </a:r>
          </a:p>
          <a:p>
            <a:pPr marL="571500" indent="-571500">
              <a:buFont typeface="Wingdings" panose="05000000000000000000" pitchFamily="2" charset="2"/>
              <a:buChar char=""/>
            </a:pPr>
            <a:r>
              <a:rPr lang="en-US" sz="3400" i="1" dirty="0">
                <a:solidFill>
                  <a:srgbClr val="0070C0"/>
                </a:solidFill>
                <a:sym typeface="Wingdings" panose="05000000000000000000" pitchFamily="2" charset="2"/>
              </a:rPr>
              <a:t>Can</a:t>
            </a:r>
          </a:p>
          <a:p>
            <a:pPr marL="571500" indent="-571500">
              <a:buFont typeface="Wingdings" panose="05000000000000000000" pitchFamily="2" charset="2"/>
              <a:buChar char=""/>
            </a:pPr>
            <a:r>
              <a:rPr lang="en-US" sz="3400" i="1" dirty="0">
                <a:solidFill>
                  <a:srgbClr val="0070C0"/>
                </a:solidFill>
                <a:sym typeface="Wingdings" panose="05000000000000000000" pitchFamily="2" charset="2"/>
              </a:rPr>
              <a:t>Carton</a:t>
            </a:r>
          </a:p>
          <a:p>
            <a:pPr marL="571500" indent="-571500">
              <a:buFont typeface="Wingdings" panose="05000000000000000000" pitchFamily="2" charset="2"/>
              <a:buChar char=""/>
            </a:pPr>
            <a:r>
              <a:rPr lang="en-US" sz="3400" i="1" dirty="0">
                <a:solidFill>
                  <a:srgbClr val="0070C0"/>
                </a:solidFill>
                <a:sym typeface="Wingdings" panose="05000000000000000000" pitchFamily="2" charset="2"/>
              </a:rPr>
              <a:t>Container</a:t>
            </a:r>
          </a:p>
          <a:p>
            <a:pPr marL="571500" indent="-571500">
              <a:buFont typeface="Wingdings" panose="05000000000000000000" pitchFamily="2" charset="2"/>
              <a:buChar char=""/>
            </a:pPr>
            <a:r>
              <a:rPr lang="en-US" sz="3400" i="1" dirty="0">
                <a:solidFill>
                  <a:srgbClr val="0070C0"/>
                </a:solidFill>
                <a:sym typeface="Wingdings" panose="05000000000000000000" pitchFamily="2" charset="2"/>
              </a:rPr>
              <a:t>Groceries</a:t>
            </a:r>
          </a:p>
          <a:p>
            <a:pPr marL="571500" indent="-571500">
              <a:buFont typeface="Wingdings" panose="05000000000000000000" pitchFamily="2" charset="2"/>
              <a:buChar char=""/>
            </a:pPr>
            <a:r>
              <a:rPr lang="en-US" sz="3400" i="1" dirty="0">
                <a:solidFill>
                  <a:srgbClr val="0070C0"/>
                </a:solidFill>
                <a:sym typeface="Wingdings" panose="05000000000000000000" pitchFamily="2" charset="2"/>
              </a:rPr>
              <a:t>Stick</a:t>
            </a:r>
            <a:endParaRPr lang="en-US" sz="3400" i="1" dirty="0">
              <a:solidFill>
                <a:srgbClr val="0070C0"/>
              </a:solidFill>
            </a:endParaRPr>
          </a:p>
        </p:txBody>
      </p:sp>
    </p:spTree>
    <p:extLst>
      <p:ext uri="{BB962C8B-B14F-4D97-AF65-F5344CB8AC3E}">
        <p14:creationId xmlns:p14="http://schemas.microsoft.com/office/powerpoint/2010/main" val="2835131636"/>
      </p:ext>
    </p:extLst>
  </p:cSld>
  <p:clrMapOvr>
    <a:masterClrMapping/>
  </p:clrMapOvr>
  <p:transition spd="med">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889" y="327923"/>
            <a:ext cx="9192141" cy="6127468"/>
          </a:xfrm>
          <a:prstGeom prst="rect">
            <a:avLst/>
          </a:prstGeom>
        </p:spPr>
      </p:pic>
      <p:sp>
        <p:nvSpPr>
          <p:cNvPr id="6" name="Rectangle 5">
            <a:extLst>
              <a:ext uri="{FF2B5EF4-FFF2-40B4-BE49-F238E27FC236}">
                <a16:creationId xmlns:a16="http://schemas.microsoft.com/office/drawing/2014/main" id="{BA386DE9-345A-400C-B2BB-B32B155C2C38}"/>
              </a:ext>
            </a:extLst>
          </p:cNvPr>
          <p:cNvSpPr/>
          <p:nvPr/>
        </p:nvSpPr>
        <p:spPr>
          <a:xfrm>
            <a:off x="8049491" y="538285"/>
            <a:ext cx="414250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WARM-UP</a:t>
            </a:r>
          </a:p>
        </p:txBody>
      </p:sp>
    </p:spTree>
    <p:extLst>
      <p:ext uri="{BB962C8B-B14F-4D97-AF65-F5344CB8AC3E}">
        <p14:creationId xmlns:p14="http://schemas.microsoft.com/office/powerpoint/2010/main" val="1693012278"/>
      </p:ext>
    </p:extLst>
  </p:cSld>
  <p:clrMapOvr>
    <a:masterClrMapping/>
  </p:clrMapOvr>
  <p:transition spd="med">
    <p:split orient="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9415" y="872314"/>
            <a:ext cx="3826689" cy="1015663"/>
          </a:xfrm>
          <a:prstGeom prst="rect">
            <a:avLst/>
          </a:prstGeom>
        </p:spPr>
        <p:txBody>
          <a:bodyPr wrap="none">
            <a:spAutoFit/>
          </a:bodyPr>
          <a:lstStyle/>
          <a:p>
            <a:r>
              <a:rPr lang="en-US" sz="6000" b="1" dirty="0">
                <a:solidFill>
                  <a:srgbClr val="FF0000"/>
                </a:solidFill>
                <a:ea typeface="Times New Roman" panose="02020603050405020304" pitchFamily="18" charset="0"/>
              </a:rPr>
              <a:t>Game Time</a:t>
            </a:r>
            <a:endParaRPr lang="en-US" sz="6000" b="1" dirty="0">
              <a:solidFill>
                <a:srgbClr val="FF0000"/>
              </a:solidFill>
            </a:endParaRPr>
          </a:p>
        </p:txBody>
      </p:sp>
      <p:sp>
        <p:nvSpPr>
          <p:cNvPr id="3" name="Rectangle 2"/>
          <p:cNvSpPr/>
          <p:nvPr/>
        </p:nvSpPr>
        <p:spPr>
          <a:xfrm>
            <a:off x="679415" y="2503200"/>
            <a:ext cx="5121778" cy="3477875"/>
          </a:xfrm>
          <a:prstGeom prst="rect">
            <a:avLst/>
          </a:prstGeom>
        </p:spPr>
        <p:txBody>
          <a:bodyPr wrap="square">
            <a:spAutoFit/>
          </a:bodyPr>
          <a:lstStyle/>
          <a:p>
            <a:r>
              <a:rPr lang="en-US" sz="4400" b="1" i="1" dirty="0">
                <a:solidFill>
                  <a:srgbClr val="0070C0"/>
                </a:solidFill>
              </a:rPr>
              <a:t>We have some ingredients. Try to remember what are shown in the picture. You have 1 minute. </a:t>
            </a:r>
          </a:p>
        </p:txBody>
      </p:sp>
      <p:pic>
        <p:nvPicPr>
          <p:cNvPr id="4"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87756" y="385989"/>
            <a:ext cx="3106216" cy="198118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D9C1474-2615-4A28-90AF-3857E8452EA2}"/>
              </a:ext>
            </a:extLst>
          </p:cNvPr>
          <p:cNvPicPr>
            <a:picLocks noChangeAspect="1"/>
          </p:cNvPicPr>
          <p:nvPr/>
        </p:nvPicPr>
        <p:blipFill>
          <a:blip r:embed="rId3"/>
          <a:stretch>
            <a:fillRect/>
          </a:stretch>
        </p:blipFill>
        <p:spPr>
          <a:xfrm>
            <a:off x="6756932" y="2367171"/>
            <a:ext cx="4169890" cy="3613904"/>
          </a:xfrm>
          <a:prstGeom prst="rect">
            <a:avLst/>
          </a:prstGeom>
        </p:spPr>
      </p:pic>
    </p:spTree>
    <p:extLst>
      <p:ext uri="{BB962C8B-B14F-4D97-AF65-F5344CB8AC3E}">
        <p14:creationId xmlns:p14="http://schemas.microsoft.com/office/powerpoint/2010/main" val="1927478190"/>
      </p:ext>
    </p:extLst>
  </p:cSld>
  <p:clrMapOvr>
    <a:masterClrMapping/>
  </p:clrMapOvr>
  <p:transition spd="med">
    <p:split orient="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42972" y="328247"/>
            <a:ext cx="9749028" cy="608207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583" y="686812"/>
            <a:ext cx="5706488" cy="1081222"/>
          </a:xfrm>
          <a:prstGeom prst="rect">
            <a:avLst/>
          </a:prstGeom>
        </p:spPr>
      </p:pic>
    </p:spTree>
    <p:extLst>
      <p:ext uri="{BB962C8B-B14F-4D97-AF65-F5344CB8AC3E}">
        <p14:creationId xmlns:p14="http://schemas.microsoft.com/office/powerpoint/2010/main" val="15872962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CFAC3B-9650-459E-84C4-3009EBCEEB86}"/>
              </a:ext>
            </a:extLst>
          </p:cNvPr>
          <p:cNvSpPr/>
          <p:nvPr/>
        </p:nvSpPr>
        <p:spPr>
          <a:xfrm>
            <a:off x="554636" y="298153"/>
            <a:ext cx="11125794" cy="12003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3600" dirty="0">
                <a:solidFill>
                  <a:srgbClr val="FF0000"/>
                </a:solidFill>
              </a:rPr>
              <a:t>Match the words with the pictures: </a:t>
            </a:r>
          </a:p>
          <a:p>
            <a:r>
              <a:rPr lang="en-US" sz="3600" dirty="0">
                <a:solidFill>
                  <a:schemeClr val="accent1"/>
                </a:solidFill>
              </a:rPr>
              <a:t>can, box, carton, stick, groceries, bottle, bag, containers</a:t>
            </a:r>
          </a:p>
        </p:txBody>
      </p:sp>
      <p:pic>
        <p:nvPicPr>
          <p:cNvPr id="3" name="Picture 2">
            <a:extLst>
              <a:ext uri="{FF2B5EF4-FFF2-40B4-BE49-F238E27FC236}">
                <a16:creationId xmlns:a16="http://schemas.microsoft.com/office/drawing/2014/main" id="{160BE137-7267-49C7-AAB1-FEACDA949526}"/>
              </a:ext>
            </a:extLst>
          </p:cNvPr>
          <p:cNvPicPr>
            <a:picLocks noChangeAspect="1"/>
          </p:cNvPicPr>
          <p:nvPr/>
        </p:nvPicPr>
        <p:blipFill>
          <a:blip r:embed="rId2"/>
          <a:stretch>
            <a:fillRect/>
          </a:stretch>
        </p:blipFill>
        <p:spPr>
          <a:xfrm>
            <a:off x="554636" y="1459797"/>
            <a:ext cx="1752845" cy="1886213"/>
          </a:xfrm>
          <a:prstGeom prst="rect">
            <a:avLst/>
          </a:prstGeom>
        </p:spPr>
      </p:pic>
      <p:pic>
        <p:nvPicPr>
          <p:cNvPr id="4" name="Picture 3">
            <a:extLst>
              <a:ext uri="{FF2B5EF4-FFF2-40B4-BE49-F238E27FC236}">
                <a16:creationId xmlns:a16="http://schemas.microsoft.com/office/drawing/2014/main" id="{F6600054-AC1B-4BCF-859B-B8EF40FE6444}"/>
              </a:ext>
            </a:extLst>
          </p:cNvPr>
          <p:cNvPicPr>
            <a:picLocks noChangeAspect="1"/>
          </p:cNvPicPr>
          <p:nvPr/>
        </p:nvPicPr>
        <p:blipFill>
          <a:blip r:embed="rId3"/>
          <a:stretch>
            <a:fillRect/>
          </a:stretch>
        </p:blipFill>
        <p:spPr>
          <a:xfrm>
            <a:off x="4186024" y="3693240"/>
            <a:ext cx="1495634" cy="2391109"/>
          </a:xfrm>
          <a:prstGeom prst="rect">
            <a:avLst/>
          </a:prstGeom>
        </p:spPr>
      </p:pic>
      <p:pic>
        <p:nvPicPr>
          <p:cNvPr id="5" name="Picture 4">
            <a:extLst>
              <a:ext uri="{FF2B5EF4-FFF2-40B4-BE49-F238E27FC236}">
                <a16:creationId xmlns:a16="http://schemas.microsoft.com/office/drawing/2014/main" id="{62DB7172-BE79-476D-BB5E-071508A90C7C}"/>
              </a:ext>
            </a:extLst>
          </p:cNvPr>
          <p:cNvPicPr>
            <a:picLocks noChangeAspect="1"/>
          </p:cNvPicPr>
          <p:nvPr/>
        </p:nvPicPr>
        <p:blipFill>
          <a:blip r:embed="rId4"/>
          <a:stretch>
            <a:fillRect/>
          </a:stretch>
        </p:blipFill>
        <p:spPr>
          <a:xfrm>
            <a:off x="6498478" y="1385498"/>
            <a:ext cx="950749" cy="2422146"/>
          </a:xfrm>
          <a:prstGeom prst="rect">
            <a:avLst/>
          </a:prstGeom>
        </p:spPr>
      </p:pic>
      <p:pic>
        <p:nvPicPr>
          <p:cNvPr id="6" name="Picture 5">
            <a:extLst>
              <a:ext uri="{FF2B5EF4-FFF2-40B4-BE49-F238E27FC236}">
                <a16:creationId xmlns:a16="http://schemas.microsoft.com/office/drawing/2014/main" id="{FD4A0E1B-6EB5-434C-8F8E-CE88E1C8A524}"/>
              </a:ext>
            </a:extLst>
          </p:cNvPr>
          <p:cNvPicPr>
            <a:picLocks noChangeAspect="1"/>
          </p:cNvPicPr>
          <p:nvPr/>
        </p:nvPicPr>
        <p:blipFill>
          <a:blip r:embed="rId5"/>
          <a:stretch>
            <a:fillRect/>
          </a:stretch>
        </p:blipFill>
        <p:spPr>
          <a:xfrm>
            <a:off x="2993307" y="1719083"/>
            <a:ext cx="2700216" cy="1367642"/>
          </a:xfrm>
          <a:prstGeom prst="rect">
            <a:avLst/>
          </a:prstGeom>
        </p:spPr>
      </p:pic>
      <p:pic>
        <p:nvPicPr>
          <p:cNvPr id="7" name="Picture 6">
            <a:extLst>
              <a:ext uri="{FF2B5EF4-FFF2-40B4-BE49-F238E27FC236}">
                <a16:creationId xmlns:a16="http://schemas.microsoft.com/office/drawing/2014/main" id="{ACC48560-A5C1-469E-91AA-1F69A2C54CA5}"/>
              </a:ext>
            </a:extLst>
          </p:cNvPr>
          <p:cNvPicPr>
            <a:picLocks noChangeAspect="1"/>
          </p:cNvPicPr>
          <p:nvPr/>
        </p:nvPicPr>
        <p:blipFill>
          <a:blip r:embed="rId6"/>
          <a:stretch>
            <a:fillRect/>
          </a:stretch>
        </p:blipFill>
        <p:spPr>
          <a:xfrm>
            <a:off x="8555377" y="1719083"/>
            <a:ext cx="2772162" cy="2143424"/>
          </a:xfrm>
          <a:prstGeom prst="rect">
            <a:avLst/>
          </a:prstGeom>
        </p:spPr>
      </p:pic>
      <p:pic>
        <p:nvPicPr>
          <p:cNvPr id="8" name="Picture 7">
            <a:extLst>
              <a:ext uri="{FF2B5EF4-FFF2-40B4-BE49-F238E27FC236}">
                <a16:creationId xmlns:a16="http://schemas.microsoft.com/office/drawing/2014/main" id="{C6873DD5-66D7-4C95-90D6-B38F65918308}"/>
              </a:ext>
            </a:extLst>
          </p:cNvPr>
          <p:cNvPicPr>
            <a:picLocks noChangeAspect="1"/>
          </p:cNvPicPr>
          <p:nvPr/>
        </p:nvPicPr>
        <p:blipFill>
          <a:blip r:embed="rId7"/>
          <a:stretch>
            <a:fillRect/>
          </a:stretch>
        </p:blipFill>
        <p:spPr>
          <a:xfrm>
            <a:off x="536453" y="3532510"/>
            <a:ext cx="3524742" cy="1076475"/>
          </a:xfrm>
          <a:prstGeom prst="rect">
            <a:avLst/>
          </a:prstGeom>
        </p:spPr>
      </p:pic>
      <p:pic>
        <p:nvPicPr>
          <p:cNvPr id="9" name="Picture 8">
            <a:extLst>
              <a:ext uri="{FF2B5EF4-FFF2-40B4-BE49-F238E27FC236}">
                <a16:creationId xmlns:a16="http://schemas.microsoft.com/office/drawing/2014/main" id="{74A92D51-10A0-48A8-A2F8-B5187C57AD4C}"/>
              </a:ext>
            </a:extLst>
          </p:cNvPr>
          <p:cNvPicPr>
            <a:picLocks noChangeAspect="1"/>
          </p:cNvPicPr>
          <p:nvPr/>
        </p:nvPicPr>
        <p:blipFill>
          <a:blip r:embed="rId8"/>
          <a:stretch>
            <a:fillRect/>
          </a:stretch>
        </p:blipFill>
        <p:spPr>
          <a:xfrm>
            <a:off x="9746585" y="4302925"/>
            <a:ext cx="1933845" cy="1781424"/>
          </a:xfrm>
          <a:prstGeom prst="rect">
            <a:avLst/>
          </a:prstGeom>
        </p:spPr>
      </p:pic>
      <p:pic>
        <p:nvPicPr>
          <p:cNvPr id="10" name="Picture 9">
            <a:extLst>
              <a:ext uri="{FF2B5EF4-FFF2-40B4-BE49-F238E27FC236}">
                <a16:creationId xmlns:a16="http://schemas.microsoft.com/office/drawing/2014/main" id="{445F98E7-07C1-488E-AB69-ADE3C13C30BA}"/>
              </a:ext>
            </a:extLst>
          </p:cNvPr>
          <p:cNvPicPr>
            <a:picLocks noChangeAspect="1"/>
          </p:cNvPicPr>
          <p:nvPr/>
        </p:nvPicPr>
        <p:blipFill>
          <a:blip r:embed="rId9"/>
          <a:stretch>
            <a:fillRect/>
          </a:stretch>
        </p:blipFill>
        <p:spPr>
          <a:xfrm>
            <a:off x="6280819" y="4302925"/>
            <a:ext cx="2838846" cy="1438476"/>
          </a:xfrm>
          <a:prstGeom prst="rect">
            <a:avLst/>
          </a:prstGeom>
        </p:spPr>
      </p:pic>
      <p:pic>
        <p:nvPicPr>
          <p:cNvPr id="11" name="Picture 10">
            <a:extLst>
              <a:ext uri="{FF2B5EF4-FFF2-40B4-BE49-F238E27FC236}">
                <a16:creationId xmlns:a16="http://schemas.microsoft.com/office/drawing/2014/main" id="{D79BEA68-ED46-46A4-AF92-78BF8440F362}"/>
              </a:ext>
            </a:extLst>
          </p:cNvPr>
          <p:cNvPicPr>
            <a:picLocks noChangeAspect="1"/>
          </p:cNvPicPr>
          <p:nvPr/>
        </p:nvPicPr>
        <p:blipFill>
          <a:blip r:embed="rId10"/>
          <a:stretch>
            <a:fillRect/>
          </a:stretch>
        </p:blipFill>
        <p:spPr>
          <a:xfrm>
            <a:off x="840303" y="4630083"/>
            <a:ext cx="2200582" cy="1619476"/>
          </a:xfrm>
          <a:prstGeom prst="rect">
            <a:avLst/>
          </a:prstGeom>
        </p:spPr>
      </p:pic>
    </p:spTree>
    <p:extLst>
      <p:ext uri="{BB962C8B-B14F-4D97-AF65-F5344CB8AC3E}">
        <p14:creationId xmlns:p14="http://schemas.microsoft.com/office/powerpoint/2010/main" val="2276368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CFAC3B-9650-459E-84C4-3009EBCEEB86}"/>
              </a:ext>
            </a:extLst>
          </p:cNvPr>
          <p:cNvSpPr/>
          <p:nvPr/>
        </p:nvSpPr>
        <p:spPr>
          <a:xfrm>
            <a:off x="554636" y="337837"/>
            <a:ext cx="11125794" cy="8410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accent1"/>
                </a:solidFill>
              </a:rPr>
              <a:t>Answer</a:t>
            </a:r>
          </a:p>
        </p:txBody>
      </p:sp>
      <p:pic>
        <p:nvPicPr>
          <p:cNvPr id="3" name="Picture 2">
            <a:extLst>
              <a:ext uri="{FF2B5EF4-FFF2-40B4-BE49-F238E27FC236}">
                <a16:creationId xmlns:a16="http://schemas.microsoft.com/office/drawing/2014/main" id="{160BE137-7267-49C7-AAB1-FEACDA949526}"/>
              </a:ext>
            </a:extLst>
          </p:cNvPr>
          <p:cNvPicPr>
            <a:picLocks noChangeAspect="1"/>
          </p:cNvPicPr>
          <p:nvPr/>
        </p:nvPicPr>
        <p:blipFill>
          <a:blip r:embed="rId2"/>
          <a:stretch>
            <a:fillRect/>
          </a:stretch>
        </p:blipFill>
        <p:spPr>
          <a:xfrm>
            <a:off x="787512" y="3238969"/>
            <a:ext cx="2149970" cy="2313554"/>
          </a:xfrm>
          <a:prstGeom prst="rect">
            <a:avLst/>
          </a:prstGeom>
        </p:spPr>
      </p:pic>
      <p:pic>
        <p:nvPicPr>
          <p:cNvPr id="4" name="Picture 3">
            <a:extLst>
              <a:ext uri="{FF2B5EF4-FFF2-40B4-BE49-F238E27FC236}">
                <a16:creationId xmlns:a16="http://schemas.microsoft.com/office/drawing/2014/main" id="{F6600054-AC1B-4BCF-859B-B8EF40FE6444}"/>
              </a:ext>
            </a:extLst>
          </p:cNvPr>
          <p:cNvPicPr>
            <a:picLocks noChangeAspect="1"/>
          </p:cNvPicPr>
          <p:nvPr/>
        </p:nvPicPr>
        <p:blipFill>
          <a:blip r:embed="rId3"/>
          <a:stretch>
            <a:fillRect/>
          </a:stretch>
        </p:blipFill>
        <p:spPr>
          <a:xfrm>
            <a:off x="5348183" y="3249513"/>
            <a:ext cx="1495634" cy="2391109"/>
          </a:xfrm>
          <a:prstGeom prst="rect">
            <a:avLst/>
          </a:prstGeom>
        </p:spPr>
      </p:pic>
      <p:pic>
        <p:nvPicPr>
          <p:cNvPr id="5" name="Picture 4">
            <a:extLst>
              <a:ext uri="{FF2B5EF4-FFF2-40B4-BE49-F238E27FC236}">
                <a16:creationId xmlns:a16="http://schemas.microsoft.com/office/drawing/2014/main" id="{62DB7172-BE79-476D-BB5E-071508A90C7C}"/>
              </a:ext>
            </a:extLst>
          </p:cNvPr>
          <p:cNvPicPr>
            <a:picLocks noChangeAspect="1"/>
          </p:cNvPicPr>
          <p:nvPr/>
        </p:nvPicPr>
        <p:blipFill>
          <a:blip r:embed="rId4"/>
          <a:stretch>
            <a:fillRect/>
          </a:stretch>
        </p:blipFill>
        <p:spPr>
          <a:xfrm>
            <a:off x="9105743" y="619282"/>
            <a:ext cx="950749" cy="2422146"/>
          </a:xfrm>
          <a:prstGeom prst="rect">
            <a:avLst/>
          </a:prstGeom>
        </p:spPr>
      </p:pic>
      <p:pic>
        <p:nvPicPr>
          <p:cNvPr id="6" name="Picture 5">
            <a:extLst>
              <a:ext uri="{FF2B5EF4-FFF2-40B4-BE49-F238E27FC236}">
                <a16:creationId xmlns:a16="http://schemas.microsoft.com/office/drawing/2014/main" id="{FD4A0E1B-6EB5-434C-8F8E-CE88E1C8A524}"/>
              </a:ext>
            </a:extLst>
          </p:cNvPr>
          <p:cNvPicPr>
            <a:picLocks noChangeAspect="1"/>
          </p:cNvPicPr>
          <p:nvPr/>
        </p:nvPicPr>
        <p:blipFill>
          <a:blip r:embed="rId5"/>
          <a:stretch>
            <a:fillRect/>
          </a:stretch>
        </p:blipFill>
        <p:spPr>
          <a:xfrm>
            <a:off x="2221646" y="1128272"/>
            <a:ext cx="2700216" cy="1367642"/>
          </a:xfrm>
          <a:prstGeom prst="rect">
            <a:avLst/>
          </a:prstGeom>
        </p:spPr>
      </p:pic>
      <p:pic>
        <p:nvPicPr>
          <p:cNvPr id="9" name="Picture 8">
            <a:extLst>
              <a:ext uri="{FF2B5EF4-FFF2-40B4-BE49-F238E27FC236}">
                <a16:creationId xmlns:a16="http://schemas.microsoft.com/office/drawing/2014/main" id="{74A92D51-10A0-48A8-A2F8-B5187C57AD4C}"/>
              </a:ext>
            </a:extLst>
          </p:cNvPr>
          <p:cNvPicPr>
            <a:picLocks noChangeAspect="1"/>
          </p:cNvPicPr>
          <p:nvPr/>
        </p:nvPicPr>
        <p:blipFill>
          <a:blip r:embed="rId6"/>
          <a:stretch>
            <a:fillRect/>
          </a:stretch>
        </p:blipFill>
        <p:spPr>
          <a:xfrm>
            <a:off x="8872467" y="3549917"/>
            <a:ext cx="1933845" cy="1781424"/>
          </a:xfrm>
          <a:prstGeom prst="rect">
            <a:avLst/>
          </a:prstGeom>
        </p:spPr>
      </p:pic>
      <p:sp>
        <p:nvSpPr>
          <p:cNvPr id="12" name="Rectangle 11">
            <a:extLst>
              <a:ext uri="{FF2B5EF4-FFF2-40B4-BE49-F238E27FC236}">
                <a16:creationId xmlns:a16="http://schemas.microsoft.com/office/drawing/2014/main" id="{89EEC425-F863-4509-9884-034051AE2207}"/>
              </a:ext>
            </a:extLst>
          </p:cNvPr>
          <p:cNvSpPr/>
          <p:nvPr/>
        </p:nvSpPr>
        <p:spPr>
          <a:xfrm>
            <a:off x="983701" y="5813377"/>
            <a:ext cx="1742762" cy="34723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rPr>
              <a:t>BAG</a:t>
            </a:r>
          </a:p>
        </p:txBody>
      </p:sp>
      <p:sp>
        <p:nvSpPr>
          <p:cNvPr id="13" name="Rectangle 12">
            <a:extLst>
              <a:ext uri="{FF2B5EF4-FFF2-40B4-BE49-F238E27FC236}">
                <a16:creationId xmlns:a16="http://schemas.microsoft.com/office/drawing/2014/main" id="{2791AE26-6E91-4530-8CF6-0D8784D03E7C}"/>
              </a:ext>
            </a:extLst>
          </p:cNvPr>
          <p:cNvSpPr/>
          <p:nvPr/>
        </p:nvSpPr>
        <p:spPr>
          <a:xfrm>
            <a:off x="2619879" y="2579286"/>
            <a:ext cx="1903750" cy="462142"/>
          </a:xfrm>
          <a:prstGeom prst="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rPr>
              <a:t>CARTON</a:t>
            </a:r>
          </a:p>
        </p:txBody>
      </p:sp>
      <p:sp>
        <p:nvSpPr>
          <p:cNvPr id="14" name="Rectangle 13">
            <a:extLst>
              <a:ext uri="{FF2B5EF4-FFF2-40B4-BE49-F238E27FC236}">
                <a16:creationId xmlns:a16="http://schemas.microsoft.com/office/drawing/2014/main" id="{B1B59DEF-7EFA-4112-9795-E5F65F89C263}"/>
              </a:ext>
            </a:extLst>
          </p:cNvPr>
          <p:cNvSpPr/>
          <p:nvPr/>
        </p:nvSpPr>
        <p:spPr>
          <a:xfrm>
            <a:off x="7270139" y="1969486"/>
            <a:ext cx="1903750" cy="543056"/>
          </a:xfrm>
          <a:prstGeom prst="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rPr>
              <a:t>BOTTLE</a:t>
            </a:r>
          </a:p>
        </p:txBody>
      </p:sp>
      <p:sp>
        <p:nvSpPr>
          <p:cNvPr id="15" name="Rectangle 14">
            <a:extLst>
              <a:ext uri="{FF2B5EF4-FFF2-40B4-BE49-F238E27FC236}">
                <a16:creationId xmlns:a16="http://schemas.microsoft.com/office/drawing/2014/main" id="{0DC7CBF5-BBAA-4052-9529-24B95579C2A6}"/>
              </a:ext>
            </a:extLst>
          </p:cNvPr>
          <p:cNvSpPr/>
          <p:nvPr/>
        </p:nvSpPr>
        <p:spPr>
          <a:xfrm>
            <a:off x="9119665" y="3327155"/>
            <a:ext cx="1903750" cy="7435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CCB20BF-E663-4701-ADF3-470D6665E864}"/>
              </a:ext>
            </a:extLst>
          </p:cNvPr>
          <p:cNvSpPr/>
          <p:nvPr/>
        </p:nvSpPr>
        <p:spPr>
          <a:xfrm>
            <a:off x="9173889" y="2848642"/>
            <a:ext cx="1903750" cy="7435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BB15CBB-31C9-451E-B6F2-F53963229425}"/>
              </a:ext>
            </a:extLst>
          </p:cNvPr>
          <p:cNvSpPr/>
          <p:nvPr/>
        </p:nvSpPr>
        <p:spPr>
          <a:xfrm>
            <a:off x="8685459" y="2877717"/>
            <a:ext cx="1903750" cy="7435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136B813-DDAC-4B1E-981A-5ED800CC4677}"/>
              </a:ext>
            </a:extLst>
          </p:cNvPr>
          <p:cNvSpPr/>
          <p:nvPr/>
        </p:nvSpPr>
        <p:spPr>
          <a:xfrm>
            <a:off x="5370592" y="5734249"/>
            <a:ext cx="1510444" cy="46358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rPr>
              <a:t>CAN</a:t>
            </a:r>
          </a:p>
        </p:txBody>
      </p:sp>
      <p:sp>
        <p:nvSpPr>
          <p:cNvPr id="22" name="Rectangle 21">
            <a:extLst>
              <a:ext uri="{FF2B5EF4-FFF2-40B4-BE49-F238E27FC236}">
                <a16:creationId xmlns:a16="http://schemas.microsoft.com/office/drawing/2014/main" id="{3BD5273C-9B50-4811-A066-81176C054DDF}"/>
              </a:ext>
            </a:extLst>
          </p:cNvPr>
          <p:cNvSpPr/>
          <p:nvPr/>
        </p:nvSpPr>
        <p:spPr>
          <a:xfrm>
            <a:off x="9254518" y="5542442"/>
            <a:ext cx="1603947" cy="67601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rPr>
              <a:t>GROCERIES</a:t>
            </a:r>
          </a:p>
        </p:txBody>
      </p:sp>
    </p:spTree>
    <p:extLst>
      <p:ext uri="{BB962C8B-B14F-4D97-AF65-F5344CB8AC3E}">
        <p14:creationId xmlns:p14="http://schemas.microsoft.com/office/powerpoint/2010/main" val="23799828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6554</TotalTime>
  <Words>1218</Words>
  <Application>Microsoft Office PowerPoint</Application>
  <PresentationFormat>Widescreen</PresentationFormat>
  <Paragraphs>140</Paragraphs>
  <Slides>37</Slides>
  <Notes>1</Notes>
  <HiddenSlides>0</HiddenSlides>
  <MMClips>10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Arial</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vaxalin@outlook.com.vn</cp:lastModifiedBy>
  <cp:revision>348</cp:revision>
  <dcterms:created xsi:type="dcterms:W3CDTF">2020-12-08T03:17:05Z</dcterms:created>
  <dcterms:modified xsi:type="dcterms:W3CDTF">2023-07-27T11:36:40Z</dcterms:modified>
</cp:coreProperties>
</file>