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0" r:id="rId2"/>
    <p:sldId id="304" r:id="rId3"/>
    <p:sldId id="302" r:id="rId4"/>
    <p:sldId id="292" r:id="rId5"/>
    <p:sldId id="408" r:id="rId6"/>
    <p:sldId id="410" r:id="rId7"/>
    <p:sldId id="306" r:id="rId8"/>
    <p:sldId id="386" r:id="rId9"/>
    <p:sldId id="411" r:id="rId10"/>
    <p:sldId id="333" r:id="rId11"/>
    <p:sldId id="389" r:id="rId12"/>
    <p:sldId id="387" r:id="rId13"/>
    <p:sldId id="336" r:id="rId14"/>
    <p:sldId id="390" r:id="rId15"/>
    <p:sldId id="335" r:id="rId16"/>
    <p:sldId id="412" r:id="rId17"/>
    <p:sldId id="413" r:id="rId18"/>
    <p:sldId id="344" r:id="rId19"/>
    <p:sldId id="393" r:id="rId20"/>
    <p:sldId id="394" r:id="rId21"/>
    <p:sldId id="395" r:id="rId22"/>
    <p:sldId id="414" r:id="rId23"/>
    <p:sldId id="396" r:id="rId24"/>
    <p:sldId id="398" r:id="rId25"/>
    <p:sldId id="415" r:id="rId26"/>
    <p:sldId id="402" r:id="rId27"/>
    <p:sldId id="404" r:id="rId28"/>
    <p:sldId id="315" r:id="rId29"/>
    <p:sldId id="406" r:id="rId30"/>
    <p:sldId id="407" r:id="rId31"/>
    <p:sldId id="331" r:id="rId32"/>
    <p:sldId id="295" r:id="rId33"/>
    <p:sldId id="329" r:id="rId34"/>
    <p:sldId id="34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3"/>
    <a:srgbClr val="FFDD71"/>
    <a:srgbClr val="FFC50D"/>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55" autoAdjust="0"/>
    <p:restoredTop sz="94657"/>
  </p:normalViewPr>
  <p:slideViewPr>
    <p:cSldViewPr snapToGrid="0">
      <p:cViewPr varScale="1">
        <p:scale>
          <a:sx n="80" d="100"/>
          <a:sy n="80" d="100"/>
        </p:scale>
        <p:origin x="115"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8</a:t>
            </a:fld>
            <a:endParaRPr lang="en-US"/>
          </a:p>
        </p:txBody>
      </p:sp>
    </p:spTree>
    <p:extLst>
      <p:ext uri="{BB962C8B-B14F-4D97-AF65-F5344CB8AC3E}">
        <p14:creationId xmlns:p14="http://schemas.microsoft.com/office/powerpoint/2010/main" val="294384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390685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22</a:t>
            </a:fld>
            <a:endParaRPr lang="en-US"/>
          </a:p>
        </p:txBody>
      </p:sp>
    </p:spTree>
    <p:extLst>
      <p:ext uri="{BB962C8B-B14F-4D97-AF65-F5344CB8AC3E}">
        <p14:creationId xmlns:p14="http://schemas.microsoft.com/office/powerpoint/2010/main" val="217898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23</a:t>
            </a:fld>
            <a:endParaRPr lang="en-US"/>
          </a:p>
        </p:txBody>
      </p:sp>
    </p:spTree>
    <p:extLst>
      <p:ext uri="{BB962C8B-B14F-4D97-AF65-F5344CB8AC3E}">
        <p14:creationId xmlns:p14="http://schemas.microsoft.com/office/powerpoint/2010/main" val="38671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34</a:t>
            </a:fld>
            <a:endParaRPr lang="en-US"/>
          </a:p>
        </p:txBody>
      </p:sp>
    </p:spTree>
    <p:extLst>
      <p:ext uri="{BB962C8B-B14F-4D97-AF65-F5344CB8AC3E}">
        <p14:creationId xmlns:p14="http://schemas.microsoft.com/office/powerpoint/2010/main" val="105669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3092056" cy="6463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 Around Town</a:t>
            </a:r>
          </a:p>
          <a:p>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6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Lesson</a:t>
            </a:r>
            <a:r>
              <a:rPr lang="en-US" sz="1800" b="1" baseline="0">
                <a:solidFill>
                  <a:schemeClr val="bg1"/>
                </a:solidFill>
              </a:rPr>
              <a:t> 3.1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p3"/><Relationship Id="rId1" Type="http://schemas.openxmlformats.org/officeDocument/2006/relationships/audio" Target="NULL" TargetMode="Externa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p3"/><Relationship Id="rId1" Type="http://schemas.openxmlformats.org/officeDocument/2006/relationships/audio" Target="NULL" TargetMode="Externa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3.wdp"/><Relationship Id="rId2" Type="http://schemas.microsoft.com/office/2007/relationships/media" Target="../media/media13.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uhome.com.vn/DHALesson?idGrade=9&amp;idSubject=1&amp;idSeries=32&amp;idTheme=399&amp;IdLevel=1&amp;idThemeServer=52" TargetMode="External"/><Relationship Id="rId2" Type="http://schemas.openxmlformats.org/officeDocument/2006/relationships/hyperlink" Target="https://eduhome.com.vn/DHALesson?idGrade=19&amp;idSubject=1&amp;idSeries=117&amp;idTheme=979&amp;IdLevel=1&amp;idThemeServer=67" TargetMode="Externa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media" Target="../media/media7.mp3"/><Relationship Id="rId13" Type="http://schemas.openxmlformats.org/officeDocument/2006/relationships/image" Target="../media/image10.png"/><Relationship Id="rId3" Type="http://schemas.microsoft.com/office/2007/relationships/media" Target="../media/media2.mp3"/><Relationship Id="rId7" Type="http://schemas.microsoft.com/office/2007/relationships/media" Target="../media/media6.mp3"/><Relationship Id="rId12" Type="http://schemas.openxmlformats.org/officeDocument/2006/relationships/notesSlide" Target="../notesSlides/notesSlide1.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media" Target="../media/media5.mp3"/><Relationship Id="rId11" Type="http://schemas.openxmlformats.org/officeDocument/2006/relationships/slideLayout" Target="../slideLayouts/slideLayout2.xml"/><Relationship Id="rId5" Type="http://schemas.microsoft.com/office/2007/relationships/media" Target="../media/media4.mp3"/><Relationship Id="rId10" Type="http://schemas.microsoft.com/office/2007/relationships/media" Target="../media/media9.mp3"/><Relationship Id="rId4" Type="http://schemas.microsoft.com/office/2007/relationships/media" Target="../media/media3.mp3"/><Relationship Id="rId9" Type="http://schemas.microsoft.com/office/2007/relationships/media" Target="../media/media8.mp3"/></Relationships>
</file>

<file path=ppt/slides/_rels/slide9.xml.rels><?xml version="1.0" encoding="UTF-8" standalone="yes"?>
<Relationships xmlns="http://schemas.openxmlformats.org/package/2006/relationships"><Relationship Id="rId8" Type="http://schemas.microsoft.com/office/2007/relationships/media" Target="../media/media7.mp3"/><Relationship Id="rId13" Type="http://schemas.openxmlformats.org/officeDocument/2006/relationships/image" Target="../media/image10.png"/><Relationship Id="rId3" Type="http://schemas.microsoft.com/office/2007/relationships/media" Target="../media/media2.mp3"/><Relationship Id="rId7" Type="http://schemas.microsoft.com/office/2007/relationships/media" Target="../media/media6.mp3"/><Relationship Id="rId12" Type="http://schemas.openxmlformats.org/officeDocument/2006/relationships/notesSlide" Target="../notesSlides/notesSlide2.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media" Target="../media/media5.mp3"/><Relationship Id="rId11" Type="http://schemas.openxmlformats.org/officeDocument/2006/relationships/slideLayout" Target="../slideLayouts/slideLayout2.xml"/><Relationship Id="rId5" Type="http://schemas.microsoft.com/office/2007/relationships/media" Target="../media/media4.mp3"/><Relationship Id="rId10" Type="http://schemas.microsoft.com/office/2007/relationships/media" Target="../media/media9.mp3"/><Relationship Id="rId4" Type="http://schemas.microsoft.com/office/2007/relationships/media" Target="../media/media3.mp3"/><Relationship Id="rId9" Type="http://schemas.microsoft.com/office/2007/relationships/media" Target="../media/media8.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333"/>
          </a:xfrm>
          <a:prstGeom prst="rect">
            <a:avLst/>
          </a:prstGeom>
        </p:spPr>
      </p:pic>
      <p:sp>
        <p:nvSpPr>
          <p:cNvPr id="5" name="TextBox 4"/>
          <p:cNvSpPr txBox="1"/>
          <p:nvPr/>
        </p:nvSpPr>
        <p:spPr>
          <a:xfrm>
            <a:off x="5402424" y="2509937"/>
            <a:ext cx="6288833" cy="1877437"/>
          </a:xfrm>
          <a:prstGeom prst="rect">
            <a:avLst/>
          </a:prstGeom>
          <a:noFill/>
        </p:spPr>
        <p:txBody>
          <a:bodyPr wrap="square" rtlCol="0">
            <a:spAutoFit/>
          </a:bodyPr>
          <a:lstStyle/>
          <a:p>
            <a:pPr algn="ctr"/>
            <a:r>
              <a:rPr lang="en-US" sz="4800" b="1" dirty="0">
                <a:solidFill>
                  <a:srgbClr val="FF0000"/>
                </a:solidFill>
              </a:rPr>
              <a:t>Unit 5: Around Town</a:t>
            </a:r>
          </a:p>
          <a:p>
            <a:pPr algn="ctr"/>
            <a:r>
              <a:rPr lang="en-US" sz="3200" dirty="0">
                <a:solidFill>
                  <a:srgbClr val="00B050"/>
                </a:solidFill>
              </a:rPr>
              <a:t>Lesson 3.1: Vocabulary &amp; Listening</a:t>
            </a:r>
          </a:p>
          <a:p>
            <a:pPr algn="ctr"/>
            <a:r>
              <a:rPr lang="en-US" sz="3200" dirty="0">
                <a:solidFill>
                  <a:srgbClr val="00B0F0"/>
                </a:solidFill>
              </a:rPr>
              <a:t>Page 44</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038" y="457200"/>
            <a:ext cx="9601200" cy="5943600"/>
          </a:xfrm>
          <a:prstGeom prst="rect">
            <a:avLst/>
          </a:prstGeom>
        </p:spPr>
      </p:pic>
      <p:sp>
        <p:nvSpPr>
          <p:cNvPr id="3" name="TextBox 2"/>
          <p:cNvSpPr txBox="1"/>
          <p:nvPr/>
        </p:nvSpPr>
        <p:spPr>
          <a:xfrm>
            <a:off x="4055706" y="4059387"/>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206299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705" y="4698100"/>
            <a:ext cx="10832836" cy="923330"/>
          </a:xfrm>
          <a:prstGeom prst="rect">
            <a:avLst/>
          </a:prstGeom>
          <a:noFill/>
        </p:spPr>
        <p:txBody>
          <a:bodyPr wrap="square" rtlCol="0">
            <a:spAutoFit/>
          </a:bodyPr>
          <a:lstStyle/>
          <a:p>
            <a:r>
              <a:rPr lang="en-US" sz="3600"/>
              <a:t>How many pictures are there? </a:t>
            </a:r>
            <a:endParaRPr lang="en-US" sz="3600">
              <a:solidFill>
                <a:srgbClr val="FF0000"/>
              </a:solidFill>
            </a:endParaRPr>
          </a:p>
          <a:p>
            <a:endParaRPr lang="en-US" dirty="0">
              <a:ea typeface="Times New Roman" panose="02020603050405020304" pitchFamily="18" charset="0"/>
            </a:endParaRPr>
          </a:p>
        </p:txBody>
      </p:sp>
      <p:sp>
        <p:nvSpPr>
          <p:cNvPr id="4" name="TextBox 3"/>
          <p:cNvSpPr txBox="1"/>
          <p:nvPr/>
        </p:nvSpPr>
        <p:spPr>
          <a:xfrm>
            <a:off x="131705" y="5176030"/>
            <a:ext cx="10832836" cy="646331"/>
          </a:xfrm>
          <a:prstGeom prst="rect">
            <a:avLst/>
          </a:prstGeom>
          <a:noFill/>
        </p:spPr>
        <p:txBody>
          <a:bodyPr wrap="square" rtlCol="0">
            <a:spAutoFit/>
          </a:bodyPr>
          <a:lstStyle/>
          <a:p>
            <a:r>
              <a:rPr lang="en-US" sz="3600"/>
              <a:t>What are they? </a:t>
            </a:r>
            <a:endParaRPr lang="en-US" dirty="0">
              <a:ea typeface="Times New Roman" panose="02020603050405020304" pitchFamily="18" charset="0"/>
            </a:endParaRPr>
          </a:p>
        </p:txBody>
      </p:sp>
      <p:sp>
        <p:nvSpPr>
          <p:cNvPr id="5" name="TextBox 4"/>
          <p:cNvSpPr txBox="1"/>
          <p:nvPr/>
        </p:nvSpPr>
        <p:spPr>
          <a:xfrm>
            <a:off x="131705" y="5721475"/>
            <a:ext cx="10832836" cy="646331"/>
          </a:xfrm>
          <a:prstGeom prst="rect">
            <a:avLst/>
          </a:prstGeom>
          <a:noFill/>
        </p:spPr>
        <p:txBody>
          <a:bodyPr wrap="square" rtlCol="0">
            <a:spAutoFit/>
          </a:bodyPr>
          <a:lstStyle/>
          <a:p>
            <a:r>
              <a:rPr lang="en-US" sz="3600"/>
              <a:t>What are you going to do? </a:t>
            </a:r>
            <a:endParaRPr lang="en-US" dirty="0">
              <a:ea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52550" y="323650"/>
            <a:ext cx="9163050" cy="4374450"/>
          </a:xfrm>
          <a:prstGeom prst="rect">
            <a:avLst/>
          </a:prstGeom>
        </p:spPr>
      </p:pic>
      <p:sp>
        <p:nvSpPr>
          <p:cNvPr id="2" name="Rectangle 1"/>
          <p:cNvSpPr/>
          <p:nvPr/>
        </p:nvSpPr>
        <p:spPr>
          <a:xfrm>
            <a:off x="5783140" y="4698100"/>
            <a:ext cx="1614545" cy="646331"/>
          </a:xfrm>
          <a:prstGeom prst="rect">
            <a:avLst/>
          </a:prstGeom>
        </p:spPr>
        <p:txBody>
          <a:bodyPr wrap="none">
            <a:spAutoFit/>
          </a:bodyPr>
          <a:lstStyle/>
          <a:p>
            <a:r>
              <a:rPr lang="en-US" sz="3600">
                <a:solidFill>
                  <a:srgbClr val="FF0000"/>
                </a:solidFill>
              </a:rPr>
              <a:t>– Nine. </a:t>
            </a:r>
          </a:p>
        </p:txBody>
      </p:sp>
      <p:sp>
        <p:nvSpPr>
          <p:cNvPr id="7" name="Rectangle 6"/>
          <p:cNvSpPr/>
          <p:nvPr/>
        </p:nvSpPr>
        <p:spPr>
          <a:xfrm>
            <a:off x="3107349" y="5176030"/>
            <a:ext cx="1569789" cy="646331"/>
          </a:xfrm>
          <a:prstGeom prst="rect">
            <a:avLst/>
          </a:prstGeom>
        </p:spPr>
        <p:txBody>
          <a:bodyPr wrap="none">
            <a:spAutoFit/>
          </a:bodyPr>
          <a:lstStyle/>
          <a:p>
            <a:r>
              <a:rPr lang="en-US" sz="3600">
                <a:solidFill>
                  <a:srgbClr val="FF0000"/>
                </a:solidFill>
              </a:rPr>
              <a:t>– Food.</a:t>
            </a:r>
          </a:p>
        </p:txBody>
      </p:sp>
      <p:sp>
        <p:nvSpPr>
          <p:cNvPr id="8" name="Rectangle 7"/>
          <p:cNvSpPr/>
          <p:nvPr/>
        </p:nvSpPr>
        <p:spPr>
          <a:xfrm>
            <a:off x="5148951" y="5721475"/>
            <a:ext cx="3647665" cy="646331"/>
          </a:xfrm>
          <a:prstGeom prst="rect">
            <a:avLst/>
          </a:prstGeom>
        </p:spPr>
        <p:txBody>
          <a:bodyPr wrap="none">
            <a:spAutoFit/>
          </a:bodyPr>
          <a:lstStyle/>
          <a:p>
            <a:r>
              <a:rPr lang="en-US" sz="3600">
                <a:solidFill>
                  <a:srgbClr val="FF0000"/>
                </a:solidFill>
              </a:rPr>
              <a:t>– Fill in the blanks.</a:t>
            </a:r>
          </a:p>
        </p:txBody>
      </p:sp>
    </p:spTree>
    <p:extLst>
      <p:ext uri="{BB962C8B-B14F-4D97-AF65-F5344CB8AC3E}">
        <p14:creationId xmlns:p14="http://schemas.microsoft.com/office/powerpoint/2010/main" val="151376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470" y="48500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B0F0"/>
                </a:solidFill>
              </a:rPr>
              <a:t>Work in pairs</a:t>
            </a:r>
            <a:r>
              <a:rPr lang="en-US" sz="3600" i="1">
                <a:solidFill>
                  <a:srgbClr val="00B0F0"/>
                </a:solidFill>
              </a:rPr>
              <a:t>.  Fill in the blanks</a:t>
            </a:r>
            <a:endParaRPr lang="en-US" sz="3600" i="1" dirty="0">
              <a:solidFill>
                <a:srgbClr val="00B0F0"/>
              </a:solidFill>
            </a:endParaRPr>
          </a:p>
        </p:txBody>
      </p:sp>
      <p:pic>
        <p:nvPicPr>
          <p:cNvPr id="5" name="Picture 2" descr="Free Speech bubble 1195466 PNG with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907" y="271171"/>
            <a:ext cx="1038361" cy="66227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016000" y="3517900"/>
            <a:ext cx="3683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Fill in the table</a:t>
            </a:r>
            <a:r>
              <a:rPr lang="en-US"/>
              <a:t> </a:t>
            </a:r>
            <a:br>
              <a:rPr lang="en-US"/>
            </a:br>
            <a:endParaRPr lang="en-US">
              <a:solidFill>
                <a:schemeClr val="bg1"/>
              </a:solidFill>
            </a:endParaRPr>
          </a:p>
        </p:txBody>
      </p:sp>
      <p:sp>
        <p:nvSpPr>
          <p:cNvPr id="11" name="Rectangle 10"/>
          <p:cNvSpPr/>
          <p:nvPr/>
        </p:nvSpPr>
        <p:spPr>
          <a:xfrm>
            <a:off x="4400550" y="2876550"/>
            <a:ext cx="895350"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76847" y="2664144"/>
            <a:ext cx="895350" cy="46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4" name="Rectangle 13"/>
          <p:cNvSpPr/>
          <p:nvPr/>
        </p:nvSpPr>
        <p:spPr>
          <a:xfrm>
            <a:off x="9368145" y="2647950"/>
            <a:ext cx="2128848"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328612" y="1345166"/>
            <a:ext cx="11477138" cy="4733925"/>
          </a:xfrm>
          <a:prstGeom prst="rect">
            <a:avLst/>
          </a:prstGeom>
        </p:spPr>
      </p:pic>
      <p:sp>
        <p:nvSpPr>
          <p:cNvPr id="6" name="Rectangle 5"/>
          <p:cNvSpPr/>
          <p:nvPr/>
        </p:nvSpPr>
        <p:spPr>
          <a:xfrm>
            <a:off x="2071688" y="3517900"/>
            <a:ext cx="938212" cy="273050"/>
          </a:xfrm>
          <a:prstGeom prst="rect">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471892" y="3346648"/>
            <a:ext cx="2137803" cy="615553"/>
          </a:xfrm>
          <a:prstGeom prst="rect">
            <a:avLst/>
          </a:prstGeom>
          <a:noFill/>
        </p:spPr>
        <p:txBody>
          <a:bodyPr wrap="square" rtlCol="0">
            <a:spAutoFit/>
          </a:bodyPr>
          <a:lstStyle/>
          <a:p>
            <a:pPr algn="ctr"/>
            <a:r>
              <a:rPr lang="en-US" sz="3400" b="1">
                <a:solidFill>
                  <a:srgbClr val="FF0000"/>
                </a:solidFill>
              </a:rPr>
              <a:t>noodles</a:t>
            </a:r>
            <a:endParaRPr lang="en-US" sz="3400" b="1" dirty="0">
              <a:solidFill>
                <a:srgbClr val="FF0000"/>
              </a:solidFill>
            </a:endParaRPr>
          </a:p>
        </p:txBody>
      </p:sp>
      <p:sp>
        <p:nvSpPr>
          <p:cNvPr id="23" name="TextBox 22"/>
          <p:cNvSpPr txBox="1"/>
          <p:nvPr/>
        </p:nvSpPr>
        <p:spPr>
          <a:xfrm>
            <a:off x="4138104" y="3338032"/>
            <a:ext cx="2137803" cy="615553"/>
          </a:xfrm>
          <a:prstGeom prst="rect">
            <a:avLst/>
          </a:prstGeom>
          <a:noFill/>
        </p:spPr>
        <p:txBody>
          <a:bodyPr wrap="square" rtlCol="0">
            <a:spAutoFit/>
          </a:bodyPr>
          <a:lstStyle/>
          <a:p>
            <a:pPr algn="ctr"/>
            <a:r>
              <a:rPr lang="en-US" sz="3400" b="1">
                <a:solidFill>
                  <a:srgbClr val="FF0000"/>
                </a:solidFill>
              </a:rPr>
              <a:t>lamb</a:t>
            </a:r>
            <a:endParaRPr lang="en-US" sz="3400" b="1" dirty="0">
              <a:solidFill>
                <a:srgbClr val="FF0000"/>
              </a:solidFill>
            </a:endParaRPr>
          </a:p>
        </p:txBody>
      </p:sp>
      <p:sp>
        <p:nvSpPr>
          <p:cNvPr id="24" name="TextBox 23"/>
          <p:cNvSpPr txBox="1"/>
          <p:nvPr/>
        </p:nvSpPr>
        <p:spPr>
          <a:xfrm>
            <a:off x="6638821" y="3338031"/>
            <a:ext cx="2137803" cy="615553"/>
          </a:xfrm>
          <a:prstGeom prst="rect">
            <a:avLst/>
          </a:prstGeom>
          <a:noFill/>
        </p:spPr>
        <p:txBody>
          <a:bodyPr wrap="square" rtlCol="0">
            <a:spAutoFit/>
          </a:bodyPr>
          <a:lstStyle/>
          <a:p>
            <a:pPr algn="ctr"/>
            <a:r>
              <a:rPr lang="en-US" sz="3400" b="1">
                <a:solidFill>
                  <a:srgbClr val="FF0000"/>
                </a:solidFill>
              </a:rPr>
              <a:t>grill</a:t>
            </a:r>
            <a:endParaRPr lang="en-US" sz="3400" b="1" dirty="0">
              <a:solidFill>
                <a:srgbClr val="FF0000"/>
              </a:solidFill>
            </a:endParaRPr>
          </a:p>
        </p:txBody>
      </p:sp>
      <p:sp>
        <p:nvSpPr>
          <p:cNvPr id="25" name="TextBox 24"/>
          <p:cNvSpPr txBox="1"/>
          <p:nvPr/>
        </p:nvSpPr>
        <p:spPr>
          <a:xfrm>
            <a:off x="9222285" y="3378398"/>
            <a:ext cx="2137803" cy="615553"/>
          </a:xfrm>
          <a:prstGeom prst="rect">
            <a:avLst/>
          </a:prstGeom>
          <a:noFill/>
        </p:spPr>
        <p:txBody>
          <a:bodyPr wrap="square" rtlCol="0">
            <a:spAutoFit/>
          </a:bodyPr>
          <a:lstStyle/>
          <a:p>
            <a:pPr algn="ctr"/>
            <a:r>
              <a:rPr lang="en-US" sz="3400" b="1">
                <a:solidFill>
                  <a:srgbClr val="FF0000"/>
                </a:solidFill>
              </a:rPr>
              <a:t>herbs</a:t>
            </a:r>
            <a:endParaRPr lang="en-US" sz="3400" b="1" dirty="0">
              <a:solidFill>
                <a:srgbClr val="FF0000"/>
              </a:solidFill>
            </a:endParaRPr>
          </a:p>
        </p:txBody>
      </p:sp>
      <p:sp>
        <p:nvSpPr>
          <p:cNvPr id="26" name="TextBox 25"/>
          <p:cNvSpPr txBox="1"/>
          <p:nvPr/>
        </p:nvSpPr>
        <p:spPr>
          <a:xfrm>
            <a:off x="573773" y="5381648"/>
            <a:ext cx="2137803" cy="615553"/>
          </a:xfrm>
          <a:prstGeom prst="rect">
            <a:avLst/>
          </a:prstGeom>
          <a:noFill/>
        </p:spPr>
        <p:txBody>
          <a:bodyPr wrap="square" rtlCol="0">
            <a:spAutoFit/>
          </a:bodyPr>
          <a:lstStyle/>
          <a:p>
            <a:pPr algn="ctr"/>
            <a:r>
              <a:rPr lang="en-US" sz="3400" b="1" dirty="0">
                <a:solidFill>
                  <a:srgbClr val="FF0000"/>
                </a:solidFill>
              </a:rPr>
              <a:t>seafood</a:t>
            </a:r>
          </a:p>
        </p:txBody>
      </p:sp>
      <p:sp>
        <p:nvSpPr>
          <p:cNvPr id="27" name="TextBox 26"/>
          <p:cNvSpPr txBox="1"/>
          <p:nvPr/>
        </p:nvSpPr>
        <p:spPr>
          <a:xfrm>
            <a:off x="2775813" y="5381695"/>
            <a:ext cx="2137803" cy="615553"/>
          </a:xfrm>
          <a:prstGeom prst="rect">
            <a:avLst/>
          </a:prstGeom>
          <a:noFill/>
        </p:spPr>
        <p:txBody>
          <a:bodyPr wrap="square" rtlCol="0">
            <a:spAutoFit/>
          </a:bodyPr>
          <a:lstStyle/>
          <a:p>
            <a:pPr algn="ctr"/>
            <a:r>
              <a:rPr lang="en-US" sz="3400" b="1">
                <a:solidFill>
                  <a:srgbClr val="FF0000"/>
                </a:solidFill>
              </a:rPr>
              <a:t>beef</a:t>
            </a:r>
            <a:endParaRPr lang="en-US" sz="3400" b="1" dirty="0">
              <a:solidFill>
                <a:srgbClr val="FF0000"/>
              </a:solidFill>
            </a:endParaRPr>
          </a:p>
        </p:txBody>
      </p:sp>
      <p:sp>
        <p:nvSpPr>
          <p:cNvPr id="28" name="TextBox 27"/>
          <p:cNvSpPr txBox="1"/>
          <p:nvPr/>
        </p:nvSpPr>
        <p:spPr>
          <a:xfrm>
            <a:off x="5009361" y="5381696"/>
            <a:ext cx="2137803" cy="615553"/>
          </a:xfrm>
          <a:prstGeom prst="rect">
            <a:avLst/>
          </a:prstGeom>
          <a:noFill/>
        </p:spPr>
        <p:txBody>
          <a:bodyPr wrap="square" rtlCol="0">
            <a:spAutoFit/>
          </a:bodyPr>
          <a:lstStyle/>
          <a:p>
            <a:pPr algn="ctr"/>
            <a:r>
              <a:rPr lang="en-US" sz="3400" b="1">
                <a:solidFill>
                  <a:srgbClr val="FF0000"/>
                </a:solidFill>
              </a:rPr>
              <a:t>fry</a:t>
            </a:r>
            <a:endParaRPr lang="en-US" sz="3400" b="1" dirty="0">
              <a:solidFill>
                <a:srgbClr val="FF0000"/>
              </a:solidFill>
            </a:endParaRPr>
          </a:p>
        </p:txBody>
      </p:sp>
      <p:sp>
        <p:nvSpPr>
          <p:cNvPr id="29" name="TextBox 28"/>
          <p:cNvSpPr txBox="1"/>
          <p:nvPr/>
        </p:nvSpPr>
        <p:spPr>
          <a:xfrm>
            <a:off x="7338653" y="5381696"/>
            <a:ext cx="2137803" cy="615553"/>
          </a:xfrm>
          <a:prstGeom prst="rect">
            <a:avLst/>
          </a:prstGeom>
          <a:noFill/>
        </p:spPr>
        <p:txBody>
          <a:bodyPr wrap="square" rtlCol="0">
            <a:spAutoFit/>
          </a:bodyPr>
          <a:lstStyle/>
          <a:p>
            <a:pPr algn="ctr"/>
            <a:r>
              <a:rPr lang="en-US" sz="3400" b="1">
                <a:solidFill>
                  <a:srgbClr val="FF0000"/>
                </a:solidFill>
              </a:rPr>
              <a:t>pork</a:t>
            </a:r>
            <a:endParaRPr lang="en-US" sz="3400" b="1" dirty="0">
              <a:solidFill>
                <a:srgbClr val="FF0000"/>
              </a:solidFill>
            </a:endParaRPr>
          </a:p>
        </p:txBody>
      </p:sp>
      <p:sp>
        <p:nvSpPr>
          <p:cNvPr id="30" name="TextBox 29"/>
          <p:cNvSpPr txBox="1"/>
          <p:nvPr/>
        </p:nvSpPr>
        <p:spPr>
          <a:xfrm>
            <a:off x="9868844" y="5381695"/>
            <a:ext cx="2137803" cy="615553"/>
          </a:xfrm>
          <a:prstGeom prst="rect">
            <a:avLst/>
          </a:prstGeom>
          <a:noFill/>
        </p:spPr>
        <p:txBody>
          <a:bodyPr wrap="square" rtlCol="0">
            <a:spAutoFit/>
          </a:bodyPr>
          <a:lstStyle/>
          <a:p>
            <a:pPr algn="ctr"/>
            <a:r>
              <a:rPr lang="en-US" sz="3400" b="1" dirty="0">
                <a:solidFill>
                  <a:srgbClr val="FF0000"/>
                </a:solidFill>
              </a:rPr>
              <a:t>fish sauce</a:t>
            </a:r>
          </a:p>
        </p:txBody>
      </p:sp>
      <p:pic>
        <p:nvPicPr>
          <p:cNvPr id="7" name="CD1-TRACK 64">
            <a:hlinkClick r:id="" action="ppaction://media"/>
            <a:extLst>
              <a:ext uri="{FF2B5EF4-FFF2-40B4-BE49-F238E27FC236}">
                <a16:creationId xmlns:a16="http://schemas.microsoft.com/office/drawing/2014/main" id="{EF77BDD5-66FE-1B5D-7FB6-AA1E62D83A0C}"/>
              </a:ext>
            </a:extLst>
          </p:cNvPr>
          <p:cNvPicPr>
            <a:picLocks noChangeAspect="1"/>
          </p:cNvPicPr>
          <p:nvPr>
            <a:audioFile r:link="rId1"/>
            <p:extLst>
              <p:ext uri="{DAA4B4D4-6D71-4841-9C94-3DE7FCFB9230}">
                <p14:media xmlns:p14="http://schemas.microsoft.com/office/powerpoint/2010/main" r:embed="rId2">
                  <p14:trim st="15373"/>
                </p14:media>
              </p:ext>
            </p:extLst>
          </p:nvPr>
        </p:nvPicPr>
        <p:blipFill>
          <a:blip r:embed="rId6"/>
          <a:stretch>
            <a:fillRect/>
          </a:stretch>
        </p:blipFill>
        <p:spPr>
          <a:xfrm>
            <a:off x="8407554" y="421513"/>
            <a:ext cx="662018" cy="662018"/>
          </a:xfrm>
          <a:prstGeom prst="rect">
            <a:avLst/>
          </a:prstGeom>
        </p:spPr>
      </p:pic>
    </p:spTree>
    <p:extLst>
      <p:ext uri="{BB962C8B-B14F-4D97-AF65-F5344CB8AC3E}">
        <p14:creationId xmlns:p14="http://schemas.microsoft.com/office/powerpoint/2010/main" val="4121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7"/>
                </p:tgtEl>
              </p:cMediaNode>
            </p:audio>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7446" fill="hold"/>
                                        <p:tgtEl>
                                          <p:spTgt spid="7"/>
                                        </p:tgtEl>
                                      </p:cBhvr>
                                    </p:cmd>
                                  </p:childTnLst>
                                </p:cTn>
                              </p:par>
                            </p:childTnLst>
                          </p:cTn>
                        </p:par>
                      </p:childTnLst>
                    </p:cTn>
                  </p:par>
                </p:childTnLst>
              </p:cTn>
              <p:nextCondLst>
                <p:cond evt="onClick" delay="0">
                  <p:tgtEl>
                    <p:spTgt spid="7"/>
                  </p:tgtEl>
                </p:cond>
              </p:nextCondLst>
            </p:seq>
          </p:childTnLst>
        </p:cTn>
      </p:par>
    </p:tnLst>
    <p:bldLst>
      <p:bldP spid="23" grpId="0"/>
      <p:bldP spid="24" grpId="0"/>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984" y="318655"/>
            <a:ext cx="9809016" cy="6123709"/>
          </a:xfrm>
          <a:prstGeom prst="rect">
            <a:avLst/>
          </a:prstGeom>
        </p:spPr>
      </p:pic>
      <p:sp>
        <p:nvSpPr>
          <p:cNvPr id="3" name="TextBox 2"/>
          <p:cNvSpPr txBox="1"/>
          <p:nvPr/>
        </p:nvSpPr>
        <p:spPr>
          <a:xfrm>
            <a:off x="4289821" y="3808019"/>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6435"/>
            <a:ext cx="1181100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chemeClr val="accent1"/>
                </a:solidFill>
              </a:rPr>
              <a:t>Work in pairs. </a:t>
            </a:r>
          </a:p>
          <a:p>
            <a:r>
              <a:rPr lang="en-US" sz="3600" i="1" dirty="0">
                <a:solidFill>
                  <a:schemeClr val="accent1"/>
                </a:solidFill>
              </a:rPr>
              <a:t>Take turns using the words in the sentence.</a:t>
            </a:r>
            <a:br>
              <a:rPr lang="en-US" sz="3600" i="1" dirty="0">
                <a:solidFill>
                  <a:srgbClr val="00B0F0"/>
                </a:solidFill>
              </a:rPr>
            </a:br>
            <a:endParaRPr lang="en-US" sz="3600" i="1" dirty="0">
              <a:solidFill>
                <a:srgbClr val="00B0F0"/>
              </a:solidFill>
            </a:endParaRPr>
          </a:p>
        </p:txBody>
      </p:sp>
      <p:pic>
        <p:nvPicPr>
          <p:cNvPr id="4" name="Picture 2" descr="Free Speech bubble 1195466 PNG with Transparent Background">
            <a:extLst>
              <a:ext uri="{FF2B5EF4-FFF2-40B4-BE49-F238E27FC236}">
                <a16:creationId xmlns:a16="http://schemas.microsoft.com/office/drawing/2014/main" id="{98D5D5D5-E744-4401-B1B4-E37E76B032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3207" y="376435"/>
            <a:ext cx="1075237" cy="685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741024" y="420248"/>
            <a:ext cx="1069976" cy="1283971"/>
          </a:xfrm>
          <a:prstGeom prst="rect">
            <a:avLst/>
          </a:prstGeom>
        </p:spPr>
      </p:pic>
      <p:pic>
        <p:nvPicPr>
          <p:cNvPr id="6" name="Picture 5"/>
          <p:cNvPicPr>
            <a:picLocks noChangeAspect="1"/>
          </p:cNvPicPr>
          <p:nvPr/>
        </p:nvPicPr>
        <p:blipFill>
          <a:blip r:embed="rId4"/>
          <a:stretch>
            <a:fillRect/>
          </a:stretch>
        </p:blipFill>
        <p:spPr>
          <a:xfrm>
            <a:off x="1700264" y="2781300"/>
            <a:ext cx="9103803" cy="2876549"/>
          </a:xfrm>
          <a:prstGeom prst="rect">
            <a:avLst/>
          </a:prstGeom>
        </p:spPr>
      </p:pic>
    </p:spTree>
    <p:extLst>
      <p:ext uri="{BB962C8B-B14F-4D97-AF65-F5344CB8AC3E}">
        <p14:creationId xmlns:p14="http://schemas.microsoft.com/office/powerpoint/2010/main" val="863255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60" y="457200"/>
            <a:ext cx="9023840" cy="5985164"/>
          </a:xfrm>
          <a:prstGeom prst="rect">
            <a:avLst/>
          </a:prstGeom>
        </p:spPr>
      </p:pic>
      <p:sp>
        <p:nvSpPr>
          <p:cNvPr id="3" name="TextBox 2"/>
          <p:cNvSpPr txBox="1"/>
          <p:nvPr/>
        </p:nvSpPr>
        <p:spPr>
          <a:xfrm>
            <a:off x="2253201" y="2881184"/>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1196478"/>
            <a:ext cx="11925300" cy="5078313"/>
          </a:xfrm>
          <a:prstGeom prst="rect">
            <a:avLst/>
          </a:prstGeom>
        </p:spPr>
        <p:txBody>
          <a:bodyPr wrap="square">
            <a:spAutoFit/>
          </a:bodyPr>
          <a:lstStyle/>
          <a:p>
            <a:r>
              <a:rPr lang="en-US" sz="3600">
                <a:solidFill>
                  <a:srgbClr val="242021"/>
                </a:solidFill>
                <a:latin typeface="+mj-lt"/>
              </a:rPr>
              <a:t>1. </a:t>
            </a:r>
            <a:r>
              <a:rPr lang="en-US" sz="3600" i="1">
                <a:solidFill>
                  <a:srgbClr val="242021"/>
                </a:solidFill>
                <a:latin typeface="+mj-lt"/>
              </a:rPr>
              <a:t>Steak-frites </a:t>
            </a:r>
            <a:r>
              <a:rPr lang="en-US" sz="3600">
                <a:solidFill>
                  <a:srgbClr val="242021"/>
                </a:solidFill>
                <a:latin typeface="+mj-lt"/>
              </a:rPr>
              <a:t>is a kind of meat dish. It's __________ and french fries.</a:t>
            </a:r>
            <a:br>
              <a:rPr lang="en-US" sz="3600">
                <a:solidFill>
                  <a:srgbClr val="242021"/>
                </a:solidFill>
                <a:latin typeface="+mj-lt"/>
              </a:rPr>
            </a:br>
            <a:r>
              <a:rPr lang="en-US" sz="3600">
                <a:solidFill>
                  <a:srgbClr val="242021"/>
                </a:solidFill>
                <a:latin typeface="+mj-lt"/>
              </a:rPr>
              <a:t>2. We</a:t>
            </a:r>
            <a:r>
              <a:rPr lang="en-US" sz="3600">
                <a:solidFill>
                  <a:srgbClr val="242021"/>
                </a:solidFill>
              </a:rPr>
              <a:t> __________ </a:t>
            </a:r>
            <a:r>
              <a:rPr lang="en-US" sz="3600">
                <a:solidFill>
                  <a:srgbClr val="242021"/>
                </a:solidFill>
                <a:latin typeface="+mj-lt"/>
              </a:rPr>
              <a:t>the sausages on the barbecue.</a:t>
            </a:r>
            <a:br>
              <a:rPr lang="en-US" sz="3600">
                <a:solidFill>
                  <a:srgbClr val="242021"/>
                </a:solidFill>
                <a:latin typeface="+mj-lt"/>
              </a:rPr>
            </a:br>
            <a:r>
              <a:rPr lang="en-US" sz="3600">
                <a:solidFill>
                  <a:srgbClr val="242021"/>
                </a:solidFill>
                <a:latin typeface="+mj-lt"/>
              </a:rPr>
              <a:t>3. You can get good </a:t>
            </a:r>
            <a:r>
              <a:rPr lang="en-US" sz="3600">
                <a:solidFill>
                  <a:srgbClr val="242021"/>
                </a:solidFill>
              </a:rPr>
              <a:t> __________ </a:t>
            </a:r>
            <a:r>
              <a:rPr lang="en-US" sz="3600">
                <a:solidFill>
                  <a:srgbClr val="242021"/>
                </a:solidFill>
                <a:latin typeface="+mj-lt"/>
              </a:rPr>
              <a:t> in this restaurant. They serve really good crab and shrimp.</a:t>
            </a:r>
            <a:br>
              <a:rPr lang="en-US" sz="3600">
                <a:solidFill>
                  <a:srgbClr val="242021"/>
                </a:solidFill>
                <a:latin typeface="+mj-lt"/>
              </a:rPr>
            </a:br>
            <a:r>
              <a:rPr lang="en-US" sz="3600">
                <a:solidFill>
                  <a:srgbClr val="242021"/>
                </a:solidFill>
                <a:latin typeface="+mj-lt"/>
              </a:rPr>
              <a:t>4. I don't like to eat grilled beef or pork, so I had grilled </a:t>
            </a:r>
            <a:r>
              <a:rPr lang="en-US" sz="3600">
                <a:solidFill>
                  <a:srgbClr val="242021"/>
                </a:solidFill>
              </a:rPr>
              <a:t> __________ </a:t>
            </a:r>
            <a:r>
              <a:rPr lang="en-US" sz="3600">
                <a:solidFill>
                  <a:srgbClr val="242021"/>
                </a:solidFill>
                <a:latin typeface="+mj-lt"/>
              </a:rPr>
              <a:t>.</a:t>
            </a:r>
            <a:br>
              <a:rPr lang="en-US" sz="3600">
                <a:solidFill>
                  <a:srgbClr val="242021"/>
                </a:solidFill>
                <a:latin typeface="+mj-lt"/>
              </a:rPr>
            </a:br>
            <a:r>
              <a:rPr lang="en-US" sz="3600">
                <a:solidFill>
                  <a:srgbClr val="242021"/>
                </a:solidFill>
                <a:latin typeface="+mj-lt"/>
              </a:rPr>
              <a:t>5. </a:t>
            </a:r>
            <a:r>
              <a:rPr lang="en-US" sz="3600">
                <a:solidFill>
                  <a:srgbClr val="242021"/>
                </a:solidFill>
              </a:rPr>
              <a:t>__________ </a:t>
            </a:r>
            <a:r>
              <a:rPr lang="en-US" sz="3600">
                <a:solidFill>
                  <a:srgbClr val="242021"/>
                </a:solidFill>
                <a:latin typeface="+mj-lt"/>
              </a:rPr>
              <a:t> the steak in a little butter. It's so good.</a:t>
            </a:r>
            <a:br>
              <a:rPr lang="en-US" sz="3600">
                <a:solidFill>
                  <a:srgbClr val="242021"/>
                </a:solidFill>
                <a:latin typeface="+mj-lt"/>
              </a:rPr>
            </a:br>
            <a:br>
              <a:rPr lang="en-US"/>
            </a:br>
            <a:endParaRPr lang="en-US"/>
          </a:p>
        </p:txBody>
      </p:sp>
      <p:sp>
        <p:nvSpPr>
          <p:cNvPr id="3" name="Rectangle 2"/>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Extra Practice </a:t>
            </a:r>
          </a:p>
          <a:p>
            <a:pPr algn="ctr"/>
            <a:r>
              <a:rPr lang="en-US" sz="2000" b="1"/>
              <a:t>WB page 26</a:t>
            </a:r>
            <a:endParaRPr lang="en-US" sz="2000" b="1" dirty="0"/>
          </a:p>
        </p:txBody>
      </p:sp>
      <p:sp>
        <p:nvSpPr>
          <p:cNvPr id="4" name="Rectangle 3"/>
          <p:cNvSpPr/>
          <p:nvPr/>
        </p:nvSpPr>
        <p:spPr>
          <a:xfrm>
            <a:off x="2228850" y="488333"/>
            <a:ext cx="12249150" cy="646331"/>
          </a:xfrm>
          <a:prstGeom prst="rect">
            <a:avLst/>
          </a:prstGeom>
        </p:spPr>
        <p:txBody>
          <a:bodyPr wrap="square">
            <a:spAutoFit/>
          </a:bodyPr>
          <a:lstStyle/>
          <a:p>
            <a:r>
              <a:rPr lang="en-US" sz="3600" dirty="0">
                <a:solidFill>
                  <a:schemeClr val="accent1"/>
                </a:solidFill>
              </a:rPr>
              <a:t>Fill in the blanks using the words you have learned.</a:t>
            </a:r>
          </a:p>
        </p:txBody>
      </p:sp>
      <p:sp>
        <p:nvSpPr>
          <p:cNvPr id="5" name="TextBox 4"/>
          <p:cNvSpPr txBox="1"/>
          <p:nvPr/>
        </p:nvSpPr>
        <p:spPr>
          <a:xfrm>
            <a:off x="7589043" y="1207192"/>
            <a:ext cx="2137803" cy="646331"/>
          </a:xfrm>
          <a:prstGeom prst="rect">
            <a:avLst/>
          </a:prstGeom>
          <a:noFill/>
        </p:spPr>
        <p:txBody>
          <a:bodyPr wrap="square" rtlCol="0">
            <a:spAutoFit/>
          </a:bodyPr>
          <a:lstStyle/>
          <a:p>
            <a:pPr algn="ctr"/>
            <a:r>
              <a:rPr lang="en-US" sz="3600">
                <a:solidFill>
                  <a:srgbClr val="FF0000"/>
                </a:solidFill>
              </a:rPr>
              <a:t>beef</a:t>
            </a:r>
            <a:endParaRPr lang="en-US" sz="3600" dirty="0">
              <a:solidFill>
                <a:srgbClr val="FF0000"/>
              </a:solidFill>
            </a:endParaRPr>
          </a:p>
        </p:txBody>
      </p:sp>
      <p:sp>
        <p:nvSpPr>
          <p:cNvPr id="6" name="TextBox 5"/>
          <p:cNvSpPr txBox="1"/>
          <p:nvPr/>
        </p:nvSpPr>
        <p:spPr>
          <a:xfrm>
            <a:off x="1159948" y="2309331"/>
            <a:ext cx="2137803" cy="646331"/>
          </a:xfrm>
          <a:prstGeom prst="rect">
            <a:avLst/>
          </a:prstGeom>
          <a:noFill/>
        </p:spPr>
        <p:txBody>
          <a:bodyPr wrap="square" rtlCol="0">
            <a:spAutoFit/>
          </a:bodyPr>
          <a:lstStyle/>
          <a:p>
            <a:pPr algn="ctr"/>
            <a:r>
              <a:rPr lang="en-US" sz="3600">
                <a:solidFill>
                  <a:srgbClr val="FF0000"/>
                </a:solidFill>
              </a:rPr>
              <a:t>grill</a:t>
            </a:r>
            <a:endParaRPr lang="en-US" sz="3600" dirty="0">
              <a:solidFill>
                <a:srgbClr val="FF0000"/>
              </a:solidFill>
            </a:endParaRPr>
          </a:p>
        </p:txBody>
      </p:sp>
      <p:sp>
        <p:nvSpPr>
          <p:cNvPr id="7" name="TextBox 6"/>
          <p:cNvSpPr txBox="1"/>
          <p:nvPr/>
        </p:nvSpPr>
        <p:spPr>
          <a:xfrm>
            <a:off x="4117566" y="2814378"/>
            <a:ext cx="2137803" cy="646331"/>
          </a:xfrm>
          <a:prstGeom prst="rect">
            <a:avLst/>
          </a:prstGeom>
          <a:noFill/>
        </p:spPr>
        <p:txBody>
          <a:bodyPr wrap="square" rtlCol="0">
            <a:spAutoFit/>
          </a:bodyPr>
          <a:lstStyle/>
          <a:p>
            <a:pPr algn="ctr"/>
            <a:r>
              <a:rPr lang="en-US" sz="3600">
                <a:solidFill>
                  <a:srgbClr val="FF0000"/>
                </a:solidFill>
              </a:rPr>
              <a:t>seafood</a:t>
            </a:r>
            <a:endParaRPr lang="en-US" sz="3600" dirty="0">
              <a:solidFill>
                <a:srgbClr val="FF0000"/>
              </a:solidFill>
            </a:endParaRPr>
          </a:p>
        </p:txBody>
      </p:sp>
      <p:sp>
        <p:nvSpPr>
          <p:cNvPr id="8" name="TextBox 7"/>
          <p:cNvSpPr txBox="1"/>
          <p:nvPr/>
        </p:nvSpPr>
        <p:spPr>
          <a:xfrm>
            <a:off x="111965" y="4500082"/>
            <a:ext cx="2137803" cy="646331"/>
          </a:xfrm>
          <a:prstGeom prst="rect">
            <a:avLst/>
          </a:prstGeom>
          <a:noFill/>
        </p:spPr>
        <p:txBody>
          <a:bodyPr wrap="square" rtlCol="0">
            <a:spAutoFit/>
          </a:bodyPr>
          <a:lstStyle/>
          <a:p>
            <a:pPr algn="ctr"/>
            <a:r>
              <a:rPr lang="en-US" sz="3600">
                <a:solidFill>
                  <a:srgbClr val="FF0000"/>
                </a:solidFill>
              </a:rPr>
              <a:t>lamb</a:t>
            </a:r>
            <a:endParaRPr lang="en-US" sz="3600" dirty="0">
              <a:solidFill>
                <a:srgbClr val="FF0000"/>
              </a:solidFill>
            </a:endParaRPr>
          </a:p>
        </p:txBody>
      </p:sp>
      <p:sp>
        <p:nvSpPr>
          <p:cNvPr id="9" name="TextBox 8"/>
          <p:cNvSpPr txBox="1"/>
          <p:nvPr/>
        </p:nvSpPr>
        <p:spPr>
          <a:xfrm>
            <a:off x="787888" y="5064270"/>
            <a:ext cx="2137803" cy="646331"/>
          </a:xfrm>
          <a:prstGeom prst="rect">
            <a:avLst/>
          </a:prstGeom>
          <a:noFill/>
        </p:spPr>
        <p:txBody>
          <a:bodyPr wrap="square" rtlCol="0">
            <a:spAutoFit/>
          </a:bodyPr>
          <a:lstStyle/>
          <a:p>
            <a:pPr algn="ctr"/>
            <a:r>
              <a:rPr lang="en-US" sz="3600">
                <a:solidFill>
                  <a:srgbClr val="FF0000"/>
                </a:solidFill>
              </a:rPr>
              <a:t>Fry</a:t>
            </a:r>
            <a:endParaRPr lang="en-US" sz="3600" dirty="0">
              <a:solidFill>
                <a:srgbClr val="FF0000"/>
              </a:solidFill>
            </a:endParaRPr>
          </a:p>
        </p:txBody>
      </p:sp>
    </p:spTree>
    <p:extLst>
      <p:ext uri="{BB962C8B-B14F-4D97-AF65-F5344CB8AC3E}">
        <p14:creationId xmlns:p14="http://schemas.microsoft.com/office/powerpoint/2010/main" val="421634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4" y="1428393"/>
            <a:ext cx="11832385" cy="4247317"/>
          </a:xfrm>
          <a:prstGeom prst="rect">
            <a:avLst/>
          </a:prstGeom>
        </p:spPr>
        <p:txBody>
          <a:bodyPr wrap="square">
            <a:spAutoFit/>
          </a:bodyPr>
          <a:lstStyle/>
          <a:p>
            <a:r>
              <a:rPr lang="en-US" sz="3600" dirty="0">
                <a:solidFill>
                  <a:srgbClr val="242021"/>
                </a:solidFill>
                <a:latin typeface="+mj-lt"/>
              </a:rPr>
              <a:t>6. </a:t>
            </a:r>
            <a:r>
              <a:rPr lang="en-US" sz="3600" i="1" dirty="0">
                <a:solidFill>
                  <a:srgbClr val="242021"/>
                </a:solidFill>
                <a:latin typeface="+mj-lt"/>
              </a:rPr>
              <a:t>Pad see </a:t>
            </a:r>
            <a:r>
              <a:rPr lang="en-US" sz="3600" i="1" dirty="0" err="1">
                <a:solidFill>
                  <a:srgbClr val="242021"/>
                </a:solidFill>
                <a:latin typeface="+mj-lt"/>
              </a:rPr>
              <a:t>ew</a:t>
            </a:r>
            <a:r>
              <a:rPr lang="en-US" sz="3600" i="1" dirty="0">
                <a:solidFill>
                  <a:srgbClr val="242021"/>
                </a:solidFill>
                <a:latin typeface="+mj-lt"/>
              </a:rPr>
              <a:t> </a:t>
            </a:r>
            <a:r>
              <a:rPr lang="en-US" sz="3600" dirty="0">
                <a:solidFill>
                  <a:srgbClr val="242021"/>
                </a:solidFill>
                <a:latin typeface="+mj-lt"/>
              </a:rPr>
              <a:t>is a popular dish from Thailand with fried </a:t>
            </a:r>
            <a:r>
              <a:rPr lang="en-US" sz="3600" dirty="0">
                <a:solidFill>
                  <a:srgbClr val="242021"/>
                </a:solidFill>
              </a:rPr>
              <a:t> __________ </a:t>
            </a:r>
            <a:r>
              <a:rPr lang="en-US" sz="3600" dirty="0">
                <a:solidFill>
                  <a:srgbClr val="242021"/>
                </a:solidFill>
                <a:latin typeface="+mj-lt"/>
              </a:rPr>
              <a:t>.</a:t>
            </a:r>
            <a:br>
              <a:rPr lang="en-US" sz="3600" dirty="0">
                <a:solidFill>
                  <a:srgbClr val="242021"/>
                </a:solidFill>
                <a:latin typeface="+mj-lt"/>
              </a:rPr>
            </a:br>
            <a:r>
              <a:rPr lang="en-US" sz="3600" dirty="0">
                <a:solidFill>
                  <a:srgbClr val="242021"/>
                </a:solidFill>
                <a:latin typeface="+mj-lt"/>
              </a:rPr>
              <a:t>7. I really like fried</a:t>
            </a:r>
            <a:r>
              <a:rPr lang="en-US" sz="3600" dirty="0">
                <a:solidFill>
                  <a:srgbClr val="242021"/>
                </a:solidFill>
              </a:rPr>
              <a:t> __________. </a:t>
            </a:r>
            <a:r>
              <a:rPr lang="en-US" sz="3600" dirty="0">
                <a:solidFill>
                  <a:srgbClr val="242021"/>
                </a:solidFill>
                <a:latin typeface="+mj-lt"/>
              </a:rPr>
              <a:t>Bacon is my favorite type.</a:t>
            </a:r>
            <a:br>
              <a:rPr lang="en-US" sz="3600" dirty="0">
                <a:solidFill>
                  <a:srgbClr val="242021"/>
                </a:solidFill>
                <a:latin typeface="+mj-lt"/>
              </a:rPr>
            </a:br>
            <a:r>
              <a:rPr lang="en-US" sz="3600" dirty="0">
                <a:solidFill>
                  <a:srgbClr val="242021"/>
                </a:solidFill>
                <a:latin typeface="+mj-lt"/>
              </a:rPr>
              <a:t>8. I like to put chili in my </a:t>
            </a:r>
            <a:r>
              <a:rPr lang="en-US" sz="3600" dirty="0">
                <a:solidFill>
                  <a:srgbClr val="242021"/>
                </a:solidFill>
              </a:rPr>
              <a:t> __________ </a:t>
            </a:r>
            <a:r>
              <a:rPr lang="en-US" sz="3600" dirty="0">
                <a:solidFill>
                  <a:srgbClr val="242021"/>
                </a:solidFill>
                <a:latin typeface="+mj-lt"/>
              </a:rPr>
              <a:t> and pour it on my noodles.</a:t>
            </a:r>
            <a:br>
              <a:rPr lang="en-US" sz="3600" dirty="0">
                <a:solidFill>
                  <a:srgbClr val="242021"/>
                </a:solidFill>
                <a:latin typeface="+mj-lt"/>
              </a:rPr>
            </a:br>
            <a:r>
              <a:rPr lang="en-US" sz="3600" dirty="0">
                <a:solidFill>
                  <a:srgbClr val="242021"/>
                </a:solidFill>
                <a:latin typeface="+mj-lt"/>
              </a:rPr>
              <a:t>9. My mom uses </a:t>
            </a:r>
            <a:r>
              <a:rPr lang="en-US" sz="3600" dirty="0">
                <a:solidFill>
                  <a:srgbClr val="242021"/>
                </a:solidFill>
              </a:rPr>
              <a:t> __________ </a:t>
            </a:r>
            <a:r>
              <a:rPr lang="en-US" sz="3600" dirty="0">
                <a:solidFill>
                  <a:srgbClr val="242021"/>
                </a:solidFill>
                <a:latin typeface="+mj-lt"/>
              </a:rPr>
              <a:t> from the garden to make our food taste amazing</a:t>
            </a:r>
            <a:r>
              <a:rPr lang="en-US" sz="3600" dirty="0">
                <a:latin typeface="+mj-lt"/>
              </a:rPr>
              <a:t>.</a:t>
            </a:r>
            <a:br>
              <a:rPr lang="en-US" dirty="0"/>
            </a:br>
            <a:endParaRPr lang="en-US" dirty="0"/>
          </a:p>
        </p:txBody>
      </p:sp>
      <p:sp>
        <p:nvSpPr>
          <p:cNvPr id="3" name="Rectangle 2"/>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Extra Practice </a:t>
            </a:r>
          </a:p>
          <a:p>
            <a:pPr algn="ctr"/>
            <a:r>
              <a:rPr lang="en-US" sz="2000" b="1"/>
              <a:t>WB page 26</a:t>
            </a:r>
            <a:endParaRPr lang="en-US" sz="2000" b="1" dirty="0"/>
          </a:p>
        </p:txBody>
      </p:sp>
      <p:sp>
        <p:nvSpPr>
          <p:cNvPr id="4" name="Rectangle 3"/>
          <p:cNvSpPr/>
          <p:nvPr/>
        </p:nvSpPr>
        <p:spPr>
          <a:xfrm>
            <a:off x="2228850" y="488333"/>
            <a:ext cx="12249150" cy="646331"/>
          </a:xfrm>
          <a:prstGeom prst="rect">
            <a:avLst/>
          </a:prstGeom>
        </p:spPr>
        <p:txBody>
          <a:bodyPr wrap="square">
            <a:spAutoFit/>
          </a:bodyPr>
          <a:lstStyle/>
          <a:p>
            <a:r>
              <a:rPr lang="en-US" sz="3600" dirty="0">
                <a:solidFill>
                  <a:schemeClr val="accent1"/>
                </a:solidFill>
              </a:rPr>
              <a:t>Fill in the blanks using the words you have learned.</a:t>
            </a:r>
          </a:p>
        </p:txBody>
      </p:sp>
      <p:sp>
        <p:nvSpPr>
          <p:cNvPr id="5" name="TextBox 4"/>
          <p:cNvSpPr txBox="1"/>
          <p:nvPr/>
        </p:nvSpPr>
        <p:spPr>
          <a:xfrm>
            <a:off x="328892" y="1994098"/>
            <a:ext cx="2137803" cy="615553"/>
          </a:xfrm>
          <a:prstGeom prst="rect">
            <a:avLst/>
          </a:prstGeom>
          <a:noFill/>
        </p:spPr>
        <p:txBody>
          <a:bodyPr wrap="square" rtlCol="0">
            <a:spAutoFit/>
          </a:bodyPr>
          <a:lstStyle/>
          <a:p>
            <a:pPr algn="ctr"/>
            <a:r>
              <a:rPr lang="en-US" sz="3400">
                <a:solidFill>
                  <a:srgbClr val="FF0000"/>
                </a:solidFill>
              </a:rPr>
              <a:t>noodles</a:t>
            </a:r>
            <a:endParaRPr lang="en-US" sz="3400" dirty="0">
              <a:solidFill>
                <a:srgbClr val="FF0000"/>
              </a:solidFill>
            </a:endParaRPr>
          </a:p>
        </p:txBody>
      </p:sp>
      <p:sp>
        <p:nvSpPr>
          <p:cNvPr id="6" name="TextBox 5"/>
          <p:cNvSpPr txBox="1"/>
          <p:nvPr/>
        </p:nvSpPr>
        <p:spPr>
          <a:xfrm>
            <a:off x="3775752" y="2565236"/>
            <a:ext cx="2137803" cy="615553"/>
          </a:xfrm>
          <a:prstGeom prst="rect">
            <a:avLst/>
          </a:prstGeom>
          <a:noFill/>
        </p:spPr>
        <p:txBody>
          <a:bodyPr wrap="square" rtlCol="0">
            <a:spAutoFit/>
          </a:bodyPr>
          <a:lstStyle/>
          <a:p>
            <a:pPr algn="ctr"/>
            <a:r>
              <a:rPr lang="en-US" sz="3400">
                <a:solidFill>
                  <a:srgbClr val="FF0000"/>
                </a:solidFill>
              </a:rPr>
              <a:t>pork</a:t>
            </a:r>
            <a:endParaRPr lang="en-US" sz="3400" dirty="0">
              <a:solidFill>
                <a:srgbClr val="FF0000"/>
              </a:solidFill>
            </a:endParaRPr>
          </a:p>
        </p:txBody>
      </p:sp>
      <p:sp>
        <p:nvSpPr>
          <p:cNvPr id="7" name="TextBox 6"/>
          <p:cNvSpPr txBox="1"/>
          <p:nvPr/>
        </p:nvSpPr>
        <p:spPr>
          <a:xfrm>
            <a:off x="4959255" y="3086101"/>
            <a:ext cx="2032096" cy="615553"/>
          </a:xfrm>
          <a:prstGeom prst="rect">
            <a:avLst/>
          </a:prstGeom>
          <a:noFill/>
        </p:spPr>
        <p:txBody>
          <a:bodyPr wrap="square" rtlCol="0">
            <a:spAutoFit/>
          </a:bodyPr>
          <a:lstStyle/>
          <a:p>
            <a:pPr algn="ctr"/>
            <a:r>
              <a:rPr lang="en-US" sz="3400">
                <a:solidFill>
                  <a:srgbClr val="FF0000"/>
                </a:solidFill>
              </a:rPr>
              <a:t>fish sauce</a:t>
            </a:r>
            <a:endParaRPr lang="en-US" sz="3400" dirty="0">
              <a:solidFill>
                <a:srgbClr val="FF0000"/>
              </a:solidFill>
            </a:endParaRPr>
          </a:p>
        </p:txBody>
      </p:sp>
      <p:sp>
        <p:nvSpPr>
          <p:cNvPr id="8" name="TextBox 7"/>
          <p:cNvSpPr txBox="1"/>
          <p:nvPr/>
        </p:nvSpPr>
        <p:spPr>
          <a:xfrm>
            <a:off x="3450135" y="4197353"/>
            <a:ext cx="2137803" cy="615553"/>
          </a:xfrm>
          <a:prstGeom prst="rect">
            <a:avLst/>
          </a:prstGeom>
          <a:noFill/>
        </p:spPr>
        <p:txBody>
          <a:bodyPr wrap="square" rtlCol="0">
            <a:spAutoFit/>
          </a:bodyPr>
          <a:lstStyle/>
          <a:p>
            <a:pPr algn="ctr"/>
            <a:r>
              <a:rPr lang="en-US" sz="3400">
                <a:solidFill>
                  <a:srgbClr val="FF0000"/>
                </a:solidFill>
              </a:rPr>
              <a:t>herbs</a:t>
            </a:r>
            <a:endParaRPr lang="en-US" sz="3400" dirty="0">
              <a:solidFill>
                <a:srgbClr val="FF0000"/>
              </a:solidFill>
            </a:endParaRPr>
          </a:p>
        </p:txBody>
      </p:sp>
    </p:spTree>
    <p:extLst>
      <p:ext uri="{BB962C8B-B14F-4D97-AF65-F5344CB8AC3E}">
        <p14:creationId xmlns:p14="http://schemas.microsoft.com/office/powerpoint/2010/main" val="292026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396" y="526473"/>
            <a:ext cx="9573452" cy="5874327"/>
          </a:xfrm>
          <a:prstGeom prst="rect">
            <a:avLst/>
          </a:prstGeom>
        </p:spPr>
      </p:pic>
      <p:sp>
        <p:nvSpPr>
          <p:cNvPr id="3" name="TextBox 2"/>
          <p:cNvSpPr txBox="1"/>
          <p:nvPr/>
        </p:nvSpPr>
        <p:spPr>
          <a:xfrm>
            <a:off x="4235601" y="3873669"/>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78430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73180" y="3048719"/>
            <a:ext cx="12018819" cy="1200329"/>
          </a:xfrm>
          <a:prstGeom prst="rect">
            <a:avLst/>
          </a:prstGeom>
        </p:spPr>
        <p:txBody>
          <a:bodyPr wrap="square">
            <a:spAutoFit/>
          </a:bodyPr>
          <a:lstStyle/>
          <a:p>
            <a:r>
              <a:rPr lang="en-US" sz="3600" dirty="0">
                <a:solidFill>
                  <a:srgbClr val="242021"/>
                </a:solidFill>
              </a:rPr>
              <a:t>a</a:t>
            </a:r>
            <a:r>
              <a:rPr lang="en-US" sz="3600">
                <a:solidFill>
                  <a:srgbClr val="242021"/>
                </a:solidFill>
              </a:rPr>
              <a:t>. Listen to a man talking about popular food from around the world. Who is the speaker?</a:t>
            </a:r>
          </a:p>
        </p:txBody>
      </p:sp>
      <p:sp>
        <p:nvSpPr>
          <p:cNvPr id="2" name="Rectangle 1"/>
          <p:cNvSpPr/>
          <p:nvPr/>
        </p:nvSpPr>
        <p:spPr>
          <a:xfrm>
            <a:off x="597159" y="1040175"/>
            <a:ext cx="10996128"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Who is the speaker?</a:t>
            </a:r>
          </a:p>
        </p:txBody>
      </p:sp>
      <p:cxnSp>
        <p:nvCxnSpPr>
          <p:cNvPr id="5" name="Straight Connector 4"/>
          <p:cNvCxnSpPr>
            <a:cxnSpLocks/>
          </p:cNvCxnSpPr>
          <p:nvPr/>
        </p:nvCxnSpPr>
        <p:spPr>
          <a:xfrm>
            <a:off x="688488" y="3616772"/>
            <a:ext cx="11714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Pre-Listening</a:t>
            </a:r>
          </a:p>
        </p:txBody>
      </p:sp>
      <p:cxnSp>
        <p:nvCxnSpPr>
          <p:cNvPr id="14" name="Straight Connector 13">
            <a:extLst>
              <a:ext uri="{FF2B5EF4-FFF2-40B4-BE49-F238E27FC236}">
                <a16:creationId xmlns:a16="http://schemas.microsoft.com/office/drawing/2014/main" id="{C00DA5E9-1569-4E25-94B2-5E5B8EEB34C7}"/>
              </a:ext>
            </a:extLst>
          </p:cNvPr>
          <p:cNvCxnSpPr>
            <a:cxnSpLocks/>
          </p:cNvCxnSpPr>
          <p:nvPr/>
        </p:nvCxnSpPr>
        <p:spPr>
          <a:xfrm>
            <a:off x="2743200" y="3584424"/>
            <a:ext cx="2095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DDE1C0-0723-4389-A6CB-82A4686E0FEA}"/>
              </a:ext>
            </a:extLst>
          </p:cNvPr>
          <p:cNvCxnSpPr>
            <a:cxnSpLocks/>
          </p:cNvCxnSpPr>
          <p:nvPr/>
        </p:nvCxnSpPr>
        <p:spPr>
          <a:xfrm>
            <a:off x="6197600" y="3584424"/>
            <a:ext cx="2317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51F263-C48E-456F-BB85-6783B3714058}"/>
              </a:ext>
            </a:extLst>
          </p:cNvPr>
          <p:cNvCxnSpPr>
            <a:cxnSpLocks/>
          </p:cNvCxnSpPr>
          <p:nvPr/>
        </p:nvCxnSpPr>
        <p:spPr>
          <a:xfrm>
            <a:off x="307488" y="418695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5081" y="4645834"/>
            <a:ext cx="6096000" cy="461665"/>
          </a:xfrm>
          <a:prstGeom prst="rect">
            <a:avLst/>
          </a:prstGeom>
        </p:spPr>
        <p:txBody>
          <a:bodyPr>
            <a:spAutoFit/>
          </a:bodyPr>
          <a:lstStyle/>
          <a:p>
            <a:endParaRPr lang="en-US" sz="2400" i="1" dirty="0">
              <a:solidFill>
                <a:srgbClr val="00B0F0"/>
              </a:solidFill>
              <a:latin typeface="+mj-lt"/>
            </a:endParaRPr>
          </a:p>
        </p:txBody>
      </p:sp>
      <p:cxnSp>
        <p:nvCxnSpPr>
          <p:cNvPr id="16" name="Straight Connector 15">
            <a:extLst>
              <a:ext uri="{FF2B5EF4-FFF2-40B4-BE49-F238E27FC236}">
                <a16:creationId xmlns:a16="http://schemas.microsoft.com/office/drawing/2014/main" id="{F451F263-C48E-456F-BB85-6783B3714058}"/>
              </a:ext>
            </a:extLst>
          </p:cNvPr>
          <p:cNvCxnSpPr>
            <a:cxnSpLocks/>
          </p:cNvCxnSpPr>
          <p:nvPr/>
        </p:nvCxnSpPr>
        <p:spPr>
          <a:xfrm>
            <a:off x="1642765" y="4118940"/>
            <a:ext cx="7003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451F263-C48E-456F-BB85-6783B3714058}"/>
              </a:ext>
            </a:extLst>
          </p:cNvPr>
          <p:cNvCxnSpPr>
            <a:cxnSpLocks/>
          </p:cNvCxnSpPr>
          <p:nvPr/>
        </p:nvCxnSpPr>
        <p:spPr>
          <a:xfrm>
            <a:off x="3690632" y="4118940"/>
            <a:ext cx="1289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97158" y="4493935"/>
            <a:ext cx="2546092" cy="646331"/>
          </a:xfrm>
          <a:prstGeom prst="rect">
            <a:avLst/>
          </a:prstGeom>
        </p:spPr>
        <p:txBody>
          <a:bodyPr wrap="square">
            <a:spAutoFit/>
          </a:bodyPr>
          <a:lstStyle/>
          <a:p>
            <a:r>
              <a:rPr lang="en-US" sz="3600" i="1">
                <a:solidFill>
                  <a:srgbClr val="242021"/>
                </a:solidFill>
              </a:rPr>
              <a:t>1. A student</a:t>
            </a:r>
            <a:endParaRPr lang="en-US" sz="3600" i="1" dirty="0">
              <a:solidFill>
                <a:srgbClr val="242021"/>
              </a:solidFill>
            </a:endParaRPr>
          </a:p>
        </p:txBody>
      </p:sp>
      <p:sp>
        <p:nvSpPr>
          <p:cNvPr id="26" name="Rectangle 25"/>
          <p:cNvSpPr/>
          <p:nvPr/>
        </p:nvSpPr>
        <p:spPr>
          <a:xfrm>
            <a:off x="3963774" y="4458327"/>
            <a:ext cx="2875175" cy="646331"/>
          </a:xfrm>
          <a:prstGeom prst="rect">
            <a:avLst/>
          </a:prstGeom>
        </p:spPr>
        <p:txBody>
          <a:bodyPr wrap="square">
            <a:spAutoFit/>
          </a:bodyPr>
          <a:lstStyle/>
          <a:p>
            <a:r>
              <a:rPr lang="en-US" sz="3600" i="1">
                <a:solidFill>
                  <a:srgbClr val="242021"/>
                </a:solidFill>
              </a:rPr>
              <a:t>2. A customer</a:t>
            </a:r>
            <a:endParaRPr lang="en-US" sz="3600" i="1" dirty="0">
              <a:solidFill>
                <a:srgbClr val="242021"/>
              </a:solidFill>
            </a:endParaRPr>
          </a:p>
        </p:txBody>
      </p:sp>
      <p:sp>
        <p:nvSpPr>
          <p:cNvPr id="21" name="Rectangle 20"/>
          <p:cNvSpPr/>
          <p:nvPr/>
        </p:nvSpPr>
        <p:spPr>
          <a:xfrm>
            <a:off x="8205107" y="4431913"/>
            <a:ext cx="2875175" cy="646331"/>
          </a:xfrm>
          <a:prstGeom prst="rect">
            <a:avLst/>
          </a:prstGeom>
        </p:spPr>
        <p:txBody>
          <a:bodyPr wrap="square">
            <a:spAutoFit/>
          </a:bodyPr>
          <a:lstStyle/>
          <a:p>
            <a:r>
              <a:rPr lang="en-US" sz="3600" i="1" dirty="0">
                <a:solidFill>
                  <a:srgbClr val="242021"/>
                </a:solidFill>
              </a:rPr>
              <a:t>3. A chef</a:t>
            </a:r>
          </a:p>
        </p:txBody>
      </p:sp>
    </p:spTree>
    <p:extLst>
      <p:ext uri="{BB962C8B-B14F-4D97-AF65-F5344CB8AC3E}">
        <p14:creationId xmlns:p14="http://schemas.microsoft.com/office/powerpoint/2010/main" val="51161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4514" y="2632786"/>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4" name="Picture 3"/>
          <p:cNvPicPr>
            <a:picLocks noChangeAspect="1"/>
          </p:cNvPicPr>
          <p:nvPr/>
        </p:nvPicPr>
        <p:blipFill>
          <a:blip r:embed="rId2"/>
          <a:stretch>
            <a:fillRect/>
          </a:stretch>
        </p:blipFill>
        <p:spPr>
          <a:xfrm>
            <a:off x="7037189" y="494145"/>
            <a:ext cx="4201181" cy="5869710"/>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211"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choose the correct answer.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4661581" y="3122500"/>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5212261" y="3738932"/>
            <a:ext cx="6487885" cy="646331"/>
          </a:xfrm>
          <a:prstGeom prst="rect">
            <a:avLst/>
          </a:prstGeom>
          <a:noFill/>
        </p:spPr>
        <p:txBody>
          <a:bodyPr wrap="square">
            <a:spAutoFit/>
          </a:bodyPr>
          <a:lstStyle/>
          <a:p>
            <a:r>
              <a:rPr lang="en-US" sz="3600" i="1" dirty="0">
                <a:solidFill>
                  <a:srgbClr val="FF0000"/>
                </a:solidFill>
                <a:sym typeface="Wingdings" panose="05000000000000000000" pitchFamily="2" charset="2"/>
              </a:rPr>
              <a:t>1</a:t>
            </a:r>
            <a:r>
              <a:rPr lang="en-US" sz="3600" i="1">
                <a:solidFill>
                  <a:srgbClr val="FF0000"/>
                </a:solidFill>
                <a:sym typeface="Wingdings" panose="05000000000000000000" pitchFamily="2" charset="2"/>
              </a:rPr>
              <a:t>. </a:t>
            </a:r>
            <a:r>
              <a:rPr lang="en-US" sz="3600" i="1">
                <a:solidFill>
                  <a:srgbClr val="FF0000"/>
                </a:solidFill>
              </a:rPr>
              <a:t>A chef</a:t>
            </a:r>
            <a:endParaRPr lang="en-US" sz="3600" i="1" dirty="0">
              <a:solidFill>
                <a:srgbClr val="FF0000"/>
              </a:solidFill>
            </a:endParaRPr>
          </a:p>
        </p:txBody>
      </p:sp>
      <p:sp>
        <p:nvSpPr>
          <p:cNvPr id="27" name="TextBox 26">
            <a:extLst>
              <a:ext uri="{FF2B5EF4-FFF2-40B4-BE49-F238E27FC236}">
                <a16:creationId xmlns:a16="http://schemas.microsoft.com/office/drawing/2014/main" id="{FAEE1202-4641-4F08-9073-CE5C87CE3D98}"/>
              </a:ext>
            </a:extLst>
          </p:cNvPr>
          <p:cNvSpPr txBox="1"/>
          <p:nvPr/>
        </p:nvSpPr>
        <p:spPr>
          <a:xfrm>
            <a:off x="5148400" y="4677651"/>
            <a:ext cx="1722018"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a:t>
            </a:r>
            <a:endParaRPr lang="en-US" sz="2800" dirty="0"/>
          </a:p>
        </p:txBody>
      </p:sp>
      <p:sp>
        <p:nvSpPr>
          <p:cNvPr id="9" name="Rectangle 8"/>
          <p:cNvSpPr/>
          <p:nvPr/>
        </p:nvSpPr>
        <p:spPr>
          <a:xfrm>
            <a:off x="718457" y="1905771"/>
            <a:ext cx="11300362" cy="1200329"/>
          </a:xfrm>
          <a:prstGeom prst="rect">
            <a:avLst/>
          </a:prstGeom>
        </p:spPr>
        <p:txBody>
          <a:bodyPr wrap="square">
            <a:spAutoFit/>
          </a:bodyPr>
          <a:lstStyle/>
          <a:p>
            <a:r>
              <a:rPr lang="en-US" sz="3600" dirty="0">
                <a:solidFill>
                  <a:srgbClr val="242021"/>
                </a:solidFill>
              </a:rPr>
              <a:t>a. Listen to a man talking about popular food from around the world. Who is the speaker?</a:t>
            </a:r>
          </a:p>
        </p:txBody>
      </p:sp>
      <p:pic>
        <p:nvPicPr>
          <p:cNvPr id="3" name="CD1-TRACK 65">
            <a:hlinkClick r:id="" action="ppaction://media"/>
          </p:cNvPr>
          <p:cNvPicPr>
            <a:picLocks noChangeAspect="1"/>
          </p:cNvPicPr>
          <p:nvPr>
            <a:audioFile r:link="rId1"/>
            <p:extLst>
              <p:ext uri="{DAA4B4D4-6D71-4841-9C94-3DE7FCFB9230}">
                <p14:media xmlns:p14="http://schemas.microsoft.com/office/powerpoint/2010/main" r:embed="rId2">
                  <p14:trim st="19153"/>
                </p14:media>
              </p:ext>
            </p:extLst>
          </p:nvPr>
        </p:nvPicPr>
        <p:blipFill>
          <a:blip r:embed="rId4"/>
          <a:stretch>
            <a:fillRect/>
          </a:stretch>
        </p:blipFill>
        <p:spPr>
          <a:xfrm>
            <a:off x="10159817" y="2642694"/>
            <a:ext cx="609600" cy="609600"/>
          </a:xfrm>
          <a:prstGeom prst="rect">
            <a:avLst/>
          </a:prstGeom>
        </p:spPr>
      </p:pic>
    </p:spTree>
    <p:extLst>
      <p:ext uri="{BB962C8B-B14F-4D97-AF65-F5344CB8AC3E}">
        <p14:creationId xmlns:p14="http://schemas.microsoft.com/office/powerpoint/2010/main" val="182803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90"/>
                                          </p:val>
                                        </p:tav>
                                        <p:tav tm="100000">
                                          <p:val>
                                            <p:fltVal val="0"/>
                                          </p:val>
                                        </p:tav>
                                      </p:tavLst>
                                    </p:anim>
                                    <p:animEffect transition="in" filter="fade">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 calcmode="lin" valueType="num">
                                      <p:cBhvr>
                                        <p:cTn id="25" dur="1000" fill="hold"/>
                                        <p:tgtEl>
                                          <p:spTgt spid="27"/>
                                        </p:tgtEl>
                                        <p:attrNameLst>
                                          <p:attrName>style.rotation</p:attrName>
                                        </p:attrNameLst>
                                      </p:cBhvr>
                                      <p:tavLst>
                                        <p:tav tm="0">
                                          <p:val>
                                            <p:fltVal val="90"/>
                                          </p:val>
                                        </p:tav>
                                        <p:tav tm="100000">
                                          <p:val>
                                            <p:fltVal val="0"/>
                                          </p:val>
                                        </p:tav>
                                      </p:tavLst>
                                    </p:anim>
                                    <p:animEffect transition="in" filter="fade">
                                      <p:cBhvr>
                                        <p:cTn id="2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9575"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4"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3590211" y="3753378"/>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4037461" y="4772092"/>
            <a:ext cx="8017690" cy="2862322"/>
          </a:xfrm>
          <a:prstGeom prst="rect">
            <a:avLst/>
          </a:prstGeom>
          <a:noFill/>
        </p:spPr>
        <p:txBody>
          <a:bodyPr wrap="square">
            <a:spAutoFit/>
          </a:bodyPr>
          <a:lstStyle/>
          <a:p>
            <a:pPr marL="742950" indent="-742950">
              <a:buAutoNum type="arabicPeriod"/>
            </a:pPr>
            <a:r>
              <a:rPr lang="en-US" sz="3600" i="1" strike="sngStrike">
                <a:solidFill>
                  <a:schemeClr val="accent1"/>
                </a:solidFill>
              </a:rPr>
              <a:t>A student</a:t>
            </a:r>
          </a:p>
          <a:p>
            <a:pPr marL="742950" indent="-742950">
              <a:buAutoNum type="arabicPeriod"/>
            </a:pPr>
            <a:r>
              <a:rPr lang="en-US" sz="3600" i="1" strike="sngStrike">
                <a:solidFill>
                  <a:schemeClr val="accent1"/>
                </a:solidFill>
              </a:rPr>
              <a:t>A customer</a:t>
            </a:r>
          </a:p>
          <a:p>
            <a:pPr marL="742950" indent="-742950">
              <a:buAutoNum type="arabicPeriod"/>
            </a:pPr>
            <a:r>
              <a:rPr lang="en-US" sz="3600" i="1">
                <a:solidFill>
                  <a:srgbClr val="FF0000"/>
                </a:solidFill>
              </a:rPr>
              <a:t>A chef</a:t>
            </a:r>
            <a:endParaRPr lang="en-US" sz="3600" i="1" strike="sngStrike">
              <a:solidFill>
                <a:schemeClr val="accent1"/>
              </a:solidFill>
            </a:endParaRPr>
          </a:p>
          <a:p>
            <a:br>
              <a:rPr lang="en-US" sz="3600" i="1" strike="sngStrike">
                <a:solidFill>
                  <a:schemeClr val="accent1"/>
                </a:solidFill>
              </a:rPr>
            </a:br>
            <a:endParaRPr lang="en-US" sz="3600" i="1" strike="sngStrike" dirty="0">
              <a:solidFill>
                <a:schemeClr val="accent1"/>
              </a:solidFill>
            </a:endParaRPr>
          </a:p>
        </p:txBody>
      </p:sp>
      <p:sp>
        <p:nvSpPr>
          <p:cNvPr id="27" name="TextBox 26">
            <a:extLst>
              <a:ext uri="{FF2B5EF4-FFF2-40B4-BE49-F238E27FC236}">
                <a16:creationId xmlns:a16="http://schemas.microsoft.com/office/drawing/2014/main" id="{FAEE1202-4641-4F08-9073-CE5C87CE3D98}"/>
              </a:ext>
            </a:extLst>
          </p:cNvPr>
          <p:cNvSpPr txBox="1"/>
          <p:nvPr/>
        </p:nvSpPr>
        <p:spPr>
          <a:xfrm>
            <a:off x="384951" y="5043772"/>
            <a:ext cx="3505849"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sp>
        <p:nvSpPr>
          <p:cNvPr id="9" name="Rectangle 8">
            <a:extLst>
              <a:ext uri="{FF2B5EF4-FFF2-40B4-BE49-F238E27FC236}">
                <a16:creationId xmlns:a16="http://schemas.microsoft.com/office/drawing/2014/main" id="{A8776FBD-6E63-4F35-A2CC-F3D992937195}"/>
              </a:ext>
            </a:extLst>
          </p:cNvPr>
          <p:cNvSpPr/>
          <p:nvPr/>
        </p:nvSpPr>
        <p:spPr>
          <a:xfrm>
            <a:off x="0" y="1575483"/>
            <a:ext cx="12192000"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a:t>
            </a:r>
            <a:r>
              <a:rPr lang="en-US" sz="3200" i="1">
                <a:solidFill>
                  <a:srgbClr val="0070C0"/>
                </a:solidFill>
              </a:rPr>
              <a:t>what the man says.</a:t>
            </a:r>
            <a:endParaRPr lang="en-US" sz="3200" i="1" dirty="0">
              <a:solidFill>
                <a:srgbClr val="0070C0"/>
              </a:solidFill>
            </a:endParaRPr>
          </a:p>
          <a:p>
            <a:r>
              <a:rPr lang="en-US" sz="3200" i="1">
                <a:solidFill>
                  <a:srgbClr val="FF0000"/>
                </a:solidFill>
              </a:rPr>
              <a:t>OK, everyone, quiet, please. Today, I'm going to show you how to make some dishes from around the world. First of all, we have cheeseburgers.</a:t>
            </a:r>
          </a:p>
        </p:txBody>
      </p:sp>
      <p:pic>
        <p:nvPicPr>
          <p:cNvPr id="11" name="CD1-TRACK 65">
            <a:hlinkClick r:id="" action="ppaction://media"/>
          </p:cNvPr>
          <p:cNvPicPr>
            <a:picLocks noChangeAspect="1"/>
          </p:cNvPicPr>
          <p:nvPr>
            <a:audioFile r:link="rId1"/>
            <p:extLst>
              <p:ext uri="{DAA4B4D4-6D71-4841-9C94-3DE7FCFB9230}">
                <p14:media xmlns:p14="http://schemas.microsoft.com/office/powerpoint/2010/main" r:embed="rId2">
                  <p14:trim st="19816"/>
                </p14:media>
              </p:ext>
            </p:extLst>
          </p:nvPr>
        </p:nvPicPr>
        <p:blipFill>
          <a:blip r:embed="rId4"/>
          <a:stretch>
            <a:fillRect/>
          </a:stretch>
        </p:blipFill>
        <p:spPr>
          <a:xfrm>
            <a:off x="9971228" y="3405388"/>
            <a:ext cx="609600" cy="609600"/>
          </a:xfrm>
          <a:prstGeom prst="rect">
            <a:avLst/>
          </a:prstGeom>
        </p:spPr>
      </p:pic>
    </p:spTree>
    <p:extLst>
      <p:ext uri="{BB962C8B-B14F-4D97-AF65-F5344CB8AC3E}">
        <p14:creationId xmlns:p14="http://schemas.microsoft.com/office/powerpoint/2010/main" val="251976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fltVal val="0"/>
                                          </p:val>
                                        </p:tav>
                                        <p:tav tm="100000">
                                          <p:val>
                                            <p:strVal val="#ppt_w"/>
                                          </p:val>
                                        </p:tav>
                                      </p:tavLst>
                                    </p:anim>
                                    <p:anim calcmode="lin" valueType="num">
                                      <p:cBhvr>
                                        <p:cTn id="12" dur="1000" fill="hold"/>
                                        <p:tgtEl>
                                          <p:spTgt spid="27"/>
                                        </p:tgtEl>
                                        <p:attrNameLst>
                                          <p:attrName>ppt_h</p:attrName>
                                        </p:attrNameLst>
                                      </p:cBhvr>
                                      <p:tavLst>
                                        <p:tav tm="0">
                                          <p:val>
                                            <p:fltVal val="0"/>
                                          </p:val>
                                        </p:tav>
                                        <p:tav tm="100000">
                                          <p:val>
                                            <p:strVal val="#ppt_h"/>
                                          </p:val>
                                        </p:tav>
                                      </p:tavLst>
                                    </p:anim>
                                    <p:anim calcmode="lin" valueType="num">
                                      <p:cBhvr>
                                        <p:cTn id="13" dur="1000" fill="hold"/>
                                        <p:tgtEl>
                                          <p:spTgt spid="27"/>
                                        </p:tgtEl>
                                        <p:attrNameLst>
                                          <p:attrName>style.rotation</p:attrName>
                                        </p:attrNameLst>
                                      </p:cBhvr>
                                      <p:tavLst>
                                        <p:tav tm="0">
                                          <p:val>
                                            <p:fltVal val="90"/>
                                          </p:val>
                                        </p:tav>
                                        <p:tav tm="100000">
                                          <p:val>
                                            <p:fltVal val="0"/>
                                          </p:val>
                                        </p:tav>
                                      </p:tavLst>
                                    </p:anim>
                                    <p:animEffect transition="in" filter="fade">
                                      <p:cBhvr>
                                        <p:cTn id="14" dur="10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 calcmode="lin" valueType="num">
                                      <p:cBhvr>
                                        <p:cTn id="21" dur="1000" fill="hold"/>
                                        <p:tgtEl>
                                          <p:spTgt spid="25"/>
                                        </p:tgtEl>
                                        <p:attrNameLst>
                                          <p:attrName>style.rotation</p:attrName>
                                        </p:attrNameLst>
                                      </p:cBhvr>
                                      <p:tavLst>
                                        <p:tav tm="0">
                                          <p:val>
                                            <p:fltVal val="90"/>
                                          </p:val>
                                        </p:tav>
                                        <p:tav tm="100000">
                                          <p:val>
                                            <p:fltVal val="0"/>
                                          </p:val>
                                        </p:tav>
                                      </p:tavLst>
                                    </p:anim>
                                    <p:animEffect transition="in" filter="fade">
                                      <p:cBhvr>
                                        <p:cTn id="2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8912" fill="hold"/>
                                        <p:tgtEl>
                                          <p:spTgt spid="11"/>
                                        </p:tgtEl>
                                      </p:cBhvr>
                                    </p:cmd>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bldLst>
      <p:bldP spid="25"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291" y="285205"/>
            <a:ext cx="10695709"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a:solidFill>
                  <a:srgbClr val="0070C0"/>
                </a:solidFill>
              </a:rPr>
              <a:t>b. Now, listen and fill in the blanks, then match with the correct pictures.</a:t>
            </a:r>
          </a:p>
          <a:p>
            <a:r>
              <a:rPr lang="en-US" sz="2800" b="1" i="1">
                <a:solidFill>
                  <a:srgbClr val="0070C0"/>
                </a:solidFill>
                <a:highlight>
                  <a:srgbClr val="FFFF00"/>
                </a:highlight>
                <a:sym typeface="Wingdings" panose="05000000000000000000" pitchFamily="2" charset="2"/>
              </a:rPr>
              <a:t> </a:t>
            </a:r>
            <a:r>
              <a:rPr lang="en-US" sz="2800" b="1" i="1">
                <a:solidFill>
                  <a:srgbClr val="0070C0"/>
                </a:solidFill>
                <a:highlight>
                  <a:srgbClr val="FFFF00"/>
                </a:highlight>
              </a:rPr>
              <a:t>SECOND TIME</a:t>
            </a:r>
            <a:endParaRPr lang="en-US" sz="2800" b="1" i="1" dirty="0">
              <a:solidFill>
                <a:srgbClr val="0070C0"/>
              </a:solidFill>
              <a:highlight>
                <a:srgbClr val="FFFF00"/>
              </a:highlight>
            </a:endParaRPr>
          </a:p>
        </p:txBody>
      </p:sp>
      <p:sp>
        <p:nvSpPr>
          <p:cNvPr id="19" name="TextBox 18"/>
          <p:cNvSpPr txBox="1"/>
          <p:nvPr/>
        </p:nvSpPr>
        <p:spPr>
          <a:xfrm>
            <a:off x="0" y="336616"/>
            <a:ext cx="1496291"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b="1" dirty="0">
                <a:solidFill>
                  <a:schemeClr val="bg1"/>
                </a:solidFill>
              </a:rPr>
              <a:t>Pre-Listening</a:t>
            </a:r>
          </a:p>
        </p:txBody>
      </p:sp>
      <p:cxnSp>
        <p:nvCxnSpPr>
          <p:cNvPr id="7" name="Straight Connector 6"/>
          <p:cNvCxnSpPr>
            <a:cxnSpLocks/>
          </p:cNvCxnSpPr>
          <p:nvPr/>
        </p:nvCxnSpPr>
        <p:spPr>
          <a:xfrm>
            <a:off x="2760599" y="709027"/>
            <a:ext cx="7065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297742" y="737489"/>
            <a:ext cx="2255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88472" y="1290723"/>
            <a:ext cx="9712037" cy="4414562"/>
          </a:xfrm>
          <a:prstGeom prst="rect">
            <a:avLst/>
          </a:prstGeom>
        </p:spPr>
      </p:pic>
      <p:sp>
        <p:nvSpPr>
          <p:cNvPr id="12" name="TextBox 11">
            <a:extLst>
              <a:ext uri="{FF2B5EF4-FFF2-40B4-BE49-F238E27FC236}">
                <a16:creationId xmlns:a16="http://schemas.microsoft.com/office/drawing/2014/main" id="{D09D0BB7-4A2A-465C-AEF8-C02EF79803A7}"/>
              </a:ext>
            </a:extLst>
          </p:cNvPr>
          <p:cNvSpPr txBox="1"/>
          <p:nvPr/>
        </p:nvSpPr>
        <p:spPr>
          <a:xfrm>
            <a:off x="3820183" y="5865802"/>
            <a:ext cx="6047924"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ANSWERS?</a:t>
            </a:r>
            <a:endParaRPr lang="en-US" sz="2800" dirty="0"/>
          </a:p>
        </p:txBody>
      </p:sp>
      <p:cxnSp>
        <p:nvCxnSpPr>
          <p:cNvPr id="14" name="Straight Connector 13"/>
          <p:cNvCxnSpPr>
            <a:cxnSpLocks/>
          </p:cNvCxnSpPr>
          <p:nvPr/>
        </p:nvCxnSpPr>
        <p:spPr>
          <a:xfrm>
            <a:off x="7345742" y="705948"/>
            <a:ext cx="9669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9659451" y="736726"/>
            <a:ext cx="2255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3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291" y="285205"/>
            <a:ext cx="10695709"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a:solidFill>
                  <a:srgbClr val="0070C0"/>
                </a:solidFill>
              </a:rPr>
              <a:t>b. Now, listen and fill in the blanks, then match with the correct pictures.</a:t>
            </a:r>
          </a:p>
          <a:p>
            <a:r>
              <a:rPr lang="en-US" sz="2800" b="1" i="1">
                <a:solidFill>
                  <a:srgbClr val="0070C0"/>
                </a:solidFill>
                <a:highlight>
                  <a:srgbClr val="FFFF00"/>
                </a:highlight>
                <a:sym typeface="Wingdings" panose="05000000000000000000" pitchFamily="2" charset="2"/>
              </a:rPr>
              <a:t> </a:t>
            </a:r>
            <a:r>
              <a:rPr lang="en-US" sz="2800" b="1" i="1">
                <a:solidFill>
                  <a:srgbClr val="0070C0"/>
                </a:solidFill>
                <a:highlight>
                  <a:srgbClr val="FFFF00"/>
                </a:highlight>
              </a:rPr>
              <a:t>FIRST TIME</a:t>
            </a:r>
            <a:endParaRPr lang="en-US" sz="2800" b="1" i="1" dirty="0">
              <a:solidFill>
                <a:srgbClr val="0070C0"/>
              </a:solidFill>
              <a:highlight>
                <a:srgbClr val="FFFF00"/>
              </a:highlight>
            </a:endParaRPr>
          </a:p>
        </p:txBody>
      </p:sp>
      <p:sp>
        <p:nvSpPr>
          <p:cNvPr id="19" name="TextBox 18"/>
          <p:cNvSpPr txBox="1"/>
          <p:nvPr/>
        </p:nvSpPr>
        <p:spPr>
          <a:xfrm>
            <a:off x="0" y="336616"/>
            <a:ext cx="149629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b="1" dirty="0">
                <a:solidFill>
                  <a:schemeClr val="bg1"/>
                </a:solidFill>
              </a:rPr>
              <a:t>While-Listening</a:t>
            </a:r>
          </a:p>
        </p:txBody>
      </p:sp>
      <p:cxnSp>
        <p:nvCxnSpPr>
          <p:cNvPr id="7" name="Straight Connector 6"/>
          <p:cNvCxnSpPr>
            <a:cxnSpLocks/>
          </p:cNvCxnSpPr>
          <p:nvPr/>
        </p:nvCxnSpPr>
        <p:spPr>
          <a:xfrm>
            <a:off x="2909455" y="736726"/>
            <a:ext cx="7065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297742" y="737489"/>
            <a:ext cx="2255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1288472" y="1290723"/>
            <a:ext cx="9712037" cy="4414562"/>
          </a:xfrm>
          <a:prstGeom prst="rect">
            <a:avLst/>
          </a:prstGeom>
        </p:spPr>
      </p:pic>
      <p:sp>
        <p:nvSpPr>
          <p:cNvPr id="12" name="TextBox 11">
            <a:extLst>
              <a:ext uri="{FF2B5EF4-FFF2-40B4-BE49-F238E27FC236}">
                <a16:creationId xmlns:a16="http://schemas.microsoft.com/office/drawing/2014/main" id="{D09D0BB7-4A2A-465C-AEF8-C02EF79803A7}"/>
              </a:ext>
            </a:extLst>
          </p:cNvPr>
          <p:cNvSpPr txBox="1"/>
          <p:nvPr/>
        </p:nvSpPr>
        <p:spPr>
          <a:xfrm>
            <a:off x="3820183" y="5865802"/>
            <a:ext cx="6047924"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ANSWERS?</a:t>
            </a:r>
            <a:endParaRPr lang="en-US" sz="2800" dirty="0"/>
          </a:p>
        </p:txBody>
      </p:sp>
      <p:cxnSp>
        <p:nvCxnSpPr>
          <p:cNvPr id="14" name="Straight Connector 13"/>
          <p:cNvCxnSpPr>
            <a:cxnSpLocks/>
          </p:cNvCxnSpPr>
          <p:nvPr/>
        </p:nvCxnSpPr>
        <p:spPr>
          <a:xfrm>
            <a:off x="7345742" y="705948"/>
            <a:ext cx="9669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9659451" y="736726"/>
            <a:ext cx="2255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CD1-TRACK 65">
            <a:hlinkClick r:id="" action="ppaction://media"/>
          </p:cNvPr>
          <p:cNvPicPr>
            <a:picLocks noChangeAspect="1"/>
          </p:cNvPicPr>
          <p:nvPr>
            <a:audioFile r:link="rId1"/>
            <p:extLst>
              <p:ext uri="{DAA4B4D4-6D71-4841-9C94-3DE7FCFB9230}">
                <p14:media xmlns:p14="http://schemas.microsoft.com/office/powerpoint/2010/main" r:embed="rId2">
                  <p14:trim st="19988"/>
                </p14:media>
              </p:ext>
            </p:extLst>
          </p:nvPr>
        </p:nvPicPr>
        <p:blipFill>
          <a:blip r:embed="rId6"/>
          <a:stretch>
            <a:fillRect/>
          </a:stretch>
        </p:blipFill>
        <p:spPr>
          <a:xfrm>
            <a:off x="11094161" y="4370377"/>
            <a:ext cx="820748" cy="820748"/>
          </a:xfrm>
          <a:prstGeom prst="rect">
            <a:avLst/>
          </a:prstGeom>
        </p:spPr>
      </p:pic>
      <p:sp>
        <p:nvSpPr>
          <p:cNvPr id="20" name="TextBox 19"/>
          <p:cNvSpPr txBox="1"/>
          <p:nvPr/>
        </p:nvSpPr>
        <p:spPr>
          <a:xfrm>
            <a:off x="1840553" y="1608226"/>
            <a:ext cx="2137803" cy="615553"/>
          </a:xfrm>
          <a:prstGeom prst="rect">
            <a:avLst/>
          </a:prstGeom>
          <a:noFill/>
        </p:spPr>
        <p:txBody>
          <a:bodyPr wrap="square" rtlCol="0">
            <a:spAutoFit/>
          </a:bodyPr>
          <a:lstStyle/>
          <a:p>
            <a:pPr algn="ctr"/>
            <a:r>
              <a:rPr lang="en-US" sz="3400">
                <a:solidFill>
                  <a:srgbClr val="FF0000"/>
                </a:solidFill>
              </a:rPr>
              <a:t>the USA</a:t>
            </a:r>
            <a:endParaRPr lang="en-US" sz="3400" dirty="0">
              <a:solidFill>
                <a:srgbClr val="FF0000"/>
              </a:solidFill>
            </a:endParaRPr>
          </a:p>
        </p:txBody>
      </p:sp>
      <p:sp>
        <p:nvSpPr>
          <p:cNvPr id="21" name="TextBox 20"/>
          <p:cNvSpPr txBox="1"/>
          <p:nvPr/>
        </p:nvSpPr>
        <p:spPr>
          <a:xfrm>
            <a:off x="1478233" y="2275190"/>
            <a:ext cx="2137803" cy="615553"/>
          </a:xfrm>
          <a:prstGeom prst="rect">
            <a:avLst/>
          </a:prstGeom>
          <a:noFill/>
        </p:spPr>
        <p:txBody>
          <a:bodyPr wrap="square" rtlCol="0">
            <a:spAutoFit/>
          </a:bodyPr>
          <a:lstStyle/>
          <a:p>
            <a:pPr algn="ctr"/>
            <a:r>
              <a:rPr lang="en-US" sz="3400">
                <a:solidFill>
                  <a:srgbClr val="FF0000"/>
                </a:solidFill>
              </a:rPr>
              <a:t>beef</a:t>
            </a:r>
            <a:endParaRPr lang="en-US" sz="3400" dirty="0">
              <a:solidFill>
                <a:srgbClr val="FF0000"/>
              </a:solidFill>
            </a:endParaRPr>
          </a:p>
        </p:txBody>
      </p:sp>
      <p:sp>
        <p:nvSpPr>
          <p:cNvPr id="22" name="TextBox 21"/>
          <p:cNvSpPr txBox="1"/>
          <p:nvPr/>
        </p:nvSpPr>
        <p:spPr>
          <a:xfrm>
            <a:off x="5152520" y="1659637"/>
            <a:ext cx="2137803" cy="615553"/>
          </a:xfrm>
          <a:prstGeom prst="rect">
            <a:avLst/>
          </a:prstGeom>
          <a:noFill/>
        </p:spPr>
        <p:txBody>
          <a:bodyPr wrap="square" rtlCol="0">
            <a:spAutoFit/>
          </a:bodyPr>
          <a:lstStyle/>
          <a:p>
            <a:pPr algn="ctr"/>
            <a:r>
              <a:rPr lang="en-US" sz="3400">
                <a:solidFill>
                  <a:srgbClr val="FF0000"/>
                </a:solidFill>
              </a:rPr>
              <a:t>Turkey</a:t>
            </a:r>
            <a:endParaRPr lang="en-US" sz="3400" dirty="0">
              <a:solidFill>
                <a:srgbClr val="FF0000"/>
              </a:solidFill>
            </a:endParaRPr>
          </a:p>
        </p:txBody>
      </p:sp>
      <p:sp>
        <p:nvSpPr>
          <p:cNvPr id="23" name="TextBox 22"/>
          <p:cNvSpPr txBox="1"/>
          <p:nvPr/>
        </p:nvSpPr>
        <p:spPr>
          <a:xfrm>
            <a:off x="4706342" y="2552188"/>
            <a:ext cx="2137803" cy="615553"/>
          </a:xfrm>
          <a:prstGeom prst="rect">
            <a:avLst/>
          </a:prstGeom>
          <a:noFill/>
        </p:spPr>
        <p:txBody>
          <a:bodyPr wrap="square" rtlCol="0">
            <a:spAutoFit/>
          </a:bodyPr>
          <a:lstStyle/>
          <a:p>
            <a:pPr algn="ctr"/>
            <a:r>
              <a:rPr lang="en-US" sz="3400">
                <a:solidFill>
                  <a:srgbClr val="FF0000"/>
                </a:solidFill>
              </a:rPr>
              <a:t>lamb</a:t>
            </a:r>
            <a:endParaRPr lang="en-US" sz="3400" dirty="0">
              <a:solidFill>
                <a:srgbClr val="FF0000"/>
              </a:solidFill>
            </a:endParaRPr>
          </a:p>
        </p:txBody>
      </p:sp>
      <p:sp>
        <p:nvSpPr>
          <p:cNvPr id="24" name="TextBox 23"/>
          <p:cNvSpPr txBox="1"/>
          <p:nvPr/>
        </p:nvSpPr>
        <p:spPr>
          <a:xfrm>
            <a:off x="8867898" y="1942934"/>
            <a:ext cx="2137803" cy="615553"/>
          </a:xfrm>
          <a:prstGeom prst="rect">
            <a:avLst/>
          </a:prstGeom>
          <a:noFill/>
        </p:spPr>
        <p:txBody>
          <a:bodyPr wrap="square" rtlCol="0">
            <a:spAutoFit/>
          </a:bodyPr>
          <a:lstStyle/>
          <a:p>
            <a:pPr algn="ctr"/>
            <a:r>
              <a:rPr lang="en-US" sz="3400">
                <a:solidFill>
                  <a:srgbClr val="FF0000"/>
                </a:solidFill>
              </a:rPr>
              <a:t>seafood</a:t>
            </a:r>
            <a:endParaRPr lang="en-US" sz="3400" dirty="0">
              <a:solidFill>
                <a:srgbClr val="FF0000"/>
              </a:solidFill>
            </a:endParaRPr>
          </a:p>
        </p:txBody>
      </p:sp>
      <p:sp>
        <p:nvSpPr>
          <p:cNvPr id="25" name="TextBox 24"/>
          <p:cNvSpPr txBox="1"/>
          <p:nvPr/>
        </p:nvSpPr>
        <p:spPr>
          <a:xfrm>
            <a:off x="9020877" y="2302121"/>
            <a:ext cx="3291610" cy="615553"/>
          </a:xfrm>
          <a:prstGeom prst="rect">
            <a:avLst/>
          </a:prstGeom>
          <a:noFill/>
        </p:spPr>
        <p:txBody>
          <a:bodyPr wrap="square" rtlCol="0">
            <a:spAutoFit/>
          </a:bodyPr>
          <a:lstStyle/>
          <a:p>
            <a:pPr algn="ctr"/>
            <a:r>
              <a:rPr lang="en-US" sz="3400">
                <a:solidFill>
                  <a:srgbClr val="FF0000"/>
                </a:solidFill>
              </a:rPr>
              <a:t>some vegetables</a:t>
            </a:r>
            <a:endParaRPr lang="en-US" sz="3400" dirty="0">
              <a:solidFill>
                <a:srgbClr val="FF0000"/>
              </a:solidFill>
            </a:endParaRPr>
          </a:p>
        </p:txBody>
      </p:sp>
      <p:cxnSp>
        <p:nvCxnSpPr>
          <p:cNvPr id="31" name="Straight Arrow Connector 30"/>
          <p:cNvCxnSpPr/>
          <p:nvPr/>
        </p:nvCxnSpPr>
        <p:spPr>
          <a:xfrm>
            <a:off x="2728913" y="3404009"/>
            <a:ext cx="3415577" cy="4712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9521371" y="3424370"/>
            <a:ext cx="1043" cy="4508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723721" y="3426453"/>
            <a:ext cx="3376881" cy="4207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32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8740" fill="hold"/>
                                        <p:tgtEl>
                                          <p:spTgt spid="18"/>
                                        </p:tgtEl>
                                      </p:cBhvr>
                                    </p:cmd>
                                  </p:childTnLst>
                                </p:cTn>
                              </p:par>
                            </p:childTnLst>
                          </p:cTn>
                        </p:par>
                      </p:childTnLst>
                    </p:cTn>
                  </p:par>
                </p:childTnLst>
              </p:cTn>
              <p:nextCondLst>
                <p:cond evt="onClick" delay="0">
                  <p:tgtEl>
                    <p:spTgt spid="18"/>
                  </p:tgtEl>
                </p:cond>
              </p:nextCondLst>
            </p:seq>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p:bldP spid="20" grpId="0"/>
      <p:bldP spid="21" grpId="0"/>
      <p:bldP spid="22"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70291" y="1207495"/>
            <a:ext cx="11986726"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0000"/>
                </a:solidFill>
              </a:rPr>
              <a:t>Cheeseburgers are popular in the USA. People make them with grilled beef, onions, and cheese. </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70291" y="2547662"/>
            <a:ext cx="10920441" cy="954107"/>
          </a:xfrm>
          <a:prstGeom prst="rect">
            <a:avLst/>
          </a:prstGeom>
          <a:solidFill>
            <a:srgbClr val="FFFF00"/>
          </a:solidFill>
        </p:spPr>
        <p:txBody>
          <a:bodyPr wrap="square">
            <a:spAutoFit/>
          </a:bodyPr>
          <a:lstStyle/>
          <a:p>
            <a:r>
              <a:rPr lang="en-US" sz="2800" b="1" i="0" dirty="0">
                <a:effectLst/>
                <a:latin typeface="+mj-lt"/>
              </a:rPr>
              <a:t>1. Cheeseburger: </a:t>
            </a:r>
            <a:r>
              <a:rPr lang="en-US" sz="2800" b="1" dirty="0">
                <a:latin typeface="+mj-lt"/>
              </a:rPr>
              <a:t>• from </a:t>
            </a:r>
            <a:r>
              <a:rPr lang="en-US" sz="2800" b="1" dirty="0">
                <a:solidFill>
                  <a:srgbClr val="FF0000"/>
                </a:solidFill>
                <a:latin typeface="+mj-lt"/>
              </a:rPr>
              <a:t>the USA</a:t>
            </a:r>
            <a:endParaRPr lang="en-US" sz="2800" b="1" dirty="0">
              <a:latin typeface="+mj-lt"/>
            </a:endParaRPr>
          </a:p>
          <a:p>
            <a:r>
              <a:rPr lang="en-US" sz="2800" b="1" dirty="0">
                <a:latin typeface="+mj-lt"/>
              </a:rPr>
              <a:t>    • made with grilled</a:t>
            </a:r>
            <a:r>
              <a:rPr lang="en-US" sz="2800" b="1" dirty="0">
                <a:solidFill>
                  <a:srgbClr val="FF0000"/>
                </a:solidFill>
                <a:latin typeface="+mj-lt"/>
              </a:rPr>
              <a:t> beef</a:t>
            </a:r>
            <a:r>
              <a:rPr lang="en-US" sz="2800" b="1" dirty="0">
                <a:latin typeface="+mj-lt"/>
              </a:rPr>
              <a:t>, onions, and cheese.</a:t>
            </a:r>
            <a:endParaRPr lang="en-US" sz="2800" b="1" dirty="0">
              <a:solidFill>
                <a:srgbClr val="FF0000"/>
              </a:solidFill>
              <a:latin typeface="+mj-lt"/>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3302436" y="365611"/>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9" name="TextBox 8">
            <a:extLst>
              <a:ext uri="{FF2B5EF4-FFF2-40B4-BE49-F238E27FC236}">
                <a16:creationId xmlns:a16="http://schemas.microsoft.com/office/drawing/2014/main" id="{6548F4D5-C918-4C2B-BEE5-AE77A39AFFD1}"/>
              </a:ext>
            </a:extLst>
          </p:cNvPr>
          <p:cNvSpPr txBox="1"/>
          <p:nvPr/>
        </p:nvSpPr>
        <p:spPr>
          <a:xfrm>
            <a:off x="205274" y="5232020"/>
            <a:ext cx="10920441" cy="954107"/>
          </a:xfrm>
          <a:prstGeom prst="rect">
            <a:avLst/>
          </a:prstGeom>
          <a:solidFill>
            <a:srgbClr val="FFFF00"/>
          </a:solidFill>
        </p:spPr>
        <p:txBody>
          <a:bodyPr wrap="square">
            <a:spAutoFit/>
          </a:bodyPr>
          <a:lstStyle/>
          <a:p>
            <a:r>
              <a:rPr lang="en-US" sz="2800" b="1" dirty="0">
                <a:latin typeface="+mj-lt"/>
              </a:rPr>
              <a:t>2. Kebab: • from </a:t>
            </a:r>
            <a:r>
              <a:rPr lang="en-US" sz="2800" b="1" dirty="0">
                <a:solidFill>
                  <a:srgbClr val="FF0000"/>
                </a:solidFill>
                <a:latin typeface="+mj-lt"/>
              </a:rPr>
              <a:t>Turkey</a:t>
            </a:r>
          </a:p>
          <a:p>
            <a:r>
              <a:rPr lang="en-US" sz="2800" b="1" dirty="0">
                <a:latin typeface="+mj-lt"/>
              </a:rPr>
              <a:t>• made with grilled meat on a stick, usually </a:t>
            </a:r>
            <a:r>
              <a:rPr lang="en-US" sz="2800" b="1" dirty="0">
                <a:solidFill>
                  <a:srgbClr val="FF0000"/>
                </a:solidFill>
                <a:latin typeface="+mj-lt"/>
              </a:rPr>
              <a:t>lamb</a:t>
            </a:r>
            <a:r>
              <a:rPr lang="en-US" sz="2800" b="1" dirty="0">
                <a:latin typeface="+mj-lt"/>
              </a:rPr>
              <a:t>.</a:t>
            </a:r>
          </a:p>
        </p:txBody>
      </p:sp>
      <p:sp>
        <p:nvSpPr>
          <p:cNvPr id="10" name="Rectangle 9">
            <a:extLst>
              <a:ext uri="{FF2B5EF4-FFF2-40B4-BE49-F238E27FC236}">
                <a16:creationId xmlns:a16="http://schemas.microsoft.com/office/drawing/2014/main" id="{0843576E-D0DB-428D-8A52-451B30422B6C}"/>
              </a:ext>
            </a:extLst>
          </p:cNvPr>
          <p:cNvSpPr/>
          <p:nvPr/>
        </p:nvSpPr>
        <p:spPr>
          <a:xfrm>
            <a:off x="134983" y="3803707"/>
            <a:ext cx="12057017"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Many people eat kebabs in Turkey. A kebab is grilled meat on a stick, usually lamb.</a:t>
            </a:r>
            <a:endParaRPr lang="en-US" sz="2800" b="1" i="1" dirty="0">
              <a:solidFill>
                <a:srgbClr val="0070C0"/>
              </a:solidFill>
              <a:highlight>
                <a:srgbClr val="FFFF00"/>
              </a:highlight>
            </a:endParaRP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pic>
        <p:nvPicPr>
          <p:cNvPr id="2" name="CD1-TRACK 65">
            <a:hlinkClick r:id="" action="ppaction://media"/>
            <a:extLst>
              <a:ext uri="{FF2B5EF4-FFF2-40B4-BE49-F238E27FC236}">
                <a16:creationId xmlns:a16="http://schemas.microsoft.com/office/drawing/2014/main" id="{74776000-5785-63A5-D2DC-C8F27A9E30A5}"/>
              </a:ext>
            </a:extLst>
          </p:cNvPr>
          <p:cNvPicPr>
            <a:picLocks noChangeAspect="1"/>
          </p:cNvPicPr>
          <p:nvPr>
            <a:audioFile r:link="rId1"/>
            <p:extLst>
              <p:ext uri="{DAA4B4D4-6D71-4841-9C94-3DE7FCFB9230}">
                <p14:media xmlns:p14="http://schemas.microsoft.com/office/powerpoint/2010/main" r:embed="rId2">
                  <p14:trim st="26103" end="23077.25"/>
                </p14:media>
              </p:ext>
            </p:extLst>
          </p:nvPr>
        </p:nvPicPr>
        <p:blipFill>
          <a:blip r:embed="rId5"/>
          <a:stretch>
            <a:fillRect/>
          </a:stretch>
        </p:blipFill>
        <p:spPr>
          <a:xfrm>
            <a:off x="2539197" y="315163"/>
            <a:ext cx="672354" cy="672354"/>
          </a:xfrm>
          <a:prstGeom prst="rect">
            <a:avLst/>
          </a:prstGeom>
        </p:spPr>
      </p:pic>
    </p:spTree>
    <p:extLst>
      <p:ext uri="{BB962C8B-B14F-4D97-AF65-F5344CB8AC3E}">
        <p14:creationId xmlns:p14="http://schemas.microsoft.com/office/powerpoint/2010/main" val="14437243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9574"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0" y="1381565"/>
            <a:ext cx="1219200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0000"/>
                </a:solidFill>
              </a:rPr>
              <a:t>Paella is a seafood-style dish. People in Spain cook and eat this food. They make paella with seafood, rice, and some vegetables.</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70291" y="2771224"/>
            <a:ext cx="10920441" cy="954107"/>
          </a:xfrm>
          <a:prstGeom prst="rect">
            <a:avLst/>
          </a:prstGeom>
          <a:solidFill>
            <a:srgbClr val="FFFF00"/>
          </a:solidFill>
        </p:spPr>
        <p:txBody>
          <a:bodyPr wrap="square">
            <a:spAutoFit/>
          </a:bodyPr>
          <a:lstStyle/>
          <a:p>
            <a:r>
              <a:rPr lang="en-US" sz="2800" b="1" i="0">
                <a:effectLst/>
                <a:latin typeface="+mj-lt"/>
              </a:rPr>
              <a:t>3. Paella: </a:t>
            </a:r>
            <a:r>
              <a:rPr lang="en-US" sz="2800" b="1">
                <a:latin typeface="+mj-lt"/>
              </a:rPr>
              <a:t>• from Spain</a:t>
            </a:r>
          </a:p>
          <a:p>
            <a:r>
              <a:rPr lang="en-US" sz="2800" b="1">
                <a:latin typeface="+mj-lt"/>
              </a:rPr>
              <a:t>    • made with </a:t>
            </a:r>
            <a:r>
              <a:rPr lang="en-US" sz="2800" b="1">
                <a:solidFill>
                  <a:srgbClr val="FF0000"/>
                </a:solidFill>
                <a:latin typeface="+mj-lt"/>
              </a:rPr>
              <a:t>seafood </a:t>
            </a:r>
            <a:r>
              <a:rPr lang="en-US" sz="2800" b="1">
                <a:latin typeface="+mj-lt"/>
              </a:rPr>
              <a:t>rice and </a:t>
            </a:r>
            <a:r>
              <a:rPr lang="en-US" sz="2800" b="1">
                <a:solidFill>
                  <a:srgbClr val="FF0000"/>
                </a:solidFill>
                <a:latin typeface="+mj-lt"/>
              </a:rPr>
              <a:t>some vegetables.</a:t>
            </a:r>
            <a:r>
              <a:rPr lang="en-US" sz="2800" b="1">
                <a:latin typeface="+mj-lt"/>
              </a:rPr>
              <a:t> </a:t>
            </a:r>
            <a:endParaRPr lang="en-US" sz="2800" b="1">
              <a:solidFill>
                <a:srgbClr val="FF0000"/>
              </a:solidFill>
              <a:latin typeface="+mj-lt"/>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3302436" y="365611"/>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pic>
        <p:nvPicPr>
          <p:cNvPr id="2" name="CD1-TRACK 65">
            <a:hlinkClick r:id="" action="ppaction://media"/>
            <a:extLst>
              <a:ext uri="{FF2B5EF4-FFF2-40B4-BE49-F238E27FC236}">
                <a16:creationId xmlns:a16="http://schemas.microsoft.com/office/drawing/2014/main" id="{BC893584-D53F-EC25-06B2-0A8E6FD2A579}"/>
              </a:ext>
            </a:extLst>
          </p:cNvPr>
          <p:cNvPicPr>
            <a:picLocks noChangeAspect="1"/>
          </p:cNvPicPr>
          <p:nvPr>
            <a:audioFile r:link="rId1"/>
            <p:extLst>
              <p:ext uri="{DAA4B4D4-6D71-4841-9C94-3DE7FCFB9230}">
                <p14:media xmlns:p14="http://schemas.microsoft.com/office/powerpoint/2010/main" r:embed="rId2">
                  <p14:trim st="45190"/>
                </p14:media>
              </p:ext>
            </p:extLst>
          </p:nvPr>
        </p:nvPicPr>
        <p:blipFill>
          <a:blip r:embed="rId5"/>
          <a:stretch>
            <a:fillRect/>
          </a:stretch>
        </p:blipFill>
        <p:spPr>
          <a:xfrm>
            <a:off x="2525131" y="509837"/>
            <a:ext cx="686419" cy="686419"/>
          </a:xfrm>
          <a:prstGeom prst="rect">
            <a:avLst/>
          </a:prstGeom>
        </p:spPr>
      </p:pic>
    </p:spTree>
    <p:extLst>
      <p:ext uri="{BB962C8B-B14F-4D97-AF65-F5344CB8AC3E}">
        <p14:creationId xmlns:p14="http://schemas.microsoft.com/office/powerpoint/2010/main" val="122570740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3564"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4" name="Rectangle 3"/>
          <p:cNvSpPr/>
          <p:nvPr/>
        </p:nvSpPr>
        <p:spPr>
          <a:xfrm>
            <a:off x="2425960" y="323910"/>
            <a:ext cx="958876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Practice the conversation with a partner.</a:t>
            </a:r>
          </a:p>
        </p:txBody>
      </p:sp>
      <p:sp>
        <p:nvSpPr>
          <p:cNvPr id="5" name="Rectangle 4"/>
          <p:cNvSpPr/>
          <p:nvPr/>
        </p:nvSpPr>
        <p:spPr>
          <a:xfrm>
            <a:off x="88640" y="1055667"/>
            <a:ext cx="12014720" cy="5478423"/>
          </a:xfrm>
          <a:prstGeom prst="rect">
            <a:avLst/>
          </a:prstGeom>
        </p:spPr>
        <p:txBody>
          <a:bodyPr wrap="square">
            <a:spAutoFit/>
          </a:bodyPr>
          <a:lstStyle/>
          <a:p>
            <a:pPr algn="just"/>
            <a:r>
              <a:rPr lang="en-US" sz="3500" i="1" dirty="0">
                <a:solidFill>
                  <a:srgbClr val="000000"/>
                </a:solidFill>
              </a:rPr>
              <a:t>Chef: OK, everyone, quiet, please. Today, I'm going to show you how to make some dishes from around the world. First of all, we have cheeseburgers. Cheeseburgers are popular in the USA. People make them with grilled beef, onions, and cheese. Next, we have kebabs. Many people eat kebabs in Turkey. A kebab is grilled meat on a stick, usually lamb. Last but not least, we have paella. Paella is a seafood-style dish. People in Spain cook and eat this food. They make paella with seafood, rice, and some vegetables. Now, wash your hands and get ready to cook.</a:t>
            </a:r>
          </a:p>
          <a:p>
            <a:r>
              <a:rPr lang="en-US" sz="3500" i="1" dirty="0">
                <a:solidFill>
                  <a:srgbClr val="000000"/>
                </a:solidFill>
              </a:rPr>
              <a:t>Students: OK!</a:t>
            </a:r>
          </a:p>
        </p:txBody>
      </p:sp>
    </p:spTree>
    <p:extLst>
      <p:ext uri="{BB962C8B-B14F-4D97-AF65-F5344CB8AC3E}">
        <p14:creationId xmlns:p14="http://schemas.microsoft.com/office/powerpoint/2010/main" val="1910144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Post-Listening</a:t>
            </a:r>
          </a:p>
        </p:txBody>
      </p:sp>
      <p:pic>
        <p:nvPicPr>
          <p:cNvPr id="13" name="Picture 2" descr="Free Speech bubble 1195466 PNG with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0229" y="238114"/>
            <a:ext cx="1474417" cy="9404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315945" y="195590"/>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pic>
        <p:nvPicPr>
          <p:cNvPr id="2" name="Picture 1"/>
          <p:cNvPicPr>
            <a:picLocks noChangeAspect="1"/>
          </p:cNvPicPr>
          <p:nvPr/>
        </p:nvPicPr>
        <p:blipFill>
          <a:blip r:embed="rId5"/>
          <a:stretch>
            <a:fillRect/>
          </a:stretch>
        </p:blipFill>
        <p:spPr>
          <a:xfrm>
            <a:off x="127000" y="1178515"/>
            <a:ext cx="2552700" cy="495300"/>
          </a:xfrm>
          <a:prstGeom prst="rect">
            <a:avLst/>
          </a:prstGeom>
        </p:spPr>
      </p:pic>
      <p:sp>
        <p:nvSpPr>
          <p:cNvPr id="3" name="Rectangle 2"/>
          <p:cNvSpPr/>
          <p:nvPr/>
        </p:nvSpPr>
        <p:spPr>
          <a:xfrm>
            <a:off x="3235589" y="1178515"/>
            <a:ext cx="6509279" cy="1200329"/>
          </a:xfrm>
          <a:prstGeom prst="rect">
            <a:avLst/>
          </a:prstGeom>
        </p:spPr>
        <p:txBody>
          <a:bodyPr wrap="square">
            <a:spAutoFit/>
          </a:bodyPr>
          <a:lstStyle/>
          <a:p>
            <a:r>
              <a:rPr lang="en-US" sz="3600">
                <a:solidFill>
                  <a:srgbClr val="0070C0"/>
                </a:solidFill>
                <a:latin typeface="FuturaLT-Heavy"/>
              </a:rPr>
              <a:t>Listen then practice</a:t>
            </a:r>
            <a:r>
              <a:rPr lang="en-US" sz="3600">
                <a:solidFill>
                  <a:srgbClr val="0070C0"/>
                </a:solidFill>
              </a:rPr>
              <a:t> </a:t>
            </a:r>
            <a:br>
              <a:rPr lang="en-US" sz="3600">
                <a:solidFill>
                  <a:srgbClr val="0070C0"/>
                </a:solidFill>
              </a:rPr>
            </a:br>
            <a:endParaRPr lang="en-US" sz="3600">
              <a:solidFill>
                <a:srgbClr val="0070C0"/>
              </a:solidFil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2869" y="2378844"/>
            <a:ext cx="12119131" cy="1590636"/>
          </a:xfrm>
          <a:prstGeom prst="rect">
            <a:avLst/>
          </a:prstGeom>
        </p:spPr>
      </p:pic>
      <p:pic>
        <p:nvPicPr>
          <p:cNvPr id="5" name="CD1-TRACK 66">
            <a:hlinkClick r:id="" action="ppaction://media"/>
          </p:cNvPr>
          <p:cNvPicPr>
            <a:picLocks noChangeAspect="1"/>
          </p:cNvPicPr>
          <p:nvPr>
            <a:audioFile r:link="rId1"/>
            <p:extLst>
              <p:ext uri="{DAA4B4D4-6D71-4841-9C94-3DE7FCFB9230}">
                <p14:media xmlns:p14="http://schemas.microsoft.com/office/powerpoint/2010/main" r:embed="rId2">
                  <p14:trim st="15291"/>
                </p14:media>
              </p:ext>
            </p:extLst>
          </p:nvPr>
        </p:nvPicPr>
        <p:blipFill>
          <a:blip r:embed="rId8"/>
          <a:stretch>
            <a:fillRect/>
          </a:stretch>
        </p:blipFill>
        <p:spPr>
          <a:xfrm>
            <a:off x="9037238" y="978579"/>
            <a:ext cx="940401" cy="940401"/>
          </a:xfrm>
          <a:prstGeom prst="rect">
            <a:avLst/>
          </a:prstGeom>
        </p:spPr>
      </p:pic>
    </p:spTree>
    <p:extLst>
      <p:ext uri="{BB962C8B-B14F-4D97-AF65-F5344CB8AC3E}">
        <p14:creationId xmlns:p14="http://schemas.microsoft.com/office/powerpoint/2010/main" val="1421291833"/>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8750" y="442496"/>
            <a:ext cx="2075529"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LET’S PLAY!</a:t>
            </a:r>
          </a:p>
        </p:txBody>
      </p:sp>
      <p:sp>
        <p:nvSpPr>
          <p:cNvPr id="4" name="TextBox 3">
            <a:hlinkClick r:id="rId2"/>
          </p:cNvPr>
          <p:cNvSpPr txBox="1"/>
          <p:nvPr/>
        </p:nvSpPr>
        <p:spPr>
          <a:xfrm>
            <a:off x="7992835" y="502204"/>
            <a:ext cx="330517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on the picture below to play the games!</a:t>
            </a:r>
          </a:p>
        </p:txBody>
      </p:sp>
      <p:pic>
        <p:nvPicPr>
          <p:cNvPr id="2" name="Picture 1">
            <a:hlinkClick r:id="rId3"/>
          </p:cNvPr>
          <p:cNvPicPr>
            <a:picLocks noChangeAspect="1"/>
          </p:cNvPicPr>
          <p:nvPr/>
        </p:nvPicPr>
        <p:blipFill>
          <a:blip r:embed="rId4"/>
          <a:stretch>
            <a:fillRect/>
          </a:stretch>
        </p:blipFill>
        <p:spPr>
          <a:xfrm>
            <a:off x="961052" y="1384608"/>
            <a:ext cx="10760097" cy="4628131"/>
          </a:xfrm>
          <a:prstGeom prst="rect">
            <a:avLst/>
          </a:prstGeom>
        </p:spPr>
      </p:pic>
    </p:spTree>
    <p:extLst>
      <p:ext uri="{BB962C8B-B14F-4D97-AF65-F5344CB8AC3E}">
        <p14:creationId xmlns:p14="http://schemas.microsoft.com/office/powerpoint/2010/main" val="158503070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5" name="Rectangle 4"/>
          <p:cNvSpPr/>
          <p:nvPr/>
        </p:nvSpPr>
        <p:spPr>
          <a:xfrm>
            <a:off x="733647" y="1507549"/>
            <a:ext cx="10760148" cy="3416320"/>
          </a:xfrm>
          <a:prstGeom prst="rect">
            <a:avLst/>
          </a:prstGeom>
        </p:spPr>
        <p:txBody>
          <a:bodyPr wrap="square">
            <a:spAutoFit/>
          </a:bodyPr>
          <a:lstStyle/>
          <a:p>
            <a:r>
              <a:rPr lang="en-US" sz="3600" dirty="0">
                <a:solidFill>
                  <a:srgbClr val="FF0000"/>
                </a:solidFill>
                <a:ea typeface="Times New Roman" panose="02020603050405020304" pitchFamily="18" charset="0"/>
              </a:rPr>
              <a:t>By the end of this lesson, students will be able to…</a:t>
            </a:r>
          </a:p>
          <a:p>
            <a:r>
              <a:rPr lang="en-US" sz="3600" dirty="0">
                <a:solidFill>
                  <a:srgbClr val="0070C0"/>
                </a:solidFill>
                <a:latin typeface="+mj-lt"/>
                <a:ea typeface="Arial" panose="020B0604020202020204" pitchFamily="34" charset="0"/>
                <a:cs typeface="JDCLK L+ Frutiger LT Std"/>
              </a:rPr>
              <a:t>- practice and learn vocabulary for cooking: </a:t>
            </a:r>
            <a:r>
              <a:rPr lang="en-US" sz="3600" i="1" dirty="0">
                <a:solidFill>
                  <a:srgbClr val="0070C0"/>
                </a:solidFill>
                <a:latin typeface="+mj-lt"/>
                <a:ea typeface="Arial" panose="020B0604020202020204" pitchFamily="34" charset="0"/>
                <a:cs typeface="JDCLK L+ Frutiger LT Std"/>
              </a:rPr>
              <a:t>beef, fish sauce, fry, grill, herb, lamb, noodles, pork, seafood</a:t>
            </a:r>
            <a:r>
              <a:rPr lang="en-US" sz="3600" dirty="0">
                <a:solidFill>
                  <a:srgbClr val="0070C0"/>
                </a:solidFill>
                <a:latin typeface="+mj-lt"/>
                <a:ea typeface="Arial" panose="020B0604020202020204" pitchFamily="34" charset="0"/>
                <a:cs typeface="JDCLK L+ Frutiger LT Std"/>
              </a:rPr>
              <a:t>.</a:t>
            </a:r>
          </a:p>
          <a:p>
            <a:r>
              <a:rPr lang="en-US" sz="3600" dirty="0">
                <a:solidFill>
                  <a:srgbClr val="0070C0"/>
                </a:solidFill>
              </a:rPr>
              <a:t>- practice listening: for main ideas and for details. </a:t>
            </a:r>
            <a:endParaRPr lang="en-US" sz="3600" dirty="0">
              <a:solidFill>
                <a:srgbClr val="FF0000"/>
              </a:solidFill>
            </a:endParaRPr>
          </a:p>
          <a:p>
            <a:r>
              <a:rPr lang="en-US" sz="3600" dirty="0">
                <a:solidFill>
                  <a:srgbClr val="0070C0"/>
                </a:solidFill>
              </a:rPr>
              <a:t>- practice functional English (Asking and answering about food).</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9241" y="447909"/>
            <a:ext cx="2791985" cy="17807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7110" y="447909"/>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sp>
        <p:nvSpPr>
          <p:cNvPr id="4" name="Rectangle 3"/>
          <p:cNvSpPr/>
          <p:nvPr/>
        </p:nvSpPr>
        <p:spPr>
          <a:xfrm>
            <a:off x="645459" y="2476321"/>
            <a:ext cx="11546541" cy="1200329"/>
          </a:xfrm>
          <a:prstGeom prst="rect">
            <a:avLst/>
          </a:prstGeom>
        </p:spPr>
        <p:txBody>
          <a:bodyPr wrap="square">
            <a:spAutoFit/>
          </a:bodyPr>
          <a:lstStyle/>
          <a:p>
            <a:r>
              <a:rPr lang="en-US" sz="3600" i="1">
                <a:latin typeface="+mj-lt"/>
              </a:rPr>
              <a:t>What is your favorite food?</a:t>
            </a:r>
          </a:p>
          <a:p>
            <a:r>
              <a:rPr lang="en-US" sz="3600" i="1">
                <a:latin typeface="+mj-lt"/>
              </a:rPr>
              <a:t>Can you tell me how you to make that food?</a:t>
            </a:r>
            <a:endParaRPr lang="en-US" sz="3600">
              <a:latin typeface="+mj-lt"/>
            </a:endParaRPr>
          </a:p>
        </p:txBody>
      </p:sp>
    </p:spTree>
    <p:extLst>
      <p:ext uri="{BB962C8B-B14F-4D97-AF65-F5344CB8AC3E}">
        <p14:creationId xmlns:p14="http://schemas.microsoft.com/office/powerpoint/2010/main" val="4228084756"/>
      </p:ext>
    </p:extLst>
  </p:cSld>
  <p:clrMapOvr>
    <a:masterClrMapping/>
  </p:clrMapOvr>
  <p:transition spd="med">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9050" y="213997"/>
            <a:ext cx="3518271" cy="769441"/>
          </a:xfrm>
          <a:prstGeom prst="rect">
            <a:avLst/>
          </a:prstGeom>
        </p:spPr>
        <p:txBody>
          <a:bodyPr wrap="none">
            <a:spAutoFit/>
          </a:bodyPr>
          <a:lstStyle/>
          <a:p>
            <a:r>
              <a:rPr lang="en-US" sz="4400" b="1" dirty="0">
                <a:solidFill>
                  <a:srgbClr val="FF0000"/>
                </a:solidFill>
              </a:rPr>
              <a:t>Today’s lesson</a:t>
            </a:r>
          </a:p>
        </p:txBody>
      </p:sp>
      <p:sp>
        <p:nvSpPr>
          <p:cNvPr id="5" name="Rectangle 4"/>
          <p:cNvSpPr/>
          <p:nvPr/>
        </p:nvSpPr>
        <p:spPr>
          <a:xfrm>
            <a:off x="580130" y="612844"/>
            <a:ext cx="3103165" cy="563231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457200" indent="-457200">
              <a:buFont typeface="Arial" panose="020B0604020202020204" pitchFamily="34" charset="0"/>
              <a:buChar char="•"/>
            </a:pPr>
            <a:r>
              <a:rPr lang="en-US" sz="3600" i="1" dirty="0">
                <a:solidFill>
                  <a:srgbClr val="0070C0"/>
                </a:solidFill>
              </a:rPr>
              <a:t>beef</a:t>
            </a:r>
          </a:p>
          <a:p>
            <a:pPr marL="457200" indent="-457200">
              <a:buFont typeface="Arial" panose="020B0604020202020204" pitchFamily="34" charset="0"/>
              <a:buChar char="•"/>
            </a:pPr>
            <a:r>
              <a:rPr lang="en-US" sz="3600" i="1" dirty="0">
                <a:solidFill>
                  <a:srgbClr val="0070C0"/>
                </a:solidFill>
              </a:rPr>
              <a:t>fish sauce </a:t>
            </a:r>
          </a:p>
          <a:p>
            <a:pPr marL="457200" indent="-457200">
              <a:buFont typeface="Arial" panose="020B0604020202020204" pitchFamily="34" charset="0"/>
              <a:buChar char="•"/>
            </a:pPr>
            <a:r>
              <a:rPr lang="en-US" sz="3600" i="1" dirty="0">
                <a:solidFill>
                  <a:srgbClr val="0070C0"/>
                </a:solidFill>
              </a:rPr>
              <a:t>fry </a:t>
            </a:r>
          </a:p>
          <a:p>
            <a:pPr marL="457200" indent="-457200">
              <a:buFont typeface="Arial" panose="020B0604020202020204" pitchFamily="34" charset="0"/>
              <a:buChar char="•"/>
            </a:pPr>
            <a:r>
              <a:rPr lang="en-US" sz="3600" i="1" dirty="0">
                <a:solidFill>
                  <a:srgbClr val="0070C0"/>
                </a:solidFill>
              </a:rPr>
              <a:t>grill </a:t>
            </a:r>
          </a:p>
          <a:p>
            <a:pPr marL="457200" indent="-457200">
              <a:buFont typeface="Arial" panose="020B0604020202020204" pitchFamily="34" charset="0"/>
              <a:buChar char="•"/>
            </a:pPr>
            <a:r>
              <a:rPr lang="en-US" sz="3600" i="1" dirty="0">
                <a:solidFill>
                  <a:srgbClr val="0070C0"/>
                </a:solidFill>
              </a:rPr>
              <a:t>herbs</a:t>
            </a:r>
          </a:p>
          <a:p>
            <a:pPr marL="457200" indent="-457200">
              <a:buFont typeface="Arial" panose="020B0604020202020204" pitchFamily="34" charset="0"/>
              <a:buChar char="•"/>
            </a:pPr>
            <a:r>
              <a:rPr lang="en-US" sz="3600" i="1" dirty="0">
                <a:solidFill>
                  <a:srgbClr val="0070C0"/>
                </a:solidFill>
              </a:rPr>
              <a:t>lamb </a:t>
            </a:r>
          </a:p>
          <a:p>
            <a:pPr marL="457200" indent="-457200">
              <a:buFont typeface="Arial" panose="020B0604020202020204" pitchFamily="34" charset="0"/>
              <a:buChar char="•"/>
            </a:pPr>
            <a:r>
              <a:rPr lang="en-US" sz="3600" i="1" dirty="0">
                <a:solidFill>
                  <a:srgbClr val="0070C0"/>
                </a:solidFill>
              </a:rPr>
              <a:t>noodles </a:t>
            </a:r>
          </a:p>
          <a:p>
            <a:pPr marL="457200" indent="-457200">
              <a:buFont typeface="Arial" panose="020B0604020202020204" pitchFamily="34" charset="0"/>
              <a:buChar char="•"/>
            </a:pPr>
            <a:r>
              <a:rPr lang="en-US" sz="3600" i="1" dirty="0">
                <a:solidFill>
                  <a:srgbClr val="0070C0"/>
                </a:solidFill>
              </a:rPr>
              <a:t>pork</a:t>
            </a:r>
          </a:p>
          <a:p>
            <a:pPr marL="457200" indent="-457200">
              <a:buFont typeface="Arial" panose="020B0604020202020204" pitchFamily="34" charset="0"/>
              <a:buChar char="•"/>
            </a:pPr>
            <a:r>
              <a:rPr lang="en-US" sz="3600" i="1" dirty="0">
                <a:solidFill>
                  <a:srgbClr val="0070C0"/>
                </a:solidFill>
              </a:rPr>
              <a:t>seafood</a:t>
            </a:r>
          </a:p>
        </p:txBody>
      </p:sp>
      <p:sp>
        <p:nvSpPr>
          <p:cNvPr id="6" name="Rectangle 5"/>
          <p:cNvSpPr/>
          <p:nvPr/>
        </p:nvSpPr>
        <p:spPr>
          <a:xfrm>
            <a:off x="4210051" y="1638300"/>
            <a:ext cx="798195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Arial" panose="020B0604020202020204" pitchFamily="34" charset="0"/>
              <a:buChar char="•"/>
            </a:pPr>
            <a:r>
              <a:rPr lang="en-US" sz="3600" i="1" dirty="0">
                <a:solidFill>
                  <a:srgbClr val="FF0000"/>
                </a:solidFill>
              </a:rPr>
              <a:t>Listening:</a:t>
            </a:r>
            <a:r>
              <a:rPr lang="en-US" sz="3600" dirty="0">
                <a:solidFill>
                  <a:srgbClr val="FF0000"/>
                </a:solidFill>
              </a:rPr>
              <a:t> </a:t>
            </a:r>
            <a:r>
              <a:rPr lang="en-US" sz="3600" dirty="0">
                <a:solidFill>
                  <a:srgbClr val="0070C0"/>
                </a:solidFill>
              </a:rPr>
              <a:t>for main ideas and for details. </a:t>
            </a:r>
            <a:endParaRPr lang="en-US" sz="3600" dirty="0">
              <a:solidFill>
                <a:srgbClr val="FF0000"/>
              </a:solidFill>
            </a:endParaRPr>
          </a:p>
          <a:p>
            <a:pPr marL="457200" indent="-457200">
              <a:buFont typeface="Arial" panose="020B0604020202020204" pitchFamily="34" charset="0"/>
              <a:buChar char="•"/>
            </a:pPr>
            <a:r>
              <a:rPr lang="en-US" sz="3600" i="1" dirty="0">
                <a:solidFill>
                  <a:srgbClr val="FF0000"/>
                </a:solidFill>
              </a:rPr>
              <a:t>Speaking:</a:t>
            </a:r>
            <a:r>
              <a:rPr lang="en-US" sz="3600" i="1" dirty="0">
                <a:solidFill>
                  <a:srgbClr val="0098A2"/>
                </a:solidFill>
              </a:rPr>
              <a:t> </a:t>
            </a:r>
            <a:r>
              <a:rPr lang="en-US" sz="3600" dirty="0">
                <a:solidFill>
                  <a:srgbClr val="0070C0"/>
                </a:solidFill>
              </a:rPr>
              <a:t>asking about favorite food and the way to make that dish.</a:t>
            </a: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821" y="328576"/>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901412" y="1165841"/>
            <a:ext cx="10725150"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a:t>
            </a:r>
            <a:r>
              <a:rPr lang="en-US" sz="3600" i="1">
                <a:solidFill>
                  <a:srgbClr val="0070C0"/>
                </a:solidFill>
              </a:rPr>
              <a:t>by heart </a:t>
            </a:r>
            <a:r>
              <a:rPr lang="en-US" sz="3600" i="1" dirty="0">
                <a:solidFill>
                  <a:srgbClr val="0070C0"/>
                </a:solidFill>
              </a:rPr>
              <a:t>vocabulary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Workbook</a:t>
            </a:r>
            <a:r>
              <a:rPr lang="en-US" sz="3600" i="1" dirty="0">
                <a:solidFill>
                  <a:srgbClr val="0070C0"/>
                </a:solidFill>
              </a:rPr>
              <a:t> (page 30).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30.</a:t>
            </a:r>
            <a:endParaRPr lang="en-US" sz="3600" i="1" dirty="0">
              <a:solidFill>
                <a:srgbClr val="FF0000"/>
              </a:solidFill>
            </a:endParaRPr>
          </a:p>
          <a:p>
            <a:pPr marL="571500" indent="-571500">
              <a:buFontTx/>
              <a:buChar char="-"/>
            </a:pPr>
            <a:r>
              <a:rPr lang="en-US" sz="3600" i="1" dirty="0">
                <a:solidFill>
                  <a:srgbClr val="0070C0"/>
                </a:solidFill>
              </a:rPr>
              <a:t>Prepare the next lesson (page 45 -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5621955"/>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7355"/>
            <a:ext cx="1474417" cy="940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38114"/>
            <a:ext cx="3433889" cy="769441"/>
          </a:xfrm>
          <a:prstGeom prst="rect">
            <a:avLst/>
          </a:prstGeom>
        </p:spPr>
        <p:txBody>
          <a:bodyPr wrap="none">
            <a:spAutoFit/>
          </a:bodyPr>
          <a:lstStyle/>
          <a:p>
            <a:r>
              <a:rPr lang="en-US" sz="4400" b="1" dirty="0">
                <a:solidFill>
                  <a:srgbClr val="FF0000"/>
                </a:solidFill>
                <a:ea typeface="Times New Roman" panose="02020603050405020304" pitchFamily="18" charset="0"/>
              </a:rPr>
              <a:t>Work </a:t>
            </a:r>
            <a:r>
              <a:rPr lang="en-US" sz="4400" b="1">
                <a:solidFill>
                  <a:srgbClr val="FF0000"/>
                </a:solidFill>
                <a:ea typeface="Times New Roman" panose="02020603050405020304" pitchFamily="18" charset="0"/>
              </a:rPr>
              <a:t>in pairs.</a:t>
            </a:r>
            <a:endParaRPr lang="en-US" sz="4400" b="1" dirty="0">
              <a:solidFill>
                <a:srgbClr val="FF0000"/>
              </a:solidFill>
            </a:endParaRPr>
          </a:p>
        </p:txBody>
      </p:sp>
      <p:sp>
        <p:nvSpPr>
          <p:cNvPr id="6" name="TextBox 5"/>
          <p:cNvSpPr txBox="1"/>
          <p:nvPr/>
        </p:nvSpPr>
        <p:spPr>
          <a:xfrm>
            <a:off x="3433889" y="315845"/>
            <a:ext cx="10832836" cy="861774"/>
          </a:xfrm>
          <a:prstGeom prst="rect">
            <a:avLst/>
          </a:prstGeom>
          <a:noFill/>
        </p:spPr>
        <p:txBody>
          <a:bodyPr wrap="square" rtlCol="0">
            <a:spAutoFit/>
          </a:bodyPr>
          <a:lstStyle/>
          <a:p>
            <a:r>
              <a:rPr lang="en-US" sz="3200">
                <a:solidFill>
                  <a:srgbClr val="0070C0"/>
                </a:solidFill>
              </a:rPr>
              <a:t>Choose the right ingredients that go with each dish.</a:t>
            </a:r>
          </a:p>
          <a:p>
            <a:endParaRPr lang="en-US" dirty="0">
              <a:solidFill>
                <a:srgbClr val="FF0000"/>
              </a:solidFill>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8027655"/>
              </p:ext>
            </p:extLst>
          </p:nvPr>
        </p:nvGraphicFramePr>
        <p:xfrm>
          <a:off x="148856" y="1867756"/>
          <a:ext cx="11961630" cy="1889760"/>
        </p:xfrm>
        <a:graphic>
          <a:graphicData uri="http://schemas.openxmlformats.org/drawingml/2006/table">
            <a:tbl>
              <a:tblPr firstRow="1" bandRow="1">
                <a:tableStyleId>{5C22544A-7EE6-4342-B048-85BDC9FD1C3A}</a:tableStyleId>
              </a:tblPr>
              <a:tblGrid>
                <a:gridCol w="1993605">
                  <a:extLst>
                    <a:ext uri="{9D8B030D-6E8A-4147-A177-3AD203B41FA5}">
                      <a16:colId xmlns:a16="http://schemas.microsoft.com/office/drawing/2014/main" val="1765961985"/>
                    </a:ext>
                  </a:extLst>
                </a:gridCol>
                <a:gridCol w="1993605">
                  <a:extLst>
                    <a:ext uri="{9D8B030D-6E8A-4147-A177-3AD203B41FA5}">
                      <a16:colId xmlns:a16="http://schemas.microsoft.com/office/drawing/2014/main" val="2035781597"/>
                    </a:ext>
                  </a:extLst>
                </a:gridCol>
                <a:gridCol w="1993605">
                  <a:extLst>
                    <a:ext uri="{9D8B030D-6E8A-4147-A177-3AD203B41FA5}">
                      <a16:colId xmlns:a16="http://schemas.microsoft.com/office/drawing/2014/main" val="3929499826"/>
                    </a:ext>
                  </a:extLst>
                </a:gridCol>
                <a:gridCol w="1993605">
                  <a:extLst>
                    <a:ext uri="{9D8B030D-6E8A-4147-A177-3AD203B41FA5}">
                      <a16:colId xmlns:a16="http://schemas.microsoft.com/office/drawing/2014/main" val="2614641644"/>
                    </a:ext>
                  </a:extLst>
                </a:gridCol>
                <a:gridCol w="1993605">
                  <a:extLst>
                    <a:ext uri="{9D8B030D-6E8A-4147-A177-3AD203B41FA5}">
                      <a16:colId xmlns:a16="http://schemas.microsoft.com/office/drawing/2014/main" val="1290070721"/>
                    </a:ext>
                  </a:extLst>
                </a:gridCol>
                <a:gridCol w="1993605">
                  <a:extLst>
                    <a:ext uri="{9D8B030D-6E8A-4147-A177-3AD203B41FA5}">
                      <a16:colId xmlns:a16="http://schemas.microsoft.com/office/drawing/2014/main" val="147004437"/>
                    </a:ext>
                  </a:extLst>
                </a:gridCol>
              </a:tblGrid>
              <a:tr h="397097">
                <a:tc>
                  <a:txBody>
                    <a:bodyPr/>
                    <a:lstStyle/>
                    <a:p>
                      <a:pPr algn="ctr"/>
                      <a:r>
                        <a:rPr lang="en-US" sz="2800" b="0" dirty="0">
                          <a:solidFill>
                            <a:srgbClr val="002060"/>
                          </a:solidFill>
                        </a:rPr>
                        <a:t>grilled pork</a:t>
                      </a:r>
                    </a:p>
                  </a:txBody>
                  <a:tcPr>
                    <a:solidFill>
                      <a:schemeClr val="accent6">
                        <a:lumMod val="40000"/>
                        <a:lumOff val="60000"/>
                      </a:schemeClr>
                    </a:solidFill>
                  </a:tcPr>
                </a:tc>
                <a:tc>
                  <a:txBody>
                    <a:bodyPr/>
                    <a:lstStyle/>
                    <a:p>
                      <a:pPr algn="ctr"/>
                      <a:r>
                        <a:rPr lang="en-US" sz="2800" b="0" dirty="0">
                          <a:solidFill>
                            <a:srgbClr val="002060"/>
                          </a:solidFill>
                        </a:rPr>
                        <a:t>beef</a:t>
                      </a:r>
                    </a:p>
                    <a:p>
                      <a:pPr algn="ctr"/>
                      <a:endParaRPr lang="en-US" sz="2800" b="0" dirty="0">
                        <a:solidFill>
                          <a:srgbClr val="002060"/>
                        </a:solidFill>
                      </a:endParaRPr>
                    </a:p>
                  </a:txBody>
                  <a:tcPr>
                    <a:solidFill>
                      <a:schemeClr val="accent6">
                        <a:lumMod val="40000"/>
                        <a:lumOff val="60000"/>
                      </a:schemeClr>
                    </a:solidFill>
                  </a:tcPr>
                </a:tc>
                <a:tc>
                  <a:txBody>
                    <a:bodyPr/>
                    <a:lstStyle/>
                    <a:p>
                      <a:pPr algn="ctr"/>
                      <a:r>
                        <a:rPr lang="en-US" sz="2800" b="0" dirty="0">
                          <a:solidFill>
                            <a:srgbClr val="002060"/>
                          </a:solidFill>
                        </a:rPr>
                        <a:t>raw</a:t>
                      </a:r>
                      <a:r>
                        <a:rPr lang="en-US" sz="2800" b="0" baseline="0" dirty="0">
                          <a:solidFill>
                            <a:srgbClr val="002060"/>
                          </a:solidFill>
                        </a:rPr>
                        <a:t> fish</a:t>
                      </a:r>
                      <a:endParaRPr lang="en-US" sz="2800" b="0" dirty="0">
                        <a:solidFill>
                          <a:srgbClr val="002060"/>
                        </a:solidFill>
                      </a:endParaRPr>
                    </a:p>
                  </a:txBody>
                  <a:tcPr>
                    <a:solidFill>
                      <a:schemeClr val="accent6">
                        <a:lumMod val="40000"/>
                        <a:lumOff val="60000"/>
                      </a:schemeClr>
                    </a:solidFill>
                  </a:tcPr>
                </a:tc>
                <a:tc>
                  <a:txBody>
                    <a:bodyPr/>
                    <a:lstStyle/>
                    <a:p>
                      <a:pPr algn="ctr"/>
                      <a:r>
                        <a:rPr lang="en-US" sz="2800" b="0" dirty="0">
                          <a:solidFill>
                            <a:srgbClr val="002060"/>
                          </a:solidFill>
                        </a:rPr>
                        <a:t>egg</a:t>
                      </a:r>
                    </a:p>
                  </a:txBody>
                  <a:tcPr>
                    <a:solidFill>
                      <a:schemeClr val="accent6">
                        <a:lumMod val="40000"/>
                        <a:lumOff val="60000"/>
                      </a:schemeClr>
                    </a:solidFill>
                  </a:tcPr>
                </a:tc>
                <a:tc>
                  <a:txBody>
                    <a:bodyPr/>
                    <a:lstStyle/>
                    <a:p>
                      <a:pPr algn="ctr"/>
                      <a:r>
                        <a:rPr lang="en-US" sz="2800" b="0" dirty="0">
                          <a:solidFill>
                            <a:srgbClr val="002060"/>
                          </a:solidFill>
                        </a:rPr>
                        <a:t>onions</a:t>
                      </a:r>
                    </a:p>
                  </a:txBody>
                  <a:tcPr>
                    <a:solidFill>
                      <a:schemeClr val="accent6">
                        <a:lumMod val="40000"/>
                        <a:lumOff val="60000"/>
                      </a:schemeClr>
                    </a:solidFill>
                  </a:tcPr>
                </a:tc>
                <a:tc>
                  <a:txBody>
                    <a:bodyPr/>
                    <a:lstStyle/>
                    <a:p>
                      <a:pPr algn="ctr"/>
                      <a:r>
                        <a:rPr lang="en-US" sz="2800" b="0">
                          <a:solidFill>
                            <a:srgbClr val="002060"/>
                          </a:solidFill>
                        </a:rPr>
                        <a:t>herbs</a:t>
                      </a:r>
                    </a:p>
                  </a:txBody>
                  <a:tcPr>
                    <a:solidFill>
                      <a:schemeClr val="accent6">
                        <a:lumMod val="40000"/>
                        <a:lumOff val="60000"/>
                      </a:schemeClr>
                    </a:solidFill>
                  </a:tcPr>
                </a:tc>
                <a:extLst>
                  <a:ext uri="{0D108BD9-81ED-4DB2-BD59-A6C34878D82A}">
                    <a16:rowId xmlns:a16="http://schemas.microsoft.com/office/drawing/2014/main" val="1505977869"/>
                  </a:ext>
                </a:extLst>
              </a:tr>
              <a:tr h="370840">
                <a:tc>
                  <a:txBody>
                    <a:bodyPr/>
                    <a:lstStyle/>
                    <a:p>
                      <a:pPr algn="ctr"/>
                      <a:r>
                        <a:rPr lang="en-US" sz="2800" b="0">
                          <a:solidFill>
                            <a:srgbClr val="002060"/>
                          </a:solidFill>
                        </a:rPr>
                        <a:t>pickled</a:t>
                      </a:r>
                      <a:r>
                        <a:rPr lang="en-US" sz="2800" b="0" baseline="0">
                          <a:solidFill>
                            <a:srgbClr val="002060"/>
                          </a:solidFill>
                        </a:rPr>
                        <a:t> ginger</a:t>
                      </a:r>
                      <a:endParaRPr lang="en-US" sz="2800" b="0">
                        <a:solidFill>
                          <a:srgbClr val="002060"/>
                        </a:solidFill>
                      </a:endParaRPr>
                    </a:p>
                  </a:txBody>
                  <a:tcPr>
                    <a:solidFill>
                      <a:schemeClr val="accent6">
                        <a:lumMod val="40000"/>
                        <a:lumOff val="60000"/>
                      </a:schemeClr>
                    </a:solidFill>
                  </a:tcPr>
                </a:tc>
                <a:tc>
                  <a:txBody>
                    <a:bodyPr/>
                    <a:lstStyle/>
                    <a:p>
                      <a:pPr algn="ctr"/>
                      <a:r>
                        <a:rPr lang="en-US" sz="2800" b="0" dirty="0">
                          <a:solidFill>
                            <a:srgbClr val="002060"/>
                          </a:solidFill>
                        </a:rPr>
                        <a:t>salmon</a:t>
                      </a:r>
                    </a:p>
                  </a:txBody>
                  <a:tcPr>
                    <a:solidFill>
                      <a:schemeClr val="accent6">
                        <a:lumMod val="40000"/>
                        <a:lumOff val="60000"/>
                      </a:schemeClr>
                    </a:solidFill>
                  </a:tcPr>
                </a:tc>
                <a:tc>
                  <a:txBody>
                    <a:bodyPr/>
                    <a:lstStyle/>
                    <a:p>
                      <a:pPr algn="ctr"/>
                      <a:r>
                        <a:rPr lang="en-US" sz="2800" b="0" dirty="0">
                          <a:solidFill>
                            <a:srgbClr val="002060"/>
                          </a:solidFill>
                        </a:rPr>
                        <a:t>noodles</a:t>
                      </a:r>
                    </a:p>
                  </a:txBody>
                  <a:tcPr>
                    <a:solidFill>
                      <a:schemeClr val="accent6">
                        <a:lumMod val="40000"/>
                        <a:lumOff val="60000"/>
                      </a:schemeClr>
                    </a:solidFill>
                  </a:tcPr>
                </a:tc>
                <a:tc>
                  <a:txBody>
                    <a:bodyPr/>
                    <a:lstStyle/>
                    <a:p>
                      <a:pPr algn="ctr"/>
                      <a:r>
                        <a:rPr lang="en-US" sz="2800" b="0" dirty="0">
                          <a:solidFill>
                            <a:srgbClr val="002060"/>
                          </a:solidFill>
                        </a:rPr>
                        <a:t>vegetables</a:t>
                      </a:r>
                    </a:p>
                  </a:txBody>
                  <a:tcPr>
                    <a:solidFill>
                      <a:schemeClr val="accent6">
                        <a:lumMod val="40000"/>
                        <a:lumOff val="60000"/>
                      </a:schemeClr>
                    </a:solidFill>
                  </a:tcPr>
                </a:tc>
                <a:tc>
                  <a:txBody>
                    <a:bodyPr/>
                    <a:lstStyle/>
                    <a:p>
                      <a:pPr algn="ctr"/>
                      <a:r>
                        <a:rPr lang="en-US" sz="2800" b="0" dirty="0">
                          <a:solidFill>
                            <a:srgbClr val="002060"/>
                          </a:solidFill>
                        </a:rPr>
                        <a:t>rice</a:t>
                      </a:r>
                    </a:p>
                  </a:txBody>
                  <a:tcPr>
                    <a:solidFill>
                      <a:schemeClr val="accent6">
                        <a:lumMod val="40000"/>
                        <a:lumOff val="60000"/>
                      </a:schemeClr>
                    </a:solidFill>
                  </a:tcPr>
                </a:tc>
                <a:tc>
                  <a:txBody>
                    <a:bodyPr/>
                    <a:lstStyle/>
                    <a:p>
                      <a:pPr algn="ctr"/>
                      <a:r>
                        <a:rPr lang="en-US" sz="2800" b="0" dirty="0">
                          <a:solidFill>
                            <a:srgbClr val="002060"/>
                          </a:solidFill>
                        </a:rPr>
                        <a:t>cheese</a:t>
                      </a:r>
                    </a:p>
                  </a:txBody>
                  <a:tcPr>
                    <a:solidFill>
                      <a:schemeClr val="accent6">
                        <a:lumMod val="40000"/>
                        <a:lumOff val="60000"/>
                      </a:schemeClr>
                    </a:solidFill>
                  </a:tcPr>
                </a:tc>
                <a:extLst>
                  <a:ext uri="{0D108BD9-81ED-4DB2-BD59-A6C34878D82A}">
                    <a16:rowId xmlns:a16="http://schemas.microsoft.com/office/drawing/2014/main" val="1505742169"/>
                  </a:ext>
                </a:extLst>
              </a:tr>
            </a:tbl>
          </a:graphicData>
        </a:graphic>
      </p:graphicFrame>
      <p:sp>
        <p:nvSpPr>
          <p:cNvPr id="7" name="TextBox 6"/>
          <p:cNvSpPr txBox="1"/>
          <p:nvPr/>
        </p:nvSpPr>
        <p:spPr>
          <a:xfrm>
            <a:off x="563554" y="4186830"/>
            <a:ext cx="2665651" cy="861774"/>
          </a:xfrm>
          <a:prstGeom prst="rect">
            <a:avLst/>
          </a:prstGeom>
          <a:noFill/>
        </p:spPr>
        <p:txBody>
          <a:bodyPr wrap="square" rtlCol="0">
            <a:spAutoFit/>
          </a:bodyPr>
          <a:lstStyle/>
          <a:p>
            <a:r>
              <a:rPr lang="en-US" sz="3200" b="1"/>
              <a:t>Bún bò Huế</a:t>
            </a:r>
          </a:p>
          <a:p>
            <a:endParaRPr lang="en-US" dirty="0">
              <a:solidFill>
                <a:srgbClr val="FF0000"/>
              </a:solidFill>
              <a:ea typeface="Times New Roman" panose="02020603050405020304" pitchFamily="18" charset="0"/>
            </a:endParaRPr>
          </a:p>
        </p:txBody>
      </p:sp>
      <p:sp>
        <p:nvSpPr>
          <p:cNvPr id="8" name="TextBox 7"/>
          <p:cNvSpPr txBox="1"/>
          <p:nvPr/>
        </p:nvSpPr>
        <p:spPr>
          <a:xfrm>
            <a:off x="5125799" y="4186830"/>
            <a:ext cx="2665651" cy="861774"/>
          </a:xfrm>
          <a:prstGeom prst="rect">
            <a:avLst/>
          </a:prstGeom>
          <a:noFill/>
        </p:spPr>
        <p:txBody>
          <a:bodyPr wrap="square" rtlCol="0">
            <a:spAutoFit/>
          </a:bodyPr>
          <a:lstStyle/>
          <a:p>
            <a:r>
              <a:rPr lang="en-US" sz="3200" b="1"/>
              <a:t>Sushi</a:t>
            </a:r>
          </a:p>
          <a:p>
            <a:endParaRPr lang="en-US" dirty="0">
              <a:solidFill>
                <a:srgbClr val="FF0000"/>
              </a:solidFill>
              <a:ea typeface="Times New Roman" panose="02020603050405020304" pitchFamily="18" charset="0"/>
            </a:endParaRPr>
          </a:p>
        </p:txBody>
      </p:sp>
      <p:sp>
        <p:nvSpPr>
          <p:cNvPr id="9" name="TextBox 8"/>
          <p:cNvSpPr txBox="1"/>
          <p:nvPr/>
        </p:nvSpPr>
        <p:spPr>
          <a:xfrm>
            <a:off x="8867547" y="4186830"/>
            <a:ext cx="2665651" cy="861774"/>
          </a:xfrm>
          <a:prstGeom prst="rect">
            <a:avLst/>
          </a:prstGeom>
          <a:noFill/>
        </p:spPr>
        <p:txBody>
          <a:bodyPr wrap="square" rtlCol="0">
            <a:spAutoFit/>
          </a:bodyPr>
          <a:lstStyle/>
          <a:p>
            <a:r>
              <a:rPr lang="en-US" sz="3200" b="1" dirty="0"/>
              <a:t>Cheeseburger</a:t>
            </a:r>
          </a:p>
          <a:p>
            <a:endParaRPr lang="en-US" dirty="0">
              <a:solidFill>
                <a:srgbClr val="FF0000"/>
              </a:solidFill>
              <a:ea typeface="Times New Roman" panose="02020603050405020304" pitchFamily="18" charset="0"/>
            </a:endParaRPr>
          </a:p>
        </p:txBody>
      </p:sp>
      <p:cxnSp>
        <p:nvCxnSpPr>
          <p:cNvPr id="11" name="Straight Connector 10"/>
          <p:cNvCxnSpPr/>
          <p:nvPr/>
        </p:nvCxnSpPr>
        <p:spPr>
          <a:xfrm>
            <a:off x="3619500" y="4447653"/>
            <a:ext cx="0" cy="2010297"/>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7791450" y="4447652"/>
            <a:ext cx="0" cy="2010297"/>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3799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80954" y="176559"/>
            <a:ext cx="2167966" cy="769441"/>
          </a:xfrm>
          <a:prstGeom prst="rect">
            <a:avLst/>
          </a:prstGeom>
        </p:spPr>
        <p:txBody>
          <a:bodyPr wrap="none">
            <a:spAutoFit/>
          </a:bodyPr>
          <a:lstStyle/>
          <a:p>
            <a:r>
              <a:rPr lang="en-US" sz="4400" b="1">
                <a:solidFill>
                  <a:srgbClr val="FF0000"/>
                </a:solidFill>
              </a:rPr>
              <a:t>Answers</a:t>
            </a:r>
            <a:endParaRPr lang="en-US" sz="4400" b="1"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032622459"/>
              </p:ext>
            </p:extLst>
          </p:nvPr>
        </p:nvGraphicFramePr>
        <p:xfrm>
          <a:off x="173496" y="946000"/>
          <a:ext cx="11883822" cy="1889760"/>
        </p:xfrm>
        <a:graphic>
          <a:graphicData uri="http://schemas.openxmlformats.org/drawingml/2006/table">
            <a:tbl>
              <a:tblPr firstRow="1" bandRow="1">
                <a:tableStyleId>{5C22544A-7EE6-4342-B048-85BDC9FD1C3A}</a:tableStyleId>
              </a:tblPr>
              <a:tblGrid>
                <a:gridCol w="1980637">
                  <a:extLst>
                    <a:ext uri="{9D8B030D-6E8A-4147-A177-3AD203B41FA5}">
                      <a16:colId xmlns:a16="http://schemas.microsoft.com/office/drawing/2014/main" val="1765961985"/>
                    </a:ext>
                  </a:extLst>
                </a:gridCol>
                <a:gridCol w="1980637">
                  <a:extLst>
                    <a:ext uri="{9D8B030D-6E8A-4147-A177-3AD203B41FA5}">
                      <a16:colId xmlns:a16="http://schemas.microsoft.com/office/drawing/2014/main" val="2035781597"/>
                    </a:ext>
                  </a:extLst>
                </a:gridCol>
                <a:gridCol w="1980637">
                  <a:extLst>
                    <a:ext uri="{9D8B030D-6E8A-4147-A177-3AD203B41FA5}">
                      <a16:colId xmlns:a16="http://schemas.microsoft.com/office/drawing/2014/main" val="3929499826"/>
                    </a:ext>
                  </a:extLst>
                </a:gridCol>
                <a:gridCol w="1980637">
                  <a:extLst>
                    <a:ext uri="{9D8B030D-6E8A-4147-A177-3AD203B41FA5}">
                      <a16:colId xmlns:a16="http://schemas.microsoft.com/office/drawing/2014/main" val="2614641644"/>
                    </a:ext>
                  </a:extLst>
                </a:gridCol>
                <a:gridCol w="1980637">
                  <a:extLst>
                    <a:ext uri="{9D8B030D-6E8A-4147-A177-3AD203B41FA5}">
                      <a16:colId xmlns:a16="http://schemas.microsoft.com/office/drawing/2014/main" val="1290070721"/>
                    </a:ext>
                  </a:extLst>
                </a:gridCol>
                <a:gridCol w="1980637">
                  <a:extLst>
                    <a:ext uri="{9D8B030D-6E8A-4147-A177-3AD203B41FA5}">
                      <a16:colId xmlns:a16="http://schemas.microsoft.com/office/drawing/2014/main" val="147004437"/>
                    </a:ext>
                  </a:extLst>
                </a:gridCol>
              </a:tblGrid>
              <a:tr h="370840">
                <a:tc>
                  <a:txBody>
                    <a:bodyPr/>
                    <a:lstStyle/>
                    <a:p>
                      <a:pPr algn="ctr"/>
                      <a:r>
                        <a:rPr lang="en-US" sz="2800" b="0" dirty="0">
                          <a:solidFill>
                            <a:srgbClr val="002060"/>
                          </a:solidFill>
                        </a:rPr>
                        <a:t>grilled pork</a:t>
                      </a:r>
                    </a:p>
                  </a:txBody>
                  <a:tcPr>
                    <a:solidFill>
                      <a:schemeClr val="accent6">
                        <a:lumMod val="40000"/>
                        <a:lumOff val="60000"/>
                      </a:schemeClr>
                    </a:solidFill>
                  </a:tcPr>
                </a:tc>
                <a:tc>
                  <a:txBody>
                    <a:bodyPr/>
                    <a:lstStyle/>
                    <a:p>
                      <a:pPr algn="ctr"/>
                      <a:r>
                        <a:rPr lang="en-US" sz="2800" b="0">
                          <a:solidFill>
                            <a:srgbClr val="002060"/>
                          </a:solidFill>
                        </a:rPr>
                        <a:t>beef</a:t>
                      </a:r>
                    </a:p>
                    <a:p>
                      <a:pPr algn="ctr"/>
                      <a:endParaRPr lang="en-US" sz="2800" b="0">
                        <a:solidFill>
                          <a:srgbClr val="002060"/>
                        </a:solidFill>
                      </a:endParaRPr>
                    </a:p>
                  </a:txBody>
                  <a:tcPr>
                    <a:solidFill>
                      <a:schemeClr val="accent6">
                        <a:lumMod val="40000"/>
                        <a:lumOff val="60000"/>
                      </a:schemeClr>
                    </a:solidFill>
                  </a:tcPr>
                </a:tc>
                <a:tc>
                  <a:txBody>
                    <a:bodyPr/>
                    <a:lstStyle/>
                    <a:p>
                      <a:pPr algn="ctr"/>
                      <a:r>
                        <a:rPr lang="en-US" sz="2800" b="0">
                          <a:solidFill>
                            <a:srgbClr val="002060"/>
                          </a:solidFill>
                        </a:rPr>
                        <a:t>raw</a:t>
                      </a:r>
                      <a:r>
                        <a:rPr lang="en-US" sz="2800" b="0" baseline="0">
                          <a:solidFill>
                            <a:srgbClr val="002060"/>
                          </a:solidFill>
                        </a:rPr>
                        <a:t> fish</a:t>
                      </a:r>
                      <a:endParaRPr lang="en-US" sz="2800" b="0">
                        <a:solidFill>
                          <a:srgbClr val="002060"/>
                        </a:solidFill>
                      </a:endParaRPr>
                    </a:p>
                  </a:txBody>
                  <a:tcPr>
                    <a:solidFill>
                      <a:schemeClr val="accent6">
                        <a:lumMod val="40000"/>
                        <a:lumOff val="60000"/>
                      </a:schemeClr>
                    </a:solidFill>
                  </a:tcPr>
                </a:tc>
                <a:tc>
                  <a:txBody>
                    <a:bodyPr/>
                    <a:lstStyle/>
                    <a:p>
                      <a:pPr algn="ctr"/>
                      <a:r>
                        <a:rPr lang="en-US" sz="2800" b="0">
                          <a:solidFill>
                            <a:srgbClr val="002060"/>
                          </a:solidFill>
                        </a:rPr>
                        <a:t>egg</a:t>
                      </a:r>
                    </a:p>
                  </a:txBody>
                  <a:tcPr>
                    <a:solidFill>
                      <a:schemeClr val="accent6">
                        <a:lumMod val="40000"/>
                        <a:lumOff val="60000"/>
                      </a:schemeClr>
                    </a:solidFill>
                  </a:tcPr>
                </a:tc>
                <a:tc>
                  <a:txBody>
                    <a:bodyPr/>
                    <a:lstStyle/>
                    <a:p>
                      <a:pPr algn="ctr"/>
                      <a:r>
                        <a:rPr lang="en-US" sz="2800" b="0">
                          <a:solidFill>
                            <a:srgbClr val="002060"/>
                          </a:solidFill>
                        </a:rPr>
                        <a:t>onions</a:t>
                      </a:r>
                    </a:p>
                  </a:txBody>
                  <a:tcPr>
                    <a:solidFill>
                      <a:schemeClr val="accent6">
                        <a:lumMod val="40000"/>
                        <a:lumOff val="60000"/>
                      </a:schemeClr>
                    </a:solidFill>
                  </a:tcPr>
                </a:tc>
                <a:tc>
                  <a:txBody>
                    <a:bodyPr/>
                    <a:lstStyle/>
                    <a:p>
                      <a:pPr algn="ctr"/>
                      <a:r>
                        <a:rPr lang="en-US" sz="2800" b="0">
                          <a:solidFill>
                            <a:srgbClr val="002060"/>
                          </a:solidFill>
                        </a:rPr>
                        <a:t>herbs</a:t>
                      </a:r>
                    </a:p>
                  </a:txBody>
                  <a:tcPr>
                    <a:solidFill>
                      <a:schemeClr val="accent6">
                        <a:lumMod val="40000"/>
                        <a:lumOff val="60000"/>
                      </a:schemeClr>
                    </a:solidFill>
                  </a:tcPr>
                </a:tc>
                <a:extLst>
                  <a:ext uri="{0D108BD9-81ED-4DB2-BD59-A6C34878D82A}">
                    <a16:rowId xmlns:a16="http://schemas.microsoft.com/office/drawing/2014/main" val="1505977869"/>
                  </a:ext>
                </a:extLst>
              </a:tr>
              <a:tr h="370840">
                <a:tc>
                  <a:txBody>
                    <a:bodyPr/>
                    <a:lstStyle/>
                    <a:p>
                      <a:pPr algn="ctr"/>
                      <a:r>
                        <a:rPr lang="en-US" sz="2800" b="0">
                          <a:solidFill>
                            <a:srgbClr val="002060"/>
                          </a:solidFill>
                        </a:rPr>
                        <a:t>pickled</a:t>
                      </a:r>
                      <a:r>
                        <a:rPr lang="en-US" sz="2800" b="0" baseline="0">
                          <a:solidFill>
                            <a:srgbClr val="002060"/>
                          </a:solidFill>
                        </a:rPr>
                        <a:t> ginger</a:t>
                      </a:r>
                      <a:endParaRPr lang="en-US" sz="2800" b="0">
                        <a:solidFill>
                          <a:srgbClr val="002060"/>
                        </a:solidFill>
                      </a:endParaRPr>
                    </a:p>
                  </a:txBody>
                  <a:tcPr>
                    <a:solidFill>
                      <a:schemeClr val="accent6">
                        <a:lumMod val="40000"/>
                        <a:lumOff val="60000"/>
                      </a:schemeClr>
                    </a:solidFill>
                  </a:tcPr>
                </a:tc>
                <a:tc>
                  <a:txBody>
                    <a:bodyPr/>
                    <a:lstStyle/>
                    <a:p>
                      <a:pPr algn="ctr"/>
                      <a:r>
                        <a:rPr lang="en-US" sz="2800" b="0">
                          <a:solidFill>
                            <a:srgbClr val="002060"/>
                          </a:solidFill>
                        </a:rPr>
                        <a:t>salmon</a:t>
                      </a:r>
                    </a:p>
                  </a:txBody>
                  <a:tcPr>
                    <a:solidFill>
                      <a:schemeClr val="accent6">
                        <a:lumMod val="40000"/>
                        <a:lumOff val="60000"/>
                      </a:schemeClr>
                    </a:solidFill>
                  </a:tcPr>
                </a:tc>
                <a:tc>
                  <a:txBody>
                    <a:bodyPr/>
                    <a:lstStyle/>
                    <a:p>
                      <a:pPr algn="ctr"/>
                      <a:r>
                        <a:rPr lang="en-US" sz="2800" b="0">
                          <a:solidFill>
                            <a:srgbClr val="002060"/>
                          </a:solidFill>
                        </a:rPr>
                        <a:t>noodles</a:t>
                      </a:r>
                    </a:p>
                  </a:txBody>
                  <a:tcPr>
                    <a:solidFill>
                      <a:schemeClr val="accent6">
                        <a:lumMod val="40000"/>
                        <a:lumOff val="60000"/>
                      </a:schemeClr>
                    </a:solidFill>
                  </a:tcPr>
                </a:tc>
                <a:tc>
                  <a:txBody>
                    <a:bodyPr/>
                    <a:lstStyle/>
                    <a:p>
                      <a:pPr algn="ctr"/>
                      <a:r>
                        <a:rPr lang="en-US" sz="2800" b="0">
                          <a:solidFill>
                            <a:srgbClr val="002060"/>
                          </a:solidFill>
                        </a:rPr>
                        <a:t>vegetables</a:t>
                      </a:r>
                    </a:p>
                  </a:txBody>
                  <a:tcPr>
                    <a:solidFill>
                      <a:schemeClr val="accent6">
                        <a:lumMod val="40000"/>
                        <a:lumOff val="60000"/>
                      </a:schemeClr>
                    </a:solidFill>
                  </a:tcPr>
                </a:tc>
                <a:tc>
                  <a:txBody>
                    <a:bodyPr/>
                    <a:lstStyle/>
                    <a:p>
                      <a:pPr algn="ctr"/>
                      <a:r>
                        <a:rPr lang="en-US" sz="2800" b="0">
                          <a:solidFill>
                            <a:srgbClr val="002060"/>
                          </a:solidFill>
                        </a:rPr>
                        <a:t>rice</a:t>
                      </a:r>
                    </a:p>
                  </a:txBody>
                  <a:tcPr>
                    <a:solidFill>
                      <a:schemeClr val="accent6">
                        <a:lumMod val="40000"/>
                        <a:lumOff val="60000"/>
                      </a:schemeClr>
                    </a:solidFill>
                  </a:tcPr>
                </a:tc>
                <a:tc>
                  <a:txBody>
                    <a:bodyPr/>
                    <a:lstStyle/>
                    <a:p>
                      <a:pPr algn="ctr"/>
                      <a:r>
                        <a:rPr lang="en-US" sz="2800" b="0" dirty="0">
                          <a:solidFill>
                            <a:srgbClr val="002060"/>
                          </a:solidFill>
                        </a:rPr>
                        <a:t>cheese</a:t>
                      </a:r>
                    </a:p>
                  </a:txBody>
                  <a:tcPr>
                    <a:solidFill>
                      <a:schemeClr val="accent6">
                        <a:lumMod val="40000"/>
                        <a:lumOff val="60000"/>
                      </a:schemeClr>
                    </a:solidFill>
                  </a:tcPr>
                </a:tc>
                <a:extLst>
                  <a:ext uri="{0D108BD9-81ED-4DB2-BD59-A6C34878D82A}">
                    <a16:rowId xmlns:a16="http://schemas.microsoft.com/office/drawing/2014/main" val="1505742169"/>
                  </a:ext>
                </a:extLst>
              </a:tr>
            </a:tbl>
          </a:graphicData>
        </a:graphic>
      </p:graphicFrame>
      <p:sp>
        <p:nvSpPr>
          <p:cNvPr id="7" name="TextBox 6"/>
          <p:cNvSpPr txBox="1"/>
          <p:nvPr/>
        </p:nvSpPr>
        <p:spPr>
          <a:xfrm>
            <a:off x="628427" y="2952123"/>
            <a:ext cx="2665651" cy="861774"/>
          </a:xfrm>
          <a:prstGeom prst="rect">
            <a:avLst/>
          </a:prstGeom>
          <a:noFill/>
        </p:spPr>
        <p:txBody>
          <a:bodyPr wrap="square" rtlCol="0">
            <a:spAutoFit/>
          </a:bodyPr>
          <a:lstStyle/>
          <a:p>
            <a:r>
              <a:rPr lang="en-US" sz="3200" b="1"/>
              <a:t>Bún bò Huế</a:t>
            </a:r>
          </a:p>
          <a:p>
            <a:endParaRPr lang="en-US" dirty="0">
              <a:solidFill>
                <a:srgbClr val="FF0000"/>
              </a:solidFill>
              <a:ea typeface="Times New Roman" panose="02020603050405020304" pitchFamily="18" charset="0"/>
            </a:endParaRPr>
          </a:p>
        </p:txBody>
      </p:sp>
      <p:sp>
        <p:nvSpPr>
          <p:cNvPr id="8" name="TextBox 7"/>
          <p:cNvSpPr txBox="1"/>
          <p:nvPr/>
        </p:nvSpPr>
        <p:spPr>
          <a:xfrm>
            <a:off x="5364240" y="2941482"/>
            <a:ext cx="2665651" cy="861774"/>
          </a:xfrm>
          <a:prstGeom prst="rect">
            <a:avLst/>
          </a:prstGeom>
          <a:noFill/>
        </p:spPr>
        <p:txBody>
          <a:bodyPr wrap="square" rtlCol="0">
            <a:spAutoFit/>
          </a:bodyPr>
          <a:lstStyle/>
          <a:p>
            <a:r>
              <a:rPr lang="en-US" sz="3200" b="1"/>
              <a:t>Sushi</a:t>
            </a:r>
          </a:p>
          <a:p>
            <a:endParaRPr lang="en-US" dirty="0">
              <a:solidFill>
                <a:srgbClr val="FF0000"/>
              </a:solidFill>
              <a:ea typeface="Times New Roman" panose="02020603050405020304" pitchFamily="18" charset="0"/>
            </a:endParaRPr>
          </a:p>
        </p:txBody>
      </p:sp>
      <p:sp>
        <p:nvSpPr>
          <p:cNvPr id="9" name="TextBox 8"/>
          <p:cNvSpPr txBox="1"/>
          <p:nvPr/>
        </p:nvSpPr>
        <p:spPr>
          <a:xfrm>
            <a:off x="9058047" y="2931039"/>
            <a:ext cx="2665651" cy="861774"/>
          </a:xfrm>
          <a:prstGeom prst="rect">
            <a:avLst/>
          </a:prstGeom>
          <a:noFill/>
        </p:spPr>
        <p:txBody>
          <a:bodyPr wrap="square" rtlCol="0">
            <a:spAutoFit/>
          </a:bodyPr>
          <a:lstStyle/>
          <a:p>
            <a:r>
              <a:rPr lang="en-US" sz="3200" b="1" dirty="0"/>
              <a:t>Cheeseburger</a:t>
            </a:r>
          </a:p>
          <a:p>
            <a:endParaRPr lang="en-US" dirty="0">
              <a:solidFill>
                <a:srgbClr val="FF0000"/>
              </a:solidFill>
              <a:ea typeface="Times New Roman" panose="02020603050405020304" pitchFamily="18" charset="0"/>
            </a:endParaRPr>
          </a:p>
        </p:txBody>
      </p:sp>
      <p:cxnSp>
        <p:nvCxnSpPr>
          <p:cNvPr id="11" name="Straight Connector 10"/>
          <p:cNvCxnSpPr/>
          <p:nvPr/>
        </p:nvCxnSpPr>
        <p:spPr>
          <a:xfrm>
            <a:off x="4095750" y="3018852"/>
            <a:ext cx="0" cy="332084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8153400" y="3018852"/>
            <a:ext cx="0" cy="3320840"/>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12"/>
          <p:cNvSpPr/>
          <p:nvPr/>
        </p:nvSpPr>
        <p:spPr>
          <a:xfrm>
            <a:off x="808061" y="3605201"/>
            <a:ext cx="1967013" cy="2554545"/>
          </a:xfrm>
          <a:prstGeom prst="rect">
            <a:avLst/>
          </a:prstGeom>
        </p:spPr>
        <p:txBody>
          <a:bodyPr wrap="none">
            <a:spAutoFit/>
          </a:bodyPr>
          <a:lstStyle/>
          <a:p>
            <a:r>
              <a:rPr lang="nl-NL" sz="3200" dirty="0">
                <a:solidFill>
                  <a:srgbClr val="FF0000"/>
                </a:solidFill>
              </a:rPr>
              <a:t>beef </a:t>
            </a:r>
          </a:p>
          <a:p>
            <a:r>
              <a:rPr lang="nl-NL" sz="3200" dirty="0">
                <a:solidFill>
                  <a:srgbClr val="FF0000"/>
                </a:solidFill>
              </a:rPr>
              <a:t>onions </a:t>
            </a:r>
          </a:p>
          <a:p>
            <a:r>
              <a:rPr lang="nl-NL" sz="3200" dirty="0">
                <a:solidFill>
                  <a:srgbClr val="FF0000"/>
                </a:solidFill>
              </a:rPr>
              <a:t>herbs </a:t>
            </a:r>
          </a:p>
          <a:p>
            <a:r>
              <a:rPr lang="nl-NL" sz="3200" dirty="0">
                <a:solidFill>
                  <a:srgbClr val="FF0000"/>
                </a:solidFill>
              </a:rPr>
              <a:t>noodles</a:t>
            </a:r>
          </a:p>
          <a:p>
            <a:r>
              <a:rPr lang="nl-NL" sz="3200" dirty="0">
                <a:solidFill>
                  <a:srgbClr val="FF0000"/>
                </a:solidFill>
              </a:rPr>
              <a:t>vegetables</a:t>
            </a:r>
            <a:endParaRPr lang="en-US" sz="3200" dirty="0">
              <a:solidFill>
                <a:srgbClr val="FF0000"/>
              </a:solidFill>
            </a:endParaRPr>
          </a:p>
        </p:txBody>
      </p:sp>
      <p:sp>
        <p:nvSpPr>
          <p:cNvPr id="15" name="Rectangle 14"/>
          <p:cNvSpPr/>
          <p:nvPr/>
        </p:nvSpPr>
        <p:spPr>
          <a:xfrm>
            <a:off x="5037066" y="3596425"/>
            <a:ext cx="2504019" cy="2554545"/>
          </a:xfrm>
          <a:prstGeom prst="rect">
            <a:avLst/>
          </a:prstGeom>
        </p:spPr>
        <p:txBody>
          <a:bodyPr wrap="none">
            <a:spAutoFit/>
          </a:bodyPr>
          <a:lstStyle/>
          <a:p>
            <a:r>
              <a:rPr lang="en-US" sz="3200" dirty="0">
                <a:solidFill>
                  <a:srgbClr val="FF0000"/>
                </a:solidFill>
              </a:rPr>
              <a:t>raw fish</a:t>
            </a:r>
          </a:p>
          <a:p>
            <a:r>
              <a:rPr lang="en-US" sz="3200" dirty="0">
                <a:solidFill>
                  <a:srgbClr val="FF0000"/>
                </a:solidFill>
              </a:rPr>
              <a:t>herbs</a:t>
            </a:r>
          </a:p>
          <a:p>
            <a:r>
              <a:rPr lang="en-US" sz="3200" dirty="0">
                <a:solidFill>
                  <a:srgbClr val="FF0000"/>
                </a:solidFill>
              </a:rPr>
              <a:t>pickled ginger</a:t>
            </a:r>
          </a:p>
          <a:p>
            <a:r>
              <a:rPr lang="en-US" sz="3200" dirty="0">
                <a:solidFill>
                  <a:srgbClr val="FF0000"/>
                </a:solidFill>
              </a:rPr>
              <a:t>salmon</a:t>
            </a:r>
          </a:p>
          <a:p>
            <a:r>
              <a:rPr lang="en-US" sz="3200" dirty="0">
                <a:solidFill>
                  <a:srgbClr val="FF0000"/>
                </a:solidFill>
              </a:rPr>
              <a:t>rice</a:t>
            </a:r>
          </a:p>
        </p:txBody>
      </p:sp>
      <p:sp>
        <p:nvSpPr>
          <p:cNvPr id="17" name="Rectangle 16"/>
          <p:cNvSpPr/>
          <p:nvPr/>
        </p:nvSpPr>
        <p:spPr>
          <a:xfrm>
            <a:off x="9305065" y="3383010"/>
            <a:ext cx="2079415" cy="3046988"/>
          </a:xfrm>
          <a:prstGeom prst="rect">
            <a:avLst/>
          </a:prstGeom>
        </p:spPr>
        <p:txBody>
          <a:bodyPr wrap="none">
            <a:spAutoFit/>
          </a:bodyPr>
          <a:lstStyle/>
          <a:p>
            <a:r>
              <a:rPr lang="en-US" sz="3200" dirty="0">
                <a:solidFill>
                  <a:srgbClr val="FF0000"/>
                </a:solidFill>
              </a:rPr>
              <a:t>grilled pork</a:t>
            </a:r>
          </a:p>
          <a:p>
            <a:r>
              <a:rPr lang="en-US" sz="3200" dirty="0">
                <a:solidFill>
                  <a:srgbClr val="FF0000"/>
                </a:solidFill>
              </a:rPr>
              <a:t>egg</a:t>
            </a:r>
          </a:p>
          <a:p>
            <a:r>
              <a:rPr lang="en-US" sz="3200" dirty="0">
                <a:solidFill>
                  <a:srgbClr val="FF0000"/>
                </a:solidFill>
              </a:rPr>
              <a:t>onions</a:t>
            </a:r>
          </a:p>
          <a:p>
            <a:r>
              <a:rPr lang="en-US" sz="3200" dirty="0">
                <a:solidFill>
                  <a:srgbClr val="FF0000"/>
                </a:solidFill>
              </a:rPr>
              <a:t>herbs</a:t>
            </a:r>
          </a:p>
          <a:p>
            <a:r>
              <a:rPr lang="en-US" sz="3200" dirty="0">
                <a:solidFill>
                  <a:srgbClr val="FF0000"/>
                </a:solidFill>
              </a:rPr>
              <a:t>vegetables</a:t>
            </a:r>
          </a:p>
          <a:p>
            <a:r>
              <a:rPr lang="en-US" sz="3200" dirty="0">
                <a:solidFill>
                  <a:srgbClr val="FF0000"/>
                </a:solidFill>
              </a:rPr>
              <a:t>cheese</a:t>
            </a:r>
          </a:p>
        </p:txBody>
      </p:sp>
    </p:spTree>
    <p:extLst>
      <p:ext uri="{BB962C8B-B14F-4D97-AF65-F5344CB8AC3E}">
        <p14:creationId xmlns:p14="http://schemas.microsoft.com/office/powerpoint/2010/main" val="217092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6363"/>
            <a:ext cx="9846133" cy="6082145"/>
          </a:xfrm>
          <a:prstGeom prst="rect">
            <a:avLst/>
          </a:prstGeom>
        </p:spPr>
      </p:pic>
      <p:sp>
        <p:nvSpPr>
          <p:cNvPr id="6" name="Oval 5"/>
          <p:cNvSpPr/>
          <p:nvPr/>
        </p:nvSpPr>
        <p:spPr>
          <a:xfrm>
            <a:off x="1753870" y="669690"/>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i="1" dirty="0"/>
              <a:t>……..</a:t>
            </a:r>
          </a:p>
          <a:p>
            <a:pPr algn="ctr"/>
            <a:r>
              <a:rPr lang="en-US" sz="3600" i="1" dirty="0"/>
              <a:t>…….</a:t>
            </a:r>
          </a:p>
          <a:p>
            <a:pPr algn="ctr"/>
            <a:r>
              <a:rPr lang="en-US" sz="3600" i="1" dirty="0"/>
              <a:t>…….</a:t>
            </a:r>
          </a:p>
          <a:p>
            <a:pPr algn="ctr"/>
            <a:r>
              <a:rPr lang="en-US" sz="3600" i="1" dirty="0"/>
              <a:t>……..</a:t>
            </a:r>
            <a:endParaRPr lang="en-US" i="1" dirty="0"/>
          </a:p>
        </p:txBody>
      </p:sp>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901" y="26111"/>
            <a:ext cx="8705849" cy="46166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i="1" dirty="0">
                <a:solidFill>
                  <a:srgbClr val="00B0F0"/>
                </a:solidFill>
              </a:rPr>
              <a:t>Listen and repeat. Click each phrase to hear the sound. </a:t>
            </a:r>
          </a:p>
        </p:txBody>
      </p:sp>
      <p:sp>
        <p:nvSpPr>
          <p:cNvPr id="9" name="TextBox 8"/>
          <p:cNvSpPr txBox="1"/>
          <p:nvPr/>
        </p:nvSpPr>
        <p:spPr>
          <a:xfrm>
            <a:off x="0" y="5541494"/>
            <a:ext cx="1201928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dirty="0">
                <a:latin typeface="Calibri" panose="020F0502020204030204" pitchFamily="34" charset="0"/>
                <a:cs typeface="Calibri" panose="020F0502020204030204" pitchFamily="34" charset="0"/>
              </a:rPr>
              <a:t>fish sauce (n) /</a:t>
            </a:r>
            <a:r>
              <a:rPr lang="vi-VN" sz="3200" dirty="0">
                <a:solidFill>
                  <a:srgbClr val="FF0000"/>
                </a:solidFill>
                <a:latin typeface="Calibri" panose="020F0502020204030204" pitchFamily="34" charset="0"/>
                <a:cs typeface="Calibri" panose="020F0502020204030204" pitchFamily="34" charset="0"/>
              </a:rPr>
              <a:t>fɪʃ sɑːs</a:t>
            </a:r>
            <a:r>
              <a:rPr lang="vi-VN" sz="3200" i="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nước mắm </a:t>
            </a:r>
          </a:p>
        </p:txBody>
      </p:sp>
      <p:sp>
        <p:nvSpPr>
          <p:cNvPr id="10" name="TextBox 9"/>
          <p:cNvSpPr txBox="1"/>
          <p:nvPr/>
        </p:nvSpPr>
        <p:spPr>
          <a:xfrm>
            <a:off x="-28277" y="4227798"/>
            <a:ext cx="1201927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fry (v) /</a:t>
            </a:r>
            <a:r>
              <a:rPr lang="en-US" sz="3200">
                <a:solidFill>
                  <a:srgbClr val="FF0000"/>
                </a:solidFill>
                <a:latin typeface="Calibri" panose="020F0502020204030204" pitchFamily="34" charset="0"/>
                <a:cs typeface="Calibri" panose="020F0502020204030204" pitchFamily="34" charset="0"/>
              </a:rPr>
              <a:t>fraɪ</a:t>
            </a:r>
            <a:r>
              <a:rPr lang="en-US" sz="3200" i="1">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rán (chiên) </a:t>
            </a:r>
          </a:p>
        </p:txBody>
      </p:sp>
      <p:sp>
        <p:nvSpPr>
          <p:cNvPr id="14" name="TextBox 13"/>
          <p:cNvSpPr txBox="1"/>
          <p:nvPr/>
        </p:nvSpPr>
        <p:spPr>
          <a:xfrm>
            <a:off x="-6473" y="1794851"/>
            <a:ext cx="1201927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a:latin typeface="Calibri" panose="020F0502020204030204" pitchFamily="34" charset="0"/>
                <a:cs typeface="Calibri" panose="020F0502020204030204" pitchFamily="34" charset="0"/>
              </a:rPr>
              <a:t>grill (v) /</a:t>
            </a:r>
            <a:r>
              <a:rPr lang="vi-VN" sz="3200">
                <a:solidFill>
                  <a:srgbClr val="FF0000"/>
                </a:solidFill>
                <a:latin typeface="Calibri" panose="020F0502020204030204" pitchFamily="34" charset="0"/>
                <a:cs typeface="Calibri" panose="020F0502020204030204" pitchFamily="34" charset="0"/>
              </a:rPr>
              <a:t>ɡrɪl</a:t>
            </a:r>
            <a:r>
              <a:rPr lang="vi-VN" sz="3200" i="1">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nướng</a:t>
            </a:r>
            <a:r>
              <a:rPr lang="vi-VN" sz="3200" i="1">
                <a:latin typeface="Calibri" panose="020F0502020204030204" pitchFamily="34" charset="0"/>
                <a:cs typeface="Calibri" panose="020F0502020204030204" pitchFamily="34" charset="0"/>
              </a:rPr>
              <a:t> </a:t>
            </a:r>
          </a:p>
        </p:txBody>
      </p:sp>
      <p:sp>
        <p:nvSpPr>
          <p:cNvPr id="16" name="TextBox 15"/>
          <p:cNvSpPr txBox="1"/>
          <p:nvPr/>
        </p:nvSpPr>
        <p:spPr>
          <a:xfrm>
            <a:off x="21205" y="2391904"/>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dirty="0">
                <a:latin typeface="Calibri" panose="020F0502020204030204" pitchFamily="34" charset="0"/>
                <a:cs typeface="Calibri" panose="020F0502020204030204" pitchFamily="34" charset="0"/>
              </a:rPr>
              <a:t>herb</a:t>
            </a:r>
            <a:r>
              <a:rPr lang="en-US" sz="3200" i="1" dirty="0">
                <a:latin typeface="Calibri" panose="020F0502020204030204" pitchFamily="34" charset="0"/>
                <a:cs typeface="Calibri" panose="020F0502020204030204" pitchFamily="34" charset="0"/>
              </a:rPr>
              <a:t>s</a:t>
            </a:r>
            <a:r>
              <a:rPr lang="vi-VN" sz="3200" i="1"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ɜːrbz</a:t>
            </a:r>
            <a:r>
              <a:rPr lang="vi-VN" sz="3200" i="1"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hɜːrbz</a:t>
            </a:r>
            <a:r>
              <a:rPr lang="vi-VN" sz="3200" i="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rau thơm </a:t>
            </a:r>
          </a:p>
        </p:txBody>
      </p:sp>
      <p:sp>
        <p:nvSpPr>
          <p:cNvPr id="17" name="TextBox 16"/>
          <p:cNvSpPr txBox="1"/>
          <p:nvPr/>
        </p:nvSpPr>
        <p:spPr>
          <a:xfrm>
            <a:off x="-28278" y="4857687"/>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pork (n) /</a:t>
            </a:r>
            <a:r>
              <a:rPr lang="en-US" sz="3200">
                <a:solidFill>
                  <a:srgbClr val="FF0000"/>
                </a:solidFill>
                <a:latin typeface="Calibri" panose="020F0502020204030204" pitchFamily="34" charset="0"/>
                <a:cs typeface="Calibri" panose="020F0502020204030204" pitchFamily="34" charset="0"/>
              </a:rPr>
              <a:t>pɔːrk</a:t>
            </a:r>
            <a:r>
              <a:rPr lang="en-US" sz="3200" i="1">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thịt lợn (heo) </a:t>
            </a:r>
          </a:p>
        </p:txBody>
      </p:sp>
      <p:sp>
        <p:nvSpPr>
          <p:cNvPr id="18" name="TextBox 17"/>
          <p:cNvSpPr txBox="1"/>
          <p:nvPr/>
        </p:nvSpPr>
        <p:spPr>
          <a:xfrm>
            <a:off x="596" y="1223014"/>
            <a:ext cx="1200514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pt-BR" sz="3200" i="1" dirty="0">
                <a:latin typeface="Calibri" panose="020F0502020204030204" pitchFamily="34" charset="0"/>
                <a:cs typeface="Calibri" panose="020F0502020204030204" pitchFamily="34" charset="0"/>
              </a:rPr>
              <a:t>lamb </a:t>
            </a:r>
            <a:r>
              <a:rPr lang="vi-VN" sz="3200" i="1" dirty="0">
                <a:latin typeface="Calibri" panose="020F0502020204030204" pitchFamily="34" charset="0"/>
                <a:cs typeface="Calibri" panose="020F0502020204030204" pitchFamily="34" charset="0"/>
              </a:rPr>
              <a:t>(n)</a:t>
            </a:r>
            <a:r>
              <a:rPr lang="pt-BR" sz="3200" i="1" dirty="0">
                <a:latin typeface="Calibri" panose="020F0502020204030204" pitchFamily="34" charset="0"/>
                <a:cs typeface="Calibri" panose="020F0502020204030204" pitchFamily="34" charset="0"/>
              </a:rPr>
              <a:t> /</a:t>
            </a:r>
            <a:r>
              <a:rPr lang="pt-BR" sz="3200" dirty="0">
                <a:solidFill>
                  <a:srgbClr val="FF0000"/>
                </a:solidFill>
                <a:latin typeface="Calibri" panose="020F0502020204030204" pitchFamily="34" charset="0"/>
                <a:cs typeface="Calibri" panose="020F0502020204030204" pitchFamily="34" charset="0"/>
              </a:rPr>
              <a:t>læm</a:t>
            </a:r>
            <a:r>
              <a:rPr lang="pt-BR" sz="3200" i="1" dirty="0">
                <a:latin typeface="Calibri" panose="020F0502020204030204" pitchFamily="34" charset="0"/>
                <a:cs typeface="Calibri" panose="020F0502020204030204" pitchFamily="34" charset="0"/>
              </a:rPr>
              <a:t>/ </a:t>
            </a:r>
            <a:r>
              <a:rPr lang="pt-BR" sz="3200" dirty="0">
                <a:latin typeface="Calibri" panose="020F0502020204030204" pitchFamily="34" charset="0"/>
                <a:cs typeface="Calibri" panose="020F0502020204030204" pitchFamily="34" charset="0"/>
              </a:rPr>
              <a:t>thịt cừu </a:t>
            </a:r>
          </a:p>
        </p:txBody>
      </p:sp>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TextBox 38"/>
          <p:cNvSpPr txBox="1"/>
          <p:nvPr/>
        </p:nvSpPr>
        <p:spPr>
          <a:xfrm>
            <a:off x="14137" y="617376"/>
            <a:ext cx="1201928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noodles (n) /ˈ</a:t>
            </a:r>
            <a:r>
              <a:rPr lang="en-US" sz="3200" dirty="0" err="1">
                <a:solidFill>
                  <a:srgbClr val="FF0000"/>
                </a:solidFill>
                <a:latin typeface="Calibri" panose="020F0502020204030204" pitchFamily="34" charset="0"/>
                <a:cs typeface="Calibri" panose="020F0502020204030204" pitchFamily="34" charset="0"/>
              </a:rPr>
              <a:t>nuːdlz</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a:t>
            </a:r>
            <a:endParaRPr lang="en-US" sz="3200" dirty="0">
              <a:latin typeface="Calibri" panose="020F0502020204030204" pitchFamily="34" charset="0"/>
              <a:cs typeface="Calibri" panose="020F0502020204030204" pitchFamily="34" charset="0"/>
            </a:endParaRPr>
          </a:p>
        </p:txBody>
      </p:sp>
      <p:sp>
        <p:nvSpPr>
          <p:cNvPr id="41" name="TextBox 40"/>
          <p:cNvSpPr txBox="1"/>
          <p:nvPr/>
        </p:nvSpPr>
        <p:spPr>
          <a:xfrm>
            <a:off x="-14141" y="3587462"/>
            <a:ext cx="1200514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beef (n) /</a:t>
            </a:r>
            <a:r>
              <a:rPr lang="en-US" sz="3200">
                <a:solidFill>
                  <a:srgbClr val="FF0000"/>
                </a:solidFill>
                <a:latin typeface="Calibri" panose="020F0502020204030204" pitchFamily="34" charset="0"/>
                <a:cs typeface="Calibri" panose="020F0502020204030204" pitchFamily="34" charset="0"/>
              </a:rPr>
              <a:t>biːf</a:t>
            </a:r>
            <a:r>
              <a:rPr lang="en-US" sz="3200" i="1">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thịt bò </a:t>
            </a:r>
          </a:p>
        </p:txBody>
      </p:sp>
      <p:sp>
        <p:nvSpPr>
          <p:cNvPr id="22" name="TextBox 21"/>
          <p:cNvSpPr txBox="1"/>
          <p:nvPr/>
        </p:nvSpPr>
        <p:spPr>
          <a:xfrm>
            <a:off x="0" y="2982320"/>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seafood (n) /</a:t>
            </a:r>
            <a:r>
              <a:rPr lang="en-US" sz="3200">
                <a:solidFill>
                  <a:srgbClr val="FF0000"/>
                </a:solidFill>
                <a:latin typeface="Calibri" panose="020F0502020204030204" pitchFamily="34" charset="0"/>
                <a:cs typeface="Calibri" panose="020F0502020204030204" pitchFamily="34" charset="0"/>
              </a:rPr>
              <a:t>ˈsiːfuːd</a:t>
            </a:r>
            <a:r>
              <a:rPr lang="en-US" sz="3200" i="1">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hải sản </a:t>
            </a:r>
          </a:p>
        </p:txBody>
      </p:sp>
      <p:pic>
        <p:nvPicPr>
          <p:cNvPr id="3" name="beef">
            <a:hlinkClick r:id="" action="ppaction://media"/>
          </p:cNvPr>
          <p:cNvPicPr>
            <a:picLocks noChangeAspect="1"/>
          </p:cNvPicPr>
          <p:nvPr>
            <a:audioFile r:link="rId1"/>
            <p:extLst>
              <p:ext uri="{DAA4B4D4-6D71-4841-9C94-3DE7FCFB9230}">
                <p14:media xmlns:p14="http://schemas.microsoft.com/office/powerpoint/2010/main" r:embed="rId2">
                  <p14:trim st="1831"/>
                </p14:media>
              </p:ext>
            </p:extLst>
          </p:nvPr>
        </p:nvPicPr>
        <p:blipFill>
          <a:blip r:embed="rId13"/>
          <a:stretch>
            <a:fillRect/>
          </a:stretch>
        </p:blipFill>
        <p:spPr>
          <a:xfrm>
            <a:off x="12765283" y="30091"/>
            <a:ext cx="609600" cy="609600"/>
          </a:xfrm>
          <a:prstGeom prst="rect">
            <a:avLst/>
          </a:prstGeom>
        </p:spPr>
      </p:pic>
      <p:pic>
        <p:nvPicPr>
          <p:cNvPr id="4" name="fish sauce">
            <a:hlinkClick r:id="" action="ppaction://media"/>
          </p:cNvPr>
          <p:cNvPicPr>
            <a:picLocks noChangeAspect="1"/>
          </p:cNvPicPr>
          <p:nvPr>
            <a:audioFile r:link="rId1"/>
            <p:extLst>
              <p:ext uri="{DAA4B4D4-6D71-4841-9C94-3DE7FCFB9230}">
                <p14:media xmlns:p14="http://schemas.microsoft.com/office/powerpoint/2010/main" r:embed="rId3">
                  <p14:trim st="1941"/>
                </p14:media>
              </p:ext>
            </p:extLst>
          </p:nvPr>
        </p:nvPicPr>
        <p:blipFill>
          <a:blip r:embed="rId13"/>
          <a:stretch>
            <a:fillRect/>
          </a:stretch>
        </p:blipFill>
        <p:spPr>
          <a:xfrm>
            <a:off x="12824620" y="42773"/>
            <a:ext cx="609600" cy="609600"/>
          </a:xfrm>
          <a:prstGeom prst="rect">
            <a:avLst/>
          </a:prstGeom>
        </p:spPr>
      </p:pic>
      <p:pic>
        <p:nvPicPr>
          <p:cNvPr id="5" name="fry">
            <a:hlinkClick r:id="" action="ppaction://media"/>
          </p:cNvPr>
          <p:cNvPicPr>
            <a:picLocks noChangeAspect="1"/>
          </p:cNvPicPr>
          <p:nvPr>
            <a:audioFile r:link="rId1"/>
            <p:extLst>
              <p:ext uri="{DAA4B4D4-6D71-4841-9C94-3DE7FCFB9230}">
                <p14:media xmlns:p14="http://schemas.microsoft.com/office/powerpoint/2010/main" r:embed="rId4">
                  <p14:trim st="1908"/>
                </p14:media>
              </p:ext>
            </p:extLst>
          </p:nvPr>
        </p:nvPicPr>
        <p:blipFill>
          <a:blip r:embed="rId13"/>
          <a:stretch>
            <a:fillRect/>
          </a:stretch>
        </p:blipFill>
        <p:spPr>
          <a:xfrm>
            <a:off x="12765283" y="55455"/>
            <a:ext cx="609600" cy="609600"/>
          </a:xfrm>
          <a:prstGeom prst="rect">
            <a:avLst/>
          </a:prstGeom>
        </p:spPr>
      </p:pic>
      <p:pic>
        <p:nvPicPr>
          <p:cNvPr id="6" name="grill">
            <a:hlinkClick r:id="" action="ppaction://media"/>
          </p:cNvPr>
          <p:cNvPicPr>
            <a:picLocks noChangeAspect="1"/>
          </p:cNvPicPr>
          <p:nvPr>
            <a:audioFile r:link="rId1"/>
            <p:extLst>
              <p:ext uri="{DAA4B4D4-6D71-4841-9C94-3DE7FCFB9230}">
                <p14:media xmlns:p14="http://schemas.microsoft.com/office/powerpoint/2010/main" r:embed="rId5">
                  <p14:trim st="1954"/>
                </p14:media>
              </p:ext>
            </p:extLst>
          </p:nvPr>
        </p:nvPicPr>
        <p:blipFill>
          <a:blip r:embed="rId13"/>
          <a:stretch>
            <a:fillRect/>
          </a:stretch>
        </p:blipFill>
        <p:spPr>
          <a:xfrm>
            <a:off x="12815286" y="122320"/>
            <a:ext cx="609600" cy="609600"/>
          </a:xfrm>
          <a:prstGeom prst="rect">
            <a:avLst/>
          </a:prstGeom>
        </p:spPr>
      </p:pic>
      <p:pic>
        <p:nvPicPr>
          <p:cNvPr id="7" name="herbs">
            <a:hlinkClick r:id="" action="ppaction://media"/>
          </p:cNvPr>
          <p:cNvPicPr>
            <a:picLocks noChangeAspect="1"/>
          </p:cNvPicPr>
          <p:nvPr>
            <a:audioFile r:link="rId1"/>
            <p:extLst>
              <p:ext uri="{DAA4B4D4-6D71-4841-9C94-3DE7FCFB9230}">
                <p14:media xmlns:p14="http://schemas.microsoft.com/office/powerpoint/2010/main" r:embed="rId6">
                  <p14:trim st="1810"/>
                </p14:media>
              </p:ext>
            </p:extLst>
          </p:nvPr>
        </p:nvPicPr>
        <p:blipFill>
          <a:blip r:embed="rId13"/>
          <a:stretch>
            <a:fillRect/>
          </a:stretch>
        </p:blipFill>
        <p:spPr>
          <a:xfrm>
            <a:off x="12751862" y="46174"/>
            <a:ext cx="609600" cy="609600"/>
          </a:xfrm>
          <a:prstGeom prst="rect">
            <a:avLst/>
          </a:prstGeom>
        </p:spPr>
      </p:pic>
      <p:pic>
        <p:nvPicPr>
          <p:cNvPr id="8" name="lamb">
            <a:hlinkClick r:id="" action="ppaction://media"/>
          </p:cNvPr>
          <p:cNvPicPr>
            <a:picLocks noChangeAspect="1"/>
          </p:cNvPicPr>
          <p:nvPr>
            <a:audioFile r:link="rId1"/>
            <p:extLst>
              <p:ext uri="{DAA4B4D4-6D71-4841-9C94-3DE7FCFB9230}">
                <p14:media xmlns:p14="http://schemas.microsoft.com/office/powerpoint/2010/main" r:embed="rId7">
                  <p14:trim st="1798"/>
                </p14:media>
              </p:ext>
            </p:extLst>
          </p:nvPr>
        </p:nvPicPr>
        <p:blipFill>
          <a:blip r:embed="rId13"/>
          <a:stretch>
            <a:fillRect/>
          </a:stretch>
        </p:blipFill>
        <p:spPr>
          <a:xfrm>
            <a:off x="12838041" y="104843"/>
            <a:ext cx="609600" cy="609600"/>
          </a:xfrm>
          <a:prstGeom prst="rect">
            <a:avLst/>
          </a:prstGeom>
        </p:spPr>
      </p:pic>
      <p:pic>
        <p:nvPicPr>
          <p:cNvPr id="11" name="noodles">
            <a:hlinkClick r:id="" action="ppaction://media"/>
          </p:cNvPr>
          <p:cNvPicPr>
            <a:picLocks noChangeAspect="1"/>
          </p:cNvPicPr>
          <p:nvPr>
            <a:audioFile r:link="rId1"/>
            <p:extLst>
              <p:ext uri="{DAA4B4D4-6D71-4841-9C94-3DE7FCFB9230}">
                <p14:media xmlns:p14="http://schemas.microsoft.com/office/powerpoint/2010/main" r:embed="rId8">
                  <p14:trim st="1765"/>
                </p14:media>
              </p:ext>
            </p:extLst>
          </p:nvPr>
        </p:nvPicPr>
        <p:blipFill>
          <a:blip r:embed="rId13"/>
          <a:stretch>
            <a:fillRect/>
          </a:stretch>
        </p:blipFill>
        <p:spPr>
          <a:xfrm>
            <a:off x="12738441" y="129621"/>
            <a:ext cx="609600" cy="609600"/>
          </a:xfrm>
          <a:prstGeom prst="rect">
            <a:avLst/>
          </a:prstGeom>
        </p:spPr>
      </p:pic>
      <p:pic>
        <p:nvPicPr>
          <p:cNvPr id="13" name="pork">
            <a:hlinkClick r:id="" action="ppaction://media"/>
          </p:cNvPr>
          <p:cNvPicPr>
            <a:picLocks noChangeAspect="1"/>
          </p:cNvPicPr>
          <p:nvPr>
            <a:audioFile r:link="rId1"/>
            <p:extLst>
              <p:ext uri="{DAA4B4D4-6D71-4841-9C94-3DE7FCFB9230}">
                <p14:media xmlns:p14="http://schemas.microsoft.com/office/powerpoint/2010/main" r:embed="rId9">
                  <p14:trim st="1922"/>
                </p14:media>
              </p:ext>
            </p:extLst>
          </p:nvPr>
        </p:nvPicPr>
        <p:blipFill>
          <a:blip r:embed="rId13"/>
          <a:stretch>
            <a:fillRect/>
          </a:stretch>
        </p:blipFill>
        <p:spPr>
          <a:xfrm>
            <a:off x="12811199" y="68137"/>
            <a:ext cx="609600" cy="609600"/>
          </a:xfrm>
          <a:prstGeom prst="rect">
            <a:avLst/>
          </a:prstGeom>
        </p:spPr>
      </p:pic>
      <p:pic>
        <p:nvPicPr>
          <p:cNvPr id="15" name="seafood">
            <a:hlinkClick r:id="" action="ppaction://media"/>
          </p:cNvPr>
          <p:cNvPicPr>
            <a:picLocks noChangeAspect="1"/>
          </p:cNvPicPr>
          <p:nvPr>
            <a:audioFile r:link="rId1"/>
            <p:extLst>
              <p:ext uri="{DAA4B4D4-6D71-4841-9C94-3DE7FCFB9230}">
                <p14:media xmlns:p14="http://schemas.microsoft.com/office/powerpoint/2010/main" r:embed="rId10">
                  <p14:trim st="1698"/>
                </p14:media>
              </p:ext>
            </p:extLst>
          </p:nvPr>
        </p:nvPicPr>
        <p:blipFill>
          <a:blip r:embed="rId13"/>
          <a:stretch>
            <a:fillRect/>
          </a:stretch>
        </p:blipFill>
        <p:spPr>
          <a:xfrm>
            <a:off x="12751862" y="121424"/>
            <a:ext cx="609600" cy="609600"/>
          </a:xfrm>
          <a:prstGeom prst="rect">
            <a:avLst/>
          </a:prstGeom>
        </p:spPr>
      </p:pic>
      <p:sp>
        <p:nvSpPr>
          <p:cNvPr id="32" name="Rectangle 31"/>
          <p:cNvSpPr/>
          <p:nvPr/>
        </p:nvSpPr>
        <p:spPr>
          <a:xfrm>
            <a:off x="12294528" y="0"/>
            <a:ext cx="1643471" cy="11018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39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5"/>
                </p:tgtEl>
              </p:cMediaNode>
            </p:audio>
            <p:audio>
              <p:cMediaNode vol="80000">
                <p:cTn id="51" fill="hold" display="0">
                  <p:stCondLst>
                    <p:cond delay="indefinite"/>
                  </p:stCondLst>
                  <p:endCondLst>
                    <p:cond evt="onStopAudio" delay="0">
                      <p:tgtEl>
                        <p:sldTgt/>
                      </p:tgtEl>
                    </p:cond>
                  </p:endCondLst>
                </p:cTn>
                <p:tgtEl>
                  <p:spTgt spid="6"/>
                </p:tgtEl>
              </p:cMediaNode>
            </p:audio>
            <p:audio>
              <p:cMediaNode vol="80000">
                <p:cTn id="52" fill="hold" display="0">
                  <p:stCondLst>
                    <p:cond delay="indefinite"/>
                  </p:stCondLst>
                  <p:endCondLst>
                    <p:cond evt="onStopAudio" delay="0">
                      <p:tgtEl>
                        <p:sldTgt/>
                      </p:tgtEl>
                    </p:cond>
                  </p:endCondLst>
                </p:cTn>
                <p:tgtEl>
                  <p:spTgt spid="7"/>
                </p:tgtEl>
              </p:cMediaNode>
            </p:audio>
            <p:audio>
              <p:cMediaNode vol="80000">
                <p:cTn id="53" fill="hold" display="0">
                  <p:stCondLst>
                    <p:cond delay="indefinite"/>
                  </p:stCondLst>
                  <p:endCondLst>
                    <p:cond evt="onStopAudio" delay="0">
                      <p:tgtEl>
                        <p:sldTgt/>
                      </p:tgtEl>
                    </p:cond>
                  </p:endCondLst>
                </p:cTn>
                <p:tgtEl>
                  <p:spTgt spid="8"/>
                </p:tgtEl>
              </p:cMediaNode>
            </p:audio>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5"/>
                </p:tgtEl>
              </p:cMediaNode>
            </p:audio>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829" fill="hold"/>
                                        <p:tgtEl>
                                          <p:spTgt spid="3"/>
                                        </p:tgtEl>
                                      </p:cBhvr>
                                    </p:cmd>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189" fill="hold"/>
                                        <p:tgtEl>
                                          <p:spTgt spid="4"/>
                                        </p:tgtEl>
                                      </p:cBhvr>
                                    </p:cmd>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039" fill="hold"/>
                                        <p:tgtEl>
                                          <p:spTgt spid="5"/>
                                        </p:tgtEl>
                                      </p:cBhvr>
                                    </p:cmd>
                                  </p:childTnLst>
                                </p:cTn>
                              </p:par>
                            </p:childTnLst>
                          </p:cTn>
                        </p:par>
                      </p:childTnLst>
                    </p:cTn>
                  </p:par>
                </p:childTnLst>
              </p:cTn>
              <p:nextCondLst>
                <p:cond evt="onClick" delay="0">
                  <p:tgtEl>
                    <p:spTgt spid="10"/>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176" fill="hold"/>
                                        <p:tgtEl>
                                          <p:spTgt spid="6"/>
                                        </p:tgtEl>
                                      </p:cBhvr>
                                    </p:cmd>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033" fill="hold"/>
                                        <p:tgtEl>
                                          <p:spTgt spid="7"/>
                                        </p:tgtEl>
                                      </p:cBhvr>
                                    </p:cmd>
                                  </p:childTnLst>
                                </p:cTn>
                              </p:par>
                            </p:childTnLst>
                          </p:cTn>
                        </p:par>
                      </p:childTnLst>
                    </p:cTn>
                  </p:par>
                </p:childTnLst>
              </p:cTn>
              <p:nextCondLst>
                <p:cond evt="onClick" delay="0">
                  <p:tgtEl>
                    <p:spTgt spid="16"/>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1443" fill="hold"/>
                                        <p:tgtEl>
                                          <p:spTgt spid="11"/>
                                        </p:tgtEl>
                                      </p:cBhvr>
                                    </p:cmd>
                                  </p:childTnLst>
                                </p:cTn>
                              </p:par>
                            </p:childTnLst>
                          </p:cTn>
                        </p:par>
                      </p:childTnLst>
                    </p:cTn>
                  </p:par>
                </p:childTnLst>
              </p:cTn>
              <p:nextCondLst>
                <p:cond evt="onClick" delay="0">
                  <p:tgtEl>
                    <p:spTgt spid="39"/>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868" fill="hold"/>
                                        <p:tgtEl>
                                          <p:spTgt spid="13"/>
                                        </p:tgtEl>
                                      </p:cBhvr>
                                    </p:cmd>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1327" fill="hold"/>
                                        <p:tgtEl>
                                          <p:spTgt spid="15"/>
                                        </p:tgtEl>
                                      </p:cBhvr>
                                    </p:cmd>
                                  </p:child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18"/>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1175" fill="hold"/>
                                        <p:tgtEl>
                                          <p:spTgt spid="8"/>
                                        </p:tgtEl>
                                      </p:cBhvr>
                                    </p:cmd>
                                  </p:childTnLst>
                                </p:cTn>
                              </p:par>
                            </p:childTnLst>
                          </p:cTn>
                        </p:par>
                      </p:childTnLst>
                    </p:cTn>
                  </p:par>
                </p:childTnLst>
              </p:cTn>
              <p:nextCondLst>
                <p:cond evt="onClick" delay="0">
                  <p:tgtEl>
                    <p:spTgt spid="18"/>
                  </p:tgtEl>
                </p:cond>
              </p:nextCondLst>
            </p:seq>
          </p:childTnLst>
        </p:cTn>
      </p:par>
    </p:tnLst>
    <p:bldLst>
      <p:bldP spid="9" grpId="0" animBg="1"/>
      <p:bldP spid="10" grpId="0" animBg="1"/>
      <p:bldP spid="14" grpId="0" animBg="1"/>
      <p:bldP spid="16" grpId="0" animBg="1"/>
      <p:bldP spid="17" grpId="0" animBg="1"/>
      <p:bldP spid="18" grpId="0" animBg="1"/>
      <p:bldP spid="39" grpId="0" animBg="1"/>
      <p:bldP spid="4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205" y="5807001"/>
            <a:ext cx="1201928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dirty="0">
                <a:latin typeface="Calibri" panose="020F0502020204030204" pitchFamily="34" charset="0"/>
                <a:cs typeface="Calibri" panose="020F0502020204030204" pitchFamily="34" charset="0"/>
              </a:rPr>
              <a:t>/</a:t>
            </a:r>
            <a:r>
              <a:rPr lang="vi-VN" sz="3200" dirty="0">
                <a:solidFill>
                  <a:srgbClr val="FF0000"/>
                </a:solidFill>
                <a:latin typeface="Calibri" panose="020F0502020204030204" pitchFamily="34" charset="0"/>
                <a:cs typeface="Calibri" panose="020F0502020204030204" pitchFamily="34" charset="0"/>
              </a:rPr>
              <a:t>fɪʃ sɑːs</a:t>
            </a:r>
            <a:r>
              <a:rPr lang="vi-VN" sz="3200" i="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nước mắm </a:t>
            </a:r>
          </a:p>
        </p:txBody>
      </p:sp>
      <p:sp>
        <p:nvSpPr>
          <p:cNvPr id="10" name="TextBox 9"/>
          <p:cNvSpPr txBox="1"/>
          <p:nvPr/>
        </p:nvSpPr>
        <p:spPr>
          <a:xfrm>
            <a:off x="-28277" y="4552509"/>
            <a:ext cx="1201927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fraɪ</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chiên</a:t>
            </a:r>
            <a:r>
              <a:rPr lang="en-US" sz="3200" dirty="0">
                <a:latin typeface="Calibri" panose="020F0502020204030204" pitchFamily="34" charset="0"/>
                <a:cs typeface="Calibri" panose="020F0502020204030204" pitchFamily="34" charset="0"/>
              </a:rPr>
              <a:t>) </a:t>
            </a:r>
          </a:p>
        </p:txBody>
      </p:sp>
      <p:sp>
        <p:nvSpPr>
          <p:cNvPr id="14" name="TextBox 13"/>
          <p:cNvSpPr txBox="1"/>
          <p:nvPr/>
        </p:nvSpPr>
        <p:spPr>
          <a:xfrm>
            <a:off x="-6473" y="2024637"/>
            <a:ext cx="1201927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dirty="0">
                <a:latin typeface="Calibri" panose="020F0502020204030204" pitchFamily="34" charset="0"/>
                <a:cs typeface="Calibri" panose="020F0502020204030204" pitchFamily="34" charset="0"/>
              </a:rPr>
              <a:t>/</a:t>
            </a:r>
            <a:r>
              <a:rPr lang="vi-VN" sz="3200" dirty="0">
                <a:solidFill>
                  <a:srgbClr val="FF0000"/>
                </a:solidFill>
                <a:latin typeface="Calibri" panose="020F0502020204030204" pitchFamily="34" charset="0"/>
                <a:cs typeface="Calibri" panose="020F0502020204030204" pitchFamily="34" charset="0"/>
              </a:rPr>
              <a:t>ɡrɪl</a:t>
            </a:r>
            <a:r>
              <a:rPr lang="vi-VN" sz="3200" i="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nướng</a:t>
            </a:r>
            <a:r>
              <a:rPr lang="vi-VN" sz="3200" i="1" dirty="0">
                <a:latin typeface="Calibri" panose="020F0502020204030204" pitchFamily="34" charset="0"/>
                <a:cs typeface="Calibri" panose="020F0502020204030204" pitchFamily="34" charset="0"/>
              </a:rPr>
              <a:t> </a:t>
            </a:r>
          </a:p>
        </p:txBody>
      </p:sp>
      <p:sp>
        <p:nvSpPr>
          <p:cNvPr id="16" name="TextBox 15"/>
          <p:cNvSpPr txBox="1"/>
          <p:nvPr/>
        </p:nvSpPr>
        <p:spPr>
          <a:xfrm>
            <a:off x="-28278" y="2622417"/>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dirty="0">
                <a:latin typeface="Calibri" panose="020F0502020204030204" pitchFamily="34" charset="0"/>
                <a:cs typeface="Calibri" panose="020F0502020204030204" pitchFamily="34" charset="0"/>
              </a:rPr>
              <a:t>/</a:t>
            </a:r>
            <a:r>
              <a:rPr lang="vi-VN" sz="3200" dirty="0">
                <a:solidFill>
                  <a:srgbClr val="FF0000"/>
                </a:solidFill>
                <a:latin typeface="Calibri" panose="020F0502020204030204" pitchFamily="34" charset="0"/>
                <a:cs typeface="Calibri" panose="020F0502020204030204" pitchFamily="34" charset="0"/>
              </a:rPr>
              <a:t>ɜːrbz</a:t>
            </a:r>
            <a:r>
              <a:rPr lang="vi-VN" sz="3200" i="1"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hɜːrbz</a:t>
            </a:r>
            <a:r>
              <a:rPr lang="vi-VN" sz="3200" i="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rau thơm </a:t>
            </a:r>
          </a:p>
        </p:txBody>
      </p:sp>
      <p:sp>
        <p:nvSpPr>
          <p:cNvPr id="17" name="TextBox 16"/>
          <p:cNvSpPr txBox="1"/>
          <p:nvPr/>
        </p:nvSpPr>
        <p:spPr>
          <a:xfrm>
            <a:off x="14137" y="5222226"/>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pɔːrk</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thịt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heo</a:t>
            </a:r>
            <a:r>
              <a:rPr lang="en-US" sz="3200" dirty="0">
                <a:latin typeface="Calibri" panose="020F0502020204030204" pitchFamily="34" charset="0"/>
                <a:cs typeface="Calibri" panose="020F0502020204030204" pitchFamily="34" charset="0"/>
              </a:rPr>
              <a:t>) </a:t>
            </a:r>
          </a:p>
        </p:txBody>
      </p:sp>
      <p:sp>
        <p:nvSpPr>
          <p:cNvPr id="18" name="TextBox 17"/>
          <p:cNvSpPr txBox="1"/>
          <p:nvPr/>
        </p:nvSpPr>
        <p:spPr>
          <a:xfrm>
            <a:off x="-21210" y="1317312"/>
            <a:ext cx="1200514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pt-BR" sz="3200" i="1" dirty="0">
                <a:latin typeface="Calibri" panose="020F0502020204030204" pitchFamily="34" charset="0"/>
                <a:cs typeface="Calibri" panose="020F0502020204030204" pitchFamily="34" charset="0"/>
              </a:rPr>
              <a:t>/</a:t>
            </a:r>
            <a:r>
              <a:rPr lang="pt-BR" sz="3200" dirty="0">
                <a:solidFill>
                  <a:srgbClr val="FF0000"/>
                </a:solidFill>
                <a:latin typeface="Calibri" panose="020F0502020204030204" pitchFamily="34" charset="0"/>
                <a:cs typeface="Calibri" panose="020F0502020204030204" pitchFamily="34" charset="0"/>
              </a:rPr>
              <a:t>læm</a:t>
            </a:r>
            <a:r>
              <a:rPr lang="pt-BR" sz="3200" i="1" dirty="0">
                <a:latin typeface="Calibri" panose="020F0502020204030204" pitchFamily="34" charset="0"/>
                <a:cs typeface="Calibri" panose="020F0502020204030204" pitchFamily="34" charset="0"/>
              </a:rPr>
              <a:t>/ </a:t>
            </a:r>
            <a:r>
              <a:rPr lang="pt-BR" sz="3200" dirty="0">
                <a:latin typeface="Calibri" panose="020F0502020204030204" pitchFamily="34" charset="0"/>
                <a:cs typeface="Calibri" panose="020F0502020204030204" pitchFamily="34" charset="0"/>
              </a:rPr>
              <a:t>thịt cừu </a:t>
            </a:r>
          </a:p>
        </p:txBody>
      </p:sp>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TextBox 38"/>
          <p:cNvSpPr txBox="1"/>
          <p:nvPr/>
        </p:nvSpPr>
        <p:spPr>
          <a:xfrm>
            <a:off x="-14141" y="732537"/>
            <a:ext cx="1201928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nuːdlz</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a:t>
            </a:r>
            <a:endParaRPr lang="en-US" sz="3200" dirty="0">
              <a:latin typeface="Calibri" panose="020F0502020204030204" pitchFamily="34" charset="0"/>
              <a:cs typeface="Calibri" panose="020F0502020204030204" pitchFamily="34" charset="0"/>
            </a:endParaRPr>
          </a:p>
        </p:txBody>
      </p:sp>
      <p:sp>
        <p:nvSpPr>
          <p:cNvPr id="41" name="TextBox 40"/>
          <p:cNvSpPr txBox="1"/>
          <p:nvPr/>
        </p:nvSpPr>
        <p:spPr>
          <a:xfrm>
            <a:off x="-14141" y="3950578"/>
            <a:ext cx="1200514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biːf</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thịt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bò</a:t>
            </a:r>
            <a:r>
              <a:rPr lang="en-US" sz="3200" dirty="0">
                <a:latin typeface="Calibri" panose="020F0502020204030204" pitchFamily="34" charset="0"/>
                <a:cs typeface="Calibri" panose="020F0502020204030204" pitchFamily="34" charset="0"/>
              </a:rPr>
              <a:t> </a:t>
            </a:r>
          </a:p>
        </p:txBody>
      </p:sp>
      <p:sp>
        <p:nvSpPr>
          <p:cNvPr id="22" name="TextBox 21"/>
          <p:cNvSpPr txBox="1"/>
          <p:nvPr/>
        </p:nvSpPr>
        <p:spPr>
          <a:xfrm>
            <a:off x="-21210" y="3269066"/>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siːfuːd</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sản</a:t>
            </a:r>
            <a:r>
              <a:rPr lang="en-US" sz="3200" dirty="0">
                <a:latin typeface="Calibri" panose="020F0502020204030204" pitchFamily="34" charset="0"/>
                <a:cs typeface="Calibri" panose="020F0502020204030204" pitchFamily="34" charset="0"/>
              </a:rPr>
              <a:t> </a:t>
            </a:r>
          </a:p>
        </p:txBody>
      </p:sp>
      <p:pic>
        <p:nvPicPr>
          <p:cNvPr id="3" name="beef">
            <a:hlinkClick r:id="" action="ppaction://media"/>
          </p:cNvPr>
          <p:cNvPicPr>
            <a:picLocks noChangeAspect="1"/>
          </p:cNvPicPr>
          <p:nvPr>
            <a:audioFile r:link="rId1"/>
            <p:extLst>
              <p:ext uri="{DAA4B4D4-6D71-4841-9C94-3DE7FCFB9230}">
                <p14:media xmlns:p14="http://schemas.microsoft.com/office/powerpoint/2010/main" r:embed="rId2">
                  <p14:trim st="1838"/>
                </p14:media>
              </p:ext>
            </p:extLst>
          </p:nvPr>
        </p:nvPicPr>
        <p:blipFill>
          <a:blip r:embed="rId13"/>
          <a:stretch>
            <a:fillRect/>
          </a:stretch>
        </p:blipFill>
        <p:spPr>
          <a:xfrm>
            <a:off x="12765283" y="30091"/>
            <a:ext cx="609600" cy="609600"/>
          </a:xfrm>
          <a:prstGeom prst="rect">
            <a:avLst/>
          </a:prstGeom>
        </p:spPr>
      </p:pic>
      <p:pic>
        <p:nvPicPr>
          <p:cNvPr id="4" name="fish sauce">
            <a:hlinkClick r:id="" action="ppaction://media"/>
          </p:cNvPr>
          <p:cNvPicPr>
            <a:picLocks noChangeAspect="1"/>
          </p:cNvPicPr>
          <p:nvPr>
            <a:audioFile r:link="rId1"/>
            <p:extLst>
              <p:ext uri="{DAA4B4D4-6D71-4841-9C94-3DE7FCFB9230}">
                <p14:media xmlns:p14="http://schemas.microsoft.com/office/powerpoint/2010/main" r:embed="rId3">
                  <p14:trim st="2001"/>
                </p14:media>
              </p:ext>
            </p:extLst>
          </p:nvPr>
        </p:nvPicPr>
        <p:blipFill>
          <a:blip r:embed="rId13"/>
          <a:stretch>
            <a:fillRect/>
          </a:stretch>
        </p:blipFill>
        <p:spPr>
          <a:xfrm>
            <a:off x="12760993" y="32461"/>
            <a:ext cx="609600" cy="609600"/>
          </a:xfrm>
          <a:prstGeom prst="rect">
            <a:avLst/>
          </a:prstGeom>
        </p:spPr>
      </p:pic>
      <p:pic>
        <p:nvPicPr>
          <p:cNvPr id="5" name="fry">
            <a:hlinkClick r:id="" action="ppaction://media"/>
          </p:cNvPr>
          <p:cNvPicPr>
            <a:picLocks noChangeAspect="1"/>
          </p:cNvPicPr>
          <p:nvPr>
            <a:audioFile r:link="rId1"/>
            <p:extLst>
              <p:ext uri="{DAA4B4D4-6D71-4841-9C94-3DE7FCFB9230}">
                <p14:media xmlns:p14="http://schemas.microsoft.com/office/powerpoint/2010/main" r:embed="rId4">
                  <p14:trim st="1975"/>
                </p14:media>
              </p:ext>
            </p:extLst>
          </p:nvPr>
        </p:nvPicPr>
        <p:blipFill>
          <a:blip r:embed="rId13"/>
          <a:stretch>
            <a:fillRect/>
          </a:stretch>
        </p:blipFill>
        <p:spPr>
          <a:xfrm>
            <a:off x="12849138" y="100334"/>
            <a:ext cx="609600" cy="609600"/>
          </a:xfrm>
          <a:prstGeom prst="rect">
            <a:avLst/>
          </a:prstGeom>
        </p:spPr>
      </p:pic>
      <p:pic>
        <p:nvPicPr>
          <p:cNvPr id="6" name="grill">
            <a:hlinkClick r:id="" action="ppaction://media"/>
          </p:cNvPr>
          <p:cNvPicPr>
            <a:picLocks noChangeAspect="1"/>
          </p:cNvPicPr>
          <p:nvPr>
            <a:audioFile r:link="rId1"/>
            <p:extLst>
              <p:ext uri="{DAA4B4D4-6D71-4841-9C94-3DE7FCFB9230}">
                <p14:media xmlns:p14="http://schemas.microsoft.com/office/powerpoint/2010/main" r:embed="rId5">
                  <p14:trim st="2016"/>
                </p14:media>
              </p:ext>
            </p:extLst>
          </p:nvPr>
        </p:nvPicPr>
        <p:blipFill>
          <a:blip r:embed="rId13"/>
          <a:stretch>
            <a:fillRect/>
          </a:stretch>
        </p:blipFill>
        <p:spPr>
          <a:xfrm>
            <a:off x="12741568" y="119208"/>
            <a:ext cx="609600" cy="609600"/>
          </a:xfrm>
          <a:prstGeom prst="rect">
            <a:avLst/>
          </a:prstGeom>
        </p:spPr>
      </p:pic>
      <p:pic>
        <p:nvPicPr>
          <p:cNvPr id="7" name="herbs">
            <a:hlinkClick r:id="" action="ppaction://media"/>
          </p:cNvPr>
          <p:cNvPicPr>
            <a:picLocks noChangeAspect="1"/>
          </p:cNvPicPr>
          <p:nvPr>
            <a:audioFile r:link="rId1"/>
            <p:extLst>
              <p:ext uri="{DAA4B4D4-6D71-4841-9C94-3DE7FCFB9230}">
                <p14:media xmlns:p14="http://schemas.microsoft.com/office/powerpoint/2010/main" r:embed="rId6">
                  <p14:trim st="1882"/>
                </p14:media>
              </p:ext>
            </p:extLst>
          </p:nvPr>
        </p:nvPicPr>
        <p:blipFill>
          <a:blip r:embed="rId13"/>
          <a:stretch>
            <a:fillRect/>
          </a:stretch>
        </p:blipFill>
        <p:spPr>
          <a:xfrm>
            <a:off x="12877745" y="166211"/>
            <a:ext cx="609600" cy="609600"/>
          </a:xfrm>
          <a:prstGeom prst="rect">
            <a:avLst/>
          </a:prstGeom>
        </p:spPr>
      </p:pic>
      <p:pic>
        <p:nvPicPr>
          <p:cNvPr id="8" name="lamb">
            <a:hlinkClick r:id="" action="ppaction://media"/>
          </p:cNvPr>
          <p:cNvPicPr>
            <a:picLocks noChangeAspect="1"/>
          </p:cNvPicPr>
          <p:nvPr>
            <a:audioFile r:link="rId1"/>
            <p:extLst>
              <p:ext uri="{DAA4B4D4-6D71-4841-9C94-3DE7FCFB9230}">
                <p14:media xmlns:p14="http://schemas.microsoft.com/office/powerpoint/2010/main" r:embed="rId7">
                  <p14:trim st="1833"/>
                </p14:media>
              </p:ext>
            </p:extLst>
          </p:nvPr>
        </p:nvPicPr>
        <p:blipFill>
          <a:blip r:embed="rId13"/>
          <a:stretch>
            <a:fillRect/>
          </a:stretch>
        </p:blipFill>
        <p:spPr>
          <a:xfrm>
            <a:off x="12784708" y="88695"/>
            <a:ext cx="609600" cy="609600"/>
          </a:xfrm>
          <a:prstGeom prst="rect">
            <a:avLst/>
          </a:prstGeom>
        </p:spPr>
      </p:pic>
      <p:pic>
        <p:nvPicPr>
          <p:cNvPr id="11" name="noodles">
            <a:hlinkClick r:id="" action="ppaction://media"/>
          </p:cNvPr>
          <p:cNvPicPr>
            <a:picLocks noChangeAspect="1"/>
          </p:cNvPicPr>
          <p:nvPr>
            <a:audioFile r:link="rId1"/>
            <p:extLst>
              <p:ext uri="{DAA4B4D4-6D71-4841-9C94-3DE7FCFB9230}">
                <p14:media xmlns:p14="http://schemas.microsoft.com/office/powerpoint/2010/main" r:embed="rId8">
                  <p14:trim st="1850"/>
                </p14:media>
              </p:ext>
            </p:extLst>
          </p:nvPr>
        </p:nvPicPr>
        <p:blipFill>
          <a:blip r:embed="rId13"/>
          <a:stretch>
            <a:fillRect/>
          </a:stretch>
        </p:blipFill>
        <p:spPr>
          <a:xfrm>
            <a:off x="12816584" y="144928"/>
            <a:ext cx="609600" cy="609600"/>
          </a:xfrm>
          <a:prstGeom prst="rect">
            <a:avLst/>
          </a:prstGeom>
        </p:spPr>
      </p:pic>
      <p:pic>
        <p:nvPicPr>
          <p:cNvPr id="13" name="pork">
            <a:hlinkClick r:id="" action="ppaction://media"/>
          </p:cNvPr>
          <p:cNvPicPr>
            <a:picLocks noChangeAspect="1"/>
          </p:cNvPicPr>
          <p:nvPr>
            <a:audioFile r:link="rId1"/>
            <p:extLst>
              <p:ext uri="{DAA4B4D4-6D71-4841-9C94-3DE7FCFB9230}">
                <p14:media xmlns:p14="http://schemas.microsoft.com/office/powerpoint/2010/main" r:embed="rId9">
                  <p14:trim st="1948"/>
                </p14:media>
              </p:ext>
            </p:extLst>
          </p:nvPr>
        </p:nvPicPr>
        <p:blipFill>
          <a:blip r:embed="rId13"/>
          <a:stretch>
            <a:fillRect/>
          </a:stretch>
        </p:blipFill>
        <p:spPr>
          <a:xfrm>
            <a:off x="12765283" y="130847"/>
            <a:ext cx="609600" cy="609600"/>
          </a:xfrm>
          <a:prstGeom prst="rect">
            <a:avLst/>
          </a:prstGeom>
        </p:spPr>
      </p:pic>
      <p:pic>
        <p:nvPicPr>
          <p:cNvPr id="15" name="seafood">
            <a:hlinkClick r:id="" action="ppaction://media"/>
          </p:cNvPr>
          <p:cNvPicPr>
            <a:picLocks noChangeAspect="1"/>
          </p:cNvPicPr>
          <p:nvPr>
            <a:audioFile r:link="rId1"/>
            <p:extLst>
              <p:ext uri="{DAA4B4D4-6D71-4841-9C94-3DE7FCFB9230}">
                <p14:media xmlns:p14="http://schemas.microsoft.com/office/powerpoint/2010/main" r:embed="rId10">
                  <p14:trim st="1754"/>
                </p14:media>
              </p:ext>
            </p:extLst>
          </p:nvPr>
        </p:nvPicPr>
        <p:blipFill>
          <a:blip r:embed="rId13"/>
          <a:stretch>
            <a:fillRect/>
          </a:stretch>
        </p:blipFill>
        <p:spPr>
          <a:xfrm>
            <a:off x="12733407" y="145522"/>
            <a:ext cx="609600" cy="609600"/>
          </a:xfrm>
          <a:prstGeom prst="rect">
            <a:avLst/>
          </a:prstGeom>
        </p:spPr>
      </p:pic>
      <p:sp>
        <p:nvSpPr>
          <p:cNvPr id="32" name="Rectangle 31"/>
          <p:cNvSpPr/>
          <p:nvPr/>
        </p:nvSpPr>
        <p:spPr>
          <a:xfrm>
            <a:off x="12360809" y="10640"/>
            <a:ext cx="1643471" cy="11018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7052" y="286096"/>
            <a:ext cx="12020550" cy="553998"/>
          </a:xfrm>
          <a:prstGeom prst="rect">
            <a:avLst/>
          </a:prstGeom>
          <a:noFill/>
        </p:spPr>
        <p:txBody>
          <a:bodyPr wrap="square" rtlCol="0">
            <a:spAutoFit/>
          </a:bodyPr>
          <a:lstStyle/>
          <a:p>
            <a:pPr algn="ctr"/>
            <a:r>
              <a:rPr lang="en-US" sz="3000">
                <a:solidFill>
                  <a:srgbClr val="0070C0"/>
                </a:solidFill>
              </a:rPr>
              <a:t>Look at the IPA and the meaning of each word to read out the word.</a:t>
            </a:r>
            <a:endParaRPr lang="en-US" sz="3000" dirty="0">
              <a:solidFill>
                <a:srgbClr val="0070C0"/>
              </a:solidFill>
            </a:endParaRPr>
          </a:p>
        </p:txBody>
      </p:sp>
    </p:spTree>
    <p:extLst>
      <p:ext uri="{BB962C8B-B14F-4D97-AF65-F5344CB8AC3E}">
        <p14:creationId xmlns:p14="http://schemas.microsoft.com/office/powerpoint/2010/main" val="33048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5"/>
                </p:tgtEl>
              </p:cMediaNode>
            </p:audio>
            <p:audio>
              <p:cMediaNode vol="80000">
                <p:cTn id="51" fill="hold" display="0">
                  <p:stCondLst>
                    <p:cond delay="indefinite"/>
                  </p:stCondLst>
                  <p:endCondLst>
                    <p:cond evt="onStopAudio" delay="0">
                      <p:tgtEl>
                        <p:sldTgt/>
                      </p:tgtEl>
                    </p:cond>
                  </p:endCondLst>
                </p:cTn>
                <p:tgtEl>
                  <p:spTgt spid="6"/>
                </p:tgtEl>
              </p:cMediaNode>
            </p:audio>
            <p:audio>
              <p:cMediaNode vol="80000">
                <p:cTn id="52" fill="hold" display="0">
                  <p:stCondLst>
                    <p:cond delay="indefinite"/>
                  </p:stCondLst>
                  <p:endCondLst>
                    <p:cond evt="onStopAudio" delay="0">
                      <p:tgtEl>
                        <p:sldTgt/>
                      </p:tgtEl>
                    </p:cond>
                  </p:endCondLst>
                </p:cTn>
                <p:tgtEl>
                  <p:spTgt spid="7"/>
                </p:tgtEl>
              </p:cMediaNode>
            </p:audio>
            <p:audio>
              <p:cMediaNode vol="80000">
                <p:cTn id="53" fill="hold" display="0">
                  <p:stCondLst>
                    <p:cond delay="indefinite"/>
                  </p:stCondLst>
                  <p:endCondLst>
                    <p:cond evt="onStopAudio" delay="0">
                      <p:tgtEl>
                        <p:sldTgt/>
                      </p:tgtEl>
                    </p:cond>
                  </p:endCondLst>
                </p:cTn>
                <p:tgtEl>
                  <p:spTgt spid="8"/>
                </p:tgtEl>
              </p:cMediaNode>
            </p:audio>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5"/>
                </p:tgtEl>
              </p:cMediaNode>
            </p:audio>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822" fill="hold"/>
                                        <p:tgtEl>
                                          <p:spTgt spid="3"/>
                                        </p:tgtEl>
                                      </p:cBhvr>
                                    </p:cmd>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129" fill="hold"/>
                                        <p:tgtEl>
                                          <p:spTgt spid="4"/>
                                        </p:tgtEl>
                                      </p:cBhvr>
                                    </p:cmd>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972" fill="hold"/>
                                        <p:tgtEl>
                                          <p:spTgt spid="5"/>
                                        </p:tgtEl>
                                      </p:cBhvr>
                                    </p:cmd>
                                  </p:childTnLst>
                                </p:cTn>
                              </p:par>
                            </p:childTnLst>
                          </p:cTn>
                        </p:par>
                      </p:childTnLst>
                    </p:cTn>
                  </p:par>
                </p:childTnLst>
              </p:cTn>
              <p:nextCondLst>
                <p:cond evt="onClick" delay="0">
                  <p:tgtEl>
                    <p:spTgt spid="10"/>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114" fill="hold"/>
                                        <p:tgtEl>
                                          <p:spTgt spid="6"/>
                                        </p:tgtEl>
                                      </p:cBhvr>
                                    </p:cmd>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961" fill="hold"/>
                                        <p:tgtEl>
                                          <p:spTgt spid="7"/>
                                        </p:tgtEl>
                                      </p:cBhvr>
                                    </p:cmd>
                                  </p:childTnLst>
                                </p:cTn>
                              </p:par>
                            </p:childTnLst>
                          </p:cTn>
                        </p:par>
                      </p:childTnLst>
                    </p:cTn>
                  </p:par>
                </p:childTnLst>
              </p:cTn>
              <p:nextCondLst>
                <p:cond evt="onClick" delay="0">
                  <p:tgtEl>
                    <p:spTgt spid="16"/>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1358" fill="hold"/>
                                        <p:tgtEl>
                                          <p:spTgt spid="11"/>
                                        </p:tgtEl>
                                      </p:cBhvr>
                                    </p:cmd>
                                  </p:childTnLst>
                                </p:cTn>
                              </p:par>
                            </p:childTnLst>
                          </p:cTn>
                        </p:par>
                      </p:childTnLst>
                    </p:cTn>
                  </p:par>
                </p:childTnLst>
              </p:cTn>
              <p:nextCondLst>
                <p:cond evt="onClick" delay="0">
                  <p:tgtEl>
                    <p:spTgt spid="39"/>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842" fill="hold"/>
                                        <p:tgtEl>
                                          <p:spTgt spid="13"/>
                                        </p:tgtEl>
                                      </p:cBhvr>
                                    </p:cmd>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1271" fill="hold"/>
                                        <p:tgtEl>
                                          <p:spTgt spid="15"/>
                                        </p:tgtEl>
                                      </p:cBhvr>
                                    </p:cmd>
                                  </p:child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18"/>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1140" fill="hold"/>
                                        <p:tgtEl>
                                          <p:spTgt spid="8"/>
                                        </p:tgtEl>
                                      </p:cBhvr>
                                    </p:cmd>
                                  </p:childTnLst>
                                </p:cTn>
                              </p:par>
                            </p:childTnLst>
                          </p:cTn>
                        </p:par>
                      </p:childTnLst>
                    </p:cTn>
                  </p:par>
                </p:childTnLst>
              </p:cTn>
              <p:nextCondLst>
                <p:cond evt="onClick" delay="0">
                  <p:tgtEl>
                    <p:spTgt spid="18"/>
                  </p:tgtEl>
                </p:cond>
              </p:nextCondLst>
            </p:seq>
          </p:childTnLst>
        </p:cTn>
      </p:par>
    </p:tnLst>
    <p:bldLst>
      <p:bldP spid="9" grpId="0" animBg="1"/>
      <p:bldP spid="10" grpId="0" animBg="1"/>
      <p:bldP spid="14" grpId="0" animBg="1"/>
      <p:bldP spid="16" grpId="0" animBg="1"/>
      <p:bldP spid="17" grpId="0" animBg="1"/>
      <p:bldP spid="18" grpId="0" animBg="1"/>
      <p:bldP spid="39" grpId="0" animBg="1"/>
      <p:bldP spid="4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6962</TotalTime>
  <Words>1297</Words>
  <Application>Microsoft Office PowerPoint</Application>
  <PresentationFormat>Widescreen</PresentationFormat>
  <Paragraphs>228</Paragraphs>
  <Slides>34</Slides>
  <Notes>5</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FuturaLT-Heavy</vt:lpstr>
      <vt:lpstr>FuturaStd-Book</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261</cp:revision>
  <dcterms:created xsi:type="dcterms:W3CDTF">2020-12-08T03:17:05Z</dcterms:created>
  <dcterms:modified xsi:type="dcterms:W3CDTF">2023-07-29T05:52:50Z</dcterms:modified>
</cp:coreProperties>
</file>