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1" r:id="rId2"/>
    <p:sldId id="274" r:id="rId3"/>
    <p:sldId id="324" r:id="rId4"/>
    <p:sldId id="273" r:id="rId5"/>
    <p:sldId id="362" r:id="rId6"/>
    <p:sldId id="363" r:id="rId7"/>
    <p:sldId id="364" r:id="rId8"/>
    <p:sldId id="365" r:id="rId9"/>
    <p:sldId id="366" r:id="rId10"/>
    <p:sldId id="370" r:id="rId11"/>
    <p:sldId id="357" r:id="rId12"/>
    <p:sldId id="332" r:id="rId13"/>
    <p:sldId id="344" r:id="rId14"/>
    <p:sldId id="345" r:id="rId15"/>
    <p:sldId id="346" r:id="rId16"/>
    <p:sldId id="333" r:id="rId17"/>
    <p:sldId id="369" r:id="rId18"/>
    <p:sldId id="358" r:id="rId19"/>
    <p:sldId id="325" r:id="rId20"/>
    <p:sldId id="317" r:id="rId21"/>
    <p:sldId id="272"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FF9801"/>
    <a:srgbClr val="EE8640"/>
    <a:srgbClr val="FFCCFF"/>
    <a:srgbClr val="A493C6"/>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3918" autoAdjust="0"/>
  </p:normalViewPr>
  <p:slideViewPr>
    <p:cSldViewPr snapToGrid="0" showGuides="1">
      <p:cViewPr varScale="1">
        <p:scale>
          <a:sx n="78" d="100"/>
          <a:sy n="78" d="100"/>
        </p:scale>
        <p:origin x="884" y="48"/>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627700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031591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7232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818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3781062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98961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63205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560721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478425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8291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54362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latin typeface="UTM Facebook K&amp;T" panose="02040603050506020204" pitchFamily="18" charset="0"/>
                <a:cs typeface="Arial" panose="020B0604020202020204" pitchFamily="34" charset="0"/>
              </a:rPr>
              <a:t>WARM-UP</a:t>
            </a:r>
          </a:p>
        </p:txBody>
      </p:sp>
      <p:sp>
        <p:nvSpPr>
          <p:cNvPr id="3" name="TextBox 2"/>
          <p:cNvSpPr txBox="1"/>
          <p:nvPr/>
        </p:nvSpPr>
        <p:spPr>
          <a:xfrm>
            <a:off x="1757170" y="763601"/>
            <a:ext cx="6450806" cy="553998"/>
          </a:xfrm>
          <a:prstGeom prst="rect">
            <a:avLst/>
          </a:prstGeom>
          <a:noFill/>
        </p:spPr>
        <p:txBody>
          <a:bodyPr wrap="square" rtlCol="0">
            <a:spAutoFit/>
          </a:bodyPr>
          <a:lstStyle/>
          <a:p>
            <a:pPr algn="ctr"/>
            <a:r>
              <a:rPr lang="en-GB" sz="3000" dirty="0">
                <a:solidFill>
                  <a:srgbClr val="002060"/>
                </a:solidFill>
                <a:latin typeface="Berlin Sans FB Demi" panose="020E0802020502020306" pitchFamily="34" charset="0"/>
              </a:rPr>
              <a:t>Question 5</a:t>
            </a:r>
          </a:p>
        </p:txBody>
      </p:sp>
      <p:sp>
        <p:nvSpPr>
          <p:cNvPr id="4" name="Rectangle 3"/>
          <p:cNvSpPr/>
          <p:nvPr/>
        </p:nvSpPr>
        <p:spPr>
          <a:xfrm>
            <a:off x="881128" y="1738183"/>
            <a:ext cx="7326848" cy="830997"/>
          </a:xfrm>
          <a:prstGeom prst="rect">
            <a:avLst/>
          </a:prstGeom>
        </p:spPr>
        <p:txBody>
          <a:bodyPr wrap="square">
            <a:spAutoFit/>
          </a:bodyPr>
          <a:lstStyle/>
          <a:p>
            <a:pPr algn="ctr"/>
            <a:r>
              <a:rPr lang="en-US" sz="2400" b="1" dirty="0"/>
              <a:t>What kind of interaction that the robot combines when it supports the skill learning process?</a:t>
            </a:r>
          </a:p>
        </p:txBody>
      </p:sp>
      <p:sp>
        <p:nvSpPr>
          <p:cNvPr id="11" name="Rectangle 10"/>
          <p:cNvSpPr/>
          <p:nvPr/>
        </p:nvSpPr>
        <p:spPr>
          <a:xfrm>
            <a:off x="2714723" y="2989764"/>
            <a:ext cx="4889480" cy="461665"/>
          </a:xfrm>
          <a:prstGeom prst="rect">
            <a:avLst/>
          </a:prstGeom>
        </p:spPr>
        <p:txBody>
          <a:bodyPr wrap="none">
            <a:spAutoFit/>
          </a:bodyPr>
          <a:lstStyle/>
          <a:p>
            <a:r>
              <a:rPr lang="en-US" sz="2400" b="1" dirty="0">
                <a:solidFill>
                  <a:srgbClr val="C00000"/>
                </a:solidFill>
                <a:ea typeface="Times New Roman" panose="02020603050405020304" pitchFamily="18" charset="0"/>
                <a:sym typeface="Wingdings" panose="05000000000000000000" pitchFamily="2" charset="2"/>
              </a:rPr>
              <a:t> </a:t>
            </a:r>
            <a:r>
              <a:rPr lang="en-US" sz="2400" b="1" i="1" dirty="0">
                <a:solidFill>
                  <a:srgbClr val="C00000"/>
                </a:solidFill>
              </a:rPr>
              <a:t>Cognitive and physical interaction</a:t>
            </a:r>
            <a:endParaRPr lang="en-US" sz="2400" b="1" dirty="0">
              <a:solidFill>
                <a:srgbClr val="C00000"/>
              </a:solidFill>
            </a:endParaRPr>
          </a:p>
        </p:txBody>
      </p:sp>
      <p:sp>
        <p:nvSpPr>
          <p:cNvPr id="5" name="Rectangle 4">
            <a:extLst>
              <a:ext uri="{FF2B5EF4-FFF2-40B4-BE49-F238E27FC236}">
                <a16:creationId xmlns:a16="http://schemas.microsoft.com/office/drawing/2014/main" id="{44AF757B-B264-A232-5B1A-876D1517435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F8307-8AD3-80F1-D22B-7267A5A0647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53670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0"/>
            <a:ext cx="485316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867990" y="595449"/>
            <a:ext cx="7776160" cy="1200329"/>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rPr>
              <a:t>Work in pairs. Match each AI application (1–5) with its purpose in learning (a–f). There can be multiple correct answers</a:t>
            </a:r>
            <a:r>
              <a:rPr lang="en-US" sz="2400" kern="0" dirty="0">
                <a:effectLst/>
                <a:ea typeface="Times New Roman" panose="02020603050405020304" pitchFamily="18" charset="0"/>
              </a:rPr>
              <a:t> </a:t>
            </a:r>
            <a:endParaRPr lang="en-US" sz="2400" b="1" dirty="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3DC134D1-A4EF-4EA9-AD67-D3F49E562948}"/>
              </a:ext>
            </a:extLst>
          </p:cNvPr>
          <p:cNvSpPr/>
          <p:nvPr/>
        </p:nvSpPr>
        <p:spPr>
          <a:xfrm>
            <a:off x="867990" y="1870990"/>
            <a:ext cx="2905119" cy="503922"/>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1. speech recognition</a:t>
            </a:r>
          </a:p>
        </p:txBody>
      </p:sp>
      <p:sp>
        <p:nvSpPr>
          <p:cNvPr id="16" name="Rectangle: Rounded Corners 15">
            <a:extLst>
              <a:ext uri="{FF2B5EF4-FFF2-40B4-BE49-F238E27FC236}">
                <a16:creationId xmlns:a16="http://schemas.microsoft.com/office/drawing/2014/main" id="{E15C4F9F-3E55-4684-B4DA-CCB4E79099BE}"/>
              </a:ext>
            </a:extLst>
          </p:cNvPr>
          <p:cNvSpPr/>
          <p:nvPr/>
        </p:nvSpPr>
        <p:spPr>
          <a:xfrm>
            <a:off x="900675" y="3074052"/>
            <a:ext cx="2905119" cy="444675"/>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3. virtual reality</a:t>
            </a:r>
          </a:p>
        </p:txBody>
      </p:sp>
      <p:sp>
        <p:nvSpPr>
          <p:cNvPr id="17" name="Rectangle: Rounded Corners 16">
            <a:extLst>
              <a:ext uri="{FF2B5EF4-FFF2-40B4-BE49-F238E27FC236}">
                <a16:creationId xmlns:a16="http://schemas.microsoft.com/office/drawing/2014/main" id="{B3870374-C178-1359-A6DD-80152186EF86}"/>
              </a:ext>
            </a:extLst>
          </p:cNvPr>
          <p:cNvSpPr/>
          <p:nvPr/>
        </p:nvSpPr>
        <p:spPr>
          <a:xfrm>
            <a:off x="889780" y="2472521"/>
            <a:ext cx="2905119" cy="503922"/>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2. educational robots</a:t>
            </a:r>
          </a:p>
        </p:txBody>
      </p:sp>
      <p:sp>
        <p:nvSpPr>
          <p:cNvPr id="18" name="Rectangle: Rounded Corners 17">
            <a:extLst>
              <a:ext uri="{FF2B5EF4-FFF2-40B4-BE49-F238E27FC236}">
                <a16:creationId xmlns:a16="http://schemas.microsoft.com/office/drawing/2014/main" id="{CC163798-2958-2AEC-E95B-34107E847C8B}"/>
              </a:ext>
            </a:extLst>
          </p:cNvPr>
          <p:cNvSpPr/>
          <p:nvPr/>
        </p:nvSpPr>
        <p:spPr>
          <a:xfrm>
            <a:off x="900674" y="3653186"/>
            <a:ext cx="2905119" cy="444675"/>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4. AI-powered games</a:t>
            </a:r>
          </a:p>
        </p:txBody>
      </p:sp>
      <p:sp>
        <p:nvSpPr>
          <p:cNvPr id="19" name="Rectangle: Rounded Corners 18">
            <a:extLst>
              <a:ext uri="{FF2B5EF4-FFF2-40B4-BE49-F238E27FC236}">
                <a16:creationId xmlns:a16="http://schemas.microsoft.com/office/drawing/2014/main" id="{ABAC8C6A-F262-708A-5718-3AC448EAD7A6}"/>
              </a:ext>
            </a:extLst>
          </p:cNvPr>
          <p:cNvSpPr/>
          <p:nvPr/>
        </p:nvSpPr>
        <p:spPr>
          <a:xfrm>
            <a:off x="900674" y="4208371"/>
            <a:ext cx="2905119" cy="44467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5. chatbots</a:t>
            </a:r>
          </a:p>
        </p:txBody>
      </p:sp>
      <p:sp>
        <p:nvSpPr>
          <p:cNvPr id="20" name="Rectangle: Rounded Corners 19">
            <a:extLst>
              <a:ext uri="{FF2B5EF4-FFF2-40B4-BE49-F238E27FC236}">
                <a16:creationId xmlns:a16="http://schemas.microsoft.com/office/drawing/2014/main" id="{D760BECD-4288-C34E-B0A9-E8E55CB6BACB}"/>
              </a:ext>
            </a:extLst>
          </p:cNvPr>
          <p:cNvSpPr/>
          <p:nvPr/>
        </p:nvSpPr>
        <p:spPr>
          <a:xfrm>
            <a:off x="5127171" y="1870990"/>
            <a:ext cx="3731079" cy="503922"/>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 support students with disabilities</a:t>
            </a:r>
          </a:p>
        </p:txBody>
      </p:sp>
      <p:sp>
        <p:nvSpPr>
          <p:cNvPr id="21" name="Rectangle: Rounded Corners 20">
            <a:extLst>
              <a:ext uri="{FF2B5EF4-FFF2-40B4-BE49-F238E27FC236}">
                <a16:creationId xmlns:a16="http://schemas.microsoft.com/office/drawing/2014/main" id="{C2E032CB-911F-BDB9-AF64-1BECB987C5E3}"/>
              </a:ext>
            </a:extLst>
          </p:cNvPr>
          <p:cNvSpPr/>
          <p:nvPr/>
        </p:nvSpPr>
        <p:spPr>
          <a:xfrm>
            <a:off x="5127172" y="3074052"/>
            <a:ext cx="3796392" cy="444675"/>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 check pronunciation</a:t>
            </a:r>
          </a:p>
        </p:txBody>
      </p:sp>
      <p:sp>
        <p:nvSpPr>
          <p:cNvPr id="22" name="Rectangle: Rounded Corners 21">
            <a:extLst>
              <a:ext uri="{FF2B5EF4-FFF2-40B4-BE49-F238E27FC236}">
                <a16:creationId xmlns:a16="http://schemas.microsoft.com/office/drawing/2014/main" id="{5187D91A-09D7-E8F6-9636-C78309ED5DC9}"/>
              </a:ext>
            </a:extLst>
          </p:cNvPr>
          <p:cNvSpPr/>
          <p:nvPr/>
        </p:nvSpPr>
        <p:spPr>
          <a:xfrm>
            <a:off x="5127171" y="2472521"/>
            <a:ext cx="3731079" cy="503922"/>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 develop problem-solving skills</a:t>
            </a:r>
          </a:p>
        </p:txBody>
      </p:sp>
      <p:sp>
        <p:nvSpPr>
          <p:cNvPr id="23" name="Rectangle: Rounded Corners 22">
            <a:extLst>
              <a:ext uri="{FF2B5EF4-FFF2-40B4-BE49-F238E27FC236}">
                <a16:creationId xmlns:a16="http://schemas.microsoft.com/office/drawing/2014/main" id="{FD4663EA-CF14-574B-A9B6-DDEEA7A77E08}"/>
              </a:ext>
            </a:extLst>
          </p:cNvPr>
          <p:cNvSpPr/>
          <p:nvPr/>
        </p:nvSpPr>
        <p:spPr>
          <a:xfrm>
            <a:off x="5127171" y="3653186"/>
            <a:ext cx="3796392" cy="444675"/>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 provide </a:t>
            </a:r>
            <a:r>
              <a:rPr lang="en-US" b="1" dirty="0" err="1"/>
              <a:t>personalised</a:t>
            </a:r>
            <a:r>
              <a:rPr lang="en-US" b="1" dirty="0"/>
              <a:t> support</a:t>
            </a:r>
          </a:p>
        </p:txBody>
      </p:sp>
      <p:sp>
        <p:nvSpPr>
          <p:cNvPr id="24" name="Rectangle: Rounded Corners 23">
            <a:extLst>
              <a:ext uri="{FF2B5EF4-FFF2-40B4-BE49-F238E27FC236}">
                <a16:creationId xmlns:a16="http://schemas.microsoft.com/office/drawing/2014/main" id="{0E5D972C-B36C-C963-33D7-61619507C9C0}"/>
              </a:ext>
            </a:extLst>
          </p:cNvPr>
          <p:cNvSpPr/>
          <p:nvPr/>
        </p:nvSpPr>
        <p:spPr>
          <a:xfrm>
            <a:off x="5127171" y="4208370"/>
            <a:ext cx="3796392" cy="566233"/>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e. provide interactive forms of learning</a:t>
            </a:r>
          </a:p>
        </p:txBody>
      </p:sp>
      <p:sp>
        <p:nvSpPr>
          <p:cNvPr id="26" name="TextBox 25">
            <a:extLst>
              <a:ext uri="{FF2B5EF4-FFF2-40B4-BE49-F238E27FC236}">
                <a16:creationId xmlns:a16="http://schemas.microsoft.com/office/drawing/2014/main" id="{DAC93D67-1343-C6AD-0152-360669A231E3}"/>
              </a:ext>
            </a:extLst>
          </p:cNvPr>
          <p:cNvSpPr txBox="1"/>
          <p:nvPr/>
        </p:nvSpPr>
        <p:spPr>
          <a:xfrm>
            <a:off x="3927021" y="2374912"/>
            <a:ext cx="4572000" cy="1631216"/>
          </a:xfrm>
          <a:prstGeom prst="rect">
            <a:avLst/>
          </a:prstGeom>
          <a:noFill/>
        </p:spPr>
        <p:txBody>
          <a:bodyPr wrap="square">
            <a:spAutoFit/>
          </a:bodyPr>
          <a:lstStyle/>
          <a:p>
            <a:pPr marL="0" marR="0" indent="-1270" algn="just">
              <a:spcBef>
                <a:spcPts val="0"/>
              </a:spcBef>
              <a:spcAft>
                <a:spcPts val="0"/>
              </a:spcAft>
            </a:pPr>
            <a:r>
              <a:rPr lang="en-US" sz="2000" b="1" dirty="0">
                <a:solidFill>
                  <a:srgbClr val="0070C0"/>
                </a:solidFill>
                <a:effectLst/>
                <a:ea typeface="Times New Roman" panose="02020603050405020304" pitchFamily="18" charset="0"/>
              </a:rPr>
              <a:t>1. a, c</a:t>
            </a:r>
          </a:p>
          <a:p>
            <a:pPr marL="0" marR="0" indent="-1270" algn="just">
              <a:spcBef>
                <a:spcPts val="0"/>
              </a:spcBef>
              <a:spcAft>
                <a:spcPts val="0"/>
              </a:spcAft>
            </a:pPr>
            <a:r>
              <a:rPr lang="en-US" sz="2000" b="1" dirty="0">
                <a:solidFill>
                  <a:srgbClr val="0070C0"/>
                </a:solidFill>
                <a:effectLst/>
                <a:ea typeface="Times New Roman" panose="02020603050405020304" pitchFamily="18" charset="0"/>
              </a:rPr>
              <a:t>2. a, d, f</a:t>
            </a:r>
          </a:p>
          <a:p>
            <a:pPr marL="0" marR="0" indent="0" algn="just">
              <a:spcBef>
                <a:spcPts val="0"/>
              </a:spcBef>
              <a:spcAft>
                <a:spcPts val="0"/>
              </a:spcAft>
            </a:pPr>
            <a:r>
              <a:rPr lang="en-US" sz="2000" b="1" dirty="0">
                <a:solidFill>
                  <a:srgbClr val="0070C0"/>
                </a:solidFill>
                <a:effectLst/>
                <a:ea typeface="Times New Roman" panose="02020603050405020304" pitchFamily="18" charset="0"/>
              </a:rPr>
              <a:t>3. a, f</a:t>
            </a:r>
          </a:p>
          <a:p>
            <a:pPr marL="0" marR="0" indent="0" algn="just">
              <a:spcBef>
                <a:spcPts val="0"/>
              </a:spcBef>
              <a:spcAft>
                <a:spcPts val="0"/>
              </a:spcAft>
            </a:pPr>
            <a:r>
              <a:rPr lang="en-US" sz="2000" b="1" dirty="0">
                <a:solidFill>
                  <a:srgbClr val="0070C0"/>
                </a:solidFill>
                <a:effectLst/>
                <a:ea typeface="Times New Roman" panose="02020603050405020304" pitchFamily="18" charset="0"/>
              </a:rPr>
              <a:t>4. b, f</a:t>
            </a:r>
          </a:p>
          <a:p>
            <a:r>
              <a:rPr lang="en-US" sz="2000" b="1" kern="0" dirty="0">
                <a:solidFill>
                  <a:srgbClr val="0070C0"/>
                </a:solidFill>
                <a:effectLst/>
                <a:ea typeface="Times New Roman" panose="02020603050405020304" pitchFamily="18" charset="0"/>
              </a:rPr>
              <a:t>5. a, e, f</a:t>
            </a:r>
            <a:endParaRPr lang="en-US" sz="2000" b="1" dirty="0">
              <a:solidFill>
                <a:srgbClr val="0070C0"/>
              </a:solidFill>
            </a:endParaRPr>
          </a:p>
        </p:txBody>
      </p:sp>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24161" y="962733"/>
            <a:ext cx="44948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ready-made (adj)</a:t>
            </a:r>
            <a:endParaRPr lang="en-US" sz="4800" b="1" dirty="0">
              <a:solidFill>
                <a:schemeClr val="accent2"/>
              </a:solidFill>
              <a:cs typeface="Calibri" panose="020F0502020204030204" pitchFamily="34" charset="0"/>
            </a:endParaRPr>
          </a:p>
        </p:txBody>
      </p:sp>
      <p:sp>
        <p:nvSpPr>
          <p:cNvPr id="12" name="Rectangle 11"/>
          <p:cNvSpPr/>
          <p:nvPr/>
        </p:nvSpPr>
        <p:spPr>
          <a:xfrm>
            <a:off x="515355" y="3277617"/>
            <a:ext cx="4494845" cy="1384995"/>
          </a:xfrm>
          <a:prstGeom prst="rect">
            <a:avLst/>
          </a:prstGeom>
        </p:spPr>
        <p:txBody>
          <a:bodyPr wrap="square">
            <a:spAutoFit/>
          </a:bodyPr>
          <a:lstStyle/>
          <a:p>
            <a:pPr algn="just"/>
            <a:r>
              <a:rPr lang="en-US" sz="2800" dirty="0"/>
              <a:t>prepared in advance so that you can eat or use it immediately</a:t>
            </a:r>
            <a:endParaRPr lang="en-US" sz="4000" dirty="0"/>
          </a:p>
        </p:txBody>
      </p:sp>
      <p:sp>
        <p:nvSpPr>
          <p:cNvPr id="2" name="Rectangle 1"/>
          <p:cNvSpPr/>
          <p:nvPr/>
        </p:nvSpPr>
        <p:spPr>
          <a:xfrm>
            <a:off x="1433225" y="1902951"/>
            <a:ext cx="2619948" cy="646331"/>
          </a:xfrm>
          <a:prstGeom prst="rect">
            <a:avLst/>
          </a:prstGeom>
        </p:spPr>
        <p:txBody>
          <a:bodyPr wrap="none">
            <a:spAutoFit/>
          </a:bodyPr>
          <a:lstStyle/>
          <a:p>
            <a:pPr algn="ctr"/>
            <a:r>
              <a:rPr lang="en-US" sz="3600" dirty="0">
                <a:solidFill>
                  <a:schemeClr val="accent2">
                    <a:lumMod val="50000"/>
                  </a:schemeClr>
                </a:solidFill>
              </a:rPr>
              <a:t>/ˌ</a:t>
            </a:r>
            <a:r>
              <a:rPr lang="en-US" sz="3600" dirty="0" err="1">
                <a:solidFill>
                  <a:schemeClr val="accent2">
                    <a:lumMod val="50000"/>
                  </a:schemeClr>
                </a:solidFill>
              </a:rPr>
              <a:t>redi</a:t>
            </a:r>
            <a:r>
              <a:rPr lang="en-US" sz="3600" dirty="0">
                <a:solidFill>
                  <a:schemeClr val="accent2">
                    <a:lumMod val="50000"/>
                  </a:schemeClr>
                </a:solidFill>
              </a:rPr>
              <a:t> ˈ</a:t>
            </a:r>
            <a:r>
              <a:rPr lang="en-US" sz="3600" dirty="0" err="1">
                <a:solidFill>
                  <a:schemeClr val="accent2">
                    <a:lumMod val="50000"/>
                  </a:schemeClr>
                </a:solidFill>
              </a:rPr>
              <a:t>meɪd</a:t>
            </a:r>
            <a:r>
              <a:rPr lang="en-US" sz="3600" dirty="0">
                <a:solidFill>
                  <a:schemeClr val="accent2">
                    <a:lumMod val="50000"/>
                  </a:schemeClr>
                </a:solidFill>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0EB7AED-E3AA-74AD-FB36-652E860E19A6}"/>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VOCABULARY</a:t>
            </a:r>
          </a:p>
        </p:txBody>
      </p:sp>
      <p:pic>
        <p:nvPicPr>
          <p:cNvPr id="10" name="Picture 9">
            <a:extLst>
              <a:ext uri="{FF2B5EF4-FFF2-40B4-BE49-F238E27FC236}">
                <a16:creationId xmlns:a16="http://schemas.microsoft.com/office/drawing/2014/main" id="{0663D11D-1DD0-50CD-3D23-269D95DBFD5C}"/>
              </a:ext>
            </a:extLst>
          </p:cNvPr>
          <p:cNvPicPr>
            <a:picLocks noChangeAspect="1"/>
          </p:cNvPicPr>
          <p:nvPr/>
        </p:nvPicPr>
        <p:blipFill>
          <a:blip r:embed="rId5"/>
          <a:stretch>
            <a:fillRect/>
          </a:stretch>
        </p:blipFill>
        <p:spPr>
          <a:xfrm>
            <a:off x="5418734" y="1562037"/>
            <a:ext cx="3270418" cy="2425825"/>
          </a:xfrm>
          <a:prstGeom prst="rect">
            <a:avLst/>
          </a:prstGeom>
        </p:spPr>
      </p:pic>
      <p:pic>
        <p:nvPicPr>
          <p:cNvPr id="11" name="ready-made">
            <a:hlinkClick r:id="" action="ppaction://media"/>
            <a:extLst>
              <a:ext uri="{FF2B5EF4-FFF2-40B4-BE49-F238E27FC236}">
                <a16:creationId xmlns:a16="http://schemas.microsoft.com/office/drawing/2014/main" id="{241FF270-0D8D-B9FE-D504-963738576E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9577" y="2575800"/>
            <a:ext cx="406400" cy="406400"/>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feedback (n)</a:t>
            </a:r>
            <a:endParaRPr lang="en-US" sz="4800" b="1" dirty="0">
              <a:solidFill>
                <a:schemeClr val="accent2"/>
              </a:solidFill>
              <a:cs typeface="Calibri" panose="020F0502020204030204" pitchFamily="34" charset="0"/>
            </a:endParaRPr>
          </a:p>
        </p:txBody>
      </p:sp>
      <p:sp>
        <p:nvSpPr>
          <p:cNvPr id="12" name="Rectangle 11"/>
          <p:cNvSpPr/>
          <p:nvPr/>
        </p:nvSpPr>
        <p:spPr>
          <a:xfrm>
            <a:off x="665613" y="3277617"/>
            <a:ext cx="4837746" cy="1200329"/>
          </a:xfrm>
          <a:prstGeom prst="rect">
            <a:avLst/>
          </a:prstGeom>
        </p:spPr>
        <p:txBody>
          <a:bodyPr wrap="square">
            <a:spAutoFit/>
          </a:bodyPr>
          <a:lstStyle/>
          <a:p>
            <a:pPr algn="just"/>
            <a:r>
              <a:rPr lang="en-US" sz="2400" dirty="0"/>
              <a:t>advice, criticism or information about how good or useful something or somebody’s work is</a:t>
            </a:r>
            <a:endParaRPr lang="en-US" sz="3600" dirty="0"/>
          </a:p>
        </p:txBody>
      </p:sp>
      <p:sp>
        <p:nvSpPr>
          <p:cNvPr id="2" name="Rectangle 1"/>
          <p:cNvSpPr/>
          <p:nvPr/>
        </p:nvSpPr>
        <p:spPr>
          <a:xfrm>
            <a:off x="1796304" y="1856114"/>
            <a:ext cx="2100255"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fiːdbæk</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9F9DA75-F925-5E9D-2207-409DEF071443}"/>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VOCABULARY</a:t>
            </a:r>
          </a:p>
        </p:txBody>
      </p:sp>
      <p:pic>
        <p:nvPicPr>
          <p:cNvPr id="9" name="Picture 8">
            <a:extLst>
              <a:ext uri="{FF2B5EF4-FFF2-40B4-BE49-F238E27FC236}">
                <a16:creationId xmlns:a16="http://schemas.microsoft.com/office/drawing/2014/main" id="{975C4DA0-9C04-131D-2754-C516C4BDA10D}"/>
              </a:ext>
            </a:extLst>
          </p:cNvPr>
          <p:cNvPicPr>
            <a:picLocks noChangeAspect="1"/>
          </p:cNvPicPr>
          <p:nvPr/>
        </p:nvPicPr>
        <p:blipFill>
          <a:blip r:embed="rId5"/>
          <a:stretch>
            <a:fillRect/>
          </a:stretch>
        </p:blipFill>
        <p:spPr>
          <a:xfrm>
            <a:off x="5705112" y="1486297"/>
            <a:ext cx="2997308" cy="2424396"/>
          </a:xfrm>
          <a:prstGeom prst="rect">
            <a:avLst/>
          </a:prstGeom>
        </p:spPr>
      </p:pic>
      <p:pic>
        <p:nvPicPr>
          <p:cNvPr id="10" name="feedback">
            <a:hlinkClick r:id="" action="ppaction://media"/>
            <a:extLst>
              <a:ext uri="{FF2B5EF4-FFF2-40B4-BE49-F238E27FC236}">
                <a16:creationId xmlns:a16="http://schemas.microsoft.com/office/drawing/2014/main" id="{E2EDEC14-35AE-4B0D-B90D-2E75BF742C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43231" y="2624727"/>
            <a:ext cx="406400" cy="406400"/>
          </a:xfrm>
          <a:prstGeom prst="rect">
            <a:avLst/>
          </a:prstGeom>
        </p:spPr>
      </p:pic>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85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3" y="930076"/>
            <a:ext cx="4763637"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virtual reality (n)</a:t>
            </a:r>
            <a:endParaRPr lang="en-US" sz="8000" b="1" dirty="0">
              <a:solidFill>
                <a:schemeClr val="accent2"/>
              </a:solidFill>
              <a:cs typeface="Calibri" panose="020F0502020204030204" pitchFamily="34" charset="0"/>
            </a:endParaRPr>
          </a:p>
        </p:txBody>
      </p:sp>
      <p:sp>
        <p:nvSpPr>
          <p:cNvPr id="12" name="Rectangle 11"/>
          <p:cNvSpPr/>
          <p:nvPr/>
        </p:nvSpPr>
        <p:spPr>
          <a:xfrm>
            <a:off x="648653" y="3242145"/>
            <a:ext cx="4763637" cy="1569660"/>
          </a:xfrm>
          <a:prstGeom prst="rect">
            <a:avLst/>
          </a:prstGeom>
        </p:spPr>
        <p:txBody>
          <a:bodyPr wrap="square">
            <a:spAutoFit/>
          </a:bodyPr>
          <a:lstStyle/>
          <a:p>
            <a:pPr algn="just"/>
            <a:r>
              <a:rPr lang="en-US" sz="2400" dirty="0"/>
              <a:t>images and sounds created by a computer that seem almost real to the user, who can interact with them by using sensors</a:t>
            </a:r>
            <a:endParaRPr lang="en-US" sz="3600" dirty="0"/>
          </a:p>
        </p:txBody>
      </p:sp>
      <p:sp>
        <p:nvSpPr>
          <p:cNvPr id="2" name="Rectangle 1"/>
          <p:cNvSpPr/>
          <p:nvPr/>
        </p:nvSpPr>
        <p:spPr>
          <a:xfrm>
            <a:off x="950938" y="1854480"/>
            <a:ext cx="3502882"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/ˌ</a:t>
            </a:r>
            <a:r>
              <a:rPr lang="en-US" sz="3600" kern="0" dirty="0" err="1">
                <a:solidFill>
                  <a:schemeClr val="accent2">
                    <a:lumMod val="50000"/>
                  </a:schemeClr>
                </a:solidFill>
                <a:effectLst/>
                <a:ea typeface="Times New Roman" panose="02020603050405020304" pitchFamily="18" charset="0"/>
              </a:rPr>
              <a:t>vɜːtʃuəl</a:t>
            </a:r>
            <a:r>
              <a:rPr lang="en-US" sz="3600" kern="0" dirty="0">
                <a:solidFill>
                  <a:schemeClr val="accent2">
                    <a:lumMod val="50000"/>
                  </a:schemeClr>
                </a:solidFill>
                <a:effectLst/>
                <a:ea typeface="Times New Roman" panose="02020603050405020304" pitchFamily="18" charset="0"/>
              </a:rPr>
              <a:t> </a:t>
            </a:r>
            <a:r>
              <a:rPr lang="en-US" sz="3600" kern="0" dirty="0" err="1">
                <a:solidFill>
                  <a:schemeClr val="accent2">
                    <a:lumMod val="50000"/>
                  </a:schemeClr>
                </a:solidFill>
                <a:effectLst/>
                <a:ea typeface="Times New Roman" panose="02020603050405020304" pitchFamily="18" charset="0"/>
              </a:rPr>
              <a:t>riˈæləti</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8EAC5FA-D87C-7AED-1B31-70AFA11C43A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VOCABULARY</a:t>
            </a:r>
          </a:p>
        </p:txBody>
      </p:sp>
      <p:pic>
        <p:nvPicPr>
          <p:cNvPr id="9" name="Picture 8">
            <a:extLst>
              <a:ext uri="{FF2B5EF4-FFF2-40B4-BE49-F238E27FC236}">
                <a16:creationId xmlns:a16="http://schemas.microsoft.com/office/drawing/2014/main" id="{71D25362-AF3A-6A99-BFE5-037B7BD309B0}"/>
              </a:ext>
            </a:extLst>
          </p:cNvPr>
          <p:cNvPicPr>
            <a:picLocks noChangeAspect="1"/>
          </p:cNvPicPr>
          <p:nvPr/>
        </p:nvPicPr>
        <p:blipFill>
          <a:blip r:embed="rId5"/>
          <a:stretch>
            <a:fillRect/>
          </a:stretch>
        </p:blipFill>
        <p:spPr>
          <a:xfrm>
            <a:off x="5714575" y="1241119"/>
            <a:ext cx="2931610" cy="2939386"/>
          </a:xfrm>
          <a:prstGeom prst="rect">
            <a:avLst/>
          </a:prstGeom>
        </p:spPr>
      </p:pic>
      <p:pic>
        <p:nvPicPr>
          <p:cNvPr id="10" name="virtual (2)">
            <a:hlinkClick r:id="" action="ppaction://media"/>
            <a:extLst>
              <a:ext uri="{FF2B5EF4-FFF2-40B4-BE49-F238E27FC236}">
                <a16:creationId xmlns:a16="http://schemas.microsoft.com/office/drawing/2014/main" id="{0400E0EB-5BA0-D4EE-C9D9-2523925401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02379" y="2626361"/>
            <a:ext cx="406400" cy="406400"/>
          </a:xfrm>
          <a:prstGeom prst="rect">
            <a:avLst/>
          </a:prstGeom>
        </p:spPr>
      </p:pic>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19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30283" y="913844"/>
            <a:ext cx="5280659"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 critical thinking (n)</a:t>
            </a:r>
            <a:endParaRPr lang="en-US" sz="4800" b="1" dirty="0">
              <a:solidFill>
                <a:schemeClr val="accent2"/>
              </a:solidFill>
              <a:cs typeface="Calibri" panose="020F0502020204030204" pitchFamily="34" charset="0"/>
            </a:endParaRPr>
          </a:p>
        </p:txBody>
      </p:sp>
      <p:sp>
        <p:nvSpPr>
          <p:cNvPr id="12" name="Rectangle 11"/>
          <p:cNvSpPr/>
          <p:nvPr/>
        </p:nvSpPr>
        <p:spPr>
          <a:xfrm>
            <a:off x="630283" y="3142540"/>
            <a:ext cx="4344587" cy="1938992"/>
          </a:xfrm>
          <a:prstGeom prst="rect">
            <a:avLst/>
          </a:prstGeom>
        </p:spPr>
        <p:txBody>
          <a:bodyPr wrap="square">
            <a:spAutoFit/>
          </a:bodyPr>
          <a:lstStyle/>
          <a:p>
            <a:pPr algn="ctr"/>
            <a:r>
              <a:rPr lang="en-US" sz="2400" dirty="0"/>
              <a:t>the process of </a:t>
            </a:r>
            <a:r>
              <a:rPr lang="en-US" sz="2400" dirty="0" err="1"/>
              <a:t>analysing</a:t>
            </a:r>
            <a:r>
              <a:rPr lang="en-US" sz="2400" dirty="0"/>
              <a:t> information in order to make a logical decision about the extent to which you believe something to be true or false</a:t>
            </a:r>
            <a:endParaRPr lang="en-US" sz="3600" dirty="0"/>
          </a:p>
        </p:txBody>
      </p:sp>
      <p:sp>
        <p:nvSpPr>
          <p:cNvPr id="2" name="Rectangle 1"/>
          <p:cNvSpPr/>
          <p:nvPr/>
        </p:nvSpPr>
        <p:spPr>
          <a:xfrm>
            <a:off x="1446730" y="1748271"/>
            <a:ext cx="3241593"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/ˌ</a:t>
            </a:r>
            <a:r>
              <a:rPr lang="en-US" sz="3600" kern="0" dirty="0" err="1">
                <a:solidFill>
                  <a:schemeClr val="accent2">
                    <a:lumMod val="50000"/>
                  </a:schemeClr>
                </a:solidFill>
                <a:effectLst/>
                <a:ea typeface="Times New Roman" panose="02020603050405020304" pitchFamily="18" charset="0"/>
              </a:rPr>
              <a:t>krɪtɪkl</a:t>
            </a:r>
            <a:r>
              <a:rPr lang="en-US" sz="3600" kern="0" dirty="0">
                <a:solidFill>
                  <a:schemeClr val="accent2">
                    <a:lumMod val="50000"/>
                  </a:schemeClr>
                </a:solidFill>
                <a:effectLst/>
                <a:ea typeface="Times New Roman" panose="02020603050405020304" pitchFamily="18" charset="0"/>
              </a:rPr>
              <a:t> ˈ</a:t>
            </a:r>
            <a:r>
              <a:rPr lang="en-US" sz="3600" kern="0" dirty="0" err="1">
                <a:solidFill>
                  <a:schemeClr val="accent2">
                    <a:lumMod val="50000"/>
                  </a:schemeClr>
                </a:solidFill>
                <a:effectLst/>
                <a:ea typeface="Times New Roman" panose="02020603050405020304" pitchFamily="18" charset="0"/>
              </a:rPr>
              <a:t>θɪŋkɪŋ</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82DFE1-6DD5-07EC-1972-E9529345F23D}"/>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VOCABULARY</a:t>
            </a:r>
          </a:p>
        </p:txBody>
      </p:sp>
      <p:pic>
        <p:nvPicPr>
          <p:cNvPr id="3074" name="Picture 2" descr="What is critical thinking? - Student Academic Success">
            <a:extLst>
              <a:ext uri="{FF2B5EF4-FFF2-40B4-BE49-F238E27FC236}">
                <a16:creationId xmlns:a16="http://schemas.microsoft.com/office/drawing/2014/main" id="{B751EA3F-7419-B0A6-8190-B428ECDD03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4870" y="2192982"/>
            <a:ext cx="400050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5" name="critical">
            <a:hlinkClick r:id="" action="ppaction://media"/>
            <a:extLst>
              <a:ext uri="{FF2B5EF4-FFF2-40B4-BE49-F238E27FC236}">
                <a16:creationId xmlns:a16="http://schemas.microsoft.com/office/drawing/2014/main" id="{E74EABF1-0F04-D01D-C237-6B7E135CD1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61126" y="2545699"/>
            <a:ext cx="406400" cy="406400"/>
          </a:xfrm>
          <a:prstGeom prst="rect">
            <a:avLst/>
          </a:prstGeom>
        </p:spPr>
      </p:pic>
    </p:spTree>
    <p:extLst>
      <p:ext uri="{BB962C8B-B14F-4D97-AF65-F5344CB8AC3E}">
        <p14:creationId xmlns:p14="http://schemas.microsoft.com/office/powerpoint/2010/main" val="40735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3361608295"/>
              </p:ext>
            </p:extLst>
          </p:nvPr>
        </p:nvGraphicFramePr>
        <p:xfrm>
          <a:off x="185737" y="875342"/>
          <a:ext cx="8772525" cy="3942188"/>
        </p:xfrm>
        <a:graphic>
          <a:graphicData uri="http://schemas.openxmlformats.org/drawingml/2006/table">
            <a:tbl>
              <a:tblPr firstRow="1" bandRow="1">
                <a:tableStyleId>{5DA37D80-6434-44D0-A028-1B22A696006F}</a:tableStyleId>
              </a:tblPr>
              <a:tblGrid>
                <a:gridCol w="1528763">
                  <a:extLst>
                    <a:ext uri="{9D8B030D-6E8A-4147-A177-3AD203B41FA5}">
                      <a16:colId xmlns:a16="http://schemas.microsoft.com/office/drawing/2014/main" val="20000"/>
                    </a:ext>
                  </a:extLst>
                </a:gridCol>
                <a:gridCol w="1567543">
                  <a:extLst>
                    <a:ext uri="{9D8B030D-6E8A-4147-A177-3AD203B41FA5}">
                      <a16:colId xmlns:a16="http://schemas.microsoft.com/office/drawing/2014/main" val="20003"/>
                    </a:ext>
                  </a:extLst>
                </a:gridCol>
                <a:gridCol w="4204607">
                  <a:extLst>
                    <a:ext uri="{9D8B030D-6E8A-4147-A177-3AD203B41FA5}">
                      <a16:colId xmlns:a16="http://schemas.microsoft.com/office/drawing/2014/main" val="20001"/>
                    </a:ext>
                  </a:extLst>
                </a:gridCol>
                <a:gridCol w="1471612">
                  <a:extLst>
                    <a:ext uri="{9D8B030D-6E8A-4147-A177-3AD203B41FA5}">
                      <a16:colId xmlns:a16="http://schemas.microsoft.com/office/drawing/2014/main" val="20002"/>
                    </a:ext>
                  </a:extLst>
                </a:gridCol>
              </a:tblGrid>
              <a:tr h="659543">
                <a:tc>
                  <a:txBody>
                    <a:bodyPr/>
                    <a:lstStyle/>
                    <a:p>
                      <a:pPr marL="0" marR="0" indent="-1270" algn="ctr">
                        <a:lnSpc>
                          <a:spcPct val="107000"/>
                        </a:lnSpc>
                        <a:spcBef>
                          <a:spcPts val="0"/>
                        </a:spcBef>
                        <a:spcAft>
                          <a:spcPts val="0"/>
                        </a:spcAft>
                      </a:pPr>
                      <a:r>
                        <a:rPr lang="en-US" sz="1800" b="1" kern="100" dirty="0">
                          <a:effectLst/>
                          <a:latin typeface="+mn-lt"/>
                          <a:ea typeface="Times New Roman" panose="02020603050405020304" pitchFamily="18" charset="0"/>
                          <a:cs typeface="Times New Roman" panose="02020603050405020304" pitchFamily="18" charset="0"/>
                        </a:rPr>
                        <a:t>Form</a:t>
                      </a:r>
                      <a:endParaRPr lang="en-US" sz="1800" kern="1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270" algn="ctr">
                        <a:lnSpc>
                          <a:spcPct val="107000"/>
                        </a:lnSpc>
                        <a:spcBef>
                          <a:spcPts val="0"/>
                        </a:spcBef>
                        <a:spcAft>
                          <a:spcPts val="0"/>
                        </a:spcAft>
                      </a:pPr>
                      <a:r>
                        <a:rPr lang="en-US" sz="1800" b="1" kern="100" dirty="0">
                          <a:effectLst/>
                          <a:latin typeface="+mn-lt"/>
                          <a:ea typeface="Times New Roman" panose="02020603050405020304" pitchFamily="18" charset="0"/>
                          <a:cs typeface="Times New Roman" panose="02020603050405020304" pitchFamily="18" charset="0"/>
                        </a:rPr>
                        <a:t>Pronunciation</a:t>
                      </a:r>
                      <a:endParaRPr lang="en-US" sz="1800" kern="10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270" algn="ctr">
                        <a:lnSpc>
                          <a:spcPct val="107000"/>
                        </a:lnSpc>
                        <a:spcBef>
                          <a:spcPts val="0"/>
                        </a:spcBef>
                        <a:spcAft>
                          <a:spcPts val="0"/>
                        </a:spcAft>
                      </a:pPr>
                      <a:r>
                        <a:rPr lang="en-US" sz="1800" b="1" kern="100">
                          <a:effectLst/>
                          <a:latin typeface="+mn-lt"/>
                          <a:ea typeface="Times New Roman" panose="02020603050405020304" pitchFamily="18" charset="0"/>
                          <a:cs typeface="Times New Roman" panose="02020603050405020304" pitchFamily="18" charset="0"/>
                        </a:rPr>
                        <a:t>Meaning</a:t>
                      </a:r>
                      <a:endParaRPr lang="en-US" sz="1800" kern="10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270" algn="ctr">
                        <a:lnSpc>
                          <a:spcPct val="107000"/>
                        </a:lnSpc>
                        <a:spcBef>
                          <a:spcPts val="0"/>
                        </a:spcBef>
                        <a:spcAft>
                          <a:spcPts val="0"/>
                        </a:spcAft>
                      </a:pPr>
                      <a:r>
                        <a:rPr lang="en-US" sz="1800" b="1" kern="100">
                          <a:effectLst/>
                          <a:latin typeface="+mn-lt"/>
                          <a:ea typeface="Times New Roman" panose="02020603050405020304" pitchFamily="18" charset="0"/>
                          <a:cs typeface="Times New Roman" panose="02020603050405020304" pitchFamily="18" charset="0"/>
                        </a:rPr>
                        <a:t>Vietnamese equivalent</a:t>
                      </a:r>
                      <a:endParaRPr lang="en-US" sz="1800" kern="10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51514">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1. ready-made (adj)</a:t>
                      </a: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/ˌredi ˈmeɪd/</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prepared in advance so that you can eat or use it immediately</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làm sẵn</a:t>
                      </a:r>
                    </a:p>
                  </a:txBody>
                  <a:tcPr marL="68580" marR="68580" marT="0" marB="0"/>
                </a:tc>
                <a:extLst>
                  <a:ext uri="{0D108BD9-81ED-4DB2-BD59-A6C34878D82A}">
                    <a16:rowId xmlns:a16="http://schemas.microsoft.com/office/drawing/2014/main" val="10005"/>
                  </a:ext>
                </a:extLst>
              </a:tr>
              <a:tr h="701823">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2. feedback (n)</a:t>
                      </a: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/ˈfiːdbæk/</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advice, criticism or information about how good or useful something or somebody’s work is</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nhận xét</a:t>
                      </a:r>
                    </a:p>
                  </a:txBody>
                  <a:tcPr marL="68580" marR="68580" marT="0" marB="0"/>
                </a:tc>
                <a:extLst>
                  <a:ext uri="{0D108BD9-81ED-4DB2-BD59-A6C34878D82A}">
                    <a16:rowId xmlns:a16="http://schemas.microsoft.com/office/drawing/2014/main" val="10001"/>
                  </a:ext>
                </a:extLst>
              </a:tr>
              <a:tr h="701823">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3. virtual reality (n)</a:t>
                      </a: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/ˌvɜːtʃuəl riˈæləti/</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images and sounds created by a computer that seem almost real to the user, who can interact with them by using sensors</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thực tế ảo</a:t>
                      </a:r>
                    </a:p>
                  </a:txBody>
                  <a:tcPr marL="68580" marR="68580" marT="0" marB="0"/>
                </a:tc>
                <a:extLst>
                  <a:ext uri="{0D108BD9-81ED-4DB2-BD59-A6C34878D82A}">
                    <a16:rowId xmlns:a16="http://schemas.microsoft.com/office/drawing/2014/main" val="10002"/>
                  </a:ext>
                </a:extLst>
              </a:tr>
              <a:tr h="701823">
                <a:tc>
                  <a:txBody>
                    <a:bodyPr/>
                    <a:lstStyle/>
                    <a:p>
                      <a:pPr marL="0" marR="0" indent="-1270">
                        <a:lnSpc>
                          <a:spcPct val="107000"/>
                        </a:lnSpc>
                        <a:spcBef>
                          <a:spcPts val="0"/>
                        </a:spcBef>
                        <a:spcAft>
                          <a:spcPts val="0"/>
                        </a:spcAft>
                      </a:pPr>
                      <a:r>
                        <a:rPr lang="en-US" sz="1600" kern="100">
                          <a:effectLst/>
                          <a:latin typeface="+mn-lt"/>
                          <a:ea typeface="Times New Roman" panose="02020603050405020304" pitchFamily="18" charset="0"/>
                          <a:cs typeface="Times New Roman" panose="02020603050405020304" pitchFamily="18" charset="0"/>
                        </a:rPr>
                        <a:t>4. critical thinking (n)</a:t>
                      </a: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/ˌkrɪtɪkl ˈθɪŋkɪŋ/</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the process of analysing information in order to make a logical decision about the extent to which you believe something to be true or false</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1600" kern="100" dirty="0" err="1">
                          <a:effectLst/>
                          <a:latin typeface="+mn-lt"/>
                          <a:ea typeface="Times New Roman" panose="02020603050405020304" pitchFamily="18" charset="0"/>
                          <a:cs typeface="Times New Roman" panose="02020603050405020304" pitchFamily="18" charset="0"/>
                        </a:rPr>
                        <a:t>tư</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duy</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phản</a:t>
                      </a:r>
                      <a:r>
                        <a:rPr lang="en-US" sz="1600" kern="100" dirty="0">
                          <a:effectLst/>
                          <a:latin typeface="+mn-lt"/>
                          <a:ea typeface="Times New Roman" panose="02020603050405020304" pitchFamily="18" charset="0"/>
                          <a:cs typeface="Times New Roman" panose="02020603050405020304" pitchFamily="18" charset="0"/>
                        </a:rPr>
                        <a:t> </a:t>
                      </a:r>
                      <a:r>
                        <a:rPr lang="en-US" sz="1600" kern="100" dirty="0" err="1">
                          <a:effectLst/>
                          <a:latin typeface="+mn-lt"/>
                          <a:ea typeface="Times New Roman" panose="02020603050405020304" pitchFamily="18" charset="0"/>
                          <a:cs typeface="Times New Roman" panose="02020603050405020304" pitchFamily="18" charset="0"/>
                        </a:rPr>
                        <a:t>biện</a:t>
                      </a:r>
                      <a:endParaRPr lang="en-US" sz="1600"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79742"/>
                  </a:ext>
                </a:extLst>
              </a:tr>
            </a:tbl>
          </a:graphicData>
        </a:graphic>
      </p:graphicFrame>
      <p:sp>
        <p:nvSpPr>
          <p:cNvPr id="2" name="TextBox 1">
            <a:extLst>
              <a:ext uri="{FF2B5EF4-FFF2-40B4-BE49-F238E27FC236}">
                <a16:creationId xmlns:a16="http://schemas.microsoft.com/office/drawing/2014/main" id="{DE9AD7D6-1BC5-8760-B662-1ABD54AA34E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192896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5824719"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CONTROLLED PRACTICE</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1023112" y="793858"/>
            <a:ext cx="8120888" cy="492443"/>
          </a:xfrm>
          <a:prstGeom prst="rect">
            <a:avLst/>
          </a:prstGeom>
        </p:spPr>
        <p:txBody>
          <a:bodyPr wrap="square">
            <a:spAutoFit/>
          </a:bodyPr>
          <a:lstStyle/>
          <a:p>
            <a:pPr marL="0" marR="0" indent="0" fontAlgn="auto">
              <a:spcBef>
                <a:spcPts val="0"/>
              </a:spcBef>
              <a:spcAft>
                <a:spcPts val="0"/>
              </a:spcAft>
            </a:pPr>
            <a:r>
              <a:rPr lang="en-US" sz="2600" b="1" i="0" dirty="0">
                <a:solidFill>
                  <a:srgbClr val="000000"/>
                </a:solidFill>
                <a:effectLst/>
              </a:rPr>
              <a:t>Work in groups. </a:t>
            </a:r>
            <a:r>
              <a:rPr lang="en-US" sz="2600" b="1" dirty="0">
                <a:solidFill>
                  <a:srgbClr val="000000"/>
                </a:solidFill>
              </a:rPr>
              <a:t>D</a:t>
            </a:r>
            <a:r>
              <a:rPr lang="en-US" sz="2600" b="1" i="0" dirty="0">
                <a:solidFill>
                  <a:srgbClr val="000000"/>
                </a:solidFill>
                <a:effectLst/>
              </a:rPr>
              <a:t>iscuss the questions.</a:t>
            </a:r>
            <a:r>
              <a:rPr lang="en-US" sz="2600" dirty="0"/>
              <a:t> </a:t>
            </a:r>
            <a:endParaRPr lang="en-US" sz="2600" b="1" dirty="0">
              <a:cs typeface="Times New Roman" panose="02020603050405020304" pitchFamily="18" charset="0"/>
            </a:endParaRPr>
          </a:p>
        </p:txBody>
      </p:sp>
      <p:sp>
        <p:nvSpPr>
          <p:cNvPr id="8" name="TextBox 7">
            <a:extLst>
              <a:ext uri="{FF2B5EF4-FFF2-40B4-BE49-F238E27FC236}">
                <a16:creationId xmlns:a16="http://schemas.microsoft.com/office/drawing/2014/main" id="{9FAE1415-8BCB-3F8C-5987-CE9FF87CF06F}"/>
              </a:ext>
            </a:extLst>
          </p:cNvPr>
          <p:cNvSpPr txBox="1"/>
          <p:nvPr/>
        </p:nvSpPr>
        <p:spPr>
          <a:xfrm>
            <a:off x="1938522" y="1535709"/>
            <a:ext cx="4874079" cy="3262432"/>
          </a:xfrm>
          <a:prstGeom prst="rect">
            <a:avLst/>
          </a:prstGeom>
          <a:noFill/>
        </p:spPr>
        <p:txBody>
          <a:bodyPr wrap="square">
            <a:spAutoFit/>
          </a:bodyPr>
          <a:lstStyle/>
          <a:p>
            <a:pPr algn="ctr"/>
            <a:r>
              <a:rPr lang="en-US" sz="2400" b="1" dirty="0">
                <a:solidFill>
                  <a:srgbClr val="C00000"/>
                </a:solidFill>
                <a:latin typeface="UTMAvoBold"/>
              </a:rPr>
              <a:t>Questions</a:t>
            </a:r>
            <a:endParaRPr lang="en-US" sz="2400" b="1" i="0" dirty="0">
              <a:solidFill>
                <a:srgbClr val="C00000"/>
              </a:solidFill>
              <a:effectLst/>
              <a:latin typeface="UTMAvoBold"/>
            </a:endParaRPr>
          </a:p>
          <a:p>
            <a:pPr algn="ctr"/>
            <a:endParaRPr lang="en-US" sz="2400" b="0" i="1" dirty="0">
              <a:solidFill>
                <a:srgbClr val="000000"/>
              </a:solidFill>
              <a:effectLst/>
            </a:endParaRPr>
          </a:p>
          <a:p>
            <a:r>
              <a:rPr lang="en-US" sz="2400" b="1" i="0" dirty="0">
                <a:solidFill>
                  <a:srgbClr val="E45A83"/>
                </a:solidFill>
                <a:effectLst/>
              </a:rPr>
              <a:t>1. </a:t>
            </a:r>
            <a:r>
              <a:rPr lang="en-US" sz="2400" b="0" i="0" dirty="0">
                <a:solidFill>
                  <a:srgbClr val="000000"/>
                </a:solidFill>
                <a:effectLst/>
              </a:rPr>
              <a:t>How can each application in </a:t>
            </a:r>
            <a:r>
              <a:rPr lang="en-US" sz="2400" b="1" i="0" dirty="0">
                <a:solidFill>
                  <a:srgbClr val="7961AA"/>
                </a:solidFill>
                <a:effectLst/>
              </a:rPr>
              <a:t>1 </a:t>
            </a:r>
            <a:r>
              <a:rPr lang="en-US" sz="2400" b="0" i="0" dirty="0">
                <a:solidFill>
                  <a:srgbClr val="000000"/>
                </a:solidFill>
                <a:effectLst/>
              </a:rPr>
              <a:t>be used in education? </a:t>
            </a:r>
          </a:p>
          <a:p>
            <a:r>
              <a:rPr lang="en-US" sz="2400" b="1" i="0" dirty="0">
                <a:solidFill>
                  <a:srgbClr val="E45A83"/>
                </a:solidFill>
                <a:effectLst/>
              </a:rPr>
              <a:t>2. </a:t>
            </a:r>
            <a:r>
              <a:rPr lang="en-US" sz="2400" b="0" i="0" dirty="0">
                <a:solidFill>
                  <a:srgbClr val="000000"/>
                </a:solidFill>
                <a:effectLst/>
              </a:rPr>
              <a:t>What are the advantages and disadvantages of each application?</a:t>
            </a:r>
            <a:r>
              <a:rPr lang="en-US" sz="3200" dirty="0"/>
              <a:t> </a:t>
            </a:r>
            <a:br>
              <a:rPr lang="en-US" sz="2400" dirty="0"/>
            </a:br>
            <a:br>
              <a:rPr lang="en-US" dirty="0"/>
            </a:br>
            <a:br>
              <a:rPr lang="en-US" dirty="0"/>
            </a:br>
            <a:endParaRPr lang="en-US" dirty="0"/>
          </a:p>
        </p:txBody>
      </p:sp>
      <p:pic>
        <p:nvPicPr>
          <p:cNvPr id="2050" name="Picture 2" descr="Question Vector Art, Icons, and Graphics for Free Download">
            <a:extLst>
              <a:ext uri="{FF2B5EF4-FFF2-40B4-BE49-F238E27FC236}">
                <a16:creationId xmlns:a16="http://schemas.microsoft.com/office/drawing/2014/main" id="{8A98C6A2-0459-329D-C842-155D53BA34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80" y="3106976"/>
            <a:ext cx="1951264" cy="19512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AE93CAB-3FF7-764A-75DC-F96D6F7CACBC}"/>
              </a:ext>
            </a:extLst>
          </p:cNvPr>
          <p:cNvPicPr>
            <a:picLocks noChangeAspect="1"/>
          </p:cNvPicPr>
          <p:nvPr/>
        </p:nvPicPr>
        <p:blipFill>
          <a:blip r:embed="rId3"/>
          <a:stretch>
            <a:fillRect/>
          </a:stretch>
        </p:blipFill>
        <p:spPr>
          <a:xfrm>
            <a:off x="6812601" y="3166925"/>
            <a:ext cx="2142769" cy="1571679"/>
          </a:xfrm>
          <a:prstGeom prst="rect">
            <a:avLst/>
          </a:prstGeom>
        </p:spPr>
      </p:pic>
    </p:spTree>
    <p:extLst>
      <p:ext uri="{BB962C8B-B14F-4D97-AF65-F5344CB8AC3E}">
        <p14:creationId xmlns:p14="http://schemas.microsoft.com/office/powerpoint/2010/main" val="3351556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7" y="61968"/>
            <a:ext cx="6559505"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LESS-CONTROLLED PRACTICE</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780696" y="696114"/>
            <a:ext cx="8120888" cy="892552"/>
          </a:xfrm>
          <a:prstGeom prst="rect">
            <a:avLst/>
          </a:prstGeom>
        </p:spPr>
        <p:txBody>
          <a:bodyPr wrap="square">
            <a:spAutoFit/>
          </a:bodyPr>
          <a:lstStyle/>
          <a:p>
            <a:r>
              <a:rPr lang="en-US" sz="2600" b="1" kern="0" dirty="0">
                <a:solidFill>
                  <a:srgbClr val="000000"/>
                </a:solidFill>
                <a:effectLst/>
                <a:ea typeface="Times New Roman" panose="02020603050405020304" pitchFamily="18" charset="0"/>
              </a:rPr>
              <a:t>Prepare a summary of your discussion and report to the whole class.</a:t>
            </a:r>
            <a:r>
              <a:rPr lang="en-US" sz="2600" b="1" kern="0" dirty="0">
                <a:effectLst/>
                <a:ea typeface="Times New Roman" panose="02020603050405020304" pitchFamily="18" charset="0"/>
              </a:rPr>
              <a:t> </a:t>
            </a:r>
            <a:endParaRPr lang="en-US" sz="2600" b="1" dirty="0">
              <a:cs typeface="Arial" panose="020B0604020202020204" pitchFamily="34" charset="0"/>
            </a:endParaRPr>
          </a:p>
        </p:txBody>
      </p:sp>
      <p:sp>
        <p:nvSpPr>
          <p:cNvPr id="9" name="TextBox 8">
            <a:extLst>
              <a:ext uri="{FF2B5EF4-FFF2-40B4-BE49-F238E27FC236}">
                <a16:creationId xmlns:a16="http://schemas.microsoft.com/office/drawing/2014/main" id="{8A576435-A31C-7FD9-783C-A0BCE61993BC}"/>
              </a:ext>
            </a:extLst>
          </p:cNvPr>
          <p:cNvSpPr txBox="1"/>
          <p:nvPr/>
        </p:nvSpPr>
        <p:spPr>
          <a:xfrm>
            <a:off x="856069" y="1703404"/>
            <a:ext cx="7659280" cy="2554545"/>
          </a:xfrm>
          <a:prstGeom prst="rect">
            <a:avLst/>
          </a:prstGeom>
          <a:noFill/>
        </p:spPr>
        <p:txBody>
          <a:bodyPr wrap="square">
            <a:spAutoFit/>
          </a:bodyPr>
          <a:lstStyle/>
          <a:p>
            <a:pPr marL="0" marR="0" indent="-1270" algn="just">
              <a:spcBef>
                <a:spcPts val="0"/>
              </a:spcBef>
              <a:spcAft>
                <a:spcPts val="0"/>
              </a:spcAft>
            </a:pPr>
            <a:r>
              <a:rPr lang="en-US" sz="2000" b="1" i="1" dirty="0">
                <a:solidFill>
                  <a:srgbClr val="E45983"/>
                </a:solidFill>
                <a:effectLst/>
                <a:ea typeface="Times New Roman" panose="02020603050405020304" pitchFamily="18" charset="0"/>
                <a:cs typeface="Times New Roman" panose="02020603050405020304" pitchFamily="18" charset="0"/>
              </a:rPr>
              <a:t>Suggested answer: </a:t>
            </a:r>
            <a:endParaRPr lang="en-US" sz="2000" dirty="0">
              <a:solidFill>
                <a:srgbClr val="E45983"/>
              </a:solidFill>
              <a:effectLst/>
              <a:ea typeface="Times New Roman" panose="02020603050405020304" pitchFamily="18" charset="0"/>
              <a:cs typeface="Times New Roman" panose="02020603050405020304" pitchFamily="18" charset="0"/>
            </a:endParaRPr>
          </a:p>
          <a:p>
            <a:pPr algn="just"/>
            <a:r>
              <a:rPr lang="vi-VN" sz="2000" i="1" kern="0" dirty="0">
                <a:solidFill>
                  <a:srgbClr val="E45983"/>
                </a:solidFill>
                <a:effectLst/>
                <a:latin typeface="Calibri" panose="020F0502020204030204" pitchFamily="34" charset="0"/>
                <a:ea typeface="Calibri" panose="020F0502020204030204" pitchFamily="34" charset="0"/>
                <a:cs typeface="Calibri" panose="020F0502020204030204" pitchFamily="34" charset="0"/>
              </a:rPr>
              <a:t>My pair want to use chatbots app at our school because it can help us understand the lessons better and provide instant support throughout the course. We can use it during and after the teachers’ lectures to clarify some confusions and querries. However, this app have some disadvantages. It can make us lazy and reduce our self-study time as we have no desire to discover the topic. All the answers will be answered and explained by the app</a:t>
            </a:r>
            <a:r>
              <a:rPr lang="en-US" sz="2000" i="1" kern="0" dirty="0">
                <a:solidFill>
                  <a:srgbClr val="E45983"/>
                </a:solidFill>
                <a:effectLst/>
                <a:latin typeface="Calibri" panose="020F0502020204030204" pitchFamily="34" charset="0"/>
                <a:ea typeface="Calibri" panose="020F0502020204030204" pitchFamily="34" charset="0"/>
                <a:cs typeface="Calibri" panose="020F0502020204030204" pitchFamily="34" charset="0"/>
              </a:rPr>
              <a:t>.</a:t>
            </a:r>
            <a:endParaRPr lang="en-US" sz="2000" dirty="0">
              <a:solidFill>
                <a:srgbClr val="E45983"/>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61735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3028521"/>
          </a:xfrm>
          <a:prstGeom prst="rect">
            <a:avLst/>
          </a:prstGeom>
          <a:noFill/>
        </p:spPr>
        <p:txBody>
          <a:bodyPr wrap="square" rtlCol="0">
            <a:spAutoFit/>
          </a:bodyPr>
          <a:lstStyle/>
          <a:p>
            <a:pPr>
              <a:lnSpc>
                <a:spcPct val="150000"/>
              </a:lnSpc>
            </a:pPr>
            <a:r>
              <a:rPr lang="vi-VN" sz="2600" dirty="0">
                <a:latin typeface="Calibri" panose="020F0502020204030204" pitchFamily="34" charset="0"/>
                <a:cs typeface="Calibri" panose="020F0502020204030204" pitchFamily="34" charset="0"/>
              </a:rPr>
              <a:t>What have you learnt today?</a:t>
            </a:r>
            <a:endParaRPr lang="en-US" sz="26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600" dirty="0"/>
              <a:t>An overview about </a:t>
            </a:r>
            <a:r>
              <a:rPr lang="vi-VN" sz="2600" dirty="0"/>
              <a:t>applications of AI in education</a:t>
            </a:r>
            <a:r>
              <a:rPr lang="en-US" sz="2600" dirty="0"/>
              <a:t>;</a:t>
            </a:r>
          </a:p>
          <a:p>
            <a:pPr marL="342900" indent="-342900">
              <a:lnSpc>
                <a:spcPct val="150000"/>
              </a:lnSpc>
              <a:buFont typeface="Arial" panose="020B0604020202020204" pitchFamily="34" charset="0"/>
              <a:buChar char="•"/>
            </a:pPr>
            <a:r>
              <a:rPr lang="en-US" sz="2600" dirty="0"/>
              <a:t>Vocabulary to talk about </a:t>
            </a:r>
            <a:r>
              <a:rPr lang="vi-VN" sz="2600" dirty="0"/>
              <a:t>applications of AI in education</a:t>
            </a:r>
            <a:r>
              <a:rPr lang="en-US" sz="2600" dirty="0"/>
              <a:t>.</a:t>
            </a:r>
            <a:endParaRPr lang="en-US" sz="26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6</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i="0" dirty="0">
                <a:solidFill>
                  <a:srgbClr val="FFFFFF"/>
                </a:solidFill>
                <a:effectLst/>
                <a:latin typeface="UTMFacebookK&amp;TBold"/>
              </a:rPr>
              <a:t>Artificial Intelligence</a:t>
            </a: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SPEAKING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4</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8703" y="3155104"/>
            <a:ext cx="8496801" cy="769441"/>
          </a:xfrm>
          <a:prstGeom prst="rect">
            <a:avLst/>
          </a:prstGeom>
          <a:noFill/>
        </p:spPr>
        <p:txBody>
          <a:bodyPr wrap="square" rtlCol="0">
            <a:spAutoFit/>
          </a:bodyPr>
          <a:lstStyle/>
          <a:p>
            <a:pPr algn="ctr"/>
            <a:r>
              <a:rPr lang="en-US" sz="4400" b="1" dirty="0">
                <a:solidFill>
                  <a:srgbClr val="0070C0"/>
                </a:solidFill>
              </a:rPr>
              <a:t>Applications of AI in education</a:t>
            </a:r>
          </a:p>
        </p:txBody>
      </p:sp>
    </p:spTree>
    <p:extLst>
      <p:ext uri="{BB962C8B-B14F-4D97-AF65-F5344CB8AC3E}">
        <p14:creationId xmlns:p14="http://schemas.microsoft.com/office/powerpoint/2010/main" val="16714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898072" y="1820821"/>
            <a:ext cx="7203621" cy="2153228"/>
          </a:xfrm>
          <a:noFill/>
        </p:spPr>
        <p:txBody>
          <a:bodyPr anchor="t"/>
          <a:lstStyle/>
          <a:p>
            <a:pPr marL="0" marR="0" indent="-1270" algn="just">
              <a:lnSpc>
                <a:spcPct val="150000"/>
              </a:lnSpc>
              <a:spcBef>
                <a:spcPts val="0"/>
              </a:spcBef>
              <a:spcAft>
                <a:spcPts val="0"/>
              </a:spcAft>
            </a:pPr>
            <a:r>
              <a:rPr lang="en-US" dirty="0">
                <a:effectLst/>
                <a:latin typeface="+mn-lt"/>
                <a:ea typeface="Times New Roman" panose="02020603050405020304" pitchFamily="18" charset="0"/>
                <a:cs typeface="Times New Roman" panose="02020603050405020304" pitchFamily="18" charset="0"/>
              </a:rPr>
              <a:t>- Do exercises in the workbook.</a:t>
            </a:r>
          </a:p>
          <a:p>
            <a:pPr marL="0" marR="0" indent="-1270" algn="just">
              <a:lnSpc>
                <a:spcPct val="150000"/>
              </a:lnSpc>
              <a:spcBef>
                <a:spcPts val="0"/>
              </a:spcBef>
              <a:spcAft>
                <a:spcPts val="0"/>
              </a:spcAft>
            </a:pPr>
            <a:r>
              <a:rPr lang="en-US" dirty="0">
                <a:effectLst/>
                <a:latin typeface="+mn-lt"/>
                <a:ea typeface="Times New Roman" panose="02020603050405020304" pitchFamily="18" charset="0"/>
                <a:cs typeface="Times New Roman" panose="02020603050405020304" pitchFamily="18" charset="0"/>
              </a:rPr>
              <a:t>- Prepare for the next lesson – Listening.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782823" y="867955"/>
            <a:ext cx="171593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039211" y="2036009"/>
            <a:ext cx="170819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CONTROLLED PRACTICE</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782822" y="3040498"/>
            <a:ext cx="1909235" cy="532654"/>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LESS-CONTROLLED PRACTICE</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659537"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sz="1350" dirty="0">
                <a:solidFill>
                  <a:schemeClr val="tx1"/>
                </a:solidFill>
                <a:effectLst/>
                <a:ea typeface="Times New Roman" panose="02020603050405020304" pitchFamily="18" charset="0"/>
              </a:rPr>
              <a:t>Watch a video</a:t>
            </a:r>
          </a:p>
        </p:txBody>
      </p:sp>
      <p:sp>
        <p:nvSpPr>
          <p:cNvPr id="26" name="Rectangle 25"/>
          <p:cNvSpPr/>
          <p:nvPr/>
        </p:nvSpPr>
        <p:spPr>
          <a:xfrm>
            <a:off x="4505769" y="1747157"/>
            <a:ext cx="3659538" cy="1085850"/>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kern="0" dirty="0">
                <a:solidFill>
                  <a:schemeClr val="tx1"/>
                </a:solidFill>
                <a:effectLst/>
                <a:ea typeface="Times New Roman" panose="02020603050405020304" pitchFamily="18" charset="0"/>
                <a:cs typeface="Times New Roman" panose="02020603050405020304" pitchFamily="18" charset="0"/>
              </a:rPr>
              <a:t>- Task 1: </a:t>
            </a:r>
            <a:r>
              <a:rPr lang="en-US" sz="1350" kern="0" dirty="0">
                <a:solidFill>
                  <a:srgbClr val="000000"/>
                </a:solidFill>
                <a:effectLst/>
                <a:ea typeface="Times New Roman" panose="02020603050405020304" pitchFamily="18" charset="0"/>
              </a:rPr>
              <a:t>Match each AI application with its purpose in learning. </a:t>
            </a:r>
          </a:p>
          <a:p>
            <a:r>
              <a:rPr lang="en-US" sz="1350" kern="0" dirty="0">
                <a:solidFill>
                  <a:schemeClr val="tx1"/>
                </a:solidFill>
                <a:effectLst/>
                <a:ea typeface="Times New Roman" panose="02020603050405020304" pitchFamily="18" charset="0"/>
              </a:rPr>
              <a:t>- Vocabulary</a:t>
            </a:r>
          </a:p>
          <a:p>
            <a:r>
              <a:rPr lang="en-US" sz="1350" dirty="0">
                <a:solidFill>
                  <a:schemeClr val="tx1"/>
                </a:solidFill>
                <a:effectLst/>
                <a:ea typeface="Times New Roman" panose="02020603050405020304" pitchFamily="18" charset="0"/>
              </a:rPr>
              <a:t>- Task 2: </a:t>
            </a:r>
            <a:r>
              <a:rPr lang="en-US" sz="1350" kern="0" dirty="0">
                <a:solidFill>
                  <a:srgbClr val="000000"/>
                </a:solidFill>
                <a:effectLst/>
                <a:ea typeface="Times New Roman" panose="02020603050405020304" pitchFamily="18" charset="0"/>
              </a:rPr>
              <a:t>Work in groups. Discuss the questions.</a:t>
            </a:r>
            <a:r>
              <a:rPr lang="en-US" sz="1350" kern="0" dirty="0">
                <a:effectLst/>
                <a:ea typeface="Times New Roman" panose="02020603050405020304" pitchFamily="18" charset="0"/>
              </a:rPr>
              <a:t> </a:t>
            </a:r>
            <a:endParaRPr lang="en-US" sz="1350" dirty="0">
              <a:solidFill>
                <a:schemeClr val="tx1"/>
              </a:solidFill>
            </a:endParaRPr>
          </a:p>
        </p:txBody>
      </p:sp>
      <p:sp>
        <p:nvSpPr>
          <p:cNvPr id="27" name="Rectangle 26"/>
          <p:cNvSpPr/>
          <p:nvPr/>
        </p:nvSpPr>
        <p:spPr>
          <a:xfrm>
            <a:off x="4505770" y="3166164"/>
            <a:ext cx="3659539" cy="844565"/>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fontAlgn="auto">
              <a:spcBef>
                <a:spcPts val="0"/>
              </a:spcBef>
              <a:spcAft>
                <a:spcPts val="0"/>
              </a:spcAft>
            </a:pPr>
            <a:r>
              <a:rPr lang="en-US" sz="1350" dirty="0">
                <a:solidFill>
                  <a:srgbClr val="000000"/>
                </a:solidFill>
                <a:effectLst/>
                <a:ea typeface="Times New Roman" panose="02020603050405020304" pitchFamily="18" charset="0"/>
              </a:rPr>
              <a:t>- Task 3: </a:t>
            </a:r>
            <a:r>
              <a:rPr lang="en-US" sz="1350" kern="0" dirty="0">
                <a:solidFill>
                  <a:srgbClr val="000000"/>
                </a:solidFill>
                <a:effectLst/>
                <a:ea typeface="Times New Roman" panose="02020603050405020304" pitchFamily="18" charset="0"/>
              </a:rPr>
              <a:t>Prepare a summary of your discussion and report to the whole class.</a:t>
            </a:r>
            <a:r>
              <a:rPr lang="en-US" sz="1350" kern="0" dirty="0">
                <a:effectLst/>
                <a:ea typeface="Times New Roman" panose="02020603050405020304" pitchFamily="18" charset="0"/>
              </a:rPr>
              <a:t> </a:t>
            </a:r>
            <a:endParaRPr lang="en-US" sz="1350" dirty="0">
              <a:solidFill>
                <a:schemeClr val="tx1"/>
              </a:solidFill>
            </a:endParaRPr>
          </a:p>
        </p:txBody>
      </p:sp>
      <p:cxnSp>
        <p:nvCxnSpPr>
          <p:cNvPr id="28" name="Curved Connector 27"/>
          <p:cNvCxnSpPr>
            <a:cxnSpLocks/>
            <a:stCxn id="22" idx="3"/>
            <a:endCxn id="23" idx="0"/>
          </p:cNvCxnSpPr>
          <p:nvPr/>
        </p:nvCxnSpPr>
        <p:spPr>
          <a:xfrm>
            <a:off x="2498753" y="1113731"/>
            <a:ext cx="394556" cy="922278"/>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737441" y="2281784"/>
            <a:ext cx="301771" cy="758713"/>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2" name="Rectangle 31"/>
          <p:cNvSpPr/>
          <p:nvPr/>
        </p:nvSpPr>
        <p:spPr>
          <a:xfrm>
            <a:off x="4505770" y="4330718"/>
            <a:ext cx="3659537" cy="51372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dirty="0">
                <a:solidFill>
                  <a:schemeClr val="tx1"/>
                </a:solidFill>
              </a:rPr>
              <a:t>- Wrap-up</a:t>
            </a:r>
          </a:p>
          <a:p>
            <a:r>
              <a:rPr lang="en-US" sz="1350" dirty="0">
                <a:solidFill>
                  <a:schemeClr val="tx1"/>
                </a:solidFill>
              </a:rPr>
              <a:t>- Homework</a:t>
            </a:r>
            <a:endParaRPr lang="en-GB" sz="1350" dirty="0">
              <a:solidFill>
                <a:schemeClr val="tx1"/>
              </a:solidFill>
            </a:endParaRPr>
          </a:p>
        </p:txBody>
      </p:sp>
      <p:sp>
        <p:nvSpPr>
          <p:cNvPr id="34" name="Rounded Rectangle 33"/>
          <p:cNvSpPr/>
          <p:nvPr/>
        </p:nvSpPr>
        <p:spPr>
          <a:xfrm>
            <a:off x="1640788" y="4275545"/>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sz="1500"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latin typeface="UTM Facebook K&amp;T" panose="02040603050506020204" pitchFamily="18" charset="0"/>
              </a:rPr>
              <a:t>SPEAKING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E45983"/>
                </a:solidFill>
                <a:latin typeface="Bookman Old Style" pitchFamily="18" charset="0"/>
              </a:rPr>
              <a:t>LESSON 4</a:t>
            </a:r>
          </a:p>
        </p:txBody>
      </p:sp>
      <p:cxnSp>
        <p:nvCxnSpPr>
          <p:cNvPr id="10" name="Curved Connector 27">
            <a:extLst>
              <a:ext uri="{FF2B5EF4-FFF2-40B4-BE49-F238E27FC236}">
                <a16:creationId xmlns:a16="http://schemas.microsoft.com/office/drawing/2014/main" id="{7E6FDC0B-508C-D0F3-D01F-2BC49ED579F9}"/>
              </a:ext>
            </a:extLst>
          </p:cNvPr>
          <p:cNvCxnSpPr>
            <a:cxnSpLocks/>
          </p:cNvCxnSpPr>
          <p:nvPr/>
        </p:nvCxnSpPr>
        <p:spPr>
          <a:xfrm rot="16200000" flipH="1">
            <a:off x="1811932" y="3663798"/>
            <a:ext cx="698230" cy="545441"/>
          </a:xfrm>
          <a:prstGeom prst="curvedConnector3">
            <a:avLst>
              <a:gd name="adj1" fmla="val 50000"/>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228851" y="708710"/>
            <a:ext cx="4792435" cy="769441"/>
          </a:xfrm>
          <a:prstGeom prst="rect">
            <a:avLst/>
          </a:prstGeom>
          <a:noFill/>
        </p:spPr>
        <p:txBody>
          <a:bodyPr wrap="square">
            <a:spAutoFit/>
          </a:bodyPr>
          <a:lstStyle/>
          <a:p>
            <a:pPr algn="ctr"/>
            <a:r>
              <a:rPr lang="en-US" sz="4400" b="1" kern="0" dirty="0">
                <a:cs typeface="Times New Roman" panose="02020603050405020304" pitchFamily="18" charset="0"/>
              </a:rPr>
              <a:t>Watch a video</a:t>
            </a:r>
            <a:endParaRPr lang="en-US" sz="4400" dirty="0">
              <a:cs typeface="Times New Roman" panose="02020603050405020304" pitchFamily="18" charset="0"/>
            </a:endParaRPr>
          </a:p>
        </p:txBody>
      </p:sp>
      <p:sp>
        <p:nvSpPr>
          <p:cNvPr id="2" name="TextBox 1">
            <a:extLst>
              <a:ext uri="{FF2B5EF4-FFF2-40B4-BE49-F238E27FC236}">
                <a16:creationId xmlns:a16="http://schemas.microsoft.com/office/drawing/2014/main" id="{C8E3462B-C744-42B8-5E94-EF6C796C10C1}"/>
              </a:ext>
            </a:extLst>
          </p:cNvPr>
          <p:cNvSpPr txBox="1"/>
          <p:nvPr/>
        </p:nvSpPr>
        <p:spPr>
          <a:xfrm>
            <a:off x="808264" y="1608363"/>
            <a:ext cx="7829550" cy="3046988"/>
          </a:xfrm>
          <a:prstGeom prst="rect">
            <a:avLst/>
          </a:prstGeom>
          <a:noFill/>
        </p:spPr>
        <p:txBody>
          <a:bodyPr wrap="square" rtlCol="0">
            <a:spAutoFit/>
          </a:bodyPr>
          <a:lstStyle/>
          <a:p>
            <a:pPr marL="0" marR="0" indent="-1270">
              <a:spcBef>
                <a:spcPts val="0"/>
              </a:spcBef>
              <a:spcAft>
                <a:spcPts val="0"/>
              </a:spcAft>
            </a:pPr>
            <a:r>
              <a:rPr lang="en-US" sz="2400" dirty="0">
                <a:solidFill>
                  <a:srgbClr val="000000"/>
                </a:solidFill>
                <a:effectLst/>
                <a:ea typeface="Times New Roman" panose="02020603050405020304" pitchFamily="18" charset="0"/>
              </a:rPr>
              <a:t>- Teacher divides the class into 2 groups.</a:t>
            </a:r>
            <a:endParaRPr lang="en-US" sz="2400" dirty="0">
              <a:effectLst/>
              <a:ea typeface="Times New Roman" panose="02020603050405020304" pitchFamily="18" charset="0"/>
            </a:endParaRPr>
          </a:p>
          <a:p>
            <a:pPr marL="0" marR="0" indent="-1270">
              <a:spcBef>
                <a:spcPts val="0"/>
              </a:spcBef>
              <a:spcAft>
                <a:spcPts val="0"/>
              </a:spcAft>
            </a:pPr>
            <a:r>
              <a:rPr lang="en-US" sz="2400" dirty="0">
                <a:solidFill>
                  <a:srgbClr val="000000"/>
                </a:solidFill>
                <a:effectLst/>
                <a:ea typeface="Times New Roman" panose="02020603050405020304" pitchFamily="18" charset="0"/>
              </a:rPr>
              <a:t>- Before playing the video, teacher asks Ss to watch carefully and try to remember as many details as possible. Ss can take notes if they want.</a:t>
            </a:r>
            <a:endParaRPr lang="en-US" sz="2400" dirty="0">
              <a:effectLst/>
              <a:ea typeface="Times New Roman" panose="02020603050405020304" pitchFamily="18" charset="0"/>
            </a:endParaRPr>
          </a:p>
          <a:p>
            <a:pPr marL="0" marR="0" indent="-1270">
              <a:spcBef>
                <a:spcPts val="0"/>
              </a:spcBef>
              <a:spcAft>
                <a:spcPts val="0"/>
              </a:spcAft>
            </a:pPr>
            <a:r>
              <a:rPr lang="en-US" sz="2400" dirty="0">
                <a:solidFill>
                  <a:srgbClr val="000000"/>
                </a:solidFill>
                <a:effectLst/>
                <a:ea typeface="Times New Roman" panose="02020603050405020304" pitchFamily="18" charset="0"/>
              </a:rPr>
              <a:t>- Teacher shows questions one by one, Ss raise their hands and say BINGO to grab the chance to answer.</a:t>
            </a:r>
            <a:endParaRPr lang="en-US" sz="2400" dirty="0">
              <a:effectLst/>
              <a:ea typeface="Times New Roman" panose="02020603050405020304" pitchFamily="18" charset="0"/>
            </a:endParaRPr>
          </a:p>
          <a:p>
            <a:pPr marL="0" marR="0" indent="-1270">
              <a:spcBef>
                <a:spcPts val="0"/>
              </a:spcBef>
              <a:spcAft>
                <a:spcPts val="0"/>
              </a:spcAft>
            </a:pPr>
            <a:r>
              <a:rPr lang="en-US" sz="2400" dirty="0">
                <a:solidFill>
                  <a:srgbClr val="000000"/>
                </a:solidFill>
                <a:effectLst/>
                <a:ea typeface="Times New Roman" panose="02020603050405020304" pitchFamily="18" charset="0"/>
              </a:rPr>
              <a:t>- If the answer is correct, they get one point for their team.</a:t>
            </a:r>
            <a:endParaRPr lang="en-US" sz="2400" dirty="0">
              <a:effectLst/>
              <a:ea typeface="Times New Roman" panose="02020603050405020304" pitchFamily="18" charset="0"/>
            </a:endParaRPr>
          </a:p>
          <a:p>
            <a:pPr marL="0" marR="0" indent="-1270">
              <a:spcBef>
                <a:spcPts val="0"/>
              </a:spcBef>
              <a:spcAft>
                <a:spcPts val="0"/>
              </a:spcAft>
            </a:pPr>
            <a:r>
              <a:rPr lang="en-US" sz="2400" dirty="0">
                <a:solidFill>
                  <a:srgbClr val="000000"/>
                </a:solidFill>
                <a:effectLst/>
                <a:ea typeface="Times New Roman" panose="02020603050405020304" pitchFamily="18" charset="0"/>
              </a:rPr>
              <a:t>- The team with higher score will be the winner.</a:t>
            </a:r>
            <a:endParaRPr lang="en-US" sz="2400" dirty="0">
              <a:effectLst/>
              <a:ea typeface="Times New Roman" panose="02020603050405020304" pitchFamily="18" charset="0"/>
            </a:endParaRPr>
          </a:p>
        </p:txBody>
      </p:sp>
    </p:spTree>
    <p:extLst>
      <p:ext uri="{BB962C8B-B14F-4D97-AF65-F5344CB8AC3E}">
        <p14:creationId xmlns:p14="http://schemas.microsoft.com/office/powerpoint/2010/main" val="3680985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latin typeface="UTM Facebook K&amp;T" panose="02040603050506020204" pitchFamily="18" charset="0"/>
                <a:cs typeface="Arial" panose="020B0604020202020204" pitchFamily="34" charset="0"/>
              </a:rPr>
              <a:t>WARM-UP</a:t>
            </a:r>
          </a:p>
        </p:txBody>
      </p:sp>
      <p:sp>
        <p:nvSpPr>
          <p:cNvPr id="6" name="Rectangle 5">
            <a:extLst>
              <a:ext uri="{FF2B5EF4-FFF2-40B4-BE49-F238E27FC236}">
                <a16:creationId xmlns:a16="http://schemas.microsoft.com/office/drawing/2014/main" id="{7D9792BE-AD65-53C6-9F34-02034028388F}"/>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2784637-346B-43C0-89CE-C48C25C9CAE0}"/>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2" name="Dance Teaching by a Robot- Combining Cognitive and Physical HumanRobot Interaction">
            <a:hlinkClick r:id="" action="ppaction://media"/>
            <a:extLst>
              <a:ext uri="{FF2B5EF4-FFF2-40B4-BE49-F238E27FC236}">
                <a16:creationId xmlns:a16="http://schemas.microsoft.com/office/drawing/2014/main" id="{53873A1C-33EC-9E2F-9D56-7236ED1FD6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53392" y="1116465"/>
            <a:ext cx="4457700" cy="3343275"/>
          </a:xfrm>
          <a:prstGeom prst="rect">
            <a:avLst/>
          </a:prstGeom>
        </p:spPr>
      </p:pic>
    </p:spTree>
    <p:extLst>
      <p:ext uri="{BB962C8B-B14F-4D97-AF65-F5344CB8AC3E}">
        <p14:creationId xmlns:p14="http://schemas.microsoft.com/office/powerpoint/2010/main" val="112668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latin typeface="UTM Facebook K&amp;T" panose="02040603050506020204" pitchFamily="18" charset="0"/>
                <a:cs typeface="Arial" panose="020B0604020202020204" pitchFamily="34" charset="0"/>
              </a:rPr>
              <a:t>WARM-UP</a:t>
            </a:r>
          </a:p>
        </p:txBody>
      </p:sp>
      <p:sp>
        <p:nvSpPr>
          <p:cNvPr id="3" name="TextBox 2"/>
          <p:cNvSpPr txBox="1"/>
          <p:nvPr/>
        </p:nvSpPr>
        <p:spPr>
          <a:xfrm>
            <a:off x="1757170" y="763601"/>
            <a:ext cx="6450806" cy="553998"/>
          </a:xfrm>
          <a:prstGeom prst="rect">
            <a:avLst/>
          </a:prstGeom>
          <a:noFill/>
        </p:spPr>
        <p:txBody>
          <a:bodyPr wrap="square" rtlCol="0">
            <a:spAutoFit/>
          </a:bodyPr>
          <a:lstStyle/>
          <a:p>
            <a:pPr algn="ctr"/>
            <a:r>
              <a:rPr lang="en-GB" sz="3000">
                <a:solidFill>
                  <a:srgbClr val="002060"/>
                </a:solidFill>
                <a:latin typeface="Berlin Sans FB Demi" panose="020E0802020502020306" pitchFamily="34" charset="0"/>
              </a:rPr>
              <a:t>Question 1</a:t>
            </a:r>
            <a:endParaRPr lang="en-GB" sz="3000" dirty="0">
              <a:solidFill>
                <a:srgbClr val="002060"/>
              </a:solidFill>
              <a:latin typeface="Berlin Sans FB Demi" panose="020E0802020502020306" pitchFamily="34" charset="0"/>
            </a:endParaRPr>
          </a:p>
        </p:txBody>
      </p:sp>
      <p:sp>
        <p:nvSpPr>
          <p:cNvPr id="4" name="Rectangle 3"/>
          <p:cNvSpPr/>
          <p:nvPr/>
        </p:nvSpPr>
        <p:spPr>
          <a:xfrm>
            <a:off x="2641513" y="1749728"/>
            <a:ext cx="4009239" cy="523220"/>
          </a:xfrm>
          <a:prstGeom prst="rect">
            <a:avLst/>
          </a:prstGeom>
        </p:spPr>
        <p:txBody>
          <a:bodyPr wrap="none">
            <a:spAutoFit/>
          </a:bodyPr>
          <a:lstStyle/>
          <a:p>
            <a:pPr algn="ctr"/>
            <a:r>
              <a:rPr lang="en-US" sz="2800" b="1" dirty="0"/>
              <a:t>What is the robot called? </a:t>
            </a:r>
            <a:endParaRPr lang="en-US" sz="4400" b="1" dirty="0"/>
          </a:p>
        </p:txBody>
      </p:sp>
      <p:sp>
        <p:nvSpPr>
          <p:cNvPr id="11" name="Rectangle 10"/>
          <p:cNvSpPr/>
          <p:nvPr/>
        </p:nvSpPr>
        <p:spPr>
          <a:xfrm>
            <a:off x="2322500" y="3063243"/>
            <a:ext cx="4915256" cy="1077218"/>
          </a:xfrm>
          <a:prstGeom prst="rect">
            <a:avLst/>
          </a:prstGeom>
        </p:spPr>
        <p:txBody>
          <a:bodyPr wrap="none">
            <a:spAutoFit/>
          </a:bodyPr>
          <a:lstStyle/>
          <a:p>
            <a:r>
              <a:rPr lang="en-US" sz="3200" b="1" dirty="0">
                <a:solidFill>
                  <a:srgbClr val="C00000"/>
                </a:solidFill>
                <a:ea typeface="Times New Roman" panose="02020603050405020304" pitchFamily="18" charset="0"/>
                <a:sym typeface="Wingdings" panose="05000000000000000000" pitchFamily="2" charset="2"/>
              </a:rPr>
              <a:t> </a:t>
            </a:r>
            <a:r>
              <a:rPr lang="en-US" sz="2400" b="1" i="1" dirty="0">
                <a:solidFill>
                  <a:srgbClr val="C00000"/>
                </a:solidFill>
              </a:rPr>
              <a:t>DTR (Dance Teaching by a Robot)</a:t>
            </a:r>
            <a:endParaRPr lang="en-US" sz="2400" b="1" dirty="0">
              <a:solidFill>
                <a:srgbClr val="C00000"/>
              </a:solidFill>
            </a:endParaRPr>
          </a:p>
          <a:p>
            <a:endParaRPr lang="en-US" sz="3200" b="1" dirty="0">
              <a:solidFill>
                <a:srgbClr val="C00000"/>
              </a:solidFill>
            </a:endParaRPr>
          </a:p>
        </p:txBody>
      </p:sp>
      <p:sp>
        <p:nvSpPr>
          <p:cNvPr id="5" name="Rectangle 4">
            <a:extLst>
              <a:ext uri="{FF2B5EF4-FFF2-40B4-BE49-F238E27FC236}">
                <a16:creationId xmlns:a16="http://schemas.microsoft.com/office/drawing/2014/main" id="{EDCF4CE6-A5D8-3D0E-5E06-DBC9C09B8235}"/>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92BF73C-21AF-5918-C3DF-06356EF222C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79371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latin typeface="UTM Facebook K&amp;T" panose="02040603050506020204" pitchFamily="18" charset="0"/>
                <a:cs typeface="Arial" panose="020B0604020202020204" pitchFamily="34" charset="0"/>
              </a:rPr>
              <a:t>WARM-UP</a:t>
            </a:r>
          </a:p>
        </p:txBody>
      </p:sp>
      <p:sp>
        <p:nvSpPr>
          <p:cNvPr id="3" name="TextBox 2"/>
          <p:cNvSpPr txBox="1"/>
          <p:nvPr/>
        </p:nvSpPr>
        <p:spPr>
          <a:xfrm>
            <a:off x="1757170" y="763601"/>
            <a:ext cx="6450806" cy="553998"/>
          </a:xfrm>
          <a:prstGeom prst="rect">
            <a:avLst/>
          </a:prstGeom>
          <a:noFill/>
        </p:spPr>
        <p:txBody>
          <a:bodyPr wrap="square" rtlCol="0">
            <a:spAutoFit/>
          </a:bodyPr>
          <a:lstStyle/>
          <a:p>
            <a:pPr algn="ctr"/>
            <a:r>
              <a:rPr lang="en-GB" sz="3000">
                <a:solidFill>
                  <a:srgbClr val="002060"/>
                </a:solidFill>
                <a:latin typeface="Berlin Sans FB Demi" panose="020E0802020502020306" pitchFamily="34" charset="0"/>
              </a:rPr>
              <a:t>Question 2</a:t>
            </a:r>
            <a:endParaRPr lang="en-GB" sz="3000" dirty="0">
              <a:solidFill>
                <a:srgbClr val="002060"/>
              </a:solidFill>
              <a:latin typeface="Berlin Sans FB Demi" panose="020E0802020502020306" pitchFamily="34" charset="0"/>
            </a:endParaRPr>
          </a:p>
        </p:txBody>
      </p:sp>
      <p:sp>
        <p:nvSpPr>
          <p:cNvPr id="4" name="Rectangle 3"/>
          <p:cNvSpPr/>
          <p:nvPr/>
        </p:nvSpPr>
        <p:spPr>
          <a:xfrm>
            <a:off x="913785" y="1658263"/>
            <a:ext cx="7672837" cy="584775"/>
          </a:xfrm>
          <a:prstGeom prst="rect">
            <a:avLst/>
          </a:prstGeom>
        </p:spPr>
        <p:txBody>
          <a:bodyPr wrap="square">
            <a:spAutoFit/>
          </a:bodyPr>
          <a:lstStyle/>
          <a:p>
            <a:pPr algn="ctr"/>
            <a:r>
              <a:rPr lang="en-US" sz="3200" b="1" dirty="0"/>
              <a:t>Where was it invented?</a:t>
            </a:r>
            <a:endParaRPr lang="en-US" sz="4000" b="1" dirty="0"/>
          </a:p>
        </p:txBody>
      </p:sp>
      <p:sp>
        <p:nvSpPr>
          <p:cNvPr id="11" name="Rectangle 10"/>
          <p:cNvSpPr/>
          <p:nvPr/>
        </p:nvSpPr>
        <p:spPr>
          <a:xfrm>
            <a:off x="3743087" y="3013356"/>
            <a:ext cx="1657826" cy="646331"/>
          </a:xfrm>
          <a:prstGeom prst="rect">
            <a:avLst/>
          </a:prstGeom>
        </p:spPr>
        <p:txBody>
          <a:bodyPr wrap="none">
            <a:spAutoFit/>
          </a:bodyPr>
          <a:lstStyle/>
          <a:p>
            <a:r>
              <a:rPr lang="en-US" sz="3600" b="1" dirty="0">
                <a:solidFill>
                  <a:srgbClr val="C00000"/>
                </a:solidFill>
                <a:ea typeface="Times New Roman" panose="02020603050405020304" pitchFamily="18" charset="0"/>
                <a:sym typeface="Wingdings" panose="05000000000000000000" pitchFamily="2" charset="2"/>
              </a:rPr>
              <a:t> </a:t>
            </a:r>
            <a:r>
              <a:rPr lang="en-US" sz="2800" b="1" i="1" dirty="0">
                <a:solidFill>
                  <a:srgbClr val="C00000"/>
                </a:solidFill>
              </a:rPr>
              <a:t>Japan</a:t>
            </a:r>
            <a:endParaRPr lang="en-US" sz="2800" b="1" dirty="0">
              <a:solidFill>
                <a:srgbClr val="C00000"/>
              </a:solidFill>
            </a:endParaRPr>
          </a:p>
        </p:txBody>
      </p:sp>
      <p:sp>
        <p:nvSpPr>
          <p:cNvPr id="5" name="Rectangle 4">
            <a:extLst>
              <a:ext uri="{FF2B5EF4-FFF2-40B4-BE49-F238E27FC236}">
                <a16:creationId xmlns:a16="http://schemas.microsoft.com/office/drawing/2014/main" id="{5E8AA35B-212F-8F9D-ED20-D66D66CD499C}"/>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EFF8EB-52BE-57CE-58CE-DFD0F70ECD5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39557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latin typeface="UTM Facebook K&amp;T" panose="02040603050506020204" pitchFamily="18" charset="0"/>
                <a:cs typeface="Arial" panose="020B0604020202020204" pitchFamily="34" charset="0"/>
              </a:rPr>
              <a:t>WARM-UP</a:t>
            </a:r>
          </a:p>
        </p:txBody>
      </p:sp>
      <p:sp>
        <p:nvSpPr>
          <p:cNvPr id="3" name="TextBox 2"/>
          <p:cNvSpPr txBox="1"/>
          <p:nvPr/>
        </p:nvSpPr>
        <p:spPr>
          <a:xfrm>
            <a:off x="1757170" y="763601"/>
            <a:ext cx="6450806" cy="553998"/>
          </a:xfrm>
          <a:prstGeom prst="rect">
            <a:avLst/>
          </a:prstGeom>
          <a:noFill/>
        </p:spPr>
        <p:txBody>
          <a:bodyPr wrap="square" rtlCol="0">
            <a:spAutoFit/>
          </a:bodyPr>
          <a:lstStyle/>
          <a:p>
            <a:pPr algn="ctr"/>
            <a:r>
              <a:rPr lang="en-GB" sz="3000">
                <a:solidFill>
                  <a:srgbClr val="002060"/>
                </a:solidFill>
                <a:latin typeface="Berlin Sans FB Demi" panose="020E0802020502020306" pitchFamily="34" charset="0"/>
              </a:rPr>
              <a:t>Question 3</a:t>
            </a:r>
            <a:endParaRPr lang="en-GB" sz="3000" dirty="0">
              <a:solidFill>
                <a:srgbClr val="002060"/>
              </a:solidFill>
              <a:latin typeface="Berlin Sans FB Demi" panose="020E0802020502020306" pitchFamily="34" charset="0"/>
            </a:endParaRPr>
          </a:p>
        </p:txBody>
      </p:sp>
      <p:sp>
        <p:nvSpPr>
          <p:cNvPr id="4" name="Rectangle 3"/>
          <p:cNvSpPr/>
          <p:nvPr/>
        </p:nvSpPr>
        <p:spPr>
          <a:xfrm>
            <a:off x="2267981" y="1953501"/>
            <a:ext cx="6057684" cy="523220"/>
          </a:xfrm>
          <a:prstGeom prst="rect">
            <a:avLst/>
          </a:prstGeom>
        </p:spPr>
        <p:txBody>
          <a:bodyPr wrap="none">
            <a:spAutoFit/>
          </a:bodyPr>
          <a:lstStyle/>
          <a:p>
            <a:r>
              <a:rPr lang="en-US" sz="2800" b="1" dirty="0"/>
              <a:t>For beginners, what does the robot do?</a:t>
            </a:r>
          </a:p>
        </p:txBody>
      </p:sp>
      <p:sp>
        <p:nvSpPr>
          <p:cNvPr id="11" name="Rectangle 10"/>
          <p:cNvSpPr/>
          <p:nvPr/>
        </p:nvSpPr>
        <p:spPr>
          <a:xfrm>
            <a:off x="2312512" y="3056460"/>
            <a:ext cx="5968622" cy="1323439"/>
          </a:xfrm>
          <a:prstGeom prst="rect">
            <a:avLst/>
          </a:prstGeom>
        </p:spPr>
        <p:txBody>
          <a:bodyPr wrap="none">
            <a:spAutoFit/>
          </a:bodyPr>
          <a:lstStyle/>
          <a:p>
            <a:pPr marL="342900" indent="-342900">
              <a:buFont typeface="Wingdings" panose="05000000000000000000" pitchFamily="2" charset="2"/>
              <a:buChar char="è"/>
            </a:pPr>
            <a:r>
              <a:rPr lang="en-US" sz="2400" b="1" i="1" dirty="0">
                <a:solidFill>
                  <a:srgbClr val="C00000"/>
                </a:solidFill>
              </a:rPr>
              <a:t>It guides the dance with low compliance, </a:t>
            </a:r>
          </a:p>
          <a:p>
            <a:pPr algn="ctr"/>
            <a:r>
              <a:rPr lang="en-US" sz="2400" b="1" i="1" dirty="0">
                <a:solidFill>
                  <a:srgbClr val="C00000"/>
                </a:solidFill>
              </a:rPr>
              <a:t>leading the motion in the correct direction.</a:t>
            </a:r>
            <a:endParaRPr lang="en-US" sz="2400" b="1" dirty="0">
              <a:solidFill>
                <a:srgbClr val="C00000"/>
              </a:solidFill>
            </a:endParaRPr>
          </a:p>
          <a:p>
            <a:endParaRPr lang="en-US" sz="3200" b="1" dirty="0">
              <a:solidFill>
                <a:srgbClr val="C00000"/>
              </a:solidFill>
            </a:endParaRPr>
          </a:p>
        </p:txBody>
      </p:sp>
      <p:sp>
        <p:nvSpPr>
          <p:cNvPr id="5" name="Rectangle 4">
            <a:extLst>
              <a:ext uri="{FF2B5EF4-FFF2-40B4-BE49-F238E27FC236}">
                <a16:creationId xmlns:a16="http://schemas.microsoft.com/office/drawing/2014/main" id="{C21777DC-CE76-DF3F-0DCF-6ED0EE223A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A166EA-B672-B100-AFE2-753AB8DFF15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8581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514929A-D5FC-4F66-8951-74EDFD16573E}"/>
              </a:ext>
            </a:extLst>
          </p:cNvPr>
          <p:cNvSpPr txBox="1"/>
          <p:nvPr/>
        </p:nvSpPr>
        <p:spPr>
          <a:xfrm>
            <a:off x="370829" y="92952"/>
            <a:ext cx="3429000" cy="507831"/>
          </a:xfrm>
          <a:prstGeom prst="rect">
            <a:avLst/>
          </a:prstGeom>
          <a:noFill/>
        </p:spPr>
        <p:txBody>
          <a:bodyPr wrap="square">
            <a:spAutoFit/>
          </a:bodyPr>
          <a:lstStyle/>
          <a:p>
            <a:r>
              <a:rPr lang="en-US" sz="2700" b="1" dirty="0">
                <a:solidFill>
                  <a:schemeClr val="bg1"/>
                </a:solidFill>
                <a:latin typeface="UTM Facebook K&amp;T" panose="02040603050506020204" pitchFamily="18" charset="0"/>
                <a:cs typeface="Arial" panose="020B0604020202020204" pitchFamily="34" charset="0"/>
              </a:rPr>
              <a:t>WARM-UP</a:t>
            </a:r>
          </a:p>
        </p:txBody>
      </p:sp>
      <p:sp>
        <p:nvSpPr>
          <p:cNvPr id="3" name="TextBox 2"/>
          <p:cNvSpPr txBox="1"/>
          <p:nvPr/>
        </p:nvSpPr>
        <p:spPr>
          <a:xfrm>
            <a:off x="1757170" y="763601"/>
            <a:ext cx="6450806" cy="553998"/>
          </a:xfrm>
          <a:prstGeom prst="rect">
            <a:avLst/>
          </a:prstGeom>
          <a:noFill/>
        </p:spPr>
        <p:txBody>
          <a:bodyPr wrap="square" rtlCol="0">
            <a:spAutoFit/>
          </a:bodyPr>
          <a:lstStyle/>
          <a:p>
            <a:pPr algn="ctr"/>
            <a:r>
              <a:rPr lang="en-GB" sz="3000">
                <a:solidFill>
                  <a:srgbClr val="002060"/>
                </a:solidFill>
                <a:latin typeface="Berlin Sans FB Demi" panose="020E0802020502020306" pitchFamily="34" charset="0"/>
              </a:rPr>
              <a:t>Question 4</a:t>
            </a:r>
            <a:endParaRPr lang="en-GB" sz="3000" dirty="0">
              <a:solidFill>
                <a:srgbClr val="002060"/>
              </a:solidFill>
              <a:latin typeface="Berlin Sans FB Demi" panose="020E0802020502020306" pitchFamily="34" charset="0"/>
            </a:endParaRPr>
          </a:p>
        </p:txBody>
      </p:sp>
      <p:sp>
        <p:nvSpPr>
          <p:cNvPr id="4" name="Rectangle 3"/>
          <p:cNvSpPr/>
          <p:nvPr/>
        </p:nvSpPr>
        <p:spPr>
          <a:xfrm>
            <a:off x="1757170" y="1766478"/>
            <a:ext cx="7326848" cy="523220"/>
          </a:xfrm>
          <a:prstGeom prst="rect">
            <a:avLst/>
          </a:prstGeom>
        </p:spPr>
        <p:txBody>
          <a:bodyPr wrap="square">
            <a:spAutoFit/>
          </a:bodyPr>
          <a:lstStyle/>
          <a:p>
            <a:r>
              <a:rPr lang="en-US" sz="2800" b="1" dirty="0"/>
              <a:t>Can it evaluate the partner’s performance?</a:t>
            </a:r>
          </a:p>
        </p:txBody>
      </p:sp>
      <p:sp>
        <p:nvSpPr>
          <p:cNvPr id="11" name="Rectangle 10"/>
          <p:cNvSpPr/>
          <p:nvPr/>
        </p:nvSpPr>
        <p:spPr>
          <a:xfrm>
            <a:off x="1830851" y="2993934"/>
            <a:ext cx="6535251" cy="830997"/>
          </a:xfrm>
          <a:prstGeom prst="rect">
            <a:avLst/>
          </a:prstGeom>
        </p:spPr>
        <p:txBody>
          <a:bodyPr wrap="none">
            <a:spAutoFit/>
          </a:bodyPr>
          <a:lstStyle/>
          <a:p>
            <a:r>
              <a:rPr lang="en-US" sz="2400" b="1" dirty="0">
                <a:solidFill>
                  <a:srgbClr val="C00000"/>
                </a:solidFill>
                <a:ea typeface="Times New Roman" panose="02020603050405020304" pitchFamily="18" charset="0"/>
                <a:sym typeface="Wingdings" panose="05000000000000000000" pitchFamily="2" charset="2"/>
              </a:rPr>
              <a:t> </a:t>
            </a:r>
            <a:r>
              <a:rPr lang="en-US" sz="2400" b="1" i="1" dirty="0">
                <a:solidFill>
                  <a:srgbClr val="C00000"/>
                </a:solidFill>
              </a:rPr>
              <a:t>Yes. And it can modify its guidance based on it.</a:t>
            </a:r>
            <a:endParaRPr lang="en-US" sz="2400" b="1" dirty="0">
              <a:solidFill>
                <a:srgbClr val="C00000"/>
              </a:solidFill>
            </a:endParaRPr>
          </a:p>
          <a:p>
            <a:endParaRPr lang="en-US" sz="2400" b="1" dirty="0">
              <a:solidFill>
                <a:srgbClr val="C00000"/>
              </a:solidFill>
            </a:endParaRPr>
          </a:p>
        </p:txBody>
      </p:sp>
      <p:sp>
        <p:nvSpPr>
          <p:cNvPr id="5" name="Rectangle 4">
            <a:extLst>
              <a:ext uri="{FF2B5EF4-FFF2-40B4-BE49-F238E27FC236}">
                <a16:creationId xmlns:a16="http://schemas.microsoft.com/office/drawing/2014/main" id="{44AF757B-B264-A232-5B1A-876D1517435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8F8307-8AD3-80F1-D22B-7267A5A0647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Tree>
    <p:extLst>
      <p:ext uri="{BB962C8B-B14F-4D97-AF65-F5344CB8AC3E}">
        <p14:creationId xmlns:p14="http://schemas.microsoft.com/office/powerpoint/2010/main" val="243117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1698</TotalTime>
  <Words>860</Words>
  <PresentationFormat>On-screen Show (16:9)</PresentationFormat>
  <Paragraphs>145</Paragraphs>
  <Slides>21</Slides>
  <Notes>12</Notes>
  <HiddenSlides>0</HiddenSlides>
  <MMClips>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Arial</vt:lpstr>
      <vt:lpstr>Berlin Sans FB Demi</vt:lpstr>
      <vt:lpstr>Bookman Old Style</vt:lpstr>
      <vt:lpstr>Calibri</vt:lpstr>
      <vt:lpstr>Calibri Light</vt:lpstr>
      <vt:lpstr>Montserrat Medium</vt:lpstr>
      <vt:lpstr>Myriad Pro</vt:lpstr>
      <vt:lpstr>UTM Facebook K&amp;T</vt:lpstr>
      <vt:lpstr>UTMAvoBold</vt:lpstr>
      <vt:lpstr>UTMFacebookK&amp;TBold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2020-12-09T02:04:09Z</dcterms:created>
  <dcterms:modified xsi:type="dcterms:W3CDTF">2024-01-02T08:42:04Z</dcterms:modified>
</cp:coreProperties>
</file>