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3" r:id="rId5"/>
    <p:sldMasterId id="2147483706" r:id="rId6"/>
    <p:sldMasterId id="2147483719" r:id="rId7"/>
    <p:sldMasterId id="2147483733" r:id="rId8"/>
    <p:sldMasterId id="2147483746" r:id="rId9"/>
    <p:sldMasterId id="2147483760" r:id="rId10"/>
  </p:sldMasterIdLst>
  <p:notesMasterIdLst>
    <p:notesMasterId r:id="rId38"/>
  </p:notesMasterIdLst>
  <p:sldIdLst>
    <p:sldId id="283" r:id="rId11"/>
    <p:sldId id="257" r:id="rId12"/>
    <p:sldId id="308" r:id="rId13"/>
    <p:sldId id="399" r:id="rId14"/>
    <p:sldId id="400" r:id="rId15"/>
    <p:sldId id="339" r:id="rId16"/>
    <p:sldId id="329" r:id="rId17"/>
    <p:sldId id="401" r:id="rId18"/>
    <p:sldId id="502" r:id="rId19"/>
    <p:sldId id="503" r:id="rId20"/>
    <p:sldId id="406" r:id="rId21"/>
    <p:sldId id="504" r:id="rId22"/>
    <p:sldId id="505" r:id="rId23"/>
    <p:sldId id="368" r:id="rId24"/>
    <p:sldId id="587" r:id="rId25"/>
    <p:sldId id="588" r:id="rId26"/>
    <p:sldId id="386" r:id="rId27"/>
    <p:sldId id="589" r:id="rId28"/>
    <p:sldId id="262" r:id="rId29"/>
    <p:sldId id="322" r:id="rId30"/>
    <p:sldId id="326" r:id="rId31"/>
    <p:sldId id="590" r:id="rId32"/>
    <p:sldId id="591" r:id="rId33"/>
    <p:sldId id="596" r:id="rId34"/>
    <p:sldId id="330" r:id="rId35"/>
    <p:sldId id="599" r:id="rId36"/>
    <p:sldId id="33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917E1-8DED-4D01-8EA6-C5BCA9FBF1B3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4EB73-F699-44FF-9F0A-51155798F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38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1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00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22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172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5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826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454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97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5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70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31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9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10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38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48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2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7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3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76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28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07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2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2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5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13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82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6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28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90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69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14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02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669278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52850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63408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2022/8/8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065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2022/8/8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41536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1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3587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9B0A-7CE1-49BC-A256-E48FA3D3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AD948-487D-4787-899D-27EABA14C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B5B4-A6B7-491F-9C17-4098256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08-08-2022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1F753-2A2A-489F-BD6B-A7F6E747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F653D-D0D5-4C8A-9E33-C05A8790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63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D809-2C26-4D21-B837-E14356E0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8709-63D7-43CB-B2F4-4F7F55A1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47F56-1BF2-4351-9DD0-C8CF17B9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08-08-2022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B02F-4EA7-4602-AE67-E60818D3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ED4C-2D44-438F-B010-54C98D37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38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806E-37A8-4B43-9CB6-DBC0BAEA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D48DD-7EA7-40AF-B4B0-581CFCEF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A413-7CC5-445D-8144-A19C7A30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08-08-2022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DF15A-5497-439F-B6D8-150BEADF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E97A9-1B61-46D9-B63E-764F5758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6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40C1-5033-42C0-9230-E1E6D609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F3F97-280D-4727-B13B-B353884EB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C6825-994B-4D30-8280-3F1D05F1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5667-92E2-4532-B09B-D07C3AD8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08-08-2022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255F6-84A6-4420-81B1-EBBCF856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FEAD3-5834-409C-B211-E0C06249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1F3F-8F8D-4651-82F5-3045A906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B5F3-B34C-41D2-A9C2-2C5EB182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B0899-430F-44C3-8728-FEC8CAFF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90A7B-4EE5-4D88-BD51-B9275F877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D1AD2-C464-4901-A8A6-78E0552FB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7244B-D31C-4F0D-B07A-6301694D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08-08-2022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C03C3-2B03-4F17-8CF8-3DD5AA1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82AC1-2992-4BDB-A119-2F99429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77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E4E2-C46A-49C4-8ABD-606DE637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BFD8E-4294-433E-A520-109F237A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08-08-2022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96176-1D5B-4EDB-9331-407A68E1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9753-5D54-43FD-AFCA-69543D9D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16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5B6E3-59A3-4032-BDDD-5C297964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08-08-2022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1AC23-3462-4779-868C-9F7F48A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06D23-9A26-4BF1-98C1-1A556FB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07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69AF-CD5B-412C-97CB-43F101A1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5181-AF67-458E-BB6A-1D682CEE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35AB0-05B8-41F0-9F2A-61D87964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678E-6C86-4A27-8DD8-3401730B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08-08-2022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ADA6F-7133-4448-BA6F-EFFA2D11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E487A-5940-4F6B-80C5-257BD77B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AA8F-E46F-4F5D-A512-72ACE9E2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FF312-0381-47A3-B48C-7001F4004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FA1B-DBDA-4523-B3B6-64717662B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95088-2B68-48F3-AD2E-C00B097A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08-08-2022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90072-F9CA-4D2B-A0B2-0A19EBEB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ED981-B3B9-4E75-9AF3-414A1EA3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15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BE28-E49B-4BFC-8F4C-74A19A91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E18AF-5C24-4B0E-8CAF-0B4A3AF1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CB89-E751-4C8E-AD0B-98FDD05F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08-08-2022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DF5D-D9E2-453C-AABE-FA430CF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66BE1-1321-4608-9442-8ADCA6A0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083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13C3F-C14A-40E5-8FB6-12B792BBB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4EE81-CF18-4436-9EDF-3E215667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524CE-914B-41B7-AEC2-AC61B6B8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08-08-2022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622C-E965-46E0-880C-AE24F2E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8C69-2FB7-4506-AB74-2D344CC3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41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312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437546"/>
      </p:ext>
    </p:extLst>
  </p:cSld>
  <p:clrMapOvr>
    <a:masterClrMapping/>
  </p:clrMapOvr>
  <p:transition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35863"/>
      </p:ext>
    </p:extLst>
  </p:cSld>
  <p:clrMapOvr>
    <a:masterClrMapping/>
  </p:clrMapOvr>
  <p:transition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0908"/>
      </p:ext>
    </p:extLst>
  </p:cSld>
  <p:clrMapOvr>
    <a:masterClrMapping/>
  </p:clrMapOvr>
  <p:transition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638208"/>
      </p:ext>
    </p:extLst>
  </p:cSld>
  <p:clrMapOvr>
    <a:masterClrMapping/>
  </p:clrMapOvr>
  <p:transition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15480"/>
      </p:ext>
    </p:extLst>
  </p:cSld>
  <p:clrMapOvr>
    <a:masterClrMapping/>
  </p:clrMapOvr>
  <p:transition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799906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9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290292"/>
      </p:ext>
    </p:extLst>
  </p:cSld>
  <p:clrMapOvr>
    <a:masterClrMapping/>
  </p:clrMapOvr>
  <p:transition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47836"/>
      </p:ext>
    </p:extLst>
  </p:cSld>
  <p:clrMapOvr>
    <a:masterClrMapping/>
  </p:clrMapOvr>
  <p:transition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86190"/>
      </p:ext>
    </p:extLst>
  </p:cSld>
  <p:clrMapOvr>
    <a:masterClrMapping/>
  </p:clrMapOvr>
  <p:transition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513611"/>
      </p:ext>
    </p:extLst>
  </p:cSld>
  <p:clrMapOvr>
    <a:masterClrMapping/>
  </p:clrMapOvr>
  <p:transition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58481"/>
      </p:ext>
    </p:extLst>
  </p:cSld>
  <p:clrMapOvr>
    <a:masterClrMapping/>
  </p:clrMapOvr>
  <p:transition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6038"/>
      </p:ext>
    </p:extLst>
  </p:cSld>
  <p:clrMapOvr>
    <a:masterClrMapping/>
  </p:clrMapOvr>
  <p:transition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130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178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365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16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2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7505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27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24403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2252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7338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134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0094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058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50741"/>
      </p:ext>
    </p:extLst>
  </p:cSld>
  <p:clrMapOvr>
    <a:masterClrMapping/>
  </p:clrMapOvr>
  <p:transition spd="slow" advTm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4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154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005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369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705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87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274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9715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68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05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2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2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984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075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050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769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842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472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385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7455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422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66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4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1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2022/8/8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0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6423B-D8E8-42F1-8BC5-EE111AB3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9B9FB-6E24-435A-A703-F5478933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FA9A2-F58F-483A-B49B-009C0D956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08-08-2022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F15-B3CF-474D-BAA4-C2208338B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966FE-D496-49FB-9074-47ACFE7EA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7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5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0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jp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KAGAY~12"/>
          <p:cNvSpPr>
            <a:spLocks noChangeArrowheads="1"/>
          </p:cNvSpPr>
          <p:nvPr/>
        </p:nvSpPr>
        <p:spPr bwMode="auto">
          <a:xfrm>
            <a:off x="1066800" y="857250"/>
            <a:ext cx="102362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13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5238750" y="2250281"/>
            <a:ext cx="2228850" cy="2357438"/>
            <a:chOff x="2016" y="1008"/>
            <a:chExt cx="2112" cy="2640"/>
          </a:xfrm>
        </p:grpSpPr>
        <p:grpSp>
          <p:nvGrpSpPr>
            <p:cNvPr id="3076" name="Group 4"/>
            <p:cNvGrpSpPr>
              <a:grpSpLocks/>
            </p:cNvGrpSpPr>
            <p:nvPr/>
          </p:nvGrpSpPr>
          <p:grpSpPr bwMode="auto">
            <a:xfrm>
              <a:off x="2016" y="1008"/>
              <a:ext cx="2112" cy="2640"/>
              <a:chOff x="1920" y="912"/>
              <a:chExt cx="2112" cy="2640"/>
            </a:xfrm>
          </p:grpSpPr>
          <p:sp>
            <p:nvSpPr>
              <p:cNvPr id="3077" name="Text Box 5"/>
              <p:cNvSpPr txBox="1">
                <a:spLocks noChangeArrowheads="1"/>
              </p:cNvSpPr>
              <p:nvPr/>
            </p:nvSpPr>
            <p:spPr bwMode="auto">
              <a:xfrm>
                <a:off x="2352" y="1179"/>
                <a:ext cx="1292" cy="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430" tIns="25715" rIns="51430" bIns="25715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5400" dirty="0">
                    <a:solidFill>
                      <a:srgbClr val="FF3300"/>
                    </a:solidFill>
                    <a:latin typeface=".VnArial Narrow" pitchFamily="34" charset="0"/>
                    <a:sym typeface="Wingdings" pitchFamily="2" charset="2"/>
                  </a:rPr>
                  <a:t></a:t>
                </a:r>
                <a:endParaRPr lang="en-US" sz="5400" dirty="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endParaRPr>
              </a:p>
            </p:txBody>
          </p:sp>
          <p:sp>
            <p:nvSpPr>
              <p:cNvPr id="3078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2069" y="912"/>
                <a:ext cx="1821" cy="264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1368389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25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 HOẠCH BÀI DẠY MÔN  GDCD</a:t>
                </a:r>
                <a:endParaRPr lang="en-US" sz="2025" kern="10" dirty="0">
                  <a:ln w="9525">
                    <a:solidFill>
                      <a:srgbClr val="FFFF99"/>
                    </a:solidFill>
                    <a:round/>
                    <a:headEnd/>
                    <a:tailEnd/>
                  </a:ln>
                  <a:solidFill>
                    <a:srgbClr val="FFFF99"/>
                  </a:solidFill>
                  <a:latin typeface="Calibri" panose="020F0502020204030204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25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  <a:latin typeface="Calibri" panose="020F0502020204030204"/>
                  </a:rPr>
                  <a:t>  </a:t>
                </a:r>
              </a:p>
            </p:txBody>
          </p:sp>
          <p:sp>
            <p:nvSpPr>
              <p:cNvPr id="3079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920" y="2067"/>
                <a:ext cx="2112" cy="2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25" kern="10" spc="405" dirty="0" err="1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Trường</a:t>
                </a:r>
                <a:r>
                  <a:rPr lang="en-US" sz="2025" kern="10" spc="405" dirty="0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THCS </a:t>
                </a:r>
                <a:r>
                  <a:rPr lang="en-US" sz="2025" kern="10" spc="405" dirty="0" err="1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Cẩm</a:t>
                </a:r>
                <a:r>
                  <a:rPr lang="en-US" sz="2025" kern="10" spc="405" dirty="0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25" kern="10" spc="405" dirty="0" err="1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Đoài</a:t>
                </a:r>
                <a:endParaRPr lang="en-US" sz="2025" kern="10" spc="405" dirty="0">
                  <a:ln w="9525">
                    <a:solidFill>
                      <a:srgbClr val="FF00FF"/>
                    </a:solidFill>
                    <a:round/>
                    <a:headEnd/>
                    <a:tailEnd/>
                  </a:ln>
                  <a:solidFill>
                    <a:srgbClr val="FF00FF">
                      <a:alpha val="67999"/>
                    </a:srgbClr>
                  </a:solidFill>
                  <a:effectLst>
                    <a:outerShdw dist="45791" dir="3378596" algn="ctr" rotWithShape="0">
                      <a:srgbClr val="4D4D4D">
                        <a:alpha val="8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80" name="Text Box 8"/>
              <p:cNvSpPr txBox="1">
                <a:spLocks noChangeArrowheads="1"/>
              </p:cNvSpPr>
              <p:nvPr/>
            </p:nvSpPr>
            <p:spPr bwMode="auto">
              <a:xfrm rot="5634030">
                <a:off x="2700" y="1434"/>
                <a:ext cx="432" cy="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430" tIns="25715" rIns="51430" bIns="25715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250">
                    <a:solidFill>
                      <a:srgbClr val="FF3300"/>
                    </a:solidFill>
                    <a:latin typeface=".VnArial Narrow" pitchFamily="34" charset="0"/>
                    <a:sym typeface="Wingdings" pitchFamily="2" charset="2"/>
                  </a:rPr>
                  <a:t></a:t>
                </a:r>
                <a:endParaRPr lang="en-US" sz="225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endParaRPr>
              </a:p>
            </p:txBody>
          </p:sp>
        </p:grp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2857" y="1134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430" tIns="25715" rIns="51430" bIns="25715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575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3403" y="1374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430" tIns="25715" rIns="51430" bIns="25715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575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3480" y="1878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430" tIns="25715" rIns="51430" bIns="25715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575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2278" y="1872"/>
              <a:ext cx="35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430" tIns="25715" rIns="51430" bIns="25715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575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5" name="Text Box 13"/>
            <p:cNvSpPr txBox="1">
              <a:spLocks noChangeArrowheads="1"/>
            </p:cNvSpPr>
            <p:nvPr/>
          </p:nvSpPr>
          <p:spPr bwMode="auto">
            <a:xfrm>
              <a:off x="2387" y="1383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430" tIns="25715" rIns="51430" bIns="25715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575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</p:grpSp>
      <p:sp>
        <p:nvSpPr>
          <p:cNvPr id="3086" name="WordArt 14" descr="Paper bag"/>
          <p:cNvSpPr>
            <a:spLocks noChangeArrowheads="1" noChangeShapeType="1" noTextEdit="1"/>
          </p:cNvSpPr>
          <p:nvPr/>
        </p:nvSpPr>
        <p:spPr bwMode="auto">
          <a:xfrm>
            <a:off x="5238751" y="3729038"/>
            <a:ext cx="1971675" cy="38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25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Calibri" panose="020F0502020204030204"/>
              </a:rPr>
              <a:t>Lớp</a:t>
            </a:r>
            <a:r>
              <a:rPr lang="en-US" sz="2025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Calibri" panose="020F0502020204030204"/>
              </a:rPr>
              <a:t> 7</a:t>
            </a:r>
          </a:p>
        </p:txBody>
      </p:sp>
      <p:sp>
        <p:nvSpPr>
          <p:cNvPr id="3087" name="WordArt 15"/>
          <p:cNvSpPr>
            <a:spLocks noChangeArrowheads="1" noChangeShapeType="1" noTextEdit="1"/>
          </p:cNvSpPr>
          <p:nvPr/>
        </p:nvSpPr>
        <p:spPr bwMode="auto">
          <a:xfrm>
            <a:off x="4637785" y="4198741"/>
            <a:ext cx="2956619" cy="6072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025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Người thực hiện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025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Vũ Văn Thạo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25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33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607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  <p:bldP spid="30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660010" y="494506"/>
            <a:ext cx="106795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753A39-9563-442A-B541-DB0B7C063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50356"/>
              </p:ext>
            </p:extLst>
          </p:nvPr>
        </p:nvGraphicFramePr>
        <p:xfrm>
          <a:off x="660010" y="1685404"/>
          <a:ext cx="4552070" cy="2063635"/>
        </p:xfrm>
        <a:graphic>
          <a:graphicData uri="http://schemas.openxmlformats.org/drawingml/2006/table">
            <a:tbl>
              <a:tblPr firstRow="1" firstCol="1" bandRow="1"/>
              <a:tblGrid>
                <a:gridCol w="560811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2034526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812452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1144281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856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F67C5C6-EC82-4751-85AC-E5624925754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0" y="1234440"/>
            <a:ext cx="6319910" cy="470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2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7753" y="248268"/>
            <a:ext cx="10100727" cy="5330758"/>
            <a:chOff x="597753" y="248268"/>
            <a:chExt cx="9307899" cy="5330758"/>
          </a:xfrm>
        </p:grpSpPr>
        <p:grpSp>
          <p:nvGrpSpPr>
            <p:cNvPr id="18" name="Group 17"/>
            <p:cNvGrpSpPr/>
            <p:nvPr/>
          </p:nvGrpSpPr>
          <p:grpSpPr>
            <a:xfrm>
              <a:off x="597753" y="248268"/>
              <a:ext cx="5015423" cy="5330758"/>
              <a:chOff x="-813819" y="1817009"/>
              <a:chExt cx="6852236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-813819" y="1817009"/>
                <a:ext cx="6852236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94414" y="1760932"/>
              <a:ext cx="4497483" cy="243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Bài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7: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nl-NL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 PHÓ VỚI </a:t>
              </a:r>
            </a:p>
            <a:p>
              <a:pPr algn="ctr"/>
              <a:r>
                <a:rPr lang="nl-NL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 LÍ CĂNG THẲNG</a:t>
              </a:r>
              <a:endPara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38652" y="2868310"/>
              <a:ext cx="2667000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BC29B-8617-420C-AB2F-6CBE35F7D4C2}"/>
              </a:ext>
            </a:extLst>
          </p:cNvPr>
          <p:cNvSpPr txBox="1"/>
          <p:nvPr/>
        </p:nvSpPr>
        <p:spPr>
          <a:xfrm>
            <a:off x="6301659" y="818768"/>
            <a:ext cx="4249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</a:rPr>
              <a:t>1, </a:t>
            </a:r>
            <a:r>
              <a:rPr lang="en-US" sz="2800" b="1" dirty="0" err="1">
                <a:solidFill>
                  <a:srgbClr val="FF0000"/>
                </a:solidFill>
              </a:rPr>
              <a:t>Tình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huống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1C43D-A721-4E8B-B51E-8E0631056E11}"/>
              </a:ext>
            </a:extLst>
          </p:cNvPr>
          <p:cNvSpPr txBox="1"/>
          <p:nvPr/>
        </p:nvSpPr>
        <p:spPr>
          <a:xfrm>
            <a:off x="6301659" y="2370213"/>
            <a:ext cx="518769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lánh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mệt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3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10237784" cy="5953749"/>
            <a:chOff x="1259802" y="248268"/>
            <a:chExt cx="9902459" cy="574574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37597" y="641739"/>
              <a:ext cx="5224664" cy="5352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09171" y="2006537"/>
              <a:ext cx="2667000" cy="230832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lvl="0" algn="ctr">
                <a:defRPr/>
              </a:pP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7"/>
          <a:stretch/>
        </p:blipFill>
        <p:spPr>
          <a:xfrm>
            <a:off x="10615653" y="5267034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6D719B-D447-4FFE-9897-5AB8D6E3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707" y="1760932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9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61C72-7D47-4098-8A9B-972C8598614F}"/>
              </a:ext>
            </a:extLst>
          </p:cNvPr>
          <p:cNvSpPr txBox="1"/>
          <p:nvPr/>
        </p:nvSpPr>
        <p:spPr>
          <a:xfrm>
            <a:off x="320040" y="321028"/>
            <a:ext cx="116281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BÀI 7: ỨNG PHÓ VỚI TÂM LÍ CĂNG THẲNG</a:t>
            </a:r>
            <a:endParaRPr lang="en-US" sz="4000" dirty="0">
              <a:solidFill>
                <a:srgbClr val="7030A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等线"/>
              <a:ea typeface="微软雅黑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77EFA8-BDE2-4A51-BF21-895431E509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" y="1112520"/>
            <a:ext cx="7421880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82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920"/>
            <a:ext cx="12192000" cy="80924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500448"/>
            <a:ext cx="3513514" cy="61091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9" y="2186247"/>
            <a:ext cx="295560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933654" y="2145608"/>
            <a:ext cx="4148809" cy="183269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9531" y="4655983"/>
            <a:ext cx="3378199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064815" y="4669376"/>
            <a:ext cx="3898584" cy="21086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116380" y="1576886"/>
            <a:ext cx="3078118" cy="54816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83734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5997863" y="3908904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5425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27365" y="2206528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10823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5729857" y="1576886"/>
            <a:ext cx="0" cy="5686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397178" y="2342044"/>
            <a:ext cx="2955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</a:p>
          <a:p>
            <a:pPr algn="just"/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4111242" y="2235482"/>
            <a:ext cx="350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8031450" y="2231968"/>
            <a:ext cx="3931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thẳng. 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8100891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bài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tập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920"/>
            <a:ext cx="12192000" cy="80924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500448"/>
            <a:ext cx="3513514" cy="61091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9" y="2186247"/>
            <a:ext cx="295560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933654" y="2145608"/>
            <a:ext cx="4148809" cy="183269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9531" y="4655983"/>
            <a:ext cx="3378199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615243" y="4629727"/>
            <a:ext cx="4603728" cy="216170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116380" y="1576886"/>
            <a:ext cx="3078118" cy="54816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83734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5723543" y="3908904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5425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27365" y="2206528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71199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5729857" y="1576886"/>
            <a:ext cx="0" cy="5686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397178" y="2342044"/>
            <a:ext cx="2955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Theo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4111242" y="2235482"/>
            <a:ext cx="350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8031450" y="2231968"/>
            <a:ext cx="3931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thẳng.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48860E-7B9B-463F-8409-50D493229FE3}"/>
              </a:ext>
            </a:extLst>
          </p:cNvPr>
          <p:cNvSpPr txBox="1"/>
          <p:nvPr/>
        </p:nvSpPr>
        <p:spPr>
          <a:xfrm>
            <a:off x="109531" y="4876733"/>
            <a:ext cx="33781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latin typeface="+mj-lt"/>
              </a:rPr>
              <a:t>Tâm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đặt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mục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tiêu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giành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cúp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vô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địch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trong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giải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thi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đấu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bóng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rổ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, do không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cẩn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thận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nên Tâm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bị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chấn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thương khi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luyện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tập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. </a:t>
            </a:r>
            <a:endParaRPr lang="en-US" sz="20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F1411A-8604-4472-92B7-3C1739E48445}"/>
              </a:ext>
            </a:extLst>
          </p:cNvPr>
          <p:cNvSpPr txBox="1"/>
          <p:nvPr/>
        </p:nvSpPr>
        <p:spPr>
          <a:xfrm>
            <a:off x="3685020" y="4645193"/>
            <a:ext cx="36808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thân: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Tâm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xung quanh: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vô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60CDDA-B476-40CB-AB0F-BD8F515C7ACB}"/>
              </a:ext>
            </a:extLst>
          </p:cNvPr>
          <p:cNvSpPr txBox="1"/>
          <p:nvPr/>
        </p:nvSpPr>
        <p:spPr>
          <a:xfrm>
            <a:off x="7660963" y="4584007"/>
            <a:ext cx="45497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tin…</a:t>
            </a:r>
          </a:p>
        </p:txBody>
      </p:sp>
    </p:spTree>
    <p:extLst>
      <p:ext uri="{BB962C8B-B14F-4D97-AF65-F5344CB8AC3E}">
        <p14:creationId xmlns:p14="http://schemas.microsoft.com/office/powerpoint/2010/main" val="29565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9" grpId="0" animBg="1"/>
      <p:bldP spid="10" grpId="0"/>
      <p:bldP spid="12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7880" y="675853"/>
            <a:ext cx="10727739" cy="5207891"/>
            <a:chOff x="1259802" y="-345847"/>
            <a:chExt cx="9516760" cy="569455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-19565"/>
              <a:ext cx="4131814" cy="5368273"/>
              <a:chOff x="90694" y="1590767"/>
              <a:chExt cx="5645020" cy="4534651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3">
                <a:alphaModFix/>
              </a:blip>
              <a:srcRect l="16992" t="-937" r="50159" b="17086"/>
              <a:stretch/>
            </p:blipFill>
            <p:spPr>
              <a:xfrm>
                <a:off x="90694" y="1590767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5968726" y="-345847"/>
              <a:ext cx="4807836" cy="5485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/>
            <a:p>
              <a:pPr algn="just"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vọng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just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ổn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just"/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mệt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mỏi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tin…</a:t>
              </a:r>
              <a:endParaRPr kumimoji="0" lang="en-US" altLang="zh-CN" sz="32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5"/>
          <a:stretch/>
        </p:blipFill>
        <p:spPr>
          <a:xfrm>
            <a:off x="10614660" y="546100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9B70A6-D639-4F65-A0F7-5379BC717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382" y="2219438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10237784" cy="5953749"/>
            <a:chOff x="1259802" y="248268"/>
            <a:chExt cx="9902459" cy="574574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37597" y="641739"/>
              <a:ext cx="5224664" cy="5352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09171" y="2314182"/>
              <a:ext cx="2667000" cy="16930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căng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thẳng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7"/>
          <a:stretch/>
        </p:blipFill>
        <p:spPr>
          <a:xfrm>
            <a:off x="10615653" y="5267034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6D719B-D447-4FFE-9897-5AB8D6E3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707" y="1760932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 PHÓ VỚI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 LÍ CĂNG THẲNG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BÀN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DF4F23-E4E7-4D24-B28F-10E99DAA1E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26110"/>
            <a:ext cx="7569200" cy="6142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9" y="-751417"/>
            <a:ext cx="6877353" cy="60757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39" y="909823"/>
            <a:ext cx="4460724" cy="4256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91686" y="813819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7</a:t>
            </a:r>
            <a:endParaRPr lang="zh-CN" alt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69B29-3759-40FC-AA37-67C0295D1028}"/>
              </a:ext>
            </a:extLst>
          </p:cNvPr>
          <p:cNvSpPr txBox="1"/>
          <p:nvPr/>
        </p:nvSpPr>
        <p:spPr>
          <a:xfrm rot="21401794">
            <a:off x="1104221" y="1208303"/>
            <a:ext cx="592720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20E4ED-7535-4C9E-BD79-65B112AE72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275811" y="0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52400" y="0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69352-B5C6-4167-BCCE-E8ECDA77B8CF}"/>
              </a:ext>
            </a:extLst>
          </p:cNvPr>
          <p:cNvSpPr txBox="1"/>
          <p:nvPr/>
        </p:nvSpPr>
        <p:spPr>
          <a:xfrm>
            <a:off x="5982167" y="1007494"/>
            <a:ext cx="495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altLang="zh-CN" sz="2400" b="1" kern="0" dirty="0">
              <a:solidFill>
                <a:srgbClr val="00B0F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409700" y="2064316"/>
            <a:ext cx="421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 PHÓ VỚI </a:t>
            </a:r>
          </a:p>
          <a:p>
            <a:pPr lvl="0" algn="ctr">
              <a:defRPr/>
            </a:pPr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 LÍ CĂNG THẲNG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2" y="-45033"/>
            <a:ext cx="1158340" cy="1048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5400" y="1710372"/>
            <a:ext cx="4648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906099" y="-1550687"/>
            <a:ext cx="5553283" cy="10317478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298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082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901766" y="2644953"/>
            <a:ext cx="3052759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344823" y="2305340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847804" y="805572"/>
            <a:ext cx="786653" cy="74701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643EA5E-E106-491F-8AF9-086A01B6A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504188" y="81318"/>
            <a:ext cx="9014712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" y="812215"/>
            <a:ext cx="3502114" cy="445667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697636" y="2409795"/>
            <a:ext cx="8767420" cy="923330"/>
          </a:xfrm>
          <a:prstGeom prst="rect">
            <a:avLst/>
          </a:prstGeom>
          <a:solidFill>
            <a:srgbClr val="00FF99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Block Arc 34"/>
          <p:cNvSpPr/>
          <p:nvPr/>
        </p:nvSpPr>
        <p:spPr>
          <a:xfrm>
            <a:off x="-3236527" y="83566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64132" y="4903874"/>
            <a:ext cx="2588020" cy="1790526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Oval 25"/>
          <p:cNvSpPr/>
          <p:nvPr/>
        </p:nvSpPr>
        <p:spPr>
          <a:xfrm>
            <a:off x="240379" y="2289103"/>
            <a:ext cx="2480502" cy="1919500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152076" y="0"/>
            <a:ext cx="2321027" cy="179052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/>
          <p:cNvSpPr txBox="1"/>
          <p:nvPr/>
        </p:nvSpPr>
        <p:spPr>
          <a:xfrm>
            <a:off x="2511113" y="57209"/>
            <a:ext cx="907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dirty="0" err="1">
                <a:solidFill>
                  <a:schemeClr val="bg1"/>
                </a:solidFill>
              </a:rPr>
              <a:t>Tình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căng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thẳng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những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tình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động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ra </a:t>
            </a:r>
            <a:r>
              <a:rPr lang="en-US" dirty="0" err="1">
                <a:solidFill>
                  <a:schemeClr val="bg1"/>
                </a:solidFill>
              </a:rPr>
              <a:t>những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ảnh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hưởng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tiêu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cực</a:t>
            </a:r>
            <a:r>
              <a:rPr lang="en-US" dirty="0">
                <a:solidFill>
                  <a:schemeClr val="bg1"/>
                </a:solidFill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5 Brannboll Ny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2106" y="2762625"/>
            <a:ext cx="203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hưởng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căng</a:t>
            </a:r>
            <a:r>
              <a:rPr lang="en-US" b="1" dirty="0"/>
              <a:t> </a:t>
            </a:r>
            <a:r>
              <a:rPr lang="en-US" b="1" dirty="0" err="1"/>
              <a:t>thẳng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58107" y="325777"/>
            <a:ext cx="2273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1.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Tình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huống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gây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căng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thẳng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và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biểu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hiện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cơ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thể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khi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bị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căng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thẳng</a:t>
            </a:r>
            <a:r>
              <a:rPr lang="en-US" b="1" dirty="0">
                <a:solidFill>
                  <a:srgbClr val="00B050"/>
                </a:solidFill>
              </a:rPr>
              <a:t>.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0379" y="5335568"/>
            <a:ext cx="207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3.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phó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căng</a:t>
            </a:r>
            <a:r>
              <a:rPr lang="en-US" b="1" dirty="0"/>
              <a:t> </a:t>
            </a:r>
            <a:r>
              <a:rPr lang="en-US" b="1" dirty="0" err="1"/>
              <a:t>thẳng</a:t>
            </a:r>
            <a:r>
              <a:rPr lang="en-US" b="1" dirty="0"/>
              <a:t>.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86298FE-8A9A-45B0-83A5-EF1183F11B30}"/>
              </a:ext>
            </a:extLst>
          </p:cNvPr>
          <p:cNvGrpSpPr/>
          <p:nvPr/>
        </p:nvGrpSpPr>
        <p:grpSpPr>
          <a:xfrm>
            <a:off x="2548288" y="820206"/>
            <a:ext cx="8970612" cy="631048"/>
            <a:chOff x="752110" y="541866"/>
            <a:chExt cx="7301111" cy="1083733"/>
          </a:xfrm>
          <a:solidFill>
            <a:srgbClr val="92D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03078C4-B626-4391-AF8A-5DDFECE50774}"/>
                </a:ext>
              </a:extLst>
            </p:cNvPr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CD5B16C-FE08-4505-AC80-4550CCCF081E}"/>
                </a:ext>
              </a:extLst>
            </p:cNvPr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373121F-CD16-4771-80B6-E70853C91BF5}"/>
              </a:ext>
            </a:extLst>
          </p:cNvPr>
          <p:cNvGrpSpPr/>
          <p:nvPr/>
        </p:nvGrpSpPr>
        <p:grpSpPr>
          <a:xfrm>
            <a:off x="2560711" y="1582372"/>
            <a:ext cx="8958189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0634C22-11DE-4138-B60D-1D54878F6317}"/>
                </a:ext>
              </a:extLst>
            </p:cNvPr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511445F-BDFA-4389-916F-8A8EC72ED2E4}"/>
                </a:ext>
              </a:extLst>
            </p:cNvPr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5994A9-C06D-472D-9F0E-C498E41AB330}"/>
              </a:ext>
            </a:extLst>
          </p:cNvPr>
          <p:cNvSpPr txBox="1"/>
          <p:nvPr/>
        </p:nvSpPr>
        <p:spPr>
          <a:xfrm>
            <a:off x="2576968" y="934506"/>
            <a:ext cx="794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căng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: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lánh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00F34B-6A36-4459-A126-6F92A1DAC4C4}"/>
              </a:ext>
            </a:extLst>
          </p:cNvPr>
          <p:cNvSpPr txBox="1"/>
          <p:nvPr/>
        </p:nvSpPr>
        <p:spPr>
          <a:xfrm>
            <a:off x="2534668" y="1704663"/>
            <a:ext cx="786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 </a:t>
            </a:r>
            <a:r>
              <a:rPr lang="en-US" dirty="0" err="1">
                <a:solidFill>
                  <a:srgbClr val="00B0F0"/>
                </a:solidFill>
              </a:rPr>
              <a:t>Biểu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hiện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 err="1">
                <a:solidFill>
                  <a:srgbClr val="00B0F0"/>
                </a:solidFill>
              </a:rPr>
              <a:t>mệt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mỏi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chán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nản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thiếu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tập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trung</a:t>
            </a:r>
            <a:r>
              <a:rPr lang="en-US" dirty="0">
                <a:solidFill>
                  <a:srgbClr val="00B0F0"/>
                </a:solidFill>
              </a:rPr>
              <a:t>…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DB7529C-34F8-499F-9615-59598B6D67D9}"/>
              </a:ext>
            </a:extLst>
          </p:cNvPr>
          <p:cNvSpPr/>
          <p:nvPr/>
        </p:nvSpPr>
        <p:spPr>
          <a:xfrm>
            <a:off x="2720881" y="3588625"/>
            <a:ext cx="8767420" cy="967613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A2D71-F9C0-4602-8750-63947E68B956}"/>
              </a:ext>
            </a:extLst>
          </p:cNvPr>
          <p:cNvSpPr txBox="1"/>
          <p:nvPr/>
        </p:nvSpPr>
        <p:spPr>
          <a:xfrm>
            <a:off x="2820015" y="2525870"/>
            <a:ext cx="8767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a, </a:t>
            </a:r>
            <a:r>
              <a:rPr lang="en-US" dirty="0" err="1">
                <a:solidFill>
                  <a:srgbClr val="002060"/>
                </a:solidFill>
              </a:rPr>
              <a:t>Nguyên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nhân</a:t>
            </a:r>
            <a:r>
              <a:rPr lang="en-US" dirty="0">
                <a:solidFill>
                  <a:srgbClr val="002060"/>
                </a:solidFill>
              </a:rPr>
              <a:t>:  </a:t>
            </a:r>
            <a:r>
              <a:rPr lang="en-US" dirty="0" err="1">
                <a:solidFill>
                  <a:srgbClr val="002060"/>
                </a:solidFill>
              </a:rPr>
              <a:t>Khách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lực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tập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việc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sự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vọng</a:t>
            </a:r>
            <a:r>
              <a:rPr lang="en-US" dirty="0">
                <a:solidFill>
                  <a:srgbClr val="002060"/>
                </a:solidFill>
              </a:rPr>
              <a:t>…</a:t>
            </a:r>
          </a:p>
          <a:p>
            <a:pPr algn="just"/>
            <a:r>
              <a:rPr lang="en-US" dirty="0" err="1">
                <a:solidFill>
                  <a:srgbClr val="002060"/>
                </a:solidFill>
              </a:rPr>
              <a:t>Chủ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Tâm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lí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ổn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định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yếu</a:t>
            </a:r>
            <a:r>
              <a:rPr lang="en-US" dirty="0">
                <a:solidFill>
                  <a:srgbClr val="002060"/>
                </a:solidFill>
              </a:rPr>
              <a:t>…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DC498-6147-45C8-8200-AEB81BE1FA29}"/>
              </a:ext>
            </a:extLst>
          </p:cNvPr>
          <p:cNvSpPr txBox="1"/>
          <p:nvPr/>
        </p:nvSpPr>
        <p:spPr>
          <a:xfrm>
            <a:off x="2740457" y="3734354"/>
            <a:ext cx="87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B0F0"/>
                </a:solidFill>
              </a:rPr>
              <a:t>b, </a:t>
            </a:r>
            <a:r>
              <a:rPr lang="en-US" dirty="0" err="1">
                <a:solidFill>
                  <a:srgbClr val="00B0F0"/>
                </a:solidFill>
              </a:rPr>
              <a:t>Ảnh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hưởng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 err="1">
                <a:solidFill>
                  <a:srgbClr val="00B0F0"/>
                </a:solidFill>
              </a:rPr>
              <a:t>khi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vượt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ngưỡng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chịu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đựng</a:t>
            </a:r>
            <a:r>
              <a:rPr lang="en-US" dirty="0">
                <a:solidFill>
                  <a:srgbClr val="00B0F0"/>
                </a:solidFill>
              </a:rPr>
              <a:t> con </a:t>
            </a:r>
            <a:r>
              <a:rPr lang="en-US" dirty="0" err="1">
                <a:solidFill>
                  <a:srgbClr val="00B0F0"/>
                </a:solidFill>
              </a:rPr>
              <a:t>người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cảm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thấy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mệt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mỏi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mất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niềm</a:t>
            </a:r>
            <a:r>
              <a:rPr lang="en-US" dirty="0">
                <a:solidFill>
                  <a:srgbClr val="00B0F0"/>
                </a:solidFill>
              </a:rPr>
              <a:t> tin…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7DAD51-1735-4CC7-ABE9-5F09945664B3}"/>
              </a:ext>
            </a:extLst>
          </p:cNvPr>
          <p:cNvSpPr/>
          <p:nvPr/>
        </p:nvSpPr>
        <p:spPr bwMode="auto">
          <a:xfrm>
            <a:off x="2655133" y="4832559"/>
            <a:ext cx="9023283" cy="191949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5DE43-60A8-4889-8474-4E0D07CA3E0F}"/>
              </a:ext>
            </a:extLst>
          </p:cNvPr>
          <p:cNvSpPr txBox="1"/>
          <p:nvPr/>
        </p:nvSpPr>
        <p:spPr>
          <a:xfrm>
            <a:off x="2618020" y="4878169"/>
            <a:ext cx="824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Thư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giãn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giải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trí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Chia </a:t>
            </a:r>
            <a:r>
              <a:rPr lang="en-US" dirty="0" err="1">
                <a:solidFill>
                  <a:srgbClr val="FFFF00"/>
                </a:solidFill>
              </a:rPr>
              <a:t>sẻ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tìm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kiếm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giúp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đỡ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Suy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nghĩ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tích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cực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Lập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hoạch</a:t>
            </a:r>
            <a:r>
              <a:rPr lang="en-US" dirty="0">
                <a:solidFill>
                  <a:srgbClr val="FFFF00"/>
                </a:solidFill>
              </a:rPr>
              <a:t> khoa </a:t>
            </a:r>
            <a:r>
              <a:rPr lang="en-US" dirty="0" err="1">
                <a:solidFill>
                  <a:srgbClr val="FFFF00"/>
                </a:solidFill>
              </a:rPr>
              <a:t>học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Sinh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hoạt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một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cách</a:t>
            </a:r>
            <a:r>
              <a:rPr lang="en-US" dirty="0">
                <a:solidFill>
                  <a:srgbClr val="FFFF00"/>
                </a:solidFill>
              </a:rPr>
              <a:t> khoa </a:t>
            </a:r>
            <a:r>
              <a:rPr lang="en-US" dirty="0" err="1">
                <a:solidFill>
                  <a:srgbClr val="FFFF00"/>
                </a:solidFill>
              </a:rPr>
              <a:t>học</a:t>
            </a:r>
            <a:r>
              <a:rPr lang="en-US" dirty="0">
                <a:solidFill>
                  <a:srgbClr val="FFFF00"/>
                </a:solidFill>
              </a:rPr>
              <a:t>..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Tìm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trợ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giúp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của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chuyên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gia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3026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6" grpId="0"/>
      <p:bldP spid="46" grpId="0"/>
      <p:bldP spid="3" grpId="0"/>
      <p:bldP spid="4" grpId="0"/>
      <p:bldP spid="5" grpId="0"/>
      <p:bldP spid="7" grpId="0"/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F44C1-8297-42E0-ADD1-3971ADEFA7EA}"/>
              </a:ext>
            </a:extLst>
          </p:cNvPr>
          <p:cNvSpPr txBox="1"/>
          <p:nvPr/>
        </p:nvSpPr>
        <p:spPr>
          <a:xfrm>
            <a:off x="2895600" y="32269"/>
            <a:ext cx="597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Algerian" panose="04020705040A02060702" pitchFamily="82" charset="0"/>
              </a:rPr>
              <a:t>BÀI TẬP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F553F-445C-4D4C-8560-BBBE57A0182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760" y="617045"/>
            <a:ext cx="8366760" cy="6208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5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88112"/>
            <a:ext cx="8182303" cy="6285233"/>
            <a:chOff x="114868" y="-346472"/>
            <a:chExt cx="7805125" cy="8168150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2981007" y="5491320"/>
              <a:ext cx="2072846" cy="23303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1712527"/>
            <a:ext cx="6133350" cy="3556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đ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n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êu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3. (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phó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1-2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62345" y="15346"/>
            <a:ext cx="8303244" cy="11616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CHƠI: TẬP LÀM CHUYÊN GIA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DB1A3-9A7A-4425-A5F7-336080DB8C40}"/>
              </a:ext>
            </a:extLst>
          </p:cNvPr>
          <p:cNvSpPr txBox="1"/>
          <p:nvPr/>
        </p:nvSpPr>
        <p:spPr>
          <a:xfrm>
            <a:off x="4972957" y="1788412"/>
            <a:ext cx="3100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660" y="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3" y="19724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1359961" y="1160924"/>
            <a:ext cx="4920038" cy="3824119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4273" y="2096548"/>
              <a:ext cx="2925908" cy="1461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lvl="0" algn="ctr"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1,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0767" y="2018766"/>
              <a:ext cx="1909517" cy="1330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>
                <a:buNone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2.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thao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21920"/>
            <a:ext cx="11109960" cy="6339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2926" y="2438401"/>
            <a:ext cx="46230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ED1E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ED1E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782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458450" y="0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2132634" y="337626"/>
            <a:ext cx="8341047" cy="1107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Nhà</a:t>
            </a:r>
            <a:r>
              <a:rPr lang="en-US" sz="4800" b="1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thông</a:t>
            </a:r>
            <a:r>
              <a:rPr lang="en-US" sz="4800" b="1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thái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gerian" panose="04020705040A02060702" pitchFamily="8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82093" y="-32119"/>
            <a:ext cx="1875686" cy="315773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344" y="5538797"/>
            <a:ext cx="10542776" cy="1138773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839" y="696176"/>
            <a:ext cx="3691514" cy="5206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1445622"/>
            <a:ext cx="4146499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9" y="1445622"/>
            <a:ext cx="3781417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14" y="3171872"/>
            <a:ext cx="4108319" cy="208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40" y="3171871"/>
            <a:ext cx="3781417" cy="208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2132634" y="337626"/>
            <a:ext cx="8341047" cy="1107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thái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gerian" panose="04020705040A02060702" pitchFamily="8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82093" y="-32119"/>
            <a:ext cx="1875686" cy="3157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839" y="696176"/>
            <a:ext cx="3691514" cy="5206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1445622"/>
            <a:ext cx="4146499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9" y="1445622"/>
            <a:ext cx="3781417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3923480"/>
            <a:ext cx="4108319" cy="208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8" y="3921317"/>
            <a:ext cx="3781417" cy="20821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A0A18A-7FCA-448C-8F68-69A2E4264B17}"/>
              </a:ext>
            </a:extLst>
          </p:cNvPr>
          <p:cNvSpPr txBox="1"/>
          <p:nvPr/>
        </p:nvSpPr>
        <p:spPr>
          <a:xfrm>
            <a:off x="2453640" y="3238433"/>
            <a:ext cx="364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đễnh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C43CEF-8132-4C9F-AC38-91831CE09785}"/>
              </a:ext>
            </a:extLst>
          </p:cNvPr>
          <p:cNvSpPr txBox="1"/>
          <p:nvPr/>
        </p:nvSpPr>
        <p:spPr>
          <a:xfrm>
            <a:off x="6416038" y="3280233"/>
            <a:ext cx="309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93E76B-47E5-492F-A322-AE5AFD8762D1}"/>
              </a:ext>
            </a:extLst>
          </p:cNvPr>
          <p:cNvSpPr txBox="1"/>
          <p:nvPr/>
        </p:nvSpPr>
        <p:spPr>
          <a:xfrm>
            <a:off x="2391156" y="6108511"/>
            <a:ext cx="350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3B5A9-6838-43DC-BDF6-F32488688C0F}"/>
              </a:ext>
            </a:extLst>
          </p:cNvPr>
          <p:cNvSpPr txBox="1"/>
          <p:nvPr/>
        </p:nvSpPr>
        <p:spPr>
          <a:xfrm>
            <a:off x="6736080" y="6108511"/>
            <a:ext cx="346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2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660" y="0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08535"/>
            <a:ext cx="299949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069416" y="1638490"/>
            <a:ext cx="0" cy="5102879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sp>
        <p:nvSpPr>
          <p:cNvPr id="27" name="文本框 53"/>
          <p:cNvSpPr txBox="1"/>
          <p:nvPr/>
        </p:nvSpPr>
        <p:spPr>
          <a:xfrm>
            <a:off x="7004908" y="3522929"/>
            <a:ext cx="192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sp>
        <p:nvSpPr>
          <p:cNvPr id="33" name="TextBox 106"/>
          <p:cNvSpPr txBox="1"/>
          <p:nvPr/>
        </p:nvSpPr>
        <p:spPr>
          <a:xfrm>
            <a:off x="-1" y="1638490"/>
            <a:ext cx="594359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 dirty="0"/>
              <a:t>1,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huống</a:t>
            </a:r>
            <a:r>
              <a:rPr lang="en-US" sz="2800" b="1" dirty="0"/>
              <a:t> </a:t>
            </a:r>
            <a:r>
              <a:rPr lang="en-US" sz="2800" b="1" dirty="0" err="1"/>
              <a:t>gây</a:t>
            </a:r>
            <a:r>
              <a:rPr lang="en-US" sz="2800" b="1" dirty="0"/>
              <a:t> </a:t>
            </a:r>
            <a:r>
              <a:rPr lang="en-US" sz="2800" b="1" dirty="0" err="1"/>
              <a:t>căng</a:t>
            </a:r>
            <a:r>
              <a:rPr lang="en-US" sz="2800" b="1" dirty="0"/>
              <a:t> </a:t>
            </a:r>
            <a:r>
              <a:rPr lang="en-US" sz="2800" b="1" dirty="0" err="1"/>
              <a:t>thẳng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biểu</a:t>
            </a:r>
            <a:r>
              <a:rPr lang="en-US" sz="2800" b="1" dirty="0"/>
              <a:t> </a:t>
            </a:r>
            <a:r>
              <a:rPr lang="en-US" sz="2800" b="1" dirty="0" err="1"/>
              <a:t>hiện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cơ</a:t>
            </a:r>
            <a:r>
              <a:rPr lang="en-US" sz="2800" b="1" dirty="0"/>
              <a:t> </a:t>
            </a:r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khi</a:t>
            </a:r>
            <a:r>
              <a:rPr lang="en-US" sz="2800" b="1" dirty="0"/>
              <a:t> </a:t>
            </a:r>
            <a:r>
              <a:rPr lang="en-US" sz="2800" b="1" dirty="0" err="1"/>
              <a:t>bị</a:t>
            </a:r>
            <a:r>
              <a:rPr lang="en-US" sz="2800" b="1" dirty="0"/>
              <a:t> </a:t>
            </a:r>
            <a:r>
              <a:rPr lang="en-US" sz="2800" b="1" dirty="0" err="1"/>
              <a:t>căng</a:t>
            </a:r>
            <a:r>
              <a:rPr lang="en-US" sz="2800" b="1" dirty="0"/>
              <a:t> </a:t>
            </a:r>
            <a:r>
              <a:rPr lang="en-US" sz="2800" b="1" dirty="0" err="1"/>
              <a:t>thẳng</a:t>
            </a:r>
            <a:r>
              <a:rPr lang="en-US" sz="2800" b="1" dirty="0"/>
              <a:t>. </a:t>
            </a:r>
            <a:endParaRPr lang="en-US" sz="2800" dirty="0"/>
          </a:p>
          <a:p>
            <a:pPr algn="r"/>
            <a:endParaRPr lang="en-US" altLang="zh-CN" sz="2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64B881-BC20-401D-97BD-C53EA990330D}"/>
              </a:ext>
            </a:extLst>
          </p:cNvPr>
          <p:cNvSpPr txBox="1"/>
          <p:nvPr/>
        </p:nvSpPr>
        <p:spPr>
          <a:xfrm>
            <a:off x="2444656" y="92428"/>
            <a:ext cx="99911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ỨNG PHÓ VỚI TÂM LÍ CĂNG THẲNG</a:t>
            </a:r>
            <a:endParaRPr lang="en-US" sz="40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E89179A1-59C5-43AA-9FE3-D377E67F701C}"/>
              </a:ext>
            </a:extLst>
          </p:cNvPr>
          <p:cNvSpPr txBox="1"/>
          <p:nvPr/>
        </p:nvSpPr>
        <p:spPr>
          <a:xfrm>
            <a:off x="1114255" y="43499"/>
            <a:ext cx="1939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4400" b="1" dirty="0">
                <a:solidFill>
                  <a:srgbClr val="0070C0"/>
                </a:solidFill>
                <a:cs typeface="Times New Roman" panose="02020603050405020304" pitchFamily="18" charset="0"/>
              </a:rPr>
              <a:t>BÀI 7: </a:t>
            </a:r>
            <a:endParaRPr lang="zh-CN" altLang="en-US" sz="4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D56135-0D9B-4DA3-81DF-D22763C92EF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5" y="1554409"/>
            <a:ext cx="5970850" cy="518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C064E1D8-632C-4879-9928-F191F58A2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64401"/>
            <a:ext cx="3941366" cy="2256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4744DB-122E-40EF-954D-781F9FA6A901}"/>
              </a:ext>
            </a:extLst>
          </p:cNvPr>
          <p:cNvSpPr txBox="1"/>
          <p:nvPr/>
        </p:nvSpPr>
        <p:spPr>
          <a:xfrm>
            <a:off x="457200" y="2683740"/>
            <a:ext cx="521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Algerian" panose="04020705040A02060702" pitchFamily="82" charset="0"/>
              </a:rPr>
              <a:t>THẢO LUẬN NHÓM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72D5D-61FF-4821-8743-B147606E2B64}"/>
              </a:ext>
            </a:extLst>
          </p:cNvPr>
          <p:cNvSpPr txBox="1"/>
          <p:nvPr/>
        </p:nvSpPr>
        <p:spPr>
          <a:xfrm>
            <a:off x="-1" y="3803869"/>
            <a:ext cx="6035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</p:spTree>
    <p:extLst>
      <p:ext uri="{BB962C8B-B14F-4D97-AF65-F5344CB8AC3E}">
        <p14:creationId xmlns:p14="http://schemas.microsoft.com/office/powerpoint/2010/main" val="40736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11" grpId="0"/>
      <p:bldP spid="12" grpId="0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600" y="5323745"/>
            <a:ext cx="2225041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4F2268-2D24-4D93-9366-79F50807D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322140"/>
              </p:ext>
            </p:extLst>
          </p:nvPr>
        </p:nvGraphicFramePr>
        <p:xfrm>
          <a:off x="2057400" y="1690298"/>
          <a:ext cx="8305800" cy="1737360"/>
        </p:xfrm>
        <a:graphic>
          <a:graphicData uri="http://schemas.openxmlformats.org/drawingml/2006/table">
            <a:tbl>
              <a:tblPr firstRow="1" firstCol="1" bandRow="1"/>
              <a:tblGrid>
                <a:gridCol w="776476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3155444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2782834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1591046">
                  <a:extLst>
                    <a:ext uri="{9D8B030D-6E8A-4147-A177-3AD203B41FA5}">
                      <a16:colId xmlns:a16="http://schemas.microsoft.com/office/drawing/2014/main" val="2296608531"/>
                    </a:ext>
                  </a:extLst>
                </a:gridCol>
              </a:tblGrid>
              <a:tr h="887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42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42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0B4BBF-276F-4C50-AAAA-73E950887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725008"/>
              </p:ext>
            </p:extLst>
          </p:nvPr>
        </p:nvGraphicFramePr>
        <p:xfrm>
          <a:off x="2057400" y="4337164"/>
          <a:ext cx="8305800" cy="2063635"/>
        </p:xfrm>
        <a:graphic>
          <a:graphicData uri="http://schemas.openxmlformats.org/drawingml/2006/table">
            <a:tbl>
              <a:tblPr firstRow="1" firstCol="1" bandRow="1"/>
              <a:tblGrid>
                <a:gridCol w="694040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3801760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2087880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856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76ECF7D9-C5AD-4FEC-AC87-66879CA24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61" y="99350"/>
            <a:ext cx="106795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F78144-6A31-4732-A195-7398A21739EF}"/>
              </a:ext>
            </a:extLst>
          </p:cNvPr>
          <p:cNvSpPr txBox="1"/>
          <p:nvPr/>
        </p:nvSpPr>
        <p:spPr>
          <a:xfrm>
            <a:off x="2057400" y="1153319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AA6FE-2D39-4384-9EA3-0583276DD21A}"/>
              </a:ext>
            </a:extLst>
          </p:cNvPr>
          <p:cNvSpPr txBox="1"/>
          <p:nvPr/>
        </p:nvSpPr>
        <p:spPr>
          <a:xfrm>
            <a:off x="2057400" y="3754986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660010" y="494506"/>
            <a:ext cx="106795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6962AB-E57A-4862-B51F-99340D5B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696453"/>
              </p:ext>
            </p:extLst>
          </p:nvPr>
        </p:nvGraphicFramePr>
        <p:xfrm>
          <a:off x="660010" y="1362600"/>
          <a:ext cx="10907150" cy="3548431"/>
        </p:xfrm>
        <a:graphic>
          <a:graphicData uri="http://schemas.openxmlformats.org/drawingml/2006/table">
            <a:tbl>
              <a:tblPr firstRow="1" firstCol="1" bandRow="1"/>
              <a:tblGrid>
                <a:gridCol w="1012778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2686869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4799583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1956515853"/>
                    </a:ext>
                  </a:extLst>
                </a:gridCol>
              </a:tblGrid>
              <a:tr h="107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881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795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  <a:tr h="795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38401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A4CDE64-0F6B-43B2-BA8B-A8FBBC7BFB4D}"/>
              </a:ext>
            </a:extLst>
          </p:cNvPr>
          <p:cNvSpPr txBox="1"/>
          <p:nvPr/>
        </p:nvSpPr>
        <p:spPr>
          <a:xfrm>
            <a:off x="1905000" y="2483281"/>
            <a:ext cx="245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A7673-8533-4D89-90EA-ABE3CF601173}"/>
              </a:ext>
            </a:extLst>
          </p:cNvPr>
          <p:cNvSpPr txBox="1"/>
          <p:nvPr/>
        </p:nvSpPr>
        <p:spPr>
          <a:xfrm>
            <a:off x="1920240" y="3414642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9FB81-EDFF-4088-9409-E0A349B4461E}"/>
              </a:ext>
            </a:extLst>
          </p:cNvPr>
          <p:cNvSpPr txBox="1"/>
          <p:nvPr/>
        </p:nvSpPr>
        <p:spPr>
          <a:xfrm>
            <a:off x="1859280" y="4215348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4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6EC11-EB33-4DF3-B4E3-FC03F313B8BC}"/>
              </a:ext>
            </a:extLst>
          </p:cNvPr>
          <p:cNvSpPr txBox="1"/>
          <p:nvPr/>
        </p:nvSpPr>
        <p:spPr>
          <a:xfrm>
            <a:off x="4358640" y="2561256"/>
            <a:ext cx="486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DC451-855A-4FA4-B4FB-F326F621FD10}"/>
              </a:ext>
            </a:extLst>
          </p:cNvPr>
          <p:cNvSpPr txBox="1"/>
          <p:nvPr/>
        </p:nvSpPr>
        <p:spPr>
          <a:xfrm>
            <a:off x="4450080" y="3470364"/>
            <a:ext cx="467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8F404-4993-47CC-87B0-67D34243DD24}"/>
              </a:ext>
            </a:extLst>
          </p:cNvPr>
          <p:cNvSpPr txBox="1"/>
          <p:nvPr/>
        </p:nvSpPr>
        <p:spPr>
          <a:xfrm>
            <a:off x="4419600" y="4190697"/>
            <a:ext cx="445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32B0F-180C-44E9-8C6A-111F0B6A5E9C}"/>
              </a:ext>
            </a:extLst>
          </p:cNvPr>
          <p:cNvSpPr txBox="1"/>
          <p:nvPr/>
        </p:nvSpPr>
        <p:spPr>
          <a:xfrm>
            <a:off x="9677400" y="2561256"/>
            <a:ext cx="1662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171BE7-BC43-46DD-A1AD-D973B5508380}"/>
              </a:ext>
            </a:extLst>
          </p:cNvPr>
          <p:cNvSpPr txBox="1"/>
          <p:nvPr/>
        </p:nvSpPr>
        <p:spPr>
          <a:xfrm>
            <a:off x="9220200" y="3380272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5F8DCA-4D6B-4884-A26D-17B1DEBAB720}"/>
              </a:ext>
            </a:extLst>
          </p:cNvPr>
          <p:cNvSpPr txBox="1"/>
          <p:nvPr/>
        </p:nvSpPr>
        <p:spPr>
          <a:xfrm>
            <a:off x="9677400" y="4215348"/>
            <a:ext cx="144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35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  <p:bldP spid="2" grpId="0"/>
      <p:bldP spid="8" grpId="0"/>
      <p:bldP spid="10" grpId="0"/>
      <p:bldP spid="6" grpId="0"/>
      <p:bldP spid="7" grpId="0"/>
      <p:bldP spid="9" grpId="0"/>
      <p:bldP spid="11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1308</Words>
  <Application>Microsoft Office PowerPoint</Application>
  <PresentationFormat>Widescreen</PresentationFormat>
  <Paragraphs>181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61" baseType="lpstr">
      <vt:lpstr>DengXian</vt:lpstr>
      <vt:lpstr>DengXian</vt:lpstr>
      <vt:lpstr>等线 Light</vt:lpstr>
      <vt:lpstr>微软雅黑</vt:lpstr>
      <vt:lpstr>SimSun</vt:lpstr>
      <vt:lpstr>SimSun</vt:lpstr>
      <vt:lpstr>#9Slide05 Brannboll Ny</vt:lpstr>
      <vt:lpstr>#9Slide07 Marbelia Regular</vt:lpstr>
      <vt:lpstr>.VnArial Narrow</vt:lpstr>
      <vt:lpstr>【苹果】迟暮朝朝醉晚灯</vt:lpstr>
      <vt:lpstr>Algerian</vt:lpstr>
      <vt:lpstr>Arial</vt:lpstr>
      <vt:lpstr>Calibri</vt:lpstr>
      <vt:lpstr>Calibri Light</vt:lpstr>
      <vt:lpstr>Helvetica Neue</vt:lpstr>
      <vt:lpstr>inpin heiti</vt:lpstr>
      <vt:lpstr>ITC Avant Garde Std Bk</vt:lpstr>
      <vt:lpstr>SVN-Vanilla Daisy Pro</vt:lpstr>
      <vt:lpstr>Tahoma</vt:lpstr>
      <vt:lpstr>Times New Roman</vt:lpstr>
      <vt:lpstr>Verdana</vt:lpstr>
      <vt:lpstr>Webdings</vt:lpstr>
      <vt:lpstr>Wingdings</vt:lpstr>
      <vt:lpstr>方正静蕾简体</vt:lpstr>
      <vt:lpstr>Office 主题​​</vt:lpstr>
      <vt:lpstr>4_Office Theme</vt:lpstr>
      <vt:lpstr>1_Office Theme</vt:lpstr>
      <vt:lpstr>第一PPT，www.1ppt.com</vt:lpstr>
      <vt:lpstr>www.33ppt.com ​​</vt:lpstr>
      <vt:lpstr>2_Office Theme</vt:lpstr>
      <vt:lpstr>1_Thiết kế: Thạch Trương Thảo (0987 039 863)</vt:lpstr>
      <vt:lpstr>26_Office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MSHUE</dc:creator>
  <cp:lastModifiedBy>MSHUE</cp:lastModifiedBy>
  <cp:revision>37</cp:revision>
  <dcterms:created xsi:type="dcterms:W3CDTF">2022-08-08T00:24:14Z</dcterms:created>
  <dcterms:modified xsi:type="dcterms:W3CDTF">2022-08-08T12:40:24Z</dcterms:modified>
</cp:coreProperties>
</file>