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329" r:id="rId4"/>
    <p:sldId id="257" r:id="rId5"/>
    <p:sldId id="310" r:id="rId6"/>
    <p:sldId id="308" r:id="rId7"/>
    <p:sldId id="275" r:id="rId8"/>
    <p:sldId id="315" r:id="rId9"/>
    <p:sldId id="317" r:id="rId10"/>
    <p:sldId id="353" r:id="rId11"/>
    <p:sldId id="332" r:id="rId12"/>
    <p:sldId id="339" r:id="rId13"/>
    <p:sldId id="316" r:id="rId14"/>
    <p:sldId id="349" r:id="rId15"/>
    <p:sldId id="269" r:id="rId16"/>
    <p:sldId id="348" r:id="rId17"/>
    <p:sldId id="344" r:id="rId18"/>
    <p:sldId id="276" r:id="rId19"/>
    <p:sldId id="330" r:id="rId20"/>
    <p:sldId id="350" r:id="rId21"/>
    <p:sldId id="351" r:id="rId22"/>
    <p:sldId id="336" r:id="rId23"/>
    <p:sldId id="347" r:id="rId24"/>
    <p:sldId id="338" r:id="rId25"/>
    <p:sldId id="307" r:id="rId26"/>
    <p:sldId id="312" r:id="rId27"/>
    <p:sldId id="277" r:id="rId28"/>
    <p:sldId id="352" r:id="rId29"/>
    <p:sldId id="321" r:id="rId30"/>
    <p:sldId id="342" r:id="rId31"/>
    <p:sldId id="323" r:id="rId32"/>
    <p:sldId id="341" r:id="rId33"/>
    <p:sldId id="343" r:id="rId34"/>
    <p:sldId id="354" r:id="rId35"/>
    <p:sldId id="328" r:id="rId36"/>
    <p:sldId id="345" r:id="rId37"/>
    <p:sldId id="34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735" autoAdjust="0"/>
    <p:restoredTop sz="94200" autoAdjust="0"/>
  </p:normalViewPr>
  <p:slideViewPr>
    <p:cSldViewPr snapToGrid="0">
      <p:cViewPr>
        <p:scale>
          <a:sx n="51" d="100"/>
          <a:sy n="51" d="100"/>
        </p:scale>
        <p:origin x="-966" y="-5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1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1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4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8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9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5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37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0.png"/><Relationship Id="rId4" Type="http://schemas.openxmlformats.org/officeDocument/2006/relationships/image" Target="../media/image4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7" Type="http://schemas.openxmlformats.org/officeDocument/2006/relationships/image" Target="../media/image63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6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2176" y="817516"/>
            <a:ext cx="8093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39" y="1694678"/>
            <a:ext cx="2245871" cy="2245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650" y="4127269"/>
            <a:ext cx="107769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 DẠY HỌC TRÊN TRUYỀN HÌNH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TOÁN LỚP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681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6791" y="1274016"/>
            <a:ext cx="1016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xét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Muốn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khẳng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định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Oz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thì</a:t>
            </a:r>
            <a:r>
              <a:rPr lang="en-US" sz="2400" dirty="0" smtClean="0">
                <a:solidFill>
                  <a:schemeClr val="bg1"/>
                </a:solidFill>
              </a:rPr>
              <a:t> ta </a:t>
            </a:r>
            <a:r>
              <a:rPr lang="en-US" sz="2400" dirty="0" err="1" smtClean="0">
                <a:solidFill>
                  <a:schemeClr val="bg1"/>
                </a:solidFill>
              </a:rPr>
              <a:t>phải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chỉ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 :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35239" y="2676878"/>
            <a:ext cx="4247521" cy="3421763"/>
            <a:chOff x="2715730" y="3138543"/>
            <a:chExt cx="4247521" cy="3421763"/>
          </a:xfrm>
        </p:grpSpPr>
        <p:sp>
          <p:nvSpPr>
            <p:cNvPr id="15" name="Pie 14"/>
            <p:cNvSpPr/>
            <p:nvPr/>
          </p:nvSpPr>
          <p:spPr>
            <a:xfrm rot="11706471">
              <a:off x="2715730" y="4170899"/>
              <a:ext cx="2446214" cy="1771250"/>
            </a:xfrm>
            <a:prstGeom prst="pie">
              <a:avLst>
                <a:gd name="adj1" fmla="val 9799932"/>
                <a:gd name="adj2" fmla="val 11165809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4278" y="4768529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7256" y="3138543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6757" y="4455535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z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98067" y="6098641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Pie 13"/>
            <p:cNvSpPr/>
            <p:nvPr/>
          </p:nvSpPr>
          <p:spPr>
            <a:xfrm rot="11706471">
              <a:off x="3035427" y="4156114"/>
              <a:ext cx="1773911" cy="1795961"/>
            </a:xfrm>
            <a:prstGeom prst="pie">
              <a:avLst>
                <a:gd name="adj1" fmla="val 8175971"/>
                <a:gd name="adj2" fmla="val 9778294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916446" y="5054095"/>
              <a:ext cx="2966314" cy="114008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261860" flipV="1">
              <a:off x="4041352" y="4381176"/>
              <a:ext cx="2910625" cy="12363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261860" flipV="1">
              <a:off x="4269098" y="3154230"/>
              <a:ext cx="1970443" cy="233107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510498" y="1863181"/>
            <a:ext cx="440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Tia Oz </a:t>
            </a:r>
            <a:r>
              <a:rPr lang="en-US" sz="2400" dirty="0" err="1" smtClean="0">
                <a:solidFill>
                  <a:schemeClr val="bg1"/>
                </a:solidFill>
              </a:rPr>
              <a:t>nằm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Ox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39434" y="2324846"/>
            <a:ext cx="440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xOz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bằng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zOy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Left Brace 1"/>
          <p:cNvSpPr/>
          <p:nvPr/>
        </p:nvSpPr>
        <p:spPr>
          <a:xfrm>
            <a:off x="1412112" y="1903154"/>
            <a:ext cx="127322" cy="851621"/>
          </a:xfrm>
          <a:prstGeom prst="lef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7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07811" y="956439"/>
            <a:ext cx="3396253" cy="3218692"/>
            <a:chOff x="607526" y="152289"/>
            <a:chExt cx="3396253" cy="3218692"/>
          </a:xfrm>
        </p:grpSpPr>
        <p:sp>
          <p:nvSpPr>
            <p:cNvPr id="30" name="Pie 29"/>
            <p:cNvSpPr/>
            <p:nvPr/>
          </p:nvSpPr>
          <p:spPr>
            <a:xfrm rot="11706471">
              <a:off x="607526" y="1720579"/>
              <a:ext cx="1787973" cy="1650402"/>
            </a:xfrm>
            <a:prstGeom prst="pie">
              <a:avLst>
                <a:gd name="adj1" fmla="val 7225766"/>
                <a:gd name="adj2" fmla="val 9892875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176549" y="152289"/>
              <a:ext cx="2827230" cy="2859264"/>
              <a:chOff x="1176549" y="152289"/>
              <a:chExt cx="2827230" cy="2859264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1500677" y="320040"/>
                <a:ext cx="0" cy="222984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1247077" y="2499872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O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76549" y="152289"/>
                <a:ext cx="3241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y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310860" y="613954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686063" y="2549888"/>
                <a:ext cx="317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x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1500677" y="2549887"/>
                <a:ext cx="2483494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1487798" y="613954"/>
                <a:ext cx="1958289" cy="193593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291182" y="1839444"/>
                    <a:ext cx="74417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1182" y="1839444"/>
                    <a:ext cx="744178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Rectangle 33"/>
              <p:cNvSpPr/>
              <p:nvPr/>
            </p:nvSpPr>
            <p:spPr>
              <a:xfrm>
                <a:off x="1498253" y="2365477"/>
                <a:ext cx="180304" cy="18030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903149" y="1060728"/>
            <a:ext cx="3859834" cy="3191862"/>
            <a:chOff x="525026" y="3144225"/>
            <a:chExt cx="3859834" cy="3191862"/>
          </a:xfrm>
        </p:grpSpPr>
        <p:sp>
          <p:nvSpPr>
            <p:cNvPr id="49" name="Pie 48"/>
            <p:cNvSpPr/>
            <p:nvPr/>
          </p:nvSpPr>
          <p:spPr>
            <a:xfrm rot="11706471">
              <a:off x="1034058" y="4616367"/>
              <a:ext cx="1581982" cy="1454836"/>
            </a:xfrm>
            <a:prstGeom prst="pie">
              <a:avLst>
                <a:gd name="adj1" fmla="val 7867756"/>
                <a:gd name="adj2" fmla="val 9895087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25026" y="3144225"/>
              <a:ext cx="3859834" cy="3191862"/>
              <a:chOff x="525026" y="3144225"/>
              <a:chExt cx="3859834" cy="3191862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577873" y="5293769"/>
                <a:ext cx="362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A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25026" y="3144225"/>
                <a:ext cx="4299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m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625148" y="3539630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p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038290" y="5293768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n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701131" y="4837482"/>
                    <a:ext cx="74417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34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1131" y="4837482"/>
                    <a:ext cx="744178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841813" y="3905593"/>
                    <a:ext cx="74417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80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1813" y="3905593"/>
                    <a:ext cx="744178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Pie 50"/>
              <p:cNvSpPr/>
              <p:nvPr/>
            </p:nvSpPr>
            <p:spPr>
              <a:xfrm rot="11706471">
                <a:off x="801167" y="4351484"/>
                <a:ext cx="2047764" cy="1984603"/>
              </a:xfrm>
              <a:prstGeom prst="pie">
                <a:avLst>
                  <a:gd name="adj1" fmla="val 3043768"/>
                  <a:gd name="adj2" fmla="val 7859342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Pie 52"/>
              <p:cNvSpPr/>
              <p:nvPr/>
            </p:nvSpPr>
            <p:spPr>
              <a:xfrm rot="11706471">
                <a:off x="1149838" y="4702078"/>
                <a:ext cx="1383950" cy="1283415"/>
              </a:xfrm>
              <a:prstGeom prst="pie">
                <a:avLst>
                  <a:gd name="adj1" fmla="val 7809712"/>
                  <a:gd name="adj2" fmla="val 9891564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889174" y="3273287"/>
                <a:ext cx="942299" cy="207049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1818594" y="3869516"/>
                <a:ext cx="2198265" cy="147426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831473" y="5343784"/>
                <a:ext cx="2483494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/>
          <p:cNvGrpSpPr/>
          <p:nvPr/>
        </p:nvGrpSpPr>
        <p:grpSpPr>
          <a:xfrm>
            <a:off x="7938832" y="1250784"/>
            <a:ext cx="3760632" cy="2544736"/>
            <a:chOff x="7925207" y="448330"/>
            <a:chExt cx="3760632" cy="2544736"/>
          </a:xfrm>
        </p:grpSpPr>
        <p:sp>
          <p:nvSpPr>
            <p:cNvPr id="50" name="Pie 49"/>
            <p:cNvSpPr/>
            <p:nvPr/>
          </p:nvSpPr>
          <p:spPr>
            <a:xfrm rot="11706471">
              <a:off x="9659393" y="1380423"/>
              <a:ext cx="628690" cy="661683"/>
            </a:xfrm>
            <a:prstGeom prst="pie">
              <a:avLst>
                <a:gd name="adj1" fmla="val 20654142"/>
                <a:gd name="adj2" fmla="val 8202074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925207" y="1256392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163621" y="1494266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1256492" y="448330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1326390" y="2531401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v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4" name="Pie 83"/>
            <p:cNvSpPr/>
            <p:nvPr/>
          </p:nvSpPr>
          <p:spPr>
            <a:xfrm rot="11706471">
              <a:off x="9405255" y="1074378"/>
              <a:ext cx="1149756" cy="1280169"/>
            </a:xfrm>
            <a:prstGeom prst="pie">
              <a:avLst>
                <a:gd name="adj1" fmla="val 11628001"/>
                <a:gd name="adj2" fmla="val 20678876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7938832" y="1718057"/>
              <a:ext cx="2041301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9966508" y="1718057"/>
              <a:ext cx="1719331" cy="9144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9953629" y="818167"/>
              <a:ext cx="1719331" cy="89989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9379375" y="884511"/>
                  <a:ext cx="91409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153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9375" y="884511"/>
                  <a:ext cx="914096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9379375" y="2340246"/>
                  <a:ext cx="91409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153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9375" y="2340246"/>
                  <a:ext cx="914096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779180" y="410650"/>
            <a:ext cx="703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Ví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dụ</a:t>
            </a:r>
            <a:r>
              <a:rPr lang="en-US" sz="2400" b="1" dirty="0" smtClean="0">
                <a:solidFill>
                  <a:schemeClr val="bg1"/>
                </a:solidFill>
              </a:rPr>
              <a:t> 1. </a:t>
            </a:r>
            <a:r>
              <a:rPr lang="en-US" sz="2400" dirty="0" smtClean="0">
                <a:solidFill>
                  <a:schemeClr val="bg1"/>
                </a:solidFill>
              </a:rPr>
              <a:t>Cho </a:t>
            </a:r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vẽ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các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khẳng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định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đúng</a:t>
            </a:r>
            <a:r>
              <a:rPr lang="en-US" sz="2400" dirty="0" smtClean="0">
                <a:solidFill>
                  <a:schemeClr val="bg1"/>
                </a:solidFill>
              </a:rPr>
              <a:t> hay </a:t>
            </a:r>
            <a:r>
              <a:rPr lang="en-US" sz="2400" dirty="0" err="1" smtClean="0">
                <a:solidFill>
                  <a:schemeClr val="bg1"/>
                </a:solidFill>
              </a:rPr>
              <a:t>sai</a:t>
            </a:r>
            <a:r>
              <a:rPr lang="en-US" sz="2400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19850" y="3765687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15838" y="4518477"/>
            <a:ext cx="4879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a) Tia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10834" y="3671937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495865" y="3671937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15838" y="5192174"/>
            <a:ext cx="496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b) Tia </a:t>
            </a:r>
            <a:r>
              <a:rPr lang="en-US" sz="2400" dirty="0" err="1" smtClean="0">
                <a:solidFill>
                  <a:schemeClr val="bg1"/>
                </a:solidFill>
              </a:rPr>
              <a:t>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mAn.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39704" y="5865871"/>
            <a:ext cx="486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Tia Ds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uDv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96966" y="4450428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689657" y="4440068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596967" y="5132420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588296" y="5811562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751714" y="5058475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51712" y="5758236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6" name="Pie 65"/>
          <p:cNvSpPr/>
          <p:nvPr/>
        </p:nvSpPr>
        <p:spPr>
          <a:xfrm rot="11706471">
            <a:off x="-150440" y="2248803"/>
            <a:ext cx="2490494" cy="2209114"/>
          </a:xfrm>
          <a:prstGeom prst="pie">
            <a:avLst>
              <a:gd name="adj1" fmla="val 4518572"/>
              <a:gd name="adj2" fmla="val 7210946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52" grpId="0"/>
      <p:bldP spid="58" grpId="0"/>
      <p:bldP spid="59" grpId="0"/>
      <p:bldP spid="60" grpId="0"/>
      <p:bldP spid="61" grpId="0"/>
      <p:bldP spid="3" grpId="0" animBg="1"/>
      <p:bldP spid="62" grpId="0"/>
      <p:bldP spid="63" grpId="0" animBg="1"/>
      <p:bldP spid="64" grpId="0" animBg="1"/>
      <p:bldP spid="65" grpId="0"/>
      <p:bldP spid="67" grpId="0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427" y="1033402"/>
            <a:ext cx="8814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Ví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dụ</a:t>
            </a:r>
            <a:r>
              <a:rPr lang="en-US" sz="2400" b="1" dirty="0" smtClean="0">
                <a:solidFill>
                  <a:schemeClr val="bg1"/>
                </a:solidFill>
              </a:rPr>
              <a:t> 2.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Trong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câu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trả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lời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sau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em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hãy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câu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đúng</a:t>
            </a:r>
            <a:r>
              <a:rPr lang="en-US" sz="2400" dirty="0" smtClean="0">
                <a:solidFill>
                  <a:schemeClr val="bg1"/>
                </a:solidFill>
              </a:rPr>
              <a:t> 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Tia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thì</a:t>
            </a:r>
            <a:r>
              <a:rPr lang="en-US" sz="2400" dirty="0" smtClean="0">
                <a:solidFill>
                  <a:schemeClr val="bg1"/>
                </a:solidFill>
              </a:rPr>
              <a:t> :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7794" y="2600192"/>
                <a:ext cx="1962334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94" y="2600192"/>
                <a:ext cx="1962334" cy="473976"/>
              </a:xfrm>
              <a:prstGeom prst="rect">
                <a:avLst/>
              </a:prstGeom>
              <a:blipFill rotWithShape="1">
                <a:blip r:embed="rId2"/>
                <a:stretch>
                  <a:fillRect l="-4969" t="-7792" r="-26398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7794" y="3535194"/>
                <a:ext cx="290286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94" y="3535194"/>
                <a:ext cx="2902860" cy="473719"/>
              </a:xfrm>
              <a:prstGeom prst="rect">
                <a:avLst/>
              </a:prstGeom>
              <a:blipFill rotWithShape="1">
                <a:blip r:embed="rId3"/>
                <a:stretch>
                  <a:fillRect l="-3361" t="-7692" r="-16387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6994" y="4440068"/>
                <a:ext cx="470068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yOt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4" y="4440068"/>
                <a:ext cx="4700680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1946" t="-7692" r="-5966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6994" y="5154418"/>
                <a:ext cx="4700680" cy="861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xOy</m:t>
                            </m:r>
                          </m:e>
                        </m:acc>
                      </m:num>
                      <m:den>
                        <m:r>
                          <a:rPr lang="en-US" sz="32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4" y="5154418"/>
                <a:ext cx="4700680" cy="861070"/>
              </a:xfrm>
              <a:prstGeom prst="rect">
                <a:avLst/>
              </a:prstGeom>
              <a:blipFill rotWithShape="1">
                <a:blip r:embed="rId5"/>
                <a:stretch>
                  <a:fillRect l="-1946"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492399" y="2526835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492399" y="3388224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507674" y="4330156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507674" y="5154418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18658" y="4286557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18658" y="2474440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28073" y="3344625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10588" y="5107932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Đ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016166" y="1680403"/>
            <a:ext cx="4100353" cy="3421763"/>
            <a:chOff x="6016166" y="1680403"/>
            <a:chExt cx="4100353" cy="3421763"/>
          </a:xfrm>
        </p:grpSpPr>
        <p:sp>
          <p:nvSpPr>
            <p:cNvPr id="37" name="Pie 36"/>
            <p:cNvSpPr/>
            <p:nvPr/>
          </p:nvSpPr>
          <p:spPr>
            <a:xfrm rot="11706471">
              <a:off x="6016166" y="2523549"/>
              <a:ext cx="2170829" cy="2128693"/>
            </a:xfrm>
            <a:prstGeom prst="pie">
              <a:avLst>
                <a:gd name="adj1" fmla="val 8157524"/>
                <a:gd name="adj2" fmla="val 9792851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68820" y="3310389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41798" y="1680403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821299" y="2997395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562609" y="4640501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2" name="Pie 41"/>
            <p:cNvSpPr/>
            <p:nvPr/>
          </p:nvSpPr>
          <p:spPr>
            <a:xfrm rot="11706471">
              <a:off x="6155734" y="2646437"/>
              <a:ext cx="1857828" cy="1893278"/>
            </a:xfrm>
            <a:prstGeom prst="pie">
              <a:avLst>
                <a:gd name="adj1" fmla="val 9791182"/>
                <a:gd name="adj2" fmla="val 11142378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080988" y="3595955"/>
              <a:ext cx="2966314" cy="114008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261860" flipV="1">
              <a:off x="7205894" y="2923036"/>
              <a:ext cx="2910625" cy="123637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261860" flipV="1">
              <a:off x="7433638" y="1696090"/>
              <a:ext cx="1970443" cy="233107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62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8" grpId="0" animBg="1"/>
      <p:bldP spid="20" grpId="0" animBg="1"/>
      <p:bldP spid="21" grpId="0" animBg="1"/>
      <p:bldP spid="27" grpId="0" animBg="1"/>
      <p:bldP spid="19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426" y="1033402"/>
            <a:ext cx="11197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Ví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dụ</a:t>
            </a:r>
            <a:r>
              <a:rPr lang="en-US" sz="2400" b="1" dirty="0" smtClean="0">
                <a:solidFill>
                  <a:schemeClr val="bg1"/>
                </a:solidFill>
              </a:rPr>
              <a:t> 3 (</a:t>
            </a:r>
            <a:r>
              <a:rPr lang="en-US" sz="2400" b="1" dirty="0" err="1" smtClean="0">
                <a:solidFill>
                  <a:schemeClr val="bg1"/>
                </a:solidFill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</a:rPr>
              <a:t> 32 </a:t>
            </a:r>
            <a:r>
              <a:rPr lang="en-US" sz="2400" b="1" dirty="0">
                <a:solidFill>
                  <a:schemeClr val="bg1"/>
                </a:solidFill>
              </a:rPr>
              <a:t>SGK – </a:t>
            </a:r>
            <a:r>
              <a:rPr lang="en-US" sz="2400" b="1" dirty="0" err="1">
                <a:solidFill>
                  <a:schemeClr val="bg1"/>
                </a:solidFill>
              </a:rPr>
              <a:t>Tr</a:t>
            </a:r>
            <a:r>
              <a:rPr lang="en-US" sz="2400" b="1" dirty="0">
                <a:solidFill>
                  <a:schemeClr val="bg1"/>
                </a:solidFill>
              </a:rPr>
              <a:t> 87).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nào</a:t>
            </a:r>
            <a:r>
              <a:rPr lang="en-US" sz="2400" dirty="0" smtClean="0">
                <a:solidFill>
                  <a:schemeClr val="bg1"/>
                </a:solidFill>
              </a:rPr>
              <a:t> ta </a:t>
            </a:r>
            <a:r>
              <a:rPr lang="en-US" sz="2400" dirty="0" err="1" smtClean="0">
                <a:solidFill>
                  <a:schemeClr val="bg1"/>
                </a:solidFill>
              </a:rPr>
              <a:t>kết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luận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r>
              <a:rPr lang="en-US" sz="2400" dirty="0" err="1" smtClean="0">
                <a:solidFill>
                  <a:schemeClr val="bg1"/>
                </a:solidFill>
              </a:rPr>
              <a:t>Trong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câu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trả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lời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sau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em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hãy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câu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đúng</a:t>
            </a:r>
            <a:r>
              <a:rPr lang="en-US" sz="2400" dirty="0" smtClean="0">
                <a:solidFill>
                  <a:schemeClr val="bg1"/>
                </a:solidFill>
              </a:rPr>
              <a:t> 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Tia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thì</a:t>
            </a:r>
            <a:r>
              <a:rPr lang="en-US" sz="2400" dirty="0" smtClean="0">
                <a:solidFill>
                  <a:schemeClr val="bg1"/>
                </a:solidFill>
              </a:rPr>
              <a:t> :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7794" y="2600192"/>
                <a:ext cx="1962334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94" y="2600192"/>
                <a:ext cx="1962334" cy="473976"/>
              </a:xfrm>
              <a:prstGeom prst="rect">
                <a:avLst/>
              </a:prstGeom>
              <a:blipFill rotWithShape="1">
                <a:blip r:embed="rId2"/>
                <a:stretch>
                  <a:fillRect l="-4969" t="-7792" r="-26398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7794" y="3535194"/>
                <a:ext cx="290286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94" y="3535194"/>
                <a:ext cx="2902860" cy="473719"/>
              </a:xfrm>
              <a:prstGeom prst="rect">
                <a:avLst/>
              </a:prstGeom>
              <a:blipFill rotWithShape="1">
                <a:blip r:embed="rId3"/>
                <a:stretch>
                  <a:fillRect l="-3361" t="-7692" r="-16387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6994" y="4440068"/>
                <a:ext cx="470068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yOt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4" y="4440068"/>
                <a:ext cx="4700680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1946" t="-7692" r="-5966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6994" y="5154418"/>
                <a:ext cx="3116824" cy="81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xOy</m:t>
                            </m:r>
                          </m:e>
                        </m:acc>
                      </m:num>
                      <m:den>
                        <m:r>
                          <a:rPr lang="en-US" sz="30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0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4" y="5154418"/>
                <a:ext cx="3116824" cy="812979"/>
              </a:xfrm>
              <a:prstGeom prst="rect">
                <a:avLst/>
              </a:prstGeom>
              <a:blipFill rotWithShape="1">
                <a:blip r:embed="rId5"/>
                <a:stretch>
                  <a:fillRect l="-2930" b="-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999233" y="1680403"/>
            <a:ext cx="4117286" cy="3421763"/>
            <a:chOff x="5999233" y="1680403"/>
            <a:chExt cx="4117286" cy="3421763"/>
          </a:xfrm>
        </p:grpSpPr>
        <p:sp>
          <p:nvSpPr>
            <p:cNvPr id="29" name="Pie 28"/>
            <p:cNvSpPr/>
            <p:nvPr/>
          </p:nvSpPr>
          <p:spPr>
            <a:xfrm rot="11706471">
              <a:off x="5999233" y="2529788"/>
              <a:ext cx="2170829" cy="2128693"/>
            </a:xfrm>
            <a:prstGeom prst="pie">
              <a:avLst>
                <a:gd name="adj1" fmla="val 8160606"/>
                <a:gd name="adj2" fmla="val 9760265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68820" y="3310389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341798" y="1680403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821299" y="2997395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62609" y="4640501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Pie 27"/>
            <p:cNvSpPr/>
            <p:nvPr/>
          </p:nvSpPr>
          <p:spPr>
            <a:xfrm rot="11706471">
              <a:off x="6172667" y="2646437"/>
              <a:ext cx="1857828" cy="1893278"/>
            </a:xfrm>
            <a:prstGeom prst="pie">
              <a:avLst>
                <a:gd name="adj1" fmla="val 9796157"/>
                <a:gd name="adj2" fmla="val 11208413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080988" y="3595955"/>
              <a:ext cx="2966314" cy="114008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261860" flipV="1">
              <a:off x="7205894" y="2923036"/>
              <a:ext cx="2910625" cy="123637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261860" flipV="1">
              <a:off x="7433638" y="1696090"/>
              <a:ext cx="1970443" cy="233107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492399" y="2526835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492399" y="3388224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507674" y="4330156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507674" y="5210690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18658" y="4286557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18658" y="2474440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61939" y="3344625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27357" y="5164204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Đ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38507" y="1831798"/>
            <a:ext cx="770708" cy="40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khi</a:t>
            </a:r>
            <a:r>
              <a:rPr lang="en-US" sz="2400" b="1" dirty="0" smtClean="0">
                <a:solidFill>
                  <a:srgbClr val="FFFF00"/>
                </a:solidFill>
              </a:rPr>
              <a:t> :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8" grpId="0" animBg="1"/>
      <p:bldP spid="20" grpId="0" animBg="1"/>
      <p:bldP spid="21" grpId="0" animBg="1"/>
      <p:bldP spid="27" grpId="0" animBg="1"/>
      <p:bldP spid="19" grpId="0"/>
      <p:bldP spid="33" grpId="0"/>
      <p:bldP spid="34" grpId="0"/>
      <p:bldP spid="35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2720" y="2724919"/>
            <a:ext cx="6335302" cy="38215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36" y="3222388"/>
            <a:ext cx="5057069" cy="28266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91674" y="1154944"/>
            <a:ext cx="476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vẽ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tia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phân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góc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91674" y="1747372"/>
                <a:ext cx="6854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</a:rPr>
                  <a:t>Ví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dụ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4.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Oz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xOy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đo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1747372"/>
                <a:ext cx="685405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2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991674" y="2209037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</a:rPr>
              <a:t>Giải</a:t>
            </a:r>
            <a:r>
              <a:rPr lang="en-US" sz="2400" b="1" i="1" dirty="0" smtClean="0">
                <a:solidFill>
                  <a:schemeClr val="bg1"/>
                </a:solidFill>
              </a:rPr>
              <a:t> :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002" y="2209037"/>
            <a:ext cx="362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</a:rPr>
              <a:t>Cách</a:t>
            </a:r>
            <a:r>
              <a:rPr lang="en-US" sz="2400" i="1" dirty="0">
                <a:solidFill>
                  <a:schemeClr val="bg1"/>
                </a:solidFill>
              </a:rPr>
              <a:t> 1. </a:t>
            </a:r>
            <a:r>
              <a:rPr lang="en-US" sz="2400" dirty="0" err="1">
                <a:solidFill>
                  <a:schemeClr val="bg1"/>
                </a:solidFill>
              </a:rPr>
              <a:t>Dùng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thước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góc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246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/>
      <p:bldP spid="34" grpId="0"/>
      <p:bldP spid="3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91674" y="1154944"/>
            <a:ext cx="476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vẽ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tia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phân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góc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91674" y="1747372"/>
                <a:ext cx="6854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</a:rPr>
                  <a:t>Ví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dụ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4.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Oz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xOy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đo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1747372"/>
                <a:ext cx="685405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42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991674" y="2209037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</a:rPr>
              <a:t>Giải</a:t>
            </a:r>
            <a:r>
              <a:rPr lang="en-US" sz="2400" b="1" i="1" dirty="0" smtClean="0">
                <a:solidFill>
                  <a:schemeClr val="bg1"/>
                </a:solidFill>
              </a:rPr>
              <a:t> :</a:t>
            </a:r>
            <a:endParaRPr lang="en-US" sz="24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91674" y="2670702"/>
                <a:ext cx="2401683" cy="473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Ta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2670702"/>
                <a:ext cx="2401683" cy="473719"/>
              </a:xfrm>
              <a:prstGeom prst="rect">
                <a:avLst/>
              </a:prstGeom>
              <a:blipFill rotWithShape="1">
                <a:blip r:embed="rId3"/>
                <a:stretch>
                  <a:fillRect l="-4061" t="-7692" r="-27919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91674" y="3095395"/>
                <a:ext cx="3033138" cy="473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</a:rPr>
                  <a:t>Mà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64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3095395"/>
                <a:ext cx="3033138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3219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55188" y="3600412"/>
                <a:ext cx="3365665" cy="649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uy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ra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64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88" y="3600412"/>
                <a:ext cx="3365665" cy="649601"/>
              </a:xfrm>
              <a:prstGeom prst="rect">
                <a:avLst/>
              </a:prstGeom>
              <a:blipFill rotWithShape="1">
                <a:blip r:embed="rId5"/>
                <a:stretch>
                  <a:fillRect l="-271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55188" y="4330929"/>
                <a:ext cx="6247133" cy="84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Vẽ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tia Oz nằm giữa Ox, Oy sao cho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xOz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o</m:t>
                          </m:r>
                        </m:sup>
                      </m:sSup>
                      <m:r>
                        <a:rPr lang="en-US" sz="2400" b="0" i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88" y="4330929"/>
                <a:ext cx="6247133" cy="843051"/>
              </a:xfrm>
              <a:prstGeom prst="rect">
                <a:avLst/>
              </a:prstGeom>
              <a:blipFill rotWithShape="1">
                <a:blip r:embed="rId6"/>
                <a:stretch>
                  <a:fillRect l="-1463" t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804002" y="2209037"/>
            <a:ext cx="362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</a:rPr>
              <a:t>Cách</a:t>
            </a:r>
            <a:r>
              <a:rPr lang="en-US" sz="2400" i="1" dirty="0">
                <a:solidFill>
                  <a:schemeClr val="bg1"/>
                </a:solidFill>
              </a:rPr>
              <a:t> 1.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Dùng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thước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góc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61441" y="2047549"/>
            <a:ext cx="4539079" cy="4011901"/>
            <a:chOff x="6026856" y="2047549"/>
            <a:chExt cx="4539079" cy="4011901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7298618" y="3153611"/>
              <a:ext cx="2764294" cy="171886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6026856" y="2047549"/>
              <a:ext cx="4539079" cy="4011901"/>
              <a:chOff x="6026856" y="2047549"/>
              <a:chExt cx="4539079" cy="4011901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7280579" y="4872470"/>
                <a:ext cx="3187201" cy="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7298618" y="2309159"/>
                <a:ext cx="1243699" cy="25633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7046519" y="4794092"/>
                <a:ext cx="4219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O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148798" y="2047549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y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900047" y="3120985"/>
                <a:ext cx="3257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z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225777" y="4794092"/>
                <a:ext cx="3401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  <p:sp>
            <p:nvSpPr>
              <p:cNvPr id="39" name="Pie 38"/>
              <p:cNvSpPr/>
              <p:nvPr/>
            </p:nvSpPr>
            <p:spPr>
              <a:xfrm rot="11706471">
                <a:off x="6379256" y="4028824"/>
                <a:ext cx="1896699" cy="1687292"/>
              </a:xfrm>
              <a:prstGeom prst="pie">
                <a:avLst>
                  <a:gd name="adj1" fmla="val 7951404"/>
                  <a:gd name="adj2" fmla="val 9892466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Pie 40"/>
              <p:cNvSpPr/>
              <p:nvPr/>
            </p:nvSpPr>
            <p:spPr>
              <a:xfrm rot="11706471">
                <a:off x="6026856" y="3685489"/>
                <a:ext cx="2543523" cy="2373961"/>
              </a:xfrm>
              <a:prstGeom prst="pie">
                <a:avLst>
                  <a:gd name="adj1" fmla="val 6066944"/>
                  <a:gd name="adj2" fmla="val 8000102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44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1087" y="2344131"/>
            <a:ext cx="6335302" cy="38215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96" y="2724919"/>
            <a:ext cx="5057069" cy="28266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91674" y="1154944"/>
            <a:ext cx="476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vẽ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tia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phân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góc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91674" y="1747372"/>
                <a:ext cx="6854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</a:rPr>
                  <a:t>Ví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dụ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4.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Oz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xOy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đo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1747372"/>
                <a:ext cx="685405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2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991674" y="2209037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</a:rPr>
              <a:t>Giải</a:t>
            </a:r>
            <a:r>
              <a:rPr lang="en-US" sz="2400" b="1" i="1" dirty="0" smtClean="0">
                <a:solidFill>
                  <a:schemeClr val="bg1"/>
                </a:solidFill>
              </a:rPr>
              <a:t> :</a:t>
            </a:r>
            <a:endParaRPr lang="en-US" sz="24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91674" y="2670702"/>
                <a:ext cx="2401683" cy="473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Ta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2670702"/>
                <a:ext cx="2401683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4061" t="-7692" r="-27919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91674" y="3095395"/>
                <a:ext cx="3033138" cy="473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</a:rPr>
                  <a:t>Mà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64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3095395"/>
                <a:ext cx="3033138" cy="473719"/>
              </a:xfrm>
              <a:prstGeom prst="rect">
                <a:avLst/>
              </a:prstGeom>
              <a:blipFill rotWithShape="1">
                <a:blip r:embed="rId5"/>
                <a:stretch>
                  <a:fillRect l="-3219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55188" y="3600412"/>
                <a:ext cx="3365665" cy="649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uy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ra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64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88" y="3600412"/>
                <a:ext cx="3365665" cy="649601"/>
              </a:xfrm>
              <a:prstGeom prst="rect">
                <a:avLst/>
              </a:prstGeom>
              <a:blipFill rotWithShape="1">
                <a:blip r:embed="rId6"/>
                <a:stretch>
                  <a:fillRect l="-271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55188" y="4330929"/>
                <a:ext cx="6247133" cy="84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Vẽ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tia Oz nằm giữa Ox, Oy sao cho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xOz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o</m:t>
                          </m:r>
                        </m:sup>
                      </m:sSup>
                      <m:r>
                        <a:rPr lang="en-US" sz="2400" b="0" i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88" y="4330929"/>
                <a:ext cx="6247133" cy="843051"/>
              </a:xfrm>
              <a:prstGeom prst="rect">
                <a:avLst/>
              </a:prstGeom>
              <a:blipFill rotWithShape="1">
                <a:blip r:embed="rId7"/>
                <a:stretch>
                  <a:fillRect l="-1463" t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8520989" y="5288230"/>
            <a:ext cx="3187201" cy="1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539028" y="2724919"/>
            <a:ext cx="1243699" cy="2563317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539028" y="3569371"/>
            <a:ext cx="2764294" cy="1718861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86929" y="5209852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9301276" y="2216368"/>
            <a:ext cx="428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y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11011305" y="3527402"/>
            <a:ext cx="388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z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11339964" y="5147909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x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4002" y="2209037"/>
            <a:ext cx="362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</a:rPr>
              <a:t>Cách</a:t>
            </a:r>
            <a:r>
              <a:rPr lang="en-US" sz="2400" i="1" dirty="0">
                <a:solidFill>
                  <a:schemeClr val="bg1"/>
                </a:solidFill>
              </a:rPr>
              <a:t> 1. </a:t>
            </a:r>
            <a:r>
              <a:rPr lang="en-US" sz="2400" dirty="0" err="1">
                <a:solidFill>
                  <a:schemeClr val="bg1"/>
                </a:solidFill>
              </a:rPr>
              <a:t>Dùng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thước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góc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Oval 20"/>
          <p:cNvSpPr/>
          <p:nvPr/>
        </p:nvSpPr>
        <p:spPr>
          <a:xfrm>
            <a:off x="8486596" y="5218950"/>
            <a:ext cx="101600" cy="101600"/>
          </a:xfrm>
          <a:prstGeom prst="ellipse">
            <a:avLst/>
          </a:prstGeom>
          <a:solidFill>
            <a:srgbClr val="FF00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24" grpId="0"/>
      <p:bldP spid="25" grpId="0"/>
      <p:bldP spid="26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91674" y="1154944"/>
            <a:ext cx="476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vẽ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tia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phân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góc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91674" y="1747372"/>
                <a:ext cx="6854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</a:rPr>
                  <a:t>Ví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dụ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4.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Oz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xOy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đo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1747372"/>
                <a:ext cx="685405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2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991674" y="2209037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</a:rPr>
              <a:t>Giải</a:t>
            </a:r>
            <a:r>
              <a:rPr lang="en-US" sz="2400" b="1" i="1" dirty="0" smtClean="0">
                <a:solidFill>
                  <a:schemeClr val="bg1"/>
                </a:solidFill>
              </a:rPr>
              <a:t> :</a:t>
            </a:r>
            <a:endParaRPr lang="en-US" sz="24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91674" y="2670702"/>
                <a:ext cx="2401683" cy="473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Ta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2670702"/>
                <a:ext cx="2401683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4061" t="-7692" r="-27919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91674" y="3095395"/>
                <a:ext cx="3033138" cy="473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</a:rPr>
                  <a:t>Mà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64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3095395"/>
                <a:ext cx="3033138" cy="473719"/>
              </a:xfrm>
              <a:prstGeom prst="rect">
                <a:avLst/>
              </a:prstGeom>
              <a:blipFill rotWithShape="1">
                <a:blip r:embed="rId5"/>
                <a:stretch>
                  <a:fillRect l="-3219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55188" y="3600412"/>
                <a:ext cx="3365665" cy="649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uy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ra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64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88" y="3600412"/>
                <a:ext cx="3365665" cy="649601"/>
              </a:xfrm>
              <a:prstGeom prst="rect">
                <a:avLst/>
              </a:prstGeom>
              <a:blipFill rotWithShape="1">
                <a:blip r:embed="rId6"/>
                <a:stretch>
                  <a:fillRect l="-271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55188" y="4330929"/>
                <a:ext cx="6247133" cy="84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Vẽ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tia Oz nằm giữa Ox, Oy sao cho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xOz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o</m:t>
                          </m:r>
                        </m:sup>
                      </m:sSup>
                      <m:r>
                        <a:rPr lang="en-US" sz="2400" b="0" i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88" y="4330929"/>
                <a:ext cx="6247133" cy="843051"/>
              </a:xfrm>
              <a:prstGeom prst="rect">
                <a:avLst/>
              </a:prstGeom>
              <a:blipFill rotWithShape="1">
                <a:blip r:embed="rId7"/>
                <a:stretch>
                  <a:fillRect l="-1463" t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8520989" y="5288230"/>
            <a:ext cx="3187201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539028" y="2724919"/>
            <a:ext cx="1243699" cy="25633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539028" y="3569371"/>
            <a:ext cx="2764294" cy="17188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86929" y="5209852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89208" y="2463309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40457" y="3536745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z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66187" y="5209852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4002" y="2209037"/>
            <a:ext cx="362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</a:rPr>
              <a:t>Cách</a:t>
            </a:r>
            <a:r>
              <a:rPr lang="en-US" sz="2400" i="1" dirty="0">
                <a:solidFill>
                  <a:schemeClr val="bg1"/>
                </a:solidFill>
              </a:rPr>
              <a:t> 1. </a:t>
            </a:r>
            <a:r>
              <a:rPr lang="en-US" sz="2400" dirty="0" err="1">
                <a:solidFill>
                  <a:schemeClr val="bg1"/>
                </a:solidFill>
              </a:rPr>
              <a:t>Dùng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thước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góc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Pie 19"/>
          <p:cNvSpPr/>
          <p:nvPr/>
        </p:nvSpPr>
        <p:spPr>
          <a:xfrm rot="11706471">
            <a:off x="7619666" y="4444584"/>
            <a:ext cx="1896699" cy="1687292"/>
          </a:xfrm>
          <a:prstGeom prst="pie">
            <a:avLst>
              <a:gd name="adj1" fmla="val 7951404"/>
              <a:gd name="adj2" fmla="val 9892466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Pie 20"/>
          <p:cNvSpPr/>
          <p:nvPr/>
        </p:nvSpPr>
        <p:spPr>
          <a:xfrm rot="11706471">
            <a:off x="7267266" y="4101249"/>
            <a:ext cx="2543523" cy="2373961"/>
          </a:xfrm>
          <a:prstGeom prst="pie">
            <a:avLst>
              <a:gd name="adj1" fmla="val 6066944"/>
              <a:gd name="adj2" fmla="val 8000102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1487" y="952613"/>
            <a:ext cx="2237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</a:rPr>
              <a:t>Cách</a:t>
            </a:r>
            <a:r>
              <a:rPr lang="en-US" sz="2400" i="1" dirty="0" smtClean="0">
                <a:solidFill>
                  <a:schemeClr val="bg1"/>
                </a:solidFill>
              </a:rPr>
              <a:t> 2.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giấy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488" y="1567068"/>
            <a:ext cx="9505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Vẽ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lên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giấy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trong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giấy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cạnh</a:t>
            </a:r>
            <a:r>
              <a:rPr lang="en-US" sz="2400" dirty="0" smtClean="0">
                <a:solidFill>
                  <a:schemeClr val="bg1"/>
                </a:solidFill>
              </a:rPr>
              <a:t> Ox </a:t>
            </a:r>
            <a:r>
              <a:rPr lang="en-US" sz="2400" dirty="0" err="1" smtClean="0">
                <a:solidFill>
                  <a:schemeClr val="bg1"/>
                </a:solidFill>
              </a:rPr>
              <a:t>trùng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với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cạnh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Oy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Nếp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cho</a:t>
            </a:r>
            <a:r>
              <a:rPr lang="en-US" sz="2400" dirty="0" smtClean="0">
                <a:solidFill>
                  <a:schemeClr val="bg1"/>
                </a:solidFill>
              </a:rPr>
              <a:t> ta </a:t>
            </a:r>
            <a:r>
              <a:rPr lang="en-US" sz="2400" dirty="0" err="1" smtClean="0">
                <a:solidFill>
                  <a:schemeClr val="bg1"/>
                </a:solidFill>
              </a:rPr>
              <a:t>vị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trí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Vẽ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theo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nếp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đó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079942" y="2599250"/>
            <a:ext cx="2487506" cy="1545721"/>
            <a:chOff x="1079942" y="2599250"/>
            <a:chExt cx="2487506" cy="1545721"/>
          </a:xfrm>
        </p:grpSpPr>
        <p:grpSp>
          <p:nvGrpSpPr>
            <p:cNvPr id="57" name="Group 56"/>
            <p:cNvGrpSpPr/>
            <p:nvPr/>
          </p:nvGrpSpPr>
          <p:grpSpPr>
            <a:xfrm>
              <a:off x="1416676" y="3039414"/>
              <a:ext cx="2150772" cy="1081825"/>
              <a:chOff x="1416676" y="3039414"/>
              <a:chExt cx="2150772" cy="108182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416676" y="3039414"/>
                <a:ext cx="2150772" cy="1081825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416676" y="3039414"/>
                <a:ext cx="708338" cy="94660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1079942" y="2702333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47762" y="3683306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25011" y="2599250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440859" y="2685197"/>
            <a:ext cx="2591007" cy="2067107"/>
            <a:chOff x="4440859" y="2685197"/>
            <a:chExt cx="2591007" cy="2067107"/>
          </a:xfrm>
        </p:grpSpPr>
        <p:grpSp>
          <p:nvGrpSpPr>
            <p:cNvPr id="58" name="Group 57"/>
            <p:cNvGrpSpPr/>
            <p:nvPr/>
          </p:nvGrpSpPr>
          <p:grpSpPr>
            <a:xfrm>
              <a:off x="4835876" y="2974916"/>
              <a:ext cx="2195990" cy="1777388"/>
              <a:chOff x="4835876" y="2974916"/>
              <a:chExt cx="2195990" cy="1777388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4835876" y="2974917"/>
                <a:ext cx="1358862" cy="177738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6194738" y="4056741"/>
                <a:ext cx="837128" cy="695563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5666704" y="4056741"/>
                <a:ext cx="1365161" cy="0"/>
              </a:xfrm>
              <a:prstGeom prst="line">
                <a:avLst/>
              </a:prstGeom>
              <a:ln w="254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4835876" y="2974918"/>
                <a:ext cx="2195989" cy="1081823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835876" y="2974916"/>
                <a:ext cx="0" cy="1081825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835876" y="4056741"/>
                <a:ext cx="830828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4440859" y="2685197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133127" y="3640264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31335" y="3607071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Pie 30"/>
          <p:cNvSpPr/>
          <p:nvPr/>
        </p:nvSpPr>
        <p:spPr>
          <a:xfrm rot="11706471">
            <a:off x="7793117" y="2162328"/>
            <a:ext cx="1248382" cy="1621627"/>
          </a:xfrm>
          <a:prstGeom prst="pie">
            <a:avLst>
              <a:gd name="adj1" fmla="val 9928766"/>
              <a:gd name="adj2" fmla="val 11431799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Pie 31"/>
          <p:cNvSpPr/>
          <p:nvPr/>
        </p:nvSpPr>
        <p:spPr>
          <a:xfrm rot="11706471">
            <a:off x="7699691" y="2143728"/>
            <a:ext cx="1440097" cy="1687292"/>
          </a:xfrm>
          <a:prstGeom prst="pie">
            <a:avLst>
              <a:gd name="adj1" fmla="val 11422594"/>
              <a:gd name="adj2" fmla="val 13058756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024967" y="2534855"/>
            <a:ext cx="2539020" cy="1518773"/>
            <a:chOff x="8024967" y="2534855"/>
            <a:chExt cx="2539020" cy="1518773"/>
          </a:xfrm>
        </p:grpSpPr>
        <p:grpSp>
          <p:nvGrpSpPr>
            <p:cNvPr id="34" name="Group 33"/>
            <p:cNvGrpSpPr/>
            <p:nvPr/>
          </p:nvGrpSpPr>
          <p:grpSpPr>
            <a:xfrm>
              <a:off x="8407575" y="2971803"/>
              <a:ext cx="2156412" cy="1081825"/>
              <a:chOff x="8407575" y="2971803"/>
              <a:chExt cx="2156412" cy="108182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8407575" y="2974917"/>
                <a:ext cx="672031" cy="888745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8407576" y="2974918"/>
                <a:ext cx="1676582" cy="79859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8413215" y="2971803"/>
                <a:ext cx="2150772" cy="1081825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8024967" y="2685197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686531" y="3591963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176402" y="2534855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884752" y="3284996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z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8932401" y="3393163"/>
            <a:ext cx="140673" cy="11955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950485" y="3087085"/>
            <a:ext cx="155247" cy="597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97375" y="498313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39183" y="495054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55927" y="4950545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6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1" grpId="0" animBg="1"/>
      <p:bldP spid="32" grpId="0" animBg="1"/>
      <p:bldP spid="42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37" y="1467027"/>
            <a:ext cx="3817210" cy="507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 flipV="1">
            <a:off x="4165218" y="860140"/>
            <a:ext cx="2262942" cy="3652495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04408" y="953504"/>
            <a:ext cx="2228638" cy="3547256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414878" y="770521"/>
            <a:ext cx="7902" cy="3742116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e 17"/>
          <p:cNvSpPr/>
          <p:nvPr/>
        </p:nvSpPr>
        <p:spPr>
          <a:xfrm rot="11706471">
            <a:off x="5447735" y="3675559"/>
            <a:ext cx="1937094" cy="1650402"/>
          </a:xfrm>
          <a:prstGeom prst="pie">
            <a:avLst>
              <a:gd name="adj1" fmla="val 2656688"/>
              <a:gd name="adj2" fmla="val 4504816"/>
            </a:avLst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Pie 19"/>
          <p:cNvSpPr/>
          <p:nvPr/>
        </p:nvSpPr>
        <p:spPr>
          <a:xfrm rot="11706471">
            <a:off x="5284542" y="3560031"/>
            <a:ext cx="2240934" cy="1868189"/>
          </a:xfrm>
          <a:prstGeom prst="pie">
            <a:avLst>
              <a:gd name="adj1" fmla="val 4511139"/>
              <a:gd name="adj2" fmla="val 6414485"/>
            </a:avLst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3415" y="4494125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76852" y="905142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46750" y="661115"/>
            <a:ext cx="32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49132" y="953503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7620" y="269823"/>
            <a:ext cx="5325790" cy="5418147"/>
          </a:xfrm>
          <a:prstGeom prst="rect">
            <a:avLst/>
          </a:prstGeom>
          <a:noFill/>
          <a:ln w="25400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36" grpId="0"/>
      <p:bldP spid="46" grpId="0"/>
      <p:bldP spid="47" grpId="0"/>
      <p:bldP spid="48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8" y="753121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760" y="1893081"/>
            <a:ext cx="1892913" cy="1892913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95611" y="5136490"/>
            <a:ext cx="41386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Thầy</a:t>
            </a: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giáo</a:t>
            </a: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  <a:r>
              <a:rPr kumimoji="0" lang="en-US" sz="19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ThS</a:t>
            </a: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9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Nguyễn</a:t>
            </a: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Ngọc</a:t>
            </a: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Hân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36768" y="5722480"/>
            <a:ext cx="7364161" cy="35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GIÁO VIÊN TRƯỜNG THCS GIẢNG VÕ, Q. </a:t>
            </a:r>
            <a:r>
              <a:rPr lang="en-US" sz="1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 ĐÌNH, TP. HÀ NỘI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02981" y="4337229"/>
            <a:ext cx="6081759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TIẾT 20 : TIA PHÂN GIÁC CỦA MỘT GÓC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0" y="1761968"/>
            <a:ext cx="5335501" cy="3334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57" y="1761968"/>
            <a:ext cx="5240224" cy="33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3" y="668942"/>
            <a:ext cx="7750766" cy="5455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9490" y="3104460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9334" y="656379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x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6044" y="587367"/>
            <a:ext cx="51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1773" y="604620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a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652" y="3099628"/>
            <a:ext cx="346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z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74080" y="5539979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b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0202" y="557448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5121" y="5539978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y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 rot="11706471">
            <a:off x="991937" y="2257328"/>
            <a:ext cx="2355145" cy="2323105"/>
          </a:xfrm>
          <a:prstGeom prst="pie">
            <a:avLst>
              <a:gd name="adj1" fmla="val 7172597"/>
              <a:gd name="adj2" fmla="val 8513759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e 28"/>
          <p:cNvSpPr/>
          <p:nvPr/>
        </p:nvSpPr>
        <p:spPr>
          <a:xfrm rot="11706471">
            <a:off x="1221161" y="2575235"/>
            <a:ext cx="1896699" cy="1687292"/>
          </a:xfrm>
          <a:prstGeom prst="pie">
            <a:avLst>
              <a:gd name="adj1" fmla="val 5861912"/>
              <a:gd name="adj2" fmla="val 7131310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Pie 31"/>
          <p:cNvSpPr/>
          <p:nvPr/>
        </p:nvSpPr>
        <p:spPr>
          <a:xfrm rot="11706471">
            <a:off x="1219176" y="2498307"/>
            <a:ext cx="1896699" cy="1841149"/>
          </a:xfrm>
          <a:prstGeom prst="pie">
            <a:avLst>
              <a:gd name="adj1" fmla="val 12525683"/>
              <a:gd name="adj2" fmla="val 13846806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Pie 32"/>
          <p:cNvSpPr/>
          <p:nvPr/>
        </p:nvSpPr>
        <p:spPr>
          <a:xfrm rot="11706471">
            <a:off x="1038854" y="2389443"/>
            <a:ext cx="2353404" cy="2133062"/>
          </a:xfrm>
          <a:prstGeom prst="pie">
            <a:avLst>
              <a:gd name="adj1" fmla="val 11082239"/>
              <a:gd name="adj2" fmla="val 12536795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Pie 37"/>
          <p:cNvSpPr/>
          <p:nvPr/>
        </p:nvSpPr>
        <p:spPr>
          <a:xfrm rot="11706471">
            <a:off x="1224676" y="2460108"/>
            <a:ext cx="1871588" cy="1917545"/>
          </a:xfrm>
          <a:prstGeom prst="pie">
            <a:avLst>
              <a:gd name="adj1" fmla="val 9835652"/>
              <a:gd name="adj2" fmla="val 11105685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Pie 38"/>
          <p:cNvSpPr/>
          <p:nvPr/>
        </p:nvSpPr>
        <p:spPr>
          <a:xfrm rot="11706471">
            <a:off x="880820" y="2165023"/>
            <a:ext cx="2590398" cy="2473511"/>
          </a:xfrm>
          <a:prstGeom prst="pie">
            <a:avLst>
              <a:gd name="adj1" fmla="val 8530550"/>
              <a:gd name="adj2" fmla="val 9821908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 flipV="1">
            <a:off x="2139384" y="683932"/>
            <a:ext cx="36635" cy="5490317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63786" y="641872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c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06438" y="558947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d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8" name="Pie 47"/>
          <p:cNvSpPr/>
          <p:nvPr/>
        </p:nvSpPr>
        <p:spPr>
          <a:xfrm rot="11706471">
            <a:off x="978023" y="2260082"/>
            <a:ext cx="2355145" cy="2323105"/>
          </a:xfrm>
          <a:prstGeom prst="pie">
            <a:avLst>
              <a:gd name="adj1" fmla="val 13862611"/>
              <a:gd name="adj2" fmla="val 15213884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Pie 48"/>
          <p:cNvSpPr/>
          <p:nvPr/>
        </p:nvSpPr>
        <p:spPr>
          <a:xfrm rot="11706471">
            <a:off x="989953" y="2223570"/>
            <a:ext cx="2355145" cy="2323105"/>
          </a:xfrm>
          <a:prstGeom prst="pie">
            <a:avLst>
              <a:gd name="adj1" fmla="val 4447081"/>
              <a:gd name="adj2" fmla="val 5887558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17" grpId="0"/>
      <p:bldP spid="18" grpId="0"/>
      <p:bldP spid="19" grpId="0"/>
      <p:bldP spid="20" grpId="0"/>
      <p:bldP spid="22" grpId="0" animBg="1"/>
      <p:bldP spid="29" grpId="0" animBg="1"/>
      <p:bldP spid="32" grpId="0" animBg="1"/>
      <p:bldP spid="33" grpId="0" animBg="1"/>
      <p:bldP spid="38" grpId="0" animBg="1"/>
      <p:bldP spid="39" grpId="0" animBg="1"/>
      <p:bldP spid="46" grpId="0"/>
      <p:bldP spid="47" grpId="0"/>
      <p:bldP spid="48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3"/>
          <p:cNvSpPr>
            <a:spLocks noChangeShapeType="1"/>
          </p:cNvSpPr>
          <p:nvPr/>
        </p:nvSpPr>
        <p:spPr bwMode="auto">
          <a:xfrm>
            <a:off x="4857749" y="4027881"/>
            <a:ext cx="3738099" cy="1638401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24"/>
          <p:cNvSpPr>
            <a:spLocks noChangeShapeType="1"/>
          </p:cNvSpPr>
          <p:nvPr/>
        </p:nvSpPr>
        <p:spPr bwMode="auto">
          <a:xfrm flipV="1">
            <a:off x="4872036" y="2513232"/>
            <a:ext cx="3462057" cy="151465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1409952">
            <a:off x="4017090" y="3770707"/>
            <a:ext cx="4857750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4371974" y="3704715"/>
            <a:ext cx="285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</a:rPr>
              <a:t>O</a:t>
            </a:r>
          </a:p>
        </p:txBody>
      </p:sp>
      <p:pic>
        <p:nvPicPr>
          <p:cNvPr id="8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-1444530">
            <a:off x="3845640" y="3499245"/>
            <a:ext cx="4857750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pic>
        <p:nvPicPr>
          <p:cNvPr id="10" name="Picture 31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87" y="1925341"/>
            <a:ext cx="1857375" cy="148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33"/>
          <p:cNvSpPr>
            <a:spLocks noChangeArrowheads="1"/>
          </p:cNvSpPr>
          <p:nvPr/>
        </p:nvSpPr>
        <p:spPr bwMode="auto">
          <a:xfrm>
            <a:off x="7029449" y="3999307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35"/>
          <p:cNvSpPr>
            <a:spLocks noChangeShapeType="1"/>
          </p:cNvSpPr>
          <p:nvPr/>
        </p:nvSpPr>
        <p:spPr bwMode="auto">
          <a:xfrm>
            <a:off x="4857749" y="3034748"/>
            <a:ext cx="3143250" cy="1378897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6"/>
          <p:cNvSpPr>
            <a:spLocks noChangeShapeType="1"/>
          </p:cNvSpPr>
          <p:nvPr/>
        </p:nvSpPr>
        <p:spPr bwMode="auto">
          <a:xfrm flipV="1">
            <a:off x="4657724" y="3713557"/>
            <a:ext cx="3114675" cy="1415034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37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3218">
            <a:off x="4645740" y="3037695"/>
            <a:ext cx="1771650" cy="148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927504" y="1864126"/>
            <a:ext cx="285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x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8070379" y="5403076"/>
            <a:ext cx="285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4872036" y="4020451"/>
            <a:ext cx="4174113" cy="7429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824021" y="3374120"/>
            <a:ext cx="4518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8735817" y="3896685"/>
            <a:ext cx="4518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z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1487" y="952613"/>
            <a:ext cx="3864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</a:rPr>
              <a:t>Cách</a:t>
            </a:r>
            <a:r>
              <a:rPr lang="en-US" sz="2400" i="1" dirty="0" smtClean="0">
                <a:solidFill>
                  <a:schemeClr val="bg1"/>
                </a:solidFill>
              </a:rPr>
              <a:t> 3. </a:t>
            </a:r>
            <a:r>
              <a:rPr lang="en-US" sz="2400" dirty="0" err="1" smtClean="0">
                <a:solidFill>
                  <a:schemeClr val="bg1"/>
                </a:solidFill>
              </a:rPr>
              <a:t>Dùng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thước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lề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2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4693892" y="729259"/>
            <a:ext cx="4857750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3 -0.05712 L 0.28998 0.2305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55" y="1438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64 0.08233 L 0.26627 -0.1769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1297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11" grpId="0" animBg="1"/>
      <p:bldP spid="12" grpId="0" animBg="1"/>
      <p:bldP spid="13" grpId="0" animBg="1"/>
      <p:bldP spid="16" grpId="0"/>
      <p:bldP spid="17" grpId="0"/>
      <p:bldP spid="18" grpId="0" animBg="1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1" y="-2628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Line 16"/>
          <p:cNvSpPr>
            <a:spLocks noChangeShapeType="1"/>
          </p:cNvSpPr>
          <p:nvPr/>
        </p:nvSpPr>
        <p:spPr bwMode="auto">
          <a:xfrm>
            <a:off x="5191869" y="3756822"/>
            <a:ext cx="3647331" cy="238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789074" y="3638698"/>
            <a:ext cx="483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 flipV="1">
            <a:off x="5191869" y="504497"/>
            <a:ext cx="909640" cy="325470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5688797" y="300921"/>
            <a:ext cx="432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9" name="Oval 8"/>
          <p:cNvSpPr/>
          <p:nvPr/>
        </p:nvSpPr>
        <p:spPr>
          <a:xfrm>
            <a:off x="6315166" y="3638698"/>
            <a:ext cx="159143" cy="1651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8622">
            <a:off x="6599266" y="1075736"/>
            <a:ext cx="13430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6381426" y="1023592"/>
            <a:ext cx="0" cy="2753916"/>
          </a:xfrm>
          <a:prstGeom prst="line">
            <a:avLst/>
          </a:prstGeom>
          <a:noFill/>
          <a:ln w="38100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04991" y="2543291"/>
            <a:ext cx="151093" cy="1684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687">
            <a:off x="5569468" y="1377263"/>
            <a:ext cx="12858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5542508" y="2649980"/>
            <a:ext cx="3069215" cy="846753"/>
          </a:xfrm>
          <a:prstGeom prst="line">
            <a:avLst/>
          </a:prstGeom>
          <a:noFill/>
          <a:ln w="38100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5219796" y="1687208"/>
            <a:ext cx="2733675" cy="204073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859812" y="2338079"/>
            <a:ext cx="483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7475107" y="1377627"/>
            <a:ext cx="455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6384925" y="935368"/>
            <a:ext cx="455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8486944" y="3688201"/>
            <a:ext cx="455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6129375" y="3803811"/>
            <a:ext cx="483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010349" y="2261536"/>
            <a:ext cx="483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14"/>
          <a:stretch/>
        </p:blipFill>
        <p:spPr>
          <a:xfrm rot="943453">
            <a:off x="5175781" y="2721144"/>
            <a:ext cx="2464419" cy="14104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14"/>
          <a:stretch/>
        </p:blipFill>
        <p:spPr>
          <a:xfrm rot="16200000">
            <a:off x="5611458" y="1906789"/>
            <a:ext cx="2555363" cy="146250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14"/>
          <a:stretch/>
        </p:blipFill>
        <p:spPr>
          <a:xfrm rot="5400000">
            <a:off x="4565521" y="4178355"/>
            <a:ext cx="2632815" cy="1506835"/>
          </a:xfrm>
          <a:prstGeom prst="rect">
            <a:avLst/>
          </a:prstGeom>
        </p:spPr>
      </p:pic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6316659" y="3730241"/>
            <a:ext cx="483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487" y="952613"/>
            <a:ext cx="2401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Cách</a:t>
            </a:r>
            <a:r>
              <a:rPr lang="en-US" sz="2400" i="1" dirty="0" smtClean="0"/>
              <a:t> 4. </a:t>
            </a:r>
            <a:r>
              <a:rPr lang="en-US" sz="2400" dirty="0" err="1" smtClean="0"/>
              <a:t>Dùng</a:t>
            </a:r>
            <a:r>
              <a:rPr lang="en-US" sz="2400" dirty="0" smtClean="0"/>
              <a:t> </a:t>
            </a:r>
            <a:r>
              <a:rPr lang="en-US" sz="2400" dirty="0" err="1" smtClean="0"/>
              <a:t>êke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7684776" y="1731749"/>
            <a:ext cx="455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14"/>
          <a:stretch/>
        </p:blipFill>
        <p:spPr>
          <a:xfrm rot="16200000">
            <a:off x="941953" y="2089561"/>
            <a:ext cx="2950735" cy="16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3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00091 0.5196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3913E-7 1.89089E-6 L 0.4505 0.208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25" y="10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7" grpId="0" animBg="1"/>
      <p:bldP spid="19" grpId="0" animBg="1"/>
      <p:bldP spid="22" grpId="0"/>
      <p:bldP spid="23" grpId="0"/>
      <p:bldP spid="24" grpId="0"/>
      <p:bldP spid="26" grpId="0"/>
      <p:bldP spid="27" grpId="0"/>
      <p:bldP spid="31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34" name="Group 62"/>
          <p:cNvGrpSpPr>
            <a:grpSpLocks/>
          </p:cNvGrpSpPr>
          <p:nvPr/>
        </p:nvGrpSpPr>
        <p:grpSpPr bwMode="auto">
          <a:xfrm>
            <a:off x="1905002" y="2438404"/>
            <a:ext cx="4059239" cy="1978025"/>
            <a:chOff x="179" y="1536"/>
            <a:chExt cx="2557" cy="1246"/>
          </a:xfrm>
        </p:grpSpPr>
        <p:pic>
          <p:nvPicPr>
            <p:cNvPr id="105478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45537">
              <a:off x="432" y="1796"/>
              <a:ext cx="987" cy="86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5477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45537">
              <a:off x="1749" y="1918"/>
              <a:ext cx="987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</a:extLst>
          </p:spPr>
        </p:pic>
        <p:sp>
          <p:nvSpPr>
            <p:cNvPr id="105532" name="Freeform 60"/>
            <p:cNvSpPr>
              <a:spLocks/>
            </p:cNvSpPr>
            <p:nvPr/>
          </p:nvSpPr>
          <p:spPr bwMode="auto">
            <a:xfrm>
              <a:off x="179" y="1536"/>
              <a:ext cx="1152" cy="1152"/>
            </a:xfrm>
            <a:custGeom>
              <a:avLst/>
              <a:gdLst>
                <a:gd name="T0" fmla="*/ 12 w 1152"/>
                <a:gd name="T1" fmla="*/ 672 h 1152"/>
                <a:gd name="T2" fmla="*/ 132 w 1152"/>
                <a:gd name="T3" fmla="*/ 732 h 1152"/>
                <a:gd name="T4" fmla="*/ 576 w 1152"/>
                <a:gd name="T5" fmla="*/ 912 h 1152"/>
                <a:gd name="T6" fmla="*/ 720 w 1152"/>
                <a:gd name="T7" fmla="*/ 1152 h 1152"/>
                <a:gd name="T8" fmla="*/ 960 w 1152"/>
                <a:gd name="T9" fmla="*/ 1104 h 1152"/>
                <a:gd name="T10" fmla="*/ 1056 w 1152"/>
                <a:gd name="T11" fmla="*/ 1008 h 1152"/>
                <a:gd name="T12" fmla="*/ 1152 w 1152"/>
                <a:gd name="T13" fmla="*/ 768 h 1152"/>
                <a:gd name="T14" fmla="*/ 1008 w 1152"/>
                <a:gd name="T15" fmla="*/ 624 h 1152"/>
                <a:gd name="T16" fmla="*/ 960 w 1152"/>
                <a:gd name="T17" fmla="*/ 48 h 1152"/>
                <a:gd name="T18" fmla="*/ 816 w 1152"/>
                <a:gd name="T19" fmla="*/ 0 h 1152"/>
                <a:gd name="T20" fmla="*/ 768 w 1152"/>
                <a:gd name="T21" fmla="*/ 720 h 1152"/>
                <a:gd name="T22" fmla="*/ 288 w 1152"/>
                <a:gd name="T23" fmla="*/ 624 h 1152"/>
                <a:gd name="T24" fmla="*/ 0 w 1152"/>
                <a:gd name="T25" fmla="*/ 528 h 1152"/>
                <a:gd name="T26" fmla="*/ 12 w 1152"/>
                <a:gd name="T27" fmla="*/ 67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2" h="1152">
                  <a:moveTo>
                    <a:pt x="12" y="672"/>
                  </a:moveTo>
                  <a:cubicBezTo>
                    <a:pt x="41" y="682"/>
                    <a:pt x="112" y="712"/>
                    <a:pt x="132" y="732"/>
                  </a:cubicBezTo>
                  <a:lnTo>
                    <a:pt x="576" y="912"/>
                  </a:lnTo>
                  <a:lnTo>
                    <a:pt x="720" y="1152"/>
                  </a:lnTo>
                  <a:lnTo>
                    <a:pt x="960" y="1104"/>
                  </a:lnTo>
                  <a:lnTo>
                    <a:pt x="1056" y="1008"/>
                  </a:lnTo>
                  <a:lnTo>
                    <a:pt x="1152" y="768"/>
                  </a:lnTo>
                  <a:lnTo>
                    <a:pt x="1008" y="624"/>
                  </a:lnTo>
                  <a:lnTo>
                    <a:pt x="960" y="48"/>
                  </a:lnTo>
                  <a:lnTo>
                    <a:pt x="816" y="0"/>
                  </a:lnTo>
                  <a:lnTo>
                    <a:pt x="768" y="720"/>
                  </a:lnTo>
                  <a:lnTo>
                    <a:pt x="288" y="624"/>
                  </a:lnTo>
                  <a:lnTo>
                    <a:pt x="0" y="528"/>
                  </a:lnTo>
                  <a:lnTo>
                    <a:pt x="12" y="6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4038600" y="3657600"/>
            <a:ext cx="5486400" cy="228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grpSp>
        <p:nvGrpSpPr>
          <p:cNvPr id="105538" name="Group 66"/>
          <p:cNvGrpSpPr>
            <a:grpSpLocks/>
          </p:cNvGrpSpPr>
          <p:nvPr/>
        </p:nvGrpSpPr>
        <p:grpSpPr bwMode="auto">
          <a:xfrm>
            <a:off x="3248029" y="2667003"/>
            <a:ext cx="4371975" cy="3076575"/>
            <a:chOff x="1104" y="2296"/>
            <a:chExt cx="2754" cy="1938"/>
          </a:xfrm>
        </p:grpSpPr>
        <p:pic>
          <p:nvPicPr>
            <p:cNvPr id="105524" name="Picture 5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8814">
              <a:off x="2716" y="2201"/>
              <a:ext cx="1047" cy="1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6FCD4"/>
                  </a:solidFill>
                </a14:hiddenFill>
              </a:ext>
            </a:extLst>
          </p:spPr>
        </p:pic>
        <p:pic>
          <p:nvPicPr>
            <p:cNvPr id="105525" name="Picture 5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8814">
              <a:off x="1325" y="3092"/>
              <a:ext cx="1047" cy="123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5537" name="Freeform 65"/>
            <p:cNvSpPr>
              <a:spLocks/>
            </p:cNvSpPr>
            <p:nvPr/>
          </p:nvSpPr>
          <p:spPr bwMode="auto">
            <a:xfrm>
              <a:off x="1104" y="3024"/>
              <a:ext cx="1344" cy="1200"/>
            </a:xfrm>
            <a:custGeom>
              <a:avLst/>
              <a:gdLst>
                <a:gd name="T0" fmla="*/ 0 w 1344"/>
                <a:gd name="T1" fmla="*/ 1104 h 1200"/>
                <a:gd name="T2" fmla="*/ 48 w 1344"/>
                <a:gd name="T3" fmla="*/ 1200 h 1200"/>
                <a:gd name="T4" fmla="*/ 960 w 1344"/>
                <a:gd name="T5" fmla="*/ 912 h 1200"/>
                <a:gd name="T6" fmla="*/ 1152 w 1344"/>
                <a:gd name="T7" fmla="*/ 1008 h 1200"/>
                <a:gd name="T8" fmla="*/ 1344 w 1344"/>
                <a:gd name="T9" fmla="*/ 864 h 1200"/>
                <a:gd name="T10" fmla="*/ 1344 w 1344"/>
                <a:gd name="T11" fmla="*/ 576 h 1200"/>
                <a:gd name="T12" fmla="*/ 1296 w 1344"/>
                <a:gd name="T13" fmla="*/ 432 h 1200"/>
                <a:gd name="T14" fmla="*/ 960 w 1344"/>
                <a:gd name="T15" fmla="*/ 480 h 1200"/>
                <a:gd name="T16" fmla="*/ 192 w 1344"/>
                <a:gd name="T17" fmla="*/ 48 h 1200"/>
                <a:gd name="T18" fmla="*/ 96 w 1344"/>
                <a:gd name="T19" fmla="*/ 0 h 1200"/>
                <a:gd name="T20" fmla="*/ 240 w 1344"/>
                <a:gd name="T21" fmla="*/ 144 h 1200"/>
                <a:gd name="T22" fmla="*/ 576 w 1344"/>
                <a:gd name="T23" fmla="*/ 384 h 1200"/>
                <a:gd name="T24" fmla="*/ 816 w 1344"/>
                <a:gd name="T25" fmla="*/ 576 h 1200"/>
                <a:gd name="T26" fmla="*/ 960 w 1344"/>
                <a:gd name="T27" fmla="*/ 720 h 1200"/>
                <a:gd name="T28" fmla="*/ 480 w 1344"/>
                <a:gd name="T29" fmla="*/ 864 h 1200"/>
                <a:gd name="T30" fmla="*/ 0 w 1344"/>
                <a:gd name="T31" fmla="*/ 1104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44" h="1200">
                  <a:moveTo>
                    <a:pt x="0" y="1104"/>
                  </a:moveTo>
                  <a:lnTo>
                    <a:pt x="48" y="1200"/>
                  </a:lnTo>
                  <a:lnTo>
                    <a:pt x="960" y="912"/>
                  </a:lnTo>
                  <a:lnTo>
                    <a:pt x="1152" y="1008"/>
                  </a:lnTo>
                  <a:lnTo>
                    <a:pt x="1344" y="864"/>
                  </a:lnTo>
                  <a:lnTo>
                    <a:pt x="1344" y="576"/>
                  </a:lnTo>
                  <a:lnTo>
                    <a:pt x="1296" y="432"/>
                  </a:lnTo>
                  <a:lnTo>
                    <a:pt x="960" y="480"/>
                  </a:lnTo>
                  <a:lnTo>
                    <a:pt x="192" y="48"/>
                  </a:lnTo>
                  <a:lnTo>
                    <a:pt x="96" y="0"/>
                  </a:lnTo>
                  <a:lnTo>
                    <a:pt x="240" y="144"/>
                  </a:lnTo>
                  <a:lnTo>
                    <a:pt x="576" y="384"/>
                  </a:lnTo>
                  <a:lnTo>
                    <a:pt x="816" y="576"/>
                  </a:lnTo>
                  <a:lnTo>
                    <a:pt x="960" y="720"/>
                  </a:lnTo>
                  <a:lnTo>
                    <a:pt x="480" y="864"/>
                  </a:lnTo>
                  <a:lnTo>
                    <a:pt x="0" y="1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0" name="Line 8"/>
          <p:cNvSpPr>
            <a:spLocks noChangeShapeType="1"/>
          </p:cNvSpPr>
          <p:nvPr/>
        </p:nvSpPr>
        <p:spPr bwMode="auto">
          <a:xfrm flipV="1">
            <a:off x="4038600" y="1066800"/>
            <a:ext cx="4876800" cy="2590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105490" name="Arc 18"/>
          <p:cNvSpPr>
            <a:spLocks/>
          </p:cNvSpPr>
          <p:nvPr/>
        </p:nvSpPr>
        <p:spPr bwMode="auto">
          <a:xfrm rot="2025562">
            <a:off x="4648202" y="2895603"/>
            <a:ext cx="1192213" cy="15795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endParaRPr lang="en-US"/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8851900" y="5736171"/>
            <a:ext cx="5334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8318500" y="609601"/>
            <a:ext cx="5334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105514" name="Arc 42"/>
          <p:cNvSpPr>
            <a:spLocks/>
          </p:cNvSpPr>
          <p:nvPr/>
        </p:nvSpPr>
        <p:spPr bwMode="auto">
          <a:xfrm rot="2025562">
            <a:off x="6022976" y="2206628"/>
            <a:ext cx="1123951" cy="2055813"/>
          </a:xfrm>
          <a:custGeom>
            <a:avLst/>
            <a:gdLst>
              <a:gd name="G0" fmla="+- 0 0 0"/>
              <a:gd name="G1" fmla="+- 21515 0 0"/>
              <a:gd name="G2" fmla="+- 21600 0 0"/>
              <a:gd name="T0" fmla="*/ 1910 w 21600"/>
              <a:gd name="T1" fmla="*/ 0 h 33285"/>
              <a:gd name="T2" fmla="*/ 18112 w 21600"/>
              <a:gd name="T3" fmla="*/ 33285 h 33285"/>
              <a:gd name="T4" fmla="*/ 0 w 21600"/>
              <a:gd name="T5" fmla="*/ 21515 h 33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285" fill="none" extrusionOk="0">
                <a:moveTo>
                  <a:pt x="1910" y="-1"/>
                </a:moveTo>
                <a:cubicBezTo>
                  <a:pt x="13055" y="989"/>
                  <a:pt x="21600" y="10325"/>
                  <a:pt x="21600" y="21515"/>
                </a:cubicBezTo>
                <a:cubicBezTo>
                  <a:pt x="21600" y="25693"/>
                  <a:pt x="20388" y="29781"/>
                  <a:pt x="18111" y="33284"/>
                </a:cubicBezTo>
              </a:path>
              <a:path w="21600" h="33285" stroke="0" extrusionOk="0">
                <a:moveTo>
                  <a:pt x="1910" y="-1"/>
                </a:moveTo>
                <a:cubicBezTo>
                  <a:pt x="13055" y="989"/>
                  <a:pt x="21600" y="10325"/>
                  <a:pt x="21600" y="21515"/>
                </a:cubicBezTo>
                <a:cubicBezTo>
                  <a:pt x="21600" y="25693"/>
                  <a:pt x="20388" y="29781"/>
                  <a:pt x="18111" y="33284"/>
                </a:cubicBezTo>
                <a:lnTo>
                  <a:pt x="0" y="21515"/>
                </a:lnTo>
                <a:close/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endParaRPr lang="en-US"/>
          </a:p>
        </p:txBody>
      </p:sp>
      <p:sp>
        <p:nvSpPr>
          <p:cNvPr id="105518" name="Arc 46"/>
          <p:cNvSpPr>
            <a:spLocks/>
          </p:cNvSpPr>
          <p:nvPr/>
        </p:nvSpPr>
        <p:spPr bwMode="auto">
          <a:xfrm>
            <a:off x="6057901" y="2819400"/>
            <a:ext cx="1181100" cy="2133600"/>
          </a:xfrm>
          <a:custGeom>
            <a:avLst/>
            <a:gdLst>
              <a:gd name="G0" fmla="+- 0 0 0"/>
              <a:gd name="G1" fmla="+- 21113 0 0"/>
              <a:gd name="G2" fmla="+- 21600 0 0"/>
              <a:gd name="T0" fmla="*/ 4563 w 21600"/>
              <a:gd name="T1" fmla="*/ 0 h 32883"/>
              <a:gd name="T2" fmla="*/ 18112 w 21600"/>
              <a:gd name="T3" fmla="*/ 32883 h 32883"/>
              <a:gd name="T4" fmla="*/ 0 w 21600"/>
              <a:gd name="T5" fmla="*/ 21113 h 32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883" fill="none" extrusionOk="0">
                <a:moveTo>
                  <a:pt x="4562" y="0"/>
                </a:moveTo>
                <a:cubicBezTo>
                  <a:pt x="14504" y="2149"/>
                  <a:pt x="21600" y="10942"/>
                  <a:pt x="21600" y="21113"/>
                </a:cubicBezTo>
                <a:cubicBezTo>
                  <a:pt x="21600" y="25291"/>
                  <a:pt x="20388" y="29379"/>
                  <a:pt x="18111" y="32882"/>
                </a:cubicBezTo>
              </a:path>
              <a:path w="21600" h="32883" stroke="0" extrusionOk="0">
                <a:moveTo>
                  <a:pt x="4562" y="0"/>
                </a:moveTo>
                <a:cubicBezTo>
                  <a:pt x="14504" y="2149"/>
                  <a:pt x="21600" y="10942"/>
                  <a:pt x="21600" y="21113"/>
                </a:cubicBezTo>
                <a:cubicBezTo>
                  <a:pt x="21600" y="25291"/>
                  <a:pt x="20388" y="29379"/>
                  <a:pt x="18111" y="32882"/>
                </a:cubicBezTo>
                <a:lnTo>
                  <a:pt x="0" y="21113"/>
                </a:lnTo>
                <a:close/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endParaRPr lang="en-US"/>
          </a:p>
        </p:txBody>
      </p:sp>
      <p:grpSp>
        <p:nvGrpSpPr>
          <p:cNvPr id="105536" name="Group 64"/>
          <p:cNvGrpSpPr>
            <a:grpSpLocks/>
          </p:cNvGrpSpPr>
          <p:nvPr/>
        </p:nvGrpSpPr>
        <p:grpSpPr bwMode="auto">
          <a:xfrm>
            <a:off x="2994006" y="1350497"/>
            <a:ext cx="4452109" cy="2699827"/>
            <a:chOff x="912" y="576"/>
            <a:chExt cx="2851" cy="1881"/>
          </a:xfrm>
        </p:grpSpPr>
        <p:pic>
          <p:nvPicPr>
            <p:cNvPr id="105512" name="Picture 4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10758">
              <a:off x="2694" y="1305"/>
              <a:ext cx="1069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</a:extLst>
          </p:spPr>
        </p:pic>
        <p:pic>
          <p:nvPicPr>
            <p:cNvPr id="105513" name="Picture 4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10758">
              <a:off x="1164" y="829"/>
              <a:ext cx="1069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</a:extLst>
          </p:spPr>
        </p:pic>
        <p:sp>
          <p:nvSpPr>
            <p:cNvPr id="105535" name="Freeform 63"/>
            <p:cNvSpPr>
              <a:spLocks/>
            </p:cNvSpPr>
            <p:nvPr/>
          </p:nvSpPr>
          <p:spPr bwMode="auto">
            <a:xfrm>
              <a:off x="912" y="576"/>
              <a:ext cx="1248" cy="1344"/>
            </a:xfrm>
            <a:custGeom>
              <a:avLst/>
              <a:gdLst>
                <a:gd name="T0" fmla="*/ 0 w 1248"/>
                <a:gd name="T1" fmla="*/ 624 h 1344"/>
                <a:gd name="T2" fmla="*/ 720 w 1248"/>
                <a:gd name="T3" fmla="*/ 1104 h 1344"/>
                <a:gd name="T4" fmla="*/ 768 w 1248"/>
                <a:gd name="T5" fmla="*/ 1344 h 1344"/>
                <a:gd name="T6" fmla="*/ 1008 w 1248"/>
                <a:gd name="T7" fmla="*/ 1344 h 1344"/>
                <a:gd name="T8" fmla="*/ 1104 w 1248"/>
                <a:gd name="T9" fmla="*/ 1296 h 1344"/>
                <a:gd name="T10" fmla="*/ 1248 w 1248"/>
                <a:gd name="T11" fmla="*/ 1104 h 1344"/>
                <a:gd name="T12" fmla="*/ 1152 w 1248"/>
                <a:gd name="T13" fmla="*/ 912 h 1344"/>
                <a:gd name="T14" fmla="*/ 1056 w 1248"/>
                <a:gd name="T15" fmla="*/ 912 h 1344"/>
                <a:gd name="T16" fmla="*/ 1008 w 1248"/>
                <a:gd name="T17" fmla="*/ 0 h 1344"/>
                <a:gd name="T18" fmla="*/ 912 w 1248"/>
                <a:gd name="T19" fmla="*/ 48 h 1344"/>
                <a:gd name="T20" fmla="*/ 864 w 1248"/>
                <a:gd name="T21" fmla="*/ 1008 h 1344"/>
                <a:gd name="T22" fmla="*/ 48 w 1248"/>
                <a:gd name="T23" fmla="*/ 528 h 1344"/>
                <a:gd name="T24" fmla="*/ 0 w 1248"/>
                <a:gd name="T25" fmla="*/ 62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8" h="1344">
                  <a:moveTo>
                    <a:pt x="0" y="624"/>
                  </a:moveTo>
                  <a:lnTo>
                    <a:pt x="720" y="1104"/>
                  </a:lnTo>
                  <a:lnTo>
                    <a:pt x="768" y="1344"/>
                  </a:lnTo>
                  <a:lnTo>
                    <a:pt x="1008" y="1344"/>
                  </a:lnTo>
                  <a:lnTo>
                    <a:pt x="1104" y="1296"/>
                  </a:lnTo>
                  <a:lnTo>
                    <a:pt x="1248" y="1104"/>
                  </a:lnTo>
                  <a:lnTo>
                    <a:pt x="1152" y="912"/>
                  </a:lnTo>
                  <a:lnTo>
                    <a:pt x="1056" y="912"/>
                  </a:lnTo>
                  <a:lnTo>
                    <a:pt x="1008" y="0"/>
                  </a:lnTo>
                  <a:lnTo>
                    <a:pt x="912" y="48"/>
                  </a:lnTo>
                  <a:lnTo>
                    <a:pt x="864" y="1008"/>
                  </a:lnTo>
                  <a:lnTo>
                    <a:pt x="48" y="528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40" name="Oval 68"/>
          <p:cNvSpPr>
            <a:spLocks noChangeArrowheads="1"/>
          </p:cNvSpPr>
          <p:nvPr/>
        </p:nvSpPr>
        <p:spPr bwMode="auto">
          <a:xfrm>
            <a:off x="6972300" y="3371851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endParaRPr lang="en-US"/>
          </a:p>
        </p:txBody>
      </p:sp>
      <p:sp>
        <p:nvSpPr>
          <p:cNvPr id="105539" name="Line 67"/>
          <p:cNvSpPr>
            <a:spLocks noChangeShapeType="1"/>
          </p:cNvSpPr>
          <p:nvPr/>
        </p:nvSpPr>
        <p:spPr bwMode="auto">
          <a:xfrm flipV="1">
            <a:off x="4097867" y="3276600"/>
            <a:ext cx="54864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3335870" y="3352801"/>
            <a:ext cx="685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05541" name="Text Box 69"/>
          <p:cNvSpPr txBox="1">
            <a:spLocks noChangeArrowheads="1"/>
          </p:cNvSpPr>
          <p:nvPr/>
        </p:nvSpPr>
        <p:spPr bwMode="auto">
          <a:xfrm>
            <a:off x="9067800" y="2652847"/>
            <a:ext cx="381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z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0424" y="2298616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98854" y="4327789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2496" y="2844613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1487" y="952613"/>
            <a:ext cx="280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</a:rPr>
              <a:t>Cách</a:t>
            </a:r>
            <a:r>
              <a:rPr lang="en-US" sz="2400" i="1" dirty="0" smtClean="0">
                <a:solidFill>
                  <a:schemeClr val="bg1"/>
                </a:solidFill>
              </a:rPr>
              <a:t> 5. </a:t>
            </a:r>
            <a:r>
              <a:rPr lang="en-US" sz="2400" dirty="0" err="1" smtClean="0">
                <a:solidFill>
                  <a:schemeClr val="bg1"/>
                </a:solidFill>
              </a:rPr>
              <a:t>Dùng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compa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25" y="1695450"/>
            <a:ext cx="1676401" cy="33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1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5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20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0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5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" dur="2000" fill="hold"/>
                                        <p:tgtEl>
                                          <p:spTgt spid="105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0"/>
                                        <p:tgtEl>
                                          <p:spTgt spid="10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7" dur="500"/>
                                        <p:tgtEl>
                                          <p:spTgt spid="105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0" grpId="0" animBg="1"/>
      <p:bldP spid="105514" grpId="0" animBg="1"/>
      <p:bldP spid="105518" grpId="0" animBg="1"/>
      <p:bldP spid="105540" grpId="0" animBg="1"/>
      <p:bldP spid="105539" grpId="0" animBg="1"/>
      <p:bldP spid="105541" grpId="0"/>
      <p:bldP spid="2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104" y="469241"/>
            <a:ext cx="873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xét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Mỗi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phải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bẹt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</a:rPr>
              <a:t>chỉ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một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06555" y="2495558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38912" y="1225831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68225" y="2264727"/>
            <a:ext cx="30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30344" y="3843911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Pie 20"/>
          <p:cNvSpPr/>
          <p:nvPr/>
        </p:nvSpPr>
        <p:spPr>
          <a:xfrm rot="11706471">
            <a:off x="3482747" y="1873050"/>
            <a:ext cx="1408629" cy="1687292"/>
          </a:xfrm>
          <a:prstGeom prst="pie">
            <a:avLst>
              <a:gd name="adj1" fmla="val 8213654"/>
              <a:gd name="adj2" fmla="val 9924511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 rot="11706471">
            <a:off x="3174962" y="1898318"/>
            <a:ext cx="1937094" cy="1650402"/>
          </a:xfrm>
          <a:prstGeom prst="pie">
            <a:avLst>
              <a:gd name="adj1" fmla="val 9927681"/>
              <a:gd name="adj2" fmla="val 11518655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175412" y="2726391"/>
            <a:ext cx="2418939" cy="12750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94803" y="2726390"/>
            <a:ext cx="2748625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136407" y="1558344"/>
            <a:ext cx="2290151" cy="116804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6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3369" y="1108603"/>
            <a:ext cx="474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</a:rPr>
              <a:t>Hãy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vẽ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tia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phân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giác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của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góc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bẹt</a:t>
            </a:r>
            <a:r>
              <a:rPr lang="en-US" sz="2400" i="1" dirty="0" smtClean="0">
                <a:solidFill>
                  <a:schemeClr val="bg1"/>
                </a:solidFill>
              </a:rPr>
              <a:t>.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934" y="4894620"/>
            <a:ext cx="530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Theo </a:t>
            </a:r>
            <a:r>
              <a:rPr lang="en-US" sz="2400" dirty="0" err="1" smtClean="0">
                <a:solidFill>
                  <a:schemeClr val="bg1"/>
                </a:solidFill>
              </a:rPr>
              <a:t>em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bẹt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mấy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?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17006" y="3039347"/>
            <a:ext cx="3706959" cy="893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92075" y="1811584"/>
            <a:ext cx="5247" cy="125030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01967" y="2867974"/>
            <a:ext cx="180304" cy="18030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03760" y="1794651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6638" y="390406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2764" y="300414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272864" y="3007926"/>
            <a:ext cx="42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1847" y="3039347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44456" y="2980545"/>
            <a:ext cx="101600" cy="10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788520" y="3079211"/>
            <a:ext cx="11186" cy="1317453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9934" y="5356285"/>
            <a:ext cx="640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bẹt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đối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nhau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animBg="1"/>
      <p:bldP spid="13" grpId="0"/>
      <p:bldP spid="14" grpId="0"/>
      <p:bldP spid="15" grpId="0"/>
      <p:bldP spid="16" grpId="0"/>
      <p:bldP spid="17" grpId="0"/>
      <p:bldP spid="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1487" y="952613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3. </a:t>
            </a:r>
            <a:r>
              <a:rPr lang="en-US" sz="2400" b="1" dirty="0" err="1" smtClean="0">
                <a:solidFill>
                  <a:srgbClr val="FFFF00"/>
                </a:solidFill>
              </a:rPr>
              <a:t>Chú</a:t>
            </a:r>
            <a:r>
              <a:rPr lang="en-US" sz="2400" b="1" dirty="0" smtClean="0">
                <a:solidFill>
                  <a:srgbClr val="FFFF00"/>
                </a:solidFill>
              </a:rPr>
              <a:t> ý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487" y="1414278"/>
            <a:ext cx="9859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chứa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một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đó</a:t>
            </a:r>
            <a:r>
              <a:rPr lang="en-US" sz="2400" dirty="0" smtClean="0">
                <a:solidFill>
                  <a:schemeClr val="bg1"/>
                </a:solidFill>
              </a:rPr>
              <a:t>.  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15951" y="2407567"/>
            <a:ext cx="4005329" cy="2215488"/>
            <a:chOff x="6915951" y="2407567"/>
            <a:chExt cx="4005329" cy="221548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915951" y="3644261"/>
              <a:ext cx="400532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770509" y="2562435"/>
              <a:ext cx="0" cy="206062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8776947" y="3463957"/>
              <a:ext cx="180304" cy="180304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76947" y="2407567"/>
              <a:ext cx="4299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89825" y="4161390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15951" y="3661088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97152" y="3699725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55034" y="3635330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12957" y="1886010"/>
            <a:ext cx="7964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Trên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hình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vẽ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góc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xOy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Pie 24"/>
          <p:cNvSpPr/>
          <p:nvPr/>
        </p:nvSpPr>
        <p:spPr>
          <a:xfrm rot="11706471">
            <a:off x="3394302" y="3046257"/>
            <a:ext cx="1234636" cy="1184099"/>
          </a:xfrm>
          <a:prstGeom prst="pie">
            <a:avLst>
              <a:gd name="adj1" fmla="val 8195459"/>
              <a:gd name="adj2" fmla="val 9874357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Pie 25"/>
          <p:cNvSpPr/>
          <p:nvPr/>
        </p:nvSpPr>
        <p:spPr>
          <a:xfrm rot="11706471">
            <a:off x="3091613" y="2963464"/>
            <a:ext cx="1815043" cy="1359523"/>
          </a:xfrm>
          <a:prstGeom prst="pie">
            <a:avLst>
              <a:gd name="adj1" fmla="val 9873151"/>
              <a:gd name="adj2" fmla="val 11530057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026846" y="3635330"/>
            <a:ext cx="2015544" cy="233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987073" y="2737777"/>
            <a:ext cx="1719331" cy="89989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99952" y="3637667"/>
            <a:ext cx="1719331" cy="914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97287" y="3176002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6352" y="3214639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89936" y="2367940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9283" y="31760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59834" y="4451011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42583" y="4680619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27250" y="4639287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2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702568" y="3640216"/>
            <a:ext cx="228450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36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25" grpId="0" animBg="1"/>
      <p:bldP spid="26" grpId="0" animBg="1"/>
      <p:bldP spid="31" grpId="0"/>
      <p:bldP spid="32" grpId="0"/>
      <p:bldP spid="33" grpId="0"/>
      <p:bldP spid="34" grpId="0"/>
      <p:bldP spid="35" grpId="0"/>
      <p:bldP spid="37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4825" y="1274016"/>
            <a:ext cx="836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xét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Dấu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hiệu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biết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tia</a:t>
            </a:r>
            <a:r>
              <a:rPr lang="en-US" sz="2400" b="1" dirty="0" smtClean="0">
                <a:solidFill>
                  <a:schemeClr val="bg1"/>
                </a:solidFill>
              </a:rPr>
              <a:t> Oz </a:t>
            </a:r>
            <a:r>
              <a:rPr lang="en-US" sz="2400" b="1" dirty="0" err="1" smtClean="0">
                <a:solidFill>
                  <a:schemeClr val="bg1"/>
                </a:solidFill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phân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giác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góc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xOy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78539" y="2282987"/>
            <a:ext cx="4247521" cy="3421763"/>
            <a:chOff x="2715730" y="3138543"/>
            <a:chExt cx="4247521" cy="3421763"/>
          </a:xfrm>
        </p:grpSpPr>
        <p:sp>
          <p:nvSpPr>
            <p:cNvPr id="15" name="Pie 14"/>
            <p:cNvSpPr/>
            <p:nvPr/>
          </p:nvSpPr>
          <p:spPr>
            <a:xfrm rot="11706471">
              <a:off x="2715730" y="4170899"/>
              <a:ext cx="2446214" cy="1771250"/>
            </a:xfrm>
            <a:prstGeom prst="pie">
              <a:avLst>
                <a:gd name="adj1" fmla="val 9799932"/>
                <a:gd name="adj2" fmla="val 11165809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4278" y="4768529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7256" y="3138543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6757" y="4455535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z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98067" y="6098641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Pie 13"/>
            <p:cNvSpPr/>
            <p:nvPr/>
          </p:nvSpPr>
          <p:spPr>
            <a:xfrm rot="11706471">
              <a:off x="3050878" y="4299595"/>
              <a:ext cx="1773911" cy="1487612"/>
            </a:xfrm>
            <a:prstGeom prst="pie">
              <a:avLst>
                <a:gd name="adj1" fmla="val 8175971"/>
                <a:gd name="adj2" fmla="val 9778294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916446" y="5054095"/>
              <a:ext cx="2966314" cy="114008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261860" flipV="1">
              <a:off x="4041352" y="4381176"/>
              <a:ext cx="2910625" cy="12363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261860" flipV="1">
              <a:off x="4269098" y="3154230"/>
              <a:ext cx="1970443" cy="233107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970523" y="1883838"/>
            <a:ext cx="440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Tia Oz </a:t>
            </a:r>
            <a:r>
              <a:rPr lang="en-US" sz="2400" dirty="0" err="1" smtClean="0">
                <a:solidFill>
                  <a:schemeClr val="bg1"/>
                </a:solidFill>
              </a:rPr>
              <a:t>nằm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Ox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0524" y="2282987"/>
            <a:ext cx="440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xOz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bằng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zOy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Left Brace 1"/>
          <p:cNvSpPr/>
          <p:nvPr/>
        </p:nvSpPr>
        <p:spPr>
          <a:xfrm>
            <a:off x="2843201" y="1919692"/>
            <a:ext cx="127322" cy="851621"/>
          </a:xfrm>
          <a:prstGeom prst="lef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760531" y="3106029"/>
                <a:ext cx="470068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531" y="3106029"/>
                <a:ext cx="4700680" cy="473719"/>
              </a:xfrm>
              <a:prstGeom prst="rect">
                <a:avLst/>
              </a:prstGeom>
              <a:blipFill rotWithShape="1">
                <a:blip r:embed="rId2"/>
                <a:stretch>
                  <a:fillRect l="-389" t="-7792" r="-2594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30657" y="3656999"/>
                <a:ext cx="3116824" cy="81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xOy</m:t>
                            </m:r>
                          </m:e>
                        </m:acc>
                      </m:num>
                      <m:den>
                        <m:r>
                          <a:rPr lang="en-US" sz="30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0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657" y="3656999"/>
                <a:ext cx="3116824" cy="812979"/>
              </a:xfrm>
              <a:prstGeom prst="rect">
                <a:avLst/>
              </a:prstGeom>
              <a:blipFill rotWithShape="1">
                <a:blip r:embed="rId3"/>
                <a:stretch>
                  <a:fillRect b="-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098463" y="2094013"/>
            <a:ext cx="163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Dấu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hiệu</a:t>
            </a:r>
            <a:r>
              <a:rPr lang="en-US" sz="2400" b="1" dirty="0" smtClean="0">
                <a:solidFill>
                  <a:schemeClr val="bg1"/>
                </a:solidFill>
              </a:rPr>
              <a:t> 1.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8373" y="3118083"/>
            <a:ext cx="163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Dấu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hiệu</a:t>
            </a:r>
            <a:r>
              <a:rPr lang="en-US" sz="2400" b="1" dirty="0" smtClean="0">
                <a:solidFill>
                  <a:schemeClr val="bg1"/>
                </a:solidFill>
              </a:rPr>
              <a:t> 2.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0248" y="3912973"/>
            <a:ext cx="163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Dấu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hiệu</a:t>
            </a:r>
            <a:r>
              <a:rPr lang="en-US" sz="2400" b="1" dirty="0" smtClean="0">
                <a:solidFill>
                  <a:schemeClr val="bg1"/>
                </a:solidFill>
              </a:rPr>
              <a:t> 3.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1547" y="1807909"/>
            <a:ext cx="2942807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a) Tính </a:t>
            </a:r>
            <a:r>
              <a:rPr lang="en-US" sz="2400" dirty="0" err="1" smtClean="0">
                <a:solidFill>
                  <a:schemeClr val="bg1"/>
                </a:solidFill>
              </a:rPr>
              <a:t>số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xOz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5531" y="902050"/>
                <a:ext cx="10459060" cy="84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</a:rPr>
                  <a:t>B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à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i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1.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Cho hai góc kề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bù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xOz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yOz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biết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</m:e>
                    </m:acc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Gọi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Ot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zOy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31" y="902050"/>
                <a:ext cx="10459060" cy="843051"/>
              </a:xfrm>
              <a:prstGeom prst="rect">
                <a:avLst/>
              </a:prstGeom>
              <a:blipFill rotWithShape="1">
                <a:blip r:embed="rId2"/>
                <a:stretch>
                  <a:fillRect l="-933" t="-4348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71545" y="3672860"/>
            <a:ext cx="5877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a) </a:t>
            </a:r>
            <a:r>
              <a:rPr lang="en-US" sz="2400" dirty="0" err="1" smtClean="0">
                <a:solidFill>
                  <a:schemeClr val="bg1"/>
                </a:solidFill>
              </a:rPr>
              <a:t>Vì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xOz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yOz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bù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nên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364" y="2281504"/>
            <a:ext cx="4939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b) Tính </a:t>
            </a:r>
            <a:r>
              <a:rPr lang="en-US" sz="2400" dirty="0" err="1" smtClean="0">
                <a:solidFill>
                  <a:schemeClr val="bg1"/>
                </a:solidFill>
              </a:rPr>
              <a:t>số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tOy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1545" y="2656314"/>
            <a:ext cx="770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Tia Oz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r>
              <a:rPr lang="en-US" sz="2400" dirty="0" err="1" smtClean="0">
                <a:solidFill>
                  <a:schemeClr val="bg1"/>
                </a:solidFill>
              </a:rPr>
              <a:t>Vì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sao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5455" y="3171132"/>
            <a:ext cx="125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Lời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giải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01853" y="4689257"/>
                <a:ext cx="5093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</a:rPr>
                  <a:t>Suy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ra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i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53" y="4689257"/>
                <a:ext cx="5093205" cy="473719"/>
              </a:xfrm>
              <a:prstGeom prst="rect">
                <a:avLst/>
              </a:prstGeom>
              <a:blipFill rotWithShape="1">
                <a:blip r:embed="rId3"/>
                <a:stretch>
                  <a:fillRect l="-1916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28497" y="5179909"/>
                <a:ext cx="3879152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o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đó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</m:e>
                    </m:acc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97" y="5179909"/>
                <a:ext cx="3879152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2355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28496" y="5678227"/>
                <a:ext cx="5066563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ừ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đó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suy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ra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</m:e>
                    </m:acc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96" y="5678227"/>
                <a:ext cx="5066563" cy="473719"/>
              </a:xfrm>
              <a:prstGeom prst="rect">
                <a:avLst/>
              </a:prstGeom>
              <a:blipFill rotWithShape="1">
                <a:blip r:embed="rId5"/>
                <a:stretch>
                  <a:fillRect l="-1805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28497" y="4228658"/>
                <a:ext cx="2748829" cy="473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i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yOz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97" y="4228658"/>
                <a:ext cx="2748829" cy="473719"/>
              </a:xfrm>
              <a:prstGeom prst="rect">
                <a:avLst/>
              </a:prstGeom>
              <a:blipFill rotWithShape="1">
                <a:blip r:embed="rId6"/>
                <a:stretch>
                  <a:fillRect l="-44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246937" y="317275"/>
            <a:ext cx="2256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</a:rPr>
              <a:t>Luyện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tập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626791" y="3865431"/>
            <a:ext cx="1121113" cy="19687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575231" y="4061373"/>
            <a:ext cx="1051560" cy="17596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239954" y="5796765"/>
            <a:ext cx="4388321" cy="504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435814" y="5768813"/>
            <a:ext cx="434205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9954" y="5834175"/>
            <a:ext cx="434205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316032" y="5742734"/>
            <a:ext cx="434205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46899" y="4074146"/>
            <a:ext cx="434205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61431" y="3865431"/>
            <a:ext cx="434205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 rot="11706471">
            <a:off x="8719268" y="4974280"/>
            <a:ext cx="1815043" cy="1695397"/>
          </a:xfrm>
          <a:prstGeom prst="pie">
            <a:avLst>
              <a:gd name="adj1" fmla="val 2644032"/>
              <a:gd name="adj2" fmla="val 631842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Pie 22"/>
          <p:cNvSpPr/>
          <p:nvPr/>
        </p:nvSpPr>
        <p:spPr>
          <a:xfrm rot="11706471">
            <a:off x="8946750" y="5137149"/>
            <a:ext cx="1384776" cy="1377494"/>
          </a:xfrm>
          <a:prstGeom prst="pie">
            <a:avLst>
              <a:gd name="adj1" fmla="val 6262356"/>
              <a:gd name="adj2" fmla="val 9839477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557146" y="5760106"/>
            <a:ext cx="101600" cy="10160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38" grpId="0"/>
      <p:bldP spid="39" grpId="0"/>
      <p:bldP spid="40" grpId="0"/>
      <p:bldP spid="2" grpId="0"/>
      <p:bldP spid="21" grpId="0"/>
      <p:bldP spid="32" grpId="0"/>
      <p:bldP spid="33" grpId="0"/>
      <p:bldP spid="34" grpId="0"/>
      <p:bldP spid="35" grpId="0"/>
      <p:bldP spid="36" grpId="0"/>
      <p:bldP spid="22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97" y="1009649"/>
            <a:ext cx="3817210" cy="507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1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1547" y="1807909"/>
            <a:ext cx="2942807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a) Tính </a:t>
            </a:r>
            <a:r>
              <a:rPr lang="en-US" sz="2400" dirty="0" err="1" smtClean="0">
                <a:solidFill>
                  <a:schemeClr val="bg1"/>
                </a:solidFill>
              </a:rPr>
              <a:t>số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xOz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5531" y="902050"/>
                <a:ext cx="10459060" cy="84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</a:rPr>
                  <a:t>B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à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i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1.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Cho hai góc kề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bù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xOz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yOz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biết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</m:e>
                    </m:acc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Gọi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Ot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zOy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31" y="902050"/>
                <a:ext cx="10459060" cy="843051"/>
              </a:xfrm>
              <a:prstGeom prst="rect">
                <a:avLst/>
              </a:prstGeom>
              <a:blipFill rotWithShape="1">
                <a:blip r:embed="rId2"/>
                <a:stretch>
                  <a:fillRect l="-933" t="-4348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71545" y="3672860"/>
            <a:ext cx="663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b) </a:t>
            </a:r>
            <a:r>
              <a:rPr lang="en-US" sz="2400" dirty="0" err="1" smtClean="0">
                <a:solidFill>
                  <a:schemeClr val="bg1"/>
                </a:solidFill>
              </a:rPr>
              <a:t>Vì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zOy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nên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364" y="2281504"/>
            <a:ext cx="574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b) Tính </a:t>
            </a:r>
            <a:r>
              <a:rPr lang="en-US" sz="2400" dirty="0" err="1" smtClean="0">
                <a:solidFill>
                  <a:schemeClr val="bg1"/>
                </a:solidFill>
              </a:rPr>
              <a:t>số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tOy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1545" y="2656314"/>
            <a:ext cx="6783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Tia Oz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r>
              <a:rPr lang="en-US" sz="2400" dirty="0" err="1" smtClean="0">
                <a:solidFill>
                  <a:schemeClr val="bg1"/>
                </a:solidFill>
              </a:rPr>
              <a:t>Vì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sao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5455" y="3171132"/>
            <a:ext cx="125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Lời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giải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78372" y="4282688"/>
                <a:ext cx="4360296" cy="473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   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72" y="4282688"/>
                <a:ext cx="4360296" cy="473719"/>
              </a:xfrm>
              <a:prstGeom prst="rect">
                <a:avLst/>
              </a:prstGeom>
              <a:blipFill rotWithShape="1">
                <a:blip r:embed="rId3"/>
                <a:stretch>
                  <a:fillRect t="-7792" r="-1257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246937" y="317275"/>
            <a:ext cx="2256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</a:rPr>
              <a:t>Luyện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tập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399398" y="3266788"/>
            <a:ext cx="4510283" cy="2804246"/>
            <a:chOff x="7239954" y="3383281"/>
            <a:chExt cx="4510283" cy="2804246"/>
          </a:xfrm>
        </p:grpSpPr>
        <p:grpSp>
          <p:nvGrpSpPr>
            <p:cNvPr id="3" name="Group 2"/>
            <p:cNvGrpSpPr/>
            <p:nvPr/>
          </p:nvGrpSpPr>
          <p:grpSpPr>
            <a:xfrm>
              <a:off x="7239954" y="3383281"/>
              <a:ext cx="4510283" cy="2442463"/>
              <a:chOff x="7239954" y="3383281"/>
              <a:chExt cx="4510283" cy="2442463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9626791" y="3383281"/>
                <a:ext cx="1121113" cy="196874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8575231" y="3579223"/>
                <a:ext cx="1051560" cy="175969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7239954" y="5314615"/>
                <a:ext cx="4388321" cy="5042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9435814" y="5286663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O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39954" y="5352025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x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316032" y="5260584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y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346899" y="3591996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z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661431" y="3383281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Pie 21"/>
            <p:cNvSpPr/>
            <p:nvPr/>
          </p:nvSpPr>
          <p:spPr>
            <a:xfrm rot="11706471">
              <a:off x="8719268" y="4492130"/>
              <a:ext cx="1815043" cy="1695397"/>
            </a:xfrm>
            <a:prstGeom prst="pie">
              <a:avLst>
                <a:gd name="adj1" fmla="val 2644032"/>
                <a:gd name="adj2" fmla="val 6318420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Pie 22"/>
            <p:cNvSpPr/>
            <p:nvPr/>
          </p:nvSpPr>
          <p:spPr>
            <a:xfrm rot="11706471">
              <a:off x="8946750" y="4654999"/>
              <a:ext cx="1384776" cy="1377494"/>
            </a:xfrm>
            <a:prstGeom prst="pie">
              <a:avLst>
                <a:gd name="adj1" fmla="val 6262356"/>
                <a:gd name="adj2" fmla="val 9839477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82637" y="4147132"/>
                <a:ext cx="2282138" cy="765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yOz</m:t>
                            </m:r>
                          </m:e>
                        </m:acc>
                      </m:num>
                      <m:den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120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637" y="4147132"/>
                <a:ext cx="2282138" cy="7651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5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4567" y="581591"/>
            <a:ext cx="778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Tia Oz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r>
              <a:rPr lang="en-US" sz="2400" dirty="0" err="1" smtClean="0">
                <a:solidFill>
                  <a:schemeClr val="bg1"/>
                </a:solidFill>
              </a:rPr>
              <a:t>Vì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sao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6546" y="1165702"/>
            <a:ext cx="125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Lời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giải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0172" y="4472247"/>
            <a:ext cx="1021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1. </a:t>
            </a:r>
            <a:r>
              <a:rPr lang="en-US" sz="2400" dirty="0" err="1">
                <a:solidFill>
                  <a:schemeClr val="bg1"/>
                </a:solidFill>
              </a:rPr>
              <a:t>Vì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Oz </a:t>
            </a:r>
            <a:r>
              <a:rPr lang="en-US" sz="2400" dirty="0" err="1" smtClean="0">
                <a:solidFill>
                  <a:schemeClr val="bg1"/>
                </a:solidFill>
              </a:rPr>
              <a:t>cùng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thuộc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nửa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mặt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phẳng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bờ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xy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1853" y="1819964"/>
            <a:ext cx="665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</a:t>
            </a:r>
            <a:r>
              <a:rPr lang="en-US" sz="2400" dirty="0" err="1" smtClean="0">
                <a:solidFill>
                  <a:schemeClr val="bg1"/>
                </a:solidFill>
              </a:rPr>
              <a:t>Vì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yOt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bù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nên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86000" y="2904199"/>
                <a:ext cx="3905796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Do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đó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i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00" y="2904199"/>
                <a:ext cx="3905796" cy="473719"/>
              </a:xfrm>
              <a:prstGeom prst="rect">
                <a:avLst/>
              </a:prstGeom>
              <a:blipFill rotWithShape="1">
                <a:blip r:embed="rId2"/>
                <a:stretch>
                  <a:fillRect l="-2500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90172" y="3455970"/>
                <a:ext cx="3699394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Suy ra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72" y="3455970"/>
                <a:ext cx="3699394" cy="473719"/>
              </a:xfrm>
              <a:prstGeom prst="rect">
                <a:avLst/>
              </a:prstGeom>
              <a:blipFill rotWithShape="1">
                <a:blip r:embed="rId3"/>
                <a:stretch>
                  <a:fillRect l="-2471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90173" y="3950842"/>
                <a:ext cx="3464262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ừ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đó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ta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c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ó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73" y="3950842"/>
                <a:ext cx="3464262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2636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033154" y="5334104"/>
                <a:ext cx="9888791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Kết hợp với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0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60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e>
                    </m:d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ta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đượ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Oz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l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à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bg1"/>
                        </a:solidFill>
                      </a:rPr>
                      <m:t>tia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ph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â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gi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á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ủ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ó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xOt</m:t>
                    </m:r>
                    <m:r>
                      <m:rPr>
                        <m:nor/>
                      </m:rPr>
                      <a:rPr lang="en-US" sz="2400" b="0" dirty="0" smtClean="0">
                        <a:solidFill>
                          <a:schemeClr val="bg1"/>
                        </a:solidFill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54" y="5334104"/>
                <a:ext cx="9888791" cy="473719"/>
              </a:xfrm>
              <a:prstGeom prst="rect">
                <a:avLst/>
              </a:prstGeom>
              <a:blipFill rotWithShape="1">
                <a:blip r:embed="rId5"/>
                <a:stretch>
                  <a:fillRect l="-924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16221" y="2384816"/>
                <a:ext cx="2679580" cy="473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  <m:r>
                      <a:rPr lang="en-US" sz="2400" i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yOt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21" y="2384816"/>
                <a:ext cx="2679580" cy="473719"/>
              </a:xfrm>
              <a:prstGeom prst="rect">
                <a:avLst/>
              </a:prstGeom>
              <a:blipFill rotWithShape="1">
                <a:blip r:embed="rId6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55891" y="4915591"/>
                <a:ext cx="9394690" cy="473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v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ì 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dirty="0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n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ê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</a:rPr>
                  <a:t> Oz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</a:rPr>
                  <a:t> Ox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Ot</a:t>
                </a:r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91" y="4915591"/>
                <a:ext cx="9394690" cy="473719"/>
              </a:xfrm>
              <a:prstGeom prst="rect">
                <a:avLst/>
              </a:prstGeom>
              <a:blipFill rotWithShape="1">
                <a:blip r:embed="rId7"/>
                <a:stretch>
                  <a:fillRect l="-130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7350742" y="1981158"/>
            <a:ext cx="4510283" cy="2804246"/>
            <a:chOff x="7239954" y="3383281"/>
            <a:chExt cx="4510283" cy="2804246"/>
          </a:xfrm>
        </p:grpSpPr>
        <p:grpSp>
          <p:nvGrpSpPr>
            <p:cNvPr id="32" name="Group 31"/>
            <p:cNvGrpSpPr/>
            <p:nvPr/>
          </p:nvGrpSpPr>
          <p:grpSpPr>
            <a:xfrm>
              <a:off x="7239954" y="3383281"/>
              <a:ext cx="4510283" cy="2442463"/>
              <a:chOff x="7239954" y="3383281"/>
              <a:chExt cx="4510283" cy="2442463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9626791" y="3383281"/>
                <a:ext cx="1121113" cy="196874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575231" y="3579223"/>
                <a:ext cx="1051560" cy="175969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7239954" y="5314615"/>
                <a:ext cx="4388321" cy="5042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9435814" y="5286663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O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239954" y="5352025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x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1316032" y="5260584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y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346899" y="3591996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z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661431" y="3383281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Pie 32"/>
            <p:cNvSpPr/>
            <p:nvPr/>
          </p:nvSpPr>
          <p:spPr>
            <a:xfrm rot="11706471">
              <a:off x="8719268" y="4492130"/>
              <a:ext cx="1815043" cy="1695397"/>
            </a:xfrm>
            <a:prstGeom prst="pie">
              <a:avLst>
                <a:gd name="adj1" fmla="val 2644032"/>
                <a:gd name="adj2" fmla="val 6318420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Pie 33"/>
            <p:cNvSpPr/>
            <p:nvPr/>
          </p:nvSpPr>
          <p:spPr>
            <a:xfrm rot="11706471">
              <a:off x="8946750" y="4654999"/>
              <a:ext cx="1384776" cy="1377494"/>
            </a:xfrm>
            <a:prstGeom prst="pie">
              <a:avLst>
                <a:gd name="adj1" fmla="val 6262356"/>
                <a:gd name="adj2" fmla="val 9839477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1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9" grpId="0"/>
      <p:bldP spid="20" grpId="0"/>
      <p:bldP spid="21" grpId="0"/>
      <p:bldP spid="22" grpId="0"/>
      <p:bldP spid="23" grpId="0"/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4567" y="581591"/>
            <a:ext cx="6783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Tia Oz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r>
              <a:rPr lang="en-US" sz="2400" dirty="0" err="1" smtClean="0">
                <a:solidFill>
                  <a:schemeClr val="bg1"/>
                </a:solidFill>
              </a:rPr>
              <a:t>Vì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sao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6546" y="1165702"/>
            <a:ext cx="125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Lời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giải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1852" y="1819964"/>
            <a:ext cx="6736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</a:t>
            </a:r>
            <a:r>
              <a:rPr lang="en-US" sz="2400" b="1" dirty="0" err="1" smtClean="0">
                <a:solidFill>
                  <a:schemeClr val="bg1"/>
                </a:solidFill>
              </a:rPr>
              <a:t>Cách</a:t>
            </a:r>
            <a:r>
              <a:rPr lang="en-US" sz="2400" b="1" dirty="0" smtClean="0">
                <a:solidFill>
                  <a:schemeClr val="bg1"/>
                </a:solidFill>
              </a:rPr>
              <a:t> 2. </a:t>
            </a:r>
            <a:r>
              <a:rPr lang="en-US" sz="2400" dirty="0" smtClean="0">
                <a:solidFill>
                  <a:schemeClr val="bg1"/>
                </a:solidFill>
              </a:rPr>
              <a:t>Ta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1852" y="3888748"/>
                <a:ext cx="4018491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Ta lại có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0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60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52" y="3888748"/>
                <a:ext cx="4018491" cy="473719"/>
              </a:xfrm>
              <a:prstGeom prst="rect">
                <a:avLst/>
              </a:prstGeom>
              <a:blipFill rotWithShape="1">
                <a:blip r:embed="rId2"/>
                <a:stretch>
                  <a:fillRect l="-2428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33096" y="2418066"/>
                <a:ext cx="5128583" cy="473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i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Ot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+ 6</m:t>
                        </m:r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=12</m:t>
                        </m:r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96" y="2418066"/>
                <a:ext cx="5128583" cy="473719"/>
              </a:xfrm>
              <a:prstGeom prst="rect">
                <a:avLst/>
              </a:prstGeom>
              <a:blipFill rotWithShape="1">
                <a:blip r:embed="rId3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7185757" y="1456412"/>
            <a:ext cx="4510283" cy="2804246"/>
            <a:chOff x="7239954" y="3383281"/>
            <a:chExt cx="4510283" cy="2804246"/>
          </a:xfrm>
        </p:grpSpPr>
        <p:grpSp>
          <p:nvGrpSpPr>
            <p:cNvPr id="32" name="Group 31"/>
            <p:cNvGrpSpPr/>
            <p:nvPr/>
          </p:nvGrpSpPr>
          <p:grpSpPr>
            <a:xfrm>
              <a:off x="7239954" y="3383281"/>
              <a:ext cx="4510283" cy="2442463"/>
              <a:chOff x="7239954" y="3383281"/>
              <a:chExt cx="4510283" cy="2442463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9626791" y="3383281"/>
                <a:ext cx="1121113" cy="196874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575231" y="3579223"/>
                <a:ext cx="1051560" cy="175969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7239954" y="5314615"/>
                <a:ext cx="4388321" cy="5042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9435814" y="5286663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O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239954" y="5352025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x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1316032" y="5260584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y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346899" y="3591996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z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661431" y="3383281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Pie 32"/>
            <p:cNvSpPr/>
            <p:nvPr/>
          </p:nvSpPr>
          <p:spPr>
            <a:xfrm rot="11706471">
              <a:off x="8719268" y="4492130"/>
              <a:ext cx="1815043" cy="1695397"/>
            </a:xfrm>
            <a:prstGeom prst="pie">
              <a:avLst>
                <a:gd name="adj1" fmla="val 2644032"/>
                <a:gd name="adj2" fmla="val 6318420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Pie 33"/>
            <p:cNvSpPr/>
            <p:nvPr/>
          </p:nvSpPr>
          <p:spPr>
            <a:xfrm rot="11706471">
              <a:off x="8946750" y="4654999"/>
              <a:ext cx="1384776" cy="1377494"/>
            </a:xfrm>
            <a:prstGeom prst="pie">
              <a:avLst>
                <a:gd name="adj1" fmla="val 6262356"/>
                <a:gd name="adj2" fmla="val 9839477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39516" y="3115522"/>
                <a:ext cx="5050878" cy="473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solidFill>
                          <a:schemeClr val="bg1"/>
                        </a:solidFill>
                        <a:latin typeface="Cambria Math"/>
                      </a:rPr>
                      <m:t>S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uy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ra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</a:rPr>
                  <a:t> Oz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</a:rPr>
                  <a:t> Ox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Ot</a:t>
                </a:r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16" y="3115522"/>
                <a:ext cx="5050878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241" t="-10256" r="-156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2764" y="4467893"/>
                <a:ext cx="62929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D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o đó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Oz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l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à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bg1"/>
                        </a:solidFill>
                      </a:rPr>
                      <m:t>tia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ph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â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gi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á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ủ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ó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xOt</m:t>
                    </m:r>
                    <m:r>
                      <m:rPr>
                        <m:nor/>
                      </m:rPr>
                      <a:rPr lang="en-US" sz="2400" b="0" dirty="0" smtClean="0">
                        <a:solidFill>
                          <a:schemeClr val="bg1"/>
                        </a:solidFill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64" y="4467893"/>
                <a:ext cx="629299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45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58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" grpId="0"/>
      <p:bldP spid="24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4567" y="581591"/>
            <a:ext cx="678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Tia Oz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r>
              <a:rPr lang="en-US" sz="2400" dirty="0" err="1" smtClean="0">
                <a:solidFill>
                  <a:schemeClr val="bg1"/>
                </a:solidFill>
              </a:rPr>
              <a:t>Vì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sao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6546" y="1165702"/>
            <a:ext cx="125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Lời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giải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01853" y="1770089"/>
                <a:ext cx="466578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c)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Cách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3.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Ta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zOt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53" y="1770089"/>
                <a:ext cx="4665780" cy="473719"/>
              </a:xfrm>
              <a:prstGeom prst="rect">
                <a:avLst/>
              </a:prstGeom>
              <a:blipFill rotWithShape="1">
                <a:blip r:embed="rId2"/>
                <a:stretch>
                  <a:fillRect l="-2092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1853" y="3888748"/>
                <a:ext cx="466578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chemeClr val="bg1"/>
                        </a:solidFill>
                        <a:latin typeface="Cambria Math"/>
                      </a:rPr>
                      <m:t>ậ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y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Oz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l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à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bg1"/>
                        </a:solidFill>
                      </a:rPr>
                      <m:t>tia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ph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â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gi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á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ủ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ó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xOt</m:t>
                    </m:r>
                    <m:r>
                      <m:rPr>
                        <m:nor/>
                      </m:rPr>
                      <a:rPr lang="en-US" sz="2400" b="0" dirty="0" smtClean="0">
                        <a:solidFill>
                          <a:schemeClr val="bg1"/>
                        </a:solidFill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53" y="3888748"/>
                <a:ext cx="4665780" cy="473719"/>
              </a:xfrm>
              <a:prstGeom prst="rect">
                <a:avLst/>
              </a:prstGeom>
              <a:blipFill rotWithShape="1">
                <a:blip r:embed="rId3"/>
                <a:stretch>
                  <a:fillRect l="-2092" t="-10256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33096" y="2418066"/>
                <a:ext cx="3271986" cy="473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Do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đó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i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Ot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96" y="2418066"/>
                <a:ext cx="3271986" cy="473719"/>
              </a:xfrm>
              <a:prstGeom prst="rect">
                <a:avLst/>
              </a:prstGeom>
              <a:blipFill rotWithShape="1">
                <a:blip r:embed="rId4"/>
                <a:stretch>
                  <a:fillRect r="-745"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6821734" y="1800171"/>
            <a:ext cx="4510283" cy="2804246"/>
            <a:chOff x="7239954" y="3383281"/>
            <a:chExt cx="4510283" cy="2804246"/>
          </a:xfrm>
        </p:grpSpPr>
        <p:grpSp>
          <p:nvGrpSpPr>
            <p:cNvPr id="32" name="Group 31"/>
            <p:cNvGrpSpPr/>
            <p:nvPr/>
          </p:nvGrpSpPr>
          <p:grpSpPr>
            <a:xfrm>
              <a:off x="7239954" y="3383281"/>
              <a:ext cx="4510283" cy="2442463"/>
              <a:chOff x="7239954" y="3383281"/>
              <a:chExt cx="4510283" cy="2442463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9626791" y="3383281"/>
                <a:ext cx="1121113" cy="196874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575231" y="3579223"/>
                <a:ext cx="1051560" cy="175969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7239954" y="5314615"/>
                <a:ext cx="4388321" cy="5042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9435814" y="5286663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O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239954" y="5352025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x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1316032" y="5260584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y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346899" y="3591996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z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661431" y="3383281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Pie 32"/>
            <p:cNvSpPr/>
            <p:nvPr/>
          </p:nvSpPr>
          <p:spPr>
            <a:xfrm rot="11706471">
              <a:off x="8719268" y="4492130"/>
              <a:ext cx="1815043" cy="1695397"/>
            </a:xfrm>
            <a:prstGeom prst="pie">
              <a:avLst>
                <a:gd name="adj1" fmla="val 2644032"/>
                <a:gd name="adj2" fmla="val 6318420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Pie 33"/>
            <p:cNvSpPr/>
            <p:nvPr/>
          </p:nvSpPr>
          <p:spPr>
            <a:xfrm rot="11706471">
              <a:off x="8946750" y="4654999"/>
              <a:ext cx="1384776" cy="1377494"/>
            </a:xfrm>
            <a:prstGeom prst="pie">
              <a:avLst>
                <a:gd name="adj1" fmla="val 6262356"/>
                <a:gd name="adj2" fmla="val 9839477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39516" y="3115522"/>
                <a:ext cx="5050878" cy="473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solidFill>
                          <a:schemeClr val="bg1"/>
                        </a:solidFill>
                        <a:latin typeface="Cambria Math"/>
                      </a:rPr>
                      <m:t>S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uy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ra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</a:rPr>
                  <a:t> Oz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</a:rPr>
                  <a:t> Ox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Ot</a:t>
                </a:r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16" y="3115522"/>
                <a:ext cx="5050878" cy="473719"/>
              </a:xfrm>
              <a:prstGeom prst="rect">
                <a:avLst/>
              </a:prstGeom>
              <a:blipFill rotWithShape="1">
                <a:blip r:embed="rId5"/>
                <a:stretch>
                  <a:fillRect l="-241" t="-10256" r="-156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426562" y="1501190"/>
                <a:ext cx="1141070" cy="844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x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O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</m:num>
                        <m:den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62" y="1501190"/>
                <a:ext cx="1141070" cy="8442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95698" y="1530805"/>
                <a:ext cx="910762" cy="800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120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o</m:t>
                              </m:r>
                            </m:sup>
                          </m:sSup>
                        </m:num>
                        <m:den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98" y="1530805"/>
                <a:ext cx="910762" cy="8009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74233" y="1759490"/>
                <a:ext cx="25575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v</m:t>
                    </m:r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ì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          ).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233" y="1759490"/>
                <a:ext cx="255756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90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1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3" grpId="0"/>
      <p:bldP spid="2" grpId="0"/>
      <p:bldP spid="24" grpId="0"/>
      <p:bldP spid="20" grpId="0"/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8989">
            <a:off x="3533522" y="5143606"/>
            <a:ext cx="7236265" cy="154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611">
            <a:off x="1590829" y="3751666"/>
            <a:ext cx="2136720" cy="21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715" y="4398297"/>
            <a:ext cx="2880422" cy="144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441" y="4363371"/>
            <a:ext cx="2771400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715" y="3748099"/>
            <a:ext cx="2989442" cy="88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38" y="3004086"/>
            <a:ext cx="2853645" cy="162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705" y="2232635"/>
            <a:ext cx="2844082" cy="23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73" y="3352924"/>
            <a:ext cx="5788218" cy="14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31" y="1284261"/>
            <a:ext cx="3964883" cy="9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33" y="333151"/>
            <a:ext cx="3612960" cy="124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193">
            <a:off x="1477140" y="800563"/>
            <a:ext cx="4968748" cy="282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32" y="2501843"/>
            <a:ext cx="2695062" cy="19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69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69920" y="2094078"/>
            <a:ext cx="4570383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- BÀI 31, 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33, 34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(SGK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Trang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87).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76158" y="1359938"/>
            <a:ext cx="25971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BÀI TẬP VỀ NHÀ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69920" y="2942257"/>
            <a:ext cx="9132529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- KHUYẾN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KHÍCH CÁC EM TỰ LÀM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BÀI 35, 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36, 37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(SGK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Trang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87).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32598" y="3856655"/>
            <a:ext cx="6078553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 - BUỔI SAU HỌC BÀI : SO SÁNH PHÂN SỐ.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49837" y="4491128"/>
            <a:ext cx="7502981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Tự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nghiên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cứu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mục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1. So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sánh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hai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phân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số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cùng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mẫu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6970" y="1313235"/>
            <a:ext cx="1045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B</a:t>
            </a:r>
            <a:r>
              <a:rPr lang="en-US" sz="2400" b="1" dirty="0" err="1">
                <a:solidFill>
                  <a:schemeClr val="bg1"/>
                </a:solidFill>
              </a:rPr>
              <a:t>à</a:t>
            </a:r>
            <a:r>
              <a:rPr lang="en-US" sz="2400" b="1" dirty="0" err="1" smtClean="0">
                <a:solidFill>
                  <a:schemeClr val="bg1"/>
                </a:solidFill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</a:rPr>
              <a:t> 35 (SGK – </a:t>
            </a:r>
            <a:r>
              <a:rPr lang="en-US" sz="2400" b="1" dirty="0" err="1" smtClean="0">
                <a:solidFill>
                  <a:schemeClr val="bg1"/>
                </a:solidFill>
              </a:rPr>
              <a:t>Tr</a:t>
            </a:r>
            <a:r>
              <a:rPr lang="en-US" sz="2400" b="1" dirty="0" smtClean="0">
                <a:solidFill>
                  <a:schemeClr val="bg1"/>
                </a:solidFill>
              </a:rPr>
              <a:t> 87). </a:t>
            </a:r>
            <a:r>
              <a:rPr lang="en-US" sz="2400" dirty="0" smtClean="0">
                <a:solidFill>
                  <a:schemeClr val="bg1"/>
                </a:solidFill>
              </a:rPr>
              <a:t>Cho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bẹt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Vẽ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Om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đó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Vẽ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xOm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Vẽ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Ob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mOy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Tính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aOb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0488" y="527870"/>
            <a:ext cx="9272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HƯỚNG DẪN GIẢI MỘT SỐ BÀI TẬP TRONG SÁCH GIÁO KHOA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210226" y="4922520"/>
            <a:ext cx="550164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027746" y="3147060"/>
            <a:ext cx="1723060" cy="177546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027746" y="2712720"/>
            <a:ext cx="0" cy="21869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6238926" y="3162300"/>
            <a:ext cx="1785950" cy="1752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799385" y="4922520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10226" y="4922520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260884" y="4924752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05842" y="2685395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77504" y="3162300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91990" y="3177867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8" name="Pie 47"/>
          <p:cNvSpPr/>
          <p:nvPr/>
        </p:nvSpPr>
        <p:spPr>
          <a:xfrm rot="11706471">
            <a:off x="7526579" y="4454758"/>
            <a:ext cx="1004255" cy="947199"/>
          </a:xfrm>
          <a:prstGeom prst="pie">
            <a:avLst>
              <a:gd name="adj1" fmla="val 7175277"/>
              <a:gd name="adj2" fmla="val 9850178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Pie 49"/>
          <p:cNvSpPr/>
          <p:nvPr/>
        </p:nvSpPr>
        <p:spPr>
          <a:xfrm rot="11706471">
            <a:off x="7448009" y="4299023"/>
            <a:ext cx="1153732" cy="1258670"/>
          </a:xfrm>
          <a:prstGeom prst="pie">
            <a:avLst>
              <a:gd name="adj1" fmla="val 4511090"/>
              <a:gd name="adj2" fmla="val 716206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ie 50"/>
          <p:cNvSpPr/>
          <p:nvPr/>
        </p:nvSpPr>
        <p:spPr>
          <a:xfrm rot="11706471">
            <a:off x="7534326" y="4454757"/>
            <a:ext cx="1004255" cy="947199"/>
          </a:xfrm>
          <a:prstGeom prst="pie">
            <a:avLst>
              <a:gd name="adj1" fmla="val 20746332"/>
              <a:gd name="adj2" fmla="val 1824351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Pie 51"/>
          <p:cNvSpPr/>
          <p:nvPr/>
        </p:nvSpPr>
        <p:spPr>
          <a:xfrm rot="11706471">
            <a:off x="7323661" y="4232692"/>
            <a:ext cx="1409491" cy="1351785"/>
          </a:xfrm>
          <a:prstGeom prst="pie">
            <a:avLst>
              <a:gd name="adj1" fmla="val 1770948"/>
              <a:gd name="adj2" fmla="val 452426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01707" y="2857756"/>
                <a:ext cx="2761975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yO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07" y="2857756"/>
                <a:ext cx="2761975" cy="473976"/>
              </a:xfrm>
              <a:prstGeom prst="rect">
                <a:avLst/>
              </a:prstGeom>
              <a:blipFill rotWithShape="1">
                <a:blip r:embed="rId2"/>
                <a:stretch>
                  <a:fillRect r="-1104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16221" y="3416660"/>
                <a:ext cx="1744195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21" y="3416660"/>
                <a:ext cx="1744195" cy="473976"/>
              </a:xfrm>
              <a:prstGeom prst="rect">
                <a:avLst/>
              </a:prstGeom>
              <a:blipFill rotWithShape="1">
                <a:blip r:embed="rId3"/>
                <a:stretch>
                  <a:fillRect r="-2098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007403" y="3950517"/>
                <a:ext cx="1761829" cy="481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403" y="3950517"/>
                <a:ext cx="1761829" cy="481478"/>
              </a:xfrm>
              <a:prstGeom prst="rect">
                <a:avLst/>
              </a:prstGeom>
              <a:blipFill rotWithShape="1">
                <a:blip r:embed="rId4"/>
                <a:stretch>
                  <a:fillRect r="-2422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001707" y="4480200"/>
                <a:ext cx="3666966" cy="481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07" y="4480200"/>
                <a:ext cx="3666966" cy="481478"/>
              </a:xfrm>
              <a:prstGeom prst="rect">
                <a:avLst/>
              </a:prstGeom>
              <a:blipFill rotWithShape="1">
                <a:blip r:embed="rId5"/>
                <a:stretch>
                  <a:fillRect r="-498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4661782" y="2219920"/>
            <a:ext cx="2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HƯỚNG DẪN GIẢI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971879" y="4850063"/>
            <a:ext cx="101600" cy="10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50" grpId="0" animBg="1"/>
      <p:bldP spid="51" grpId="0" animBg="1"/>
      <p:bldP spid="52" grpId="0" animBg="1"/>
      <p:bldP spid="54" grpId="0"/>
      <p:bldP spid="55" grpId="0"/>
      <p:bldP spid="56" grpId="0"/>
      <p:bldP spid="57" grpId="0"/>
      <p:bldP spid="58" grpId="0"/>
      <p:bldP spid="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6970" y="1313235"/>
                <a:ext cx="10459060" cy="84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</a:rPr>
                  <a:t>B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à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i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37 (SGK –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Tr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87).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Cho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hai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Oy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, Oz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cùng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nằm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trên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một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nửa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mặt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phẳng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bờ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chứa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Ox.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Bi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ế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t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/>
                      </a:rPr>
                      <m:t>, 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70" y="1313235"/>
                <a:ext cx="10459060" cy="843051"/>
              </a:xfrm>
              <a:prstGeom prst="rect">
                <a:avLst/>
              </a:prstGeom>
              <a:blipFill rotWithShape="1">
                <a:blip r:embed="rId2"/>
                <a:stretch>
                  <a:fillRect l="-933" t="-5755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450488" y="527870"/>
            <a:ext cx="9272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HƯỚNG DẪN GIẢI MỘT SỐ BÀI TẬP TRONG SÁCH GIÁO KHOA</a:t>
            </a:r>
            <a:endParaRPr lang="en-US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851141" y="4365848"/>
                <a:ext cx="2029851" cy="473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b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41" y="4365848"/>
                <a:ext cx="2029851" cy="473719"/>
              </a:xfrm>
              <a:prstGeom prst="rect">
                <a:avLst/>
              </a:prstGeom>
              <a:blipFill rotWithShape="1">
                <a:blip r:embed="rId3"/>
                <a:stretch>
                  <a:fillRect r="-1502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19421" y="4877087"/>
                <a:ext cx="1742593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421" y="4877087"/>
                <a:ext cx="1742593" cy="473976"/>
              </a:xfrm>
              <a:prstGeom prst="rect">
                <a:avLst/>
              </a:prstGeom>
              <a:blipFill rotWithShape="1">
                <a:blip r:embed="rId4"/>
                <a:stretch>
                  <a:fillRect r="-2448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56970" y="2285694"/>
            <a:ext cx="297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a) </a:t>
            </a:r>
            <a:r>
              <a:rPr lang="en-US" sz="2400" dirty="0" err="1" smtClean="0">
                <a:solidFill>
                  <a:schemeClr val="bg1"/>
                </a:solidFill>
              </a:rPr>
              <a:t>Tính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yOz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56969" y="2834443"/>
                <a:ext cx="10290002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b)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Om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On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.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T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í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nh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s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ố đ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o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g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ó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c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mOn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69" y="2834443"/>
                <a:ext cx="10290002" cy="473719"/>
              </a:xfrm>
              <a:prstGeom prst="rect">
                <a:avLst/>
              </a:prstGeom>
              <a:blipFill rotWithShape="1">
                <a:blip r:embed="rId5"/>
                <a:stretch>
                  <a:fillRect l="-948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8506719" y="5836653"/>
            <a:ext cx="2408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281228" y="5805579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8521265" y="4651077"/>
            <a:ext cx="2003095" cy="118424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493351" y="5222178"/>
            <a:ext cx="2421392" cy="6144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521515" y="3974779"/>
            <a:ext cx="1058133" cy="18689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7425170" y="3965349"/>
            <a:ext cx="1075027" cy="186192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584229" y="5753668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69530" y="3967663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02920" y="3765858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209361" y="4258215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558745" y="4813252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Pie 60"/>
          <p:cNvSpPr/>
          <p:nvPr/>
        </p:nvSpPr>
        <p:spPr>
          <a:xfrm rot="11706471">
            <a:off x="7693615" y="5157581"/>
            <a:ext cx="1662914" cy="1389225"/>
          </a:xfrm>
          <a:prstGeom prst="pie">
            <a:avLst>
              <a:gd name="adj1" fmla="val 2657964"/>
              <a:gd name="adj2" fmla="val 625808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Pie 63"/>
          <p:cNvSpPr/>
          <p:nvPr/>
        </p:nvSpPr>
        <p:spPr>
          <a:xfrm rot="11706471">
            <a:off x="7484422" y="4873032"/>
            <a:ext cx="2098421" cy="1927244"/>
          </a:xfrm>
          <a:prstGeom prst="pie">
            <a:avLst>
              <a:gd name="adj1" fmla="val 6268643"/>
              <a:gd name="adj2" fmla="val 98751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811876" y="5157415"/>
            <a:ext cx="1489474" cy="1358475"/>
            <a:chOff x="7811876" y="5157415"/>
            <a:chExt cx="1489474" cy="1358475"/>
          </a:xfrm>
        </p:grpSpPr>
        <p:sp>
          <p:nvSpPr>
            <p:cNvPr id="62" name="Pie 61"/>
            <p:cNvSpPr/>
            <p:nvPr/>
          </p:nvSpPr>
          <p:spPr>
            <a:xfrm rot="11706471">
              <a:off x="7811876" y="5157415"/>
              <a:ext cx="1447742" cy="1358475"/>
            </a:xfrm>
            <a:prstGeom prst="pie">
              <a:avLst>
                <a:gd name="adj1" fmla="val 8990734"/>
                <a:gd name="adj2" fmla="val 9875197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V="1">
              <a:off x="9202920" y="5742612"/>
              <a:ext cx="98430" cy="1105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7716690" y="5016741"/>
            <a:ext cx="1697895" cy="1604260"/>
            <a:chOff x="7716690" y="5016741"/>
            <a:chExt cx="1697895" cy="1604260"/>
          </a:xfrm>
        </p:grpSpPr>
        <p:sp>
          <p:nvSpPr>
            <p:cNvPr id="63" name="Pie 62"/>
            <p:cNvSpPr/>
            <p:nvPr/>
          </p:nvSpPr>
          <p:spPr>
            <a:xfrm rot="11706471">
              <a:off x="7716690" y="5016741"/>
              <a:ext cx="1697895" cy="1604260"/>
            </a:xfrm>
            <a:prstGeom prst="pie">
              <a:avLst>
                <a:gd name="adj1" fmla="val 8057185"/>
                <a:gd name="adj2" fmla="val 9019743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9290115" y="5469682"/>
              <a:ext cx="97879" cy="5973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856970" y="3857295"/>
                <a:ext cx="5607112" cy="473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12</m:t>
                        </m:r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70" y="3857295"/>
                <a:ext cx="5607112" cy="473719"/>
              </a:xfrm>
              <a:prstGeom prst="rect">
                <a:avLst/>
              </a:prstGeom>
              <a:blipFill rotWithShape="1">
                <a:blip r:embed="rId6"/>
                <a:stretch>
                  <a:fillRect t="-7792" r="-326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225193" y="5353088"/>
                <a:ext cx="5304657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193" y="5353088"/>
                <a:ext cx="5304657" cy="473976"/>
              </a:xfrm>
              <a:prstGeom prst="rect">
                <a:avLst/>
              </a:prstGeom>
              <a:blipFill rotWithShape="1">
                <a:blip r:embed="rId7"/>
                <a:stretch>
                  <a:fillRect t="-7692" r="-805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4583551" y="3338642"/>
            <a:ext cx="2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HƯỚNG DẪN GIẢI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8485783" y="5810264"/>
            <a:ext cx="6029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54" grpId="0"/>
      <p:bldP spid="55" grpId="0"/>
      <p:bldP spid="24" grpId="0"/>
      <p:bldP spid="25" grpId="0"/>
      <p:bldP spid="28" grpId="0"/>
      <p:bldP spid="49" grpId="0"/>
      <p:bldP spid="53" grpId="0"/>
      <p:bldP spid="58" grpId="0"/>
      <p:bldP spid="59" grpId="0"/>
      <p:bldP spid="60" grpId="0"/>
      <p:bldP spid="61" grpId="0" animBg="1"/>
      <p:bldP spid="64" grpId="0" animBg="1"/>
      <p:bldP spid="78" grpId="0"/>
      <p:bldP spid="79" grpId="0"/>
      <p:bldP spid="80" grpId="0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40461" y="787721"/>
            <a:ext cx="2747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KIỂM TRA BÀI CŨ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335" y="2325153"/>
            <a:ext cx="587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a) Tia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nằm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Ox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</a:rPr>
              <a:t> ?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1482" y="1455233"/>
                <a:ext cx="8516694" cy="855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</a:rPr>
                  <a:t>Trên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cùng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một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nửa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mặt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phẳng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bờ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chứa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Ox,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Ot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Oy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sao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cho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i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82" y="1455233"/>
                <a:ext cx="8516694" cy="855106"/>
              </a:xfrm>
              <a:prstGeom prst="rect">
                <a:avLst/>
              </a:prstGeom>
              <a:blipFill rotWithShape="1">
                <a:blip r:embed="rId2"/>
                <a:stretch>
                  <a:fillRect l="-1073" t="-5714" r="-572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50335" y="2969304"/>
            <a:ext cx="587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b) So </a:t>
            </a:r>
            <a:r>
              <a:rPr lang="en-US" sz="2400" dirty="0" err="1" smtClean="0">
                <a:solidFill>
                  <a:schemeClr val="bg1"/>
                </a:solidFill>
              </a:rPr>
              <a:t>sánh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yOt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xOt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293361" y="3094388"/>
            <a:ext cx="5010639" cy="3991149"/>
            <a:chOff x="5738563" y="2208057"/>
            <a:chExt cx="5010639" cy="3991149"/>
          </a:xfrm>
        </p:grpSpPr>
        <p:sp>
          <p:nvSpPr>
            <p:cNvPr id="40" name="Pie 39"/>
            <p:cNvSpPr/>
            <p:nvPr/>
          </p:nvSpPr>
          <p:spPr>
            <a:xfrm rot="11706471">
              <a:off x="5738563" y="3340725"/>
              <a:ext cx="3040929" cy="2858481"/>
            </a:xfrm>
            <a:prstGeom prst="pie">
              <a:avLst>
                <a:gd name="adj1" fmla="val 6911615"/>
                <a:gd name="adj2" fmla="val 9901888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478228" y="2208057"/>
              <a:ext cx="4270974" cy="3325682"/>
              <a:chOff x="6478228" y="2208057"/>
              <a:chExt cx="4270974" cy="3325682"/>
            </a:xfrm>
          </p:grpSpPr>
          <p:sp>
            <p:nvSpPr>
              <p:cNvPr id="42" name="Pie 41"/>
              <p:cNvSpPr/>
              <p:nvPr/>
            </p:nvSpPr>
            <p:spPr>
              <a:xfrm rot="11706471">
                <a:off x="6478228" y="4017152"/>
                <a:ext cx="1599097" cy="1516587"/>
              </a:xfrm>
              <a:prstGeom prst="pie">
                <a:avLst>
                  <a:gd name="adj1" fmla="val 8511674"/>
                  <a:gd name="adj2" fmla="val 9885525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6859758" y="2208057"/>
                <a:ext cx="3889444" cy="3023574"/>
                <a:chOff x="3554255" y="2969305"/>
                <a:chExt cx="3889444" cy="3023574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6422262" y="3904010"/>
                  <a:ext cx="2872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t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3554255" y="5389546"/>
                  <a:ext cx="3882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O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055451" y="5531214"/>
                  <a:ext cx="3177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x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5540144" y="2969305"/>
                  <a:ext cx="3241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y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3953525" y="5531214"/>
                  <a:ext cx="3490174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3953525" y="4294842"/>
                  <a:ext cx="2910625" cy="1236372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3953525" y="3200138"/>
                  <a:ext cx="1970443" cy="233107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8115988" y="4324281"/>
                    <a:ext cx="60670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25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5988" y="4324281"/>
                    <a:ext cx="606705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/>
                  <p:cNvSpPr/>
                  <p:nvPr/>
                </p:nvSpPr>
                <p:spPr>
                  <a:xfrm>
                    <a:off x="8450994" y="3708898"/>
                    <a:ext cx="60670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50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50994" y="3708898"/>
                    <a:ext cx="606705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Pie 45"/>
              <p:cNvSpPr/>
              <p:nvPr/>
            </p:nvSpPr>
            <p:spPr>
              <a:xfrm rot="11706471">
                <a:off x="6581123" y="4133498"/>
                <a:ext cx="1398905" cy="1286000"/>
              </a:xfrm>
              <a:prstGeom prst="pie">
                <a:avLst>
                  <a:gd name="adj1" fmla="val 8495423"/>
                  <a:gd name="adj2" fmla="val 9865772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347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700166" y="698286"/>
            <a:ext cx="2747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KIỂM TRA BÀI CŨ</a:t>
            </a:r>
            <a:endParaRPr lang="en-US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77545" y="1595838"/>
                <a:ext cx="6673768" cy="84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 a)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Vì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Ot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Oy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cùng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thuộc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nửa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mặt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phẳng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bờ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chứa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Ox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&lt;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xOy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vì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dirty="0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50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) nên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45" y="1595838"/>
                <a:ext cx="6673768" cy="843051"/>
              </a:xfrm>
              <a:prstGeom prst="rect">
                <a:avLst/>
              </a:prstGeom>
              <a:blipFill rotWithShape="1">
                <a:blip r:embed="rId2"/>
                <a:stretch>
                  <a:fillRect l="-1461" t="-5797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38719" y="2500780"/>
            <a:ext cx="4226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</a:t>
            </a:r>
            <a:r>
              <a:rPr lang="en-US" sz="2400" dirty="0" err="1" smtClean="0">
                <a:solidFill>
                  <a:schemeClr val="bg1"/>
                </a:solidFill>
              </a:rPr>
              <a:t>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nằm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Ox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87865" y="3736431"/>
                <a:ext cx="3853294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Ot</m:t>
                        </m:r>
                      </m:e>
                    </m:acc>
                    <m:r>
                      <a:rPr lang="en-US" sz="2400" i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xOy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65" y="3736431"/>
                <a:ext cx="3853294" cy="473976"/>
              </a:xfrm>
              <a:prstGeom prst="rect">
                <a:avLst/>
              </a:prstGeom>
              <a:blipFill rotWithShape="1">
                <a:blip r:embed="rId3"/>
                <a:stretch>
                  <a:fillRect t="-512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46611" y="4296248"/>
                <a:ext cx="3853294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uy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ra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11" y="4296248"/>
                <a:ext cx="3853294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237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71661" y="4994771"/>
                <a:ext cx="4400646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ừ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đó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61" y="4994771"/>
                <a:ext cx="4400646" cy="473719"/>
              </a:xfrm>
              <a:prstGeom prst="rect">
                <a:avLst/>
              </a:prstGeom>
              <a:blipFill rotWithShape="1">
                <a:blip r:embed="rId5"/>
                <a:stretch>
                  <a:fillRect l="-2216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61815" y="5685942"/>
                <a:ext cx="5979460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Vì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v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yOt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5" y="5685942"/>
                <a:ext cx="5979460" cy="473976"/>
              </a:xfrm>
              <a:prstGeom prst="rect">
                <a:avLst/>
              </a:prstGeom>
              <a:blipFill rotWithShape="1">
                <a:blip r:embed="rId6"/>
                <a:stretch>
                  <a:fillRect l="-1631" t="-7792" r="-6524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38563" y="2208057"/>
            <a:ext cx="5010639" cy="3991149"/>
            <a:chOff x="5738563" y="2208057"/>
            <a:chExt cx="5010639" cy="3991149"/>
          </a:xfrm>
        </p:grpSpPr>
        <p:sp>
          <p:nvSpPr>
            <p:cNvPr id="49" name="Pie 48"/>
            <p:cNvSpPr/>
            <p:nvPr/>
          </p:nvSpPr>
          <p:spPr>
            <a:xfrm rot="11706471">
              <a:off x="5738563" y="3340725"/>
              <a:ext cx="3040929" cy="2858481"/>
            </a:xfrm>
            <a:prstGeom prst="pie">
              <a:avLst>
                <a:gd name="adj1" fmla="val 6911615"/>
                <a:gd name="adj2" fmla="val 9901888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478228" y="2208057"/>
              <a:ext cx="4270974" cy="3325682"/>
              <a:chOff x="6478228" y="2208057"/>
              <a:chExt cx="4270974" cy="3325682"/>
            </a:xfrm>
          </p:grpSpPr>
          <p:sp>
            <p:nvSpPr>
              <p:cNvPr id="48" name="Pie 47"/>
              <p:cNvSpPr/>
              <p:nvPr/>
            </p:nvSpPr>
            <p:spPr>
              <a:xfrm rot="11706471">
                <a:off x="6478228" y="4017152"/>
                <a:ext cx="1599097" cy="1516587"/>
              </a:xfrm>
              <a:prstGeom prst="pie">
                <a:avLst>
                  <a:gd name="adj1" fmla="val 8511674"/>
                  <a:gd name="adj2" fmla="val 9885525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6859758" y="2208057"/>
                <a:ext cx="3889444" cy="3023574"/>
                <a:chOff x="3554255" y="2969305"/>
                <a:chExt cx="3889444" cy="3023574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6422262" y="3904010"/>
                  <a:ext cx="2872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t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3554255" y="5389546"/>
                  <a:ext cx="3882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O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055451" y="5531214"/>
                  <a:ext cx="3177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x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5540144" y="2969305"/>
                  <a:ext cx="3241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y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3953525" y="5531214"/>
                  <a:ext cx="3490174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3953525" y="4294842"/>
                  <a:ext cx="2910625" cy="1236372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3953525" y="3200138"/>
                  <a:ext cx="1970443" cy="233107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ectangle 57"/>
                  <p:cNvSpPr/>
                  <p:nvPr/>
                </p:nvSpPr>
                <p:spPr>
                  <a:xfrm>
                    <a:off x="8115988" y="4324281"/>
                    <a:ext cx="60670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25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Rectangle 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5988" y="4324281"/>
                    <a:ext cx="606705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/>
                  <p:cNvSpPr/>
                  <p:nvPr/>
                </p:nvSpPr>
                <p:spPr>
                  <a:xfrm>
                    <a:off x="8450994" y="3708898"/>
                    <a:ext cx="60670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50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Rectangle 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50994" y="3708898"/>
                    <a:ext cx="606705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Pie 23"/>
              <p:cNvSpPr/>
              <p:nvPr/>
            </p:nvSpPr>
            <p:spPr>
              <a:xfrm rot="11706471">
                <a:off x="6581123" y="4133498"/>
                <a:ext cx="1398905" cy="1286000"/>
              </a:xfrm>
              <a:prstGeom prst="pie">
                <a:avLst>
                  <a:gd name="adj1" fmla="val 8495423"/>
                  <a:gd name="adj2" fmla="val 9865772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856971" y="3142761"/>
            <a:ext cx="5451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b) </a:t>
            </a:r>
            <a:r>
              <a:rPr lang="en-US" sz="2400" dirty="0" err="1" smtClean="0">
                <a:solidFill>
                  <a:schemeClr val="bg1"/>
                </a:solidFill>
              </a:rPr>
              <a:t>Vì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nằm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Ox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nên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17" grpId="0"/>
      <p:bldP spid="21" grpId="0"/>
      <p:bldP spid="29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96" y="917363"/>
            <a:ext cx="4901767" cy="198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833" y="3734146"/>
            <a:ext cx="4901767" cy="198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1" y="917363"/>
            <a:ext cx="4901767" cy="198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7747" y="1610809"/>
            <a:ext cx="386101" cy="365384"/>
            <a:chOff x="9587179" y="301887"/>
            <a:chExt cx="705374" cy="99906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9784553" y="301887"/>
              <a:ext cx="276760" cy="276760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587179" y="595580"/>
              <a:ext cx="705374" cy="705374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16142" y="4560576"/>
            <a:ext cx="259527" cy="236397"/>
            <a:chOff x="9587179" y="301887"/>
            <a:chExt cx="705374" cy="99906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9784553" y="301887"/>
              <a:ext cx="276760" cy="276760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87179" y="595580"/>
              <a:ext cx="705374" cy="705374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99313" y="4559035"/>
            <a:ext cx="259527" cy="236397"/>
            <a:chOff x="9587179" y="301887"/>
            <a:chExt cx="705374" cy="99906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9784553" y="301887"/>
              <a:ext cx="276760" cy="276760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587179" y="595580"/>
              <a:ext cx="705374" cy="705374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68979" y="4431589"/>
            <a:ext cx="386101" cy="365384"/>
            <a:chOff x="9587179" y="301887"/>
            <a:chExt cx="705374" cy="99906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9784553" y="301887"/>
              <a:ext cx="276760" cy="276760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587179" y="595580"/>
              <a:ext cx="705374" cy="705374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83241" y="3048766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74552" y="3000071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33823" y="5770818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3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86" y="1264024"/>
            <a:ext cx="158235" cy="92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8674552" y="1406769"/>
            <a:ext cx="418238" cy="836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0394646" y="1735700"/>
            <a:ext cx="259527" cy="236397"/>
            <a:chOff x="9587179" y="301887"/>
            <a:chExt cx="705374" cy="99906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Rectangle 23"/>
            <p:cNvSpPr/>
            <p:nvPr/>
          </p:nvSpPr>
          <p:spPr>
            <a:xfrm>
              <a:off x="9784553" y="301887"/>
              <a:ext cx="276760" cy="276760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87179" y="595580"/>
              <a:ext cx="705374" cy="705374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51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1674" y="1154944"/>
            <a:ext cx="456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1. Tia </a:t>
            </a:r>
            <a:r>
              <a:rPr lang="en-US" sz="2400" b="1" dirty="0" err="1" smtClean="0">
                <a:solidFill>
                  <a:srgbClr val="FFFF00"/>
                </a:solidFill>
              </a:rPr>
              <a:t>phân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góc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là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gì</a:t>
            </a:r>
            <a:r>
              <a:rPr lang="en-US" sz="2400" b="1" dirty="0" smtClean="0">
                <a:solidFill>
                  <a:srgbClr val="FFFF00"/>
                </a:solidFill>
              </a:rPr>
              <a:t> 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1674" y="2538379"/>
            <a:ext cx="1044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Tia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một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nằm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cạnh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tạo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với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cạnh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ấy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bằng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nhau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2767" y="526829"/>
            <a:ext cx="6045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TIẾT 20 : TIA PHÂN GIÁC CỦA MỘT GÓC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1674" y="1876161"/>
            <a:ext cx="62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Trên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vẽ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Oz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15730" y="3138543"/>
            <a:ext cx="4247521" cy="3421763"/>
            <a:chOff x="2715730" y="3138543"/>
            <a:chExt cx="4247521" cy="3421763"/>
          </a:xfrm>
        </p:grpSpPr>
        <p:sp>
          <p:nvSpPr>
            <p:cNvPr id="15" name="Pie 14"/>
            <p:cNvSpPr/>
            <p:nvPr/>
          </p:nvSpPr>
          <p:spPr>
            <a:xfrm rot="11706471">
              <a:off x="2715730" y="4170899"/>
              <a:ext cx="2446214" cy="1771250"/>
            </a:xfrm>
            <a:prstGeom prst="pie">
              <a:avLst>
                <a:gd name="adj1" fmla="val 9799932"/>
                <a:gd name="adj2" fmla="val 11165809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4278" y="4768529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7256" y="3138543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6757" y="4455535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z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98067" y="6098641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Pie 13"/>
            <p:cNvSpPr/>
            <p:nvPr/>
          </p:nvSpPr>
          <p:spPr>
            <a:xfrm rot="11706471">
              <a:off x="3042502" y="4193194"/>
              <a:ext cx="1773911" cy="1710724"/>
            </a:xfrm>
            <a:prstGeom prst="pie">
              <a:avLst>
                <a:gd name="adj1" fmla="val 8175971"/>
                <a:gd name="adj2" fmla="val 9778294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916446" y="5054095"/>
              <a:ext cx="2966314" cy="114008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261860" flipV="1">
              <a:off x="4041352" y="4381176"/>
              <a:ext cx="2910625" cy="12363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261860" flipV="1">
              <a:off x="4269098" y="3154230"/>
              <a:ext cx="1970443" cy="233107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88" y="622330"/>
            <a:ext cx="50863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414192" y="1248146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O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1291" y="5226524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21483" y="5664405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11939" y="5341240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9" name="Pie 28"/>
          <p:cNvSpPr/>
          <p:nvPr/>
        </p:nvSpPr>
        <p:spPr>
          <a:xfrm rot="11706471">
            <a:off x="5744916" y="1058097"/>
            <a:ext cx="1773911" cy="1487612"/>
          </a:xfrm>
          <a:prstGeom prst="pie">
            <a:avLst>
              <a:gd name="adj1" fmla="val 13167605"/>
              <a:gd name="adj2" fmla="val 15916884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Pie 29"/>
          <p:cNvSpPr/>
          <p:nvPr/>
        </p:nvSpPr>
        <p:spPr>
          <a:xfrm rot="11706471">
            <a:off x="5729083" y="855264"/>
            <a:ext cx="1857828" cy="1893278"/>
          </a:xfrm>
          <a:prstGeom prst="pie">
            <a:avLst>
              <a:gd name="adj1" fmla="val 16059849"/>
              <a:gd name="adj2" fmla="val 18088279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620787" y="1785277"/>
            <a:ext cx="2783874" cy="418566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771213" y="1807632"/>
            <a:ext cx="856235" cy="446431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770247" y="1774385"/>
            <a:ext cx="3876541" cy="378638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08" y="1118178"/>
            <a:ext cx="8284801" cy="49191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9959" y="649542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2869" y="3408160"/>
            <a:ext cx="601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62023" y="3578974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76260" y="1812598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 rot="11706471">
            <a:off x="7118868" y="352500"/>
            <a:ext cx="1857828" cy="1893278"/>
          </a:xfrm>
          <a:prstGeom prst="pie">
            <a:avLst>
              <a:gd name="adj1" fmla="val 13619811"/>
              <a:gd name="adj2" fmla="val 17263444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Pie 22"/>
          <p:cNvSpPr/>
          <p:nvPr/>
        </p:nvSpPr>
        <p:spPr>
          <a:xfrm rot="11706471">
            <a:off x="6826916" y="128951"/>
            <a:ext cx="2490261" cy="2342623"/>
          </a:xfrm>
          <a:prstGeom prst="pie">
            <a:avLst>
              <a:gd name="adj1" fmla="val 10727577"/>
              <a:gd name="adj2" fmla="val 13686413"/>
            </a:avLst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8047787" y="1278866"/>
            <a:ext cx="1553413" cy="295350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467565" y="1278865"/>
            <a:ext cx="1580220" cy="248323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8047788" y="1278867"/>
            <a:ext cx="2324121" cy="64137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2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2265</Words>
  <Application>Microsoft Office PowerPoint</Application>
  <PresentationFormat>Custom</PresentationFormat>
  <Paragraphs>356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TA</cp:lastModifiedBy>
  <cp:revision>214</cp:revision>
  <dcterms:created xsi:type="dcterms:W3CDTF">2020-03-11T10:08:33Z</dcterms:created>
  <dcterms:modified xsi:type="dcterms:W3CDTF">2020-04-05T08:22:33Z</dcterms:modified>
</cp:coreProperties>
</file>